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11" r:id="rId2"/>
    <p:sldId id="31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1789E7-81C8-4092-2BD8-5B1F7B860EA0}" name="Eva Goode" initials="EG" userId="S::egoode@ucop.edu::3767500c-4a49-4bfb-9a08-5ce140143f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7" autoAdjust="0"/>
    <p:restoredTop sz="91374" autoAdjust="0"/>
  </p:normalViewPr>
  <p:slideViewPr>
    <p:cSldViewPr snapToGrid="0">
      <p:cViewPr varScale="1">
        <p:scale>
          <a:sx n="108" d="100"/>
          <a:sy n="108" d="100"/>
        </p:scale>
        <p:origin x="13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8/10/relationships/authors" Target="author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mailto:SFR-Submissions@UCOP.edu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mailto:SFR-Submissions@UCOP.ed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FC0C14-A5FF-4FFF-A2D7-A0798FCDE7E7}" type="doc">
      <dgm:prSet loTypeId="urn:microsoft.com/office/officeart/2009/3/layout/IncreasingArrowsProcess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D0EBB25F-FAF2-4443-A0D5-C3282FD119C5}">
      <dgm:prSet phldrT="[Text]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dirty="0"/>
            <a:t>Supplemental Funding Request Submitted (1</a:t>
          </a:r>
          <a:r>
            <a:rPr lang="en-US" baseline="30000" dirty="0"/>
            <a:t>st</a:t>
          </a:r>
          <a:r>
            <a:rPr lang="en-US" dirty="0"/>
            <a:t> Business day of Quarterly Cycle) (July/October/December/March)</a:t>
          </a:r>
        </a:p>
        <a:p>
          <a:pPr>
            <a:buFont typeface="Wingdings" panose="05000000000000000000" pitchFamily="2" charset="2"/>
            <a:buChar char="§"/>
          </a:pPr>
          <a:endParaRPr lang="en-US" dirty="0"/>
        </a:p>
      </dgm:t>
    </dgm:pt>
    <dgm:pt modelId="{BF651EC9-BD41-40F1-9B2D-EE728389C342}" type="parTrans" cxnId="{766470A0-E798-4FF1-B30D-FAF40E4CA08A}">
      <dgm:prSet/>
      <dgm:spPr/>
      <dgm:t>
        <a:bodyPr/>
        <a:lstStyle/>
        <a:p>
          <a:endParaRPr lang="en-US"/>
        </a:p>
      </dgm:t>
    </dgm:pt>
    <dgm:pt modelId="{03F3A7E2-5639-4589-901E-D0C166EEDF97}" type="sibTrans" cxnId="{766470A0-E798-4FF1-B30D-FAF40E4CA08A}">
      <dgm:prSet/>
      <dgm:spPr/>
      <dgm:t>
        <a:bodyPr/>
        <a:lstStyle/>
        <a:p>
          <a:endParaRPr lang="en-US"/>
        </a:p>
      </dgm:t>
    </dgm:pt>
    <dgm:pt modelId="{1739E920-D2FB-406C-B7DA-489D0D0E5070}">
      <dgm:prSet phldrT="[Text]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Week 2</a:t>
          </a:r>
        </a:p>
      </dgm:t>
    </dgm:pt>
    <dgm:pt modelId="{FF0B348D-B517-4128-9AF6-2D806AF0C90C}" type="parTrans" cxnId="{04F59C00-E9E1-4181-8531-DD898392530C}">
      <dgm:prSet/>
      <dgm:spPr/>
      <dgm:t>
        <a:bodyPr/>
        <a:lstStyle/>
        <a:p>
          <a:endParaRPr lang="en-US"/>
        </a:p>
      </dgm:t>
    </dgm:pt>
    <dgm:pt modelId="{3DDFCF29-1579-4092-9859-6E5C9F5366BD}" type="sibTrans" cxnId="{04F59C00-E9E1-4181-8531-DD898392530C}">
      <dgm:prSet/>
      <dgm:spPr/>
      <dgm:t>
        <a:bodyPr/>
        <a:lstStyle/>
        <a:p>
          <a:endParaRPr lang="en-US"/>
        </a:p>
      </dgm:t>
    </dgm:pt>
    <dgm:pt modelId="{CDE3A1E8-DA17-40C8-BEC2-9803639BBF68}">
      <dgm:prSet phldrT="[Text]"/>
      <dgm:spPr/>
      <dgm:t>
        <a:bodyPr/>
        <a:lstStyle/>
        <a:p>
          <a:pPr>
            <a:buNone/>
          </a:pPr>
          <a:r>
            <a:rPr lang="en-US" dirty="0"/>
            <a:t>OCR Review Committee Team meeting reviews all submissions for sufficient documentation, budget impact, and financial fund availability</a:t>
          </a:r>
        </a:p>
        <a:p>
          <a:pPr>
            <a:buNone/>
          </a:pPr>
          <a:endParaRPr lang="en-US" dirty="0"/>
        </a:p>
      </dgm:t>
    </dgm:pt>
    <dgm:pt modelId="{B6161B49-AE31-4C1F-9987-75355E8A56AA}" type="parTrans" cxnId="{BE8E03DF-09B5-463E-A0E0-AE422BDB218A}">
      <dgm:prSet/>
      <dgm:spPr/>
      <dgm:t>
        <a:bodyPr/>
        <a:lstStyle/>
        <a:p>
          <a:endParaRPr lang="en-US"/>
        </a:p>
      </dgm:t>
    </dgm:pt>
    <dgm:pt modelId="{81EAA956-3C35-461A-926D-2C5B2BBA9F1D}" type="sibTrans" cxnId="{BE8E03DF-09B5-463E-A0E0-AE422BDB218A}">
      <dgm:prSet/>
      <dgm:spPr/>
      <dgm:t>
        <a:bodyPr/>
        <a:lstStyle/>
        <a:p>
          <a:endParaRPr lang="en-US"/>
        </a:p>
      </dgm:t>
    </dgm:pt>
    <dgm:pt modelId="{3DB41CFB-F172-4492-B45D-B61506833743}">
      <dgm:prSet phldrT="[Text]"/>
      <dgm:spPr>
        <a:solidFill>
          <a:srgbClr val="00B05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Week 3</a:t>
          </a:r>
        </a:p>
      </dgm:t>
    </dgm:pt>
    <dgm:pt modelId="{988CF976-9774-42F5-A270-8604E8DCE92C}" type="parTrans" cxnId="{00BA8E16-2028-47AF-BAAA-F5C7D86ED7CE}">
      <dgm:prSet/>
      <dgm:spPr/>
      <dgm:t>
        <a:bodyPr/>
        <a:lstStyle/>
        <a:p>
          <a:endParaRPr lang="en-US"/>
        </a:p>
      </dgm:t>
    </dgm:pt>
    <dgm:pt modelId="{7D04A6DF-FD3D-438C-B463-D01B866FA125}" type="sibTrans" cxnId="{00BA8E16-2028-47AF-BAAA-F5C7D86ED7CE}">
      <dgm:prSet/>
      <dgm:spPr/>
      <dgm:t>
        <a:bodyPr/>
        <a:lstStyle/>
        <a:p>
          <a:endParaRPr lang="en-US"/>
        </a:p>
      </dgm:t>
    </dgm:pt>
    <dgm:pt modelId="{DC17ED07-F216-4FCF-9258-8539D1DC3A6C}">
      <dgm:prSet phldrT="[Text]"/>
      <dgm:spPr/>
      <dgm:t>
        <a:bodyPr/>
        <a:lstStyle/>
        <a:p>
          <a:r>
            <a:rPr lang="en-US" dirty="0"/>
            <a:t>Based on the Review Committee Team’s recommendation the SFR is submitted in </a:t>
          </a:r>
          <a:r>
            <a:rPr lang="en-US" dirty="0" err="1"/>
            <a:t>Sharepoint</a:t>
          </a:r>
          <a:r>
            <a:rPr lang="en-US" dirty="0"/>
            <a:t> for Chief Operating Officer or President for approval and signature</a:t>
          </a:r>
        </a:p>
      </dgm:t>
    </dgm:pt>
    <dgm:pt modelId="{246F6772-09A7-4FF2-A710-5502F06A1D57}" type="parTrans" cxnId="{08B606F7-2684-46BA-A357-6E34DE486265}">
      <dgm:prSet/>
      <dgm:spPr/>
      <dgm:t>
        <a:bodyPr/>
        <a:lstStyle/>
        <a:p>
          <a:endParaRPr lang="en-US"/>
        </a:p>
      </dgm:t>
    </dgm:pt>
    <dgm:pt modelId="{4B4CD301-C7B0-4521-8311-C25FA1027C7F}" type="sibTrans" cxnId="{08B606F7-2684-46BA-A357-6E34DE486265}">
      <dgm:prSet/>
      <dgm:spPr/>
      <dgm:t>
        <a:bodyPr/>
        <a:lstStyle/>
        <a:p>
          <a:endParaRPr lang="en-US"/>
        </a:p>
      </dgm:t>
    </dgm:pt>
    <dgm:pt modelId="{F13E2880-8EC7-48DB-AFB9-56F090E1C8D0}">
      <dgm:prSet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Week 4/5</a:t>
          </a:r>
        </a:p>
      </dgm:t>
    </dgm:pt>
    <dgm:pt modelId="{A3F25A6B-9B69-4864-94EB-E38DB6DD2FAA}" type="parTrans" cxnId="{34D14E97-6614-470A-9C99-59697B2C0715}">
      <dgm:prSet/>
      <dgm:spPr/>
      <dgm:t>
        <a:bodyPr/>
        <a:lstStyle/>
        <a:p>
          <a:endParaRPr lang="en-US"/>
        </a:p>
      </dgm:t>
    </dgm:pt>
    <dgm:pt modelId="{F90B62BD-41BB-46C5-A750-C05243F265CB}" type="sibTrans" cxnId="{34D14E97-6614-470A-9C99-59697B2C0715}">
      <dgm:prSet/>
      <dgm:spPr/>
      <dgm:t>
        <a:bodyPr/>
        <a:lstStyle/>
        <a:p>
          <a:endParaRPr lang="en-US"/>
        </a:p>
      </dgm:t>
    </dgm:pt>
    <dgm:pt modelId="{6284272B-414A-4109-A373-FD039A884F56}">
      <dgm:prSet/>
      <dgm:spPr/>
      <dgm:t>
        <a:bodyPr/>
        <a:lstStyle/>
        <a:p>
          <a:r>
            <a:rPr lang="en-US" dirty="0"/>
            <a:t>Final signed SFRs are communicated and delivered to project teams and BFP&amp;A Business Partners</a:t>
          </a:r>
        </a:p>
        <a:p>
          <a:endParaRPr lang="en-US" dirty="0"/>
        </a:p>
        <a:p>
          <a:r>
            <a:rPr lang="en-US" dirty="0"/>
            <a:t>BFP&amp;A will process a budget fund transfer</a:t>
          </a:r>
        </a:p>
        <a:p>
          <a:endParaRPr lang="en-US" dirty="0"/>
        </a:p>
        <a:p>
          <a:endParaRPr lang="en-US" dirty="0"/>
        </a:p>
      </dgm:t>
    </dgm:pt>
    <dgm:pt modelId="{FF82A78C-1832-4EA3-85A1-251322E87572}" type="parTrans" cxnId="{7D12AB01-A132-401F-98BF-0EDCE582FF65}">
      <dgm:prSet/>
      <dgm:spPr/>
      <dgm:t>
        <a:bodyPr/>
        <a:lstStyle/>
        <a:p>
          <a:endParaRPr lang="en-US"/>
        </a:p>
      </dgm:t>
    </dgm:pt>
    <dgm:pt modelId="{9A62A4BF-4861-4197-9987-76D55DCC8AF3}" type="sibTrans" cxnId="{7D12AB01-A132-401F-98BF-0EDCE582FF65}">
      <dgm:prSet/>
      <dgm:spPr/>
      <dgm:t>
        <a:bodyPr/>
        <a:lstStyle/>
        <a:p>
          <a:endParaRPr lang="en-US"/>
        </a:p>
      </dgm:t>
    </dgm:pt>
    <dgm:pt modelId="{E75A4BDA-335F-4785-A86C-912ED896A7CA}">
      <dgm:prSet phldrT="[Text]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dirty="0"/>
            <a:t>OCR Review Committee Team makes recommendation to Chief Operating Officer or President for funding and approval</a:t>
          </a:r>
        </a:p>
      </dgm:t>
    </dgm:pt>
    <dgm:pt modelId="{7F661A08-6295-44EF-859E-F48C2FF5359A}" type="parTrans" cxnId="{5B84AA25-7F4F-46DB-B8C2-D4142D3E10EE}">
      <dgm:prSet/>
      <dgm:spPr/>
      <dgm:t>
        <a:bodyPr/>
        <a:lstStyle/>
        <a:p>
          <a:endParaRPr lang="en-US"/>
        </a:p>
      </dgm:t>
    </dgm:pt>
    <dgm:pt modelId="{B0E49B7D-6730-4223-9319-A5CFC0FC7E78}" type="sibTrans" cxnId="{5B84AA25-7F4F-46DB-B8C2-D4142D3E10EE}">
      <dgm:prSet/>
      <dgm:spPr/>
      <dgm:t>
        <a:bodyPr/>
        <a:lstStyle/>
        <a:p>
          <a:endParaRPr lang="en-US"/>
        </a:p>
      </dgm:t>
    </dgm:pt>
    <dgm:pt modelId="{E142C81B-A4C7-41CC-B425-EB2E02CFAD3E}">
      <dgm:prSet phldrT="[Text]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dirty="0"/>
            <a:t>Supplemental Funding Request submission is sent by division Chiefs of Staff (COS)* to </a:t>
          </a:r>
          <a:r>
            <a:rPr lang="en-US" dirty="0">
              <a:hlinkClick xmlns:r="http://schemas.openxmlformats.org/officeDocument/2006/relationships" r:id="rId1"/>
            </a:rPr>
            <a:t>SFR-Submissions@UCOP.edu</a:t>
          </a:r>
          <a:endParaRPr lang="en-US" dirty="0"/>
        </a:p>
        <a:p>
          <a:pPr>
            <a:buFont typeface="Wingdings" panose="05000000000000000000" pitchFamily="2" charset="2"/>
            <a:buChar char="§"/>
          </a:pPr>
          <a:endParaRPr lang="en-US" dirty="0"/>
        </a:p>
      </dgm:t>
    </dgm:pt>
    <dgm:pt modelId="{A2C54DA1-1081-4A81-B953-B5F86A962370}" type="parTrans" cxnId="{F89D1C9E-D87B-4912-A438-0F5FD936C5E4}">
      <dgm:prSet/>
      <dgm:spPr/>
      <dgm:t>
        <a:bodyPr/>
        <a:lstStyle/>
        <a:p>
          <a:endParaRPr lang="en-US"/>
        </a:p>
      </dgm:t>
    </dgm:pt>
    <dgm:pt modelId="{342F4F44-D9F3-4286-9D99-89DE8B9B6383}" type="sibTrans" cxnId="{F89D1C9E-D87B-4912-A438-0F5FD936C5E4}">
      <dgm:prSet/>
      <dgm:spPr/>
      <dgm:t>
        <a:bodyPr/>
        <a:lstStyle/>
        <a:p>
          <a:endParaRPr lang="en-US"/>
        </a:p>
      </dgm:t>
    </dgm:pt>
    <dgm:pt modelId="{2A4FAD6D-E1DC-4B46-B86A-F31FF1E3C99B}">
      <dgm:prSet phldrT="[Text]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dirty="0"/>
            <a:t>Budget Office will correspond with project team to request additional information as needed</a:t>
          </a:r>
        </a:p>
      </dgm:t>
    </dgm:pt>
    <dgm:pt modelId="{E931BE10-ABF7-4B85-9EC4-B4D410B39CE1}" type="parTrans" cxnId="{81E75BE1-F215-44BD-8789-8EBFBD613700}">
      <dgm:prSet/>
      <dgm:spPr/>
      <dgm:t>
        <a:bodyPr/>
        <a:lstStyle/>
        <a:p>
          <a:endParaRPr lang="en-US"/>
        </a:p>
      </dgm:t>
    </dgm:pt>
    <dgm:pt modelId="{19078CF3-4FDC-49A2-B652-6C79F927165B}" type="sibTrans" cxnId="{81E75BE1-F215-44BD-8789-8EBFBD613700}">
      <dgm:prSet/>
      <dgm:spPr/>
      <dgm:t>
        <a:bodyPr/>
        <a:lstStyle/>
        <a:p>
          <a:endParaRPr lang="en-US"/>
        </a:p>
      </dgm:t>
    </dgm:pt>
    <dgm:pt modelId="{A3D12E36-01A1-4111-A643-64979A9C19C1}">
      <dgm:prSet phldrT="[Text]"/>
      <dgm:spPr/>
      <dgm:t>
        <a:bodyPr/>
        <a:lstStyle/>
        <a:p>
          <a:pPr>
            <a:buNone/>
          </a:pPr>
          <a:r>
            <a:rPr lang="en-US" dirty="0"/>
            <a:t>Project team responds to any additional information requested from the meeting</a:t>
          </a:r>
        </a:p>
        <a:p>
          <a:pPr>
            <a:buNone/>
          </a:pPr>
          <a:endParaRPr lang="en-US" dirty="0"/>
        </a:p>
      </dgm:t>
    </dgm:pt>
    <dgm:pt modelId="{0E52AE98-5D7B-4C97-8B62-CC8905F878E4}" type="parTrans" cxnId="{922ECCCC-8F07-4511-B0ED-40F878C554D9}">
      <dgm:prSet/>
      <dgm:spPr/>
      <dgm:t>
        <a:bodyPr/>
        <a:lstStyle/>
        <a:p>
          <a:endParaRPr lang="en-US"/>
        </a:p>
      </dgm:t>
    </dgm:pt>
    <dgm:pt modelId="{67E8960A-2953-4300-B65D-E31D7C9AD427}" type="sibTrans" cxnId="{922ECCCC-8F07-4511-B0ED-40F878C554D9}">
      <dgm:prSet/>
      <dgm:spPr/>
      <dgm:t>
        <a:bodyPr/>
        <a:lstStyle/>
        <a:p>
          <a:endParaRPr lang="en-US"/>
        </a:p>
      </dgm:t>
    </dgm:pt>
    <dgm:pt modelId="{B47CCA27-7BE6-4087-965D-4ACA8E103CAF}">
      <dgm:prSet phldrT="[Text]"/>
      <dgm:spPr>
        <a:solidFill>
          <a:schemeClr val="accent6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Week 1</a:t>
          </a:r>
        </a:p>
      </dgm:t>
    </dgm:pt>
    <dgm:pt modelId="{0A5845FF-9473-449E-8003-2F0840FA18D9}" type="sibTrans" cxnId="{16DD292A-9740-4F34-A481-0FA5026481CE}">
      <dgm:prSet/>
      <dgm:spPr/>
      <dgm:t>
        <a:bodyPr/>
        <a:lstStyle/>
        <a:p>
          <a:endParaRPr lang="en-US"/>
        </a:p>
      </dgm:t>
    </dgm:pt>
    <dgm:pt modelId="{EC9BAD6C-08AA-4A7E-89E0-E3062035F4F9}" type="parTrans" cxnId="{16DD292A-9740-4F34-A481-0FA5026481CE}">
      <dgm:prSet/>
      <dgm:spPr/>
      <dgm:t>
        <a:bodyPr/>
        <a:lstStyle/>
        <a:p>
          <a:endParaRPr lang="en-US"/>
        </a:p>
      </dgm:t>
    </dgm:pt>
    <dgm:pt modelId="{C73FF496-89BB-4F73-829D-07A4D2D78A94}" type="pres">
      <dgm:prSet presAssocID="{98FC0C14-A5FF-4FFF-A2D7-A0798FCDE7E7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687E0FF3-B70F-44EF-8B27-E67A429BB0BF}" type="pres">
      <dgm:prSet presAssocID="{B47CCA27-7BE6-4087-965D-4ACA8E103CAF}" presName="parentText1" presStyleLbl="node1" presStyleIdx="0" presStyleCnt="4" custScaleX="103393" custLinFactNeighborX="312">
        <dgm:presLayoutVars>
          <dgm:chMax/>
          <dgm:chPref val="3"/>
          <dgm:bulletEnabled val="1"/>
        </dgm:presLayoutVars>
      </dgm:prSet>
      <dgm:spPr/>
    </dgm:pt>
    <dgm:pt modelId="{B00AE110-E38F-4FA6-B094-2C5127264450}" type="pres">
      <dgm:prSet presAssocID="{B47CCA27-7BE6-4087-965D-4ACA8E103CAF}" presName="childText1" presStyleLbl="solidAlignAcc1" presStyleIdx="0" presStyleCnt="4" custLinFactNeighborX="-5592" custLinFactNeighborY="107">
        <dgm:presLayoutVars>
          <dgm:chMax val="0"/>
          <dgm:chPref val="0"/>
          <dgm:bulletEnabled val="1"/>
        </dgm:presLayoutVars>
      </dgm:prSet>
      <dgm:spPr/>
    </dgm:pt>
    <dgm:pt modelId="{D45D0AFD-3CBD-4F87-A9C6-61FDFA4BD1FC}" type="pres">
      <dgm:prSet presAssocID="{1739E920-D2FB-406C-B7DA-489D0D0E5070}" presName="parentText2" presStyleLbl="node1" presStyleIdx="1" presStyleCnt="4" custScaleX="103393">
        <dgm:presLayoutVars>
          <dgm:chMax/>
          <dgm:chPref val="3"/>
          <dgm:bulletEnabled val="1"/>
        </dgm:presLayoutVars>
      </dgm:prSet>
      <dgm:spPr/>
    </dgm:pt>
    <dgm:pt modelId="{715D7EB2-7618-405A-A271-103074781069}" type="pres">
      <dgm:prSet presAssocID="{1739E920-D2FB-406C-B7DA-489D0D0E5070}" presName="childText2" presStyleLbl="solidAlignAcc1" presStyleIdx="1" presStyleCnt="4" custLinFactNeighborX="-4194">
        <dgm:presLayoutVars>
          <dgm:chMax val="0"/>
          <dgm:chPref val="0"/>
          <dgm:bulletEnabled val="1"/>
        </dgm:presLayoutVars>
      </dgm:prSet>
      <dgm:spPr/>
    </dgm:pt>
    <dgm:pt modelId="{8ADE9774-5A17-4A13-9B75-E635101B4F07}" type="pres">
      <dgm:prSet presAssocID="{3DB41CFB-F172-4492-B45D-B61506833743}" presName="parentText3" presStyleLbl="node1" presStyleIdx="2" presStyleCnt="4" custScaleX="103393">
        <dgm:presLayoutVars>
          <dgm:chMax/>
          <dgm:chPref val="3"/>
          <dgm:bulletEnabled val="1"/>
        </dgm:presLayoutVars>
      </dgm:prSet>
      <dgm:spPr/>
    </dgm:pt>
    <dgm:pt modelId="{18B900BE-1468-417C-9EA3-B3937A8F441A}" type="pres">
      <dgm:prSet presAssocID="{3DB41CFB-F172-4492-B45D-B61506833743}" presName="childText3" presStyleLbl="solidAlignAcc1" presStyleIdx="2" presStyleCnt="4" custLinFactNeighborX="-2330">
        <dgm:presLayoutVars>
          <dgm:chMax val="0"/>
          <dgm:chPref val="0"/>
          <dgm:bulletEnabled val="1"/>
        </dgm:presLayoutVars>
      </dgm:prSet>
      <dgm:spPr/>
    </dgm:pt>
    <dgm:pt modelId="{66ABCE28-7FDC-48E6-A784-3CD792188F20}" type="pres">
      <dgm:prSet presAssocID="{F13E2880-8EC7-48DB-AFB9-56F090E1C8D0}" presName="parentText4" presStyleLbl="node1" presStyleIdx="3" presStyleCnt="4" custScaleX="103393">
        <dgm:presLayoutVars>
          <dgm:chMax/>
          <dgm:chPref val="3"/>
          <dgm:bulletEnabled val="1"/>
        </dgm:presLayoutVars>
      </dgm:prSet>
      <dgm:spPr/>
    </dgm:pt>
    <dgm:pt modelId="{F6FDFCFC-89F6-4829-AF95-BCA582597D35}" type="pres">
      <dgm:prSet presAssocID="{F13E2880-8EC7-48DB-AFB9-56F090E1C8D0}" presName="childText4" presStyleLbl="solidAlignAcc1" presStyleIdx="3" presStyleCnt="4" custScaleY="94154" custLinFactNeighborY="-2807">
        <dgm:presLayoutVars>
          <dgm:chMax val="0"/>
          <dgm:chPref val="0"/>
          <dgm:bulletEnabled val="1"/>
        </dgm:presLayoutVars>
      </dgm:prSet>
      <dgm:spPr/>
    </dgm:pt>
  </dgm:ptLst>
  <dgm:cxnLst>
    <dgm:cxn modelId="{04F59C00-E9E1-4181-8531-DD898392530C}" srcId="{98FC0C14-A5FF-4FFF-A2D7-A0798FCDE7E7}" destId="{1739E920-D2FB-406C-B7DA-489D0D0E5070}" srcOrd="1" destOrd="0" parTransId="{FF0B348D-B517-4128-9AF6-2D806AF0C90C}" sibTransId="{3DDFCF29-1579-4092-9859-6E5C9F5366BD}"/>
    <dgm:cxn modelId="{7D12AB01-A132-401F-98BF-0EDCE582FF65}" srcId="{F13E2880-8EC7-48DB-AFB9-56F090E1C8D0}" destId="{6284272B-414A-4109-A373-FD039A884F56}" srcOrd="0" destOrd="0" parTransId="{FF82A78C-1832-4EA3-85A1-251322E87572}" sibTransId="{9A62A4BF-4861-4197-9987-76D55DCC8AF3}"/>
    <dgm:cxn modelId="{F32B7E15-FB23-4E53-9DB6-D860A8011E07}" type="presOf" srcId="{1739E920-D2FB-406C-B7DA-489D0D0E5070}" destId="{D45D0AFD-3CBD-4F87-A9C6-61FDFA4BD1FC}" srcOrd="0" destOrd="0" presId="urn:microsoft.com/office/officeart/2009/3/layout/IncreasingArrowsProcess"/>
    <dgm:cxn modelId="{00BA8E16-2028-47AF-BAAA-F5C7D86ED7CE}" srcId="{98FC0C14-A5FF-4FFF-A2D7-A0798FCDE7E7}" destId="{3DB41CFB-F172-4492-B45D-B61506833743}" srcOrd="2" destOrd="0" parTransId="{988CF976-9774-42F5-A270-8604E8DCE92C}" sibTransId="{7D04A6DF-FD3D-438C-B463-D01B866FA125}"/>
    <dgm:cxn modelId="{D8A5121A-53CB-4112-997A-60ADB263E8DE}" type="presOf" srcId="{A3D12E36-01A1-4111-A643-64979A9C19C1}" destId="{715D7EB2-7618-405A-A271-103074781069}" srcOrd="0" destOrd="1" presId="urn:microsoft.com/office/officeart/2009/3/layout/IncreasingArrowsProcess"/>
    <dgm:cxn modelId="{5B84AA25-7F4F-46DB-B8C2-D4142D3E10EE}" srcId="{1739E920-D2FB-406C-B7DA-489D0D0E5070}" destId="{E75A4BDA-335F-4785-A86C-912ED896A7CA}" srcOrd="2" destOrd="0" parTransId="{7F661A08-6295-44EF-859E-F48C2FF5359A}" sibTransId="{B0E49B7D-6730-4223-9319-A5CFC0FC7E78}"/>
    <dgm:cxn modelId="{16DD292A-9740-4F34-A481-0FA5026481CE}" srcId="{98FC0C14-A5FF-4FFF-A2D7-A0798FCDE7E7}" destId="{B47CCA27-7BE6-4087-965D-4ACA8E103CAF}" srcOrd="0" destOrd="0" parTransId="{EC9BAD6C-08AA-4A7E-89E0-E3062035F4F9}" sibTransId="{0A5845FF-9473-449E-8003-2F0840FA18D9}"/>
    <dgm:cxn modelId="{FB5D412D-0A52-4959-8F80-64250A6E7AB6}" type="presOf" srcId="{3DB41CFB-F172-4492-B45D-B61506833743}" destId="{8ADE9774-5A17-4A13-9B75-E635101B4F07}" srcOrd="0" destOrd="0" presId="urn:microsoft.com/office/officeart/2009/3/layout/IncreasingArrowsProcess"/>
    <dgm:cxn modelId="{9789E538-2921-40C1-985C-632805248CEF}" type="presOf" srcId="{CDE3A1E8-DA17-40C8-BEC2-9803639BBF68}" destId="{715D7EB2-7618-405A-A271-103074781069}" srcOrd="0" destOrd="0" presId="urn:microsoft.com/office/officeart/2009/3/layout/IncreasingArrowsProcess"/>
    <dgm:cxn modelId="{2F6E5A6D-3A20-4C57-8A9E-7B13FAEC9EC7}" type="presOf" srcId="{B47CCA27-7BE6-4087-965D-4ACA8E103CAF}" destId="{687E0FF3-B70F-44EF-8B27-E67A429BB0BF}" srcOrd="0" destOrd="0" presId="urn:microsoft.com/office/officeart/2009/3/layout/IncreasingArrowsProcess"/>
    <dgm:cxn modelId="{F16A3077-AB47-483E-B956-A240A2F485E0}" type="presOf" srcId="{2A4FAD6D-E1DC-4B46-B86A-F31FF1E3C99B}" destId="{B00AE110-E38F-4FA6-B094-2C5127264450}" srcOrd="0" destOrd="2" presId="urn:microsoft.com/office/officeart/2009/3/layout/IncreasingArrowsProcess"/>
    <dgm:cxn modelId="{82F18157-7079-4FFC-A7ED-481EBF90F122}" type="presOf" srcId="{6284272B-414A-4109-A373-FD039A884F56}" destId="{F6FDFCFC-89F6-4829-AF95-BCA582597D35}" srcOrd="0" destOrd="0" presId="urn:microsoft.com/office/officeart/2009/3/layout/IncreasingArrowsProcess"/>
    <dgm:cxn modelId="{0502B259-4A87-44E9-9C84-7184BBC5EC1C}" type="presOf" srcId="{E75A4BDA-335F-4785-A86C-912ED896A7CA}" destId="{715D7EB2-7618-405A-A271-103074781069}" srcOrd="0" destOrd="2" presId="urn:microsoft.com/office/officeart/2009/3/layout/IncreasingArrowsProcess"/>
    <dgm:cxn modelId="{34D14E97-6614-470A-9C99-59697B2C0715}" srcId="{98FC0C14-A5FF-4FFF-A2D7-A0798FCDE7E7}" destId="{F13E2880-8EC7-48DB-AFB9-56F090E1C8D0}" srcOrd="3" destOrd="0" parTransId="{A3F25A6B-9B69-4864-94EB-E38DB6DD2FAA}" sibTransId="{F90B62BD-41BB-46C5-A750-C05243F265CB}"/>
    <dgm:cxn modelId="{F89D1C9E-D87B-4912-A438-0F5FD936C5E4}" srcId="{B47CCA27-7BE6-4087-965D-4ACA8E103CAF}" destId="{E142C81B-A4C7-41CC-B425-EB2E02CFAD3E}" srcOrd="1" destOrd="0" parTransId="{A2C54DA1-1081-4A81-B953-B5F86A962370}" sibTransId="{342F4F44-D9F3-4286-9D99-89DE8B9B6383}"/>
    <dgm:cxn modelId="{766470A0-E798-4FF1-B30D-FAF40E4CA08A}" srcId="{B47CCA27-7BE6-4087-965D-4ACA8E103CAF}" destId="{D0EBB25F-FAF2-4443-A0D5-C3282FD119C5}" srcOrd="0" destOrd="0" parTransId="{BF651EC9-BD41-40F1-9B2D-EE728389C342}" sibTransId="{03F3A7E2-5639-4589-901E-D0C166EEDF97}"/>
    <dgm:cxn modelId="{045025B8-0090-4B4F-9C75-D58C97DCBE5F}" type="presOf" srcId="{E142C81B-A4C7-41CC-B425-EB2E02CFAD3E}" destId="{B00AE110-E38F-4FA6-B094-2C5127264450}" srcOrd="0" destOrd="1" presId="urn:microsoft.com/office/officeart/2009/3/layout/IncreasingArrowsProcess"/>
    <dgm:cxn modelId="{922ECCCC-8F07-4511-B0ED-40F878C554D9}" srcId="{1739E920-D2FB-406C-B7DA-489D0D0E5070}" destId="{A3D12E36-01A1-4111-A643-64979A9C19C1}" srcOrd="1" destOrd="0" parTransId="{0E52AE98-5D7B-4C97-8B62-CC8905F878E4}" sibTransId="{67E8960A-2953-4300-B65D-E31D7C9AD427}"/>
    <dgm:cxn modelId="{5C5CEBD0-DE53-40C4-BCF7-418186A2EE62}" type="presOf" srcId="{98FC0C14-A5FF-4FFF-A2D7-A0798FCDE7E7}" destId="{C73FF496-89BB-4F73-829D-07A4D2D78A94}" srcOrd="0" destOrd="0" presId="urn:microsoft.com/office/officeart/2009/3/layout/IncreasingArrowsProcess"/>
    <dgm:cxn modelId="{A86FF6D0-0A4F-4E66-8B8F-B35E35D790D0}" type="presOf" srcId="{DC17ED07-F216-4FCF-9258-8539D1DC3A6C}" destId="{18B900BE-1468-417C-9EA3-B3937A8F441A}" srcOrd="0" destOrd="0" presId="urn:microsoft.com/office/officeart/2009/3/layout/IncreasingArrowsProcess"/>
    <dgm:cxn modelId="{BE8E03DF-09B5-463E-A0E0-AE422BDB218A}" srcId="{1739E920-D2FB-406C-B7DA-489D0D0E5070}" destId="{CDE3A1E8-DA17-40C8-BEC2-9803639BBF68}" srcOrd="0" destOrd="0" parTransId="{B6161B49-AE31-4C1F-9987-75355E8A56AA}" sibTransId="{81EAA956-3C35-461A-926D-2C5B2BBA9F1D}"/>
    <dgm:cxn modelId="{81E75BE1-F215-44BD-8789-8EBFBD613700}" srcId="{B47CCA27-7BE6-4087-965D-4ACA8E103CAF}" destId="{2A4FAD6D-E1DC-4B46-B86A-F31FF1E3C99B}" srcOrd="2" destOrd="0" parTransId="{E931BE10-ABF7-4B85-9EC4-B4D410B39CE1}" sibTransId="{19078CF3-4FDC-49A2-B652-6C79F927165B}"/>
    <dgm:cxn modelId="{7C3176EE-1B6F-4651-83C0-AD51BD5516DE}" type="presOf" srcId="{D0EBB25F-FAF2-4443-A0D5-C3282FD119C5}" destId="{B00AE110-E38F-4FA6-B094-2C5127264450}" srcOrd="0" destOrd="0" presId="urn:microsoft.com/office/officeart/2009/3/layout/IncreasingArrowsProcess"/>
    <dgm:cxn modelId="{85E323EF-802D-4AB0-8EB4-A1EBE03CD621}" type="presOf" srcId="{F13E2880-8EC7-48DB-AFB9-56F090E1C8D0}" destId="{66ABCE28-7FDC-48E6-A784-3CD792188F20}" srcOrd="0" destOrd="0" presId="urn:microsoft.com/office/officeart/2009/3/layout/IncreasingArrowsProcess"/>
    <dgm:cxn modelId="{08B606F7-2684-46BA-A357-6E34DE486265}" srcId="{3DB41CFB-F172-4492-B45D-B61506833743}" destId="{DC17ED07-F216-4FCF-9258-8539D1DC3A6C}" srcOrd="0" destOrd="0" parTransId="{246F6772-09A7-4FF2-A710-5502F06A1D57}" sibTransId="{4B4CD301-C7B0-4521-8311-C25FA1027C7F}"/>
    <dgm:cxn modelId="{08564DE3-8B6E-473F-8220-ACFCBA464D3B}" type="presParOf" srcId="{C73FF496-89BB-4F73-829D-07A4D2D78A94}" destId="{687E0FF3-B70F-44EF-8B27-E67A429BB0BF}" srcOrd="0" destOrd="0" presId="urn:microsoft.com/office/officeart/2009/3/layout/IncreasingArrowsProcess"/>
    <dgm:cxn modelId="{1E0DBD7E-7C96-4DF6-9C02-8CF2C2129525}" type="presParOf" srcId="{C73FF496-89BB-4F73-829D-07A4D2D78A94}" destId="{B00AE110-E38F-4FA6-B094-2C5127264450}" srcOrd="1" destOrd="0" presId="urn:microsoft.com/office/officeart/2009/3/layout/IncreasingArrowsProcess"/>
    <dgm:cxn modelId="{DFFA2DAE-F70C-442A-9E56-D96463A45600}" type="presParOf" srcId="{C73FF496-89BB-4F73-829D-07A4D2D78A94}" destId="{D45D0AFD-3CBD-4F87-A9C6-61FDFA4BD1FC}" srcOrd="2" destOrd="0" presId="urn:microsoft.com/office/officeart/2009/3/layout/IncreasingArrowsProcess"/>
    <dgm:cxn modelId="{72A32539-6373-4B50-B05B-EAE028674E8E}" type="presParOf" srcId="{C73FF496-89BB-4F73-829D-07A4D2D78A94}" destId="{715D7EB2-7618-405A-A271-103074781069}" srcOrd="3" destOrd="0" presId="urn:microsoft.com/office/officeart/2009/3/layout/IncreasingArrowsProcess"/>
    <dgm:cxn modelId="{41A7D9F1-507A-4F60-9CBC-9B3D96C0D0C4}" type="presParOf" srcId="{C73FF496-89BB-4F73-829D-07A4D2D78A94}" destId="{8ADE9774-5A17-4A13-9B75-E635101B4F07}" srcOrd="4" destOrd="0" presId="urn:microsoft.com/office/officeart/2009/3/layout/IncreasingArrowsProcess"/>
    <dgm:cxn modelId="{E5DD10B0-E55A-42FC-9715-0B1466ECD5FB}" type="presParOf" srcId="{C73FF496-89BB-4F73-829D-07A4D2D78A94}" destId="{18B900BE-1468-417C-9EA3-B3937A8F441A}" srcOrd="5" destOrd="0" presId="urn:microsoft.com/office/officeart/2009/3/layout/IncreasingArrowsProcess"/>
    <dgm:cxn modelId="{44704BD1-4A0D-43FE-A231-69D2DAAB5F69}" type="presParOf" srcId="{C73FF496-89BB-4F73-829D-07A4D2D78A94}" destId="{66ABCE28-7FDC-48E6-A784-3CD792188F20}" srcOrd="6" destOrd="0" presId="urn:microsoft.com/office/officeart/2009/3/layout/IncreasingArrowsProcess"/>
    <dgm:cxn modelId="{6B42BD8E-80E0-4621-A486-24C43CA58865}" type="presParOf" srcId="{C73FF496-89BB-4F73-829D-07A4D2D78A94}" destId="{F6FDFCFC-89F6-4829-AF95-BCA582597D35}" srcOrd="7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7E0FF3-B70F-44EF-8B27-E67A429BB0BF}">
      <dsp:nvSpPr>
        <dsp:cNvPr id="0" name=""/>
        <dsp:cNvSpPr/>
      </dsp:nvSpPr>
      <dsp:spPr>
        <a:xfrm>
          <a:off x="1882346" y="76018"/>
          <a:ext cx="9173416" cy="1291684"/>
        </a:xfrm>
        <a:prstGeom prst="rightArrow">
          <a:avLst>
            <a:gd name="adj1" fmla="val 50000"/>
            <a:gd name="adj2" fmla="val 5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20505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Week 1</a:t>
          </a:r>
        </a:p>
      </dsp:txBody>
      <dsp:txXfrm>
        <a:off x="1882346" y="398939"/>
        <a:ext cx="8850495" cy="645842"/>
      </dsp:txXfrm>
    </dsp:sp>
    <dsp:sp modelId="{B00AE110-E38F-4FA6-B094-2C5127264450}">
      <dsp:nvSpPr>
        <dsp:cNvPr id="0" name=""/>
        <dsp:cNvSpPr/>
      </dsp:nvSpPr>
      <dsp:spPr>
        <a:xfrm>
          <a:off x="1890823" y="1076757"/>
          <a:ext cx="2045082" cy="23892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000" kern="1200" dirty="0"/>
            <a:t>Supplemental Funding Request Submitted (1</a:t>
          </a:r>
          <a:r>
            <a:rPr lang="en-US" sz="1000" kern="1200" baseline="30000" dirty="0"/>
            <a:t>st</a:t>
          </a:r>
          <a:r>
            <a:rPr lang="en-US" sz="1000" kern="1200" dirty="0"/>
            <a:t> Business day of Quarterly Cycle) (July/October/December/March)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en-US" sz="1000" kern="1200" dirty="0"/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000" kern="1200" dirty="0"/>
            <a:t>Supplemental Funding Request submission is sent by division Chiefs of Staff (COS)* to </a:t>
          </a:r>
          <a:r>
            <a:rPr lang="en-US" sz="1000" kern="1200" dirty="0">
              <a:hlinkClick xmlns:r="http://schemas.openxmlformats.org/officeDocument/2006/relationships" r:id="rId1"/>
            </a:rPr>
            <a:t>SFR-Submissions@UCOP.edu</a:t>
          </a:r>
          <a:endParaRPr lang="en-US" sz="1000" kern="1200" dirty="0"/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en-US" sz="1000" kern="1200" dirty="0"/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000" kern="1200" dirty="0"/>
            <a:t>Budget Office will correspond with project team to request additional information as needed</a:t>
          </a:r>
        </a:p>
      </dsp:txBody>
      <dsp:txXfrm>
        <a:off x="1890823" y="1076757"/>
        <a:ext cx="2045082" cy="2389227"/>
      </dsp:txXfrm>
    </dsp:sp>
    <dsp:sp modelId="{D45D0AFD-3CBD-4F87-A9C6-61FDFA4BD1FC}">
      <dsp:nvSpPr>
        <dsp:cNvPr id="0" name=""/>
        <dsp:cNvSpPr/>
      </dsp:nvSpPr>
      <dsp:spPr>
        <a:xfrm>
          <a:off x="3934442" y="506427"/>
          <a:ext cx="7058943" cy="1291684"/>
        </a:xfrm>
        <a:prstGeom prst="rightArrow">
          <a:avLst>
            <a:gd name="adj1" fmla="val 50000"/>
            <a:gd name="adj2" fmla="val 5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20505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Week 2</a:t>
          </a:r>
        </a:p>
      </dsp:txBody>
      <dsp:txXfrm>
        <a:off x="3934442" y="829348"/>
        <a:ext cx="6736022" cy="645842"/>
      </dsp:txXfrm>
    </dsp:sp>
    <dsp:sp modelId="{715D7EB2-7618-405A-A271-103074781069}">
      <dsp:nvSpPr>
        <dsp:cNvPr id="0" name=""/>
        <dsp:cNvSpPr/>
      </dsp:nvSpPr>
      <dsp:spPr>
        <a:xfrm>
          <a:off x="3964496" y="1504610"/>
          <a:ext cx="2045082" cy="232832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OCR Review Committee Team meeting reviews all submissions for sufficient documentation, budget impact, and financial fund availability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Project team responds to any additional information requested from the meeting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000" kern="1200" dirty="0"/>
            <a:t>OCR Review Committee Team makes recommendation to Chief Operating Officer or President for funding and approval</a:t>
          </a:r>
        </a:p>
      </dsp:txBody>
      <dsp:txXfrm>
        <a:off x="3964496" y="1504610"/>
        <a:ext cx="2045082" cy="2328329"/>
      </dsp:txXfrm>
    </dsp:sp>
    <dsp:sp modelId="{8ADE9774-5A17-4A13-9B75-E635101B4F07}">
      <dsp:nvSpPr>
        <dsp:cNvPr id="0" name=""/>
        <dsp:cNvSpPr/>
      </dsp:nvSpPr>
      <dsp:spPr>
        <a:xfrm>
          <a:off x="6014220" y="936836"/>
          <a:ext cx="4944471" cy="1291684"/>
        </a:xfrm>
        <a:prstGeom prst="rightArrow">
          <a:avLst>
            <a:gd name="adj1" fmla="val 50000"/>
            <a:gd name="adj2" fmla="val 50000"/>
          </a:avLst>
        </a:prstGeom>
        <a:solidFill>
          <a:srgbClr val="00B05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20505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Week 3</a:t>
          </a:r>
        </a:p>
      </dsp:txBody>
      <dsp:txXfrm>
        <a:off x="6014220" y="1259757"/>
        <a:ext cx="4621550" cy="645842"/>
      </dsp:txXfrm>
    </dsp:sp>
    <dsp:sp modelId="{18B900BE-1468-417C-9EA3-B3937A8F441A}">
      <dsp:nvSpPr>
        <dsp:cNvPr id="0" name=""/>
        <dsp:cNvSpPr/>
      </dsp:nvSpPr>
      <dsp:spPr>
        <a:xfrm>
          <a:off x="6047699" y="1935019"/>
          <a:ext cx="2045082" cy="23438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Based on the Review Committee Team’s recommendation the SFR is submitted in </a:t>
          </a:r>
          <a:r>
            <a:rPr lang="en-US" sz="1000" kern="1200" dirty="0" err="1"/>
            <a:t>Sharepoint</a:t>
          </a:r>
          <a:r>
            <a:rPr lang="en-US" sz="1000" kern="1200" dirty="0"/>
            <a:t> for Chief Operating Officer or President for approval and signature</a:t>
          </a:r>
        </a:p>
      </dsp:txBody>
      <dsp:txXfrm>
        <a:off x="6047699" y="1935019"/>
        <a:ext cx="2045082" cy="2343897"/>
      </dsp:txXfrm>
    </dsp:sp>
    <dsp:sp modelId="{66ABCE28-7FDC-48E6-A784-3CD792188F20}">
      <dsp:nvSpPr>
        <dsp:cNvPr id="0" name=""/>
        <dsp:cNvSpPr/>
      </dsp:nvSpPr>
      <dsp:spPr>
        <a:xfrm>
          <a:off x="8093997" y="1367245"/>
          <a:ext cx="2829998" cy="1291684"/>
        </a:xfrm>
        <a:prstGeom prst="rightArrow">
          <a:avLst>
            <a:gd name="adj1" fmla="val 50000"/>
            <a:gd name="adj2" fmla="val 5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254000" bIns="205055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Week 4/5</a:t>
          </a:r>
        </a:p>
      </dsp:txBody>
      <dsp:txXfrm>
        <a:off x="8093997" y="1690166"/>
        <a:ext cx="2507077" cy="645842"/>
      </dsp:txXfrm>
    </dsp:sp>
    <dsp:sp modelId="{F6FDFCFC-89F6-4829-AF95-BCA582597D35}">
      <dsp:nvSpPr>
        <dsp:cNvPr id="0" name=""/>
        <dsp:cNvSpPr/>
      </dsp:nvSpPr>
      <dsp:spPr>
        <a:xfrm>
          <a:off x="8140433" y="2368178"/>
          <a:ext cx="2063714" cy="22327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Final signed SFRs are communicated and delivered to project teams and BFP&amp;A Business Partners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BFP&amp;A will process a budget fund transfer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</dsp:txBody>
      <dsp:txXfrm>
        <a:off x="8140433" y="2368178"/>
        <a:ext cx="2063714" cy="22327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B5638-6F55-49E6-BFE4-4B28817CE1FD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79E52-5FEA-4130-84F2-BC3F5E9F7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24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479E52-5FEA-4130-84F2-BC3F5E9F734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272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lculator on money&#10;&#10;Description automatically generated with medium confidence">
            <a:extLst>
              <a:ext uri="{FF2B5EF4-FFF2-40B4-BE49-F238E27FC236}">
                <a16:creationId xmlns:a16="http://schemas.microsoft.com/office/drawing/2014/main" id="{1370F1FC-5E0D-4C86-97E7-4271F19DAC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742" y="176277"/>
            <a:ext cx="9738846" cy="649256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C5EAD09-46AA-4FDA-9C5E-394164AD421A}"/>
              </a:ext>
            </a:extLst>
          </p:cNvPr>
          <p:cNvSpPr/>
          <p:nvPr userDrawn="1"/>
        </p:nvSpPr>
        <p:spPr>
          <a:xfrm>
            <a:off x="127105" y="139739"/>
            <a:ext cx="5968896" cy="6566872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91985-A2E8-4F91-A417-CDB014ADC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312-F9F7-4071-B189-5503FA612C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3D107C-0B35-4789-A64E-53E5286B6A5F}"/>
              </a:ext>
            </a:extLst>
          </p:cNvPr>
          <p:cNvSpPr/>
          <p:nvPr userDrawn="1"/>
        </p:nvSpPr>
        <p:spPr>
          <a:xfrm>
            <a:off x="127104" y="100116"/>
            <a:ext cx="11937790" cy="6624534"/>
          </a:xfrm>
          <a:prstGeom prst="rect">
            <a:avLst/>
          </a:prstGeom>
          <a:noFill/>
          <a:ln w="1397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BAC834F-459A-4423-B4F2-2E42ACA1A449}"/>
              </a:ext>
            </a:extLst>
          </p:cNvPr>
          <p:cNvSpPr txBox="1">
            <a:spLocks/>
          </p:cNvSpPr>
          <p:nvPr userDrawn="1"/>
        </p:nvSpPr>
        <p:spPr>
          <a:xfrm>
            <a:off x="342342" y="970976"/>
            <a:ext cx="6311807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1" dirty="0">
              <a:latin typeface="+mn-lt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285C523-AD3A-4D18-9DC8-D35B4AF136B0}"/>
              </a:ext>
            </a:extLst>
          </p:cNvPr>
          <p:cNvSpPr txBox="1">
            <a:spLocks/>
          </p:cNvSpPr>
          <p:nvPr userDrawn="1"/>
        </p:nvSpPr>
        <p:spPr>
          <a:xfrm>
            <a:off x="342341" y="3835300"/>
            <a:ext cx="6311807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74CF78-CEAA-43D0-AB7D-043FC06321DA}"/>
              </a:ext>
            </a:extLst>
          </p:cNvPr>
          <p:cNvSpPr/>
          <p:nvPr userDrawn="1"/>
        </p:nvSpPr>
        <p:spPr>
          <a:xfrm>
            <a:off x="28922" y="0"/>
            <a:ext cx="12134155" cy="6807942"/>
          </a:xfrm>
          <a:prstGeom prst="rect">
            <a:avLst/>
          </a:prstGeom>
          <a:noFill/>
          <a:ln w="1270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4" descr="A picture containing text, metal&#10;&#10;Description automatically generated">
            <a:extLst>
              <a:ext uri="{FF2B5EF4-FFF2-40B4-BE49-F238E27FC236}">
                <a16:creationId xmlns:a16="http://schemas.microsoft.com/office/drawing/2014/main" id="{D7821B5B-133B-47E1-9F1D-5C8DF6DDAD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007" y="6111189"/>
            <a:ext cx="961586" cy="47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C781E20-7650-42CF-9A12-407C1A316640}"/>
              </a:ext>
            </a:extLst>
          </p:cNvPr>
          <p:cNvSpPr txBox="1"/>
          <p:nvPr userDrawn="1"/>
        </p:nvSpPr>
        <p:spPr>
          <a:xfrm>
            <a:off x="217002" y="6301979"/>
            <a:ext cx="6119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Financial Accountability and Management (FAM) at UCOP</a:t>
            </a:r>
          </a:p>
        </p:txBody>
      </p:sp>
    </p:spTree>
    <p:extLst>
      <p:ext uri="{BB962C8B-B14F-4D97-AF65-F5344CB8AC3E}">
        <p14:creationId xmlns:p14="http://schemas.microsoft.com/office/powerpoint/2010/main" val="3089223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15365-9EE5-4F64-9EC8-D02984B02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6C489-5644-4B84-A6CE-BCEB65F4B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9078E-1A40-4F13-881B-9EB247FF9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7D1D1-9EEC-467E-AF5D-890DCDA92912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92FE6-D962-42ED-BBD7-432F278F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AA89E-70D4-421A-8CB7-729ACBB37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312-F9F7-4071-B189-5503FA612C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83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6A096-5691-4255-9E37-D8AD274B4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6E0804-FD60-4A64-957F-ADF32830E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A4264-9F8F-4205-8E68-ED55B89E1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7D1D1-9EEC-467E-AF5D-890DCDA92912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EEAE9-93AD-4474-B45C-45F879F0D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39F2A2-4004-41F6-8CA1-225873750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312-F9F7-4071-B189-5503FA612C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644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2121A-BB22-49CA-BAC1-9D5EB24A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9F0DD-71FE-49F9-98DD-632785255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32DA2-5E0A-480D-8403-252D4AA41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5332B-21D5-43B9-90B1-C6E93A017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7D1D1-9EEC-467E-AF5D-890DCDA92912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90EA03-19FD-4528-98A1-420EA19B5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D0E8B4-F27B-4284-93AB-A9BFC881D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312-F9F7-4071-B189-5503FA612C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144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D2CB9-4805-4445-99D3-B83DFCD1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C62360-917C-4B6C-B087-D18D526D6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5C26BC-A941-4875-B829-CE186E7B77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A20C8B-9468-4CDF-9706-4DD594A92B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BC7159-A3C8-4D09-A705-39385E66AA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E00600-B6CF-4BAA-8E8C-4B2754659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7D1D1-9EEC-467E-AF5D-890DCDA92912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129CA3-6DC8-4A22-9C66-DE37C7F5B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25481D-012C-4FA6-98AA-37FED1698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312-F9F7-4071-B189-5503FA612C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058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A5A34-6698-477A-8CD6-214D4441D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C6D1BF-2B98-4F93-A066-00B2EE964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7D1D1-9EEC-467E-AF5D-890DCDA92912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AE9787-18AD-4574-BFAD-C61609518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265170-C66E-4D05-9120-6AFCBF886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312-F9F7-4071-B189-5503FA612C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151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C2D66-780E-41AF-AF76-49E351896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7D1D1-9EEC-467E-AF5D-890DCDA92912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9AAC78-7811-4C64-A6CA-9FDF54ECE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403B45-54A2-4844-8BD9-F9BD05DA2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312-F9F7-4071-B189-5503FA612C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32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925AF-709F-4F28-8860-07943B41A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30C58-B8D4-416E-8E12-E8EAD5FC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BC1CA-0777-4F2B-9C99-7BFB504B7F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FDAD86-3662-4E03-8DB0-05243728D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7D1D1-9EEC-467E-AF5D-890DCDA92912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B934F-B53C-442F-9ED9-1049A8334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59DBE4-01AA-4A1C-845A-58687AA0B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312-F9F7-4071-B189-5503FA612C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072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0EDE2-E5BE-40A7-AFC5-ED67A44A6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B5D206-8D62-4A45-997A-EC344BB0B1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BF9AC-4EE7-43D6-9478-3528A4687E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5BA818-A4A9-49ED-B4C7-71ACD3DE4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7D1D1-9EEC-467E-AF5D-890DCDA92912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6D79E9-D1F8-4123-8C5B-310FE14D1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7433E-D603-4FFC-97C5-CD2B9FF0A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312-F9F7-4071-B189-5503FA612C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063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5B3C7-95CC-4BC4-A19D-73FC9365A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D7E14-2CEF-4DAC-B9DE-019B3CE20E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A2917-3BE2-4027-BE25-7CF368231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7D1D1-9EEC-467E-AF5D-890DCDA92912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DAA40-0D85-43F9-B5FE-31A2C740D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EBBE-5208-4B53-9EE0-982644B33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312-F9F7-4071-B189-5503FA612C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905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098CF2-17B4-46F8-9161-0FF6971B50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CACA79-091C-4CDC-9286-E61D2AC055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53690-841A-449D-8062-1A70DFCE1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7D1D1-9EEC-467E-AF5D-890DCDA92912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780C2-2E02-4EAF-901F-F440C8E6C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8C2FE-EBA4-4A92-AD6D-50E535002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312-F9F7-4071-B189-5503FA612C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52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0F5A848-63DE-4AC4-896F-8449898CAB82}"/>
              </a:ext>
            </a:extLst>
          </p:cNvPr>
          <p:cNvSpPr/>
          <p:nvPr userDrawn="1"/>
        </p:nvSpPr>
        <p:spPr>
          <a:xfrm>
            <a:off x="1" y="-15275"/>
            <a:ext cx="12191999" cy="8476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E28583-DBD1-48A6-87AF-7D0227092132}"/>
              </a:ext>
            </a:extLst>
          </p:cNvPr>
          <p:cNvSpPr/>
          <p:nvPr userDrawn="1"/>
        </p:nvSpPr>
        <p:spPr>
          <a:xfrm>
            <a:off x="0" y="6176962"/>
            <a:ext cx="12191999" cy="725641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E139B7-FC75-48BD-BE1A-6EFD90AF1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2382"/>
            <a:ext cx="10515600" cy="847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DA96EB-2273-4F29-B01D-62B996CAA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8DBF8-F4D7-42B1-8AAE-80F29117D4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08434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7D1D1-9EEC-467E-AF5D-890DCDA92912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B8410-8BA0-49F7-A227-0FA64AF408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599" y="607431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1000C-62A8-47EE-833D-F42082CA49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087994"/>
            <a:ext cx="2173357" cy="329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38312-F9F7-4071-B189-5503FA612CF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4" descr="A picture containing text, metal&#10;&#10;Description automatically generated">
            <a:extLst>
              <a:ext uri="{FF2B5EF4-FFF2-40B4-BE49-F238E27FC236}">
                <a16:creationId xmlns:a16="http://schemas.microsoft.com/office/drawing/2014/main" id="{3E98F24B-BB94-4419-B4CA-AA1ABFB2AF8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4542" y="6272696"/>
            <a:ext cx="961586" cy="47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B70C5E-4323-4D06-8B18-F29CF206579B}"/>
              </a:ext>
            </a:extLst>
          </p:cNvPr>
          <p:cNvSpPr txBox="1"/>
          <p:nvPr userDrawn="1"/>
        </p:nvSpPr>
        <p:spPr>
          <a:xfrm>
            <a:off x="45261" y="6379534"/>
            <a:ext cx="5626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Supplemental Funding Request (SFR)</a:t>
            </a:r>
          </a:p>
        </p:txBody>
      </p:sp>
    </p:spTree>
    <p:extLst>
      <p:ext uri="{BB962C8B-B14F-4D97-AF65-F5344CB8AC3E}">
        <p14:creationId xmlns:p14="http://schemas.microsoft.com/office/powerpoint/2010/main" val="3804919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SFR-Submissions@UCOP.edu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SFR-Submissions@UCOP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58F9E-9DF9-4612-B77C-81526D90B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30" y="0"/>
            <a:ext cx="11345336" cy="847619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+mn-lt"/>
              </a:rPr>
              <a:t>SFR Process Timeline for Operational Contingency Reserve Funds</a:t>
            </a:r>
          </a:p>
        </p:txBody>
      </p:sp>
      <p:graphicFrame>
        <p:nvGraphicFramePr>
          <p:cNvPr id="10" name="Diagram 9" descr="See slide #2 for detailed description of  figure on slide #1">
            <a:extLst>
              <a:ext uri="{FF2B5EF4-FFF2-40B4-BE49-F238E27FC236}">
                <a16:creationId xmlns:a16="http://schemas.microsoft.com/office/drawing/2014/main" id="{D99545BE-E0D0-6FF8-C567-066467353F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2885885"/>
              </p:ext>
            </p:extLst>
          </p:nvPr>
        </p:nvGraphicFramePr>
        <p:xfrm>
          <a:off x="-345373" y="1337539"/>
          <a:ext cx="12882746" cy="47435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3043639-2BCC-E810-ABD0-1FA9A3B82369}"/>
              </a:ext>
            </a:extLst>
          </p:cNvPr>
          <p:cNvSpPr txBox="1"/>
          <p:nvPr/>
        </p:nvSpPr>
        <p:spPr>
          <a:xfrm>
            <a:off x="1085848" y="5764160"/>
            <a:ext cx="6057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*Each division has its own process for submission to the COS prior to submitting SFR request to 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hlinkClick r:id="rId8"/>
              </a:rPr>
              <a:t>SFR-Submissions@UCOP.edu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please work directly with your divisional staff</a:t>
            </a:r>
            <a:endParaRPr lang="en-US" sz="10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44220DE-9E7D-6583-F7C7-EF5787915B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601575"/>
              </p:ext>
            </p:extLst>
          </p:nvPr>
        </p:nvGraphicFramePr>
        <p:xfrm>
          <a:off x="843420" y="1185139"/>
          <a:ext cx="7690978" cy="304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1053">
                  <a:extLst>
                    <a:ext uri="{9D8B030D-6E8A-4147-A177-3AD203B41FA5}">
                      <a16:colId xmlns:a16="http://schemas.microsoft.com/office/drawing/2014/main" val="3582122567"/>
                    </a:ext>
                  </a:extLst>
                </a:gridCol>
                <a:gridCol w="2112204">
                  <a:extLst>
                    <a:ext uri="{9D8B030D-6E8A-4147-A177-3AD203B41FA5}">
                      <a16:colId xmlns:a16="http://schemas.microsoft.com/office/drawing/2014/main" val="1894158887"/>
                    </a:ext>
                  </a:extLst>
                </a:gridCol>
                <a:gridCol w="2292486">
                  <a:extLst>
                    <a:ext uri="{9D8B030D-6E8A-4147-A177-3AD203B41FA5}">
                      <a16:colId xmlns:a16="http://schemas.microsoft.com/office/drawing/2014/main" val="2002559431"/>
                    </a:ext>
                  </a:extLst>
                </a:gridCol>
                <a:gridCol w="1515235">
                  <a:extLst>
                    <a:ext uri="{9D8B030D-6E8A-4147-A177-3AD203B41FA5}">
                      <a16:colId xmlns:a16="http://schemas.microsoft.com/office/drawing/2014/main" val="845568506"/>
                    </a:ext>
                  </a:extLst>
                </a:gridCol>
              </a:tblGrid>
              <a:tr h="1803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July (Q1)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41" marR="46841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October (Q2)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41" marR="46841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December (Q3)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41" marR="46841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March (Q4)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841" marR="46841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366038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1BADF28C-CE3F-11E0-3B6C-E8650880B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425" y="785029"/>
            <a:ext cx="8505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Deadline for submission are the 1</a:t>
            </a:r>
            <a:r>
              <a:rPr kumimoji="0" lang="en-US" altLang="en-US" sz="2000" b="1" i="0" u="none" strike="noStrike" cap="none" normalizeH="0" baseline="30000" dirty="0">
                <a:ln>
                  <a:noFill/>
                </a:ln>
                <a:solidFill>
                  <a:srgbClr val="0070C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Business Day of the following Months: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5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A07D2-0CCF-BA69-98BB-02C890E26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355802" cy="805237"/>
          </a:xfrm>
        </p:spPr>
        <p:txBody>
          <a:bodyPr>
            <a:noAutofit/>
          </a:bodyPr>
          <a:lstStyle/>
          <a:p>
            <a:r>
              <a:rPr lang="en-US" sz="3200" dirty="0">
                <a:latin typeface="+mn-lt"/>
              </a:rPr>
              <a:t>Outline of SFR Process Timeline for Operational Contingency Reserve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FC27F-8E24-E48D-66CF-4181F6EE2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402" y="884592"/>
            <a:ext cx="10515600" cy="4351338"/>
          </a:xfrm>
        </p:spPr>
        <p:txBody>
          <a:bodyPr>
            <a:normAutofit fontScale="92500" lnSpcReduction="10000"/>
          </a:bodyPr>
          <a:lstStyle/>
          <a:p>
            <a:endParaRPr lang="en-US" sz="1200" dirty="0"/>
          </a:p>
          <a:p>
            <a:r>
              <a:rPr lang="en-US" altLang="en-US" sz="16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Deadline for submission are the 1</a:t>
            </a:r>
            <a:r>
              <a:rPr lang="en-US" altLang="en-US" sz="1600" b="1" baseline="30000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altLang="en-US" sz="16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Business Day of the following Months: July (Q1); October (Q2); December (Q3); March (Q4)</a:t>
            </a:r>
            <a:endParaRPr lang="en-US" altLang="en-US" sz="1600" dirty="0">
              <a:latin typeface="Arial" panose="020B0604020202020204" pitchFamily="34" charset="0"/>
            </a:endParaRPr>
          </a:p>
          <a:p>
            <a:r>
              <a:rPr lang="en-US" sz="1600" dirty="0"/>
              <a:t>Week 1</a:t>
            </a:r>
          </a:p>
          <a:p>
            <a:pPr lvl="1"/>
            <a:r>
              <a:rPr lang="en-US" sz="1300" dirty="0"/>
              <a:t>Supplemental Funding Request Submitted (1</a:t>
            </a:r>
            <a:r>
              <a:rPr lang="en-US" sz="1300" baseline="30000" dirty="0"/>
              <a:t>st</a:t>
            </a:r>
            <a:r>
              <a:rPr lang="en-US" sz="1300" dirty="0"/>
              <a:t> Business day of Quarterly Cycle) (July/October/December/March)</a:t>
            </a:r>
          </a:p>
          <a:p>
            <a:pPr lvl="1"/>
            <a:r>
              <a:rPr lang="en-US" sz="1300" dirty="0"/>
              <a:t>Supplemental Funding Request submission is sent by division Chiefs of Staff (COS)* to </a:t>
            </a:r>
            <a:r>
              <a:rPr lang="en-US" sz="1300" dirty="0">
                <a:hlinkClick r:id="rId2"/>
              </a:rPr>
              <a:t>SFR-Submissions@UCOP.edu</a:t>
            </a:r>
            <a:endParaRPr lang="en-US" sz="1300" dirty="0"/>
          </a:p>
          <a:p>
            <a:pPr lvl="1"/>
            <a:r>
              <a:rPr lang="en-US" sz="1300" dirty="0"/>
              <a:t>Budget Office will correspond with project team to request additional information as needed</a:t>
            </a:r>
          </a:p>
          <a:p>
            <a:r>
              <a:rPr lang="en-US" sz="1600" dirty="0"/>
              <a:t>Week 2</a:t>
            </a:r>
          </a:p>
          <a:p>
            <a:pPr lvl="1"/>
            <a:r>
              <a:rPr lang="en-US" sz="1300" dirty="0"/>
              <a:t>OCR Review Committee Team (SRT) meeting reviews all submissions for sufficient documentation, budget impact, and financial fund availability</a:t>
            </a:r>
          </a:p>
          <a:p>
            <a:pPr lvl="1"/>
            <a:r>
              <a:rPr lang="en-US" sz="1300" dirty="0"/>
              <a:t>Project team responds to any additional information requested from the meeting</a:t>
            </a:r>
          </a:p>
          <a:p>
            <a:pPr lvl="1"/>
            <a:r>
              <a:rPr lang="en-US" sz="1300" dirty="0"/>
              <a:t>OCR Review Committee Team makes recommendation to Chief Operating Officer or President for funding and approval</a:t>
            </a:r>
          </a:p>
          <a:p>
            <a:r>
              <a:rPr lang="en-US" sz="1600" dirty="0"/>
              <a:t>Week 3</a:t>
            </a:r>
          </a:p>
          <a:p>
            <a:pPr lvl="1"/>
            <a:r>
              <a:rPr lang="en-US" sz="1300" dirty="0"/>
              <a:t>Based on the Review Committee Team’s recommendation the SFR is submitted in </a:t>
            </a:r>
            <a:r>
              <a:rPr lang="en-US" sz="1300" dirty="0" err="1"/>
              <a:t>Sharepoint</a:t>
            </a:r>
            <a:r>
              <a:rPr lang="en-US" sz="1300" dirty="0"/>
              <a:t> for Chief Operating Officer or President for approval and signature</a:t>
            </a:r>
          </a:p>
          <a:p>
            <a:r>
              <a:rPr lang="en-US" sz="1600" dirty="0"/>
              <a:t>Week 4/5</a:t>
            </a:r>
          </a:p>
          <a:p>
            <a:pPr lvl="1"/>
            <a:r>
              <a:rPr lang="en-US" sz="1300" dirty="0"/>
              <a:t>Final signed SFRs are communicated and delivered to project teams and BFP&amp;A Business Partners</a:t>
            </a:r>
          </a:p>
          <a:p>
            <a:pPr lvl="1"/>
            <a:r>
              <a:rPr lang="en-US" sz="1300" dirty="0"/>
              <a:t>BFP&amp;A will process a budget fund transfer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</a:rPr>
              <a:t>*Each division has its own process for submission to the COS prior to submitting SFR request to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SFR-Submissions@UCOP.edu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</a:rPr>
              <a:t>, please work directly with your divisional staff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457200" lvl="1" indent="0">
              <a:buNone/>
            </a:pPr>
            <a:endParaRPr lang="en-US" sz="1200" dirty="0"/>
          </a:p>
          <a:p>
            <a:pPr lvl="1"/>
            <a:endParaRPr lang="en-US" sz="1200" dirty="0"/>
          </a:p>
          <a:p>
            <a:endParaRPr lang="en-US" sz="1600" dirty="0"/>
          </a:p>
          <a:p>
            <a:endParaRPr lang="en-US" sz="16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66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3078</TotalTime>
  <Words>454</Words>
  <Application>Microsoft Office PowerPoint</Application>
  <PresentationFormat>Widescreen</PresentationFormat>
  <Paragraphs>48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Theme</vt:lpstr>
      <vt:lpstr>SFR Process Timeline for Operational Contingency Reserve Funds</vt:lpstr>
      <vt:lpstr>Outline of SFR Process Timeline for Operational Contingency Reserve Funds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 at UCOP</dc:title>
  <dc:creator>Gagan Singh</dc:creator>
  <cp:lastModifiedBy>Karen Orlando</cp:lastModifiedBy>
  <cp:revision>120</cp:revision>
  <dcterms:created xsi:type="dcterms:W3CDTF">2021-11-09T20:21:30Z</dcterms:created>
  <dcterms:modified xsi:type="dcterms:W3CDTF">2026-09-30T20:15:36Z</dcterms:modified>
</cp:coreProperties>
</file>