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</p:sldMasterIdLst>
  <p:notesMasterIdLst>
    <p:notesMasterId r:id="rId4"/>
  </p:notesMasterIdLst>
  <p:sldIdLst>
    <p:sldId id="365" r:id="rId2"/>
    <p:sldId id="366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05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67" autoAdjust="0"/>
    <p:restoredTop sz="86441" autoAdjust="0"/>
  </p:normalViewPr>
  <p:slideViewPr>
    <p:cSldViewPr snapToGrid="0">
      <p:cViewPr varScale="1">
        <p:scale>
          <a:sx n="48" d="100"/>
          <a:sy n="48" d="100"/>
        </p:scale>
        <p:origin x="44" y="64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ren Orlando" userId="11024429855_tp_box_2" providerId="OAuth2" clId="{8B759CA9-7070-4FF6-977F-C51680D377E9}"/>
    <pc:docChg chg="modSld">
      <pc:chgData name="Karen Orlando" userId="11024429855_tp_box_2" providerId="OAuth2" clId="{8B759CA9-7070-4FF6-977F-C51680D377E9}" dt="2026-04-02T21:21:16.681" v="0"/>
      <pc:docMkLst>
        <pc:docMk/>
      </pc:docMkLst>
      <pc:sldChg chg="modSp mod">
        <pc:chgData name="Karen Orlando" userId="11024429855_tp_box_2" providerId="OAuth2" clId="{8B759CA9-7070-4FF6-977F-C51680D377E9}" dt="2026-04-02T21:21:16.681" v="0"/>
        <pc:sldMkLst>
          <pc:docMk/>
          <pc:sldMk cId="2539208827" sldId="366"/>
        </pc:sldMkLst>
        <pc:spChg chg="ord">
          <ac:chgData name="Karen Orlando" userId="11024429855_tp_box_2" providerId="OAuth2" clId="{8B759CA9-7070-4FF6-977F-C51680D377E9}" dt="2026-04-02T21:21:16.681" v="0"/>
          <ac:spMkLst>
            <pc:docMk/>
            <pc:sldMk cId="2539208827" sldId="366"/>
            <ac:spMk id="3" creationId="{4FE8CFF5-BF4E-A171-D613-3F391634320A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C82193-0F24-4E44-BF8F-FFB392F774E2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9F9791-BCC2-4EDA-9F77-CBD8DACD3A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57346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89122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48912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P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  <p15:guide id="3" pos="7440">
          <p15:clr>
            <a:srgbClr val="F26B43"/>
          </p15:clr>
        </p15:guide>
        <p15:guide id="4" pos="240">
          <p15:clr>
            <a:srgbClr val="F26B43"/>
          </p15:clr>
        </p15:guide>
        <p15:guide id="5" orient="horz" pos="240">
          <p15:clr>
            <a:srgbClr val="F26B43"/>
          </p15:clr>
        </p15:guide>
        <p15:guide id="6" orient="horz" pos="408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2EF2D6-6D78-7F2A-3B4C-B44B85FE3F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74" name="Straight Arrow Connector 173">
            <a:extLst>
              <a:ext uri="{FF2B5EF4-FFF2-40B4-BE49-F238E27FC236}">
                <a16:creationId xmlns:a16="http://schemas.microsoft.com/office/drawing/2014/main" id="{71F0301E-B390-5F56-B997-B5721A21E6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  <a:stCxn id="29" idx="2"/>
            <a:endCxn id="85" idx="0"/>
          </p:cNvCxnSpPr>
          <p:nvPr/>
        </p:nvCxnSpPr>
        <p:spPr>
          <a:xfrm>
            <a:off x="2737727" y="3273397"/>
            <a:ext cx="143" cy="35472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450897A7-A0CA-E7AE-B3E1-404E9D4AD0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  <a:stCxn id="31" idx="2"/>
            <a:endCxn id="86" idx="0"/>
          </p:cNvCxnSpPr>
          <p:nvPr/>
        </p:nvCxnSpPr>
        <p:spPr>
          <a:xfrm flipH="1">
            <a:off x="4203538" y="3285779"/>
            <a:ext cx="6653" cy="34941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0" name="Straight Arrow Connector 179">
            <a:extLst>
              <a:ext uri="{FF2B5EF4-FFF2-40B4-BE49-F238E27FC236}">
                <a16:creationId xmlns:a16="http://schemas.microsoft.com/office/drawing/2014/main" id="{31F568A8-9A62-7C90-CE12-595D5C1E99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  <a:stCxn id="15" idx="2"/>
            <a:endCxn id="31" idx="0"/>
          </p:cNvCxnSpPr>
          <p:nvPr/>
        </p:nvCxnSpPr>
        <p:spPr>
          <a:xfrm flipH="1">
            <a:off x="4210191" y="1656489"/>
            <a:ext cx="1950973" cy="99114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itle 6">
            <a:extLst>
              <a:ext uri="{FF2B5EF4-FFF2-40B4-BE49-F238E27FC236}">
                <a16:creationId xmlns:a16="http://schemas.microsoft.com/office/drawing/2014/main" id="{D117ACC8-0ED4-4B1B-57D4-67432876197A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-10160" y="224955"/>
            <a:ext cx="12202159" cy="523220"/>
          </a:xfrm>
          <a:prstGeom prst="rect">
            <a:avLst/>
          </a:prstGeom>
          <a:solidFill>
            <a:schemeClr val="bg1"/>
          </a:solidFill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sng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  <a:ea typeface="Calibri"/>
                <a:cs typeface="Calibri Light"/>
              </a:rPr>
              <a:t>UCOP Budget, Financial Planning &amp; Analysis Organization Chart</a:t>
            </a:r>
            <a:endParaRPr kumimoji="0" lang="en-US" sz="2800" b="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  <a:ea typeface="Calibri"/>
              <a:cs typeface="Calibri Light"/>
            </a:endParaRP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CC892C1B-25DC-8530-F107-1141ECBA83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  <a:stCxn id="15" idx="2"/>
            <a:endCxn id="29" idx="0"/>
          </p:cNvCxnSpPr>
          <p:nvPr/>
        </p:nvCxnSpPr>
        <p:spPr>
          <a:xfrm flipH="1">
            <a:off x="2737727" y="1656489"/>
            <a:ext cx="3423437" cy="98161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B15E9667-96DB-88B1-FD28-4AE8FFB20F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  <a:stCxn id="30" idx="2"/>
            <a:endCxn id="27" idx="3"/>
          </p:cNvCxnSpPr>
          <p:nvPr/>
        </p:nvCxnSpPr>
        <p:spPr>
          <a:xfrm flipH="1">
            <a:off x="7862477" y="1941588"/>
            <a:ext cx="1638442" cy="166876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F3EAE0DC-B87A-A5A2-A0E0-C7EE4CDD07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  <a:stCxn id="30" idx="2"/>
          </p:cNvCxnSpPr>
          <p:nvPr/>
        </p:nvCxnSpPr>
        <p:spPr>
          <a:xfrm flipH="1">
            <a:off x="8658715" y="1941588"/>
            <a:ext cx="842204" cy="70516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DAA3A3AF-8009-DA44-908F-CF4BCC02C8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  <a:stCxn id="15" idx="2"/>
            <a:endCxn id="56" idx="0"/>
          </p:cNvCxnSpPr>
          <p:nvPr/>
        </p:nvCxnSpPr>
        <p:spPr>
          <a:xfrm flipH="1">
            <a:off x="5669590" y="1656489"/>
            <a:ext cx="491574" cy="97585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Group 1" descr="See page 2 for table format of department organizational chart">
            <a:extLst>
              <a:ext uri="{FF2B5EF4-FFF2-40B4-BE49-F238E27FC236}">
                <a16:creationId xmlns:a16="http://schemas.microsoft.com/office/drawing/2014/main" id="{03F71686-E816-646D-EAB0-A2E2B7250B1D}"/>
              </a:ext>
            </a:extLst>
          </p:cNvPr>
          <p:cNvGrpSpPr/>
          <p:nvPr/>
        </p:nvGrpSpPr>
        <p:grpSpPr>
          <a:xfrm>
            <a:off x="831319" y="1016315"/>
            <a:ext cx="10212612" cy="3334910"/>
            <a:chOff x="831319" y="1016315"/>
            <a:chExt cx="10212612" cy="3334910"/>
          </a:xfrm>
        </p:grpSpPr>
        <p:sp>
          <p:nvSpPr>
            <p:cNvPr id="15" name="Rectangle: Rounded Corners 14">
              <a:extLst>
                <a:ext uri="{FF2B5EF4-FFF2-40B4-BE49-F238E27FC236}">
                  <a16:creationId xmlns:a16="http://schemas.microsoft.com/office/drawing/2014/main" id="{73B8A3F0-AE07-8DF6-B11E-F62F94A29575}"/>
                </a:ext>
              </a:extLst>
            </p:cNvPr>
            <p:cNvSpPr/>
            <p:nvPr/>
          </p:nvSpPr>
          <p:spPr>
            <a:xfrm>
              <a:off x="5082553" y="1016315"/>
              <a:ext cx="2157222" cy="640174"/>
            </a:xfrm>
            <a:prstGeom prst="roundRect">
              <a:avLst>
                <a:gd name="adj" fmla="val 0"/>
              </a:avLst>
            </a:prstGeom>
            <a:solidFill>
              <a:schemeClr val="accent6">
                <a:lumMod val="40000"/>
                <a:lumOff val="60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rtlCol="0" anchor="ctr"/>
            <a:lstStyle/>
            <a:p>
              <a:pPr algn="ctr">
                <a:defRPr/>
              </a:pPr>
              <a:r>
                <a:rPr kumimoji="0" lang="en-US" sz="1400" b="1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alibri"/>
                  <a:ea typeface="+mn-ea"/>
                  <a:cs typeface="Calibri"/>
                </a:rPr>
                <a:t>Dave</a:t>
              </a:r>
              <a:r>
                <a:rPr lang="en-US" sz="1400" b="1" dirty="0">
                  <a:solidFill>
                    <a:schemeClr val="tx1"/>
                  </a:solidFill>
                  <a:latin typeface="Calibri"/>
                  <a:cs typeface="Calibri"/>
                </a:rPr>
                <a:t> </a:t>
              </a:r>
              <a:r>
                <a:rPr kumimoji="0" lang="en-US" sz="1400" b="1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alibri"/>
                  <a:ea typeface="+mn-ea"/>
                  <a:cs typeface="Calibri"/>
                </a:rPr>
                <a:t>Baltaxe</a:t>
              </a:r>
            </a:p>
            <a:p>
              <a:pPr algn="ctr">
                <a:defRPr/>
              </a:pPr>
              <a:r>
                <a:rPr lang="en-US" sz="1200" b="1" dirty="0">
                  <a:solidFill>
                    <a:schemeClr val="tx1"/>
                  </a:solidFill>
                  <a:latin typeface="Calibri"/>
                  <a:cs typeface="Calibri"/>
                </a:rPr>
                <a:t>Executive Director</a:t>
              </a:r>
              <a:endParaRPr 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27" name="Rectangle: Rounded Corners 26">
              <a:extLst>
                <a:ext uri="{FF2B5EF4-FFF2-40B4-BE49-F238E27FC236}">
                  <a16:creationId xmlns:a16="http://schemas.microsoft.com/office/drawing/2014/main" id="{E6AFA1AB-2BA0-9E92-A9A0-7713FB234D72}"/>
                </a:ext>
              </a:extLst>
            </p:cNvPr>
            <p:cNvSpPr/>
            <p:nvPr/>
          </p:nvSpPr>
          <p:spPr>
            <a:xfrm>
              <a:off x="6338513" y="1847000"/>
              <a:ext cx="1523964" cy="522928"/>
            </a:xfrm>
            <a:prstGeom prst="roundRect">
              <a:avLst>
                <a:gd name="adj" fmla="val 0"/>
              </a:avLst>
            </a:prstGeom>
            <a:solidFill>
              <a:schemeClr val="accent4">
                <a:lumMod val="40000"/>
                <a:lumOff val="60000"/>
              </a:schemeClr>
            </a:solidFill>
            <a:ln w="3175">
              <a:solidFill>
                <a:schemeClr val="tx1"/>
              </a:solidFill>
              <a:prstDash val="sys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Calibri"/>
                </a:rPr>
                <a:t>Karen Orlando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1000" b="1" dirty="0">
                  <a:solidFill>
                    <a:prstClr val="black"/>
                  </a:solidFill>
                  <a:latin typeface="Calibri"/>
                  <a:cs typeface="Calibri"/>
                </a:rPr>
                <a:t>Administrative Officer</a:t>
              </a:r>
              <a:endPara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endParaRPr>
            </a:p>
          </p:txBody>
        </p:sp>
        <p:sp>
          <p:nvSpPr>
            <p:cNvPr id="28" name="Rectangle: Rounded Corners 27">
              <a:extLst>
                <a:ext uri="{FF2B5EF4-FFF2-40B4-BE49-F238E27FC236}">
                  <a16:creationId xmlns:a16="http://schemas.microsoft.com/office/drawing/2014/main" id="{14B225DE-5B16-0E91-2D25-D05DB7382F5F}"/>
                </a:ext>
              </a:extLst>
            </p:cNvPr>
            <p:cNvSpPr/>
            <p:nvPr/>
          </p:nvSpPr>
          <p:spPr>
            <a:xfrm>
              <a:off x="831319" y="2622670"/>
              <a:ext cx="1137734" cy="669648"/>
            </a:xfrm>
            <a:prstGeom prst="roundRect">
              <a:avLst>
                <a:gd name="adj" fmla="val 0"/>
              </a:avLst>
            </a:prstGeom>
            <a:solidFill>
              <a:schemeClr val="accent5">
                <a:lumMod val="20000"/>
                <a:lumOff val="80000"/>
              </a:schemeClr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rtlCol="0" anchor="ctr"/>
            <a:lstStyle/>
            <a:p>
              <a:pPr marL="0" marR="0" lvl="0" indent="0" algn="ctr" defTabSz="91440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/>
              </a:pPr>
              <a:r>
                <a:rPr kumimoji="0" lang="en-US" sz="1200" b="1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alibri"/>
                  <a:ea typeface="Calibri"/>
                  <a:cs typeface="Calibri"/>
                </a:rPr>
                <a:t>Craig Kitaoka</a:t>
              </a:r>
            </a:p>
            <a:p>
              <a:pPr marL="0" marR="0" lvl="0" indent="0" algn="ctr" defTabSz="91440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/>
              </a:pPr>
              <a:r>
                <a:rPr lang="en-US" sz="1200" b="1" dirty="0">
                  <a:solidFill>
                    <a:schemeClr val="tx1"/>
                  </a:solidFill>
                  <a:latin typeface="Calibri"/>
                  <a:ea typeface="Calibri"/>
                  <a:cs typeface="Calibri"/>
                </a:rPr>
                <a:t>Director</a:t>
              </a:r>
              <a:endParaRPr lang="en-US" sz="12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  <a:ea typeface="Calibri"/>
                <a:cs typeface="Calibri"/>
              </a:endParaRPr>
            </a:p>
          </p:txBody>
        </p:sp>
        <p:sp>
          <p:nvSpPr>
            <p:cNvPr id="29" name="Rectangle: Rounded Corners 28">
              <a:extLst>
                <a:ext uri="{FF2B5EF4-FFF2-40B4-BE49-F238E27FC236}">
                  <a16:creationId xmlns:a16="http://schemas.microsoft.com/office/drawing/2014/main" id="{AECFD171-1A91-831F-2964-C90794D17AD9}"/>
                </a:ext>
              </a:extLst>
            </p:cNvPr>
            <p:cNvSpPr/>
            <p:nvPr/>
          </p:nvSpPr>
          <p:spPr>
            <a:xfrm>
              <a:off x="2128081" y="2638103"/>
              <a:ext cx="1219292" cy="635294"/>
            </a:xfrm>
            <a:prstGeom prst="roundRect">
              <a:avLst>
                <a:gd name="adj" fmla="val 0"/>
              </a:avLst>
            </a:prstGeom>
            <a:solidFill>
              <a:schemeClr val="accent5">
                <a:lumMod val="20000"/>
                <a:lumOff val="80000"/>
              </a:schemeClr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rtlCol="0" anchor="ctr"/>
            <a:lstStyle/>
            <a:p>
              <a:pPr marL="0" marR="0" lvl="0" indent="0" algn="ctr" defTabSz="91440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/>
              </a:pPr>
              <a:r>
                <a:rPr kumimoji="0" lang="en-US" sz="1200" b="1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alibri"/>
                  <a:ea typeface="Calibri"/>
                  <a:cs typeface="Calibri"/>
                </a:rPr>
                <a:t>Kristen Neal</a:t>
              </a:r>
            </a:p>
            <a:p>
              <a:pPr marL="0" marR="0" lvl="0" indent="0" algn="ctr" defTabSz="91440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/>
              </a:pPr>
              <a:r>
                <a:rPr lang="en-US" sz="1200" b="1" dirty="0">
                  <a:solidFill>
                    <a:schemeClr val="tx1"/>
                  </a:solidFill>
                  <a:latin typeface="Calibri"/>
                  <a:ea typeface="Calibri"/>
                  <a:cs typeface="Calibri"/>
                </a:rPr>
                <a:t>Director</a:t>
              </a:r>
              <a:endParaRPr lang="en-US" sz="1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  <a:ea typeface="Calibri"/>
                <a:cs typeface="Calibri"/>
              </a:endParaRPr>
            </a:p>
          </p:txBody>
        </p:sp>
        <p:sp>
          <p:nvSpPr>
            <p:cNvPr id="30" name="Rectangle: Rounded Corners 29">
              <a:extLst>
                <a:ext uri="{FF2B5EF4-FFF2-40B4-BE49-F238E27FC236}">
                  <a16:creationId xmlns:a16="http://schemas.microsoft.com/office/drawing/2014/main" id="{F6211869-F98B-988B-1964-8F2FA10E51C1}"/>
                </a:ext>
              </a:extLst>
            </p:cNvPr>
            <p:cNvSpPr/>
            <p:nvPr/>
          </p:nvSpPr>
          <p:spPr>
            <a:xfrm>
              <a:off x="8414446" y="1314445"/>
              <a:ext cx="2172945" cy="627143"/>
            </a:xfrm>
            <a:prstGeom prst="roundRect">
              <a:avLst>
                <a:gd name="adj" fmla="val 0"/>
              </a:avLst>
            </a:prstGeom>
            <a:solidFill>
              <a:schemeClr val="accent6">
                <a:lumMod val="40000"/>
                <a:lumOff val="60000"/>
              </a:schemeClr>
            </a:solidFill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rtlCol="0" anchor="ctr"/>
            <a:lstStyle/>
            <a:p>
              <a:pPr marL="0" marR="0" lvl="0" indent="0" algn="ctr" defTabSz="91440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/>
              </a:pPr>
              <a:r>
                <a:rPr kumimoji="0" lang="en-US" sz="1400" b="1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alibri"/>
                  <a:ea typeface="Calibri"/>
                  <a:cs typeface="Calibri"/>
                </a:rPr>
                <a:t>Eva Goode</a:t>
              </a:r>
            </a:p>
            <a:p>
              <a:pPr marL="0" marR="0" lvl="0" indent="0" algn="ctr" defTabSz="91440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/>
              </a:pPr>
              <a:r>
                <a:rPr lang="en-US" sz="1200" b="1" dirty="0">
                  <a:solidFill>
                    <a:schemeClr val="tx1"/>
                  </a:solidFill>
                  <a:latin typeface="Calibri"/>
                  <a:ea typeface="Calibri"/>
                  <a:cs typeface="Calibri"/>
                </a:rPr>
                <a:t>Director &amp; Deputy</a:t>
              </a:r>
              <a:endParaRPr 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31" name="Rectangle: Rounded Corners 30">
              <a:extLst>
                <a:ext uri="{FF2B5EF4-FFF2-40B4-BE49-F238E27FC236}">
                  <a16:creationId xmlns:a16="http://schemas.microsoft.com/office/drawing/2014/main" id="{DADF1E31-49C4-4414-CA4B-6BEF0C5C223D}"/>
                </a:ext>
              </a:extLst>
            </p:cNvPr>
            <p:cNvSpPr/>
            <p:nvPr/>
          </p:nvSpPr>
          <p:spPr>
            <a:xfrm>
              <a:off x="3548869" y="2647630"/>
              <a:ext cx="1322644" cy="638149"/>
            </a:xfrm>
            <a:prstGeom prst="roundRect">
              <a:avLst>
                <a:gd name="adj" fmla="val 0"/>
              </a:avLst>
            </a:prstGeom>
            <a:solidFill>
              <a:schemeClr val="accent5">
                <a:lumMod val="20000"/>
                <a:lumOff val="80000"/>
              </a:schemeClr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rtlCol="0" anchor="ctr"/>
            <a:lstStyle/>
            <a:p>
              <a:pPr marL="0" marR="0" lvl="0" indent="0" algn="ctr" defTabSz="91440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/>
              </a:pPr>
              <a:r>
                <a:rPr kumimoji="0" lang="en-US" sz="1200" b="1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alibri"/>
                  <a:ea typeface="Calibri"/>
                  <a:cs typeface="Calibri"/>
                </a:rPr>
                <a:t>Pei-Ru Chao</a:t>
              </a:r>
            </a:p>
            <a:p>
              <a:pPr marL="0" marR="0" lvl="0" indent="0" algn="ctr" defTabSz="91440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/>
              </a:pPr>
              <a:r>
                <a:rPr lang="en-US" sz="1200" b="1" dirty="0">
                  <a:solidFill>
                    <a:schemeClr val="tx1"/>
                  </a:solidFill>
                  <a:latin typeface="Calibri"/>
                  <a:ea typeface="Calibri"/>
                  <a:cs typeface="Calibri"/>
                </a:rPr>
                <a:t>Business System Manager</a:t>
              </a:r>
              <a:endParaRPr 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85" name="Rectangle: Rounded Corners 84">
              <a:extLst>
                <a:ext uri="{FF2B5EF4-FFF2-40B4-BE49-F238E27FC236}">
                  <a16:creationId xmlns:a16="http://schemas.microsoft.com/office/drawing/2014/main" id="{6B25D6E0-5CD8-1981-F2CD-5D8056D94A14}"/>
                </a:ext>
              </a:extLst>
            </p:cNvPr>
            <p:cNvSpPr/>
            <p:nvPr/>
          </p:nvSpPr>
          <p:spPr>
            <a:xfrm>
              <a:off x="2188728" y="3628117"/>
              <a:ext cx="1098284" cy="723108"/>
            </a:xfrm>
            <a:prstGeom prst="roundRect">
              <a:avLst>
                <a:gd name="adj" fmla="val 0"/>
              </a:avLst>
            </a:prstGeom>
            <a:solidFill>
              <a:schemeClr val="accent2">
                <a:lumMod val="20000"/>
                <a:lumOff val="80000"/>
              </a:schemeClr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rtlCol="0" anchor="ctr"/>
            <a:lstStyle/>
            <a:p>
              <a:pPr algn="ctr">
                <a:defRPr/>
              </a:pPr>
              <a:r>
                <a:rPr lang="en-US" sz="1100" b="1" dirty="0">
                  <a:solidFill>
                    <a:schemeClr val="tx1"/>
                  </a:solidFill>
                  <a:latin typeface="Calibri"/>
                  <a:ea typeface="Calibri"/>
                  <a:cs typeface="Calibri"/>
                </a:rPr>
                <a:t>Elton Tseng </a:t>
              </a:r>
            </a:p>
            <a:p>
              <a:pPr algn="ctr">
                <a:defRPr/>
              </a:pPr>
              <a:r>
                <a:rPr lang="en-US" sz="1100" b="1" dirty="0">
                  <a:solidFill>
                    <a:schemeClr val="tx1"/>
                  </a:solidFill>
                  <a:latin typeface="Calibri"/>
                  <a:ea typeface="Calibri"/>
                  <a:cs typeface="Calibri"/>
                </a:rPr>
                <a:t>Financial Analyst</a:t>
              </a:r>
              <a:endParaRPr lang="en-US" sz="1100" dirty="0">
                <a:solidFill>
                  <a:schemeClr val="tx1"/>
                </a:solidFill>
              </a:endParaRPr>
            </a:p>
          </p:txBody>
        </p:sp>
        <p:sp>
          <p:nvSpPr>
            <p:cNvPr id="86" name="Rectangle: Rounded Corners 85">
              <a:extLst>
                <a:ext uri="{FF2B5EF4-FFF2-40B4-BE49-F238E27FC236}">
                  <a16:creationId xmlns:a16="http://schemas.microsoft.com/office/drawing/2014/main" id="{9AB97A71-A497-3C0D-B1B3-C42CCBD54BE4}"/>
                </a:ext>
              </a:extLst>
            </p:cNvPr>
            <p:cNvSpPr/>
            <p:nvPr/>
          </p:nvSpPr>
          <p:spPr>
            <a:xfrm>
              <a:off x="3583241" y="3635193"/>
              <a:ext cx="1240594" cy="716032"/>
            </a:xfrm>
            <a:prstGeom prst="roundRect">
              <a:avLst>
                <a:gd name="adj" fmla="val 0"/>
              </a:avLst>
            </a:prstGeom>
            <a:solidFill>
              <a:schemeClr val="accent2">
                <a:lumMod val="20000"/>
                <a:lumOff val="80000"/>
              </a:schemeClr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rtlCol="0" anchor="ctr"/>
            <a:lstStyle/>
            <a:p>
              <a:pPr marL="0" marR="0" lvl="0" indent="0" algn="ctr" defTabSz="91440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/>
              </a:pPr>
              <a:r>
                <a:rPr kumimoji="0" lang="en-US" sz="1100" b="1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alibri"/>
                  <a:ea typeface="Calibri"/>
                  <a:cs typeface="Calibri"/>
                </a:rPr>
                <a:t>Alejandro Aguirre Business Systems Analyst</a:t>
              </a:r>
              <a:endParaRPr lang="en-US" sz="1100" dirty="0">
                <a:solidFill>
                  <a:schemeClr val="tx1"/>
                </a:solidFill>
              </a:endParaRPr>
            </a:p>
          </p:txBody>
        </p:sp>
        <p:sp>
          <p:nvSpPr>
            <p:cNvPr id="87" name="Rectangle: Rounded Corners 86">
              <a:extLst>
                <a:ext uri="{FF2B5EF4-FFF2-40B4-BE49-F238E27FC236}">
                  <a16:creationId xmlns:a16="http://schemas.microsoft.com/office/drawing/2014/main" id="{6180732E-2518-4814-5921-352D28D13726}"/>
                </a:ext>
              </a:extLst>
            </p:cNvPr>
            <p:cNvSpPr/>
            <p:nvPr/>
          </p:nvSpPr>
          <p:spPr>
            <a:xfrm>
              <a:off x="841752" y="3658121"/>
              <a:ext cx="1098284" cy="693104"/>
            </a:xfrm>
            <a:prstGeom prst="roundRect">
              <a:avLst>
                <a:gd name="adj" fmla="val 0"/>
              </a:avLst>
            </a:prstGeom>
            <a:solidFill>
              <a:schemeClr val="accent2">
                <a:lumMod val="20000"/>
                <a:lumOff val="80000"/>
              </a:schemeClr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1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alibri"/>
                  <a:ea typeface="Calibri"/>
                  <a:cs typeface="Calibri"/>
                </a:rPr>
                <a:t>Sherry Li 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1100" b="1" dirty="0">
                  <a:solidFill>
                    <a:schemeClr val="tx1"/>
                  </a:solidFill>
                  <a:latin typeface="Calibri"/>
                  <a:ea typeface="Calibri"/>
                  <a:cs typeface="Calibri"/>
                </a:rPr>
                <a:t>Sr. Financial Analyst</a:t>
              </a:r>
              <a:endPara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Calibri"/>
                <a:cs typeface="Calibri"/>
              </a:endParaRPr>
            </a:p>
          </p:txBody>
        </p:sp>
        <p:sp>
          <p:nvSpPr>
            <p:cNvPr id="102" name="Rectangle: Rounded Corners 101">
              <a:extLst>
                <a:ext uri="{FF2B5EF4-FFF2-40B4-BE49-F238E27FC236}">
                  <a16:creationId xmlns:a16="http://schemas.microsoft.com/office/drawing/2014/main" id="{1E005EC1-B645-4677-6A16-F4413B54FC7E}"/>
                </a:ext>
              </a:extLst>
            </p:cNvPr>
            <p:cNvSpPr/>
            <p:nvPr/>
          </p:nvSpPr>
          <p:spPr>
            <a:xfrm>
              <a:off x="8102899" y="2632345"/>
              <a:ext cx="1398020" cy="644720"/>
            </a:xfrm>
            <a:prstGeom prst="roundRect">
              <a:avLst>
                <a:gd name="adj" fmla="val 0"/>
              </a:avLst>
            </a:prstGeom>
            <a:solidFill>
              <a:schemeClr val="accent5">
                <a:lumMod val="20000"/>
                <a:lumOff val="80000"/>
              </a:schemeClr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rtlCol="0" anchor="ctr"/>
            <a:lstStyle/>
            <a:p>
              <a:pPr marL="0" marR="0" lvl="0" indent="0" algn="ctr" defTabSz="91440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/>
              </a:pPr>
              <a:r>
                <a:rPr kumimoji="0" lang="en-US" sz="1200" b="1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alibri"/>
                  <a:ea typeface="Calibri"/>
                  <a:cs typeface="Calibri"/>
                </a:rPr>
                <a:t>Ramon Aldana</a:t>
              </a:r>
            </a:p>
            <a:p>
              <a:pPr marL="0" marR="0" lvl="0" indent="0" algn="ctr" defTabSz="91440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/>
              </a:pPr>
              <a:r>
                <a:rPr lang="en-US" sz="1200" b="1" dirty="0">
                  <a:solidFill>
                    <a:schemeClr val="tx1"/>
                  </a:solidFill>
                  <a:latin typeface="Calibri"/>
                  <a:ea typeface="Calibri"/>
                  <a:cs typeface="Calibri"/>
                </a:rPr>
                <a:t>Finance Program Manager</a:t>
              </a:r>
              <a:endParaRPr 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110" name="Rectangle: Rounded Corners 109">
              <a:extLst>
                <a:ext uri="{FF2B5EF4-FFF2-40B4-BE49-F238E27FC236}">
                  <a16:creationId xmlns:a16="http://schemas.microsoft.com/office/drawing/2014/main" id="{5B3AF2EE-A9BD-85CF-157C-7C5C03F5C91C}"/>
                </a:ext>
              </a:extLst>
            </p:cNvPr>
            <p:cNvSpPr/>
            <p:nvPr/>
          </p:nvSpPr>
          <p:spPr>
            <a:xfrm>
              <a:off x="6407145" y="2632345"/>
              <a:ext cx="1398019" cy="652522"/>
            </a:xfrm>
            <a:prstGeom prst="roundRect">
              <a:avLst>
                <a:gd name="adj" fmla="val 0"/>
              </a:avLst>
            </a:prstGeom>
            <a:solidFill>
              <a:schemeClr val="accent5">
                <a:lumMod val="20000"/>
                <a:lumOff val="80000"/>
              </a:schemeClr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rtlCol="0" anchor="ctr"/>
            <a:lstStyle/>
            <a:p>
              <a:pPr marL="0" marR="0" lvl="0" indent="0" algn="ctr" defTabSz="91440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/>
              </a:pPr>
              <a:r>
                <a:rPr kumimoji="0" lang="en-US" sz="1200" b="1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alibri"/>
                  <a:ea typeface="Calibri"/>
                  <a:cs typeface="Calibri"/>
                </a:rPr>
                <a:t>Jacquelyn Johnson</a:t>
              </a:r>
            </a:p>
            <a:p>
              <a:pPr marL="0" marR="0" lvl="0" indent="0" algn="ctr" defTabSz="91440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/>
              </a:pPr>
              <a:r>
                <a:rPr lang="en-US" sz="1200" b="1" dirty="0">
                  <a:solidFill>
                    <a:schemeClr val="tx1"/>
                  </a:solidFill>
                  <a:latin typeface="Calibri"/>
                  <a:ea typeface="Calibri"/>
                  <a:cs typeface="Calibri"/>
                </a:rPr>
                <a:t>Manager</a:t>
              </a:r>
              <a:endParaRPr 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130" name="Rectangle: Rounded Corners 129">
              <a:extLst>
                <a:ext uri="{FF2B5EF4-FFF2-40B4-BE49-F238E27FC236}">
                  <a16:creationId xmlns:a16="http://schemas.microsoft.com/office/drawing/2014/main" id="{F47A1411-C8D4-BE69-5FAB-85F33D183883}"/>
                </a:ext>
              </a:extLst>
            </p:cNvPr>
            <p:cNvSpPr/>
            <p:nvPr/>
          </p:nvSpPr>
          <p:spPr>
            <a:xfrm>
              <a:off x="9714707" y="2632344"/>
              <a:ext cx="1329224" cy="636338"/>
            </a:xfrm>
            <a:prstGeom prst="roundRect">
              <a:avLst>
                <a:gd name="adj" fmla="val 0"/>
              </a:avLst>
            </a:prstGeom>
            <a:solidFill>
              <a:schemeClr val="accent5">
                <a:lumMod val="20000"/>
                <a:lumOff val="80000"/>
              </a:schemeClr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rtlCol="0" anchor="ctr"/>
            <a:lstStyle/>
            <a:p>
              <a:pPr marL="0" marR="0" lvl="0" indent="0" algn="ctr" defTabSz="91440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/>
              </a:pPr>
              <a:r>
                <a:rPr kumimoji="0" lang="en-US" sz="1200" b="1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alibri"/>
                  <a:ea typeface="Calibri"/>
                  <a:cs typeface="Calibri"/>
                </a:rPr>
                <a:t>Claudio Cavalli</a:t>
              </a:r>
            </a:p>
            <a:p>
              <a:pPr marL="0" marR="0" lvl="0" indent="0" algn="ctr" defTabSz="91440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/>
              </a:pPr>
              <a:r>
                <a:rPr lang="en-US" sz="1200" b="1" dirty="0">
                  <a:solidFill>
                    <a:schemeClr val="tx1"/>
                  </a:solidFill>
                  <a:latin typeface="Calibri"/>
                  <a:ea typeface="Calibri"/>
                  <a:cs typeface="Calibri"/>
                </a:rPr>
                <a:t>Sr. Financial Analyst</a:t>
              </a:r>
              <a:endParaRPr lang="en-US" sz="1200" dirty="0">
                <a:solidFill>
                  <a:schemeClr val="tx1"/>
                </a:solidFill>
                <a:latin typeface="Calibri"/>
                <a:cs typeface="Calibri"/>
              </a:endParaRPr>
            </a:p>
          </p:txBody>
        </p:sp>
        <p:sp>
          <p:nvSpPr>
            <p:cNvPr id="56" name="Rectangle: Rounded Corners 55">
              <a:extLst>
                <a:ext uri="{FF2B5EF4-FFF2-40B4-BE49-F238E27FC236}">
                  <a16:creationId xmlns:a16="http://schemas.microsoft.com/office/drawing/2014/main" id="{5B73AC87-A959-A8E5-74E2-1001BF8D0DC8}"/>
                </a:ext>
              </a:extLst>
            </p:cNvPr>
            <p:cNvSpPr/>
            <p:nvPr/>
          </p:nvSpPr>
          <p:spPr>
            <a:xfrm>
              <a:off x="5082553" y="2632344"/>
              <a:ext cx="1174074" cy="668722"/>
            </a:xfrm>
            <a:prstGeom prst="roundRect">
              <a:avLst>
                <a:gd name="adj" fmla="val 0"/>
              </a:avLst>
            </a:prstGeom>
            <a:solidFill>
              <a:schemeClr val="accent5">
                <a:lumMod val="20000"/>
                <a:lumOff val="80000"/>
              </a:schemeClr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rtlCol="0" anchor="ctr"/>
            <a:lstStyle/>
            <a:p>
              <a:pPr marL="0" marR="0" lvl="0" indent="0" algn="ctr" defTabSz="91440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/>
              </a:pPr>
              <a:r>
                <a:rPr kumimoji="0" lang="en-US" sz="1200" b="1" i="0" u="none" strike="noStrike" kern="120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Calibri"/>
                  <a:ea typeface="Calibri"/>
                  <a:cs typeface="Calibri"/>
                </a:rPr>
                <a:t>Pikka Sodhi</a:t>
              </a:r>
            </a:p>
            <a:p>
              <a:pPr marL="0" marR="0" lvl="0" indent="0" algn="ctr" defTabSz="91440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/>
              </a:pPr>
              <a:r>
                <a:rPr lang="en-US" sz="1200" b="1" dirty="0">
                  <a:solidFill>
                    <a:schemeClr val="tx1"/>
                  </a:solidFill>
                  <a:latin typeface="Calibri"/>
                  <a:ea typeface="Calibri"/>
                  <a:cs typeface="Calibri"/>
                </a:rPr>
                <a:t>Director</a:t>
              </a:r>
              <a:endParaRPr lang="en-US" sz="1200" dirty="0">
                <a:solidFill>
                  <a:schemeClr val="tx1"/>
                </a:solidFill>
              </a:endParaRPr>
            </a:p>
          </p:txBody>
        </p:sp>
      </p:grpSp>
      <p:cxnSp>
        <p:nvCxnSpPr>
          <p:cNvPr id="153" name="Straight Arrow Connector 152">
            <a:extLst>
              <a:ext uri="{FF2B5EF4-FFF2-40B4-BE49-F238E27FC236}">
                <a16:creationId xmlns:a16="http://schemas.microsoft.com/office/drawing/2014/main" id="{376F492E-F4D1-F727-BE12-440DD3E9B2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  <a:stCxn id="15" idx="2"/>
          </p:cNvCxnSpPr>
          <p:nvPr/>
        </p:nvCxnSpPr>
        <p:spPr>
          <a:xfrm flipH="1">
            <a:off x="1341071" y="1656489"/>
            <a:ext cx="4820093" cy="95235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" name="Straight Arrow Connector 166">
            <a:extLst>
              <a:ext uri="{FF2B5EF4-FFF2-40B4-BE49-F238E27FC236}">
                <a16:creationId xmlns:a16="http://schemas.microsoft.com/office/drawing/2014/main" id="{BD04608E-06B1-8539-78C8-7A73BDCE2E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  <a:stCxn id="30" idx="2"/>
            <a:endCxn id="110" idx="0"/>
          </p:cNvCxnSpPr>
          <p:nvPr/>
        </p:nvCxnSpPr>
        <p:spPr>
          <a:xfrm flipH="1">
            <a:off x="7106155" y="1941588"/>
            <a:ext cx="2394764" cy="690757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1" name="Straight Arrow Connector 170">
            <a:extLst>
              <a:ext uri="{FF2B5EF4-FFF2-40B4-BE49-F238E27FC236}">
                <a16:creationId xmlns:a16="http://schemas.microsoft.com/office/drawing/2014/main" id="{F59980EB-D7B1-25E2-45AE-E3234DEFE9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9651231" y="1955996"/>
            <a:ext cx="820642" cy="68331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9" name="Straight Arrow Connector 198">
            <a:extLst>
              <a:ext uri="{FF2B5EF4-FFF2-40B4-BE49-F238E27FC236}">
                <a16:creationId xmlns:a16="http://schemas.microsoft.com/office/drawing/2014/main" id="{E403E401-3DEF-9E6B-00F1-DF8FEE60A5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  <a:stCxn id="15" idx="2"/>
            <a:endCxn id="27" idx="0"/>
          </p:cNvCxnSpPr>
          <p:nvPr/>
        </p:nvCxnSpPr>
        <p:spPr>
          <a:xfrm>
            <a:off x="6161164" y="1656489"/>
            <a:ext cx="939331" cy="19051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2" name="Straight Arrow Connector 231">
            <a:extLst>
              <a:ext uri="{FF2B5EF4-FFF2-40B4-BE49-F238E27FC236}">
                <a16:creationId xmlns:a16="http://schemas.microsoft.com/office/drawing/2014/main" id="{66D8AE93-7C4C-4C8B-2C3C-C749315306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  <a:stCxn id="28" idx="2"/>
            <a:endCxn id="87" idx="0"/>
          </p:cNvCxnSpPr>
          <p:nvPr/>
        </p:nvCxnSpPr>
        <p:spPr>
          <a:xfrm flipH="1">
            <a:off x="1390894" y="3292318"/>
            <a:ext cx="9292" cy="36580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8" name="Straight Arrow Connector 257">
            <a:extLst>
              <a:ext uri="{FF2B5EF4-FFF2-40B4-BE49-F238E27FC236}">
                <a16:creationId xmlns:a16="http://schemas.microsoft.com/office/drawing/2014/main" id="{00277B8E-235D-7E52-1F27-A08ADB7FB3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  <a:stCxn id="15" idx="3"/>
            <a:endCxn id="30" idx="1"/>
          </p:cNvCxnSpPr>
          <p:nvPr/>
        </p:nvCxnSpPr>
        <p:spPr>
          <a:xfrm>
            <a:off x="7239775" y="1336402"/>
            <a:ext cx="1174671" cy="29161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640163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4FE8CFF5-BF4E-A171-D613-3F391634320A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1894788" y="94268"/>
            <a:ext cx="8127999" cy="369332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sng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  <a:ea typeface="Calibri"/>
                <a:cs typeface="Calibri Light"/>
              </a:rPr>
              <a:t>UCOP Budget, Financial Planning &amp; Analysis Organization Chart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  <a:ea typeface="Calibri"/>
                <a:cs typeface="Calibri Light"/>
              </a:rPr>
              <a:t> </a:t>
            </a:r>
            <a:endParaRPr kumimoji="0" lang="en-US" sz="1800" b="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  <a:ea typeface="Calibri"/>
              <a:cs typeface="Calibri Light"/>
            </a:endParaRPr>
          </a:p>
        </p:txBody>
      </p:sp>
      <p:graphicFrame>
        <p:nvGraphicFramePr>
          <p:cNvPr id="2" name="Table 1" descr="Table Format of UCOP Budget, Financial Planning &amp; Analysis Organization Chart">
            <a:extLst>
              <a:ext uri="{FF2B5EF4-FFF2-40B4-BE49-F238E27FC236}">
                <a16:creationId xmlns:a16="http://schemas.microsoft.com/office/drawing/2014/main" id="{D1602275-D449-D801-ADC4-D84065E3B0F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32677965"/>
              </p:ext>
            </p:extLst>
          </p:nvPr>
        </p:nvGraphicFramePr>
        <p:xfrm>
          <a:off x="2032000" y="719666"/>
          <a:ext cx="8127999" cy="5339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9333">
                  <a:extLst>
                    <a:ext uri="{9D8B030D-6E8A-4147-A177-3AD203B41FA5}">
                      <a16:colId xmlns:a16="http://schemas.microsoft.com/office/drawing/2014/main" val="153349044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2661522174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390521549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400" dirty="0"/>
                        <a:t>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Title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Reports To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63214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/>
                        <a:t>Dave </a:t>
                      </a:r>
                      <a:r>
                        <a:rPr lang="en-US" sz="1400" dirty="0" err="1"/>
                        <a:t>Baltax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Executive Director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Thera Kalmijn, Executive Director, UCOP Operations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002894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/>
                        <a:t>Eva Goode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Director &amp; Deputy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Dave Baltaxe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81227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/>
                        <a:t>Craig Kitaoka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Director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Dave Baltaxe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421213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/>
                        <a:t>Kristen Neal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Director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Dave Baltaxe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197453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/>
                        <a:t>Pei-Ru Chao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Business System Manager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Dave Baltaxe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277708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/>
                        <a:t>Pikka Sodhi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Director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Dave Baltaxe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99131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/>
                        <a:t>Jacquelyn Johnson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Manager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Eva Goode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622054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/>
                        <a:t>Ramon Aldana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Finance Program Manager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Eva Goode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129748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/>
                        <a:t>Claudio Cavalli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Senior Financial Analyst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Eva Goode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88204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/>
                        <a:t>Sherry Li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Senior Financial Analyst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Craig Kitaoka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002154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/>
                        <a:t>Elton Tseng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Financial Analyst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Kristen Neal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023580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/>
                        <a:t>Alejandro Aguirre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Business Systems Analyst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Pei-Ru Chao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386608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/>
                        <a:t>Karen Orlando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Administrative Officer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Dave Baltaxe, Eva Goode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8777338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39208827"/>
      </p:ext>
    </p:extLst>
  </p:cSld>
  <p:clrMapOvr>
    <a:masterClrMapping/>
  </p:clrMapOvr>
</p:sld>
</file>

<file path=ppt/theme/theme1.xml><?xml version="1.0" encoding="utf-8"?>
<a:theme xmlns:a="http://schemas.openxmlformats.org/drawingml/2006/main" name="2_Office Theme">
  <a:themeElements>
    <a:clrScheme name="Custom 113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1">
      <a:majorFont>
        <a:latin typeface="Poppins"/>
        <a:ea typeface=""/>
        <a:cs typeface=""/>
      </a:majorFont>
      <a:minorFont>
        <a:latin typeface="Poppi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11470</TotalTime>
  <Words>167</Words>
  <Application>Microsoft Office PowerPoint</Application>
  <PresentationFormat>Widescreen</PresentationFormat>
  <Paragraphs>69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2_Office Theme</vt:lpstr>
      <vt:lpstr>UCOP Budget, Financial Planning &amp; Analysis Organization Chart</vt:lpstr>
      <vt:lpstr>UCOP Budget, Financial Planning &amp; Analysis Organization Chart 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James Heinegg</dc:creator>
  <cp:lastModifiedBy>Karen Orlando</cp:lastModifiedBy>
  <cp:revision>339</cp:revision>
  <dcterms:created xsi:type="dcterms:W3CDTF">2023-12-07T22:45:55Z</dcterms:created>
  <dcterms:modified xsi:type="dcterms:W3CDTF">2026-04-02T21:21:28Z</dcterms:modified>
</cp:coreProperties>
</file>