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59" r:id="rId13"/>
  </p:sldIdLst>
  <p:sldSz cx="12192000" cy="6858000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915D5-1F34-49DA-9E3E-EF091A0D5B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7938" y="877888"/>
            <a:ext cx="4213225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9788"/>
            <a:ext cx="7448550" cy="2765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6445E-8E0B-47CC-8C03-2F73A280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43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689D1-257B-45DA-B325-3A647E2FB87D}" type="datetime1">
              <a:rPr lang="en-US" smtClean="0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952017" y="631825"/>
            <a:ext cx="422909" cy="422909"/>
          </a:xfrm>
          <a:custGeom>
            <a:avLst/>
            <a:gdLst/>
            <a:ahLst/>
            <a:cxnLst/>
            <a:rect l="l" t="t" r="r" b="b"/>
            <a:pathLst>
              <a:path w="422909" h="422909">
                <a:moveTo>
                  <a:pt x="211282" y="0"/>
                </a:moveTo>
                <a:lnTo>
                  <a:pt x="162836" y="5580"/>
                </a:lnTo>
                <a:lnTo>
                  <a:pt x="118365" y="21475"/>
                </a:lnTo>
                <a:lnTo>
                  <a:pt x="79135" y="46416"/>
                </a:lnTo>
                <a:lnTo>
                  <a:pt x="46416" y="79136"/>
                </a:lnTo>
                <a:lnTo>
                  <a:pt x="21474" y="118365"/>
                </a:lnTo>
                <a:lnTo>
                  <a:pt x="5580" y="162837"/>
                </a:lnTo>
                <a:lnTo>
                  <a:pt x="0" y="211282"/>
                </a:lnTo>
                <a:lnTo>
                  <a:pt x="5580" y="259727"/>
                </a:lnTo>
                <a:lnTo>
                  <a:pt x="21474" y="304198"/>
                </a:lnTo>
                <a:lnTo>
                  <a:pt x="46416" y="343428"/>
                </a:lnTo>
                <a:lnTo>
                  <a:pt x="79135" y="376148"/>
                </a:lnTo>
                <a:lnTo>
                  <a:pt x="118365" y="401089"/>
                </a:lnTo>
                <a:lnTo>
                  <a:pt x="162836" y="416984"/>
                </a:lnTo>
                <a:lnTo>
                  <a:pt x="211282" y="422564"/>
                </a:lnTo>
                <a:lnTo>
                  <a:pt x="259727" y="416984"/>
                </a:lnTo>
                <a:lnTo>
                  <a:pt x="304198" y="401089"/>
                </a:lnTo>
                <a:lnTo>
                  <a:pt x="343427" y="376148"/>
                </a:lnTo>
                <a:lnTo>
                  <a:pt x="376147" y="343428"/>
                </a:lnTo>
                <a:lnTo>
                  <a:pt x="401088" y="304198"/>
                </a:lnTo>
                <a:lnTo>
                  <a:pt x="416983" y="259727"/>
                </a:lnTo>
                <a:lnTo>
                  <a:pt x="422563" y="211282"/>
                </a:lnTo>
                <a:lnTo>
                  <a:pt x="416983" y="162837"/>
                </a:lnTo>
                <a:lnTo>
                  <a:pt x="401088" y="118365"/>
                </a:lnTo>
                <a:lnTo>
                  <a:pt x="376147" y="79136"/>
                </a:lnTo>
                <a:lnTo>
                  <a:pt x="343427" y="46416"/>
                </a:lnTo>
                <a:lnTo>
                  <a:pt x="304198" y="21475"/>
                </a:lnTo>
                <a:lnTo>
                  <a:pt x="259727" y="5580"/>
                </a:lnTo>
                <a:lnTo>
                  <a:pt x="211282" y="0"/>
                </a:lnTo>
                <a:close/>
              </a:path>
            </a:pathLst>
          </a:custGeom>
          <a:solidFill>
            <a:srgbClr val="1295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38200" y="1194954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0" y="0"/>
                </a:moveTo>
                <a:lnTo>
                  <a:pt x="10515600" y="1"/>
                </a:lnTo>
              </a:path>
            </a:pathLst>
          </a:custGeom>
          <a:ln w="12700">
            <a:solidFill>
              <a:srgbClr val="1295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98008" y="6239567"/>
            <a:ext cx="1281983" cy="384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28153" y="6107988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0" y="0"/>
                </a:moveTo>
                <a:lnTo>
                  <a:pt x="10515600" y="1"/>
                </a:lnTo>
              </a:path>
            </a:pathLst>
          </a:custGeom>
          <a:ln w="12700">
            <a:solidFill>
              <a:srgbClr val="1295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D385D-1199-4572-B859-C7C1836A96F2}" type="datetime1">
              <a:rPr lang="en-US" smtClean="0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952017" y="631825"/>
            <a:ext cx="422909" cy="422909"/>
          </a:xfrm>
          <a:custGeom>
            <a:avLst/>
            <a:gdLst/>
            <a:ahLst/>
            <a:cxnLst/>
            <a:rect l="l" t="t" r="r" b="b"/>
            <a:pathLst>
              <a:path w="422909" h="422909">
                <a:moveTo>
                  <a:pt x="211282" y="0"/>
                </a:moveTo>
                <a:lnTo>
                  <a:pt x="162836" y="5580"/>
                </a:lnTo>
                <a:lnTo>
                  <a:pt x="118365" y="21475"/>
                </a:lnTo>
                <a:lnTo>
                  <a:pt x="79135" y="46416"/>
                </a:lnTo>
                <a:lnTo>
                  <a:pt x="46416" y="79136"/>
                </a:lnTo>
                <a:lnTo>
                  <a:pt x="21474" y="118365"/>
                </a:lnTo>
                <a:lnTo>
                  <a:pt x="5580" y="162837"/>
                </a:lnTo>
                <a:lnTo>
                  <a:pt x="0" y="211282"/>
                </a:lnTo>
                <a:lnTo>
                  <a:pt x="5580" y="259727"/>
                </a:lnTo>
                <a:lnTo>
                  <a:pt x="21474" y="304198"/>
                </a:lnTo>
                <a:lnTo>
                  <a:pt x="46416" y="343428"/>
                </a:lnTo>
                <a:lnTo>
                  <a:pt x="79135" y="376148"/>
                </a:lnTo>
                <a:lnTo>
                  <a:pt x="118365" y="401089"/>
                </a:lnTo>
                <a:lnTo>
                  <a:pt x="162836" y="416984"/>
                </a:lnTo>
                <a:lnTo>
                  <a:pt x="211282" y="422564"/>
                </a:lnTo>
                <a:lnTo>
                  <a:pt x="259727" y="416984"/>
                </a:lnTo>
                <a:lnTo>
                  <a:pt x="304198" y="401089"/>
                </a:lnTo>
                <a:lnTo>
                  <a:pt x="343427" y="376148"/>
                </a:lnTo>
                <a:lnTo>
                  <a:pt x="376147" y="343428"/>
                </a:lnTo>
                <a:lnTo>
                  <a:pt x="401088" y="304198"/>
                </a:lnTo>
                <a:lnTo>
                  <a:pt x="416983" y="259727"/>
                </a:lnTo>
                <a:lnTo>
                  <a:pt x="422563" y="211282"/>
                </a:lnTo>
                <a:lnTo>
                  <a:pt x="416983" y="162837"/>
                </a:lnTo>
                <a:lnTo>
                  <a:pt x="401088" y="118365"/>
                </a:lnTo>
                <a:lnTo>
                  <a:pt x="376147" y="79136"/>
                </a:lnTo>
                <a:lnTo>
                  <a:pt x="343427" y="46416"/>
                </a:lnTo>
                <a:lnTo>
                  <a:pt x="304198" y="21475"/>
                </a:lnTo>
                <a:lnTo>
                  <a:pt x="259727" y="5580"/>
                </a:lnTo>
                <a:lnTo>
                  <a:pt x="211282" y="0"/>
                </a:lnTo>
                <a:close/>
              </a:path>
            </a:pathLst>
          </a:custGeom>
          <a:solidFill>
            <a:srgbClr val="1295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38200" y="1194954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0" y="0"/>
                </a:moveTo>
                <a:lnTo>
                  <a:pt x="10515600" y="1"/>
                </a:lnTo>
              </a:path>
            </a:pathLst>
          </a:custGeom>
          <a:ln w="12700">
            <a:solidFill>
              <a:srgbClr val="1295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98008" y="6239567"/>
            <a:ext cx="1281983" cy="384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28153" y="6107988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0" y="0"/>
                </a:moveTo>
                <a:lnTo>
                  <a:pt x="10515600" y="1"/>
                </a:lnTo>
              </a:path>
            </a:pathLst>
          </a:custGeom>
          <a:ln w="12700">
            <a:solidFill>
              <a:srgbClr val="1295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D842F-4F1E-47D0-BB0A-50718C5C8A10}" type="datetime1">
              <a:rPr lang="en-US" smtClean="0"/>
              <a:t>4/19/2021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952017" y="631830"/>
            <a:ext cx="422909" cy="422909"/>
          </a:xfrm>
          <a:custGeom>
            <a:avLst/>
            <a:gdLst/>
            <a:ahLst/>
            <a:cxnLst/>
            <a:rect l="l" t="t" r="r" b="b"/>
            <a:pathLst>
              <a:path w="422909" h="422909">
                <a:moveTo>
                  <a:pt x="211277" y="0"/>
                </a:moveTo>
                <a:lnTo>
                  <a:pt x="162832" y="5579"/>
                </a:lnTo>
                <a:lnTo>
                  <a:pt x="118361" y="21474"/>
                </a:lnTo>
                <a:lnTo>
                  <a:pt x="79133" y="46414"/>
                </a:lnTo>
                <a:lnTo>
                  <a:pt x="46414" y="79133"/>
                </a:lnTo>
                <a:lnTo>
                  <a:pt x="21474" y="118361"/>
                </a:lnTo>
                <a:lnTo>
                  <a:pt x="5579" y="162832"/>
                </a:lnTo>
                <a:lnTo>
                  <a:pt x="0" y="211277"/>
                </a:lnTo>
                <a:lnTo>
                  <a:pt x="5579" y="259721"/>
                </a:lnTo>
                <a:lnTo>
                  <a:pt x="21474" y="304192"/>
                </a:lnTo>
                <a:lnTo>
                  <a:pt x="46414" y="343421"/>
                </a:lnTo>
                <a:lnTo>
                  <a:pt x="79133" y="376139"/>
                </a:lnTo>
                <a:lnTo>
                  <a:pt x="118361" y="401080"/>
                </a:lnTo>
                <a:lnTo>
                  <a:pt x="162832" y="416974"/>
                </a:lnTo>
                <a:lnTo>
                  <a:pt x="211277" y="422554"/>
                </a:lnTo>
                <a:lnTo>
                  <a:pt x="259722" y="416974"/>
                </a:lnTo>
                <a:lnTo>
                  <a:pt x="304195" y="401080"/>
                </a:lnTo>
                <a:lnTo>
                  <a:pt x="343426" y="376139"/>
                </a:lnTo>
                <a:lnTo>
                  <a:pt x="376147" y="343421"/>
                </a:lnTo>
                <a:lnTo>
                  <a:pt x="401090" y="304192"/>
                </a:lnTo>
                <a:lnTo>
                  <a:pt x="416986" y="259721"/>
                </a:lnTo>
                <a:lnTo>
                  <a:pt x="422567" y="211277"/>
                </a:lnTo>
                <a:lnTo>
                  <a:pt x="416986" y="162832"/>
                </a:lnTo>
                <a:lnTo>
                  <a:pt x="401090" y="118361"/>
                </a:lnTo>
                <a:lnTo>
                  <a:pt x="376147" y="79133"/>
                </a:lnTo>
                <a:lnTo>
                  <a:pt x="343426" y="46414"/>
                </a:lnTo>
                <a:lnTo>
                  <a:pt x="304195" y="21474"/>
                </a:lnTo>
                <a:lnTo>
                  <a:pt x="259722" y="5579"/>
                </a:lnTo>
                <a:lnTo>
                  <a:pt x="211277" y="0"/>
                </a:lnTo>
                <a:close/>
              </a:path>
            </a:pathLst>
          </a:custGeom>
          <a:solidFill>
            <a:srgbClr val="1295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98008" y="6239573"/>
            <a:ext cx="1281983" cy="3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"/>
            <a:ext cx="12188825" cy="6858000"/>
          </a:xfrm>
          <a:custGeom>
            <a:avLst/>
            <a:gdLst/>
            <a:ahLst/>
            <a:cxnLst/>
            <a:rect l="l" t="t" r="r" b="b"/>
            <a:pathLst>
              <a:path w="12188825" h="6858000">
                <a:moveTo>
                  <a:pt x="0" y="6857998"/>
                </a:moveTo>
                <a:lnTo>
                  <a:pt x="0" y="0"/>
                </a:lnTo>
                <a:lnTo>
                  <a:pt x="12188535" y="0"/>
                </a:lnTo>
                <a:lnTo>
                  <a:pt x="12188535" y="6857998"/>
                </a:lnTo>
                <a:lnTo>
                  <a:pt x="0" y="6857998"/>
                </a:lnTo>
                <a:close/>
              </a:path>
            </a:pathLst>
          </a:custGeom>
          <a:solidFill>
            <a:srgbClr val="1295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C4D85-7204-45E4-A291-78B748AB5057}" type="datetime1">
              <a:rPr lang="en-US" smtClean="0"/>
              <a:t>4/19/2021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3424-05A3-4061-9DBD-03157860DF93}" type="datetime1">
              <a:rPr lang="en-US" smtClean="0"/>
              <a:t>4/19/2021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952017" y="631825"/>
            <a:ext cx="422909" cy="422909"/>
          </a:xfrm>
          <a:custGeom>
            <a:avLst/>
            <a:gdLst/>
            <a:ahLst/>
            <a:cxnLst/>
            <a:rect l="l" t="t" r="r" b="b"/>
            <a:pathLst>
              <a:path w="422909" h="422909">
                <a:moveTo>
                  <a:pt x="211282" y="0"/>
                </a:moveTo>
                <a:lnTo>
                  <a:pt x="162836" y="5580"/>
                </a:lnTo>
                <a:lnTo>
                  <a:pt x="118365" y="21475"/>
                </a:lnTo>
                <a:lnTo>
                  <a:pt x="79135" y="46416"/>
                </a:lnTo>
                <a:lnTo>
                  <a:pt x="46416" y="79136"/>
                </a:lnTo>
                <a:lnTo>
                  <a:pt x="21474" y="118365"/>
                </a:lnTo>
                <a:lnTo>
                  <a:pt x="5580" y="162837"/>
                </a:lnTo>
                <a:lnTo>
                  <a:pt x="0" y="211282"/>
                </a:lnTo>
                <a:lnTo>
                  <a:pt x="5580" y="259727"/>
                </a:lnTo>
                <a:lnTo>
                  <a:pt x="21474" y="304198"/>
                </a:lnTo>
                <a:lnTo>
                  <a:pt x="46416" y="343428"/>
                </a:lnTo>
                <a:lnTo>
                  <a:pt x="79135" y="376148"/>
                </a:lnTo>
                <a:lnTo>
                  <a:pt x="118365" y="401089"/>
                </a:lnTo>
                <a:lnTo>
                  <a:pt x="162836" y="416984"/>
                </a:lnTo>
                <a:lnTo>
                  <a:pt x="211282" y="422564"/>
                </a:lnTo>
                <a:lnTo>
                  <a:pt x="259727" y="416984"/>
                </a:lnTo>
                <a:lnTo>
                  <a:pt x="304198" y="401089"/>
                </a:lnTo>
                <a:lnTo>
                  <a:pt x="343427" y="376148"/>
                </a:lnTo>
                <a:lnTo>
                  <a:pt x="376147" y="343428"/>
                </a:lnTo>
                <a:lnTo>
                  <a:pt x="401088" y="304198"/>
                </a:lnTo>
                <a:lnTo>
                  <a:pt x="416983" y="259727"/>
                </a:lnTo>
                <a:lnTo>
                  <a:pt x="422563" y="211282"/>
                </a:lnTo>
                <a:lnTo>
                  <a:pt x="416983" y="162837"/>
                </a:lnTo>
                <a:lnTo>
                  <a:pt x="401088" y="118365"/>
                </a:lnTo>
                <a:lnTo>
                  <a:pt x="376147" y="79136"/>
                </a:lnTo>
                <a:lnTo>
                  <a:pt x="343427" y="46416"/>
                </a:lnTo>
                <a:lnTo>
                  <a:pt x="304198" y="21475"/>
                </a:lnTo>
                <a:lnTo>
                  <a:pt x="259727" y="5580"/>
                </a:lnTo>
                <a:lnTo>
                  <a:pt x="211282" y="0"/>
                </a:lnTo>
                <a:close/>
              </a:path>
            </a:pathLst>
          </a:custGeom>
          <a:solidFill>
            <a:srgbClr val="1295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613663"/>
            <a:ext cx="10358120" cy="443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2954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710AB-CE91-48EA-8062-1A99332E97CA}" type="datetime1">
              <a:rPr lang="en-US" smtClean="0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name@youremail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6215" y="2813303"/>
            <a:ext cx="5637530" cy="751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800" spc="-5" smtClean="0">
                <a:solidFill>
                  <a:srgbClr val="FFFFFF"/>
                </a:solidFill>
              </a:rPr>
              <a:t>Property Claims 101</a:t>
            </a:r>
            <a:endParaRPr sz="4800" dirty="0"/>
          </a:p>
        </p:txBody>
      </p:sp>
      <p:sp>
        <p:nvSpPr>
          <p:cNvPr id="3" name="object 3"/>
          <p:cNvSpPr/>
          <p:nvPr/>
        </p:nvSpPr>
        <p:spPr>
          <a:xfrm>
            <a:off x="766819" y="607872"/>
            <a:ext cx="1847285" cy="553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Subrogation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329320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Subrogation is the pursuit of damages against another party determined to be responsible in part or whole for causing damage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Sedgwick investigates for subrogation throughout the claim process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Subrogation Opportunities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Defective Product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Vendor/Contractor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Outside third party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8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Claims 101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307777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3663"/>
            <a:ext cx="178625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Contact</a:t>
            </a:r>
            <a:r>
              <a:rPr spc="-100" dirty="0"/>
              <a:t> </a:t>
            </a:r>
            <a:r>
              <a:rPr dirty="0"/>
              <a:t>Us</a:t>
            </a:r>
          </a:p>
        </p:txBody>
      </p:sp>
      <p:sp>
        <p:nvSpPr>
          <p:cNvPr id="3" name="object 3"/>
          <p:cNvSpPr/>
          <p:nvPr/>
        </p:nvSpPr>
        <p:spPr>
          <a:xfrm>
            <a:off x="965200" y="2009026"/>
            <a:ext cx="368300" cy="269875"/>
          </a:xfrm>
          <a:custGeom>
            <a:avLst/>
            <a:gdLst/>
            <a:ahLst/>
            <a:cxnLst/>
            <a:rect l="l" t="t" r="r" b="b"/>
            <a:pathLst>
              <a:path w="368300" h="269875">
                <a:moveTo>
                  <a:pt x="0" y="90495"/>
                </a:moveTo>
                <a:lnTo>
                  <a:pt x="0" y="254873"/>
                </a:lnTo>
                <a:lnTo>
                  <a:pt x="2248" y="259666"/>
                </a:lnTo>
                <a:lnTo>
                  <a:pt x="11295" y="267592"/>
                </a:lnTo>
                <a:lnTo>
                  <a:pt x="16679" y="269601"/>
                </a:lnTo>
                <a:lnTo>
                  <a:pt x="351522" y="269601"/>
                </a:lnTo>
                <a:lnTo>
                  <a:pt x="356871" y="267592"/>
                </a:lnTo>
                <a:lnTo>
                  <a:pt x="365799" y="259628"/>
                </a:lnTo>
                <a:lnTo>
                  <a:pt x="367979" y="254873"/>
                </a:lnTo>
                <a:lnTo>
                  <a:pt x="367996" y="195134"/>
                </a:lnTo>
                <a:lnTo>
                  <a:pt x="176697" y="195134"/>
                </a:lnTo>
                <a:lnTo>
                  <a:pt x="169780" y="194260"/>
                </a:lnTo>
                <a:lnTo>
                  <a:pt x="131684" y="178969"/>
                </a:lnTo>
                <a:lnTo>
                  <a:pt x="125976" y="175224"/>
                </a:lnTo>
                <a:lnTo>
                  <a:pt x="120251" y="171555"/>
                </a:lnTo>
                <a:lnTo>
                  <a:pt x="114799" y="167934"/>
                </a:lnTo>
                <a:lnTo>
                  <a:pt x="109620" y="164265"/>
                </a:lnTo>
                <a:lnTo>
                  <a:pt x="97113" y="155540"/>
                </a:lnTo>
                <a:lnTo>
                  <a:pt x="84560" y="146910"/>
                </a:lnTo>
                <a:lnTo>
                  <a:pt x="71958" y="138376"/>
                </a:lnTo>
                <a:lnTo>
                  <a:pt x="33830" y="113141"/>
                </a:lnTo>
                <a:lnTo>
                  <a:pt x="8161" y="96287"/>
                </a:lnTo>
                <a:lnTo>
                  <a:pt x="6832" y="95364"/>
                </a:lnTo>
                <a:lnTo>
                  <a:pt x="5451" y="94490"/>
                </a:lnTo>
                <a:lnTo>
                  <a:pt x="4072" y="93565"/>
                </a:lnTo>
                <a:lnTo>
                  <a:pt x="2657" y="92730"/>
                </a:lnTo>
                <a:lnTo>
                  <a:pt x="1277" y="91706"/>
                </a:lnTo>
                <a:lnTo>
                  <a:pt x="0" y="90495"/>
                </a:lnTo>
                <a:close/>
              </a:path>
              <a:path w="368300" h="269875">
                <a:moveTo>
                  <a:pt x="367996" y="90495"/>
                </a:moveTo>
                <a:lnTo>
                  <a:pt x="366718" y="91706"/>
                </a:lnTo>
                <a:lnTo>
                  <a:pt x="365339" y="92730"/>
                </a:lnTo>
                <a:lnTo>
                  <a:pt x="363924" y="93565"/>
                </a:lnTo>
                <a:lnTo>
                  <a:pt x="362544" y="94490"/>
                </a:lnTo>
                <a:lnTo>
                  <a:pt x="361165" y="95364"/>
                </a:lnTo>
                <a:lnTo>
                  <a:pt x="359835" y="96287"/>
                </a:lnTo>
                <a:lnTo>
                  <a:pt x="334183" y="113146"/>
                </a:lnTo>
                <a:lnTo>
                  <a:pt x="296053" y="138381"/>
                </a:lnTo>
                <a:lnTo>
                  <a:pt x="283447" y="146924"/>
                </a:lnTo>
                <a:lnTo>
                  <a:pt x="270905" y="155556"/>
                </a:lnTo>
                <a:lnTo>
                  <a:pt x="252907" y="168146"/>
                </a:lnTo>
                <a:lnTo>
                  <a:pt x="247318" y="171928"/>
                </a:lnTo>
                <a:lnTo>
                  <a:pt x="211318" y="190628"/>
                </a:lnTo>
                <a:lnTo>
                  <a:pt x="204639" y="192425"/>
                </a:lnTo>
                <a:lnTo>
                  <a:pt x="198011" y="194284"/>
                </a:lnTo>
                <a:lnTo>
                  <a:pt x="191009" y="195134"/>
                </a:lnTo>
                <a:lnTo>
                  <a:pt x="367996" y="195134"/>
                </a:lnTo>
                <a:lnTo>
                  <a:pt x="367996" y="90495"/>
                </a:lnTo>
                <a:close/>
              </a:path>
              <a:path w="368300" h="269875">
                <a:moveTo>
                  <a:pt x="350686" y="0"/>
                </a:moveTo>
                <a:lnTo>
                  <a:pt x="17463" y="0"/>
                </a:lnTo>
                <a:lnTo>
                  <a:pt x="12386" y="1784"/>
                </a:lnTo>
                <a:lnTo>
                  <a:pt x="7547" y="5304"/>
                </a:lnTo>
                <a:lnTo>
                  <a:pt x="2794" y="8900"/>
                </a:lnTo>
                <a:lnTo>
                  <a:pt x="374" y="13119"/>
                </a:lnTo>
                <a:lnTo>
                  <a:pt x="374" y="21518"/>
                </a:lnTo>
                <a:lnTo>
                  <a:pt x="28486" y="58553"/>
                </a:lnTo>
                <a:lnTo>
                  <a:pt x="131190" y="127593"/>
                </a:lnTo>
                <a:lnTo>
                  <a:pt x="134529" y="129689"/>
                </a:lnTo>
                <a:lnTo>
                  <a:pt x="138362" y="132323"/>
                </a:lnTo>
                <a:lnTo>
                  <a:pt x="170308" y="151870"/>
                </a:lnTo>
                <a:lnTo>
                  <a:pt x="175113" y="153954"/>
                </a:lnTo>
                <a:lnTo>
                  <a:pt x="179577" y="154941"/>
                </a:lnTo>
                <a:lnTo>
                  <a:pt x="188504" y="154941"/>
                </a:lnTo>
                <a:lnTo>
                  <a:pt x="192883" y="153954"/>
                </a:lnTo>
                <a:lnTo>
                  <a:pt x="197688" y="151870"/>
                </a:lnTo>
                <a:lnTo>
                  <a:pt x="202475" y="149848"/>
                </a:lnTo>
                <a:lnTo>
                  <a:pt x="207195" y="147364"/>
                </a:lnTo>
                <a:lnTo>
                  <a:pt x="216531" y="141635"/>
                </a:lnTo>
                <a:lnTo>
                  <a:pt x="220995" y="138626"/>
                </a:lnTo>
                <a:lnTo>
                  <a:pt x="229684" y="132323"/>
                </a:lnTo>
                <a:lnTo>
                  <a:pt x="233467" y="129689"/>
                </a:lnTo>
                <a:lnTo>
                  <a:pt x="236806" y="127593"/>
                </a:lnTo>
                <a:lnTo>
                  <a:pt x="258368" y="113141"/>
                </a:lnTo>
                <a:lnTo>
                  <a:pt x="335978" y="61412"/>
                </a:lnTo>
                <a:lnTo>
                  <a:pt x="366378" y="25587"/>
                </a:lnTo>
                <a:lnTo>
                  <a:pt x="367621" y="21518"/>
                </a:lnTo>
                <a:lnTo>
                  <a:pt x="367621" y="13119"/>
                </a:lnTo>
                <a:lnTo>
                  <a:pt x="365253" y="8900"/>
                </a:lnTo>
                <a:lnTo>
                  <a:pt x="360533" y="5304"/>
                </a:lnTo>
                <a:lnTo>
                  <a:pt x="355780" y="1784"/>
                </a:lnTo>
                <a:lnTo>
                  <a:pt x="350686" y="0"/>
                </a:lnTo>
                <a:close/>
              </a:path>
            </a:pathLst>
          </a:custGeom>
          <a:solidFill>
            <a:srgbClr val="1295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38814" y="1928367"/>
            <a:ext cx="3345815" cy="3077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Email: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melissa.burley@ucop.edu</a:t>
            </a:r>
            <a:r>
              <a:rPr sz="2000" spc="-5" dirty="0" smtClean="0">
                <a:latin typeface="Arial"/>
                <a:cs typeface="Arial"/>
                <a:hlinkClick r:id="rId2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https://www.ucop.edu/risk-services/index.html</a:t>
            </a: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Phone: </a:t>
            </a:r>
            <a:r>
              <a:rPr sz="2000" spc="-5" dirty="0" smtClean="0">
                <a:latin typeface="Arial"/>
                <a:cs typeface="Arial"/>
              </a:rPr>
              <a:t>(</a:t>
            </a:r>
            <a:r>
              <a:rPr lang="en-US" sz="2000" spc="-5" dirty="0" smtClean="0">
                <a:latin typeface="Arial"/>
                <a:cs typeface="Arial"/>
              </a:rPr>
              <a:t>510</a:t>
            </a:r>
            <a:r>
              <a:rPr sz="2000" spc="-5" dirty="0" smtClean="0">
                <a:latin typeface="Arial"/>
                <a:cs typeface="Arial"/>
              </a:rPr>
              <a:t>)</a:t>
            </a:r>
            <a:r>
              <a:rPr sz="2000" spc="-75" dirty="0" smtClean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987-0712</a:t>
            </a:r>
          </a:p>
          <a:p>
            <a:pPr marL="12700">
              <a:lnSpc>
                <a:spcPct val="100000"/>
              </a:lnSpc>
            </a:pPr>
            <a:endParaRPr lang="en-US" sz="2000" spc="-5" dirty="0">
              <a:latin typeface="Arial"/>
              <a:cs typeface="Arial"/>
            </a:endParaRPr>
          </a:p>
          <a:p>
            <a:pPr marL="12700"/>
            <a:r>
              <a:rPr lang="en-US" sz="2000" dirty="0">
                <a:latin typeface="Arial"/>
                <a:cs typeface="Arial"/>
              </a:rPr>
              <a:t>Email:</a:t>
            </a:r>
            <a:r>
              <a:rPr lang="en-US" sz="2000" spc="-45" dirty="0">
                <a:latin typeface="Arial"/>
                <a:cs typeface="Arial"/>
              </a:rPr>
              <a:t> </a:t>
            </a:r>
            <a:r>
              <a:rPr lang="en-US" sz="2000" spc="-5" dirty="0">
                <a:latin typeface="Arial"/>
                <a:cs typeface="Arial"/>
              </a:rPr>
              <a:t>Alison.Salvi@sedgwick.com</a:t>
            </a:r>
            <a:r>
              <a:rPr lang="en-US" sz="2000" spc="-5" dirty="0">
                <a:latin typeface="Arial"/>
                <a:cs typeface="Arial"/>
                <a:hlinkClick r:id="rId2"/>
              </a:rPr>
              <a:t> </a:t>
            </a:r>
            <a:r>
              <a:rPr lang="en-US" sz="2000" spc="-5" dirty="0">
                <a:latin typeface="Arial"/>
                <a:cs typeface="Arial"/>
              </a:rPr>
              <a:t>Phone: (925) 988-1156</a:t>
            </a:r>
            <a:endParaRPr lang="en-US"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Property Losses</a:t>
            </a:r>
            <a:endParaRPr lang="en-US" dirty="0"/>
          </a:p>
        </p:txBody>
      </p:sp>
      <p:sp>
        <p:nvSpPr>
          <p:cNvPr id="3" name="object 3"/>
          <p:cNvSpPr txBox="1"/>
          <p:nvPr/>
        </p:nvSpPr>
        <p:spPr>
          <a:xfrm>
            <a:off x="846454" y="1219200"/>
            <a:ext cx="9893300" cy="27828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7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41300" algn="l"/>
              </a:tabLst>
            </a:pPr>
            <a:r>
              <a:rPr lang="en-US" sz="2400" spc="-5" dirty="0" smtClean="0">
                <a:latin typeface="Arial"/>
                <a:cs typeface="Arial"/>
              </a:rPr>
              <a:t>Water Damage</a:t>
            </a:r>
            <a:endParaRPr sz="2400" dirty="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15"/>
              </a:spcBef>
              <a:buFont typeface="Wingdings" panose="05000000000000000000" pitchFamily="2" charset="2"/>
              <a:buChar char="q"/>
              <a:tabLst>
                <a:tab pos="241300" algn="l"/>
              </a:tabLst>
            </a:pPr>
            <a:r>
              <a:rPr lang="en-US" sz="2400" spc="-5" dirty="0" smtClean="0">
                <a:latin typeface="Arial"/>
                <a:cs typeface="Arial"/>
              </a:rPr>
              <a:t>Theft/Burglary/Robbery</a:t>
            </a:r>
            <a:endParaRPr sz="2400" dirty="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15"/>
              </a:spcBef>
              <a:buFont typeface="Wingdings" panose="05000000000000000000" pitchFamily="2" charset="2"/>
              <a:buChar char="q"/>
              <a:tabLst>
                <a:tab pos="241300" algn="l"/>
              </a:tabLst>
            </a:pPr>
            <a:r>
              <a:rPr lang="en-US" sz="2400" spc="-5" dirty="0" smtClean="0">
                <a:latin typeface="Arial"/>
                <a:cs typeface="Arial"/>
              </a:rPr>
              <a:t>Fire</a:t>
            </a:r>
            <a:endParaRPr sz="2400" dirty="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15"/>
              </a:spcBef>
              <a:buFont typeface="Wingdings" panose="05000000000000000000" pitchFamily="2" charset="2"/>
              <a:buChar char="q"/>
              <a:tabLst>
                <a:tab pos="241300" algn="l"/>
              </a:tabLst>
            </a:pPr>
            <a:r>
              <a:rPr lang="en-US" sz="2400" spc="-5" dirty="0" smtClean="0">
                <a:latin typeface="Arial"/>
                <a:cs typeface="Arial"/>
              </a:rPr>
              <a:t>Vehicle </a:t>
            </a:r>
          </a:p>
          <a:p>
            <a:pPr marL="355600" indent="-342900">
              <a:lnSpc>
                <a:spcPct val="100000"/>
              </a:lnSpc>
              <a:spcBef>
                <a:spcPts val="715"/>
              </a:spcBef>
              <a:buFont typeface="Wingdings" panose="05000000000000000000" pitchFamily="2" charset="2"/>
              <a:buChar char="q"/>
              <a:tabLst>
                <a:tab pos="241300" algn="l"/>
              </a:tabLst>
            </a:pPr>
            <a:r>
              <a:rPr lang="en-US" sz="2400" spc="-5" dirty="0" smtClean="0">
                <a:latin typeface="Arial"/>
                <a:cs typeface="Arial"/>
              </a:rPr>
              <a:t>Vandalism &amp; Malicious Mischief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When a Loss Occurs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295465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Address the emergency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Stop the water flow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Extinguish fire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Ensure safety of staff, students and public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Follow internal best practice for emergency and notification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Mitigate Damage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Preserve evidence for recovery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4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39" y="613663"/>
            <a:ext cx="10358120" cy="861774"/>
          </a:xfrm>
        </p:spPr>
        <p:txBody>
          <a:bodyPr/>
          <a:lstStyle/>
          <a:p>
            <a:r>
              <a:rPr lang="en-US" dirty="0" smtClean="0"/>
              <a:t>Initial Loss Documentation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344709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Complete a loss report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Date of loss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Cause of loss/description of what happened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Information on witnesses or parties involved loss</a:t>
            </a:r>
          </a:p>
          <a:p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Photograph damage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Source of the loss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Resulting damage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Provide prior </a:t>
            </a:r>
            <a:r>
              <a:rPr lang="en-US" dirty="0"/>
              <a:t>h</a:t>
            </a:r>
            <a:r>
              <a:rPr lang="en-US" dirty="0" smtClean="0"/>
              <a:t>istory of loss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Maintenance history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Service agreements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2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Loss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390876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As </a:t>
            </a:r>
            <a:r>
              <a:rPr lang="en-US" dirty="0"/>
              <a:t>soon as possible r</a:t>
            </a:r>
            <a:r>
              <a:rPr lang="en-US" dirty="0" smtClean="0"/>
              <a:t>eport loss to Campus Risk Management and Sedgwick, UC’s third party administrator (TPA)</a:t>
            </a:r>
          </a:p>
          <a:p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24 Hour Contact 1-800-416-4029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Sedgwick adjuster contacts Campus Risk Management and involved Campus Departments</a:t>
            </a:r>
          </a:p>
          <a:p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Adjuster begins investigation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Coverage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Evaluation of Damage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Subrogation/Recovery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5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440120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Sedgwick examiner reviews coverage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UC’s insurance policies govern coverage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Coverage is for UC owned property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Coverage is triggered when damage is the result of a covered cause of loss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Common Property Exclusions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Damage due to wear and tear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Contamination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Faulty/Inadequate design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In the event of a coverage issue, the adjuster notifies both Campus Risk Management &amp; Office of the President Risk Services (OPRS).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Final coverage determinations are reviewed with OPRS.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of Independent Adjusters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400109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Losses $25,000 or more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Cause and origin investigation.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Subrogation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Preservation of evidence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 Damage Documentation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227754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Damage Documentation includes:</a:t>
            </a:r>
          </a:p>
          <a:p>
            <a:endParaRPr lang="en-US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Photos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Original repair charges and/or vendor receipts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Estimate or repair bid – including hours, nature of work, cost of labor and material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Detailed work order sheet – to include hours, work performed, cost of labor and material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Inventory of damaged equipment – to include photos, nature of damage, original purchase receipts if available, replacement receipts or estimates to repair/replace.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2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 Settlement and Loss Payment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215" y="1562608"/>
            <a:ext cx="10199568" cy="298543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Damage reviewed by Sedgwick examiner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Sedgwick examiner prepares a statement of loss, which summarizes the damages and associated costs.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Statement of loss is submitted to Campus Risk for review and approval.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Losses over $50,000 require review by OPRS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FAU Number is obtained from Campus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Sedgwick adjuster enters voucher in </a:t>
            </a:r>
            <a:r>
              <a:rPr lang="en-US" dirty="0" err="1" smtClean="0"/>
              <a:t>iVOS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OPRS makes an internal transfer to Campus to pay the loss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452</Words>
  <Application>Microsoft Office PowerPoint</Application>
  <PresentationFormat>Widescreen</PresentationFormat>
  <Paragraphs>113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Property Claims 101</vt:lpstr>
      <vt:lpstr>Common Property Losses</vt:lpstr>
      <vt:lpstr>What to Do When a Loss Occurs</vt:lpstr>
      <vt:lpstr>Initial Loss Documentation </vt:lpstr>
      <vt:lpstr>Report Loss</vt:lpstr>
      <vt:lpstr>Coverage </vt:lpstr>
      <vt:lpstr>Retention of Independent Adjusters</vt:lpstr>
      <vt:lpstr>Claim Damage Documentation</vt:lpstr>
      <vt:lpstr>Claim Settlement and Loss Payment</vt:lpstr>
      <vt:lpstr>Subrogation</vt:lpstr>
      <vt:lpstr>Property Claims 101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Property Claims 101</dc:title>
  <dc:creator>Melissa Burley</dc:creator>
  <cp:lastModifiedBy>Emily Breed</cp:lastModifiedBy>
  <cp:revision>16</cp:revision>
  <cp:lastPrinted>2020-01-03T21:33:06Z</cp:lastPrinted>
  <dcterms:created xsi:type="dcterms:W3CDTF">2020-01-03T11:42:27Z</dcterms:created>
  <dcterms:modified xsi:type="dcterms:W3CDTF">2021-04-19T23:09:17Z</dcterms:modified>
</cp:coreProperties>
</file>