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xlsx" ContentType="application/vnd.openxmlformats-officedocument.spreadsheetml.sheet"/>
  <Default Extension="rels" ContentType="application/vnd.openxmlformats-package.relationships+xml"/>
  <Default Extension="wdp" ContentType="image/vnd.ms-photo"/>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notesSlides/notesSlide32.xml" ContentType="application/vnd.openxmlformats-officedocument.presentationml.notesSlide+xml"/>
  <Override PartName="/ppt/charts/chart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5.xml" ContentType="application/vnd.openxmlformats-officedocument.drawingml.chart+xml"/>
  <Override PartName="/ppt/notesSlides/notesSlide37.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8" r:id="rId2"/>
    <p:sldId id="259" r:id="rId3"/>
    <p:sldId id="262" r:id="rId4"/>
    <p:sldId id="265" r:id="rId5"/>
    <p:sldId id="266" r:id="rId6"/>
    <p:sldId id="347" r:id="rId7"/>
    <p:sldId id="338" r:id="rId8"/>
    <p:sldId id="339" r:id="rId9"/>
    <p:sldId id="348" r:id="rId10"/>
    <p:sldId id="340" r:id="rId11"/>
    <p:sldId id="349" r:id="rId12"/>
    <p:sldId id="343" r:id="rId13"/>
    <p:sldId id="342" r:id="rId14"/>
    <p:sldId id="351" r:id="rId15"/>
    <p:sldId id="337" r:id="rId16"/>
    <p:sldId id="336" r:id="rId17"/>
    <p:sldId id="350" r:id="rId18"/>
    <p:sldId id="260" r:id="rId19"/>
    <p:sldId id="261" r:id="rId20"/>
    <p:sldId id="356" r:id="rId21"/>
    <p:sldId id="310" r:id="rId22"/>
    <p:sldId id="313" r:id="rId23"/>
    <p:sldId id="316" r:id="rId24"/>
    <p:sldId id="314" r:id="rId25"/>
    <p:sldId id="315" r:id="rId26"/>
    <p:sldId id="328" r:id="rId27"/>
    <p:sldId id="317" r:id="rId28"/>
    <p:sldId id="288" r:id="rId29"/>
    <p:sldId id="264" r:id="rId30"/>
    <p:sldId id="263" r:id="rId31"/>
    <p:sldId id="311" r:id="rId32"/>
    <p:sldId id="312" r:id="rId33"/>
    <p:sldId id="329" r:id="rId34"/>
    <p:sldId id="276" r:id="rId35"/>
    <p:sldId id="277" r:id="rId36"/>
    <p:sldId id="318" r:id="rId37"/>
    <p:sldId id="319" r:id="rId38"/>
    <p:sldId id="278" r:id="rId39"/>
    <p:sldId id="352" r:id="rId40"/>
    <p:sldId id="353" r:id="rId41"/>
    <p:sldId id="332" r:id="rId42"/>
    <p:sldId id="333" r:id="rId43"/>
    <p:sldId id="334" r:id="rId44"/>
    <p:sldId id="279" r:id="rId45"/>
    <p:sldId id="280" r:id="rId46"/>
    <p:sldId id="326" r:id="rId47"/>
    <p:sldId id="281" r:id="rId48"/>
    <p:sldId id="282" r:id="rId49"/>
    <p:sldId id="355" r:id="rId50"/>
    <p:sldId id="345" r:id="rId51"/>
    <p:sldId id="330" r:id="rId52"/>
    <p:sldId id="354"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8"/>
    <p:restoredTop sz="79095"/>
  </p:normalViewPr>
  <p:slideViewPr>
    <p:cSldViewPr showGuides="1">
      <p:cViewPr>
        <p:scale>
          <a:sx n="100" d="100"/>
          <a:sy n="100" d="100"/>
        </p:scale>
        <p:origin x="220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White, alone, NonHispanic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dLblPos val="ctr"/>
              <c:showLegendKey val="0"/>
              <c:showVal val="1"/>
              <c:showCatName val="0"/>
              <c:showSerName val="0"/>
              <c:showPercent val="0"/>
              <c:showBubbleSize val="0"/>
              <c:extLst>
                <c:ext xmlns:c15="http://schemas.microsoft.com/office/drawing/2012/chart" uri="{CE6537A1-D6FC-4f65-9D91-7224C49458BB}"/>
              </c:extLst>
            </c:dLbl>
            <c:dLbl>
              <c:idx val="13"/>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numCache>
            </c:numRef>
          </c:cat>
          <c:val>
            <c:numRef>
              <c:f>Sheet1!$B$2:$B$15</c:f>
              <c:numCache>
                <c:formatCode>General</c:formatCode>
                <c:ptCount val="14"/>
                <c:pt idx="0">
                  <c:v>8.0</c:v>
                </c:pt>
                <c:pt idx="1">
                  <c:v>8.2</c:v>
                </c:pt>
                <c:pt idx="2">
                  <c:v>8.7</c:v>
                </c:pt>
                <c:pt idx="3">
                  <c:v>8.3</c:v>
                </c:pt>
                <c:pt idx="4">
                  <c:v>8.2</c:v>
                </c:pt>
                <c:pt idx="5">
                  <c:v>8.2</c:v>
                </c:pt>
                <c:pt idx="6">
                  <c:v>8.6</c:v>
                </c:pt>
                <c:pt idx="7">
                  <c:v>9.4</c:v>
                </c:pt>
                <c:pt idx="8">
                  <c:v>9.9</c:v>
                </c:pt>
                <c:pt idx="9">
                  <c:v>9.8</c:v>
                </c:pt>
                <c:pt idx="10">
                  <c:v>9.7</c:v>
                </c:pt>
                <c:pt idx="11">
                  <c:v>10.0</c:v>
                </c:pt>
                <c:pt idx="12">
                  <c:v>10.1</c:v>
                </c:pt>
                <c:pt idx="13">
                  <c:v>9.1</c:v>
                </c:pt>
              </c:numCache>
            </c:numRef>
          </c:val>
          <c:smooth val="0"/>
        </c:ser>
        <c:ser>
          <c:idx val="1"/>
          <c:order val="1"/>
          <c:tx>
            <c:strRef>
              <c:f>Sheet1!$C$1</c:f>
              <c:strCache>
                <c:ptCount val="1"/>
                <c:pt idx="0">
                  <c:v>Black, alone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dLblPos val="ctr"/>
              <c:showLegendKey val="0"/>
              <c:showVal val="1"/>
              <c:showCatName val="0"/>
              <c:showSerName val="0"/>
              <c:showPercent val="0"/>
              <c:showBubbleSize val="0"/>
              <c:extLst>
                <c:ext xmlns:c15="http://schemas.microsoft.com/office/drawing/2012/chart" uri="{CE6537A1-D6FC-4f65-9D91-7224C49458BB}"/>
              </c:extLst>
            </c:dLbl>
            <c:dLbl>
              <c:idx val="13"/>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numCache>
            </c:numRef>
          </c:cat>
          <c:val>
            <c:numRef>
              <c:f>Sheet1!$C$2:$C$15</c:f>
              <c:numCache>
                <c:formatCode>General</c:formatCode>
                <c:ptCount val="14"/>
                <c:pt idx="0">
                  <c:v>24.1</c:v>
                </c:pt>
                <c:pt idx="1">
                  <c:v>24.4</c:v>
                </c:pt>
                <c:pt idx="2">
                  <c:v>24.7</c:v>
                </c:pt>
                <c:pt idx="3">
                  <c:v>24.9</c:v>
                </c:pt>
                <c:pt idx="4">
                  <c:v>24.3</c:v>
                </c:pt>
                <c:pt idx="5">
                  <c:v>24.5</c:v>
                </c:pt>
                <c:pt idx="6">
                  <c:v>24.7</c:v>
                </c:pt>
                <c:pt idx="7">
                  <c:v>25.8</c:v>
                </c:pt>
                <c:pt idx="8">
                  <c:v>27.4</c:v>
                </c:pt>
                <c:pt idx="9">
                  <c:v>27.6</c:v>
                </c:pt>
                <c:pt idx="10">
                  <c:v>27.2</c:v>
                </c:pt>
                <c:pt idx="11">
                  <c:v>25.2</c:v>
                </c:pt>
                <c:pt idx="12">
                  <c:v>26.2</c:v>
                </c:pt>
                <c:pt idx="13">
                  <c:v>24.1</c:v>
                </c:pt>
              </c:numCache>
            </c:numRef>
          </c:val>
          <c:smooth val="0"/>
        </c:ser>
        <c:ser>
          <c:idx val="2"/>
          <c:order val="2"/>
          <c:tx>
            <c:strRef>
              <c:f>Sheet1!$D$1</c:f>
              <c:strCache>
                <c:ptCount val="1"/>
                <c:pt idx="0">
                  <c:v>Asian, alone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dLblPos val="ctr"/>
              <c:showLegendKey val="0"/>
              <c:showVal val="1"/>
              <c:showCatName val="0"/>
              <c:showSerName val="0"/>
              <c:showPercent val="0"/>
              <c:showBubbleSize val="0"/>
              <c:extLst>
                <c:ext xmlns:c15="http://schemas.microsoft.com/office/drawing/2012/chart" uri="{CE6537A1-D6FC-4f65-9D91-7224C49458BB}"/>
              </c:extLst>
            </c:dLbl>
            <c:dLbl>
              <c:idx val="13"/>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numCache>
            </c:numRef>
          </c:cat>
          <c:val>
            <c:numRef>
              <c:f>Sheet1!$D$2:$D$15</c:f>
              <c:numCache>
                <c:formatCode>General</c:formatCode>
                <c:ptCount val="14"/>
                <c:pt idx="0">
                  <c:v>10.1</c:v>
                </c:pt>
                <c:pt idx="1">
                  <c:v>11.8</c:v>
                </c:pt>
                <c:pt idx="2">
                  <c:v>9.8</c:v>
                </c:pt>
                <c:pt idx="3">
                  <c:v>11.1</c:v>
                </c:pt>
                <c:pt idx="4">
                  <c:v>10.3</c:v>
                </c:pt>
                <c:pt idx="5">
                  <c:v>10.2</c:v>
                </c:pt>
                <c:pt idx="6">
                  <c:v>11.8</c:v>
                </c:pt>
                <c:pt idx="7">
                  <c:v>12.5</c:v>
                </c:pt>
                <c:pt idx="8">
                  <c:v>12.2</c:v>
                </c:pt>
                <c:pt idx="9">
                  <c:v>12.3</c:v>
                </c:pt>
                <c:pt idx="10">
                  <c:v>11.7</c:v>
                </c:pt>
                <c:pt idx="11">
                  <c:v>13.1</c:v>
                </c:pt>
                <c:pt idx="12">
                  <c:v>12.0</c:v>
                </c:pt>
                <c:pt idx="13">
                  <c:v>11.4</c:v>
                </c:pt>
              </c:numCache>
            </c:numRef>
          </c:val>
          <c:smooth val="0"/>
        </c:ser>
        <c:ser>
          <c:idx val="3"/>
          <c:order val="3"/>
          <c:tx>
            <c:strRef>
              <c:f>Sheet1!$E$1</c:f>
              <c:strCache>
                <c:ptCount val="1"/>
                <c:pt idx="0">
                  <c:v>Hispanic of any race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dLblPos val="ctr"/>
              <c:showLegendKey val="0"/>
              <c:showVal val="1"/>
              <c:showCatName val="0"/>
              <c:showSerName val="0"/>
              <c:showPercent val="0"/>
              <c:showBubbleSize val="0"/>
              <c:extLst>
                <c:ext xmlns:c15="http://schemas.microsoft.com/office/drawing/2012/chart" uri="{CE6537A1-D6FC-4f65-9D91-7224C49458BB}"/>
              </c:extLst>
            </c:dLbl>
            <c:dLbl>
              <c:idx val="13"/>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numCache>
            </c:numRef>
          </c:cat>
          <c:val>
            <c:numRef>
              <c:f>Sheet1!$E$2:$E$15</c:f>
              <c:numCache>
                <c:formatCode>General</c:formatCode>
                <c:ptCount val="14"/>
                <c:pt idx="0">
                  <c:v>21.8</c:v>
                </c:pt>
                <c:pt idx="1">
                  <c:v>22.5</c:v>
                </c:pt>
                <c:pt idx="2">
                  <c:v>21.9</c:v>
                </c:pt>
                <c:pt idx="3">
                  <c:v>21.8</c:v>
                </c:pt>
                <c:pt idx="4">
                  <c:v>20.6</c:v>
                </c:pt>
                <c:pt idx="5">
                  <c:v>21.5</c:v>
                </c:pt>
                <c:pt idx="6">
                  <c:v>23.2</c:v>
                </c:pt>
                <c:pt idx="7">
                  <c:v>25.3</c:v>
                </c:pt>
                <c:pt idx="8">
                  <c:v>26.5</c:v>
                </c:pt>
                <c:pt idx="9">
                  <c:v>25.3</c:v>
                </c:pt>
                <c:pt idx="10">
                  <c:v>25.6</c:v>
                </c:pt>
                <c:pt idx="11">
                  <c:v>24.7</c:v>
                </c:pt>
                <c:pt idx="12">
                  <c:v>23.6</c:v>
                </c:pt>
                <c:pt idx="13">
                  <c:v>21.4</c:v>
                </c:pt>
              </c:numCache>
            </c:numRef>
          </c:val>
          <c:smooth val="0"/>
        </c:ser>
        <c:dLbls>
          <c:showLegendKey val="0"/>
          <c:showVal val="0"/>
          <c:showCatName val="0"/>
          <c:showSerName val="0"/>
          <c:showPercent val="0"/>
          <c:showBubbleSize val="0"/>
        </c:dLbls>
        <c:marker val="1"/>
        <c:smooth val="0"/>
        <c:axId val="-1027020576"/>
        <c:axId val="-1027037872"/>
      </c:lineChart>
      <c:catAx>
        <c:axId val="-10270205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027037872"/>
        <c:crosses val="autoZero"/>
        <c:auto val="1"/>
        <c:lblAlgn val="ctr"/>
        <c:lblOffset val="100"/>
        <c:noMultiLvlLbl val="0"/>
      </c:catAx>
      <c:valAx>
        <c:axId val="-1027037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270205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Straight 2013</c:v>
                </c:pt>
              </c:strCache>
            </c:strRef>
          </c:tx>
          <c:invertIfNegative val="0"/>
          <c:cat>
            <c:strRef>
              <c:f>Sheet1!$A$2:$A$4</c:f>
              <c:strCache>
                <c:ptCount val="3"/>
                <c:pt idx="0">
                  <c:v>Males</c:v>
                </c:pt>
                <c:pt idx="1">
                  <c:v>Females</c:v>
                </c:pt>
                <c:pt idx="2">
                  <c:v>Total</c:v>
                </c:pt>
              </c:strCache>
            </c:strRef>
          </c:cat>
          <c:val>
            <c:numRef>
              <c:f>Sheet1!$B$2:$B$4</c:f>
              <c:numCache>
                <c:formatCode>General</c:formatCode>
                <c:ptCount val="3"/>
                <c:pt idx="0">
                  <c:v>20.3</c:v>
                </c:pt>
                <c:pt idx="1">
                  <c:v>15.0</c:v>
                </c:pt>
                <c:pt idx="2">
                  <c:v>17.6</c:v>
                </c:pt>
              </c:numCache>
            </c:numRef>
          </c:val>
        </c:ser>
        <c:ser>
          <c:idx val="1"/>
          <c:order val="1"/>
          <c:tx>
            <c:strRef>
              <c:f>Sheet1!$C$1</c:f>
              <c:strCache>
                <c:ptCount val="1"/>
                <c:pt idx="0">
                  <c:v>LGB 2013</c:v>
                </c:pt>
              </c:strCache>
            </c:strRef>
          </c:tx>
          <c:invertIfNegative val="0"/>
          <c:cat>
            <c:strRef>
              <c:f>Sheet1!$A$2:$A$4</c:f>
              <c:strCache>
                <c:ptCount val="3"/>
                <c:pt idx="0">
                  <c:v>Males</c:v>
                </c:pt>
                <c:pt idx="1">
                  <c:v>Females</c:v>
                </c:pt>
                <c:pt idx="2">
                  <c:v>Total</c:v>
                </c:pt>
              </c:strCache>
            </c:strRef>
          </c:cat>
          <c:val>
            <c:numRef>
              <c:f>Sheet1!$C$2:$C$4</c:f>
              <c:numCache>
                <c:formatCode>General</c:formatCode>
                <c:ptCount val="3"/>
                <c:pt idx="0">
                  <c:v>26.4</c:v>
                </c:pt>
                <c:pt idx="1">
                  <c:v>26.7</c:v>
                </c:pt>
                <c:pt idx="2">
                  <c:v>26.6</c:v>
                </c:pt>
              </c:numCache>
            </c:numRef>
          </c:val>
        </c:ser>
        <c:ser>
          <c:idx val="2"/>
          <c:order val="2"/>
          <c:tx>
            <c:strRef>
              <c:f>Sheet1!$D$1</c:f>
              <c:strCache>
                <c:ptCount val="1"/>
                <c:pt idx="0">
                  <c:v>Straight 2015</c:v>
                </c:pt>
              </c:strCache>
            </c:strRef>
          </c:tx>
          <c:invertIfNegative val="0"/>
          <c:cat>
            <c:strRef>
              <c:f>Sheet1!$A$2:$A$4</c:f>
              <c:strCache>
                <c:ptCount val="3"/>
                <c:pt idx="0">
                  <c:v>Males</c:v>
                </c:pt>
                <c:pt idx="1">
                  <c:v>Females</c:v>
                </c:pt>
                <c:pt idx="2">
                  <c:v>Total</c:v>
                </c:pt>
              </c:strCache>
            </c:strRef>
          </c:cat>
          <c:val>
            <c:numRef>
              <c:f>Sheet1!$D$2:$D$4</c:f>
              <c:numCache>
                <c:formatCode>General</c:formatCode>
                <c:ptCount val="3"/>
                <c:pt idx="0">
                  <c:v>16.6</c:v>
                </c:pt>
                <c:pt idx="1">
                  <c:v>13.4</c:v>
                </c:pt>
                <c:pt idx="2">
                  <c:v>14.9</c:v>
                </c:pt>
              </c:numCache>
            </c:numRef>
          </c:val>
        </c:ser>
        <c:ser>
          <c:idx val="3"/>
          <c:order val="3"/>
          <c:tx>
            <c:strRef>
              <c:f>Sheet1!$E$1</c:f>
              <c:strCache>
                <c:ptCount val="1"/>
                <c:pt idx="0">
                  <c:v>LGB 2015</c:v>
                </c:pt>
              </c:strCache>
            </c:strRef>
          </c:tx>
          <c:invertIfNegative val="0"/>
          <c:cat>
            <c:strRef>
              <c:f>Sheet1!$A$2:$A$4</c:f>
              <c:strCache>
                <c:ptCount val="3"/>
                <c:pt idx="0">
                  <c:v>Males</c:v>
                </c:pt>
                <c:pt idx="1">
                  <c:v>Females</c:v>
                </c:pt>
                <c:pt idx="2">
                  <c:v>Total</c:v>
                </c:pt>
              </c:strCache>
            </c:strRef>
          </c:cat>
          <c:val>
            <c:numRef>
              <c:f>Sheet1!$E$2:$E$4</c:f>
              <c:numCache>
                <c:formatCode>General</c:formatCode>
                <c:ptCount val="3"/>
                <c:pt idx="0">
                  <c:v>21.5</c:v>
                </c:pt>
                <c:pt idx="1">
                  <c:v>19.8</c:v>
                </c:pt>
                <c:pt idx="2">
                  <c:v>20.6</c:v>
                </c:pt>
              </c:numCache>
            </c:numRef>
          </c:val>
        </c:ser>
        <c:dLbls>
          <c:showLegendKey val="0"/>
          <c:showVal val="0"/>
          <c:showCatName val="0"/>
          <c:showSerName val="0"/>
          <c:showPercent val="0"/>
          <c:showBubbleSize val="0"/>
        </c:dLbls>
        <c:gapWidth val="150"/>
        <c:axId val="-976845056"/>
        <c:axId val="-976840544"/>
      </c:barChart>
      <c:catAx>
        <c:axId val="-976845056"/>
        <c:scaling>
          <c:orientation val="minMax"/>
        </c:scaling>
        <c:delete val="0"/>
        <c:axPos val="b"/>
        <c:numFmt formatCode="General" sourceLinked="0"/>
        <c:majorTickMark val="out"/>
        <c:minorTickMark val="none"/>
        <c:tickLblPos val="nextTo"/>
        <c:txPr>
          <a:bodyPr/>
          <a:lstStyle/>
          <a:p>
            <a:pPr>
              <a:defRPr>
                <a:solidFill>
                  <a:schemeClr val="bg1"/>
                </a:solidFill>
              </a:defRPr>
            </a:pPr>
            <a:endParaRPr lang="en-US"/>
          </a:p>
        </c:txPr>
        <c:crossAx val="-976840544"/>
        <c:crosses val="autoZero"/>
        <c:auto val="1"/>
        <c:lblAlgn val="ctr"/>
        <c:lblOffset val="100"/>
        <c:noMultiLvlLbl val="0"/>
      </c:catAx>
      <c:valAx>
        <c:axId val="-976840544"/>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976845056"/>
        <c:crosses val="autoZero"/>
        <c:crossBetween val="between"/>
      </c:valAx>
    </c:plotArea>
    <c:legend>
      <c:legendPos val="r"/>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Males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 ages</c:v>
                </c:pt>
                <c:pt idx="1">
                  <c:v>12-17yrs</c:v>
                </c:pt>
                <c:pt idx="2">
                  <c:v>18-25yrs</c:v>
                </c:pt>
                <c:pt idx="3">
                  <c:v>26-34yrs</c:v>
                </c:pt>
                <c:pt idx="4">
                  <c:v>35-49yrs</c:v>
                </c:pt>
                <c:pt idx="5">
                  <c:v>50+yrs</c:v>
                </c:pt>
              </c:strCache>
            </c:strRef>
          </c:cat>
          <c:val>
            <c:numRef>
              <c:f>Sheet1!$B$2:$B$7</c:f>
              <c:numCache>
                <c:formatCode>General</c:formatCode>
                <c:ptCount val="6"/>
                <c:pt idx="0">
                  <c:v>31.4</c:v>
                </c:pt>
                <c:pt idx="1">
                  <c:v>53.79</c:v>
                </c:pt>
                <c:pt idx="2">
                  <c:v>41.94</c:v>
                </c:pt>
                <c:pt idx="3">
                  <c:v>32.67</c:v>
                </c:pt>
                <c:pt idx="4">
                  <c:v>25.15</c:v>
                </c:pt>
                <c:pt idx="5">
                  <c:v>25.7</c:v>
                </c:pt>
              </c:numCache>
            </c:numRef>
          </c:val>
        </c:ser>
        <c:ser>
          <c:idx val="1"/>
          <c:order val="1"/>
          <c:tx>
            <c:strRef>
              <c:f>Sheet1!$C$1</c:f>
              <c:strCache>
                <c:ptCount val="1"/>
                <c:pt idx="0">
                  <c:v>Females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 ages</c:v>
                </c:pt>
                <c:pt idx="1">
                  <c:v>12-17yrs</c:v>
                </c:pt>
                <c:pt idx="2">
                  <c:v>18-25yrs</c:v>
                </c:pt>
                <c:pt idx="3">
                  <c:v>26-34yrs</c:v>
                </c:pt>
                <c:pt idx="4">
                  <c:v>35-49yrs</c:v>
                </c:pt>
                <c:pt idx="5">
                  <c:v>50+yrs</c:v>
                </c:pt>
              </c:strCache>
            </c:strRef>
          </c:cat>
          <c:val>
            <c:numRef>
              <c:f>Sheet1!$C$2:$C$7</c:f>
              <c:numCache>
                <c:formatCode>General</c:formatCode>
                <c:ptCount val="6"/>
                <c:pt idx="0">
                  <c:v>39.65</c:v>
                </c:pt>
                <c:pt idx="1">
                  <c:v>59.87</c:v>
                </c:pt>
                <c:pt idx="2">
                  <c:v>48.95</c:v>
                </c:pt>
                <c:pt idx="3">
                  <c:v>37.42</c:v>
                </c:pt>
                <c:pt idx="4">
                  <c:v>36.46</c:v>
                </c:pt>
                <c:pt idx="5">
                  <c:v>35.87</c:v>
                </c:pt>
              </c:numCache>
            </c:numRef>
          </c:val>
        </c:ser>
        <c:dLbls>
          <c:showLegendKey val="0"/>
          <c:showVal val="1"/>
          <c:showCatName val="0"/>
          <c:showSerName val="0"/>
          <c:showPercent val="0"/>
          <c:showBubbleSize val="0"/>
        </c:dLbls>
        <c:gapWidth val="75"/>
        <c:axId val="-1026632112"/>
        <c:axId val="-1026628768"/>
      </c:barChart>
      <c:catAx>
        <c:axId val="-1026632112"/>
        <c:scaling>
          <c:orientation val="minMax"/>
        </c:scaling>
        <c:delete val="0"/>
        <c:axPos val="b"/>
        <c:numFmt formatCode="General" sourceLinked="0"/>
        <c:majorTickMark val="none"/>
        <c:minorTickMark val="none"/>
        <c:tickLblPos val="nextTo"/>
        <c:crossAx val="-1026628768"/>
        <c:crosses val="autoZero"/>
        <c:auto val="1"/>
        <c:lblAlgn val="ctr"/>
        <c:lblOffset val="100"/>
        <c:noMultiLvlLbl val="0"/>
      </c:catAx>
      <c:valAx>
        <c:axId val="-1026628768"/>
        <c:scaling>
          <c:orientation val="minMax"/>
        </c:scaling>
        <c:delete val="0"/>
        <c:axPos val="l"/>
        <c:numFmt formatCode="General" sourceLinked="1"/>
        <c:majorTickMark val="none"/>
        <c:minorTickMark val="none"/>
        <c:tickLblPos val="nextTo"/>
        <c:crossAx val="-1026632112"/>
        <c:crosses val="autoZero"/>
        <c:crossBetween val="between"/>
      </c:valAx>
    </c:plotArea>
    <c:legend>
      <c:legendPos val="b"/>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88013998250219"/>
          <c:y val="0.0443353160421329"/>
          <c:w val="0.891877612520657"/>
          <c:h val="0.715402887739029"/>
        </c:manualLayout>
      </c:layout>
      <c:barChart>
        <c:barDir val="col"/>
        <c:grouping val="clustered"/>
        <c:varyColors val="0"/>
        <c:ser>
          <c:idx val="0"/>
          <c:order val="0"/>
          <c:tx>
            <c:strRef>
              <c:f>Sheet1!$B$1</c:f>
              <c:strCache>
                <c:ptCount val="1"/>
                <c:pt idx="0">
                  <c:v>18-25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Total</c:v>
                </c:pt>
                <c:pt idx="1">
                  <c:v>White</c:v>
                </c:pt>
                <c:pt idx="2">
                  <c:v>Black</c:v>
                </c:pt>
                <c:pt idx="3">
                  <c:v>Asian</c:v>
                </c:pt>
                <c:pt idx="4">
                  <c:v>Hispanic</c:v>
                </c:pt>
                <c:pt idx="5">
                  <c:v>Other</c:v>
                </c:pt>
                <c:pt idx="6">
                  <c:v>Multiple race</c:v>
                </c:pt>
              </c:strCache>
            </c:strRef>
          </c:cat>
          <c:val>
            <c:numRef>
              <c:f>Sheet1!$B$2:$B$8</c:f>
              <c:numCache>
                <c:formatCode>General</c:formatCode>
                <c:ptCount val="7"/>
                <c:pt idx="0">
                  <c:v>45.0</c:v>
                </c:pt>
                <c:pt idx="1">
                  <c:v>36.39</c:v>
                </c:pt>
                <c:pt idx="2">
                  <c:v>93.97</c:v>
                </c:pt>
                <c:pt idx="3">
                  <c:v>49.77</c:v>
                </c:pt>
                <c:pt idx="4">
                  <c:v>47.33</c:v>
                </c:pt>
                <c:pt idx="5">
                  <c:v>56.28</c:v>
                </c:pt>
                <c:pt idx="6">
                  <c:v>52.81</c:v>
                </c:pt>
              </c:numCache>
            </c:numRef>
          </c:val>
        </c:ser>
        <c:ser>
          <c:idx val="1"/>
          <c:order val="1"/>
          <c:tx>
            <c:strRef>
              <c:f>Sheet1!$C$1</c:f>
              <c:strCache>
                <c:ptCount val="1"/>
                <c:pt idx="0">
                  <c:v>26-34</c:v>
                </c:pt>
              </c:strCache>
            </c:strRef>
          </c:tx>
          <c:invertIfNegative val="0"/>
          <c:dLbls>
            <c:dLbl>
              <c:idx val="2"/>
              <c:layout>
                <c:manualLayout>
                  <c:x val="0.0385802469135802"/>
                  <c:y val="0.014030163304472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Total</c:v>
                </c:pt>
                <c:pt idx="1">
                  <c:v>White</c:v>
                </c:pt>
                <c:pt idx="2">
                  <c:v>Black</c:v>
                </c:pt>
                <c:pt idx="3">
                  <c:v>Asian</c:v>
                </c:pt>
                <c:pt idx="4">
                  <c:v>Hispanic</c:v>
                </c:pt>
                <c:pt idx="5">
                  <c:v>Other</c:v>
                </c:pt>
                <c:pt idx="6">
                  <c:v>Multiple race</c:v>
                </c:pt>
              </c:strCache>
            </c:strRef>
          </c:cat>
          <c:val>
            <c:numRef>
              <c:f>Sheet1!$C$2:$C$8</c:f>
              <c:numCache>
                <c:formatCode>General</c:formatCode>
                <c:ptCount val="7"/>
                <c:pt idx="0">
                  <c:v>34.74</c:v>
                </c:pt>
                <c:pt idx="1">
                  <c:v>23.58</c:v>
                </c:pt>
                <c:pt idx="2">
                  <c:v>91.61</c:v>
                </c:pt>
                <c:pt idx="3">
                  <c:v>27.05</c:v>
                </c:pt>
                <c:pt idx="4">
                  <c:v>40.45</c:v>
                </c:pt>
                <c:pt idx="5">
                  <c:v>38.68</c:v>
                </c:pt>
                <c:pt idx="6">
                  <c:v>30.86</c:v>
                </c:pt>
              </c:numCache>
            </c:numRef>
          </c:val>
        </c:ser>
        <c:dLbls>
          <c:showLegendKey val="0"/>
          <c:showVal val="0"/>
          <c:showCatName val="0"/>
          <c:showSerName val="0"/>
          <c:showPercent val="0"/>
          <c:showBubbleSize val="0"/>
        </c:dLbls>
        <c:gapWidth val="150"/>
        <c:axId val="-1030000720"/>
        <c:axId val="-1029996736"/>
      </c:barChart>
      <c:catAx>
        <c:axId val="-1030000720"/>
        <c:scaling>
          <c:orientation val="minMax"/>
        </c:scaling>
        <c:delete val="0"/>
        <c:axPos val="b"/>
        <c:numFmt formatCode="General" sourceLinked="0"/>
        <c:majorTickMark val="out"/>
        <c:minorTickMark val="none"/>
        <c:tickLblPos val="nextTo"/>
        <c:crossAx val="-1029996736"/>
        <c:crosses val="autoZero"/>
        <c:auto val="1"/>
        <c:lblAlgn val="ctr"/>
        <c:lblOffset val="100"/>
        <c:noMultiLvlLbl val="0"/>
      </c:catAx>
      <c:valAx>
        <c:axId val="-1029996736"/>
        <c:scaling>
          <c:orientation val="minMax"/>
        </c:scaling>
        <c:delete val="0"/>
        <c:axPos val="l"/>
        <c:numFmt formatCode="General" sourceLinked="1"/>
        <c:majorTickMark val="out"/>
        <c:minorTickMark val="none"/>
        <c:tickLblPos val="nextTo"/>
        <c:crossAx val="-1030000720"/>
        <c:crosses val="autoZero"/>
        <c:crossBetween val="between"/>
      </c:valAx>
    </c:plotArea>
    <c:legend>
      <c:legendPos val="b"/>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White</c:v>
                </c:pt>
              </c:strCache>
            </c:strRef>
          </c:tx>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Sheet1!$B$2:$B$6</c:f>
              <c:numCache>
                <c:formatCode>General</c:formatCode>
                <c:ptCount val="5"/>
                <c:pt idx="0">
                  <c:v>67.5</c:v>
                </c:pt>
                <c:pt idx="1">
                  <c:v>53.3</c:v>
                </c:pt>
                <c:pt idx="2">
                  <c:v>7.1</c:v>
                </c:pt>
                <c:pt idx="3">
                  <c:v>60.2</c:v>
                </c:pt>
                <c:pt idx="4">
                  <c:v>34.3</c:v>
                </c:pt>
              </c:numCache>
            </c:numRef>
          </c:val>
        </c:ser>
        <c:ser>
          <c:idx val="1"/>
          <c:order val="1"/>
          <c:tx>
            <c:strRef>
              <c:f>Sheet1!$C$1</c:f>
              <c:strCache>
                <c:ptCount val="1"/>
                <c:pt idx="0">
                  <c:v>Black</c:v>
                </c:pt>
              </c:strCache>
            </c:strRef>
          </c:tx>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Sheet1!$C$2:$C$6</c:f>
              <c:numCache>
                <c:formatCode>General</c:formatCode>
                <c:ptCount val="5"/>
                <c:pt idx="0">
                  <c:v>72.8</c:v>
                </c:pt>
                <c:pt idx="1">
                  <c:v>63.4</c:v>
                </c:pt>
                <c:pt idx="2">
                  <c:v>4.9</c:v>
                </c:pt>
                <c:pt idx="3">
                  <c:v>55.7</c:v>
                </c:pt>
                <c:pt idx="4">
                  <c:v>28.9</c:v>
                </c:pt>
              </c:numCache>
            </c:numRef>
          </c:val>
        </c:ser>
        <c:ser>
          <c:idx val="2"/>
          <c:order val="2"/>
          <c:tx>
            <c:strRef>
              <c:f>Sheet1!$D$1</c:f>
              <c:strCache>
                <c:ptCount val="1"/>
                <c:pt idx="0">
                  <c:v>Hispanic</c:v>
                </c:pt>
              </c:strCache>
            </c:strRef>
          </c:tx>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Sheet1!$D$2:$D$6</c:f>
              <c:numCache>
                <c:formatCode>General</c:formatCode>
                <c:ptCount val="5"/>
                <c:pt idx="0">
                  <c:v>67.4</c:v>
                </c:pt>
                <c:pt idx="1">
                  <c:v>56.2</c:v>
                </c:pt>
                <c:pt idx="2">
                  <c:v>8.2</c:v>
                </c:pt>
                <c:pt idx="3">
                  <c:v>42.2</c:v>
                </c:pt>
                <c:pt idx="4">
                  <c:v>19.2</c:v>
                </c:pt>
              </c:numCache>
            </c:numRef>
          </c:val>
        </c:ser>
        <c:ser>
          <c:idx val="3"/>
          <c:order val="3"/>
          <c:tx>
            <c:strRef>
              <c:f>Sheet1!$E$1</c:f>
              <c:strCache>
                <c:ptCount val="1"/>
                <c:pt idx="0">
                  <c:v>American Indian/Alaska Native</c:v>
                </c:pt>
              </c:strCache>
            </c:strRef>
          </c:tx>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Sheet1!$E$2:$E$6</c:f>
              <c:numCache>
                <c:formatCode>General</c:formatCode>
                <c:ptCount val="5"/>
                <c:pt idx="0">
                  <c:v>55.6</c:v>
                </c:pt>
                <c:pt idx="1">
                  <c:v>52.1</c:v>
                </c:pt>
                <c:pt idx="3">
                  <c:v>38.1</c:v>
                </c:pt>
              </c:numCache>
            </c:numRef>
          </c:val>
        </c:ser>
        <c:ser>
          <c:idx val="4"/>
          <c:order val="4"/>
          <c:tx>
            <c:strRef>
              <c:f>Sheet1!$F$1</c:f>
              <c:strCache>
                <c:ptCount val="1"/>
                <c:pt idx="0">
                  <c:v>Asian</c:v>
                </c:pt>
              </c:strCache>
            </c:strRef>
          </c:tx>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Sheet1!$F$2:$F$6</c:f>
              <c:numCache>
                <c:formatCode>General</c:formatCode>
                <c:ptCount val="5"/>
                <c:pt idx="0">
                  <c:v>69.6</c:v>
                </c:pt>
                <c:pt idx="1">
                  <c:v>69.4</c:v>
                </c:pt>
                <c:pt idx="2">
                  <c:v>17.3</c:v>
                </c:pt>
                <c:pt idx="3">
                  <c:v>34.2</c:v>
                </c:pt>
                <c:pt idx="4">
                  <c:v>20.5</c:v>
                </c:pt>
              </c:numCache>
            </c:numRef>
          </c:val>
        </c:ser>
        <c:ser>
          <c:idx val="5"/>
          <c:order val="5"/>
          <c:tx>
            <c:strRef>
              <c:f>Sheet1!$G$1</c:f>
              <c:strCache>
                <c:ptCount val="1"/>
                <c:pt idx="0">
                  <c:v>Multiple race</c:v>
                </c:pt>
              </c:strCache>
            </c:strRef>
          </c:tx>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Sheet1!$G$2:$G$6</c:f>
              <c:numCache>
                <c:formatCode>General</c:formatCode>
                <c:ptCount val="5"/>
                <c:pt idx="0">
                  <c:v>59.8</c:v>
                </c:pt>
                <c:pt idx="1">
                  <c:v>57.8</c:v>
                </c:pt>
                <c:pt idx="3">
                  <c:v>69.6</c:v>
                </c:pt>
                <c:pt idx="4">
                  <c:v>24.6</c:v>
                </c:pt>
              </c:numCache>
            </c:numRef>
          </c:val>
        </c:ser>
        <c:dLbls>
          <c:showLegendKey val="0"/>
          <c:showVal val="0"/>
          <c:showCatName val="0"/>
          <c:showSerName val="0"/>
          <c:showPercent val="0"/>
          <c:showBubbleSize val="0"/>
        </c:dLbls>
        <c:gapWidth val="150"/>
        <c:axId val="-975826032"/>
        <c:axId val="-975821776"/>
      </c:barChart>
      <c:catAx>
        <c:axId val="-975826032"/>
        <c:scaling>
          <c:orientation val="minMax"/>
        </c:scaling>
        <c:delete val="0"/>
        <c:axPos val="b"/>
        <c:numFmt formatCode="General" sourceLinked="0"/>
        <c:majorTickMark val="out"/>
        <c:minorTickMark val="none"/>
        <c:tickLblPos val="nextTo"/>
        <c:txPr>
          <a:bodyPr/>
          <a:lstStyle/>
          <a:p>
            <a:pPr>
              <a:defRPr sz="1400">
                <a:solidFill>
                  <a:schemeClr val="bg1"/>
                </a:solidFill>
                <a:latin typeface="Arial"/>
                <a:cs typeface="Arial"/>
              </a:defRPr>
            </a:pPr>
            <a:endParaRPr lang="en-US"/>
          </a:p>
        </c:txPr>
        <c:crossAx val="-975821776"/>
        <c:crosses val="autoZero"/>
        <c:auto val="1"/>
        <c:lblAlgn val="ctr"/>
        <c:lblOffset val="100"/>
        <c:noMultiLvlLbl val="0"/>
      </c:catAx>
      <c:valAx>
        <c:axId val="-975821776"/>
        <c:scaling>
          <c:orientation val="minMax"/>
        </c:scaling>
        <c:delete val="0"/>
        <c:axPos val="l"/>
        <c:majorGridlines/>
        <c:numFmt formatCode="General" sourceLinked="1"/>
        <c:majorTickMark val="out"/>
        <c:minorTickMark val="none"/>
        <c:tickLblPos val="nextTo"/>
        <c:txPr>
          <a:bodyPr/>
          <a:lstStyle/>
          <a:p>
            <a:pPr>
              <a:defRPr sz="1400">
                <a:solidFill>
                  <a:schemeClr val="bg1"/>
                </a:solidFill>
                <a:latin typeface="Arial"/>
                <a:cs typeface="Arial"/>
              </a:defRPr>
            </a:pPr>
            <a:endParaRPr lang="en-US"/>
          </a:p>
        </c:txPr>
        <c:crossAx val="-975826032"/>
        <c:crosses val="autoZero"/>
        <c:crossBetween val="between"/>
      </c:valAx>
    </c:plotArea>
    <c:legend>
      <c:legendPos val="r"/>
      <c:overlay val="0"/>
      <c:txPr>
        <a:bodyPr/>
        <a:lstStyle/>
        <a:p>
          <a:pPr>
            <a:defRPr sz="1400">
              <a:solidFill>
                <a:schemeClr val="bg1"/>
              </a:solidFill>
              <a:latin typeface="Arial"/>
              <a:cs typeface="Aria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Private</c:v>
                </c:pt>
              </c:strCache>
            </c:strRef>
          </c:tx>
          <c:spPr>
            <a:solidFill>
              <a:schemeClr val="accent1"/>
            </a:solidFill>
            <a:ln>
              <a:noFill/>
            </a:ln>
            <a:effectLst/>
          </c:spPr>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Sheet1!$B$2:$B$6</c:f>
              <c:numCache>
                <c:formatCode>General</c:formatCode>
                <c:ptCount val="5"/>
                <c:pt idx="0">
                  <c:v>69.0</c:v>
                </c:pt>
                <c:pt idx="1">
                  <c:v>57.2</c:v>
                </c:pt>
                <c:pt idx="2">
                  <c:v>9.4</c:v>
                </c:pt>
                <c:pt idx="3">
                  <c:v>56.8</c:v>
                </c:pt>
                <c:pt idx="4">
                  <c:v>32.1</c:v>
                </c:pt>
              </c:numCache>
            </c:numRef>
          </c:val>
        </c:ser>
        <c:ser>
          <c:idx val="1"/>
          <c:order val="1"/>
          <c:tx>
            <c:strRef>
              <c:f>Sheet1!$C$1</c:f>
              <c:strCache>
                <c:ptCount val="1"/>
                <c:pt idx="0">
                  <c:v>Medicaid and dual eligibles</c:v>
                </c:pt>
              </c:strCache>
            </c:strRef>
          </c:tx>
          <c:spPr>
            <a:solidFill>
              <a:schemeClr val="accent2"/>
            </a:solidFill>
            <a:ln>
              <a:noFill/>
            </a:ln>
            <a:effectLst/>
          </c:spPr>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Sheet1!$C$2:$C$6</c:f>
              <c:numCache>
                <c:formatCode>General</c:formatCode>
                <c:ptCount val="5"/>
                <c:pt idx="0">
                  <c:v>69.2</c:v>
                </c:pt>
                <c:pt idx="1">
                  <c:v>56.3</c:v>
                </c:pt>
                <c:pt idx="2">
                  <c:v>5.9</c:v>
                </c:pt>
                <c:pt idx="3">
                  <c:v>59.9</c:v>
                </c:pt>
                <c:pt idx="4">
                  <c:v>34.5</c:v>
                </c:pt>
              </c:numCache>
            </c:numRef>
          </c:val>
        </c:ser>
        <c:ser>
          <c:idx val="2"/>
          <c:order val="2"/>
          <c:tx>
            <c:strRef>
              <c:f>Sheet1!$D$1</c:f>
              <c:strCache>
                <c:ptCount val="1"/>
                <c:pt idx="0">
                  <c:v>Medicare-Advantage</c:v>
                </c:pt>
              </c:strCache>
            </c:strRef>
          </c:tx>
          <c:spPr>
            <a:solidFill>
              <a:schemeClr val="accent3"/>
            </a:solidFill>
            <a:ln>
              <a:noFill/>
            </a:ln>
            <a:effectLst/>
          </c:spPr>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Sheet1!$D$2:$D$6</c:f>
              <c:numCache>
                <c:formatCode>General</c:formatCode>
                <c:ptCount val="5"/>
                <c:pt idx="0">
                  <c:v>40.6</c:v>
                </c:pt>
                <c:pt idx="1">
                  <c:v>42.6</c:v>
                </c:pt>
                <c:pt idx="3">
                  <c:v>66.6</c:v>
                </c:pt>
                <c:pt idx="4">
                  <c:v>31.6</c:v>
                </c:pt>
              </c:numCache>
            </c:numRef>
          </c:val>
        </c:ser>
        <c:ser>
          <c:idx val="3"/>
          <c:order val="3"/>
          <c:tx>
            <c:strRef>
              <c:f>Sheet1!$E$1</c:f>
              <c:strCache>
                <c:ptCount val="1"/>
                <c:pt idx="0">
                  <c:v>Medicare-only</c:v>
                </c:pt>
              </c:strCache>
            </c:strRef>
          </c:tx>
          <c:spPr>
            <a:solidFill>
              <a:schemeClr val="accent4"/>
            </a:solidFill>
            <a:ln>
              <a:noFill/>
            </a:ln>
            <a:effectLst/>
          </c:spPr>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Sheet1!$E$2:$E$6</c:f>
              <c:numCache>
                <c:formatCode>General</c:formatCode>
                <c:ptCount val="5"/>
                <c:pt idx="0">
                  <c:v>53.0</c:v>
                </c:pt>
                <c:pt idx="1">
                  <c:v>42.0</c:v>
                </c:pt>
                <c:pt idx="3">
                  <c:v>62.0</c:v>
                </c:pt>
                <c:pt idx="4">
                  <c:v>35.9</c:v>
                </c:pt>
              </c:numCache>
            </c:numRef>
          </c:val>
        </c:ser>
        <c:ser>
          <c:idx val="4"/>
          <c:order val="4"/>
          <c:tx>
            <c:strRef>
              <c:f>Sheet1!$F$1</c:f>
              <c:strCache>
                <c:ptCount val="1"/>
                <c:pt idx="0">
                  <c:v>Other coverage</c:v>
                </c:pt>
              </c:strCache>
            </c:strRef>
          </c:tx>
          <c:spPr>
            <a:solidFill>
              <a:schemeClr val="accent5"/>
            </a:solidFill>
            <a:ln>
              <a:noFill/>
            </a:ln>
            <a:effectLst/>
          </c:spPr>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Sheet1!$F$2:$F$6</c:f>
              <c:numCache>
                <c:formatCode>General</c:formatCode>
                <c:ptCount val="5"/>
                <c:pt idx="0">
                  <c:v>63.6</c:v>
                </c:pt>
                <c:pt idx="1">
                  <c:v>50.7</c:v>
                </c:pt>
                <c:pt idx="2">
                  <c:v>5.5</c:v>
                </c:pt>
                <c:pt idx="3">
                  <c:v>69.2</c:v>
                </c:pt>
                <c:pt idx="4">
                  <c:v>36.0</c:v>
                </c:pt>
              </c:numCache>
            </c:numRef>
          </c:val>
        </c:ser>
        <c:ser>
          <c:idx val="5"/>
          <c:order val="5"/>
          <c:tx>
            <c:strRef>
              <c:f>Sheet1!$G$1</c:f>
              <c:strCache>
                <c:ptCount val="1"/>
                <c:pt idx="0">
                  <c:v>Uninsured</c:v>
                </c:pt>
              </c:strCache>
            </c:strRef>
          </c:tx>
          <c:spPr>
            <a:solidFill>
              <a:schemeClr val="accent6"/>
            </a:solidFill>
            <a:ln>
              <a:noFill/>
            </a:ln>
            <a:effectLst/>
          </c:spPr>
          <c:invertIfNegative val="0"/>
          <c:cat>
            <c:strRef>
              <c:f>Sheet1!$A$2:$A$6</c:f>
              <c:strCache>
                <c:ptCount val="5"/>
                <c:pt idx="0">
                  <c:v>Interest in Quitting</c:v>
                </c:pt>
                <c:pt idx="1">
                  <c:v>Past Year Quit Attempt</c:v>
                </c:pt>
                <c:pt idx="2">
                  <c:v>Recent Smoking Cessation</c:v>
                </c:pt>
                <c:pt idx="3">
                  <c:v>Received Advice</c:v>
                </c:pt>
                <c:pt idx="4">
                  <c:v>Use Counseling and/or Meds</c:v>
                </c:pt>
              </c:strCache>
            </c:strRef>
          </c:cat>
          <c:val>
            <c:numRef>
              <c:f>Sheet1!$G$2:$G$6</c:f>
              <c:numCache>
                <c:formatCode>General</c:formatCode>
                <c:ptCount val="5"/>
                <c:pt idx="0">
                  <c:v>69.5</c:v>
                </c:pt>
                <c:pt idx="1">
                  <c:v>53.5</c:v>
                </c:pt>
                <c:pt idx="2">
                  <c:v>5.2</c:v>
                </c:pt>
                <c:pt idx="3">
                  <c:v>44.1</c:v>
                </c:pt>
                <c:pt idx="4">
                  <c:v>21.4</c:v>
                </c:pt>
              </c:numCache>
            </c:numRef>
          </c:val>
        </c:ser>
        <c:dLbls>
          <c:showLegendKey val="0"/>
          <c:showVal val="0"/>
          <c:showCatName val="0"/>
          <c:showSerName val="0"/>
          <c:showPercent val="0"/>
          <c:showBubbleSize val="0"/>
        </c:dLbls>
        <c:gapWidth val="219"/>
        <c:overlap val="-27"/>
        <c:axId val="-975676176"/>
        <c:axId val="-975671456"/>
      </c:barChart>
      <c:catAx>
        <c:axId val="-97567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975671456"/>
        <c:crosses val="autoZero"/>
        <c:auto val="1"/>
        <c:lblAlgn val="ctr"/>
        <c:lblOffset val="100"/>
        <c:noMultiLvlLbl val="0"/>
      </c:catAx>
      <c:valAx>
        <c:axId val="-975671456"/>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97567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BB32BD-2CA7-4C2E-A2AF-1D86625FFA06}" type="datetimeFigureOut">
              <a:rPr lang="en-US" smtClean="0"/>
              <a:pPr/>
              <a:t>1/11/17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D6C4EB-DE73-41E0-AD04-9F317D671CC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ea typeface="ＭＳ Ｐゴシック" charset="0"/>
                <a:cs typeface="ＭＳ Ｐゴシック" charset="0"/>
              </a:rPr>
              <a:t>Thank you for you attention today. </a:t>
            </a:r>
          </a:p>
        </p:txBody>
      </p:sp>
      <p:sp>
        <p:nvSpPr>
          <p:cNvPr id="3881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184558B-7366-0F41-8498-543ECE1764C6}" type="slidenum">
              <a:rPr lang="en-US" sz="1200">
                <a:solidFill>
                  <a:srgbClr val="000000"/>
                </a:solidFill>
                <a:latin typeface="Calibri" charset="0"/>
              </a:rPr>
              <a:pPr eaLnBrk="1" hangingPunct="1"/>
              <a:t>1</a:t>
            </a:fld>
            <a:endParaRPr lang="en-US" sz="1200" dirty="0">
              <a:solidFill>
                <a:srgbClr val="000000"/>
              </a:solidFill>
              <a:latin typeface="Calibri" charset="0"/>
            </a:endParaRPr>
          </a:p>
        </p:txBody>
      </p:sp>
    </p:spTree>
    <p:extLst>
      <p:ext uri="{BB962C8B-B14F-4D97-AF65-F5344CB8AC3E}">
        <p14:creationId xmlns:p14="http://schemas.microsoft.com/office/powerpoint/2010/main" val="10192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conditions in which people live. Neighborhood level</a:t>
            </a:r>
            <a:r>
              <a:rPr lang="en-US" baseline="0" dirty="0" smtClean="0"/>
              <a:t> data is important because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15</a:t>
            </a:fld>
            <a:endParaRPr lang="en-US" dirty="0"/>
          </a:p>
        </p:txBody>
      </p:sp>
    </p:spTree>
    <p:extLst>
      <p:ext uri="{BB962C8B-B14F-4D97-AF65-F5344CB8AC3E}">
        <p14:creationId xmlns:p14="http://schemas.microsoft.com/office/powerpoint/2010/main" val="602828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Poverty</a:t>
            </a:r>
            <a:r>
              <a:rPr lang="en-US" baseline="0" dirty="0" smtClean="0"/>
              <a:t> rates overall have not changed much in the past 13 years.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16</a:t>
            </a:fld>
            <a:endParaRPr lang="en-US" dirty="0"/>
          </a:p>
        </p:txBody>
      </p:sp>
    </p:spTree>
    <p:extLst>
      <p:ext uri="{BB962C8B-B14F-4D97-AF65-F5344CB8AC3E}">
        <p14:creationId xmlns:p14="http://schemas.microsoft.com/office/powerpoint/2010/main" val="32596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Income and poverty</a:t>
            </a:r>
            <a:r>
              <a:rPr lang="en-US" baseline="0" dirty="0" smtClean="0"/>
              <a:t> are intertwined: </a:t>
            </a:r>
          </a:p>
          <a:p>
            <a:endParaRPr lang="en-US" baseline="0" dirty="0" smtClean="0"/>
          </a:p>
          <a:p>
            <a:r>
              <a:rPr lang="en-US" baseline="0" dirty="0" smtClean="0"/>
              <a:t>The income divides have not decreased, but increased.  </a:t>
            </a:r>
          </a:p>
          <a:p>
            <a:r>
              <a:rPr lang="en-US" baseline="0" dirty="0" smtClean="0"/>
              <a:t>The income divides are the undercurrent to disparities that we observe.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17</a:t>
            </a:fld>
            <a:endParaRPr lang="en-US" dirty="0"/>
          </a:p>
        </p:txBody>
      </p:sp>
    </p:spTree>
    <p:extLst>
      <p:ext uri="{BB962C8B-B14F-4D97-AF65-F5344CB8AC3E}">
        <p14:creationId xmlns:p14="http://schemas.microsoft.com/office/powerpoint/2010/main" val="206731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r>
              <a:rPr lang="en-US" dirty="0" smtClean="0"/>
              <a:t>So, now that we have the context</a:t>
            </a:r>
            <a:r>
              <a:rPr lang="en-US" baseline="0" dirty="0" smtClean="0"/>
              <a:t> of tobacco-related disparities, I can provide examples.   </a:t>
            </a:r>
            <a:endParaRPr lang="en-US" dirty="0" smtClean="0"/>
          </a:p>
          <a:p>
            <a:endParaRPr lang="en-US" dirty="0" smtClean="0"/>
          </a:p>
          <a:p>
            <a:r>
              <a:rPr lang="en-US" dirty="0" smtClean="0"/>
              <a:t>The</a:t>
            </a:r>
            <a:r>
              <a:rPr lang="en-US" baseline="0" dirty="0" smtClean="0"/>
              <a:t> SG reports were instrumental in setting the stage for examining tobacco-related health disparities.</a:t>
            </a:r>
          </a:p>
          <a:p>
            <a:r>
              <a:rPr lang="en-US" baseline="0" dirty="0" smtClean="0"/>
              <a:t>First SG focused on white males, then focus on females, then in 1998 when under the leadership of Dr. Satcher, the first SG on racial/ethnic minorities was produced. </a:t>
            </a:r>
            <a:endParaRPr lang="en-US" dirty="0"/>
          </a:p>
        </p:txBody>
      </p:sp>
    </p:spTree>
    <p:extLst>
      <p:ext uri="{BB962C8B-B14F-4D97-AF65-F5344CB8AC3E}">
        <p14:creationId xmlns:p14="http://schemas.microsoft.com/office/powerpoint/2010/main" val="1358580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r>
              <a:rPr lang="en-US" dirty="0" smtClean="0"/>
              <a:t>The definition that was developed 13</a:t>
            </a:r>
            <a:r>
              <a:rPr lang="en-US" baseline="0" dirty="0" smtClean="0"/>
              <a:t> years ago in 2002 was developed by a </a:t>
            </a:r>
            <a:r>
              <a:rPr lang="en-US" dirty="0" smtClean="0"/>
              <a:t>planning </a:t>
            </a:r>
            <a:r>
              <a:rPr lang="en-US" dirty="0"/>
              <a:t>committee </a:t>
            </a:r>
            <a:r>
              <a:rPr lang="en-US" dirty="0" smtClean="0"/>
              <a:t>of</a:t>
            </a:r>
            <a:r>
              <a:rPr lang="en-US" baseline="0" dirty="0" smtClean="0"/>
              <a:t>  </a:t>
            </a:r>
            <a:r>
              <a:rPr lang="en-US" dirty="0" smtClean="0"/>
              <a:t>over </a:t>
            </a:r>
            <a:r>
              <a:rPr lang="en-US" dirty="0"/>
              <a:t>20 </a:t>
            </a:r>
            <a:r>
              <a:rPr lang="en-US" dirty="0" smtClean="0"/>
              <a:t>people. The</a:t>
            </a:r>
            <a:r>
              <a:rPr lang="en-US" baseline="0" dirty="0" smtClean="0"/>
              <a:t> importance of understanding the background information on health disparities is that this definition encompasses the differences in resources that many describe as “inequities”.      </a:t>
            </a:r>
            <a:endParaRPr lang="en-US" dirty="0"/>
          </a:p>
          <a:p>
            <a:endParaRPr lang="en-US" dirty="0"/>
          </a:p>
        </p:txBody>
      </p:sp>
    </p:spTree>
    <p:extLst>
      <p:ext uri="{BB962C8B-B14F-4D97-AF65-F5344CB8AC3E}">
        <p14:creationId xmlns:p14="http://schemas.microsoft.com/office/powerpoint/2010/main" val="2128236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morbidity and mortality burden</a:t>
            </a:r>
            <a:r>
              <a:rPr lang="en-US" baseline="0" dirty="0" smtClean="0"/>
              <a:t> which is why we even care about tobacco.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21</a:t>
            </a:fld>
            <a:endParaRPr lang="en-US" dirty="0"/>
          </a:p>
        </p:txBody>
      </p:sp>
    </p:spTree>
    <p:extLst>
      <p:ext uri="{BB962C8B-B14F-4D97-AF65-F5344CB8AC3E}">
        <p14:creationId xmlns:p14="http://schemas.microsoft.com/office/powerpoint/2010/main" val="1380889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way of looking at who is left behind or not is looking at race and gender. </a:t>
            </a:r>
          </a:p>
          <a:p>
            <a:endParaRPr lang="en-US" baseline="0" dirty="0" smtClean="0"/>
          </a:p>
          <a:p>
            <a:r>
              <a:rPr lang="en-US" baseline="0" dirty="0" smtClean="0"/>
              <a:t>We are not able to compare all r/e groups of men as far back as 1975 because the data were not available. So, what you see here are data from 1992-201 for males for the aggregate groups, which is all we can report at the national levels. </a:t>
            </a:r>
          </a:p>
          <a:p>
            <a:endParaRPr lang="en-US" baseline="0" dirty="0" smtClean="0"/>
          </a:p>
          <a:p>
            <a:r>
              <a:rPr lang="en-US" baseline="0" dirty="0" smtClean="0"/>
              <a:t>What is evident?</a:t>
            </a:r>
          </a:p>
          <a:p>
            <a:r>
              <a:rPr lang="en-US" baseline="0" dirty="0" smtClean="0"/>
              <a:t>Decline.</a:t>
            </a:r>
          </a:p>
          <a:p>
            <a:r>
              <a:rPr lang="en-US" baseline="0" dirty="0" smtClean="0"/>
              <a:t>Rate of decline faster among some groups than others- AA males.</a:t>
            </a:r>
          </a:p>
          <a:p>
            <a:r>
              <a:rPr lang="en-US" dirty="0" smtClean="0"/>
              <a:t>Gaps</a:t>
            </a:r>
            <a:r>
              <a:rPr lang="en-US" baseline="0" dirty="0" smtClean="0"/>
              <a:t> are closing, but not necessarily because all groups are making gains at the same rate. </a:t>
            </a:r>
            <a:endParaRPr lang="en-US" dirty="0" smtClean="0"/>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22</a:t>
            </a:fld>
            <a:endParaRPr lang="en-US" dirty="0"/>
          </a:p>
        </p:txBody>
      </p:sp>
    </p:spTree>
    <p:extLst>
      <p:ext uri="{BB962C8B-B14F-4D97-AF65-F5344CB8AC3E}">
        <p14:creationId xmlns:p14="http://schemas.microsoft.com/office/powerpoint/2010/main" val="1420250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what you see here are mortality data from 1992-2013 for males  </a:t>
            </a:r>
          </a:p>
          <a:p>
            <a:endParaRPr lang="en-US" baseline="0" dirty="0" smtClean="0"/>
          </a:p>
          <a:p>
            <a:r>
              <a:rPr lang="en-US" baseline="0" dirty="0" smtClean="0"/>
              <a:t>What is evident?</a:t>
            </a:r>
          </a:p>
          <a:p>
            <a:r>
              <a:rPr lang="en-US" baseline="0" dirty="0" smtClean="0"/>
              <a:t>Decline.</a:t>
            </a:r>
          </a:p>
          <a:p>
            <a:r>
              <a:rPr lang="en-US" baseline="0" dirty="0" smtClean="0"/>
              <a:t>Rate of decline faster among some groups than others- AA males.</a:t>
            </a:r>
          </a:p>
          <a:p>
            <a:r>
              <a:rPr lang="en-US" dirty="0" smtClean="0"/>
              <a:t>Gaps</a:t>
            </a:r>
            <a:r>
              <a:rPr lang="en-US" baseline="0" dirty="0" smtClean="0"/>
              <a:t> are closing, but not necessarily because all groups are making gains at the same rate. </a:t>
            </a:r>
          </a:p>
          <a:p>
            <a:r>
              <a:rPr lang="en-US" baseline="0" dirty="0" smtClean="0"/>
              <a:t>Death rates among AI/AN males have not changed much in past 20 years. </a:t>
            </a:r>
            <a:endParaRPr lang="en-US" dirty="0" smtClean="0"/>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23</a:t>
            </a:fld>
            <a:endParaRPr lang="en-US" dirty="0"/>
          </a:p>
        </p:txBody>
      </p:sp>
    </p:spTree>
    <p:extLst>
      <p:ext uri="{BB962C8B-B14F-4D97-AF65-F5344CB8AC3E}">
        <p14:creationId xmlns:p14="http://schemas.microsoft.com/office/powerpoint/2010/main" val="495149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not able to compare all r/e groups of women as far back as 1975 because the data were not available. So, what you see here are data from 1992-201 for female aggregate r/e groups</a:t>
            </a:r>
          </a:p>
          <a:p>
            <a:endParaRPr lang="en-US" baseline="0" dirty="0" smtClean="0"/>
          </a:p>
          <a:p>
            <a:r>
              <a:rPr lang="en-US" baseline="0" dirty="0" smtClean="0"/>
              <a:t>What is evident?</a:t>
            </a:r>
          </a:p>
          <a:p>
            <a:r>
              <a:rPr lang="en-US" baseline="0" dirty="0" smtClean="0"/>
              <a:t>Declines- not much except among AI/AN women.</a:t>
            </a:r>
          </a:p>
          <a:p>
            <a:r>
              <a:rPr lang="en-US" baseline="0" dirty="0" smtClean="0"/>
              <a:t>Not much changes among Asian/PI and Hispanic females.</a:t>
            </a:r>
          </a:p>
          <a:p>
            <a:r>
              <a:rPr lang="en-US" dirty="0" smtClean="0"/>
              <a:t>We</a:t>
            </a:r>
            <a:r>
              <a:rPr lang="en-US" baseline="0" dirty="0" smtClean="0"/>
              <a:t> may see greater declines is subsequent years because of the lag in smoking among women.</a:t>
            </a:r>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24</a:t>
            </a:fld>
            <a:endParaRPr lang="en-US" dirty="0"/>
          </a:p>
        </p:txBody>
      </p:sp>
    </p:spTree>
    <p:extLst>
      <p:ext uri="{BB962C8B-B14F-4D97-AF65-F5344CB8AC3E}">
        <p14:creationId xmlns:p14="http://schemas.microsoft.com/office/powerpoint/2010/main" val="111666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the mortality data:</a:t>
            </a:r>
          </a:p>
          <a:p>
            <a:endParaRPr lang="en-US" baseline="0" dirty="0" smtClean="0"/>
          </a:p>
          <a:p>
            <a:r>
              <a:rPr lang="en-US" baseline="0" dirty="0" smtClean="0"/>
              <a:t>What is evident?</a:t>
            </a:r>
          </a:p>
          <a:p>
            <a:r>
              <a:rPr lang="en-US" baseline="0" dirty="0" smtClean="0"/>
              <a:t>Both increases and declines have been observed during this time period for White, AA, and AI/AN.</a:t>
            </a:r>
          </a:p>
          <a:p>
            <a:endParaRPr lang="en-US" baseline="0" dirty="0" smtClean="0"/>
          </a:p>
          <a:p>
            <a:r>
              <a:rPr lang="en-US" baseline="0" dirty="0" smtClean="0"/>
              <a:t>Not much changes among Asian/PI and Hispanic females.</a:t>
            </a:r>
          </a:p>
          <a:p>
            <a:r>
              <a:rPr lang="en-US" dirty="0" smtClean="0"/>
              <a:t>We</a:t>
            </a:r>
            <a:r>
              <a:rPr lang="en-US" baseline="0" dirty="0" smtClean="0"/>
              <a:t> may see greater declines is subsequent years because of the lag in smoking among women.</a:t>
            </a:r>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25</a:t>
            </a:fld>
            <a:endParaRPr lang="en-US" dirty="0"/>
          </a:p>
        </p:txBody>
      </p:sp>
    </p:spTree>
    <p:extLst>
      <p:ext uri="{BB962C8B-B14F-4D97-AF65-F5344CB8AC3E}">
        <p14:creationId xmlns:p14="http://schemas.microsoft.com/office/powerpoint/2010/main" val="149219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also about the undercurrents of the divides.</a:t>
            </a:r>
          </a:p>
          <a:p>
            <a:r>
              <a:rPr lang="en-US" baseline="0" dirty="0" smtClean="0"/>
              <a:t>The speed at which those divides open and close.</a:t>
            </a:r>
          </a:p>
          <a:p>
            <a:r>
              <a:rPr lang="en-US" baseline="0" dirty="0" smtClean="0"/>
              <a:t>And the our perception of those divides.</a:t>
            </a:r>
          </a:p>
          <a:p>
            <a:r>
              <a:rPr lang="en-US" baseline="0" dirty="0" smtClean="0"/>
              <a:t>How we look at the divides matter.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a:t>
            </a:fld>
            <a:endParaRPr lang="en-US" dirty="0"/>
          </a:p>
        </p:txBody>
      </p:sp>
    </p:spTree>
    <p:extLst>
      <p:ext uri="{BB962C8B-B14F-4D97-AF65-F5344CB8AC3E}">
        <p14:creationId xmlns:p14="http://schemas.microsoft.com/office/powerpoint/2010/main" val="135396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data</a:t>
            </a:r>
            <a:r>
              <a:rPr lang="en-US" baseline="0" dirty="0" smtClean="0"/>
              <a:t> do not show lung cancer rates for many Native Hawaiian and Other Pacific Islander groups at the national level, and mask disparities within the Asian/Pacific Islander aggregate group.</a:t>
            </a:r>
          </a:p>
          <a:p>
            <a:endParaRPr lang="en-US" baseline="0" dirty="0" smtClean="0"/>
          </a:p>
          <a:p>
            <a:r>
              <a:rPr lang="en-US" baseline="0" dirty="0" smtClean="0"/>
              <a:t>For example, these data show that: </a:t>
            </a:r>
            <a:endParaRPr lang="en-US" dirty="0" smtClean="0"/>
          </a:p>
          <a:p>
            <a:r>
              <a:rPr lang="en-US" dirty="0" smtClean="0"/>
              <a:t>Samoan</a:t>
            </a:r>
            <a:r>
              <a:rPr lang="en-US" baseline="0" dirty="0" smtClean="0"/>
              <a:t> males have the highest lung cancer incidence rates followed by NH and White males.</a:t>
            </a:r>
          </a:p>
          <a:p>
            <a:r>
              <a:rPr lang="en-US" baseline="0" dirty="0" smtClean="0"/>
              <a:t>Patterns differ for women where rates have fluctuated and show that from 2002-2008, rates were highest among white, followed by NH, and Samoan women. </a:t>
            </a:r>
          </a:p>
        </p:txBody>
      </p:sp>
      <p:sp>
        <p:nvSpPr>
          <p:cNvPr id="4" name="Slide Number Placeholder 3"/>
          <p:cNvSpPr>
            <a:spLocks noGrp="1"/>
          </p:cNvSpPr>
          <p:nvPr>
            <p:ph type="sldNum" sz="quarter" idx="10"/>
          </p:nvPr>
        </p:nvSpPr>
        <p:spPr/>
        <p:txBody>
          <a:bodyPr/>
          <a:lstStyle/>
          <a:p>
            <a:fld id="{AD7ACF37-1BCD-0845-8707-61C6DA27581F}" type="slidenum">
              <a:rPr lang="en-US" smtClean="0"/>
              <a:t>26</a:t>
            </a:fld>
            <a:endParaRPr lang="en-US" dirty="0"/>
          </a:p>
        </p:txBody>
      </p:sp>
    </p:spTree>
    <p:extLst>
      <p:ext uri="{BB962C8B-B14F-4D97-AF65-F5344CB8AC3E}">
        <p14:creationId xmlns:p14="http://schemas.microsoft.com/office/powerpoint/2010/main" val="273959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not</a:t>
            </a:r>
            <a:r>
              <a:rPr lang="en-US" baseline="0" dirty="0" smtClean="0"/>
              <a:t> only see disparities in lung cancer incidence and mortality, but in the </a:t>
            </a:r>
            <a:r>
              <a:rPr lang="en-US" u="sng" baseline="0" dirty="0" smtClean="0"/>
              <a:t>relationship</a:t>
            </a:r>
            <a:r>
              <a:rPr lang="en-US" baseline="0" dirty="0" smtClean="0"/>
              <a:t> between smoking and lung cancer.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27</a:t>
            </a:fld>
            <a:endParaRPr lang="en-US" dirty="0"/>
          </a:p>
        </p:txBody>
      </p:sp>
    </p:spTree>
    <p:extLst>
      <p:ext uri="{BB962C8B-B14F-4D97-AF65-F5344CB8AC3E}">
        <p14:creationId xmlns:p14="http://schemas.microsoft.com/office/powerpoint/2010/main" val="47073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charset="0"/>
              </a:defRPr>
            </a:lvl1pPr>
            <a:lvl2pPr marL="735013" indent="-282575" eaLnBrk="0" hangingPunct="0">
              <a:defRPr>
                <a:solidFill>
                  <a:schemeClr val="tx1"/>
                </a:solidFill>
                <a:latin typeface="Arial" charset="0"/>
                <a:ea typeface="ＭＳ Ｐゴシック" charset="0"/>
              </a:defRPr>
            </a:lvl2pPr>
            <a:lvl3pPr marL="1130300" indent="-225425" eaLnBrk="0" hangingPunct="0">
              <a:defRPr>
                <a:solidFill>
                  <a:schemeClr val="tx1"/>
                </a:solidFill>
                <a:latin typeface="Arial" charset="0"/>
                <a:ea typeface="ＭＳ Ｐゴシック" charset="0"/>
              </a:defRPr>
            </a:lvl3pPr>
            <a:lvl4pPr marL="1582738" indent="-225425" eaLnBrk="0" hangingPunct="0">
              <a:defRPr>
                <a:solidFill>
                  <a:schemeClr val="tx1"/>
                </a:solidFill>
                <a:latin typeface="Arial" charset="0"/>
                <a:ea typeface="ＭＳ Ｐゴシック" charset="0"/>
              </a:defRPr>
            </a:lvl4pPr>
            <a:lvl5pPr marL="2035175" indent="-227013" eaLnBrk="0" hangingPunct="0">
              <a:defRPr>
                <a:solidFill>
                  <a:schemeClr val="tx1"/>
                </a:solidFill>
                <a:latin typeface="Arial" charset="0"/>
                <a:ea typeface="ＭＳ Ｐゴシック" charset="0"/>
              </a:defRPr>
            </a:lvl5pPr>
            <a:lvl6pPr marL="2492375" indent="-227013" eaLnBrk="0" fontAlgn="base" hangingPunct="0">
              <a:spcBef>
                <a:spcPct val="50000"/>
              </a:spcBef>
              <a:spcAft>
                <a:spcPct val="0"/>
              </a:spcAft>
              <a:defRPr>
                <a:solidFill>
                  <a:schemeClr val="tx1"/>
                </a:solidFill>
                <a:latin typeface="Arial" charset="0"/>
                <a:ea typeface="ＭＳ Ｐゴシック" charset="0"/>
              </a:defRPr>
            </a:lvl6pPr>
            <a:lvl7pPr marL="2949575" indent="-227013" eaLnBrk="0" fontAlgn="base" hangingPunct="0">
              <a:spcBef>
                <a:spcPct val="50000"/>
              </a:spcBef>
              <a:spcAft>
                <a:spcPct val="0"/>
              </a:spcAft>
              <a:defRPr>
                <a:solidFill>
                  <a:schemeClr val="tx1"/>
                </a:solidFill>
                <a:latin typeface="Arial" charset="0"/>
                <a:ea typeface="ＭＳ Ｐゴシック" charset="0"/>
              </a:defRPr>
            </a:lvl7pPr>
            <a:lvl8pPr marL="3406775" indent="-227013" eaLnBrk="0" fontAlgn="base" hangingPunct="0">
              <a:spcBef>
                <a:spcPct val="50000"/>
              </a:spcBef>
              <a:spcAft>
                <a:spcPct val="0"/>
              </a:spcAft>
              <a:defRPr>
                <a:solidFill>
                  <a:schemeClr val="tx1"/>
                </a:solidFill>
                <a:latin typeface="Arial" charset="0"/>
                <a:ea typeface="ＭＳ Ｐゴシック" charset="0"/>
              </a:defRPr>
            </a:lvl8pPr>
            <a:lvl9pPr marL="3863975" indent="-227013" eaLnBrk="0" fontAlgn="base" hangingPunct="0">
              <a:spcBef>
                <a:spcPct val="50000"/>
              </a:spcBef>
              <a:spcAft>
                <a:spcPct val="0"/>
              </a:spcAft>
              <a:defRPr>
                <a:solidFill>
                  <a:schemeClr val="tx1"/>
                </a:solidFill>
                <a:latin typeface="Arial" charset="0"/>
                <a:ea typeface="ＭＳ Ｐゴシック" charset="0"/>
              </a:defRPr>
            </a:lvl9pPr>
          </a:lstStyle>
          <a:p>
            <a:pPr eaLnBrk="1" hangingPunct="1"/>
            <a:fld id="{FCC75792-FB1D-8D47-A131-D63DCA3E0ACA}" type="slidenum">
              <a:rPr lang="en-US"/>
              <a:pPr eaLnBrk="1" hangingPunct="1"/>
              <a:t>28</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p:txBody>
          <a:bodyPr/>
          <a:lstStyle/>
          <a:p>
            <a:pPr eaLnBrk="1" hangingPunct="1"/>
            <a:r>
              <a:rPr lang="en-US" dirty="0" smtClean="0"/>
              <a:t>Data</a:t>
            </a:r>
            <a:r>
              <a:rPr lang="en-US" baseline="0" dirty="0" smtClean="0"/>
              <a:t> from the University of Hawaii’s Multiethnic Cohort show that although persons who consume fewer cigarettes per day have lower rates of lung cancer, among those smoking less than 10cpd, we find significant elevated risk of lung cancer among African Americans and Native Hawaiians compared to the other racial/ethnic groups.</a:t>
            </a:r>
          </a:p>
          <a:p>
            <a:pPr eaLnBrk="1" hangingPunct="1"/>
            <a:endParaRPr lang="en-US" baseline="0" dirty="0" smtClean="0"/>
          </a:p>
          <a:p>
            <a:pPr eaLnBrk="1" hangingPunct="1"/>
            <a:r>
              <a:rPr lang="en-US" baseline="0" dirty="0" smtClean="0"/>
              <a:t>Disparities in lung cancer not observed among racial/ethnic groups who smoke heavily.</a:t>
            </a:r>
          </a:p>
          <a:p>
            <a:pPr eaLnBrk="1" hangingPunct="1"/>
            <a:endParaRPr lang="en-US" baseline="0" dirty="0" smtClean="0"/>
          </a:p>
          <a:p>
            <a:pPr eaLnBrk="1" hangingPunct="1"/>
            <a:r>
              <a:rPr lang="en-US" baseline="0" dirty="0" smtClean="0"/>
              <a:t>Much work to be done to resolve the smoking paradox as it related to Aas. </a:t>
            </a:r>
            <a:endParaRPr lang="en-US" dirty="0"/>
          </a:p>
        </p:txBody>
      </p:sp>
    </p:spTree>
    <p:extLst>
      <p:ext uri="{BB962C8B-B14F-4D97-AF65-F5344CB8AC3E}">
        <p14:creationId xmlns:p14="http://schemas.microsoft.com/office/powerpoint/2010/main" val="34075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reasons are all at social</a:t>
            </a:r>
            <a:r>
              <a:rPr lang="en-US" baseline="0" dirty="0" smtClean="0"/>
              <a:t> levels. </a:t>
            </a:r>
          </a:p>
          <a:p>
            <a:r>
              <a:rPr lang="en-US" baseline="0" dirty="0" smtClean="0"/>
              <a:t>They do not take into consideration access to cessation treatment, access to cancer care and treatment, distance from care, co-morbidities, and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29</a:t>
            </a:fld>
            <a:endParaRPr lang="en-US" dirty="0"/>
          </a:p>
        </p:txBody>
      </p:sp>
    </p:spTree>
    <p:extLst>
      <p:ext uri="{BB962C8B-B14F-4D97-AF65-F5344CB8AC3E}">
        <p14:creationId xmlns:p14="http://schemas.microsoft.com/office/powerpoint/2010/main" val="567222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also examine the disparities from another lens and that is geography.  </a:t>
            </a:r>
          </a:p>
          <a:p>
            <a:r>
              <a:rPr lang="en-US" baseline="0" dirty="0" smtClean="0"/>
              <a:t>This has become more important as we see clear divides among the states. </a:t>
            </a:r>
          </a:p>
          <a:p>
            <a:endParaRPr lang="en-US" baseline="0" dirty="0" smtClean="0"/>
          </a:p>
          <a:p>
            <a:r>
              <a:rPr lang="en-US" baseline="0" dirty="0" smtClean="0"/>
              <a:t>So, who is left behind?</a:t>
            </a:r>
          </a:p>
          <a:p>
            <a:r>
              <a:rPr lang="en-US" baseline="0" dirty="0" smtClean="0"/>
              <a:t>The tables show the states with highest rates of SA cancer deaths and the lowest.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30</a:t>
            </a:fld>
            <a:endParaRPr lang="en-US" dirty="0"/>
          </a:p>
        </p:txBody>
      </p:sp>
    </p:spTree>
    <p:extLst>
      <p:ext uri="{BB962C8B-B14F-4D97-AF65-F5344CB8AC3E}">
        <p14:creationId xmlns:p14="http://schemas.microsoft.com/office/powerpoint/2010/main" val="957627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could</a:t>
            </a:r>
            <a:r>
              <a:rPr lang="en-US" baseline="0" dirty="0" smtClean="0"/>
              <a:t> also go from the national data, to state, to local data, where more of tobacco prevention control interventions will occur.  </a:t>
            </a:r>
          </a:p>
          <a:p>
            <a:endParaRPr lang="en-US" baseline="0" dirty="0" smtClean="0"/>
          </a:p>
          <a:p>
            <a:r>
              <a:rPr lang="en-US" dirty="0" smtClean="0"/>
              <a:t>Let’s look at state of Arkansas, since this is where I live: </a:t>
            </a:r>
          </a:p>
          <a:p>
            <a:endParaRPr lang="en-US" dirty="0" smtClean="0"/>
          </a:p>
          <a:p>
            <a:r>
              <a:rPr lang="en-US" dirty="0" smtClean="0"/>
              <a:t>Lung cancer incidence</a:t>
            </a:r>
            <a:r>
              <a:rPr lang="en-US" baseline="0" dirty="0" smtClean="0"/>
              <a:t> is higher in Arkansas than in U.S. with rates at 77.1 compared to 62.4 per 100,000.  </a:t>
            </a:r>
          </a:p>
          <a:p>
            <a:r>
              <a:rPr lang="en-US" baseline="0" dirty="0" smtClean="0"/>
              <a:t>Highest rates are in the red counties and see high pockets of the lowers rates in NW part of the state.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31</a:t>
            </a:fld>
            <a:endParaRPr lang="en-US" dirty="0"/>
          </a:p>
        </p:txBody>
      </p:sp>
    </p:spTree>
    <p:extLst>
      <p:ext uri="{BB962C8B-B14F-4D97-AF65-F5344CB8AC3E}">
        <p14:creationId xmlns:p14="http://schemas.microsoft.com/office/powerpoint/2010/main" val="471180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Lung</a:t>
            </a:r>
            <a:r>
              <a:rPr lang="en-US" baseline="0" dirty="0" smtClean="0"/>
              <a:t> cancer d</a:t>
            </a:r>
            <a:r>
              <a:rPr lang="en-US" dirty="0" smtClean="0"/>
              <a:t>eath</a:t>
            </a:r>
            <a:r>
              <a:rPr lang="en-US" baseline="0" dirty="0" smtClean="0"/>
              <a:t> rates are 61.9 in AR compared to 46.0 per 100,000  in US overall.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Highest rates are in the red counties and see high pockets of the lowers rates in NW part of the state. </a:t>
            </a:r>
            <a:endParaRPr lang="en-US" dirty="0" smtClean="0"/>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32</a:t>
            </a:fld>
            <a:endParaRPr lang="en-US" dirty="0"/>
          </a:p>
        </p:txBody>
      </p:sp>
    </p:spTree>
    <p:extLst>
      <p:ext uri="{BB962C8B-B14F-4D97-AF65-F5344CB8AC3E}">
        <p14:creationId xmlns:p14="http://schemas.microsoft.com/office/powerpoint/2010/main" val="307187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80% of Native Hawaiians live in Hawaii. Thus, examining the geographical clustering</a:t>
            </a:r>
            <a:r>
              <a:rPr lang="en-US" baseline="0" dirty="0" smtClean="0"/>
              <a:t> of lung cancer is important.</a:t>
            </a:r>
          </a:p>
          <a:p>
            <a:r>
              <a:rPr lang="en-US" baseline="0" dirty="0" smtClean="0"/>
              <a:t>We find that  lung cancer incidence rates have declined among Native Hawaiian males in Hawaii and the Mainland, but  rates are significantly higher among Native Hawaiians in Hawaii. </a:t>
            </a:r>
          </a:p>
          <a:p>
            <a:r>
              <a:rPr lang="en-US" baseline="0" dirty="0" smtClean="0"/>
              <a:t>Lung cancer incidence rates among women were also significantly higher among Native Hawaiian women in Hawaii compared to those on the mainland.</a:t>
            </a:r>
          </a:p>
          <a:p>
            <a:endParaRPr lang="en-US" baseline="0" dirty="0" smtClean="0"/>
          </a:p>
          <a:p>
            <a:r>
              <a:rPr lang="en-US" baseline="0" dirty="0" smtClean="0"/>
              <a:t>There is a considerable amount of work to be done to tackle state and local disparities and its incumbent on communities to take back their communities </a:t>
            </a:r>
          </a:p>
          <a:p>
            <a:endParaRPr lang="en-US" dirty="0" smtClean="0"/>
          </a:p>
        </p:txBody>
      </p:sp>
      <p:sp>
        <p:nvSpPr>
          <p:cNvPr id="4" name="Slide Number Placeholder 3"/>
          <p:cNvSpPr>
            <a:spLocks noGrp="1"/>
          </p:cNvSpPr>
          <p:nvPr>
            <p:ph type="sldNum" sz="quarter" idx="10"/>
          </p:nvPr>
        </p:nvSpPr>
        <p:spPr/>
        <p:txBody>
          <a:bodyPr/>
          <a:lstStyle/>
          <a:p>
            <a:fld id="{AD7ACF37-1BCD-0845-8707-61C6DA27581F}" type="slidenum">
              <a:rPr lang="en-US" smtClean="0"/>
              <a:t>33</a:t>
            </a:fld>
            <a:endParaRPr lang="en-US" dirty="0"/>
          </a:p>
        </p:txBody>
      </p:sp>
    </p:spTree>
    <p:extLst>
      <p:ext uri="{BB962C8B-B14F-4D97-AF65-F5344CB8AC3E}">
        <p14:creationId xmlns:p14="http://schemas.microsoft.com/office/powerpoint/2010/main" val="695804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LGBT</a:t>
            </a:r>
            <a:r>
              <a:rPr lang="en-US" baseline="0" dirty="0" smtClean="0"/>
              <a:t> populations have nearly double the rate of tobacco use compared to straight people. </a:t>
            </a:r>
            <a:endParaRPr lang="en-US" dirty="0"/>
          </a:p>
        </p:txBody>
      </p:sp>
      <p:sp>
        <p:nvSpPr>
          <p:cNvPr id="4" name="Slide Number Placeholder 3"/>
          <p:cNvSpPr>
            <a:spLocks noGrp="1"/>
          </p:cNvSpPr>
          <p:nvPr>
            <p:ph type="sldNum" sz="quarter" idx="10"/>
          </p:nvPr>
        </p:nvSpPr>
        <p:spPr/>
        <p:txBody>
          <a:bodyPr/>
          <a:lstStyle/>
          <a:p>
            <a:fld id="{3969EB32-A5DF-E84C-BEEC-C61169FC77F7}"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1108728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Response options provided on the National Health Interview Survey were “straight, that is, not gay” for men, and “straight, that is, not gay or lesbian” for women.</a:t>
            </a:r>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38</a:t>
            </a:fld>
            <a:endParaRPr lang="en-US" dirty="0"/>
          </a:p>
        </p:txBody>
      </p:sp>
    </p:spTree>
    <p:extLst>
      <p:ext uri="{BB962C8B-B14F-4D97-AF65-F5344CB8AC3E}">
        <p14:creationId xmlns:p14="http://schemas.microsoft.com/office/powerpoint/2010/main" val="145183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understand what we mean by health disparities because the definition of TRHD originated from these</a:t>
            </a:r>
            <a:r>
              <a:rPr lang="en-US" baseline="0" dirty="0" smtClean="0"/>
              <a:t> discussions.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a:t>
            </a:fld>
            <a:endParaRPr lang="en-US" dirty="0"/>
          </a:p>
        </p:txBody>
      </p:sp>
    </p:spTree>
    <p:extLst>
      <p:ext uri="{BB962C8B-B14F-4D97-AF65-F5344CB8AC3E}">
        <p14:creationId xmlns:p14="http://schemas.microsoft.com/office/powerpoint/2010/main" val="1152380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brand and today only regular and</a:t>
            </a:r>
            <a:r>
              <a:rPr lang="en-US" baseline="0" dirty="0" smtClean="0"/>
              <a:t> menthol cigarettes exist due to the FSPTCA</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41</a:t>
            </a:fld>
            <a:endParaRPr lang="en-US" dirty="0"/>
          </a:p>
        </p:txBody>
      </p:sp>
    </p:spTree>
    <p:extLst>
      <p:ext uri="{BB962C8B-B14F-4D97-AF65-F5344CB8AC3E}">
        <p14:creationId xmlns:p14="http://schemas.microsoft.com/office/powerpoint/2010/main" val="2043214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Women are significantly</a:t>
            </a:r>
            <a:r>
              <a:rPr lang="en-US" baseline="0" dirty="0" smtClean="0"/>
              <a:t> more like to smoke menthol cigarettes at all ages. Menthol smoking declines as age increases. </a:t>
            </a:r>
            <a:endParaRPr lang="en-US" dirty="0"/>
          </a:p>
        </p:txBody>
      </p:sp>
      <p:sp>
        <p:nvSpPr>
          <p:cNvPr id="4" name="Slide Number Placeholder 3"/>
          <p:cNvSpPr>
            <a:spLocks noGrp="1"/>
          </p:cNvSpPr>
          <p:nvPr>
            <p:ph type="sldNum" sz="quarter" idx="10"/>
          </p:nvPr>
        </p:nvSpPr>
        <p:spPr/>
        <p:txBody>
          <a:bodyPr/>
          <a:lstStyle/>
          <a:p>
            <a:fld id="{C9D4EC4F-F09A-694B-BC39-37CB815E5717}" type="slidenum">
              <a:rPr lang="en-US" smtClean="0"/>
              <a:t>42</a:t>
            </a:fld>
            <a:endParaRPr lang="en-US" dirty="0"/>
          </a:p>
        </p:txBody>
      </p:sp>
    </p:spTree>
    <p:extLst>
      <p:ext uri="{BB962C8B-B14F-4D97-AF65-F5344CB8AC3E}">
        <p14:creationId xmlns:p14="http://schemas.microsoft.com/office/powerpoint/2010/main" val="290709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Blacks</a:t>
            </a:r>
            <a:r>
              <a:rPr lang="en-US" baseline="0" dirty="0" smtClean="0"/>
              <a:t> and Native Hawaiians higher rates, although rates among NH not shown.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43</a:t>
            </a:fld>
            <a:endParaRPr lang="en-US" dirty="0"/>
          </a:p>
        </p:txBody>
      </p:sp>
    </p:spTree>
    <p:extLst>
      <p:ext uri="{BB962C8B-B14F-4D97-AF65-F5344CB8AC3E}">
        <p14:creationId xmlns:p14="http://schemas.microsoft.com/office/powerpoint/2010/main" val="1502497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know that SHS causes 41,000 deaths each year among nonsmokers and 400 deaths in infants each year.</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Exposure to secondhand smoke (SHS)causes:</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sudden infant death syndrome (SIDS)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respiratory infections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exacerbate conditions like asthma in children.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 infections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coronary heart disease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stroke, and lung cancer in adult nonsmokers (</a:t>
            </a:r>
            <a:r>
              <a:rPr lang="en-US" sz="1200" i="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Nonsmokers remain exposed to SHS in workplaces, public places, homes, and vehicles.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3BE7C19-DC68-064D-8A1D-31314D55BC85}" type="slidenum">
              <a:rPr lang="en-US" smtClean="0"/>
              <a:t>44</a:t>
            </a:fld>
            <a:endParaRPr lang="en-US" dirty="0"/>
          </a:p>
        </p:txBody>
      </p:sp>
    </p:spTree>
    <p:extLst>
      <p:ext uri="{BB962C8B-B14F-4D97-AF65-F5344CB8AC3E}">
        <p14:creationId xmlns:p14="http://schemas.microsoft.com/office/powerpoint/2010/main" val="1060806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45</a:t>
            </a:fld>
            <a:endParaRPr lang="en-US" dirty="0"/>
          </a:p>
        </p:txBody>
      </p:sp>
    </p:spTree>
    <p:extLst>
      <p:ext uri="{BB962C8B-B14F-4D97-AF65-F5344CB8AC3E}">
        <p14:creationId xmlns:p14="http://schemas.microsoft.com/office/powerpoint/2010/main" val="1551112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SHS exposure among nonsmokers was defined as a serum cotinine level (a metabolite of nicotine) of 0.05–10 ng/mL.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Among children aged 3–11 years, prevalence of SHS exposure declined comparably from 1999–2000 to 2011–2012 among non-Hispanic whites (percentage change = 41.2%) and Mexican Americans (percentage change = 39.0%); however, a lesser decline was observed among non-Hispanic blacks (percentage change = 19.8%)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46</a:t>
            </a:fld>
            <a:endParaRPr lang="en-US" dirty="0"/>
          </a:p>
        </p:txBody>
      </p:sp>
    </p:spTree>
    <p:extLst>
      <p:ext uri="{BB962C8B-B14F-4D97-AF65-F5344CB8AC3E}">
        <p14:creationId xmlns:p14="http://schemas.microsoft.com/office/powerpoint/2010/main" val="1592609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Differences</a:t>
            </a:r>
            <a:r>
              <a:rPr lang="en-US" baseline="0" dirty="0" smtClean="0"/>
              <a:t> in quitting exist by race/ethnicity. </a:t>
            </a:r>
          </a:p>
          <a:p>
            <a:r>
              <a:rPr lang="en-US" baseline="0" dirty="0" smtClean="0"/>
              <a:t>Blacks have highest interest in quitting, but lower success than other groups.</a:t>
            </a:r>
          </a:p>
          <a:p>
            <a:r>
              <a:rPr lang="en-US" baseline="0" dirty="0" smtClean="0"/>
              <a:t>Hispanics less likely to receive advice to quit and/counseling and/or meds. </a:t>
            </a:r>
            <a:endParaRPr lang="en-US" dirty="0"/>
          </a:p>
        </p:txBody>
      </p:sp>
      <p:sp>
        <p:nvSpPr>
          <p:cNvPr id="4" name="Slide Number Placeholder 3"/>
          <p:cNvSpPr>
            <a:spLocks noGrp="1"/>
          </p:cNvSpPr>
          <p:nvPr>
            <p:ph type="sldNum" sz="quarter" idx="10"/>
          </p:nvPr>
        </p:nvSpPr>
        <p:spPr/>
        <p:txBody>
          <a:bodyPr/>
          <a:lstStyle/>
          <a:p>
            <a:fld id="{33BE7C19-DC68-064D-8A1D-31314D55BC85}" type="slidenum">
              <a:rPr lang="en-US" smtClean="0"/>
              <a:t>48</a:t>
            </a:fld>
            <a:endParaRPr lang="en-US" dirty="0"/>
          </a:p>
        </p:txBody>
      </p:sp>
    </p:spTree>
    <p:extLst>
      <p:ext uri="{BB962C8B-B14F-4D97-AF65-F5344CB8AC3E}">
        <p14:creationId xmlns:p14="http://schemas.microsoft.com/office/powerpoint/2010/main" val="1075260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you saw that the</a:t>
            </a:r>
            <a:r>
              <a:rPr lang="en-US" baseline="0" dirty="0" smtClean="0"/>
              <a:t> number of insured Americans of all race/ethnicities was increasing, largely do the Affordable Health Care.  </a:t>
            </a:r>
          </a:p>
          <a:p>
            <a:r>
              <a:rPr lang="en-US" dirty="0" smtClean="0"/>
              <a:t>Here</a:t>
            </a:r>
            <a:r>
              <a:rPr lang="en-US" baseline="0" dirty="0" smtClean="0"/>
              <a:t> you see how insurance is associated with quitting indicators.</a:t>
            </a:r>
          </a:p>
          <a:p>
            <a:endParaRPr lang="en-US" baseline="0" dirty="0" smtClean="0"/>
          </a:p>
          <a:p>
            <a:endParaRPr lang="en-US" baseline="0" dirty="0" smtClean="0"/>
          </a:p>
          <a:p>
            <a:r>
              <a:rPr lang="en-US" baseline="0" dirty="0" smtClean="0"/>
              <a:t>So, Interest in quitting lowest among Medicare patients, but about 2/3 of all other groups included the uninsured are interested in quitting.</a:t>
            </a:r>
          </a:p>
          <a:p>
            <a:endParaRPr lang="en-US" baseline="0" dirty="0" smtClean="0"/>
          </a:p>
          <a:p>
            <a:r>
              <a:rPr lang="en-US" baseline="0" dirty="0" smtClean="0"/>
              <a:t>Past year quit attempt is lowest among Medicare, not the uninsured. </a:t>
            </a:r>
          </a:p>
          <a:p>
            <a:r>
              <a:rPr lang="en-US" baseline="0" dirty="0" smtClean="0"/>
              <a:t>Notice that interest in quitting and past year quit attempt do not really difference for persons with private insurance and Medicaid.</a:t>
            </a:r>
          </a:p>
          <a:p>
            <a:endParaRPr lang="en-US" baseline="0" dirty="0" smtClean="0"/>
          </a:p>
          <a:p>
            <a:r>
              <a:rPr lang="en-US" baseline="0" dirty="0" smtClean="0"/>
              <a:t>Recent smoking cessation is low among all group, whether you have insurance or not.</a:t>
            </a:r>
          </a:p>
          <a:p>
            <a:endParaRPr lang="en-US" baseline="0" dirty="0" smtClean="0"/>
          </a:p>
          <a:p>
            <a:r>
              <a:rPr lang="en-US" baseline="0" dirty="0" smtClean="0"/>
              <a:t>Advice to quit  and use of counseling or medication is lowest among the uninsured.</a:t>
            </a:r>
          </a:p>
        </p:txBody>
      </p:sp>
      <p:sp>
        <p:nvSpPr>
          <p:cNvPr id="4" name="Slide Number Placeholder 3"/>
          <p:cNvSpPr>
            <a:spLocks noGrp="1"/>
          </p:cNvSpPr>
          <p:nvPr>
            <p:ph type="sldNum" sz="quarter" idx="10"/>
          </p:nvPr>
        </p:nvSpPr>
        <p:spPr/>
        <p:txBody>
          <a:bodyPr/>
          <a:lstStyle/>
          <a:p>
            <a:fld id="{37D6C4EB-DE73-41E0-AD04-9F317D671CC6}" type="slidenum">
              <a:rPr lang="en-US" smtClean="0"/>
              <a:pPr/>
              <a:t>49</a:t>
            </a:fld>
            <a:endParaRPr lang="en-US" dirty="0"/>
          </a:p>
        </p:txBody>
      </p:sp>
    </p:spTree>
    <p:extLst>
      <p:ext uri="{BB962C8B-B14F-4D97-AF65-F5344CB8AC3E}">
        <p14:creationId xmlns:p14="http://schemas.microsoft.com/office/powerpoint/2010/main" val="2052520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model is based on a paper we published in 2007 through the Tobacco Research</a:t>
            </a:r>
            <a:r>
              <a:rPr lang="en-US" baseline="0" dirty="0" smtClean="0"/>
              <a:t> Network on Disparities.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Making progress in eliminating lung cancer disparities  is more than just observing changes in various indicators.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Its</a:t>
            </a:r>
            <a:r>
              <a:rPr lang="en-US" baseline="0" dirty="0" smtClean="0"/>
              <a:t> also about the undercurrents of the divides.</a:t>
            </a:r>
          </a:p>
          <a:p>
            <a:r>
              <a:rPr lang="en-US" baseline="0" dirty="0" smtClean="0"/>
              <a:t>The speed at which those divides open and close.</a:t>
            </a:r>
          </a:p>
          <a:p>
            <a:r>
              <a:rPr lang="en-US" baseline="0" dirty="0" smtClean="0"/>
              <a:t>And the our perception of those divides.</a:t>
            </a:r>
          </a:p>
          <a:p>
            <a:r>
              <a:rPr lang="en-US" baseline="0" dirty="0" smtClean="0"/>
              <a:t>How we look at the divides matter.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9D4EC4F-F09A-694B-BC39-37CB815E5717}" type="slidenum">
              <a:rPr lang="en-US" smtClean="0"/>
              <a:t>50</a:t>
            </a:fld>
            <a:endParaRPr lang="en-US" dirty="0"/>
          </a:p>
        </p:txBody>
      </p:sp>
    </p:spTree>
    <p:extLst>
      <p:ext uri="{BB962C8B-B14F-4D97-AF65-F5344CB8AC3E}">
        <p14:creationId xmlns:p14="http://schemas.microsoft.com/office/powerpoint/2010/main" val="754039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D9D3828-C346-C74A-A4DD-850C97798E80}" type="slidenum">
              <a:rPr lang="en-US"/>
              <a:pPr/>
              <a:t>51</a:t>
            </a:fld>
            <a:endParaRPr lang="en-US" dirty="0"/>
          </a:p>
        </p:txBody>
      </p:sp>
      <p:sp>
        <p:nvSpPr>
          <p:cNvPr id="911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ED55A99F-230C-3B4F-AEF7-DD6119023632}" type="slidenum">
              <a:rPr lang="en-US" sz="1200"/>
              <a:pPr algn="r"/>
              <a:t>51</a:t>
            </a:fld>
            <a:endParaRPr lang="en-US" sz="1200" dirty="0"/>
          </a:p>
        </p:txBody>
      </p:sp>
      <p:sp>
        <p:nvSpPr>
          <p:cNvPr id="911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140" name="Rectangle 3"/>
          <p:cNvSpPr>
            <a:spLocks noGrp="1" noChangeArrowheads="1"/>
          </p:cNvSpPr>
          <p:nvPr>
            <p:ph type="body" idx="1"/>
          </p:nvPr>
        </p:nvSpPr>
        <p:spPr/>
        <p:txBody>
          <a:bodyPr/>
          <a:lstStyle/>
          <a:p>
            <a:r>
              <a:rPr lang="en-US" dirty="0" smtClean="0"/>
              <a:t>This</a:t>
            </a:r>
            <a:r>
              <a:rPr lang="en-US" baseline="0" dirty="0" smtClean="0"/>
              <a:t> evolving area of science is a challenging shift. </a:t>
            </a:r>
          </a:p>
          <a:p>
            <a:endParaRPr lang="en-US" baseline="0" dirty="0" smtClean="0"/>
          </a:p>
          <a:p>
            <a:r>
              <a:rPr lang="en-US" baseline="0" dirty="0" smtClean="0"/>
              <a:t>Lots of emerging products, flavored cigars, electronic cigarettes. None of which I presented today. These are all important and its critically important to examine differences in use among groups- particularly when we already know that AI/AN have significantly higher rates of e-cigarette use than other groups. </a:t>
            </a:r>
          </a:p>
          <a:p>
            <a:endParaRPr lang="en-US" baseline="0" dirty="0" smtClean="0"/>
          </a:p>
          <a:p>
            <a:r>
              <a:rPr lang="en-US" baseline="0" dirty="0" smtClean="0"/>
              <a:t>However, we should not forget that smoking and second-hand smoke are the main reasons that we see over 480,000 deaths per year. </a:t>
            </a:r>
            <a:endParaRPr lang="en-US" dirty="0"/>
          </a:p>
        </p:txBody>
      </p:sp>
    </p:spTree>
    <p:extLst>
      <p:ext uri="{BB962C8B-B14F-4D97-AF65-F5344CB8AC3E}">
        <p14:creationId xmlns:p14="http://schemas.microsoft.com/office/powerpoint/2010/main" val="145097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various definitions, you can 1)</a:t>
            </a:r>
            <a:r>
              <a:rPr lang="en-US" baseline="0" dirty="0" smtClean="0"/>
              <a:t> measure the speed at which the divides open and close 2) the undercurrents of these divides, and use this information to influence the perceptions of the divides.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6</a:t>
            </a:fld>
            <a:endParaRPr lang="en-US" dirty="0"/>
          </a:p>
        </p:txBody>
      </p:sp>
    </p:spTree>
    <p:extLst>
      <p:ext uri="{BB962C8B-B14F-4D97-AF65-F5344CB8AC3E}">
        <p14:creationId xmlns:p14="http://schemas.microsoft.com/office/powerpoint/2010/main" val="125735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look at the divides</a:t>
            </a:r>
            <a:r>
              <a:rPr lang="en-US" baseline="0" dirty="0" smtClean="0"/>
              <a:t> matters.</a:t>
            </a:r>
          </a:p>
          <a:p>
            <a:r>
              <a:rPr lang="en-US" baseline="0" dirty="0" smtClean="0"/>
              <a:t>Not looking at divides in certain ways can make some disparities not relevant.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7D6C4EB-DE73-41E0-AD04-9F317D671CC6}" type="slidenum">
              <a:rPr lang="en-US" smtClean="0"/>
              <a:pPr/>
              <a:t>7</a:t>
            </a:fld>
            <a:endParaRPr lang="en-US" dirty="0"/>
          </a:p>
        </p:txBody>
      </p:sp>
    </p:spTree>
    <p:extLst>
      <p:ext uri="{BB962C8B-B14F-4D97-AF65-F5344CB8AC3E}">
        <p14:creationId xmlns:p14="http://schemas.microsoft.com/office/powerpoint/2010/main" val="136275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often examine disparities</a:t>
            </a:r>
            <a:r>
              <a:rPr lang="en-US" baseline="0" dirty="0" smtClean="0"/>
              <a:t> in racial/ethnic groups because in this country, race/ethnicity matters. This is both positive and negative.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Nearly 30% of the U.S. population is minority.  That means a lot to many people.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a health and social perspective, some minority group often bear a greater burden of health disparities.  These demographics are changing, particularly as the % of </a:t>
            </a:r>
          </a:p>
          <a:p>
            <a:r>
              <a:rPr lang="en-US" dirty="0" smtClean="0"/>
              <a:t>Hispanics</a:t>
            </a:r>
            <a:r>
              <a:rPr lang="en-US" baseline="0" dirty="0" smtClean="0"/>
              <a:t> increase and the proportion of Whites decrease.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8</a:t>
            </a:fld>
            <a:endParaRPr lang="en-US" dirty="0"/>
          </a:p>
        </p:txBody>
      </p:sp>
    </p:spTree>
    <p:extLst>
      <p:ext uri="{BB962C8B-B14F-4D97-AF65-F5344CB8AC3E}">
        <p14:creationId xmlns:p14="http://schemas.microsoft.com/office/powerpoint/2010/main" val="946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Gender, age, LGBT,</a:t>
            </a:r>
            <a:r>
              <a:rPr lang="en-US" baseline="0" dirty="0" smtClean="0"/>
              <a:t> Geography matter- decision about resources and governance are made along these demographics and have so for many years.</a:t>
            </a:r>
          </a:p>
          <a:p>
            <a:endParaRPr lang="en-US" baseline="0" dirty="0" smtClean="0"/>
          </a:p>
          <a:p>
            <a:r>
              <a:rPr lang="en-US" baseline="0" dirty="0" smtClean="0"/>
              <a:t>Some of you may ask, what about the homeless, the mentally ill, the disabled persons with comorbid conditions?</a:t>
            </a:r>
          </a:p>
          <a:p>
            <a:endParaRPr lang="en-US" baseline="0" dirty="0" smtClean="0"/>
          </a:p>
          <a:p>
            <a:r>
              <a:rPr lang="en-US" baseline="0" dirty="0" smtClean="0"/>
              <a:t>They all matter too. </a:t>
            </a:r>
          </a:p>
        </p:txBody>
      </p:sp>
      <p:sp>
        <p:nvSpPr>
          <p:cNvPr id="4" name="Slide Number Placeholder 3"/>
          <p:cNvSpPr>
            <a:spLocks noGrp="1"/>
          </p:cNvSpPr>
          <p:nvPr>
            <p:ph type="sldNum" sz="quarter" idx="10"/>
          </p:nvPr>
        </p:nvSpPr>
        <p:spPr/>
        <p:txBody>
          <a:bodyPr/>
          <a:lstStyle/>
          <a:p>
            <a:fld id="{37D6C4EB-DE73-41E0-AD04-9F317D671CC6}" type="slidenum">
              <a:rPr lang="en-US" smtClean="0"/>
              <a:pPr/>
              <a:t>9</a:t>
            </a:fld>
            <a:endParaRPr lang="en-US" dirty="0"/>
          </a:p>
        </p:txBody>
      </p:sp>
    </p:spTree>
    <p:extLst>
      <p:ext uri="{BB962C8B-B14F-4D97-AF65-F5344CB8AC3E}">
        <p14:creationId xmlns:p14="http://schemas.microsoft.com/office/powerpoint/2010/main" val="475540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also matters</a:t>
            </a:r>
            <a:r>
              <a:rPr lang="en-US" baseline="0" dirty="0" smtClean="0"/>
              <a:t> are the determinants of the disparities we see in the demographic groups. </a:t>
            </a:r>
            <a:r>
              <a:rPr lang="en-US" dirty="0" smtClean="0"/>
              <a:t>Health</a:t>
            </a:r>
            <a:r>
              <a:rPr lang="en-US" baseline="0" dirty="0" smtClean="0"/>
              <a:t> disparities are also can be defined Social, economic and political forces.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10</a:t>
            </a:fld>
            <a:endParaRPr lang="en-US" dirty="0"/>
          </a:p>
        </p:txBody>
      </p:sp>
    </p:spTree>
    <p:extLst>
      <p:ext uri="{BB962C8B-B14F-4D97-AF65-F5344CB8AC3E}">
        <p14:creationId xmlns:p14="http://schemas.microsoft.com/office/powerpoint/2010/main" val="920760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access to health care.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12</a:t>
            </a:fld>
            <a:endParaRPr lang="en-US" dirty="0"/>
          </a:p>
        </p:txBody>
      </p:sp>
    </p:spTree>
    <p:extLst>
      <p:ext uri="{BB962C8B-B14F-4D97-AF65-F5344CB8AC3E}">
        <p14:creationId xmlns:p14="http://schemas.microsoft.com/office/powerpoint/2010/main" val="213470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152400"/>
            <a:ext cx="7772400" cy="5973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mn-lt"/>
                <a:ea typeface="+mn-ea"/>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0AE35A7A-6387-B240-84BC-1BB2EA408C64}" type="slidenum">
              <a:rPr lang="en-US"/>
              <a:pPr/>
              <a:t>‹#›</a:t>
            </a:fld>
            <a:endParaRPr lang="en-US" dirty="0"/>
          </a:p>
        </p:txBody>
      </p:sp>
    </p:spTree>
    <p:extLst>
      <p:ext uri="{BB962C8B-B14F-4D97-AF65-F5344CB8AC3E}">
        <p14:creationId xmlns:p14="http://schemas.microsoft.com/office/powerpoint/2010/main" val="57154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3F0E7-16B9-4054-8A62-0240149D4B5C}" type="datetimeFigureOut">
              <a:rPr lang="en-US" smtClean="0"/>
              <a:pPr/>
              <a:t>1/11/17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594944-BA17-4B51-85BA-DFC259298D5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990600"/>
            <a:ext cx="9144000" cy="5867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1430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667000"/>
            <a:ext cx="8229600" cy="3459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3F0E7-16B9-4054-8A62-0240149D4B5C}" type="datetimeFigureOut">
              <a:rPr lang="en-US" smtClean="0"/>
              <a:pPr/>
              <a:t>1/11/17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4944-BA17-4B51-85BA-DFC259298D59}" type="slidenum">
              <a:rPr lang="en-US" smtClean="0"/>
              <a:pPr/>
              <a:t>‹#›</a:t>
            </a:fld>
            <a:endParaRPr lang="en-US" dirty="0"/>
          </a:p>
        </p:txBody>
      </p:sp>
      <p:pic>
        <p:nvPicPr>
          <p:cNvPr id="10" name="Picture 9" descr="uams-red-1024.jpg"/>
          <p:cNvPicPr>
            <a:picLocks noChangeAspect="1"/>
          </p:cNvPicPr>
          <p:nvPr userDrawn="1"/>
        </p:nvPicPr>
        <p:blipFill>
          <a:blip r:embed="rId14" cstate="print"/>
          <a:srcRect b="81111"/>
          <a:stretch>
            <a:fillRect/>
          </a:stretch>
        </p:blipFill>
        <p:spPr>
          <a:xfrm>
            <a:off x="0" y="0"/>
            <a:ext cx="9144000" cy="990600"/>
          </a:xfrm>
          <a:prstGeom prst="rect">
            <a:avLst/>
          </a:prstGeom>
        </p:spPr>
      </p:pic>
      <p:pic>
        <p:nvPicPr>
          <p:cNvPr id="13" name="Picture 4" descr="UAMSlogo white.wmf"/>
          <p:cNvPicPr>
            <a:picLocks noChangeAspect="1"/>
          </p:cNvPicPr>
          <p:nvPr userDrawn="1"/>
        </p:nvPicPr>
        <p:blipFill>
          <a:blip r:embed="rId15" cstate="print"/>
          <a:srcRect/>
          <a:stretch>
            <a:fillRect/>
          </a:stretch>
        </p:blipFill>
        <p:spPr bwMode="auto">
          <a:xfrm>
            <a:off x="3952476" y="152400"/>
            <a:ext cx="1239048" cy="693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tiff"/></Relationships>
</file>

<file path=ppt/slides/_rels/slide18.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hyperlink" Target="http://www.sourcewatch.org/index.php?title=File:Luther_Terry.jpg" TargetMode="External"/><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hart" Target="../charts/char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chart" Target="../charts/char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chart" Target="../charts/char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chart" Target="../charts/char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0.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3"/>
          <p:cNvSpPr>
            <a:spLocks noGrp="1" noChangeArrowheads="1"/>
          </p:cNvSpPr>
          <p:nvPr>
            <p:ph idx="1"/>
          </p:nvPr>
        </p:nvSpPr>
        <p:spPr>
          <a:xfrm>
            <a:off x="381000" y="323850"/>
            <a:ext cx="8382000" cy="1774825"/>
          </a:xfrm>
        </p:spPr>
        <p:txBody>
          <a:bodyPr/>
          <a:lstStyle/>
          <a:p>
            <a:pPr algn="ctr" eaLnBrk="1" hangingPunct="1">
              <a:buFontTx/>
              <a:buNone/>
            </a:pPr>
            <a:endParaRPr lang="en-US" dirty="0">
              <a:latin typeface="Arial" charset="0"/>
              <a:ea typeface="ＭＳ Ｐゴシック" charset="0"/>
            </a:endParaRPr>
          </a:p>
          <a:p>
            <a:pPr algn="ctr" eaLnBrk="1" hangingPunct="1">
              <a:buFontTx/>
              <a:buNone/>
            </a:pPr>
            <a:endParaRPr lang="en-US" dirty="0">
              <a:latin typeface="Arial" charset="0"/>
              <a:ea typeface="ＭＳ Ｐゴシック" charset="0"/>
            </a:endParaRPr>
          </a:p>
        </p:txBody>
      </p:sp>
      <p:sp>
        <p:nvSpPr>
          <p:cNvPr id="11" name="Title 1"/>
          <p:cNvSpPr txBox="1">
            <a:spLocks/>
          </p:cNvSpPr>
          <p:nvPr/>
        </p:nvSpPr>
        <p:spPr>
          <a:xfrm>
            <a:off x="685800" y="1395412"/>
            <a:ext cx="7772400" cy="2033588"/>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Left Behind: </a:t>
            </a:r>
          </a:p>
          <a:p>
            <a:r>
              <a:rPr lang="en-US" b="1" dirty="0" smtClean="0">
                <a:solidFill>
                  <a:schemeClr val="bg1"/>
                </a:solidFill>
              </a:rPr>
              <a:t>A Closer </a:t>
            </a:r>
            <a:r>
              <a:rPr lang="en-US" b="1" dirty="0">
                <a:solidFill>
                  <a:schemeClr val="bg1"/>
                </a:solidFill>
              </a:rPr>
              <a:t>L</a:t>
            </a:r>
            <a:r>
              <a:rPr lang="en-US" b="1" dirty="0" smtClean="0">
                <a:solidFill>
                  <a:schemeClr val="bg1"/>
                </a:solidFill>
              </a:rPr>
              <a:t>ook at Tobacco-Related Health Disparities</a:t>
            </a:r>
            <a:endParaRPr lang="en-US" b="1" dirty="0">
              <a:solidFill>
                <a:schemeClr val="bg1"/>
              </a:solidFill>
            </a:endParaRPr>
          </a:p>
        </p:txBody>
      </p:sp>
      <p:sp>
        <p:nvSpPr>
          <p:cNvPr id="13" name="Subtitle 2"/>
          <p:cNvSpPr txBox="1">
            <a:spLocks/>
          </p:cNvSpPr>
          <p:nvPr/>
        </p:nvSpPr>
        <p:spPr>
          <a:xfrm>
            <a:off x="685800" y="3810000"/>
            <a:ext cx="7354110" cy="31853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000" b="1" dirty="0" smtClean="0"/>
              <a:t>Pebbles Fagan, Ph.D., M.P.H.</a:t>
            </a:r>
          </a:p>
          <a:p>
            <a:pPr marL="0" indent="0" algn="ctr">
              <a:spcBef>
                <a:spcPts val="0"/>
              </a:spcBef>
              <a:buNone/>
            </a:pPr>
            <a:r>
              <a:rPr lang="en-US" sz="2000" b="1" dirty="0" smtClean="0"/>
              <a:t>Professor and Director, Center for the Study of Tobacco</a:t>
            </a:r>
          </a:p>
          <a:p>
            <a:pPr marL="0" indent="0" algn="ctr">
              <a:spcBef>
                <a:spcPts val="0"/>
              </a:spcBef>
              <a:buNone/>
            </a:pPr>
            <a:r>
              <a:rPr lang="en-US" sz="2000" b="1" dirty="0" smtClean="0"/>
              <a:t>University of Arkansas for Medical Sciences</a:t>
            </a:r>
          </a:p>
          <a:p>
            <a:pPr marL="0" indent="0" algn="ctr">
              <a:spcBef>
                <a:spcPts val="0"/>
              </a:spcBef>
              <a:buNone/>
            </a:pPr>
            <a:r>
              <a:rPr lang="en-US" sz="2000" b="1" dirty="0" smtClean="0"/>
              <a:t>Fay W. Boozman College of Public Health</a:t>
            </a:r>
          </a:p>
          <a:p>
            <a:pPr marL="0" indent="0" algn="ctr">
              <a:spcBef>
                <a:spcPts val="0"/>
              </a:spcBef>
              <a:buNone/>
            </a:pPr>
            <a:r>
              <a:rPr lang="en-US" sz="2000" b="1" dirty="0" smtClean="0"/>
              <a:t>Department of Health Behavior and Health Education</a:t>
            </a:r>
          </a:p>
          <a:p>
            <a:pPr marL="0" indent="0" algn="ctr">
              <a:spcBef>
                <a:spcPts val="0"/>
              </a:spcBef>
              <a:buNone/>
            </a:pPr>
            <a:r>
              <a:rPr lang="en-US" sz="2000" b="1" dirty="0" smtClean="0"/>
              <a:t>Cancer Prevention and Control Program</a:t>
            </a:r>
          </a:p>
          <a:p>
            <a:pPr marL="0" indent="0" algn="ctr">
              <a:spcBef>
                <a:spcPts val="0"/>
              </a:spcBef>
              <a:buNone/>
            </a:pPr>
            <a:r>
              <a:rPr lang="en-US" sz="2000" b="1" dirty="0" smtClean="0"/>
              <a:t>UAMS Winthrop P. Rockefeller Cancer Institute</a:t>
            </a:r>
          </a:p>
          <a:p>
            <a:pPr marL="0" indent="0" algn="ctr">
              <a:spcBef>
                <a:spcPts val="0"/>
              </a:spcBef>
              <a:buNone/>
            </a:pPr>
            <a:r>
              <a:rPr lang="en-US" sz="1800" b="1" dirty="0" smtClean="0"/>
              <a:t/>
            </a:r>
            <a:br>
              <a:rPr lang="en-US" sz="1800" b="1" dirty="0" smtClean="0"/>
            </a:br>
            <a:r>
              <a:rPr lang="en-US" sz="1800" b="1" dirty="0" smtClean="0"/>
              <a:t>January 11, 2017</a:t>
            </a:r>
            <a:endParaRPr lang="en-US" sz="1800" b="1" dirty="0"/>
          </a:p>
        </p:txBody>
      </p:sp>
    </p:spTree>
    <p:extLst>
      <p:ext uri="{BB962C8B-B14F-4D97-AF65-F5344CB8AC3E}">
        <p14:creationId xmlns:p14="http://schemas.microsoft.com/office/powerpoint/2010/main" val="563613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Social Determinants</a:t>
            </a:r>
            <a:endParaRPr lang="en-US" sz="4000" b="1" dirty="0"/>
          </a:p>
        </p:txBody>
      </p:sp>
      <p:sp>
        <p:nvSpPr>
          <p:cNvPr id="3" name="Content Placeholder 2"/>
          <p:cNvSpPr>
            <a:spLocks noGrp="1"/>
          </p:cNvSpPr>
          <p:nvPr>
            <p:ph idx="1"/>
          </p:nvPr>
        </p:nvSpPr>
        <p:spPr/>
        <p:txBody>
          <a:bodyPr>
            <a:normAutofit lnSpcReduction="10000"/>
          </a:bodyPr>
          <a:lstStyle/>
          <a:p>
            <a:r>
              <a:rPr lang="en-US" dirty="0"/>
              <a:t>The social determinants of health are the circumstances in which people are born, grow up, live, work, and age, as well as the systems put in place to deal with illness. These circumstances are in turn shaped by a wider set of forces: economics, social policies, and politics. </a:t>
            </a:r>
            <a:endParaRPr lang="en-US" dirty="0" smtClean="0"/>
          </a:p>
          <a:p>
            <a:pPr lvl="1"/>
            <a:endParaRPr lang="en-US" dirty="0"/>
          </a:p>
        </p:txBody>
      </p:sp>
    </p:spTree>
    <p:extLst>
      <p:ext uri="{BB962C8B-B14F-4D97-AF65-F5344CB8AC3E}">
        <p14:creationId xmlns:p14="http://schemas.microsoft.com/office/powerpoint/2010/main" val="17883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Social Determinants or Resources in Environment</a:t>
            </a:r>
            <a:endParaRPr lang="en-US" b="1" dirty="0"/>
          </a:p>
        </p:txBody>
      </p:sp>
      <p:sp>
        <p:nvSpPr>
          <p:cNvPr id="3" name="Content Placeholder 2"/>
          <p:cNvSpPr>
            <a:spLocks noGrp="1"/>
          </p:cNvSpPr>
          <p:nvPr>
            <p:ph sz="half" idx="1"/>
          </p:nvPr>
        </p:nvSpPr>
        <p:spPr>
          <a:xfrm>
            <a:off x="457200" y="2362200"/>
            <a:ext cx="4038600" cy="3763963"/>
          </a:xfrm>
        </p:spPr>
        <p:txBody>
          <a:bodyPr>
            <a:normAutofit fontScale="55000" lnSpcReduction="20000"/>
          </a:bodyPr>
          <a:lstStyle/>
          <a:p>
            <a:endParaRPr lang="en-US" dirty="0" smtClean="0"/>
          </a:p>
          <a:p>
            <a:r>
              <a:rPr lang="en-US" dirty="0" smtClean="0"/>
              <a:t>Availability </a:t>
            </a:r>
            <a:r>
              <a:rPr lang="en-US" dirty="0"/>
              <a:t>of resources to meet daily needs (e.g., safe housing and local food markets)</a:t>
            </a:r>
          </a:p>
          <a:p>
            <a:r>
              <a:rPr lang="en-US" dirty="0"/>
              <a:t>Access to educational, economic, and job opportunities</a:t>
            </a:r>
          </a:p>
          <a:p>
            <a:r>
              <a:rPr lang="en-US" dirty="0">
                <a:solidFill>
                  <a:srgbClr val="FF0000"/>
                </a:solidFill>
              </a:rPr>
              <a:t>Access to health care services</a:t>
            </a:r>
          </a:p>
          <a:p>
            <a:r>
              <a:rPr lang="en-US" dirty="0"/>
              <a:t>Quality of education and job training</a:t>
            </a:r>
          </a:p>
          <a:p>
            <a:r>
              <a:rPr lang="en-US" dirty="0"/>
              <a:t>Availability of community-based resources in support of community living and opportunities for recreational and leisure-time activities</a:t>
            </a:r>
          </a:p>
          <a:p>
            <a:r>
              <a:rPr lang="en-US" dirty="0"/>
              <a:t>Transportation options</a:t>
            </a:r>
          </a:p>
          <a:p>
            <a:r>
              <a:rPr lang="en-US" dirty="0"/>
              <a:t>Public safety</a:t>
            </a:r>
          </a:p>
          <a:p>
            <a:r>
              <a:rPr lang="en-US" dirty="0"/>
              <a:t>Social </a:t>
            </a:r>
            <a:r>
              <a:rPr lang="en-US" dirty="0" smtClean="0"/>
              <a:t>support</a:t>
            </a:r>
            <a:endParaRPr lang="en-US" dirty="0"/>
          </a:p>
        </p:txBody>
      </p:sp>
      <p:sp>
        <p:nvSpPr>
          <p:cNvPr id="5" name="Content Placeholder 4"/>
          <p:cNvSpPr>
            <a:spLocks noGrp="1"/>
          </p:cNvSpPr>
          <p:nvPr>
            <p:ph sz="half" idx="2"/>
          </p:nvPr>
        </p:nvSpPr>
        <p:spPr>
          <a:xfrm>
            <a:off x="4648200" y="2438400"/>
            <a:ext cx="4038600" cy="3763963"/>
          </a:xfrm>
        </p:spPr>
        <p:txBody>
          <a:bodyPr>
            <a:normAutofit fontScale="55000" lnSpcReduction="20000"/>
          </a:bodyPr>
          <a:lstStyle/>
          <a:p>
            <a:r>
              <a:rPr lang="en-US" dirty="0"/>
              <a:t>Social norms and attitudes (e.g., discrimination, racism, and distrust of government)</a:t>
            </a:r>
          </a:p>
          <a:p>
            <a:r>
              <a:rPr lang="en-US" dirty="0"/>
              <a:t>Exposure to crime, violence, and social disorder (e.g., presence of trash and lack of cooperation in a community)</a:t>
            </a:r>
          </a:p>
          <a:p>
            <a:r>
              <a:rPr lang="en-US" dirty="0">
                <a:solidFill>
                  <a:srgbClr val="FF0000"/>
                </a:solidFill>
              </a:rPr>
              <a:t>Socioeconomic conditions (e.g., concentrated poverty and the stressful conditions that accompany it)</a:t>
            </a:r>
          </a:p>
          <a:p>
            <a:r>
              <a:rPr lang="en-US" dirty="0"/>
              <a:t>Residential segregation</a:t>
            </a:r>
          </a:p>
          <a:p>
            <a:r>
              <a:rPr lang="en-US" dirty="0"/>
              <a:t>Language/Literacy</a:t>
            </a:r>
          </a:p>
          <a:p>
            <a:r>
              <a:rPr lang="en-US" dirty="0"/>
              <a:t>Access to mass media and emerging technologies (e.g., cell phones, the Internet, and social media)</a:t>
            </a:r>
          </a:p>
          <a:p>
            <a:r>
              <a:rPr lang="en-US" dirty="0"/>
              <a:t>Culture</a:t>
            </a:r>
          </a:p>
          <a:p>
            <a:endParaRPr lang="en-US" dirty="0"/>
          </a:p>
        </p:txBody>
      </p:sp>
    </p:spTree>
    <p:extLst>
      <p:ext uri="{BB962C8B-B14F-4D97-AF65-F5344CB8AC3E}">
        <p14:creationId xmlns:p14="http://schemas.microsoft.com/office/powerpoint/2010/main" val="1362492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8649" y="1798995"/>
            <a:ext cx="8394700" cy="4977624"/>
          </a:xfrm>
          <a:prstGeom prst="rect">
            <a:avLst/>
          </a:prstGeom>
        </p:spPr>
      </p:pic>
      <p:sp>
        <p:nvSpPr>
          <p:cNvPr id="6" name="TextBox 5"/>
          <p:cNvSpPr txBox="1"/>
          <p:nvPr/>
        </p:nvSpPr>
        <p:spPr>
          <a:xfrm>
            <a:off x="486002" y="930910"/>
            <a:ext cx="8519994" cy="830997"/>
          </a:xfrm>
          <a:prstGeom prst="rect">
            <a:avLst/>
          </a:prstGeom>
          <a:noFill/>
        </p:spPr>
        <p:txBody>
          <a:bodyPr wrap="square" rtlCol="0">
            <a:spAutoFit/>
          </a:bodyPr>
          <a:lstStyle/>
          <a:p>
            <a:r>
              <a:rPr lang="en-US" sz="2400" b="1" dirty="0" smtClean="0">
                <a:solidFill>
                  <a:schemeClr val="bg1"/>
                </a:solidFill>
              </a:rPr>
              <a:t>Adults </a:t>
            </a:r>
            <a:r>
              <a:rPr lang="en-US" sz="2400" b="1" dirty="0">
                <a:solidFill>
                  <a:schemeClr val="bg1"/>
                </a:solidFill>
              </a:rPr>
              <a:t>ages 18-64 who were uninsured at the time of interview, by race/ethnicity, January 2010-June 2014 </a:t>
            </a:r>
            <a:endParaRPr lang="en-US" sz="2400" dirty="0">
              <a:solidFill>
                <a:schemeClr val="bg1"/>
              </a:solidFill>
            </a:endParaRPr>
          </a:p>
        </p:txBody>
      </p:sp>
    </p:spTree>
    <p:extLst>
      <p:ext uri="{BB962C8B-B14F-4D97-AF65-F5344CB8AC3E}">
        <p14:creationId xmlns:p14="http://schemas.microsoft.com/office/powerpoint/2010/main" val="1384092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380310" cy="1143000"/>
          </a:xfrm>
        </p:spPr>
        <p:txBody>
          <a:bodyPr>
            <a:normAutofit fontScale="90000"/>
          </a:bodyPr>
          <a:lstStyle/>
          <a:p>
            <a:r>
              <a:rPr lang="en-US" b="1" dirty="0" smtClean="0"/>
              <a:t>Social Determinants: Health Insurance</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From 2000 to 2010, the percentage of adults ages 18-64 who reported they were without health insurance coverage at the time of interview increased from 18.7% to 22.3</a:t>
            </a:r>
            <a:r>
              <a:rPr lang="en-US" dirty="0" smtClean="0"/>
              <a:t>% (AHRQ, 2014).</a:t>
            </a:r>
          </a:p>
          <a:p>
            <a:endParaRPr lang="en-US" dirty="0"/>
          </a:p>
          <a:p>
            <a:r>
              <a:rPr lang="en-US" dirty="0"/>
              <a:t>From 2010 to 2013, the percentage without health insurance decreased from 22.3% to 20.4%. During the first half of 2014, the percentage without health insurance decreased to 15.6</a:t>
            </a:r>
            <a:r>
              <a:rPr lang="en-US" dirty="0" smtClean="0"/>
              <a:t>%.</a:t>
            </a:r>
            <a:endParaRPr lang="en-US" dirty="0"/>
          </a:p>
        </p:txBody>
      </p:sp>
    </p:spTree>
    <p:extLst>
      <p:ext uri="{BB962C8B-B14F-4D97-AF65-F5344CB8AC3E}">
        <p14:creationId xmlns:p14="http://schemas.microsoft.com/office/powerpoint/2010/main" val="895772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Socioeconomic Conditions of Poverty and Stress</a:t>
            </a:r>
            <a:endParaRPr lang="en-US" b="1" dirty="0"/>
          </a:p>
        </p:txBody>
      </p:sp>
      <p:sp>
        <p:nvSpPr>
          <p:cNvPr id="3" name="Content Placeholder 2"/>
          <p:cNvSpPr>
            <a:spLocks noGrp="1"/>
          </p:cNvSpPr>
          <p:nvPr>
            <p:ph sz="half" idx="1"/>
          </p:nvPr>
        </p:nvSpPr>
        <p:spPr>
          <a:xfrm>
            <a:off x="457200" y="2514600"/>
            <a:ext cx="3505200" cy="3611563"/>
          </a:xfrm>
        </p:spPr>
        <p:txBody>
          <a:bodyPr>
            <a:normAutofit/>
          </a:bodyPr>
          <a:lstStyle/>
          <a:p>
            <a:r>
              <a:rPr lang="en-US" dirty="0"/>
              <a:t>Poverty</a:t>
            </a:r>
          </a:p>
          <a:p>
            <a:r>
              <a:rPr lang="en-US" dirty="0" smtClean="0"/>
              <a:t>Foreclosure</a:t>
            </a:r>
          </a:p>
          <a:p>
            <a:r>
              <a:rPr lang="en-US" dirty="0" smtClean="0"/>
              <a:t>Unemployment</a:t>
            </a:r>
          </a:p>
          <a:p>
            <a:r>
              <a:rPr lang="en-US" dirty="0" smtClean="0"/>
              <a:t>Public assistance</a:t>
            </a:r>
          </a:p>
          <a:p>
            <a:r>
              <a:rPr lang="en-US" dirty="0" smtClean="0"/>
              <a:t>Proximity to employment</a:t>
            </a:r>
          </a:p>
          <a:p>
            <a:r>
              <a:rPr lang="en-US" dirty="0" smtClean="0"/>
              <a:t>Housing and lack of</a:t>
            </a:r>
          </a:p>
        </p:txBody>
      </p:sp>
      <p:pic>
        <p:nvPicPr>
          <p:cNvPr id="4" name="Picture 3"/>
          <p:cNvPicPr>
            <a:picLocks noChangeAspect="1"/>
          </p:cNvPicPr>
          <p:nvPr/>
        </p:nvPicPr>
        <p:blipFill>
          <a:blip r:embed="rId2"/>
          <a:stretch>
            <a:fillRect/>
          </a:stretch>
        </p:blipFill>
        <p:spPr>
          <a:xfrm>
            <a:off x="4373113" y="2590800"/>
            <a:ext cx="4472607" cy="3428999"/>
          </a:xfrm>
          <a:prstGeom prst="rect">
            <a:avLst/>
          </a:prstGeom>
        </p:spPr>
      </p:pic>
    </p:spTree>
    <p:extLst>
      <p:ext uri="{BB962C8B-B14F-4D97-AF65-F5344CB8AC3E}">
        <p14:creationId xmlns:p14="http://schemas.microsoft.com/office/powerpoint/2010/main" val="568708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18803585"/>
              </p:ext>
            </p:extLst>
          </p:nvPr>
        </p:nvGraphicFramePr>
        <p:xfrm>
          <a:off x="533400" y="1524000"/>
          <a:ext cx="8229600" cy="4612640"/>
        </p:xfrm>
        <a:graphic>
          <a:graphicData uri="http://schemas.openxmlformats.org/drawingml/2006/table">
            <a:tbl>
              <a:tblPr firstRow="1" bandRow="1">
                <a:tableStyleId>{5C22544A-7EE6-4342-B048-85BDC9FD1C3A}</a:tableStyleId>
              </a:tblPr>
              <a:tblGrid>
                <a:gridCol w="4114800"/>
                <a:gridCol w="4114800"/>
              </a:tblGrid>
              <a:tr h="533400">
                <a:tc gridSpan="2">
                  <a:txBody>
                    <a:bodyPr/>
                    <a:lstStyle/>
                    <a:p>
                      <a:r>
                        <a:rPr lang="en-US" sz="2400" b="1" dirty="0" smtClean="0">
                          <a:solidFill>
                            <a:schemeClr val="tx1"/>
                          </a:solidFill>
                        </a:rPr>
                        <a:t>Weighted</a:t>
                      </a:r>
                      <a:r>
                        <a:rPr lang="en-US" sz="2400" b="1" baseline="0" dirty="0" smtClean="0">
                          <a:solidFill>
                            <a:schemeClr val="tx1"/>
                          </a:solidFill>
                        </a:rPr>
                        <a:t> Average Poverty Threshold in 2015</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tr>
              <a:tr h="370840">
                <a:tc>
                  <a:txBody>
                    <a:bodyPr/>
                    <a:lstStyle/>
                    <a:p>
                      <a:r>
                        <a:rPr lang="en-US" b="1" dirty="0" smtClean="0">
                          <a:solidFill>
                            <a:schemeClr val="tx1"/>
                          </a:solidFill>
                        </a:rPr>
                        <a:t>Number of persons</a:t>
                      </a:r>
                      <a:endParaRPr lang="en-US"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dirty="0" smtClean="0">
                          <a:solidFill>
                            <a:schemeClr val="tx1"/>
                          </a:solidFill>
                        </a:rPr>
                        <a:t>Dollars</a:t>
                      </a:r>
                      <a:endParaRPr lang="en-US"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US" dirty="0" smtClean="0"/>
                        <a:t>One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dirty="0" smtClean="0"/>
                        <a:t>12,082</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r>
              <a:tr h="370840">
                <a:tc>
                  <a:txBody>
                    <a:bodyPr/>
                    <a:lstStyle/>
                    <a:p>
                      <a:r>
                        <a:rPr lang="en-US" dirty="0" smtClean="0"/>
                        <a:t>Two</a:t>
                      </a:r>
                      <a:endParaRPr lang="en-US"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dirty="0" smtClean="0"/>
                        <a:t>15,391</a:t>
                      </a:r>
                      <a:endParaRPr lang="en-US" dirty="0"/>
                    </a:p>
                  </a:txBody>
                  <a:tcPr>
                    <a:lnR w="12700" cap="flat" cmpd="sng" algn="ctr">
                      <a:solidFill>
                        <a:schemeClr val="tx1"/>
                      </a:solidFill>
                      <a:prstDash val="solid"/>
                      <a:round/>
                      <a:headEnd type="none" w="med" len="med"/>
                      <a:tailEnd type="none" w="med" len="med"/>
                    </a:lnR>
                    <a:solidFill>
                      <a:schemeClr val="bg1"/>
                    </a:solidFill>
                  </a:tcPr>
                </a:tc>
              </a:tr>
              <a:tr h="370840">
                <a:tc>
                  <a:txBody>
                    <a:bodyPr/>
                    <a:lstStyle/>
                    <a:p>
                      <a:r>
                        <a:rPr lang="en-US" dirty="0" smtClean="0"/>
                        <a:t>Three</a:t>
                      </a:r>
                      <a:endParaRPr lang="en-US"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dirty="0" smtClean="0"/>
                        <a:t>18,871</a:t>
                      </a:r>
                      <a:endParaRPr lang="en-US" dirty="0"/>
                    </a:p>
                  </a:txBody>
                  <a:tcPr>
                    <a:lnR w="12700" cap="flat" cmpd="sng" algn="ctr">
                      <a:solidFill>
                        <a:schemeClr val="tx1"/>
                      </a:solidFill>
                      <a:prstDash val="solid"/>
                      <a:round/>
                      <a:headEnd type="none" w="med" len="med"/>
                      <a:tailEnd type="none" w="med" len="med"/>
                    </a:lnR>
                    <a:solidFill>
                      <a:schemeClr val="bg1"/>
                    </a:solidFill>
                  </a:tcPr>
                </a:tc>
              </a:tr>
              <a:tr h="370840">
                <a:tc>
                  <a:txBody>
                    <a:bodyPr/>
                    <a:lstStyle/>
                    <a:p>
                      <a:r>
                        <a:rPr lang="en-US" dirty="0" smtClean="0"/>
                        <a:t>Four</a:t>
                      </a:r>
                      <a:endParaRPr lang="en-US"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dirty="0" smtClean="0"/>
                        <a:t>24,257</a:t>
                      </a:r>
                      <a:endParaRPr lang="en-US" dirty="0"/>
                    </a:p>
                  </a:txBody>
                  <a:tcPr>
                    <a:lnR w="12700" cap="flat" cmpd="sng" algn="ctr">
                      <a:solidFill>
                        <a:schemeClr val="tx1"/>
                      </a:solidFill>
                      <a:prstDash val="solid"/>
                      <a:round/>
                      <a:headEnd type="none" w="med" len="med"/>
                      <a:tailEnd type="none" w="med" len="med"/>
                    </a:lnR>
                    <a:solidFill>
                      <a:schemeClr val="bg1"/>
                    </a:solidFill>
                  </a:tcPr>
                </a:tc>
              </a:tr>
              <a:tr h="370840">
                <a:tc>
                  <a:txBody>
                    <a:bodyPr/>
                    <a:lstStyle/>
                    <a:p>
                      <a:r>
                        <a:rPr lang="en-US" dirty="0" smtClean="0"/>
                        <a:t>Five</a:t>
                      </a:r>
                      <a:endParaRPr lang="en-US"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dirty="0" smtClean="0"/>
                        <a:t>28,741</a:t>
                      </a:r>
                      <a:endParaRPr lang="en-US" dirty="0"/>
                    </a:p>
                  </a:txBody>
                  <a:tcPr>
                    <a:lnR w="12700" cap="flat" cmpd="sng" algn="ctr">
                      <a:solidFill>
                        <a:schemeClr val="tx1"/>
                      </a:solidFill>
                      <a:prstDash val="solid"/>
                      <a:round/>
                      <a:headEnd type="none" w="med" len="med"/>
                      <a:tailEnd type="none" w="med" len="med"/>
                    </a:lnR>
                    <a:solidFill>
                      <a:schemeClr val="bg1"/>
                    </a:solidFill>
                  </a:tcPr>
                </a:tc>
              </a:tr>
              <a:tr h="370840">
                <a:tc>
                  <a:txBody>
                    <a:bodyPr/>
                    <a:lstStyle/>
                    <a:p>
                      <a:r>
                        <a:rPr lang="en-US" dirty="0" smtClean="0"/>
                        <a:t>Six</a:t>
                      </a:r>
                      <a:endParaRPr lang="en-US"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dirty="0" smtClean="0"/>
                        <a:t>32,542</a:t>
                      </a:r>
                      <a:endParaRPr lang="en-US" dirty="0"/>
                    </a:p>
                  </a:txBody>
                  <a:tcPr>
                    <a:lnR w="12700" cap="flat" cmpd="sng" algn="ctr">
                      <a:solidFill>
                        <a:schemeClr val="tx1"/>
                      </a:solidFill>
                      <a:prstDash val="solid"/>
                      <a:round/>
                      <a:headEnd type="none" w="med" len="med"/>
                      <a:tailEnd type="none" w="med" len="med"/>
                    </a:lnR>
                    <a:solidFill>
                      <a:schemeClr val="bg1"/>
                    </a:solidFill>
                  </a:tcPr>
                </a:tc>
              </a:tr>
              <a:tr h="370840">
                <a:tc>
                  <a:txBody>
                    <a:bodyPr/>
                    <a:lstStyle/>
                    <a:p>
                      <a:r>
                        <a:rPr lang="en-US" dirty="0" smtClean="0"/>
                        <a:t>Seven</a:t>
                      </a:r>
                      <a:endParaRPr lang="en-US"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dirty="0" smtClean="0"/>
                        <a:t>36,998</a:t>
                      </a:r>
                      <a:endParaRPr lang="en-US" dirty="0"/>
                    </a:p>
                  </a:txBody>
                  <a:tcPr>
                    <a:lnR w="12700" cap="flat" cmpd="sng" algn="ctr">
                      <a:solidFill>
                        <a:schemeClr val="tx1"/>
                      </a:solidFill>
                      <a:prstDash val="solid"/>
                      <a:round/>
                      <a:headEnd type="none" w="med" len="med"/>
                      <a:tailEnd type="none" w="med" len="med"/>
                    </a:lnR>
                    <a:solidFill>
                      <a:schemeClr val="bg1"/>
                    </a:solidFill>
                  </a:tcPr>
                </a:tc>
              </a:tr>
              <a:tr h="370840">
                <a:tc>
                  <a:txBody>
                    <a:bodyPr/>
                    <a:lstStyle/>
                    <a:p>
                      <a:r>
                        <a:rPr lang="en-US" dirty="0" smtClean="0"/>
                        <a:t>Eight</a:t>
                      </a:r>
                      <a:endParaRPr lang="en-US"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dirty="0" smtClean="0"/>
                        <a:t>41,029</a:t>
                      </a:r>
                      <a:endParaRPr lang="en-US" dirty="0"/>
                    </a:p>
                  </a:txBody>
                  <a:tcPr>
                    <a:lnR w="12700" cap="flat" cmpd="sng" algn="ctr">
                      <a:solidFill>
                        <a:schemeClr val="tx1"/>
                      </a:solidFill>
                      <a:prstDash val="solid"/>
                      <a:round/>
                      <a:headEnd type="none" w="med" len="med"/>
                      <a:tailEnd type="none" w="med" len="med"/>
                    </a:lnR>
                    <a:solidFill>
                      <a:schemeClr val="bg1"/>
                    </a:solidFill>
                  </a:tcPr>
                </a:tc>
              </a:tr>
              <a:tr h="370840">
                <a:tc>
                  <a:txBody>
                    <a:bodyPr/>
                    <a:lstStyle/>
                    <a:p>
                      <a:r>
                        <a:rPr lang="en-US" dirty="0" smtClean="0"/>
                        <a:t>Nine or more people</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t>49,177</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370840">
                <a:tc gridSpan="2">
                  <a:txBody>
                    <a:bodyPr/>
                    <a:lstStyle/>
                    <a:p>
                      <a:r>
                        <a:rPr lang="en-US" dirty="0" smtClean="0"/>
                        <a:t>Source:</a:t>
                      </a:r>
                      <a:r>
                        <a:rPr lang="en-US" baseline="0" dirty="0" smtClean="0"/>
                        <a:t> U.S. Census, Income and Poverty in the U.S. 2016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4793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08807"/>
            <a:ext cx="8458200" cy="1143000"/>
          </a:xfrm>
        </p:spPr>
        <p:txBody>
          <a:bodyPr>
            <a:normAutofit/>
          </a:bodyPr>
          <a:lstStyle/>
          <a:p>
            <a:r>
              <a:rPr lang="en-US" sz="2400" b="1" dirty="0" smtClean="0"/>
              <a:t>Poverty Status of all people in U.S. By Race/Ethnicity, 2002-2015</a:t>
            </a:r>
            <a:endParaRPr lang="en-US" sz="2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1693969"/>
              </p:ext>
            </p:extLst>
          </p:nvPr>
        </p:nvGraphicFramePr>
        <p:xfrm>
          <a:off x="457200" y="2133600"/>
          <a:ext cx="8229600" cy="39925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28600" y="4191000"/>
            <a:ext cx="152400"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77716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990600"/>
            <a:ext cx="8229600" cy="5546823"/>
          </a:xfrm>
          <a:prstGeom prst="rect">
            <a:avLst/>
          </a:prstGeom>
        </p:spPr>
      </p:pic>
    </p:spTree>
    <p:extLst>
      <p:ext uri="{BB962C8B-B14F-4D97-AF65-F5344CB8AC3E}">
        <p14:creationId xmlns:p14="http://schemas.microsoft.com/office/powerpoint/2010/main" val="1753240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ChangeArrowheads="1"/>
          </p:cNvSpPr>
          <p:nvPr/>
        </p:nvSpPr>
        <p:spPr bwMode="auto">
          <a:xfrm>
            <a:off x="3649279" y="2133600"/>
            <a:ext cx="5278102" cy="5016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80000"/>
              </a:lnSpc>
              <a:spcBef>
                <a:spcPct val="0"/>
              </a:spcBef>
            </a:pPr>
            <a:r>
              <a:rPr lang="en-US" sz="1600" dirty="0">
                <a:solidFill>
                  <a:schemeClr val="bg1"/>
                </a:solidFill>
              </a:rPr>
              <a:t>1964: Causal link between tobacco use and lung cancer, based on data which mostly included white males. </a:t>
            </a:r>
          </a:p>
          <a:p>
            <a:pPr>
              <a:lnSpc>
                <a:spcPct val="80000"/>
              </a:lnSpc>
              <a:spcBef>
                <a:spcPct val="0"/>
              </a:spcBef>
            </a:pPr>
            <a:endParaRPr lang="en-US" sz="1600" dirty="0">
              <a:solidFill>
                <a:schemeClr val="bg1"/>
              </a:solidFill>
            </a:endParaRPr>
          </a:p>
          <a:p>
            <a:pPr>
              <a:lnSpc>
                <a:spcPct val="80000"/>
              </a:lnSpc>
              <a:spcBef>
                <a:spcPct val="0"/>
              </a:spcBef>
            </a:pPr>
            <a:r>
              <a:rPr lang="en-US" sz="1600" dirty="0">
                <a:solidFill>
                  <a:schemeClr val="bg1"/>
                </a:solidFill>
              </a:rPr>
              <a:t>1980: a causal relationship between tobacco and lung cancer in women</a:t>
            </a:r>
            <a:r>
              <a:rPr lang="en-US" sz="1600" dirty="0" smtClean="0">
                <a:solidFill>
                  <a:schemeClr val="bg1"/>
                </a:solidFill>
              </a:rPr>
              <a:t>.</a:t>
            </a:r>
          </a:p>
          <a:p>
            <a:pPr>
              <a:lnSpc>
                <a:spcPct val="80000"/>
              </a:lnSpc>
              <a:spcBef>
                <a:spcPct val="0"/>
              </a:spcBef>
            </a:pPr>
            <a:endParaRPr lang="en-US" sz="1600" dirty="0">
              <a:solidFill>
                <a:schemeClr val="bg1"/>
              </a:solidFill>
            </a:endParaRPr>
          </a:p>
          <a:p>
            <a:pPr>
              <a:lnSpc>
                <a:spcPct val="80000"/>
              </a:lnSpc>
              <a:spcBef>
                <a:spcPct val="0"/>
              </a:spcBef>
            </a:pPr>
            <a:r>
              <a:rPr lang="en-US" sz="1600" dirty="0" smtClean="0">
                <a:solidFill>
                  <a:schemeClr val="bg1"/>
                </a:solidFill>
              </a:rPr>
              <a:t>1985: </a:t>
            </a:r>
            <a:r>
              <a:rPr lang="en-US" sz="1600" dirty="0">
                <a:solidFill>
                  <a:schemeClr val="bg1"/>
                </a:solidFill>
              </a:rPr>
              <a:t> Black workers have higher smoking rates than white workers, with black male blue-collar workers exhibiting the highest smoking rate. Black workers also have lower quit rates than white workers. In contrast, white workers of both sexes are more likely to be heavy smokers regardless of occupational category.</a:t>
            </a:r>
          </a:p>
          <a:p>
            <a:pPr>
              <a:lnSpc>
                <a:spcPct val="80000"/>
              </a:lnSpc>
              <a:spcBef>
                <a:spcPct val="0"/>
              </a:spcBef>
            </a:pPr>
            <a:endParaRPr lang="en-US" sz="1600" dirty="0">
              <a:solidFill>
                <a:schemeClr val="bg1"/>
              </a:solidFill>
            </a:endParaRPr>
          </a:p>
          <a:p>
            <a:pPr>
              <a:lnSpc>
                <a:spcPct val="80000"/>
              </a:lnSpc>
              <a:spcBef>
                <a:spcPct val="0"/>
              </a:spcBef>
            </a:pPr>
            <a:r>
              <a:rPr lang="en-US" sz="1600" dirty="0">
                <a:solidFill>
                  <a:schemeClr val="bg1"/>
                </a:solidFill>
              </a:rPr>
              <a:t>1998:</a:t>
            </a:r>
            <a:r>
              <a:rPr lang="en-US" sz="1600" i="1" dirty="0">
                <a:solidFill>
                  <a:schemeClr val="bg1"/>
                </a:solidFill>
              </a:rPr>
              <a:t>Tobacco Use Among U.S. Racial/Ethnic Minority Groups</a:t>
            </a:r>
            <a:r>
              <a:rPr lang="en-US" sz="1600" dirty="0">
                <a:solidFill>
                  <a:schemeClr val="bg1"/>
                </a:solidFill>
              </a:rPr>
              <a:t> stated: </a:t>
            </a:r>
          </a:p>
          <a:p>
            <a:pPr>
              <a:lnSpc>
                <a:spcPct val="80000"/>
              </a:lnSpc>
              <a:spcBef>
                <a:spcPct val="0"/>
              </a:spcBef>
            </a:pPr>
            <a:endParaRPr lang="en-US" sz="1600" dirty="0">
              <a:solidFill>
                <a:schemeClr val="bg1"/>
              </a:solidFill>
            </a:endParaRPr>
          </a:p>
          <a:p>
            <a:pPr algn="ctr">
              <a:lnSpc>
                <a:spcPct val="80000"/>
              </a:lnSpc>
              <a:spcBef>
                <a:spcPct val="0"/>
              </a:spcBef>
            </a:pPr>
            <a:r>
              <a:rPr lang="ja-JP" altLang="en-US" sz="1600">
                <a:solidFill>
                  <a:schemeClr val="bg1"/>
                </a:solidFill>
              </a:rPr>
              <a:t>“</a:t>
            </a:r>
            <a:r>
              <a:rPr lang="en-US" sz="1600" dirty="0">
                <a:solidFill>
                  <a:schemeClr val="bg1"/>
                </a:solidFill>
              </a:rPr>
              <a:t>Few studies have examined the relationship between tobacco use and known health effects among minority racial/ethnic groups.</a:t>
            </a:r>
            <a:r>
              <a:rPr lang="ja-JP" altLang="en-US" sz="1600">
                <a:solidFill>
                  <a:schemeClr val="bg1"/>
                </a:solidFill>
              </a:rPr>
              <a:t>”</a:t>
            </a:r>
            <a:r>
              <a:rPr lang="en-US" sz="1600" dirty="0">
                <a:solidFill>
                  <a:schemeClr val="bg1"/>
                </a:solidFill>
              </a:rPr>
              <a:t>  </a:t>
            </a:r>
          </a:p>
          <a:p>
            <a:pPr algn="ctr">
              <a:lnSpc>
                <a:spcPct val="80000"/>
              </a:lnSpc>
              <a:spcBef>
                <a:spcPct val="0"/>
              </a:spcBef>
            </a:pPr>
            <a:endParaRPr lang="en-US" sz="1600" dirty="0">
              <a:solidFill>
                <a:schemeClr val="bg1"/>
              </a:solidFill>
            </a:endParaRPr>
          </a:p>
          <a:p>
            <a:pPr algn="ctr">
              <a:lnSpc>
                <a:spcPct val="80000"/>
              </a:lnSpc>
              <a:spcBef>
                <a:spcPct val="0"/>
              </a:spcBef>
            </a:pPr>
            <a:r>
              <a:rPr lang="ja-JP" altLang="en-US" sz="1600">
                <a:solidFill>
                  <a:schemeClr val="bg1"/>
                </a:solidFill>
              </a:rPr>
              <a:t>“</a:t>
            </a:r>
            <a:r>
              <a:rPr lang="en-US" sz="1600" dirty="0">
                <a:solidFill>
                  <a:schemeClr val="bg1"/>
                </a:solidFill>
              </a:rPr>
              <a:t>Few data sets have had sufficient numbers for minority racial/ethnic groups to conduct such analyses.</a:t>
            </a:r>
            <a:r>
              <a:rPr lang="ja-JP" altLang="en-US" sz="1600">
                <a:solidFill>
                  <a:schemeClr val="bg1"/>
                </a:solidFill>
              </a:rPr>
              <a:t>”</a:t>
            </a:r>
            <a:r>
              <a:rPr lang="en-US" sz="1600" dirty="0">
                <a:solidFill>
                  <a:schemeClr val="bg1"/>
                </a:solidFill>
              </a:rPr>
              <a:t> </a:t>
            </a:r>
          </a:p>
          <a:p>
            <a:pPr algn="ctr">
              <a:lnSpc>
                <a:spcPct val="80000"/>
              </a:lnSpc>
              <a:spcBef>
                <a:spcPct val="0"/>
              </a:spcBef>
            </a:pPr>
            <a:endParaRPr lang="en-US" sz="1600" dirty="0">
              <a:solidFill>
                <a:schemeClr val="bg1"/>
              </a:solidFill>
            </a:endParaRPr>
          </a:p>
          <a:p>
            <a:pPr>
              <a:lnSpc>
                <a:spcPct val="80000"/>
              </a:lnSpc>
              <a:spcBef>
                <a:spcPct val="0"/>
              </a:spcBef>
            </a:pPr>
            <a:endParaRPr lang="en-US" sz="1600" dirty="0">
              <a:solidFill>
                <a:schemeClr val="bg1"/>
              </a:solidFill>
            </a:endParaRPr>
          </a:p>
          <a:p>
            <a:pPr>
              <a:lnSpc>
                <a:spcPct val="80000"/>
              </a:lnSpc>
              <a:spcBef>
                <a:spcPct val="0"/>
              </a:spcBef>
            </a:pPr>
            <a:endParaRPr lang="en-US" sz="1600" dirty="0">
              <a:solidFill>
                <a:schemeClr val="bg1"/>
              </a:solidFill>
            </a:endParaRPr>
          </a:p>
        </p:txBody>
      </p:sp>
      <p:sp>
        <p:nvSpPr>
          <p:cNvPr id="49156" name="Title 6"/>
          <p:cNvSpPr>
            <a:spLocks noGrp="1"/>
          </p:cNvSpPr>
          <p:nvPr>
            <p:ph type="title" idx="4294967295"/>
          </p:nvPr>
        </p:nvSpPr>
        <p:spPr>
          <a:xfrm>
            <a:off x="533400" y="784483"/>
            <a:ext cx="8229600" cy="1143000"/>
          </a:xfrm>
        </p:spPr>
        <p:txBody>
          <a:bodyPr>
            <a:normAutofit/>
          </a:bodyPr>
          <a:lstStyle/>
          <a:p>
            <a:pPr algn="r"/>
            <a:r>
              <a:rPr lang="en-US" sz="3600" b="1" dirty="0">
                <a:latin typeface="Arial"/>
                <a:cs typeface="Arial"/>
              </a:rPr>
              <a:t>Surgeon General Reports</a:t>
            </a:r>
          </a:p>
        </p:txBody>
      </p:sp>
      <p:pic>
        <p:nvPicPr>
          <p:cNvPr id="491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32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8" name="Picture 7" descr="http://www.sourcewatch.org/images/d/de/Luther_Terry.jpg">
            <a:hlinkClick r:id="rId4" tooltip="Luther Terry, Surgeon General (196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752600"/>
            <a:ext cx="1219200" cy="148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9" name="Picture 1" descr="http://www.cdc.gov/tobacco/data_statistics/sgr/1998/complete_report/images/sgr_ethnic_group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7446" y="3233738"/>
            <a:ext cx="1822111" cy="2581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26972"/>
            <a:ext cx="200025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877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838200"/>
            <a:ext cx="8229600" cy="1143000"/>
          </a:xfrm>
        </p:spPr>
        <p:txBody>
          <a:bodyPr>
            <a:normAutofit/>
          </a:bodyPr>
          <a:lstStyle/>
          <a:p>
            <a:r>
              <a:rPr lang="en-US" sz="3200" b="1" dirty="0">
                <a:latin typeface="Arial"/>
                <a:cs typeface="Arial"/>
              </a:rPr>
              <a:t>Definition of Tobacco-Related Health Disparities</a:t>
            </a:r>
          </a:p>
        </p:txBody>
      </p:sp>
      <p:sp>
        <p:nvSpPr>
          <p:cNvPr id="52227" name="Rectangle 3"/>
          <p:cNvSpPr>
            <a:spLocks noGrp="1" noChangeArrowheads="1"/>
          </p:cNvSpPr>
          <p:nvPr>
            <p:ph type="body" idx="1"/>
          </p:nvPr>
        </p:nvSpPr>
        <p:spPr>
          <a:xfrm>
            <a:off x="685800" y="1981200"/>
            <a:ext cx="7772400" cy="4495800"/>
          </a:xfrm>
          <a:ln>
            <a:solidFill>
              <a:srgbClr val="FFC000"/>
            </a:solidFill>
            <a:miter lim="800000"/>
            <a:headEnd/>
            <a:tailEnd/>
          </a:ln>
        </p:spPr>
        <p:txBody>
          <a:bodyPr>
            <a:normAutofit fontScale="92500" lnSpcReduction="10000"/>
          </a:bodyPr>
          <a:lstStyle/>
          <a:p>
            <a:pPr>
              <a:lnSpc>
                <a:spcPct val="80000"/>
              </a:lnSpc>
              <a:buFontTx/>
              <a:buNone/>
            </a:pPr>
            <a:endParaRPr lang="en-US" sz="2800" dirty="0">
              <a:latin typeface="Arial Narrow" charset="0"/>
            </a:endParaRPr>
          </a:p>
          <a:p>
            <a:pPr algn="ctr">
              <a:lnSpc>
                <a:spcPct val="80000"/>
              </a:lnSpc>
              <a:buFontTx/>
              <a:buNone/>
            </a:pPr>
            <a:r>
              <a:rPr lang="ja-JP" altLang="en-US" sz="2800" dirty="0">
                <a:latin typeface="Arial"/>
                <a:cs typeface="Arial"/>
              </a:rPr>
              <a:t>“</a:t>
            </a:r>
            <a:r>
              <a:rPr lang="en-US" dirty="0">
                <a:latin typeface="Arial"/>
                <a:cs typeface="Arial"/>
              </a:rPr>
              <a:t>Differences in the patterns, prevention, and treatment of tobacco use; the risk, incidence, morbidity, mortality, and burden of tobacco-related illness that exist among specific population groups in the United States; and related differences in capacity and infrastructure, access to resources, and environmental tobacco smoke exposure.</a:t>
            </a:r>
            <a:r>
              <a:rPr lang="ja-JP" altLang="en-US" dirty="0">
                <a:latin typeface="Arial"/>
                <a:cs typeface="Arial"/>
              </a:rPr>
              <a:t>”</a:t>
            </a:r>
            <a:r>
              <a:rPr lang="en-US" dirty="0">
                <a:latin typeface="Arial"/>
                <a:cs typeface="Arial"/>
              </a:rPr>
              <a:t>  </a:t>
            </a:r>
          </a:p>
          <a:p>
            <a:pPr algn="ctr">
              <a:lnSpc>
                <a:spcPct val="80000"/>
              </a:lnSpc>
              <a:buFontTx/>
              <a:buNone/>
            </a:pPr>
            <a:endParaRPr lang="en-US" dirty="0">
              <a:latin typeface="Arial"/>
              <a:cs typeface="Arial"/>
            </a:endParaRPr>
          </a:p>
          <a:p>
            <a:pPr algn="ctr">
              <a:lnSpc>
                <a:spcPct val="80000"/>
              </a:lnSpc>
              <a:buFontTx/>
              <a:buNone/>
            </a:pPr>
            <a:r>
              <a:rPr lang="en-US" sz="1600" dirty="0">
                <a:latin typeface="Arial"/>
                <a:cs typeface="Arial"/>
              </a:rPr>
              <a:t>-</a:t>
            </a:r>
            <a:r>
              <a:rPr lang="en-US" sz="1600" i="1" dirty="0">
                <a:latin typeface="Arial"/>
                <a:cs typeface="Arial"/>
              </a:rPr>
              <a:t>Fagan, King, Lawrence, </a:t>
            </a:r>
            <a:r>
              <a:rPr lang="en-US" sz="1600" i="1" dirty="0" smtClean="0">
                <a:latin typeface="Arial"/>
                <a:cs typeface="Arial"/>
              </a:rPr>
              <a:t>Petruci</a:t>
            </a:r>
            <a:r>
              <a:rPr lang="en-US" sz="1600" i="1" dirty="0">
                <a:latin typeface="Arial"/>
                <a:cs typeface="Arial"/>
              </a:rPr>
              <a:t>, Robinson, Banks, Marable, &amp; </a:t>
            </a:r>
            <a:r>
              <a:rPr lang="en-US" sz="1600" i="1" dirty="0" smtClean="0">
                <a:latin typeface="Arial"/>
                <a:cs typeface="Arial"/>
              </a:rPr>
              <a:t>Grana</a:t>
            </a:r>
          </a:p>
          <a:p>
            <a:pPr algn="ctr">
              <a:lnSpc>
                <a:spcPct val="80000"/>
              </a:lnSpc>
              <a:buFontTx/>
              <a:buNone/>
            </a:pPr>
            <a:r>
              <a:rPr lang="en-US" sz="1600" i="1" dirty="0" smtClean="0">
                <a:latin typeface="Arial"/>
                <a:cs typeface="Arial"/>
              </a:rPr>
              <a:t> </a:t>
            </a:r>
            <a:r>
              <a:rPr lang="en-US" sz="1600" i="1" dirty="0">
                <a:latin typeface="Arial"/>
                <a:cs typeface="Arial"/>
              </a:rPr>
              <a:t>American Journal of Public Health, 2004</a:t>
            </a:r>
          </a:p>
          <a:p>
            <a:pPr algn="ctr">
              <a:lnSpc>
                <a:spcPct val="80000"/>
              </a:lnSpc>
              <a:buFontTx/>
              <a:buNone/>
            </a:pPr>
            <a:endParaRPr lang="en-US" sz="1600" dirty="0">
              <a:latin typeface="Arial Narrow" charset="0"/>
            </a:endParaRPr>
          </a:p>
          <a:p>
            <a:pPr>
              <a:lnSpc>
                <a:spcPct val="80000"/>
              </a:lnSpc>
            </a:pPr>
            <a:endParaRPr lang="en-US" sz="1600" dirty="0">
              <a:latin typeface="Arial Narrow" charset="0"/>
            </a:endParaRPr>
          </a:p>
        </p:txBody>
      </p:sp>
    </p:spTree>
    <p:extLst>
      <p:ext uri="{BB962C8B-B14F-4D97-AF65-F5344CB8AC3E}">
        <p14:creationId xmlns:p14="http://schemas.microsoft.com/office/powerpoint/2010/main" val="1624379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Goals for Today</a:t>
            </a:r>
            <a:endParaRPr lang="en-US" sz="4000" b="1" dirty="0"/>
          </a:p>
        </p:txBody>
      </p:sp>
      <p:sp>
        <p:nvSpPr>
          <p:cNvPr id="3" name="Content Placeholder 2"/>
          <p:cNvSpPr>
            <a:spLocks noGrp="1"/>
          </p:cNvSpPr>
          <p:nvPr>
            <p:ph idx="1"/>
          </p:nvPr>
        </p:nvSpPr>
        <p:spPr/>
        <p:txBody>
          <a:bodyPr>
            <a:normAutofit fontScale="77500" lnSpcReduction="20000"/>
          </a:bodyPr>
          <a:lstStyle/>
          <a:p>
            <a:r>
              <a:rPr lang="en-US" dirty="0" smtClean="0"/>
              <a:t>Review definition of health disparities and tobacco-related health disparities.</a:t>
            </a:r>
          </a:p>
          <a:p>
            <a:endParaRPr lang="en-US" dirty="0" smtClean="0"/>
          </a:p>
          <a:p>
            <a:r>
              <a:rPr lang="en-US" dirty="0" smtClean="0"/>
              <a:t>Increase knowledge of specific tobacco related disparities.</a:t>
            </a:r>
          </a:p>
          <a:p>
            <a:pPr lvl="1"/>
            <a:r>
              <a:rPr lang="en-US" dirty="0" smtClean="0"/>
              <a:t>Burden of tobacco-caused cancers among racial/ethnic-gender, geographical groups</a:t>
            </a:r>
          </a:p>
          <a:p>
            <a:pPr lvl="1"/>
            <a:r>
              <a:rPr lang="en-US" dirty="0" smtClean="0"/>
              <a:t>Smoking among LGBTs</a:t>
            </a:r>
          </a:p>
          <a:p>
            <a:pPr lvl="1"/>
            <a:r>
              <a:rPr lang="en-US" dirty="0" smtClean="0"/>
              <a:t>Smoking by cigarette type</a:t>
            </a:r>
          </a:p>
          <a:p>
            <a:pPr lvl="1"/>
            <a:r>
              <a:rPr lang="en-US" dirty="0" smtClean="0"/>
              <a:t>Secondhand smoke exposure</a:t>
            </a:r>
          </a:p>
          <a:p>
            <a:pPr lvl="1"/>
            <a:r>
              <a:rPr lang="en-US" dirty="0" smtClean="0"/>
              <a:t>Quitting and cessation </a:t>
            </a:r>
          </a:p>
          <a:p>
            <a:endParaRPr lang="en-US" dirty="0"/>
          </a:p>
          <a:p>
            <a:endParaRPr lang="en-US" dirty="0" smtClean="0"/>
          </a:p>
          <a:p>
            <a:endParaRPr lang="en-US" dirty="0"/>
          </a:p>
        </p:txBody>
      </p:sp>
    </p:spTree>
    <p:extLst>
      <p:ext uri="{BB962C8B-B14F-4D97-AF65-F5344CB8AC3E}">
        <p14:creationId xmlns:p14="http://schemas.microsoft.com/office/powerpoint/2010/main" val="1580723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Tobacco Disease Continuum</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Initiation</a:t>
            </a:r>
          </a:p>
          <a:p>
            <a:r>
              <a:rPr lang="en-US" dirty="0" smtClean="0">
                <a:solidFill>
                  <a:srgbClr val="FF0000"/>
                </a:solidFill>
              </a:rPr>
              <a:t>SHS exposure</a:t>
            </a:r>
          </a:p>
          <a:p>
            <a:r>
              <a:rPr lang="en-US" dirty="0" smtClean="0">
                <a:solidFill>
                  <a:srgbClr val="FF0000"/>
                </a:solidFill>
              </a:rPr>
              <a:t>Current use</a:t>
            </a:r>
          </a:p>
          <a:p>
            <a:r>
              <a:rPr lang="en-US" dirty="0" smtClean="0">
                <a:solidFill>
                  <a:srgbClr val="FF0000"/>
                </a:solidFill>
              </a:rPr>
              <a:t>Type of cigarette smoked</a:t>
            </a:r>
          </a:p>
          <a:p>
            <a:r>
              <a:rPr lang="en-US" dirty="0" smtClean="0"/>
              <a:t>Frequency and intensity of use</a:t>
            </a:r>
          </a:p>
          <a:p>
            <a:r>
              <a:rPr lang="en-US" dirty="0" smtClean="0">
                <a:solidFill>
                  <a:srgbClr val="FF0000"/>
                </a:solidFill>
              </a:rPr>
              <a:t>Quitting, cessation, treatment</a:t>
            </a:r>
          </a:p>
          <a:p>
            <a:r>
              <a:rPr lang="en-US" dirty="0" smtClean="0">
                <a:solidFill>
                  <a:srgbClr val="FF0000"/>
                </a:solidFill>
              </a:rPr>
              <a:t>Disease consequences</a:t>
            </a:r>
          </a:p>
          <a:p>
            <a:endParaRPr lang="en-US" dirty="0" smtClean="0"/>
          </a:p>
        </p:txBody>
      </p:sp>
    </p:spTree>
    <p:extLst>
      <p:ext uri="{BB962C8B-B14F-4D97-AF65-F5344CB8AC3E}">
        <p14:creationId xmlns:p14="http://schemas.microsoft.com/office/powerpoint/2010/main" val="714204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143000"/>
          </a:xfrm>
        </p:spPr>
        <p:txBody>
          <a:bodyPr>
            <a:normAutofit fontScale="90000"/>
          </a:bodyPr>
          <a:lstStyle/>
          <a:p>
            <a:r>
              <a:rPr lang="en-US" b="1" dirty="0" smtClean="0"/>
              <a:t>Burden of Tobacco-Caused Disease</a:t>
            </a:r>
            <a:br>
              <a:rPr lang="en-US" b="1" dirty="0" smtClean="0"/>
            </a:br>
            <a:r>
              <a:rPr lang="en-US" b="1" dirty="0" smtClean="0"/>
              <a:t>By Racial/Ethnic and Gender</a:t>
            </a:r>
            <a:endParaRPr lang="en-US" b="1" dirty="0"/>
          </a:p>
        </p:txBody>
      </p:sp>
    </p:spTree>
    <p:extLst>
      <p:ext uri="{BB962C8B-B14F-4D97-AF65-F5344CB8AC3E}">
        <p14:creationId xmlns:p14="http://schemas.microsoft.com/office/powerpoint/2010/main" val="24301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957730"/>
            <a:ext cx="4559300" cy="5900270"/>
          </a:xfrm>
          <a:prstGeom prst="rect">
            <a:avLst/>
          </a:prstGeom>
        </p:spPr>
      </p:pic>
    </p:spTree>
    <p:extLst>
      <p:ext uri="{BB962C8B-B14F-4D97-AF65-F5344CB8AC3E}">
        <p14:creationId xmlns:p14="http://schemas.microsoft.com/office/powerpoint/2010/main" val="69054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957730"/>
            <a:ext cx="4559300" cy="5900270"/>
          </a:xfrm>
          <a:prstGeom prst="rect">
            <a:avLst/>
          </a:prstGeom>
        </p:spPr>
      </p:pic>
    </p:spTree>
    <p:extLst>
      <p:ext uri="{BB962C8B-B14F-4D97-AF65-F5344CB8AC3E}">
        <p14:creationId xmlns:p14="http://schemas.microsoft.com/office/powerpoint/2010/main" val="146386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957730"/>
            <a:ext cx="4559300" cy="5900270"/>
          </a:xfrm>
          <a:prstGeom prst="rect">
            <a:avLst/>
          </a:prstGeom>
        </p:spPr>
      </p:pic>
    </p:spTree>
    <p:extLst>
      <p:ext uri="{BB962C8B-B14F-4D97-AF65-F5344CB8AC3E}">
        <p14:creationId xmlns:p14="http://schemas.microsoft.com/office/powerpoint/2010/main" val="125582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929852"/>
            <a:ext cx="4559300" cy="5900270"/>
          </a:xfrm>
          <a:prstGeom prst="rect">
            <a:avLst/>
          </a:prstGeom>
        </p:spPr>
      </p:pic>
    </p:spTree>
    <p:extLst>
      <p:ext uri="{BB962C8B-B14F-4D97-AF65-F5344CB8AC3E}">
        <p14:creationId xmlns:p14="http://schemas.microsoft.com/office/powerpoint/2010/main" val="1928256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533400"/>
            <a:ext cx="9141843" cy="1143000"/>
          </a:xfrm>
        </p:spPr>
        <p:txBody>
          <a:bodyPr>
            <a:noAutofit/>
          </a:bodyPr>
          <a:lstStyle/>
          <a:p>
            <a:r>
              <a:rPr lang="en-US" sz="2400" b="1" dirty="0" smtClean="0"/>
              <a:t>Racial/Ethnic Differences in Age-Adjusted Lung Cancer Incidence, SEER </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1755128847"/>
              </p:ext>
            </p:extLst>
          </p:nvPr>
        </p:nvGraphicFramePr>
        <p:xfrm>
          <a:off x="60960" y="1295400"/>
          <a:ext cx="8989442" cy="4953237"/>
        </p:xfrm>
        <a:graphic>
          <a:graphicData uri="http://schemas.openxmlformats.org/drawingml/2006/table">
            <a:tbl>
              <a:tblPr firstRow="1" bandRow="1">
                <a:effectLst>
                  <a:outerShdw blurRad="50800" dist="50800" dir="5400000" algn="tl" rotWithShape="0">
                    <a:schemeClr val="bg1">
                      <a:lumMod val="50000"/>
                      <a:alpha val="0"/>
                    </a:schemeClr>
                  </a:outerShdw>
                </a:effectLst>
                <a:tableStyleId>{2D5ABB26-0587-4C30-8999-92F81FD0307C}</a:tableStyleId>
              </a:tblPr>
              <a:tblGrid>
                <a:gridCol w="1259557"/>
                <a:gridCol w="797842"/>
                <a:gridCol w="634256"/>
                <a:gridCol w="983490"/>
                <a:gridCol w="215076"/>
                <a:gridCol w="733905"/>
                <a:gridCol w="655660"/>
                <a:gridCol w="1000744"/>
                <a:gridCol w="215076"/>
                <a:gridCol w="889194"/>
                <a:gridCol w="552135"/>
                <a:gridCol w="1052507"/>
              </a:tblGrid>
              <a:tr h="355837">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3">
                  <a:txBody>
                    <a:bodyPr/>
                    <a:lstStyle/>
                    <a:p>
                      <a:r>
                        <a:rPr lang="en-US" sz="1400" dirty="0" smtClean="0">
                          <a:solidFill>
                            <a:schemeClr val="tx1"/>
                          </a:solidFill>
                        </a:rPr>
                        <a:t>1990-1995</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sz="1400" dirty="0"/>
                    </a:p>
                  </a:txBody>
                  <a:tcPr/>
                </a:tc>
                <a:tc hMerge="1">
                  <a:txBody>
                    <a:bodyPr/>
                    <a:lstStyle/>
                    <a:p>
                      <a:endParaRPr lang="en-US" sz="1400" dirty="0"/>
                    </a:p>
                  </a:txBody>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3">
                  <a:txBody>
                    <a:bodyPr/>
                    <a:lstStyle/>
                    <a:p>
                      <a:r>
                        <a:rPr lang="en-US" sz="1400" dirty="0" smtClean="0">
                          <a:solidFill>
                            <a:schemeClr val="tx1"/>
                          </a:solidFill>
                        </a:rPr>
                        <a:t>1996-2001</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sz="1400" dirty="0"/>
                    </a:p>
                  </a:txBody>
                  <a:tcPr/>
                </a:tc>
                <a:tc hMerge="1">
                  <a:txBody>
                    <a:bodyPr/>
                    <a:lstStyle/>
                    <a:p>
                      <a:endParaRPr lang="en-US" sz="1400" dirty="0"/>
                    </a:p>
                  </a:txBody>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3">
                  <a:txBody>
                    <a:bodyPr/>
                    <a:lstStyle/>
                    <a:p>
                      <a:r>
                        <a:rPr lang="en-US" sz="1400" dirty="0" smtClean="0">
                          <a:solidFill>
                            <a:schemeClr val="tx1"/>
                          </a:solidFill>
                        </a:rPr>
                        <a:t>2002-2008</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sz="1400" dirty="0"/>
                    </a:p>
                  </a:txBody>
                  <a:tcPr/>
                </a:tc>
                <a:tc hMerge="1">
                  <a:txBody>
                    <a:bodyPr/>
                    <a:lstStyle/>
                    <a:p>
                      <a:endParaRPr lang="en-US" sz="1400" dirty="0"/>
                    </a:p>
                  </a:txBody>
                  <a:tcPr/>
                </a:tc>
              </a:tr>
              <a:tr h="370840">
                <a:tc>
                  <a:txBody>
                    <a:bodyPr/>
                    <a:lstStyle/>
                    <a:p>
                      <a:r>
                        <a:rPr lang="en-US" sz="1400" dirty="0" smtClean="0"/>
                        <a:t>Race/Ethnicity</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Count</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Rate</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95% CI</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Count</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Rate</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95%</a:t>
                      </a:r>
                      <a:r>
                        <a:rPr lang="en-US" sz="1400" baseline="0" dirty="0" smtClean="0"/>
                        <a:t> </a:t>
                      </a:r>
                      <a:r>
                        <a:rPr lang="en-US" sz="1400" dirty="0" smtClean="0"/>
                        <a:t>CI</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Count</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Rate</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95% CI</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71048">
                <a:tc>
                  <a:txBody>
                    <a:bodyPr/>
                    <a:lstStyle/>
                    <a:p>
                      <a:r>
                        <a:rPr lang="en-US" sz="1400" b="1" dirty="0" smtClean="0"/>
                        <a:t>Males</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White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101781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95.7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95.1,96.3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96883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85.8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85.3,86.4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105743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75.5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75.1,76.0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400" dirty="0" smtClean="0"/>
                        <a:t>Native Hawaiian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417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103.4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93.1,114.4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460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98.6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89.3,108.5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545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78.7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72,85.8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400" dirty="0" smtClean="0">
                          <a:solidFill>
                            <a:srgbClr val="FF0000"/>
                          </a:solidFill>
                        </a:rPr>
                        <a:t>Samoan</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69</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120.4</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90.8,155.9</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79</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100.6</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77.6,127.9</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108</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FF0000"/>
                          </a:solidFill>
                        </a:rPr>
                        <a:t>98.9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rgbClr val="FF0000"/>
                          </a:solidFill>
                        </a:rPr>
                        <a:t>79.0,121.8</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400" dirty="0" smtClean="0"/>
                        <a:t>Guamanian/</a:t>
                      </a:r>
                    </a:p>
                    <a:p>
                      <a:r>
                        <a:rPr lang="en-US" sz="1400" dirty="0" smtClean="0"/>
                        <a:t>Chamorro</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37.9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23.9,56.9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34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37.7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25.2,53.9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8389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Female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White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76529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55.4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55.0,55.8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83761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57.8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57.4,58.2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100847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56.9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56.6,57.3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400" dirty="0" smtClean="0"/>
                        <a:t>Native Hawaiian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267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61.2</a:t>
                      </a:r>
                    </a:p>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53.8,69.3</a:t>
                      </a:r>
                    </a:p>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333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64.5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57.6,71.9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466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51.6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47.0,56.5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Samoan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48.4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31.1,70.8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45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52.9</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37.6,71.6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60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43.6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32.6,56.7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Guamanian/</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Chamorro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26.6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15.7,41.7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26.1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16.6,38.6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5501438" y="6434811"/>
            <a:ext cx="3642562" cy="369332"/>
          </a:xfrm>
          <a:prstGeom prst="rect">
            <a:avLst/>
          </a:prstGeom>
          <a:solidFill>
            <a:schemeClr val="bg1"/>
          </a:solidFill>
        </p:spPr>
        <p:txBody>
          <a:bodyPr wrap="square" rtlCol="0">
            <a:spAutoFit/>
          </a:bodyPr>
          <a:lstStyle/>
          <a:p>
            <a:r>
              <a:rPr lang="en-US" b="1" i="1" dirty="0" smtClean="0"/>
              <a:t>Adapted from  Liu et al 2013, JNCI</a:t>
            </a:r>
            <a:endParaRPr lang="en-US" b="1" i="1" dirty="0"/>
          </a:p>
        </p:txBody>
      </p:sp>
    </p:spTree>
    <p:extLst>
      <p:ext uri="{BB962C8B-B14F-4D97-AF65-F5344CB8AC3E}">
        <p14:creationId xmlns:p14="http://schemas.microsoft.com/office/powerpoint/2010/main" val="1305985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8351" y="1219200"/>
            <a:ext cx="8229600" cy="1143000"/>
          </a:xfrm>
        </p:spPr>
        <p:txBody>
          <a:bodyPr>
            <a:normAutofit fontScale="90000"/>
          </a:bodyPr>
          <a:lstStyle/>
          <a:p>
            <a:r>
              <a:rPr lang="en-US" b="1" dirty="0" smtClean="0"/>
              <a:t>Reasons for Racial/Ethnic Disparities In Tobacco-Cause Lung Cancer</a:t>
            </a:r>
            <a:endParaRPr lang="en-US" b="1" dirty="0"/>
          </a:p>
        </p:txBody>
      </p:sp>
      <p:sp>
        <p:nvSpPr>
          <p:cNvPr id="6" name="Content Placeholder 5"/>
          <p:cNvSpPr>
            <a:spLocks noGrp="1"/>
          </p:cNvSpPr>
          <p:nvPr>
            <p:ph idx="1"/>
          </p:nvPr>
        </p:nvSpPr>
        <p:spPr>
          <a:xfrm>
            <a:off x="478351" y="2743200"/>
            <a:ext cx="8229600" cy="3459163"/>
          </a:xfrm>
        </p:spPr>
        <p:txBody>
          <a:bodyPr/>
          <a:lstStyle/>
          <a:p>
            <a:r>
              <a:rPr lang="en-US" dirty="0" smtClean="0"/>
              <a:t>Is it because: </a:t>
            </a:r>
          </a:p>
          <a:p>
            <a:pPr lvl="1"/>
            <a:r>
              <a:rPr lang="en-US" dirty="0" smtClean="0"/>
              <a:t>some groups smoke more cigarettes than others?</a:t>
            </a:r>
            <a:endParaRPr lang="en-US" dirty="0"/>
          </a:p>
          <a:p>
            <a:pPr lvl="1"/>
            <a:r>
              <a:rPr lang="en-US" dirty="0" smtClean="0"/>
              <a:t>Longer duration of smoking?</a:t>
            </a:r>
          </a:p>
          <a:p>
            <a:pPr lvl="1"/>
            <a:r>
              <a:rPr lang="en-US" dirty="0" smtClean="0"/>
              <a:t>Are there other factors within our control or beyond our control? </a:t>
            </a:r>
          </a:p>
          <a:p>
            <a:pPr lvl="1"/>
            <a:endParaRPr lang="en-US" dirty="0" smtClean="0"/>
          </a:p>
          <a:p>
            <a:pPr lvl="1"/>
            <a:endParaRPr lang="en-US" dirty="0"/>
          </a:p>
        </p:txBody>
      </p:sp>
    </p:spTree>
    <p:extLst>
      <p:ext uri="{BB962C8B-B14F-4D97-AF65-F5344CB8AC3E}">
        <p14:creationId xmlns:p14="http://schemas.microsoft.com/office/powerpoint/2010/main" val="189774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06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9" y="1780605"/>
            <a:ext cx="8077200" cy="50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2514600" y="6553200"/>
            <a:ext cx="4816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50000"/>
              </a:spcBef>
              <a:spcAft>
                <a:spcPct val="0"/>
              </a:spcAft>
              <a:defRPr>
                <a:solidFill>
                  <a:schemeClr val="tx1"/>
                </a:solidFill>
                <a:latin typeface="Arial" charset="0"/>
                <a:ea typeface="ＭＳ Ｐゴシック" charset="0"/>
              </a:defRPr>
            </a:lvl6pPr>
            <a:lvl7pPr marL="2971800" indent="-228600" eaLnBrk="0" fontAlgn="base" hangingPunct="0">
              <a:spcBef>
                <a:spcPct val="50000"/>
              </a:spcBef>
              <a:spcAft>
                <a:spcPct val="0"/>
              </a:spcAft>
              <a:defRPr>
                <a:solidFill>
                  <a:schemeClr val="tx1"/>
                </a:solidFill>
                <a:latin typeface="Arial" charset="0"/>
                <a:ea typeface="ＭＳ Ｐゴシック" charset="0"/>
              </a:defRPr>
            </a:lvl7pPr>
            <a:lvl8pPr marL="3429000" indent="-228600" eaLnBrk="0" fontAlgn="base" hangingPunct="0">
              <a:spcBef>
                <a:spcPct val="50000"/>
              </a:spcBef>
              <a:spcAft>
                <a:spcPct val="0"/>
              </a:spcAft>
              <a:defRPr>
                <a:solidFill>
                  <a:schemeClr val="tx1"/>
                </a:solidFill>
                <a:latin typeface="Arial" charset="0"/>
                <a:ea typeface="ＭＳ Ｐゴシック" charset="0"/>
              </a:defRPr>
            </a:lvl8pPr>
            <a:lvl9pPr marL="3886200" indent="-228600" eaLnBrk="0" fontAlgn="base" hangingPunct="0">
              <a:spcBef>
                <a:spcPct val="50000"/>
              </a:spcBef>
              <a:spcAft>
                <a:spcPct val="0"/>
              </a:spcAft>
              <a:defRPr>
                <a:solidFill>
                  <a:schemeClr val="tx1"/>
                </a:solidFill>
                <a:latin typeface="Arial" charset="0"/>
                <a:ea typeface="ＭＳ Ｐゴシック" charset="0"/>
              </a:defRPr>
            </a:lvl9pPr>
          </a:lstStyle>
          <a:p>
            <a:pPr>
              <a:spcBef>
                <a:spcPct val="0"/>
              </a:spcBef>
            </a:pPr>
            <a:r>
              <a:rPr lang="en-US" sz="1400" i="1" dirty="0"/>
              <a:t>Haiman, Strom, Wilkens, et al, NEJM, 2006</a:t>
            </a:r>
          </a:p>
        </p:txBody>
      </p:sp>
      <p:sp>
        <p:nvSpPr>
          <p:cNvPr id="56324" name="Rectangle 6"/>
          <p:cNvSpPr>
            <a:spLocks noGrp="1" noChangeArrowheads="1"/>
          </p:cNvSpPr>
          <p:nvPr>
            <p:ph type="title" idx="4294967295"/>
          </p:nvPr>
        </p:nvSpPr>
        <p:spPr>
          <a:xfrm>
            <a:off x="312821" y="930373"/>
            <a:ext cx="8359568" cy="838200"/>
          </a:xfrm>
        </p:spPr>
        <p:txBody>
          <a:bodyPr>
            <a:noAutofit/>
          </a:bodyPr>
          <a:lstStyle/>
          <a:p>
            <a:r>
              <a:rPr lang="en-US" sz="2800" b="1" dirty="0">
                <a:latin typeface="Arial"/>
                <a:cs typeface="Arial"/>
              </a:rPr>
              <a:t>Predicted Rates of Lung Cancer </a:t>
            </a:r>
            <a:r>
              <a:rPr lang="en-US" sz="2800" b="1" dirty="0" smtClean="0">
                <a:latin typeface="Arial"/>
                <a:cs typeface="Arial"/>
              </a:rPr>
              <a:t>Among </a:t>
            </a:r>
            <a:r>
              <a:rPr lang="en-US" sz="2800" b="1" dirty="0">
                <a:latin typeface="Arial"/>
                <a:cs typeface="Arial"/>
              </a:rPr>
              <a:t>Smokers Consuming 10 CPD or 30 CPD</a:t>
            </a:r>
            <a:endParaRPr lang="en-US" sz="2800" b="1" dirty="0">
              <a:solidFill>
                <a:srgbClr val="FF0000"/>
              </a:solidFill>
              <a:latin typeface="Arial"/>
              <a:cs typeface="Arial"/>
            </a:endParaRPr>
          </a:p>
        </p:txBody>
      </p:sp>
    </p:spTree>
    <p:extLst>
      <p:ext uri="{BB962C8B-B14F-4D97-AF65-F5344CB8AC3E}">
        <p14:creationId xmlns:p14="http://schemas.microsoft.com/office/powerpoint/2010/main" val="2692200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r>
              <a:rPr lang="en-US" b="1" dirty="0" smtClean="0"/>
              <a:t>Burden of Tobacco-Caused Disease by  Geography</a:t>
            </a:r>
            <a:endParaRPr lang="en-US" b="1" dirty="0"/>
          </a:p>
        </p:txBody>
      </p:sp>
    </p:spTree>
    <p:extLst>
      <p:ext uri="{BB962C8B-B14F-4D97-AF65-F5344CB8AC3E}">
        <p14:creationId xmlns:p14="http://schemas.microsoft.com/office/powerpoint/2010/main" val="2110010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599"/>
            <a:ext cx="9143999" cy="5875421"/>
          </a:xfrm>
          <a:prstGeom prst="rect">
            <a:avLst/>
          </a:prstGeom>
        </p:spPr>
      </p:pic>
      <p:sp>
        <p:nvSpPr>
          <p:cNvPr id="6" name="Title 5"/>
          <p:cNvSpPr>
            <a:spLocks noGrp="1"/>
          </p:cNvSpPr>
          <p:nvPr>
            <p:ph type="ctrTitle"/>
          </p:nvPr>
        </p:nvSpPr>
        <p:spPr>
          <a:xfrm>
            <a:off x="1066800" y="1143000"/>
            <a:ext cx="6934200" cy="1600200"/>
          </a:xfrm>
        </p:spPr>
        <p:txBody>
          <a:bodyPr>
            <a:normAutofit fontScale="90000"/>
          </a:bodyPr>
          <a:lstStyle/>
          <a:p>
            <a:r>
              <a:rPr lang="en-US" dirty="0" smtClean="0"/>
              <a:t>Disparities are not just differences in health indicators</a:t>
            </a:r>
            <a:endParaRPr lang="en-US" dirty="0"/>
          </a:p>
        </p:txBody>
      </p:sp>
    </p:spTree>
    <p:extLst>
      <p:ext uri="{BB962C8B-B14F-4D97-AF65-F5344CB8AC3E}">
        <p14:creationId xmlns:p14="http://schemas.microsoft.com/office/powerpoint/2010/main" val="784558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4032581"/>
              </p:ext>
            </p:extLst>
          </p:nvPr>
        </p:nvGraphicFramePr>
        <p:xfrm>
          <a:off x="76200" y="0"/>
          <a:ext cx="8915399" cy="6401529"/>
        </p:xfrm>
        <a:graphic>
          <a:graphicData uri="http://schemas.openxmlformats.org/drawingml/2006/table">
            <a:tbl>
              <a:tblPr firstRow="1" bandRow="1">
                <a:tableStyleId>{5C22544A-7EE6-4342-B048-85BDC9FD1C3A}</a:tableStyleId>
              </a:tblPr>
              <a:tblGrid>
                <a:gridCol w="1164624"/>
                <a:gridCol w="435576"/>
                <a:gridCol w="795129"/>
                <a:gridCol w="1282148"/>
                <a:gridCol w="516835"/>
                <a:gridCol w="824948"/>
                <a:gridCol w="1321904"/>
                <a:gridCol w="556591"/>
                <a:gridCol w="646044"/>
                <a:gridCol w="178904"/>
                <a:gridCol w="1192696"/>
              </a:tblGrid>
              <a:tr h="500713">
                <a:tc gridSpan="11">
                  <a:txBody>
                    <a:bodyPr/>
                    <a:lstStyle/>
                    <a:p>
                      <a:r>
                        <a:rPr lang="en-US" sz="1400" dirty="0" smtClean="0">
                          <a:solidFill>
                            <a:schemeClr val="tx1"/>
                          </a:solidFill>
                        </a:rPr>
                        <a:t>State Level Disparities:</a:t>
                      </a:r>
                      <a:r>
                        <a:rPr lang="en-US" sz="1400" baseline="0" dirty="0" smtClean="0">
                          <a:solidFill>
                            <a:schemeClr val="tx1"/>
                          </a:solidFill>
                        </a:rPr>
                        <a:t> Number and Proportion of Cancer Deaths Attributable to Cigarette Smoking in 2014 in Adults Aged 35 Years and Older</a:t>
                      </a:r>
                      <a:r>
                        <a:rPr lang="en-US" sz="1400" baseline="30000" dirty="0" smtClean="0">
                          <a:solidFill>
                            <a:schemeClr val="tx1"/>
                          </a:solidFill>
                        </a:rPr>
                        <a:t>1</a:t>
                      </a:r>
                      <a:endParaRPr lang="en-US" sz="14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0290">
                <a:tc>
                  <a:txBody>
                    <a:bodyPr/>
                    <a:lstStyle/>
                    <a:p>
                      <a:endParaRPr lang="en-US" sz="1200" u="sng"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200" u="sng" dirty="0" smtClean="0"/>
                        <a:t>Total</a:t>
                      </a:r>
                      <a:endParaRPr lang="en-US" sz="1200" u="sng"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3">
                  <a:txBody>
                    <a:bodyPr/>
                    <a:lstStyle/>
                    <a:p>
                      <a:pPr algn="ctr"/>
                      <a:r>
                        <a:rPr lang="en-US" sz="1200" u="sng" dirty="0" smtClean="0"/>
                        <a:t>Men</a:t>
                      </a:r>
                      <a:endParaRPr lang="en-US" sz="1200" u="sng"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4">
                  <a:txBody>
                    <a:bodyPr/>
                    <a:lstStyle/>
                    <a:p>
                      <a:pPr algn="ctr"/>
                      <a:r>
                        <a:rPr lang="en-US" sz="1200" u="sng" dirty="0" smtClean="0"/>
                        <a:t>Women</a:t>
                      </a:r>
                      <a:endParaRPr lang="en-US" sz="1200" u="sng"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55163">
                <a:tc>
                  <a:txBody>
                    <a:bodyPr/>
                    <a:lstStyle/>
                    <a:p>
                      <a:r>
                        <a:rPr lang="en-US" sz="1200" b="1" dirty="0" smtClean="0"/>
                        <a:t>State</a:t>
                      </a:r>
                      <a:endParaRPr lang="en-US" sz="12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Rank</a:t>
                      </a:r>
                      <a:endParaRPr lang="en-US" sz="12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SA</a:t>
                      </a:r>
                    </a:p>
                    <a:p>
                      <a:r>
                        <a:rPr lang="en-US" sz="1200" b="1" dirty="0" smtClean="0"/>
                        <a:t>cancer</a:t>
                      </a:r>
                      <a:r>
                        <a:rPr lang="en-US" sz="1200" b="1" baseline="0" dirty="0" smtClean="0"/>
                        <a:t> d</a:t>
                      </a:r>
                      <a:r>
                        <a:rPr lang="en-US" sz="1200" b="1" dirty="0" smtClean="0"/>
                        <a:t>eaths</a:t>
                      </a:r>
                      <a:endParaRPr lang="en-US" sz="1200" b="1" baseline="-25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SA</a:t>
                      </a:r>
                      <a:r>
                        <a:rPr lang="en-US" sz="1200" b="1" baseline="0" dirty="0" smtClean="0"/>
                        <a:t> proportion of cancer deaths</a:t>
                      </a:r>
                    </a:p>
                    <a:p>
                      <a:r>
                        <a:rPr lang="en-US" sz="1200" b="1" baseline="0" dirty="0" smtClean="0"/>
                        <a:t> % (95% CI)</a:t>
                      </a:r>
                      <a:endParaRPr lang="en-US" sz="12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Rank</a:t>
                      </a:r>
                      <a:endParaRPr lang="en-US" sz="12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SA</a:t>
                      </a:r>
                    </a:p>
                    <a:p>
                      <a:r>
                        <a:rPr lang="en-US" sz="1200" b="1" dirty="0" smtClean="0"/>
                        <a:t>cancer</a:t>
                      </a:r>
                      <a:r>
                        <a:rPr lang="en-US" sz="1200" b="1" baseline="0" dirty="0" smtClean="0"/>
                        <a:t> d</a:t>
                      </a:r>
                      <a:r>
                        <a:rPr lang="en-US" sz="1200" b="1" dirty="0" smtClean="0"/>
                        <a:t>eaths</a:t>
                      </a:r>
                      <a:endParaRPr lang="en-US" sz="12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SA</a:t>
                      </a:r>
                      <a:r>
                        <a:rPr lang="en-US" sz="1200" b="1" baseline="0" dirty="0" smtClean="0"/>
                        <a:t> proportion of cancer deaths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 (95% CI)</a:t>
                      </a:r>
                      <a:endParaRPr lang="en-US" sz="1200" b="1" dirty="0" smtClean="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Rank</a:t>
                      </a:r>
                      <a:endParaRPr lang="en-US" sz="12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smtClean="0"/>
                        <a:t>SA</a:t>
                      </a:r>
                    </a:p>
                    <a:p>
                      <a:r>
                        <a:rPr lang="en-US" sz="1200" b="1" dirty="0" smtClean="0"/>
                        <a:t>cancer</a:t>
                      </a:r>
                      <a:r>
                        <a:rPr lang="en-US" sz="1200" b="1" baseline="0" dirty="0" smtClean="0"/>
                        <a:t> d</a:t>
                      </a:r>
                      <a:r>
                        <a:rPr lang="en-US" sz="1200" b="1" dirty="0" smtClean="0"/>
                        <a:t>eaths</a:t>
                      </a:r>
                      <a:endParaRPr lang="en-US" sz="12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en-US" sz="1200" b="1" dirty="0" smtClean="0"/>
                        <a:t>SA</a:t>
                      </a:r>
                      <a:r>
                        <a:rPr lang="en-US" sz="1200" b="1" baseline="0" dirty="0" smtClean="0"/>
                        <a:t> proportion of cancer deaths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 (95% CI)</a:t>
                      </a:r>
                      <a:endParaRPr lang="en-US" sz="1200" b="1" dirty="0" smtClean="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b="1" dirty="0" smtClean="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5083">
                <a:tc gridSpan="11">
                  <a:txBody>
                    <a:bodyPr/>
                    <a:lstStyle/>
                    <a:p>
                      <a:r>
                        <a:rPr lang="en-US" sz="1200" b="1" dirty="0" smtClean="0"/>
                        <a:t>Top ranking</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sz="1200" b="1"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0290">
                <a:tc>
                  <a:txBody>
                    <a:bodyPr/>
                    <a:lstStyle/>
                    <a:p>
                      <a:r>
                        <a:rPr lang="en-US" sz="1200" dirty="0" smtClean="0">
                          <a:solidFill>
                            <a:srgbClr val="7030A0"/>
                          </a:solidFill>
                        </a:rPr>
                        <a:t>U.S</a:t>
                      </a:r>
                      <a:endParaRPr lang="en-US" sz="1200" dirty="0">
                        <a:solidFill>
                          <a:srgbClr val="7030A0"/>
                        </a:solidFill>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en-US" sz="1200" dirty="0">
                        <a:solidFill>
                          <a:srgbClr val="7030A0"/>
                        </a:solidFill>
                      </a:endParaRPr>
                    </a:p>
                  </a:txBody>
                  <a:tcPr>
                    <a:solidFill>
                      <a:schemeClr val="bg1"/>
                    </a:solidFill>
                  </a:tcPr>
                </a:tc>
                <a:tc>
                  <a:txBody>
                    <a:bodyPr/>
                    <a:lstStyle/>
                    <a:p>
                      <a:r>
                        <a:rPr lang="en-US" sz="1200" dirty="0" smtClean="0">
                          <a:solidFill>
                            <a:srgbClr val="7030A0"/>
                          </a:solidFill>
                        </a:rPr>
                        <a:t>167,133</a:t>
                      </a:r>
                      <a:endParaRPr lang="en-US" sz="1200" dirty="0">
                        <a:solidFill>
                          <a:srgbClr val="7030A0"/>
                        </a:solidFill>
                      </a:endParaRPr>
                    </a:p>
                  </a:txBody>
                  <a:tcPr>
                    <a:solidFill>
                      <a:schemeClr val="bg1"/>
                    </a:solidFill>
                  </a:tcPr>
                </a:tc>
                <a:tc>
                  <a:txBody>
                    <a:bodyPr/>
                    <a:lstStyle/>
                    <a:p>
                      <a:r>
                        <a:rPr lang="en-US" sz="1200" dirty="0" smtClean="0">
                          <a:solidFill>
                            <a:srgbClr val="7030A0"/>
                          </a:solidFill>
                        </a:rPr>
                        <a:t>28.6(28.2-28.8)</a:t>
                      </a:r>
                      <a:endParaRPr lang="en-US" sz="1200" dirty="0">
                        <a:solidFill>
                          <a:srgbClr val="7030A0"/>
                        </a:solidFill>
                      </a:endParaRPr>
                    </a:p>
                  </a:txBody>
                  <a:tcPr>
                    <a:solidFill>
                      <a:schemeClr val="bg1"/>
                    </a:solidFill>
                  </a:tcPr>
                </a:tc>
                <a:tc>
                  <a:txBody>
                    <a:bodyPr/>
                    <a:lstStyle/>
                    <a:p>
                      <a:endParaRPr lang="en-US" sz="1200" dirty="0">
                        <a:solidFill>
                          <a:srgbClr val="7030A0"/>
                        </a:solidFill>
                      </a:endParaRPr>
                    </a:p>
                  </a:txBody>
                  <a:tcPr>
                    <a:solidFill>
                      <a:schemeClr val="bg1"/>
                    </a:solidFill>
                  </a:tcPr>
                </a:tc>
                <a:tc>
                  <a:txBody>
                    <a:bodyPr/>
                    <a:lstStyle/>
                    <a:p>
                      <a:r>
                        <a:rPr lang="en-US" sz="1200" dirty="0" smtClean="0">
                          <a:solidFill>
                            <a:srgbClr val="7030A0"/>
                          </a:solidFill>
                        </a:rPr>
                        <a:t>103,609</a:t>
                      </a:r>
                      <a:endParaRPr lang="en-US" sz="1200" dirty="0">
                        <a:solidFill>
                          <a:srgbClr val="7030A0"/>
                        </a:solidFill>
                      </a:endParaRPr>
                    </a:p>
                  </a:txBody>
                  <a:tcPr>
                    <a:solidFill>
                      <a:schemeClr val="bg1"/>
                    </a:solidFill>
                  </a:tcPr>
                </a:tc>
                <a:tc>
                  <a:txBody>
                    <a:bodyPr/>
                    <a:lstStyle/>
                    <a:p>
                      <a:r>
                        <a:rPr lang="en-US" sz="1200" dirty="0" smtClean="0">
                          <a:solidFill>
                            <a:srgbClr val="7030A0"/>
                          </a:solidFill>
                        </a:rPr>
                        <a:t>33.7(33.2-34.0)</a:t>
                      </a:r>
                      <a:endParaRPr lang="en-US" sz="1200" dirty="0">
                        <a:solidFill>
                          <a:srgbClr val="7030A0"/>
                        </a:solidFill>
                      </a:endParaRPr>
                    </a:p>
                  </a:txBody>
                  <a:tcPr>
                    <a:solidFill>
                      <a:schemeClr val="bg1"/>
                    </a:solidFill>
                  </a:tcPr>
                </a:tc>
                <a:tc>
                  <a:txBody>
                    <a:bodyPr/>
                    <a:lstStyle/>
                    <a:p>
                      <a:endParaRPr lang="en-US" sz="1200" dirty="0">
                        <a:solidFill>
                          <a:srgbClr val="7030A0"/>
                        </a:solidFill>
                      </a:endParaRPr>
                    </a:p>
                  </a:txBody>
                  <a:tcPr>
                    <a:solidFill>
                      <a:schemeClr val="bg1"/>
                    </a:solidFill>
                  </a:tcPr>
                </a:tc>
                <a:tc gridSpan="2">
                  <a:txBody>
                    <a:bodyPr/>
                    <a:lstStyle/>
                    <a:p>
                      <a:r>
                        <a:rPr lang="en-US" sz="1200" dirty="0" smtClean="0">
                          <a:solidFill>
                            <a:srgbClr val="7030A0"/>
                          </a:solidFill>
                        </a:rPr>
                        <a:t>63,524</a:t>
                      </a:r>
                      <a:endParaRPr lang="en-US" sz="1200" dirty="0">
                        <a:solidFill>
                          <a:srgbClr val="7030A0"/>
                        </a:solidFill>
                      </a:endParaRPr>
                    </a:p>
                  </a:txBody>
                  <a:tcPr>
                    <a:solidFill>
                      <a:schemeClr val="bg1"/>
                    </a:solidFill>
                  </a:tcPr>
                </a:tc>
                <a:tc hMerge="1">
                  <a:txBody>
                    <a:bodyPr/>
                    <a:lstStyle/>
                    <a:p>
                      <a:endParaRPr lang="en-US"/>
                    </a:p>
                  </a:txBody>
                  <a:tcPr/>
                </a:tc>
                <a:tc>
                  <a:txBody>
                    <a:bodyPr/>
                    <a:lstStyle/>
                    <a:p>
                      <a:r>
                        <a:rPr lang="en-US" sz="1200" dirty="0" smtClean="0">
                          <a:solidFill>
                            <a:srgbClr val="7030A0"/>
                          </a:solidFill>
                        </a:rPr>
                        <a:t>22.9(22.5-23.3)</a:t>
                      </a:r>
                      <a:endParaRPr lang="en-US" sz="1200" dirty="0">
                        <a:solidFill>
                          <a:srgbClr val="7030A0"/>
                        </a:solidFill>
                      </a:endParaRPr>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t>Kentucky</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t>1</a:t>
                      </a:r>
                      <a:endParaRPr lang="en-US" sz="1200" dirty="0"/>
                    </a:p>
                  </a:txBody>
                  <a:tcPr>
                    <a:solidFill>
                      <a:schemeClr val="bg1"/>
                    </a:solidFill>
                  </a:tcPr>
                </a:tc>
                <a:tc>
                  <a:txBody>
                    <a:bodyPr/>
                    <a:lstStyle/>
                    <a:p>
                      <a:r>
                        <a:rPr lang="en-US" sz="1200" dirty="0" smtClean="0"/>
                        <a:t>3452</a:t>
                      </a:r>
                      <a:endParaRPr lang="en-US" sz="1200" dirty="0"/>
                    </a:p>
                  </a:txBody>
                  <a:tcPr>
                    <a:solidFill>
                      <a:schemeClr val="bg1"/>
                    </a:solidFill>
                  </a:tcPr>
                </a:tc>
                <a:tc>
                  <a:txBody>
                    <a:bodyPr/>
                    <a:lstStyle/>
                    <a:p>
                      <a:r>
                        <a:rPr lang="en-US" sz="1200" dirty="0" smtClean="0"/>
                        <a:t>34 (32.4-35.3)</a:t>
                      </a:r>
                      <a:endParaRPr lang="en-US" sz="1200" dirty="0"/>
                    </a:p>
                  </a:txBody>
                  <a:tcPr>
                    <a:solidFill>
                      <a:schemeClr val="bg1"/>
                    </a:solidFill>
                  </a:tcPr>
                </a:tc>
                <a:tc>
                  <a:txBody>
                    <a:bodyPr/>
                    <a:lstStyle/>
                    <a:p>
                      <a:r>
                        <a:rPr lang="en-US" sz="1200" dirty="0" smtClean="0"/>
                        <a:t>5</a:t>
                      </a:r>
                      <a:endParaRPr lang="en-US" sz="1200" dirty="0"/>
                    </a:p>
                  </a:txBody>
                  <a:tcPr>
                    <a:solidFill>
                      <a:schemeClr val="bg1"/>
                    </a:solidFill>
                  </a:tcPr>
                </a:tc>
                <a:tc>
                  <a:txBody>
                    <a:bodyPr/>
                    <a:lstStyle/>
                    <a:p>
                      <a:r>
                        <a:rPr lang="en-US" sz="1200" dirty="0" smtClean="0"/>
                        <a:t>2104</a:t>
                      </a:r>
                      <a:endParaRPr lang="en-US" sz="1200" dirty="0"/>
                    </a:p>
                  </a:txBody>
                  <a:tcPr>
                    <a:solidFill>
                      <a:schemeClr val="bg1"/>
                    </a:solidFill>
                  </a:tcPr>
                </a:tc>
                <a:tc>
                  <a:txBody>
                    <a:bodyPr/>
                    <a:lstStyle/>
                    <a:p>
                      <a:r>
                        <a:rPr lang="en-US" sz="1200" dirty="0" smtClean="0"/>
                        <a:t>38.2(35.9-40.3)</a:t>
                      </a:r>
                      <a:endParaRPr lang="en-US" sz="1200" dirty="0"/>
                    </a:p>
                  </a:txBody>
                  <a:tcPr>
                    <a:solidFill>
                      <a:schemeClr val="bg1"/>
                    </a:solidFill>
                  </a:tcPr>
                </a:tc>
                <a:tc>
                  <a:txBody>
                    <a:bodyPr/>
                    <a:lstStyle/>
                    <a:p>
                      <a:r>
                        <a:rPr lang="en-US" sz="1200" dirty="0" smtClean="0"/>
                        <a:t>1</a:t>
                      </a:r>
                      <a:endParaRPr lang="en-US" sz="1200" dirty="0"/>
                    </a:p>
                  </a:txBody>
                  <a:tcPr>
                    <a:solidFill>
                      <a:schemeClr val="bg1"/>
                    </a:solidFill>
                  </a:tcPr>
                </a:tc>
                <a:tc gridSpan="2">
                  <a:txBody>
                    <a:bodyPr/>
                    <a:lstStyle/>
                    <a:p>
                      <a:r>
                        <a:rPr lang="en-US" sz="1200" dirty="0" smtClean="0"/>
                        <a:t>1347</a:t>
                      </a:r>
                      <a:endParaRPr lang="en-US" sz="1200" dirty="0"/>
                    </a:p>
                  </a:txBody>
                  <a:tcPr>
                    <a:solidFill>
                      <a:schemeClr val="bg1"/>
                    </a:solidFill>
                  </a:tcPr>
                </a:tc>
                <a:tc hMerge="1">
                  <a:txBody>
                    <a:bodyPr/>
                    <a:lstStyle/>
                    <a:p>
                      <a:endParaRPr lang="en-US"/>
                    </a:p>
                  </a:txBody>
                  <a:tcPr/>
                </a:tc>
                <a:tc>
                  <a:txBody>
                    <a:bodyPr/>
                    <a:lstStyle/>
                    <a:p>
                      <a:r>
                        <a:rPr lang="en-US" sz="1200" dirty="0" smtClean="0"/>
                        <a:t>29.0(27.2-30.7)</a:t>
                      </a:r>
                      <a:endParaRPr lang="en-US" sz="1200" dirty="0"/>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solidFill>
                            <a:srgbClr val="FF0000"/>
                          </a:solidFill>
                        </a:rPr>
                        <a:t>Arkansas</a:t>
                      </a:r>
                      <a:endParaRPr lang="en-US" sz="1200" dirty="0">
                        <a:solidFill>
                          <a:srgbClr val="FF0000"/>
                        </a:solidFill>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solidFill>
                            <a:srgbClr val="FF0000"/>
                          </a:solidFill>
                        </a:rPr>
                        <a:t>2</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2175</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33.5(31.9-35.0)</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1</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1404</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39.5 (36.9-41.7)</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4</a:t>
                      </a:r>
                      <a:endParaRPr lang="en-US" sz="1200" dirty="0">
                        <a:solidFill>
                          <a:srgbClr val="FF0000"/>
                        </a:solidFill>
                      </a:endParaRPr>
                    </a:p>
                  </a:txBody>
                  <a:tcPr>
                    <a:solidFill>
                      <a:schemeClr val="bg1"/>
                    </a:solidFill>
                  </a:tcPr>
                </a:tc>
                <a:tc gridSpan="2">
                  <a:txBody>
                    <a:bodyPr/>
                    <a:lstStyle/>
                    <a:p>
                      <a:r>
                        <a:rPr lang="en-US" sz="1200" dirty="0" smtClean="0">
                          <a:solidFill>
                            <a:srgbClr val="FF0000"/>
                          </a:solidFill>
                        </a:rPr>
                        <a:t>771</a:t>
                      </a:r>
                      <a:endParaRPr lang="en-US" sz="1200" dirty="0">
                        <a:solidFill>
                          <a:srgbClr val="FF0000"/>
                        </a:solidFill>
                      </a:endParaRPr>
                    </a:p>
                  </a:txBody>
                  <a:tcPr>
                    <a:solidFill>
                      <a:schemeClr val="bg1"/>
                    </a:solidFill>
                  </a:tcPr>
                </a:tc>
                <a:tc hMerge="1">
                  <a:txBody>
                    <a:bodyPr/>
                    <a:lstStyle/>
                    <a:p>
                      <a:endParaRPr lang="en-US"/>
                    </a:p>
                  </a:txBody>
                  <a:tcPr/>
                </a:tc>
                <a:tc>
                  <a:txBody>
                    <a:bodyPr/>
                    <a:lstStyle/>
                    <a:p>
                      <a:r>
                        <a:rPr lang="en-US" sz="1200" dirty="0" smtClean="0">
                          <a:solidFill>
                            <a:srgbClr val="FF0000"/>
                          </a:solidFill>
                        </a:rPr>
                        <a:t>26.3(24.4-28.1)</a:t>
                      </a:r>
                      <a:endParaRPr lang="en-US" sz="1200" dirty="0">
                        <a:solidFill>
                          <a:srgbClr val="FF0000"/>
                        </a:solidFill>
                      </a:endParaRPr>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t>Tennessee</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t>3</a:t>
                      </a:r>
                      <a:endParaRPr lang="en-US" sz="1200" dirty="0"/>
                    </a:p>
                  </a:txBody>
                  <a:tcPr>
                    <a:solidFill>
                      <a:schemeClr val="bg1"/>
                    </a:solidFill>
                  </a:tcPr>
                </a:tc>
                <a:tc>
                  <a:txBody>
                    <a:bodyPr/>
                    <a:lstStyle/>
                    <a:p>
                      <a:r>
                        <a:rPr lang="en-US" sz="1200" dirty="0" smtClean="0"/>
                        <a:t>4613</a:t>
                      </a:r>
                      <a:endParaRPr lang="en-US" sz="1200" dirty="0"/>
                    </a:p>
                  </a:txBody>
                  <a:tcPr>
                    <a:solidFill>
                      <a:schemeClr val="bg1"/>
                    </a:solidFill>
                  </a:tcPr>
                </a:tc>
                <a:tc>
                  <a:txBody>
                    <a:bodyPr/>
                    <a:lstStyle/>
                    <a:p>
                      <a:r>
                        <a:rPr lang="en-US" sz="1200" dirty="0" smtClean="0"/>
                        <a:t>32.9(31.2-34.3)</a:t>
                      </a:r>
                      <a:endParaRPr lang="en-US" sz="1200" dirty="0"/>
                    </a:p>
                  </a:txBody>
                  <a:tcPr>
                    <a:solidFill>
                      <a:schemeClr val="bg1"/>
                    </a:solidFill>
                  </a:tcPr>
                </a:tc>
                <a:tc>
                  <a:txBody>
                    <a:bodyPr/>
                    <a:lstStyle/>
                    <a:p>
                      <a:r>
                        <a:rPr lang="en-US" sz="1200" dirty="0" smtClean="0"/>
                        <a:t>3</a:t>
                      </a:r>
                      <a:endParaRPr lang="en-US" sz="1200" dirty="0"/>
                    </a:p>
                  </a:txBody>
                  <a:tcPr>
                    <a:solidFill>
                      <a:schemeClr val="bg1"/>
                    </a:solidFill>
                  </a:tcPr>
                </a:tc>
                <a:tc>
                  <a:txBody>
                    <a:bodyPr/>
                    <a:lstStyle/>
                    <a:p>
                      <a:r>
                        <a:rPr lang="en-US" sz="1200" dirty="0" smtClean="0"/>
                        <a:t>2919</a:t>
                      </a:r>
                      <a:endParaRPr lang="en-US" sz="1200" dirty="0"/>
                    </a:p>
                  </a:txBody>
                  <a:tcPr>
                    <a:solidFill>
                      <a:schemeClr val="bg1"/>
                    </a:solidFill>
                  </a:tcPr>
                </a:tc>
                <a:tc>
                  <a:txBody>
                    <a:bodyPr/>
                    <a:lstStyle/>
                    <a:p>
                      <a:r>
                        <a:rPr lang="en-US" sz="1200" dirty="0" smtClean="0"/>
                        <a:t>38.5(36.0-40.7)</a:t>
                      </a:r>
                      <a:endParaRPr lang="en-US" sz="1200" dirty="0"/>
                    </a:p>
                  </a:txBody>
                  <a:tcPr>
                    <a:solidFill>
                      <a:schemeClr val="bg1"/>
                    </a:solidFill>
                  </a:tcPr>
                </a:tc>
                <a:tc>
                  <a:txBody>
                    <a:bodyPr/>
                    <a:lstStyle/>
                    <a:p>
                      <a:r>
                        <a:rPr lang="en-US" sz="1200" dirty="0" smtClean="0"/>
                        <a:t>5</a:t>
                      </a:r>
                      <a:endParaRPr lang="en-US" sz="1200" dirty="0"/>
                    </a:p>
                  </a:txBody>
                  <a:tcPr>
                    <a:solidFill>
                      <a:schemeClr val="bg1"/>
                    </a:solidFill>
                  </a:tcPr>
                </a:tc>
                <a:tc gridSpan="2">
                  <a:txBody>
                    <a:bodyPr/>
                    <a:lstStyle/>
                    <a:p>
                      <a:r>
                        <a:rPr lang="en-US" sz="1200" dirty="0" smtClean="0"/>
                        <a:t>1694</a:t>
                      </a:r>
                      <a:endParaRPr lang="en-US" sz="1200" dirty="0"/>
                    </a:p>
                  </a:txBody>
                  <a:tcPr>
                    <a:solidFill>
                      <a:schemeClr val="bg1"/>
                    </a:solidFill>
                  </a:tcPr>
                </a:tc>
                <a:tc hMerge="1">
                  <a:txBody>
                    <a:bodyPr/>
                    <a:lstStyle/>
                    <a:p>
                      <a:endParaRPr lang="en-US"/>
                    </a:p>
                  </a:txBody>
                  <a:tcPr/>
                </a:tc>
                <a:tc>
                  <a:txBody>
                    <a:bodyPr/>
                    <a:lstStyle/>
                    <a:p>
                      <a:r>
                        <a:rPr lang="en-US" sz="1200" dirty="0" smtClean="0"/>
                        <a:t>26.3(24.2-28.2)</a:t>
                      </a:r>
                      <a:endParaRPr lang="en-US" sz="1200" dirty="0"/>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t>West Virginia</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t>4</a:t>
                      </a:r>
                      <a:endParaRPr lang="en-US" sz="1200" dirty="0"/>
                    </a:p>
                  </a:txBody>
                  <a:tcPr>
                    <a:solidFill>
                      <a:schemeClr val="bg1"/>
                    </a:solidFill>
                  </a:tcPr>
                </a:tc>
                <a:tc>
                  <a:txBody>
                    <a:bodyPr/>
                    <a:lstStyle/>
                    <a:p>
                      <a:r>
                        <a:rPr lang="en-US" sz="1200" dirty="0" smtClean="0"/>
                        <a:t>1581</a:t>
                      </a:r>
                      <a:endParaRPr lang="en-US" sz="1200" dirty="0"/>
                    </a:p>
                  </a:txBody>
                  <a:tcPr>
                    <a:solidFill>
                      <a:schemeClr val="bg1"/>
                    </a:solidFill>
                  </a:tcPr>
                </a:tc>
                <a:tc>
                  <a:txBody>
                    <a:bodyPr/>
                    <a:lstStyle/>
                    <a:p>
                      <a:r>
                        <a:rPr lang="en-US" sz="1200" dirty="0" smtClean="0"/>
                        <a:t>32.6(31.2-33.9)</a:t>
                      </a:r>
                      <a:endParaRPr lang="en-US" sz="1200" dirty="0"/>
                    </a:p>
                  </a:txBody>
                  <a:tcPr>
                    <a:solidFill>
                      <a:schemeClr val="bg1"/>
                    </a:solidFill>
                  </a:tcPr>
                </a:tc>
                <a:tc>
                  <a:txBody>
                    <a:bodyPr/>
                    <a:lstStyle/>
                    <a:p>
                      <a:r>
                        <a:rPr lang="en-US" sz="1200" dirty="0" smtClean="0"/>
                        <a:t>4</a:t>
                      </a:r>
                      <a:endParaRPr lang="en-US" sz="1200" dirty="0"/>
                    </a:p>
                  </a:txBody>
                  <a:tcPr>
                    <a:solidFill>
                      <a:schemeClr val="bg1"/>
                    </a:solidFill>
                  </a:tcPr>
                </a:tc>
                <a:tc>
                  <a:txBody>
                    <a:bodyPr/>
                    <a:lstStyle/>
                    <a:p>
                      <a:r>
                        <a:rPr lang="en-US" sz="1200" dirty="0" smtClean="0"/>
                        <a:t>10003</a:t>
                      </a:r>
                      <a:endParaRPr lang="en-US" sz="1200" dirty="0"/>
                    </a:p>
                  </a:txBody>
                  <a:tcPr>
                    <a:solidFill>
                      <a:schemeClr val="bg1"/>
                    </a:solidFill>
                  </a:tcPr>
                </a:tc>
                <a:tc>
                  <a:txBody>
                    <a:bodyPr/>
                    <a:lstStyle/>
                    <a:p>
                      <a:r>
                        <a:rPr lang="en-US" sz="1200" dirty="0" smtClean="0"/>
                        <a:t>38.2(36.0-40.2)</a:t>
                      </a:r>
                      <a:endParaRPr lang="en-US" sz="1200" dirty="0"/>
                    </a:p>
                  </a:txBody>
                  <a:tcPr>
                    <a:solidFill>
                      <a:schemeClr val="bg1"/>
                    </a:solidFill>
                  </a:tcPr>
                </a:tc>
                <a:tc>
                  <a:txBody>
                    <a:bodyPr/>
                    <a:lstStyle/>
                    <a:p>
                      <a:r>
                        <a:rPr lang="en-US" sz="1200" dirty="0" smtClean="0"/>
                        <a:t>6</a:t>
                      </a:r>
                      <a:endParaRPr lang="en-US" sz="1200" dirty="0"/>
                    </a:p>
                  </a:txBody>
                  <a:tcPr>
                    <a:solidFill>
                      <a:schemeClr val="bg1"/>
                    </a:solidFill>
                  </a:tcPr>
                </a:tc>
                <a:tc gridSpan="2">
                  <a:txBody>
                    <a:bodyPr/>
                    <a:lstStyle/>
                    <a:p>
                      <a:r>
                        <a:rPr lang="en-US" sz="1200" dirty="0" smtClean="0"/>
                        <a:t>578</a:t>
                      </a:r>
                      <a:endParaRPr lang="en-US" sz="1200" dirty="0"/>
                    </a:p>
                  </a:txBody>
                  <a:tcPr>
                    <a:solidFill>
                      <a:schemeClr val="bg1"/>
                    </a:solidFill>
                  </a:tcPr>
                </a:tc>
                <a:tc hMerge="1">
                  <a:txBody>
                    <a:bodyPr/>
                    <a:lstStyle/>
                    <a:p>
                      <a:endParaRPr lang="en-US"/>
                    </a:p>
                  </a:txBody>
                  <a:tcPr/>
                </a:tc>
                <a:tc>
                  <a:txBody>
                    <a:bodyPr/>
                    <a:lstStyle/>
                    <a:p>
                      <a:r>
                        <a:rPr lang="en-US" sz="1200" dirty="0" smtClean="0"/>
                        <a:t>26.1(24.2-27.8)</a:t>
                      </a:r>
                      <a:endParaRPr lang="en-US" sz="1200" dirty="0"/>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t>Louisiana</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t>5</a:t>
                      </a:r>
                      <a:endParaRPr lang="en-US" sz="1200" dirty="0"/>
                    </a:p>
                  </a:txBody>
                  <a:tcPr>
                    <a:solidFill>
                      <a:schemeClr val="bg1"/>
                    </a:solidFill>
                  </a:tcPr>
                </a:tc>
                <a:tc>
                  <a:txBody>
                    <a:bodyPr/>
                    <a:lstStyle/>
                    <a:p>
                      <a:r>
                        <a:rPr lang="en-US" sz="1200" dirty="0" smtClean="0"/>
                        <a:t>3044</a:t>
                      </a:r>
                      <a:endParaRPr lang="en-US" sz="1200" dirty="0"/>
                    </a:p>
                  </a:txBody>
                  <a:tcPr>
                    <a:solidFill>
                      <a:schemeClr val="bg1"/>
                    </a:solidFill>
                  </a:tcPr>
                </a:tc>
                <a:tc>
                  <a:txBody>
                    <a:bodyPr/>
                    <a:lstStyle/>
                    <a:p>
                      <a:r>
                        <a:rPr lang="en-US" sz="1200" dirty="0" smtClean="0"/>
                        <a:t>32.6(31.0-34.0)</a:t>
                      </a:r>
                      <a:endParaRPr lang="en-US" sz="1200" dirty="0"/>
                    </a:p>
                  </a:txBody>
                  <a:tcPr>
                    <a:solidFill>
                      <a:schemeClr val="bg1"/>
                    </a:solidFill>
                  </a:tcPr>
                </a:tc>
                <a:tc>
                  <a:txBody>
                    <a:bodyPr/>
                    <a:lstStyle/>
                    <a:p>
                      <a:r>
                        <a:rPr lang="en-US" sz="1200" dirty="0" smtClean="0"/>
                        <a:t>2</a:t>
                      </a:r>
                      <a:endParaRPr lang="en-US" sz="1200" dirty="0"/>
                    </a:p>
                  </a:txBody>
                  <a:tcPr>
                    <a:solidFill>
                      <a:schemeClr val="bg1"/>
                    </a:solidFill>
                  </a:tcPr>
                </a:tc>
                <a:tc>
                  <a:txBody>
                    <a:bodyPr/>
                    <a:lstStyle/>
                    <a:p>
                      <a:r>
                        <a:rPr lang="en-US" sz="1200" dirty="0" smtClean="0"/>
                        <a:t>1943</a:t>
                      </a:r>
                      <a:endParaRPr lang="en-US" sz="1200" dirty="0"/>
                    </a:p>
                  </a:txBody>
                  <a:tcPr>
                    <a:solidFill>
                      <a:schemeClr val="bg1"/>
                    </a:solidFill>
                  </a:tcPr>
                </a:tc>
                <a:tc>
                  <a:txBody>
                    <a:bodyPr/>
                    <a:lstStyle/>
                    <a:p>
                      <a:r>
                        <a:rPr lang="en-US" sz="1200" dirty="0" smtClean="0"/>
                        <a:t>38.5(36.0-40.7)</a:t>
                      </a:r>
                      <a:endParaRPr lang="en-US" sz="1200" dirty="0"/>
                    </a:p>
                  </a:txBody>
                  <a:tcPr>
                    <a:solidFill>
                      <a:schemeClr val="bg1"/>
                    </a:solidFill>
                  </a:tcPr>
                </a:tc>
                <a:tc>
                  <a:txBody>
                    <a:bodyPr/>
                    <a:lstStyle/>
                    <a:p>
                      <a:r>
                        <a:rPr lang="en-US" sz="1200" dirty="0" smtClean="0"/>
                        <a:t>8</a:t>
                      </a:r>
                      <a:endParaRPr lang="en-US" sz="1200" dirty="0"/>
                    </a:p>
                  </a:txBody>
                  <a:tcPr>
                    <a:solidFill>
                      <a:schemeClr val="bg1"/>
                    </a:solidFill>
                  </a:tcPr>
                </a:tc>
                <a:tc gridSpan="2">
                  <a:txBody>
                    <a:bodyPr/>
                    <a:lstStyle/>
                    <a:p>
                      <a:r>
                        <a:rPr lang="en-US" sz="1200" dirty="0" smtClean="0"/>
                        <a:t>1101</a:t>
                      </a:r>
                      <a:endParaRPr lang="en-US" sz="1200" dirty="0"/>
                    </a:p>
                  </a:txBody>
                  <a:tcPr>
                    <a:solidFill>
                      <a:schemeClr val="bg1"/>
                    </a:solidFill>
                  </a:tcPr>
                </a:tc>
                <a:tc hMerge="1">
                  <a:txBody>
                    <a:bodyPr/>
                    <a:lstStyle/>
                    <a:p>
                      <a:endParaRPr lang="en-US"/>
                    </a:p>
                  </a:txBody>
                  <a:tcPr/>
                </a:tc>
                <a:tc>
                  <a:txBody>
                    <a:bodyPr/>
                    <a:lstStyle/>
                    <a:p>
                      <a:r>
                        <a:rPr lang="en-US" sz="1200" dirty="0" smtClean="0"/>
                        <a:t>25.5(23.7-27.2)</a:t>
                      </a:r>
                      <a:endParaRPr lang="en-US" sz="1200" dirty="0"/>
                    </a:p>
                  </a:txBody>
                  <a:tcPr>
                    <a:lnR w="12700" cap="flat" cmpd="sng" algn="ctr">
                      <a:solidFill>
                        <a:schemeClr val="tx1"/>
                      </a:solidFill>
                      <a:prstDash val="solid"/>
                      <a:round/>
                      <a:headEnd type="none" w="med" len="med"/>
                      <a:tailEnd type="none" w="med" len="med"/>
                    </a:lnR>
                    <a:solidFill>
                      <a:schemeClr val="bg1"/>
                    </a:solidFill>
                  </a:tcPr>
                </a:tc>
              </a:tr>
              <a:tr h="267057">
                <a:tc gridSpan="11">
                  <a:txBody>
                    <a:bodyPr/>
                    <a:lstStyle/>
                    <a:p>
                      <a:r>
                        <a:rPr lang="en-US" sz="1200" b="1" dirty="0" smtClean="0"/>
                        <a:t>Lowest</a:t>
                      </a:r>
                      <a:r>
                        <a:rPr lang="en-US" sz="1200" b="1" baseline="0" dirty="0" smtClean="0"/>
                        <a:t> ranking</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en-US" sz="1200" b="1"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805">
                <a:tc>
                  <a:txBody>
                    <a:bodyPr/>
                    <a:lstStyle/>
                    <a:p>
                      <a:r>
                        <a:rPr lang="en-US" sz="1200" dirty="0" smtClean="0"/>
                        <a:t>New York</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t>47</a:t>
                      </a:r>
                      <a:endParaRPr lang="en-US" sz="1200" dirty="0"/>
                    </a:p>
                  </a:txBody>
                  <a:tcPr>
                    <a:solidFill>
                      <a:schemeClr val="bg1"/>
                    </a:solidFill>
                  </a:tcPr>
                </a:tc>
                <a:tc>
                  <a:txBody>
                    <a:bodyPr/>
                    <a:lstStyle/>
                    <a:p>
                      <a:r>
                        <a:rPr lang="en-US" sz="1200" dirty="0" smtClean="0"/>
                        <a:t>9296</a:t>
                      </a:r>
                      <a:endParaRPr lang="en-US" sz="1200" dirty="0"/>
                    </a:p>
                  </a:txBody>
                  <a:tcPr>
                    <a:solidFill>
                      <a:schemeClr val="bg1"/>
                    </a:solidFill>
                  </a:tcPr>
                </a:tc>
                <a:tc>
                  <a:txBody>
                    <a:bodyPr/>
                    <a:lstStyle/>
                    <a:p>
                      <a:r>
                        <a:rPr lang="en-US" sz="1200" dirty="0" smtClean="0"/>
                        <a:t>26.5(25.0-28.0)</a:t>
                      </a:r>
                      <a:endParaRPr lang="en-US" sz="1200" dirty="0"/>
                    </a:p>
                  </a:txBody>
                  <a:tcPr>
                    <a:solidFill>
                      <a:schemeClr val="bg1"/>
                    </a:solidFill>
                  </a:tcPr>
                </a:tc>
                <a:tc>
                  <a:txBody>
                    <a:bodyPr/>
                    <a:lstStyle/>
                    <a:p>
                      <a:r>
                        <a:rPr lang="en-US" sz="1200" dirty="0" smtClean="0"/>
                        <a:t>45</a:t>
                      </a:r>
                      <a:endParaRPr lang="en-US" sz="1200" dirty="0"/>
                    </a:p>
                  </a:txBody>
                  <a:tcPr>
                    <a:solidFill>
                      <a:schemeClr val="bg1"/>
                    </a:solidFill>
                  </a:tcPr>
                </a:tc>
                <a:tc>
                  <a:txBody>
                    <a:bodyPr/>
                    <a:lstStyle/>
                    <a:p>
                      <a:r>
                        <a:rPr lang="en-US" sz="1200" dirty="0" smtClean="0"/>
                        <a:t>5467</a:t>
                      </a:r>
                      <a:endParaRPr lang="en-US" sz="1200" dirty="0"/>
                    </a:p>
                  </a:txBody>
                  <a:tcP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31.0(28.6-33.3)</a:t>
                      </a:r>
                    </a:p>
                    <a:p>
                      <a:endParaRPr lang="en-US" sz="1200" dirty="0"/>
                    </a:p>
                  </a:txBody>
                  <a:tcP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40</a:t>
                      </a:r>
                    </a:p>
                    <a:p>
                      <a:endParaRPr lang="en-US" sz="1200" dirty="0"/>
                    </a:p>
                  </a:txBody>
                  <a:tcPr>
                    <a:solidFill>
                      <a:schemeClr val="bg1"/>
                    </a:solid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3830</a:t>
                      </a:r>
                    </a:p>
                    <a:p>
                      <a:endParaRPr lang="en-US" sz="1200" dirty="0"/>
                    </a:p>
                  </a:txBody>
                  <a:tcPr>
                    <a:solidFill>
                      <a:schemeClr val="bg1"/>
                    </a:solidFill>
                  </a:tcPr>
                </a:tc>
                <a:tc h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22.0(20.0-23.8)</a:t>
                      </a:r>
                    </a:p>
                    <a:p>
                      <a:endParaRPr lang="en-US" sz="1200" dirty="0"/>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solidFill>
                            <a:srgbClr val="FF0000"/>
                          </a:solidFill>
                        </a:rPr>
                        <a:t>Hawaii</a:t>
                      </a:r>
                      <a:endParaRPr lang="en-US" sz="1200" dirty="0">
                        <a:solidFill>
                          <a:srgbClr val="FF0000"/>
                        </a:solidFill>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solidFill>
                            <a:srgbClr val="FF0000"/>
                          </a:solidFill>
                        </a:rPr>
                        <a:t>48</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642</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26(24.2-27.7)</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35</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427</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31.9(29.2-34.2)</a:t>
                      </a:r>
                      <a:endParaRPr lang="en-US" sz="1200" dirty="0">
                        <a:solidFill>
                          <a:srgbClr val="FF0000"/>
                        </a:solidFill>
                      </a:endParaRPr>
                    </a:p>
                  </a:txBody>
                  <a:tcPr>
                    <a:solidFill>
                      <a:schemeClr val="bg1"/>
                    </a:solidFill>
                  </a:tcPr>
                </a:tc>
                <a:tc>
                  <a:txBody>
                    <a:bodyPr/>
                    <a:lstStyle/>
                    <a:p>
                      <a:r>
                        <a:rPr lang="en-US" sz="1200" dirty="0" smtClean="0">
                          <a:solidFill>
                            <a:srgbClr val="FF0000"/>
                          </a:solidFill>
                        </a:rPr>
                        <a:t>50</a:t>
                      </a:r>
                      <a:endParaRPr lang="en-US" sz="1200" dirty="0">
                        <a:solidFill>
                          <a:srgbClr val="FF0000"/>
                        </a:solidFill>
                      </a:endParaRPr>
                    </a:p>
                  </a:txBody>
                  <a:tcPr>
                    <a:solidFill>
                      <a:schemeClr val="bg1"/>
                    </a:solidFill>
                  </a:tcPr>
                </a:tc>
                <a:tc gridSpan="2">
                  <a:txBody>
                    <a:bodyPr/>
                    <a:lstStyle/>
                    <a:p>
                      <a:r>
                        <a:rPr lang="en-US" sz="1200" dirty="0" smtClean="0">
                          <a:solidFill>
                            <a:srgbClr val="FF0000"/>
                          </a:solidFill>
                        </a:rPr>
                        <a:t>214</a:t>
                      </a:r>
                      <a:endParaRPr lang="en-US" sz="1200" dirty="0">
                        <a:solidFill>
                          <a:srgbClr val="FF0000"/>
                        </a:solidFill>
                      </a:endParaRPr>
                    </a:p>
                  </a:txBody>
                  <a:tcPr>
                    <a:solidFill>
                      <a:schemeClr val="bg1"/>
                    </a:solidFill>
                  </a:tcPr>
                </a:tc>
                <a:tc hMerge="1">
                  <a:txBody>
                    <a:bodyPr/>
                    <a:lstStyle/>
                    <a:p>
                      <a:endParaRPr lang="en-US"/>
                    </a:p>
                  </a:txBody>
                  <a:tcPr/>
                </a:tc>
                <a:tc>
                  <a:txBody>
                    <a:bodyPr/>
                    <a:lstStyle/>
                    <a:p>
                      <a:r>
                        <a:rPr lang="en-US" sz="1200" dirty="0" smtClean="0">
                          <a:solidFill>
                            <a:srgbClr val="FF0000"/>
                          </a:solidFill>
                        </a:rPr>
                        <a:t>19.0(16.5-21.2)</a:t>
                      </a:r>
                      <a:endParaRPr lang="en-US" sz="1200" dirty="0">
                        <a:solidFill>
                          <a:srgbClr val="FF0000"/>
                        </a:solidFill>
                      </a:endParaRPr>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t>Colorado</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t>49</a:t>
                      </a:r>
                      <a:endParaRPr lang="en-US" sz="1200" dirty="0"/>
                    </a:p>
                  </a:txBody>
                  <a:tcPr>
                    <a:solidFill>
                      <a:schemeClr val="bg1"/>
                    </a:solidFill>
                  </a:tcPr>
                </a:tc>
                <a:tc>
                  <a:txBody>
                    <a:bodyPr/>
                    <a:lstStyle/>
                    <a:p>
                      <a:r>
                        <a:rPr lang="en-US" sz="1200" dirty="0" smtClean="0"/>
                        <a:t>1876</a:t>
                      </a:r>
                      <a:endParaRPr lang="en-US" sz="1200" dirty="0"/>
                    </a:p>
                  </a:txBody>
                  <a:tcPr>
                    <a:solidFill>
                      <a:schemeClr val="bg1"/>
                    </a:solidFill>
                  </a:tcPr>
                </a:tc>
                <a:tc>
                  <a:txBody>
                    <a:bodyPr/>
                    <a:lstStyle/>
                    <a:p>
                      <a:r>
                        <a:rPr lang="en-US" sz="1200" dirty="0" smtClean="0"/>
                        <a:t>25.7(24.5-26.8)</a:t>
                      </a:r>
                      <a:endParaRPr lang="en-US" sz="1200" dirty="0"/>
                    </a:p>
                  </a:txBody>
                  <a:tcPr>
                    <a:solidFill>
                      <a:schemeClr val="bg1"/>
                    </a:solidFill>
                  </a:tcPr>
                </a:tc>
                <a:tc>
                  <a:txBody>
                    <a:bodyPr/>
                    <a:lstStyle/>
                    <a:p>
                      <a:r>
                        <a:rPr lang="en-US" sz="1200" dirty="0" smtClean="0"/>
                        <a:t>50</a:t>
                      </a:r>
                      <a:endParaRPr lang="en-US" sz="1200" dirty="0"/>
                    </a:p>
                  </a:txBody>
                  <a:tcPr>
                    <a:solidFill>
                      <a:schemeClr val="bg1"/>
                    </a:solidFill>
                  </a:tcPr>
                </a:tc>
                <a:tc>
                  <a:txBody>
                    <a:bodyPr/>
                    <a:lstStyle/>
                    <a:p>
                      <a:r>
                        <a:rPr lang="en-US" sz="1200" dirty="0" smtClean="0"/>
                        <a:t>1130</a:t>
                      </a:r>
                      <a:endParaRPr lang="en-US" sz="1200" dirty="0"/>
                    </a:p>
                  </a:txBody>
                  <a:tcPr>
                    <a:solidFill>
                      <a:schemeClr val="bg1"/>
                    </a:solidFill>
                  </a:tcPr>
                </a:tc>
                <a:tc>
                  <a:txBody>
                    <a:bodyPr/>
                    <a:lstStyle/>
                    <a:p>
                      <a:r>
                        <a:rPr lang="en-US" sz="1200" dirty="0" smtClean="0"/>
                        <a:t>29.5(27.8-31.1)</a:t>
                      </a:r>
                      <a:endParaRPr lang="en-US" sz="1200" dirty="0"/>
                    </a:p>
                  </a:txBody>
                  <a:tcPr>
                    <a:solidFill>
                      <a:schemeClr val="bg1"/>
                    </a:solidFill>
                  </a:tcPr>
                </a:tc>
                <a:tc>
                  <a:txBody>
                    <a:bodyPr/>
                    <a:lstStyle/>
                    <a:p>
                      <a:r>
                        <a:rPr lang="en-US" sz="1200" dirty="0" smtClean="0"/>
                        <a:t>44</a:t>
                      </a:r>
                      <a:endParaRPr lang="en-US" sz="1200" dirty="0"/>
                    </a:p>
                  </a:txBody>
                  <a:tcPr>
                    <a:solidFill>
                      <a:schemeClr val="bg1"/>
                    </a:solidFill>
                  </a:tcPr>
                </a:tc>
                <a:tc gridSpan="2">
                  <a:txBody>
                    <a:bodyPr/>
                    <a:lstStyle/>
                    <a:p>
                      <a:r>
                        <a:rPr lang="en-US" sz="1200" dirty="0" smtClean="0"/>
                        <a:t>746</a:t>
                      </a:r>
                      <a:endParaRPr lang="en-US" sz="1200" dirty="0"/>
                    </a:p>
                  </a:txBody>
                  <a:tcPr>
                    <a:solidFill>
                      <a:schemeClr val="bg1"/>
                    </a:solidFill>
                  </a:tcPr>
                </a:tc>
                <a:tc hMerge="1">
                  <a:txBody>
                    <a:bodyPr/>
                    <a:lstStyle/>
                    <a:p>
                      <a:endParaRPr lang="en-US"/>
                    </a:p>
                  </a:txBody>
                  <a:tcPr/>
                </a:tc>
                <a:tc>
                  <a:txBody>
                    <a:bodyPr/>
                    <a:lstStyle/>
                    <a:p>
                      <a:r>
                        <a:rPr lang="en-US" sz="1200" dirty="0" smtClean="0"/>
                        <a:t>21.4(19.8-23.0)</a:t>
                      </a:r>
                      <a:endParaRPr lang="en-US" sz="1200" dirty="0"/>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t>California</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t>50</a:t>
                      </a:r>
                      <a:endParaRPr lang="en-US" sz="1200" dirty="0"/>
                    </a:p>
                  </a:txBody>
                  <a:tcPr>
                    <a:solidFill>
                      <a:schemeClr val="bg1"/>
                    </a:solidFill>
                  </a:tcPr>
                </a:tc>
                <a:tc>
                  <a:txBody>
                    <a:bodyPr/>
                    <a:lstStyle/>
                    <a:p>
                      <a:r>
                        <a:rPr lang="en-US" sz="1200" dirty="0" smtClean="0"/>
                        <a:t>14689</a:t>
                      </a:r>
                      <a:endParaRPr lang="en-US" sz="1200" dirty="0"/>
                    </a:p>
                  </a:txBody>
                  <a:tcPr>
                    <a:solidFill>
                      <a:schemeClr val="bg1"/>
                    </a:solidFill>
                  </a:tcPr>
                </a:tc>
                <a:tc>
                  <a:txBody>
                    <a:bodyPr/>
                    <a:lstStyle/>
                    <a:p>
                      <a:r>
                        <a:rPr lang="en-US" sz="1200" dirty="0" smtClean="0"/>
                        <a:t>25.5(24.0-26.9)</a:t>
                      </a:r>
                      <a:endParaRPr lang="en-US" sz="1200" dirty="0"/>
                    </a:p>
                  </a:txBody>
                  <a:tcPr>
                    <a:solidFill>
                      <a:schemeClr val="bg1"/>
                    </a:solidFill>
                  </a:tcPr>
                </a:tc>
                <a:tc>
                  <a:txBody>
                    <a:bodyPr/>
                    <a:lstStyle/>
                    <a:p>
                      <a:r>
                        <a:rPr lang="en-US" sz="1200" dirty="0" smtClean="0"/>
                        <a:t>40</a:t>
                      </a:r>
                      <a:endParaRPr lang="en-US" sz="1200" dirty="0"/>
                    </a:p>
                  </a:txBody>
                  <a:tcPr>
                    <a:solidFill>
                      <a:schemeClr val="bg1"/>
                    </a:solidFill>
                  </a:tcPr>
                </a:tc>
                <a:tc>
                  <a:txBody>
                    <a:bodyPr/>
                    <a:lstStyle/>
                    <a:p>
                      <a:r>
                        <a:rPr lang="en-US" sz="1200" dirty="0" smtClean="0"/>
                        <a:t>9388</a:t>
                      </a:r>
                      <a:endParaRPr lang="en-US" sz="1200" dirty="0"/>
                    </a:p>
                  </a:txBody>
                  <a:tcPr>
                    <a:solidFill>
                      <a:schemeClr val="bg1"/>
                    </a:solidFill>
                  </a:tcPr>
                </a:tc>
                <a:tc>
                  <a:txBody>
                    <a:bodyPr/>
                    <a:lstStyle/>
                    <a:p>
                      <a:r>
                        <a:rPr lang="en-US" sz="1200" dirty="0" smtClean="0"/>
                        <a:t>31.6 (29.2-33.7)</a:t>
                      </a:r>
                      <a:endParaRPr lang="en-US" sz="1200" dirty="0"/>
                    </a:p>
                  </a:txBody>
                  <a:tcPr>
                    <a:solidFill>
                      <a:schemeClr val="bg1"/>
                    </a:solidFill>
                  </a:tcPr>
                </a:tc>
                <a:tc>
                  <a:txBody>
                    <a:bodyPr/>
                    <a:lstStyle/>
                    <a:p>
                      <a:r>
                        <a:rPr lang="en-US" sz="1200" dirty="0" smtClean="0"/>
                        <a:t>49</a:t>
                      </a:r>
                      <a:endParaRPr lang="en-US" sz="1200" dirty="0"/>
                    </a:p>
                  </a:txBody>
                  <a:tcPr>
                    <a:solidFill>
                      <a:schemeClr val="bg1"/>
                    </a:solidFill>
                  </a:tcPr>
                </a:tc>
                <a:tc gridSpan="2">
                  <a:txBody>
                    <a:bodyPr/>
                    <a:lstStyle/>
                    <a:p>
                      <a:r>
                        <a:rPr lang="en-US" sz="1200" dirty="0" smtClean="0"/>
                        <a:t>5302</a:t>
                      </a:r>
                      <a:endParaRPr lang="en-US" sz="1200" dirty="0"/>
                    </a:p>
                  </a:txBody>
                  <a:tcPr>
                    <a:solidFill>
                      <a:schemeClr val="bg1"/>
                    </a:solidFill>
                  </a:tcPr>
                </a:tc>
                <a:tc hMerge="1">
                  <a:txBody>
                    <a:bodyPr/>
                    <a:lstStyle/>
                    <a:p>
                      <a:endParaRPr lang="en-US"/>
                    </a:p>
                  </a:txBody>
                  <a:tcPr/>
                </a:tc>
                <a:tc>
                  <a:txBody>
                    <a:bodyPr/>
                    <a:lstStyle/>
                    <a:p>
                      <a:r>
                        <a:rPr lang="en-US" sz="1200" dirty="0" smtClean="0"/>
                        <a:t>19.1(17.0-20.9</a:t>
                      </a:r>
                      <a:endParaRPr lang="en-US" sz="1200" dirty="0"/>
                    </a:p>
                  </a:txBody>
                  <a:tcPr>
                    <a:lnR w="12700" cap="flat" cmpd="sng" algn="ctr">
                      <a:solidFill>
                        <a:schemeClr val="tx1"/>
                      </a:solidFill>
                      <a:prstDash val="solid"/>
                      <a:round/>
                      <a:headEnd type="none" w="med" len="med"/>
                      <a:tailEnd type="none" w="med" len="med"/>
                    </a:lnR>
                    <a:solidFill>
                      <a:schemeClr val="bg1"/>
                    </a:solidFill>
                  </a:tcPr>
                </a:tc>
              </a:tr>
              <a:tr h="340290">
                <a:tc>
                  <a:txBody>
                    <a:bodyPr/>
                    <a:lstStyle/>
                    <a:p>
                      <a:r>
                        <a:rPr lang="en-US" sz="1200" dirty="0" smtClean="0"/>
                        <a:t>Utah</a:t>
                      </a:r>
                      <a:endParaRPr lang="en-US"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51</a:t>
                      </a:r>
                      <a:endParaRPr lang="en-US" sz="12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495</a:t>
                      </a:r>
                      <a:endParaRPr lang="en-US" sz="12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16.6(15.4-17.7)</a:t>
                      </a:r>
                      <a:endParaRPr lang="en-US" sz="12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51</a:t>
                      </a:r>
                      <a:endParaRPr lang="en-US" sz="12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337</a:t>
                      </a:r>
                      <a:endParaRPr lang="en-US" sz="12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21.8(19.9-23.5)</a:t>
                      </a:r>
                      <a:endParaRPr lang="en-US" sz="12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51</a:t>
                      </a:r>
                      <a:endParaRPr lang="en-US" sz="1200" dirty="0"/>
                    </a:p>
                  </a:txBody>
                  <a:tcPr>
                    <a:lnB w="12700" cap="flat" cmpd="sng" algn="ctr">
                      <a:solidFill>
                        <a:schemeClr val="tx1"/>
                      </a:solidFill>
                      <a:prstDash val="solid"/>
                      <a:round/>
                      <a:headEnd type="none" w="med" len="med"/>
                      <a:tailEnd type="none" w="med" len="med"/>
                    </a:lnB>
                    <a:solidFill>
                      <a:schemeClr val="bg1"/>
                    </a:solidFill>
                  </a:tcPr>
                </a:tc>
                <a:tc gridSpan="2">
                  <a:txBody>
                    <a:bodyPr/>
                    <a:lstStyle/>
                    <a:p>
                      <a:r>
                        <a:rPr lang="en-US" sz="1200" dirty="0" smtClean="0"/>
                        <a:t>158</a:t>
                      </a:r>
                      <a:endParaRPr lang="en-US" sz="1200" dirty="0"/>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en-US" sz="1200" dirty="0" smtClean="0"/>
                        <a:t>11.1(9.6-12.3)</a:t>
                      </a:r>
                      <a:endParaRPr lang="en-US" sz="12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379176">
                <a:tc gridSpan="11">
                  <a:txBody>
                    <a:bodyPr/>
                    <a:lstStyle/>
                    <a:p>
                      <a:r>
                        <a:rPr lang="en-US" sz="1200" baseline="30000" dirty="0" smtClean="0"/>
                        <a:t>1 </a:t>
                      </a:r>
                      <a:r>
                        <a:rPr lang="en-US" sz="1200" baseline="0" dirty="0" smtClean="0"/>
                        <a:t>R</a:t>
                      </a:r>
                      <a:r>
                        <a:rPr lang="en-US" sz="1200" dirty="0" smtClean="0"/>
                        <a:t>elative risk computed fro</a:t>
                      </a:r>
                      <a:r>
                        <a:rPr lang="en-US" sz="1200" baseline="0" dirty="0" smtClean="0"/>
                        <a:t>m 12 different cancers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p>
                  </a:txBody>
                  <a:tcPr/>
                </a:tc>
                <a:tc hMerge="1">
                  <a:txBody>
                    <a:bodyPr/>
                    <a:lstStyle/>
                    <a:p>
                      <a:endParaRPr lang="en-US"/>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a:p>
                  </a:txBody>
                  <a:tcPr/>
                </a:tc>
                <a:tc hMerge="1">
                  <a:txBody>
                    <a:bodyPr/>
                    <a:lstStyle/>
                    <a:p>
                      <a:endParaRPr lang="en-US" sz="1200" dirty="0"/>
                    </a:p>
                  </a:txBody>
                  <a:tcPr/>
                </a:tc>
              </a:tr>
            </a:tbl>
          </a:graphicData>
        </a:graphic>
      </p:graphicFrame>
      <p:sp>
        <p:nvSpPr>
          <p:cNvPr id="6" name="TextBox 5"/>
          <p:cNvSpPr txBox="1"/>
          <p:nvPr/>
        </p:nvSpPr>
        <p:spPr>
          <a:xfrm>
            <a:off x="2590800" y="6477000"/>
            <a:ext cx="3581400" cy="261610"/>
          </a:xfrm>
          <a:prstGeom prst="rect">
            <a:avLst/>
          </a:prstGeom>
          <a:solidFill>
            <a:schemeClr val="bg1"/>
          </a:solidFill>
        </p:spPr>
        <p:txBody>
          <a:bodyPr wrap="square" rtlCol="0">
            <a:spAutoFit/>
          </a:bodyPr>
          <a:lstStyle/>
          <a:p>
            <a:r>
              <a:rPr lang="en-US" sz="1100" i="1" dirty="0" smtClean="0"/>
              <a:t>Source: Lortet-Tieulent et al 2016, JAMA Internal Medicine</a:t>
            </a:r>
            <a:endParaRPr lang="en-US" sz="1100" i="1" dirty="0"/>
          </a:p>
        </p:txBody>
      </p:sp>
    </p:spTree>
    <p:extLst>
      <p:ext uri="{BB962C8B-B14F-4D97-AF65-F5344CB8AC3E}">
        <p14:creationId xmlns:p14="http://schemas.microsoft.com/office/powerpoint/2010/main" val="530511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90601"/>
            <a:ext cx="8004748" cy="5867399"/>
          </a:xfrm>
          <a:prstGeom prst="rect">
            <a:avLst/>
          </a:prstGeom>
        </p:spPr>
      </p:pic>
      <p:sp>
        <p:nvSpPr>
          <p:cNvPr id="6" name="TextBox 5"/>
          <p:cNvSpPr txBox="1"/>
          <p:nvPr/>
        </p:nvSpPr>
        <p:spPr>
          <a:xfrm>
            <a:off x="3505200" y="3657600"/>
            <a:ext cx="609600" cy="369332"/>
          </a:xfrm>
          <a:prstGeom prst="rect">
            <a:avLst/>
          </a:prstGeom>
          <a:noFill/>
        </p:spPr>
        <p:txBody>
          <a:bodyPr wrap="square" rtlCol="0">
            <a:spAutoFit/>
          </a:bodyPr>
          <a:lstStyle/>
          <a:p>
            <a:r>
              <a:rPr lang="en-US" sz="900" dirty="0" smtClean="0"/>
              <a:t>Pulaski County</a:t>
            </a:r>
            <a:endParaRPr lang="en-US" sz="900" dirty="0"/>
          </a:p>
        </p:txBody>
      </p:sp>
    </p:spTree>
    <p:extLst>
      <p:ext uri="{BB962C8B-B14F-4D97-AF65-F5344CB8AC3E}">
        <p14:creationId xmlns:p14="http://schemas.microsoft.com/office/powerpoint/2010/main" val="524102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6731" y="74469"/>
            <a:ext cx="5711537" cy="7391400"/>
          </a:xfrm>
          <a:prstGeom prst="rect">
            <a:avLst/>
          </a:prstGeom>
        </p:spPr>
      </p:pic>
      <p:sp>
        <p:nvSpPr>
          <p:cNvPr id="5" name="TextBox 4"/>
          <p:cNvSpPr txBox="1"/>
          <p:nvPr/>
        </p:nvSpPr>
        <p:spPr>
          <a:xfrm>
            <a:off x="3733800" y="3276600"/>
            <a:ext cx="533400" cy="381000"/>
          </a:xfrm>
          <a:prstGeom prst="rect">
            <a:avLst/>
          </a:prstGeom>
          <a:noFill/>
        </p:spPr>
        <p:txBody>
          <a:bodyPr wrap="square" rtlCol="0">
            <a:spAutoFit/>
          </a:bodyPr>
          <a:lstStyle/>
          <a:p>
            <a:r>
              <a:rPr lang="en-US" sz="900" dirty="0" smtClean="0"/>
              <a:t>Pulaski County</a:t>
            </a:r>
            <a:endParaRPr lang="en-US" sz="900" dirty="0"/>
          </a:p>
        </p:txBody>
      </p:sp>
    </p:spTree>
    <p:extLst>
      <p:ext uri="{BB962C8B-B14F-4D97-AF65-F5344CB8AC3E}">
        <p14:creationId xmlns:p14="http://schemas.microsoft.com/office/powerpoint/2010/main" val="1262696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68" y="1211534"/>
            <a:ext cx="8686800" cy="1143000"/>
          </a:xfrm>
        </p:spPr>
        <p:txBody>
          <a:bodyPr>
            <a:noAutofit/>
          </a:bodyPr>
          <a:lstStyle/>
          <a:p>
            <a:r>
              <a:rPr lang="en-US" sz="3600" b="1" dirty="0" smtClean="0"/>
              <a:t>Geographic Differences in Age-Adjusted Lung Cancer Incidence Among Native Hawaiians, SEER</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5198423"/>
              </p:ext>
            </p:extLst>
          </p:nvPr>
        </p:nvGraphicFramePr>
        <p:xfrm>
          <a:off x="103758" y="2723866"/>
          <a:ext cx="8855770" cy="3072414"/>
        </p:xfrm>
        <a:graphic>
          <a:graphicData uri="http://schemas.openxmlformats.org/drawingml/2006/table">
            <a:tbl>
              <a:tblPr firstRow="1" bandRow="1">
                <a:tableStyleId>{073A0DAA-6AF3-43AB-8588-CEC1D06C72B9}</a:tableStyleId>
              </a:tblPr>
              <a:tblGrid>
                <a:gridCol w="734442"/>
                <a:gridCol w="914400"/>
                <a:gridCol w="685800"/>
                <a:gridCol w="606142"/>
                <a:gridCol w="952413"/>
                <a:gridCol w="208280"/>
                <a:gridCol w="710715"/>
                <a:gridCol w="634942"/>
                <a:gridCol w="951508"/>
                <a:gridCol w="225894"/>
                <a:gridCol w="694006"/>
                <a:gridCol w="651651"/>
                <a:gridCol w="885577"/>
              </a:tblGrid>
              <a:tr h="370840">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3">
                  <a:txBody>
                    <a:bodyPr/>
                    <a:lstStyle/>
                    <a:p>
                      <a:r>
                        <a:rPr lang="en-US" sz="1400" dirty="0" smtClean="0">
                          <a:solidFill>
                            <a:schemeClr val="tx1"/>
                          </a:solidFill>
                        </a:rPr>
                        <a:t>1990-1995</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sz="1400" dirty="0"/>
                    </a:p>
                  </a:txBody>
                  <a:tcPr/>
                </a:tc>
                <a:tc hMerge="1">
                  <a:txBody>
                    <a:bodyPr/>
                    <a:lstStyle/>
                    <a:p>
                      <a:endParaRPr lang="en-US" sz="1400" dirty="0"/>
                    </a:p>
                  </a:txBody>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3">
                  <a:txBody>
                    <a:bodyPr/>
                    <a:lstStyle/>
                    <a:p>
                      <a:r>
                        <a:rPr lang="en-US" sz="1400" dirty="0" smtClean="0">
                          <a:solidFill>
                            <a:schemeClr val="tx1"/>
                          </a:solidFill>
                        </a:rPr>
                        <a:t>1996-2001</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sz="1400" dirty="0"/>
                    </a:p>
                  </a:txBody>
                  <a:tcPr/>
                </a:tc>
                <a:tc hMerge="1">
                  <a:txBody>
                    <a:bodyPr/>
                    <a:lstStyle/>
                    <a:p>
                      <a:endParaRPr lang="en-US" sz="1400" dirty="0"/>
                    </a:p>
                  </a:txBody>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3">
                  <a:txBody>
                    <a:bodyPr/>
                    <a:lstStyle/>
                    <a:p>
                      <a:r>
                        <a:rPr lang="en-US" sz="1400" dirty="0" smtClean="0">
                          <a:solidFill>
                            <a:schemeClr val="tx1"/>
                          </a:solidFill>
                        </a:rPr>
                        <a:t>2002-2008</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sz="1400" dirty="0"/>
                    </a:p>
                  </a:txBody>
                  <a:tcPr/>
                </a:tc>
                <a:tc hMerge="1">
                  <a:txBody>
                    <a:bodyPr/>
                    <a:lstStyle/>
                    <a:p>
                      <a:endParaRPr lang="en-US" sz="1400" dirty="0"/>
                    </a:p>
                  </a:txBody>
                  <a:tcPr/>
                </a:tc>
              </a:tr>
              <a:tr h="370840">
                <a:tc>
                  <a:txBody>
                    <a:bodyPr/>
                    <a:lstStyle/>
                    <a:p>
                      <a:r>
                        <a:rPr lang="en-US" sz="1400" dirty="0" smtClean="0">
                          <a:solidFill>
                            <a:schemeClr val="tx1"/>
                          </a:solidFill>
                        </a:rPr>
                        <a:t>Gender</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Location</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Count</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Rate</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95% CI</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Count</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Rate</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95%</a:t>
                      </a:r>
                      <a:r>
                        <a:rPr lang="en-US" sz="1400" baseline="0" dirty="0" smtClean="0">
                          <a:solidFill>
                            <a:schemeClr val="tx1"/>
                          </a:solidFill>
                        </a:rPr>
                        <a:t> </a:t>
                      </a:r>
                      <a:r>
                        <a:rPr lang="en-US" sz="1400" dirty="0" smtClean="0">
                          <a:solidFill>
                            <a:schemeClr val="tx1"/>
                          </a:solidFill>
                        </a:rPr>
                        <a:t>CI</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Count</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Rate</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95% CI</a:t>
                      </a:r>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Male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Hawaii</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381</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110.1</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98.8,214.2</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411</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104.0</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93.8,114.9</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497</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85.9</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78.3,93.9</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Mainland</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36</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79.9</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52,115.7</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49</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72.2</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51,98.2</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48</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49.2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34.7,67</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Female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Hawaii</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242</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64.7</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56.6,73.6</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289</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66.5</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58.9,74.8</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423</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54.6</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49.5,60.1</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76534">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Mainland</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25</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39.7</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24.1,60.9</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44</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55.0</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59,74.8</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43</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36.3</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400" dirty="0" smtClean="0">
                          <a:solidFill>
                            <a:schemeClr val="tx1"/>
                          </a:solidFill>
                        </a:rPr>
                        <a:t>25.8,49.4</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5316966" y="5943600"/>
            <a:ext cx="3642562" cy="369332"/>
          </a:xfrm>
          <a:prstGeom prst="rect">
            <a:avLst/>
          </a:prstGeom>
          <a:solidFill>
            <a:schemeClr val="bg1"/>
          </a:solidFill>
        </p:spPr>
        <p:txBody>
          <a:bodyPr wrap="square" rtlCol="0">
            <a:spAutoFit/>
          </a:bodyPr>
          <a:lstStyle/>
          <a:p>
            <a:r>
              <a:rPr lang="en-US" b="1" i="1" dirty="0" smtClean="0"/>
              <a:t>Adapted from  Liu et al 2013, JNCI</a:t>
            </a:r>
            <a:endParaRPr lang="en-US" b="1" i="1" dirty="0"/>
          </a:p>
        </p:txBody>
      </p:sp>
    </p:spTree>
    <p:extLst>
      <p:ext uri="{BB962C8B-B14F-4D97-AF65-F5344CB8AC3E}">
        <p14:creationId xmlns:p14="http://schemas.microsoft.com/office/powerpoint/2010/main" val="451591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Cigarette Smoking and LGBT</a:t>
            </a:r>
            <a:endParaRPr lang="en-US" b="1" dirty="0"/>
          </a:p>
        </p:txBody>
      </p:sp>
      <p:pic>
        <p:nvPicPr>
          <p:cNvPr id="2" name="Picture 1"/>
          <p:cNvPicPr>
            <a:picLocks noChangeAspect="1"/>
          </p:cNvPicPr>
          <p:nvPr/>
        </p:nvPicPr>
        <p:blipFill rotWithShape="1">
          <a:blip r:embed="rId2"/>
          <a:srcRect l="42947"/>
          <a:stretch/>
        </p:blipFill>
        <p:spPr>
          <a:xfrm>
            <a:off x="2971800" y="3352800"/>
            <a:ext cx="3505200" cy="3008350"/>
          </a:xfrm>
          <a:prstGeom prst="rect">
            <a:avLst/>
          </a:prstGeom>
        </p:spPr>
      </p:pic>
    </p:spTree>
    <p:extLst>
      <p:ext uri="{BB962C8B-B14F-4D97-AF65-F5344CB8AC3E}">
        <p14:creationId xmlns:p14="http://schemas.microsoft.com/office/powerpoint/2010/main" val="194272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ung association.jpg"/>
          <p:cNvPicPr>
            <a:picLocks noChangeAspect="1"/>
          </p:cNvPicPr>
          <p:nvPr/>
        </p:nvPicPr>
        <p:blipFill rotWithShape="1">
          <a:blip r:embed="rId3" cstate="print">
            <a:extLst>
              <a:ext uri="{28A0092B-C50C-407E-A947-70E740481C1C}">
                <a14:useLocalDpi xmlns:a14="http://schemas.microsoft.com/office/drawing/2010/main"/>
              </a:ext>
            </a:extLst>
          </a:blip>
          <a:srcRect t="-727"/>
          <a:stretch/>
        </p:blipFill>
        <p:spPr>
          <a:xfrm>
            <a:off x="223800" y="494337"/>
            <a:ext cx="8655161" cy="5193244"/>
          </a:xfrm>
          <a:prstGeom prst="rect">
            <a:avLst/>
          </a:prstGeom>
        </p:spPr>
      </p:pic>
      <p:sp>
        <p:nvSpPr>
          <p:cNvPr id="5" name="Content Placeholder 2"/>
          <p:cNvSpPr txBox="1">
            <a:spLocks/>
          </p:cNvSpPr>
          <p:nvPr/>
        </p:nvSpPr>
        <p:spPr>
          <a:xfrm>
            <a:off x="885478" y="6007165"/>
            <a:ext cx="7543800" cy="567784"/>
          </a:xfrm>
          <a:prstGeom prst="rect">
            <a:avLst/>
          </a:prstGeom>
          <a:solidFill>
            <a:schemeClr val="bg1"/>
          </a:solidFill>
        </p:spPr>
        <p:txBody>
          <a:bodyPr vert="horz" lIns="91440" tIns="45720" rIns="91440" bIns="45720" rtlCol="0" anchor="ctr">
            <a:noAutofit/>
          </a:bodyPr>
          <a:lstStyle>
            <a:lvl1pPr marL="365760" indent="-365760" algn="l" defTabSz="914400" rtl="0" eaLnBrk="1" latinLnBrk="0" hangingPunct="1">
              <a:spcBef>
                <a:spcPct val="20000"/>
              </a:spcBef>
              <a:spcAft>
                <a:spcPts val="600"/>
              </a:spcAft>
              <a:buSzPct val="14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4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4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en-US" sz="2000" dirty="0">
                <a:solidFill>
                  <a:prstClr val="black"/>
                </a:solidFill>
                <a:latin typeface="+mj-lt"/>
              </a:rPr>
              <a:t>ALA. (2010). Smoking out a deadly threat: tobacco use in the LGBT community. Washington, DC: American Lung Association.</a:t>
            </a:r>
          </a:p>
        </p:txBody>
      </p:sp>
      <p:sp>
        <p:nvSpPr>
          <p:cNvPr id="6" name="Content Placeholder 2"/>
          <p:cNvSpPr txBox="1">
            <a:spLocks/>
          </p:cNvSpPr>
          <p:nvPr/>
        </p:nvSpPr>
        <p:spPr>
          <a:xfrm>
            <a:off x="584200" y="4537990"/>
            <a:ext cx="7543800" cy="567784"/>
          </a:xfrm>
          <a:prstGeom prst="rect">
            <a:avLst/>
          </a:prstGeom>
        </p:spPr>
        <p:txBody>
          <a:bodyPr vert="horz" lIns="91440" tIns="45720" rIns="91440" bIns="45720" rtlCol="0" anchor="ctr">
            <a:normAutofit/>
          </a:bodyPr>
          <a:lstStyle>
            <a:lvl1pPr marL="365760" indent="-365760" algn="l" defTabSz="914400" rtl="0" eaLnBrk="1" latinLnBrk="0" hangingPunct="1">
              <a:spcBef>
                <a:spcPct val="20000"/>
              </a:spcBef>
              <a:spcAft>
                <a:spcPts val="600"/>
              </a:spcAft>
              <a:buSzPct val="14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4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4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endParaRPr lang="en-US" dirty="0">
              <a:solidFill>
                <a:prstClr val="black"/>
              </a:solidFill>
              <a:latin typeface="Times New Roman"/>
            </a:endParaRPr>
          </a:p>
        </p:txBody>
      </p:sp>
    </p:spTree>
    <p:extLst>
      <p:ext uri="{BB962C8B-B14F-4D97-AF65-F5344CB8AC3E}">
        <p14:creationId xmlns:p14="http://schemas.microsoft.com/office/powerpoint/2010/main" val="1083454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05200"/>
            <a:ext cx="8229600" cy="1143000"/>
          </a:xfrm>
        </p:spPr>
        <p:txBody>
          <a:bodyPr>
            <a:normAutofit fontScale="90000"/>
          </a:bodyPr>
          <a:lstStyle/>
          <a:p>
            <a:r>
              <a:rPr lang="en-US" dirty="0" smtClean="0"/>
              <a:t>Understanding Disparities Requires that you ask certain questions. </a:t>
            </a:r>
            <a:br>
              <a:rPr lang="en-US" dirty="0" smtClean="0"/>
            </a:br>
            <a:r>
              <a:rPr lang="en-US" dirty="0"/>
              <a:t/>
            </a:r>
            <a:br>
              <a:rPr lang="en-US" dirty="0"/>
            </a:br>
            <a:r>
              <a:rPr lang="en-US" dirty="0" smtClean="0">
                <a:solidFill>
                  <a:srgbClr val="FFC000"/>
                </a:solidFill>
              </a:rPr>
              <a:t>"It's </a:t>
            </a:r>
            <a:r>
              <a:rPr lang="en-US" dirty="0">
                <a:solidFill>
                  <a:srgbClr val="FFC000"/>
                </a:solidFill>
              </a:rPr>
              <a:t>not that they can't see the solution. They can't see the problem." </a:t>
            </a:r>
            <a:r>
              <a:rPr lang="en-US" i="1" dirty="0">
                <a:solidFill>
                  <a:srgbClr val="FFC000"/>
                </a:solidFill>
              </a:rPr>
              <a:t>- G.K. Chesterton</a:t>
            </a:r>
            <a:r>
              <a:rPr lang="en-US" dirty="0">
                <a:solidFill>
                  <a:srgbClr val="FFC000"/>
                </a:solidFill>
              </a:rPr>
              <a:t/>
            </a:r>
            <a:br>
              <a:rPr lang="en-US" dirty="0">
                <a:solidFill>
                  <a:srgbClr val="FFC000"/>
                </a:solidFill>
              </a:rPr>
            </a:br>
            <a:r>
              <a:rPr lang="en-US" dirty="0" smtClean="0">
                <a:solidFill>
                  <a:srgbClr val="FFC000"/>
                </a:solidFill>
              </a:rPr>
              <a:t/>
            </a:r>
            <a:br>
              <a:rPr lang="en-US" dirty="0" smtClean="0">
                <a:solidFill>
                  <a:srgbClr val="FFC000"/>
                </a:solidFill>
              </a:rPr>
            </a:br>
            <a:r>
              <a:rPr lang="en-US" dirty="0"/>
              <a:t/>
            </a:r>
            <a:br>
              <a:rPr lang="en-US" dirty="0"/>
            </a:br>
            <a:endParaRPr lang="en-US" dirty="0"/>
          </a:p>
        </p:txBody>
      </p:sp>
    </p:spTree>
    <p:extLst>
      <p:ext uri="{BB962C8B-B14F-4D97-AF65-F5344CB8AC3E}">
        <p14:creationId xmlns:p14="http://schemas.microsoft.com/office/powerpoint/2010/main" val="1275947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76" y="1295400"/>
            <a:ext cx="8229600" cy="1143000"/>
          </a:xfrm>
        </p:spPr>
        <p:txBody>
          <a:bodyPr>
            <a:normAutofit fontScale="90000"/>
          </a:bodyPr>
          <a:lstStyle/>
          <a:p>
            <a:r>
              <a:rPr lang="en-US" dirty="0"/>
              <a:t>National data on smoking among LGB was first reported in 2013 NHIS </a:t>
            </a:r>
            <a:r>
              <a:rPr lang="en-US" dirty="0" smtClean="0"/>
              <a:t>survey </a:t>
            </a:r>
            <a:r>
              <a:rPr lang="en-US" dirty="0"/>
              <a:t/>
            </a:r>
            <a:br>
              <a:rPr lang="en-US" dirty="0"/>
            </a:br>
            <a:endParaRPr lang="en-US" dirty="0"/>
          </a:p>
        </p:txBody>
      </p:sp>
      <p:sp>
        <p:nvSpPr>
          <p:cNvPr id="4" name="Content Placeholder 2"/>
          <p:cNvSpPr>
            <a:spLocks noGrp="1"/>
          </p:cNvSpPr>
          <p:nvPr>
            <p:ph idx="1"/>
          </p:nvPr>
        </p:nvSpPr>
        <p:spPr>
          <a:xfrm>
            <a:off x="475476" y="2362200"/>
            <a:ext cx="8229600" cy="3886200"/>
          </a:xfrm>
        </p:spPr>
        <p:txBody>
          <a:bodyPr>
            <a:normAutofit fontScale="85000" lnSpcReduction="20000"/>
          </a:bodyPr>
          <a:lstStyle/>
          <a:p>
            <a:pPr marL="0" indent="0">
              <a:buNone/>
            </a:pPr>
            <a:endParaRPr lang="en-US" dirty="0" smtClean="0"/>
          </a:p>
          <a:p>
            <a:pPr marL="0" indent="0">
              <a:buNone/>
            </a:pPr>
            <a:r>
              <a:rPr lang="en-US" dirty="0" smtClean="0"/>
              <a:t>To </a:t>
            </a:r>
            <a:r>
              <a:rPr lang="en-US" dirty="0"/>
              <a:t>determine sexual orientation, adult respondents were </a:t>
            </a:r>
            <a:r>
              <a:rPr lang="en-US" dirty="0" smtClean="0"/>
              <a:t>asked: </a:t>
            </a:r>
            <a:r>
              <a:rPr lang="en-US" dirty="0"/>
              <a:t>“Which of the following best represents how you think of yourself?” </a:t>
            </a:r>
            <a:endParaRPr lang="en-US" dirty="0" smtClean="0"/>
          </a:p>
          <a:p>
            <a:pPr lvl="1"/>
            <a:r>
              <a:rPr lang="en-US" dirty="0" smtClean="0"/>
              <a:t>“</a:t>
            </a:r>
            <a:r>
              <a:rPr lang="en-US" dirty="0"/>
              <a:t>gay” (“lesbian or gay” for female respondents</a:t>
            </a:r>
            <a:r>
              <a:rPr lang="en-US" dirty="0" smtClean="0"/>
              <a:t>)</a:t>
            </a:r>
          </a:p>
          <a:p>
            <a:pPr lvl="1"/>
            <a:r>
              <a:rPr lang="en-US" dirty="0" smtClean="0"/>
              <a:t>“</a:t>
            </a:r>
            <a:r>
              <a:rPr lang="en-US" dirty="0"/>
              <a:t>heterosexual,” that is, “not gay” (“not lesbian or gay” for female respondents), </a:t>
            </a:r>
            <a:endParaRPr lang="en-US" dirty="0" smtClean="0"/>
          </a:p>
          <a:p>
            <a:pPr lvl="1"/>
            <a:r>
              <a:rPr lang="en-US" dirty="0" smtClean="0"/>
              <a:t>“</a:t>
            </a:r>
            <a:r>
              <a:rPr lang="en-US" dirty="0"/>
              <a:t>bisexual,” </a:t>
            </a:r>
            <a:endParaRPr lang="en-US" dirty="0" smtClean="0"/>
          </a:p>
          <a:p>
            <a:pPr lvl="1"/>
            <a:r>
              <a:rPr lang="en-US" dirty="0" smtClean="0"/>
              <a:t>“</a:t>
            </a:r>
            <a:r>
              <a:rPr lang="en-US" dirty="0"/>
              <a:t>something else,” and </a:t>
            </a:r>
            <a:endParaRPr lang="en-US" dirty="0" smtClean="0"/>
          </a:p>
          <a:p>
            <a:pPr lvl="1"/>
            <a:r>
              <a:rPr lang="en-US" dirty="0" smtClean="0"/>
              <a:t>“</a:t>
            </a:r>
            <a:r>
              <a:rPr lang="en-US" dirty="0"/>
              <a:t>I don’t know the answer.”</a:t>
            </a:r>
          </a:p>
          <a:p>
            <a:endParaRPr lang="en-US" dirty="0"/>
          </a:p>
          <a:p>
            <a:endParaRPr lang="en-US" dirty="0"/>
          </a:p>
        </p:txBody>
      </p:sp>
    </p:spTree>
    <p:extLst>
      <p:ext uri="{BB962C8B-B14F-4D97-AF65-F5344CB8AC3E}">
        <p14:creationId xmlns:p14="http://schemas.microsoft.com/office/powerpoint/2010/main" val="521841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95" y="990600"/>
            <a:ext cx="8382000" cy="914400"/>
          </a:xfrm>
        </p:spPr>
        <p:txBody>
          <a:bodyPr>
            <a:noAutofit/>
          </a:bodyPr>
          <a:lstStyle/>
          <a:p>
            <a:r>
              <a:rPr lang="en-US" sz="3200" b="1" dirty="0" smtClean="0"/>
              <a:t>Percentage of LGB Adults </a:t>
            </a:r>
            <a:r>
              <a:rPr lang="en-US" sz="3200" b="1" dirty="0"/>
              <a:t>W</a:t>
            </a:r>
            <a:r>
              <a:rPr lang="en-US" sz="3200" b="1" dirty="0" smtClean="0"/>
              <a:t>ho </a:t>
            </a:r>
            <a:r>
              <a:rPr lang="en-US" sz="3200" b="1" dirty="0"/>
              <a:t>W</a:t>
            </a:r>
            <a:r>
              <a:rPr lang="en-US" sz="3200" b="1" dirty="0" smtClean="0"/>
              <a:t>ere </a:t>
            </a:r>
            <a:r>
              <a:rPr lang="en-US" sz="3200" b="1" dirty="0"/>
              <a:t>C</a:t>
            </a:r>
            <a:r>
              <a:rPr lang="en-US" sz="3200" b="1" dirty="0" smtClean="0"/>
              <a:t>urrent Smokers: NHIS, 2013, 2015 </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3971835"/>
              </p:ext>
            </p:extLst>
          </p:nvPr>
        </p:nvGraphicFramePr>
        <p:xfrm>
          <a:off x="457200" y="16764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Down Arrow 8"/>
          <p:cNvSpPr/>
          <p:nvPr/>
        </p:nvSpPr>
        <p:spPr>
          <a:xfrm rot="3349680">
            <a:off x="2501234" y="2139234"/>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8557989">
            <a:off x="4495800" y="22098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5118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LGBT and Tobacco</a:t>
            </a:r>
            <a:endParaRPr lang="en-US" b="1" dirty="0"/>
          </a:p>
        </p:txBody>
      </p:sp>
      <p:sp>
        <p:nvSpPr>
          <p:cNvPr id="3" name="Content Placeholder 2"/>
          <p:cNvSpPr>
            <a:spLocks noGrp="1"/>
          </p:cNvSpPr>
          <p:nvPr>
            <p:ph idx="1"/>
          </p:nvPr>
        </p:nvSpPr>
        <p:spPr/>
        <p:txBody>
          <a:bodyPr>
            <a:normAutofit fontScale="62500" lnSpcReduction="20000"/>
          </a:bodyPr>
          <a:lstStyle/>
          <a:p>
            <a:r>
              <a:rPr lang="en-US" dirty="0"/>
              <a:t>Little information exists on cigarette smoking prevalence among transgender </a:t>
            </a:r>
            <a:r>
              <a:rPr lang="en-US" dirty="0" smtClean="0"/>
              <a:t>people.</a:t>
            </a:r>
            <a:endParaRPr lang="en-US" dirty="0"/>
          </a:p>
          <a:p>
            <a:r>
              <a:rPr lang="en-US" dirty="0"/>
              <a:t>More than 30,000 LGBT persons die each year of tobacco-related diseases</a:t>
            </a:r>
            <a:r>
              <a:rPr lang="en-US" dirty="0" smtClean="0"/>
              <a:t>.</a:t>
            </a:r>
            <a:endParaRPr lang="en-US" dirty="0"/>
          </a:p>
          <a:p>
            <a:r>
              <a:rPr lang="en-US" dirty="0"/>
              <a:t>Gay men have high rates of HPV infection which, when coupled with tobacco use, increases their risk for anal and other cancers</a:t>
            </a:r>
            <a:r>
              <a:rPr lang="en-US" dirty="0" smtClean="0"/>
              <a:t>.</a:t>
            </a:r>
            <a:endParaRPr lang="en-US" dirty="0"/>
          </a:p>
          <a:p>
            <a:r>
              <a:rPr lang="en-US" dirty="0"/>
              <a:t>LGBT individuals often have risk factors for smoking that include daily stress related to prejudice and </a:t>
            </a:r>
            <a:r>
              <a:rPr lang="en-US" dirty="0" smtClean="0"/>
              <a:t>stigma.</a:t>
            </a:r>
            <a:endParaRPr lang="en-US" dirty="0"/>
          </a:p>
          <a:p>
            <a:r>
              <a:rPr lang="en-US" dirty="0"/>
              <a:t>Bartenders and servers in LGBT nightclubs are exposed to high levels of </a:t>
            </a:r>
            <a:r>
              <a:rPr lang="en-US" dirty="0" smtClean="0"/>
              <a:t> SHS. </a:t>
            </a:r>
            <a:endParaRPr lang="en-US" dirty="0"/>
          </a:p>
          <a:p>
            <a:r>
              <a:rPr lang="en-US" dirty="0" smtClean="0"/>
              <a:t>Among </a:t>
            </a:r>
            <a:r>
              <a:rPr lang="en-US" dirty="0"/>
              <a:t>women, </a:t>
            </a:r>
            <a:r>
              <a:rPr lang="en-US" dirty="0" smtClean="0"/>
              <a:t>SHS exposure </a:t>
            </a:r>
            <a:r>
              <a:rPr lang="en-US" dirty="0"/>
              <a:t>is more common among non-smoking lesbian women than among non-smoking straight women</a:t>
            </a:r>
            <a:r>
              <a:rPr lang="en-US" dirty="0" smtClean="0"/>
              <a:t>.</a:t>
            </a:r>
            <a:endParaRPr lang="en-US" dirty="0"/>
          </a:p>
          <a:p>
            <a:endParaRPr lang="en-US" dirty="0"/>
          </a:p>
          <a:p>
            <a:endParaRPr lang="en-US" dirty="0"/>
          </a:p>
        </p:txBody>
      </p:sp>
    </p:spTree>
    <p:extLst>
      <p:ext uri="{BB962C8B-B14F-4D97-AF65-F5344CB8AC3E}">
        <p14:creationId xmlns:p14="http://schemas.microsoft.com/office/powerpoint/2010/main" val="100424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are Health Disparities, Inequalities, and Inequities?</a:t>
            </a:r>
            <a:endParaRPr lang="en-US" b="1" dirty="0"/>
          </a:p>
        </p:txBody>
      </p:sp>
      <p:sp>
        <p:nvSpPr>
          <p:cNvPr id="3" name="Content Placeholder 2"/>
          <p:cNvSpPr>
            <a:spLocks noGrp="1"/>
          </p:cNvSpPr>
          <p:nvPr>
            <p:ph idx="1"/>
          </p:nvPr>
        </p:nvSpPr>
        <p:spPr/>
        <p:txBody>
          <a:bodyPr>
            <a:normAutofit fontScale="47500" lnSpcReduction="20000"/>
          </a:bodyPr>
          <a:lstStyle/>
          <a:p>
            <a:r>
              <a:rPr lang="en-US" dirty="0"/>
              <a:t>During the early 1990’s researchers, government agencies, and practitioners began using the term “health disparities” to define differences in population groups in the United States (Carter-Pokras, 2002) and was part of a revolution to eliminate disparities at local, state, and national levels.  </a:t>
            </a:r>
            <a:endParaRPr lang="en-US" dirty="0" smtClean="0"/>
          </a:p>
          <a:p>
            <a:endParaRPr lang="en-US" dirty="0"/>
          </a:p>
          <a:p>
            <a:r>
              <a:rPr lang="en-US" dirty="0" smtClean="0"/>
              <a:t>For </a:t>
            </a:r>
            <a:r>
              <a:rPr lang="en-US" dirty="0"/>
              <a:t>the first time, Healthy People 2000 established the goal of eliminating health disparities by 2010</a:t>
            </a:r>
            <a:r>
              <a:rPr lang="en-US" dirty="0" smtClean="0"/>
              <a:t>.</a:t>
            </a:r>
          </a:p>
          <a:p>
            <a:endParaRPr lang="en-US" dirty="0"/>
          </a:p>
          <a:p>
            <a:r>
              <a:rPr lang="en-US" dirty="0" smtClean="0"/>
              <a:t>Carter-Pokras suggested </a:t>
            </a:r>
            <a:r>
              <a:rPr lang="en-US" dirty="0"/>
              <a:t>that health disparities should be viewed as a chain of events signified by differences in environment; access to, utilization of, and quality of care; health status; or a particular health outcome that deserves scrutiny. </a:t>
            </a:r>
            <a:endParaRPr lang="en-US" dirty="0" smtClean="0"/>
          </a:p>
          <a:p>
            <a:endParaRPr lang="en-US" dirty="0"/>
          </a:p>
          <a:p>
            <a:r>
              <a:rPr lang="en-US" dirty="0" smtClean="0"/>
              <a:t>Underlying </a:t>
            </a:r>
            <a:r>
              <a:rPr lang="en-US" dirty="0"/>
              <a:t>her definition is the notion that health disparities have pathways, the environment plays a role, and that there are multiple health disparities outcomes beyond morbidity and mortality. </a:t>
            </a:r>
            <a:endParaRPr lang="en-US" dirty="0" smtClean="0"/>
          </a:p>
          <a:p>
            <a:endParaRPr lang="en-US" dirty="0"/>
          </a:p>
          <a:p>
            <a:r>
              <a:rPr lang="en-US" dirty="0" smtClean="0"/>
              <a:t> Carter-Pokras further </a:t>
            </a:r>
            <a:r>
              <a:rPr lang="en-US" dirty="0"/>
              <a:t>suggests that the differences should be evaluated in terms of inequality and inequity since what is unequal is not necessarily inequitable. </a:t>
            </a:r>
          </a:p>
        </p:txBody>
      </p:sp>
    </p:spTree>
    <p:extLst>
      <p:ext uri="{BB962C8B-B14F-4D97-AF65-F5344CB8AC3E}">
        <p14:creationId xmlns:p14="http://schemas.microsoft.com/office/powerpoint/2010/main" val="1551901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bacco_leaf.JPG"/>
          <p:cNvPicPr>
            <a:picLocks noChangeAspect="1"/>
          </p:cNvPicPr>
          <p:nvPr/>
        </p:nvPicPr>
        <p:blipFill>
          <a:blip r:embed="rId2">
            <a:extLst>
              <a:ext uri="{28A0092B-C50C-407E-A947-70E740481C1C}">
                <a14:useLocalDpi xmlns:a14="http://schemas.microsoft.com/office/drawing/2010/main" val="0"/>
              </a:ext>
            </a:extLst>
          </a:blip>
          <a:srcRect t="13336" b="13336"/>
          <a:stretch>
            <a:fillRect/>
          </a:stretch>
        </p:blipFill>
        <p:spPr>
          <a:xfrm>
            <a:off x="533400" y="984489"/>
            <a:ext cx="8077200" cy="5895965"/>
          </a:xfrm>
          <a:prstGeom prst="rect">
            <a:avLst/>
          </a:prstGeom>
        </p:spPr>
      </p:pic>
      <p:sp>
        <p:nvSpPr>
          <p:cNvPr id="5" name="Title 3"/>
          <p:cNvSpPr>
            <a:spLocks noGrp="1"/>
          </p:cNvSpPr>
          <p:nvPr>
            <p:ph type="body" idx="1"/>
          </p:nvPr>
        </p:nvSpPr>
        <p:spPr>
          <a:xfrm>
            <a:off x="990600" y="2743200"/>
            <a:ext cx="7772400" cy="1500187"/>
          </a:xfrm>
        </p:spPr>
        <p:txBody>
          <a:bodyPr>
            <a:normAutofit/>
          </a:bodyPr>
          <a:lstStyle/>
          <a:p>
            <a:r>
              <a:rPr lang="en-US" sz="4400" b="1" dirty="0" smtClean="0">
                <a:solidFill>
                  <a:schemeClr val="bg1"/>
                </a:solidFill>
                <a:latin typeface="Arial" charset="0"/>
                <a:ea typeface="Arial" charset="0"/>
                <a:cs typeface="Arial" charset="0"/>
              </a:rPr>
              <a:t>Type of Cigarette Smoked</a:t>
            </a:r>
            <a:endParaRPr lang="en-US" sz="4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82747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103.jpg"/>
          <p:cNvPicPr>
            <a:picLocks noChangeAspect="1"/>
          </p:cNvPicPr>
          <p:nvPr/>
        </p:nvPicPr>
        <p:blipFill rotWithShape="1">
          <a:blip r:embed="rId3" cstate="print">
            <a:extLst>
              <a:ext uri="{28A0092B-C50C-407E-A947-70E740481C1C}">
                <a14:useLocalDpi xmlns:a14="http://schemas.microsoft.com/office/drawing/2010/main" val="0"/>
              </a:ext>
            </a:extLst>
          </a:blip>
          <a:srcRect l="27111" t="16261" r="16210" b="26546"/>
          <a:stretch/>
        </p:blipFill>
        <p:spPr>
          <a:xfrm>
            <a:off x="1945039" y="1423569"/>
            <a:ext cx="1146001" cy="2064319"/>
          </a:xfrm>
          <a:prstGeom prst="rect">
            <a:avLst/>
          </a:prstGeom>
        </p:spPr>
      </p:pic>
      <p:pic>
        <p:nvPicPr>
          <p:cNvPr id="6" name="Picture 5" descr="IMG_0171.JPG"/>
          <p:cNvPicPr>
            <a:picLocks noChangeAspect="1"/>
          </p:cNvPicPr>
          <p:nvPr/>
        </p:nvPicPr>
        <p:blipFill rotWithShape="1">
          <a:blip r:embed="rId4" cstate="print">
            <a:extLst>
              <a:ext uri="{28A0092B-C50C-407E-A947-70E740481C1C}">
                <a14:useLocalDpi xmlns:a14="http://schemas.microsoft.com/office/drawing/2010/main" val="0"/>
              </a:ext>
            </a:extLst>
          </a:blip>
          <a:srcRect l="7308" t="8868" r="28145" b="16557"/>
          <a:stretch/>
        </p:blipFill>
        <p:spPr>
          <a:xfrm rot="5400000">
            <a:off x="3809854" y="1689179"/>
            <a:ext cx="2326197" cy="1505564"/>
          </a:xfrm>
          <a:prstGeom prst="rect">
            <a:avLst/>
          </a:prstGeom>
        </p:spPr>
      </p:pic>
      <p:pic>
        <p:nvPicPr>
          <p:cNvPr id="8" name="Picture 7" descr="IMG_0127.JPG"/>
          <p:cNvPicPr>
            <a:picLocks noChangeAspect="1"/>
          </p:cNvPicPr>
          <p:nvPr/>
        </p:nvPicPr>
        <p:blipFill rotWithShape="1">
          <a:blip r:embed="rId5" cstate="print">
            <a:extLst>
              <a:ext uri="{28A0092B-C50C-407E-A947-70E740481C1C}">
                <a14:useLocalDpi xmlns:a14="http://schemas.microsoft.com/office/drawing/2010/main" val="0"/>
              </a:ext>
            </a:extLst>
          </a:blip>
          <a:srcRect l="14447" t="12345" r="13111" b="22221"/>
          <a:stretch/>
        </p:blipFill>
        <p:spPr>
          <a:xfrm rot="5400000">
            <a:off x="4855067" y="1916258"/>
            <a:ext cx="3047965" cy="1534001"/>
          </a:xfrm>
          <a:prstGeom prst="rect">
            <a:avLst/>
          </a:prstGeom>
        </p:spPr>
      </p:pic>
      <p:pic>
        <p:nvPicPr>
          <p:cNvPr id="9" name="Picture 8" descr="IMG_0144.jpg"/>
          <p:cNvPicPr>
            <a:picLocks noChangeAspect="1"/>
          </p:cNvPicPr>
          <p:nvPr/>
        </p:nvPicPr>
        <p:blipFill rotWithShape="1">
          <a:blip r:embed="rId6" cstate="print">
            <a:extLst>
              <a:ext uri="{28A0092B-C50C-407E-A947-70E740481C1C}">
                <a14:useLocalDpi xmlns:a14="http://schemas.microsoft.com/office/drawing/2010/main" val="0"/>
              </a:ext>
            </a:extLst>
          </a:blip>
          <a:srcRect l="14253" t="7118" r="22026" b="21017"/>
          <a:stretch/>
        </p:blipFill>
        <p:spPr>
          <a:xfrm>
            <a:off x="4285646" y="3181745"/>
            <a:ext cx="1608667" cy="2991556"/>
          </a:xfrm>
          <a:prstGeom prst="rect">
            <a:avLst/>
          </a:prstGeom>
        </p:spPr>
      </p:pic>
      <p:pic>
        <p:nvPicPr>
          <p:cNvPr id="10" name="Picture 9" descr="IMG_0160.jpg"/>
          <p:cNvPicPr>
            <a:picLocks noChangeAspect="1"/>
          </p:cNvPicPr>
          <p:nvPr/>
        </p:nvPicPr>
        <p:blipFill rotWithShape="1">
          <a:blip r:embed="rId7" cstate="print">
            <a:extLst>
              <a:ext uri="{28A0092B-C50C-407E-A947-70E740481C1C}">
                <a14:useLocalDpi xmlns:a14="http://schemas.microsoft.com/office/drawing/2010/main" val="0"/>
              </a:ext>
            </a:extLst>
          </a:blip>
          <a:srcRect l="20769" t="20934" r="22817" b="20826"/>
          <a:stretch/>
        </p:blipFill>
        <p:spPr>
          <a:xfrm>
            <a:off x="5715000" y="3359838"/>
            <a:ext cx="1661585" cy="3062112"/>
          </a:xfrm>
          <a:prstGeom prst="rect">
            <a:avLst/>
          </a:prstGeom>
        </p:spPr>
      </p:pic>
      <p:pic>
        <p:nvPicPr>
          <p:cNvPr id="11" name="Picture 10" descr="IMG_0262.jpg"/>
          <p:cNvPicPr>
            <a:picLocks noChangeAspect="1"/>
          </p:cNvPicPr>
          <p:nvPr/>
        </p:nvPicPr>
        <p:blipFill rotWithShape="1">
          <a:blip r:embed="rId8" cstate="print">
            <a:extLst>
              <a:ext uri="{28A0092B-C50C-407E-A947-70E740481C1C}">
                <a14:useLocalDpi xmlns:a14="http://schemas.microsoft.com/office/drawing/2010/main" val="0"/>
              </a:ext>
            </a:extLst>
          </a:blip>
          <a:srcRect l="27106" t="24412" r="26948" b="32063"/>
          <a:stretch/>
        </p:blipFill>
        <p:spPr>
          <a:xfrm rot="16200000">
            <a:off x="370790" y="4017768"/>
            <a:ext cx="3290677" cy="1746252"/>
          </a:xfrm>
          <a:prstGeom prst="rect">
            <a:avLst/>
          </a:prstGeom>
        </p:spPr>
      </p:pic>
      <p:pic>
        <p:nvPicPr>
          <p:cNvPr id="2" name="Picture 1" descr="newport-cigarettes-original.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52672" y="1298307"/>
            <a:ext cx="1164545" cy="2314845"/>
          </a:xfrm>
          <a:prstGeom prst="rect">
            <a:avLst/>
          </a:prstGeom>
        </p:spPr>
      </p:pic>
      <p:pic>
        <p:nvPicPr>
          <p:cNvPr id="3" name="Picture 2" descr="KOOL_Milds.png"/>
          <p:cNvPicPr>
            <a:picLocks noChangeAspect="1"/>
          </p:cNvPicPr>
          <p:nvPr/>
        </p:nvPicPr>
        <p:blipFill rotWithShape="1">
          <a:blip r:embed="rId10">
            <a:extLst>
              <a:ext uri="{28A0092B-C50C-407E-A947-70E740481C1C}">
                <a14:useLocalDpi xmlns:a14="http://schemas.microsoft.com/office/drawing/2010/main" val="0"/>
              </a:ext>
            </a:extLst>
          </a:blip>
          <a:srcRect r="29418"/>
          <a:stretch/>
        </p:blipFill>
        <p:spPr>
          <a:xfrm>
            <a:off x="2889255" y="2995027"/>
            <a:ext cx="1677242" cy="3364992"/>
          </a:xfrm>
          <a:prstGeom prst="rect">
            <a:avLst/>
          </a:prstGeom>
        </p:spPr>
      </p:pic>
    </p:spTree>
    <p:extLst>
      <p:ext uri="{BB962C8B-B14F-4D97-AF65-F5344CB8AC3E}">
        <p14:creationId xmlns:p14="http://schemas.microsoft.com/office/powerpoint/2010/main" val="455760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65" y="990600"/>
            <a:ext cx="8229600" cy="1143000"/>
          </a:xfrm>
        </p:spPr>
        <p:txBody>
          <a:bodyPr>
            <a:normAutofit/>
          </a:bodyPr>
          <a:lstStyle/>
          <a:p>
            <a:r>
              <a:rPr lang="en-US" sz="3200" b="1" dirty="0"/>
              <a:t>Prevalence of Menthol Cigarette Use Among Past 30 Day </a:t>
            </a:r>
            <a:r>
              <a:rPr lang="en-US" sz="3200" b="1" dirty="0" smtClean="0"/>
              <a:t>Smokers: </a:t>
            </a:r>
            <a:r>
              <a:rPr lang="en-US" sz="3200" b="1" dirty="0"/>
              <a:t>NSDUH, 2008-2010</a:t>
            </a:r>
          </a:p>
        </p:txBody>
      </p:sp>
      <p:graphicFrame>
        <p:nvGraphicFramePr>
          <p:cNvPr id="4" name="Content Placeholder 3"/>
          <p:cNvGraphicFramePr>
            <a:graphicFrameLocks noGrp="1"/>
          </p:cNvGraphicFramePr>
          <p:nvPr>
            <p:ph idx="1"/>
            <p:extLst/>
          </p:nvPr>
        </p:nvGraphicFramePr>
        <p:xfrm>
          <a:off x="1676400" y="1957921"/>
          <a:ext cx="6150099" cy="4749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364813" y="6350000"/>
            <a:ext cx="2783541" cy="369332"/>
          </a:xfrm>
          <a:prstGeom prst="rect">
            <a:avLst/>
          </a:prstGeom>
          <a:noFill/>
        </p:spPr>
        <p:txBody>
          <a:bodyPr wrap="square" rtlCol="0">
            <a:spAutoFit/>
          </a:bodyPr>
          <a:lstStyle/>
          <a:p>
            <a:r>
              <a:rPr lang="en-US" i="1" dirty="0">
                <a:solidFill>
                  <a:schemeClr val="bg1"/>
                </a:solidFill>
              </a:rPr>
              <a:t>Giovino et al. 2013</a:t>
            </a:r>
          </a:p>
        </p:txBody>
      </p:sp>
      <p:sp>
        <p:nvSpPr>
          <p:cNvPr id="3" name="TextBox 2"/>
          <p:cNvSpPr txBox="1"/>
          <p:nvPr/>
        </p:nvSpPr>
        <p:spPr>
          <a:xfrm>
            <a:off x="1339538" y="3083832"/>
            <a:ext cx="146363" cy="369332"/>
          </a:xfrm>
          <a:prstGeom prst="rect">
            <a:avLst/>
          </a:prstGeom>
          <a:noFill/>
        </p:spPr>
        <p:txBody>
          <a:bodyPr wrap="square" rtlCol="0">
            <a:spAutoFit/>
          </a:bodyPr>
          <a:lstStyle/>
          <a:p>
            <a:r>
              <a:rPr lang="en-US" dirty="0">
                <a:solidFill>
                  <a:schemeClr val="bg1"/>
                </a:solidFill>
              </a:rPr>
              <a:t>%</a:t>
            </a:r>
          </a:p>
        </p:txBody>
      </p:sp>
    </p:spTree>
    <p:extLst>
      <p:ext uri="{BB962C8B-B14F-4D97-AF65-F5344CB8AC3E}">
        <p14:creationId xmlns:p14="http://schemas.microsoft.com/office/powerpoint/2010/main" val="5490586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696200" cy="1143000"/>
          </a:xfrm>
        </p:spPr>
        <p:txBody>
          <a:bodyPr>
            <a:normAutofit/>
          </a:bodyPr>
          <a:lstStyle/>
          <a:p>
            <a:r>
              <a:rPr lang="en-US" sz="2800" b="1" dirty="0"/>
              <a:t>Prevalence of Menthol </a:t>
            </a:r>
            <a:r>
              <a:rPr lang="en-US" sz="2800" b="1" dirty="0" smtClean="0"/>
              <a:t>Cigarette Smoking </a:t>
            </a:r>
            <a:r>
              <a:rPr lang="en-US" sz="2800" b="1" dirty="0"/>
              <a:t>in Past 30 </a:t>
            </a:r>
            <a:r>
              <a:rPr lang="en-US" sz="2800" b="1" dirty="0" smtClean="0"/>
              <a:t>Days: </a:t>
            </a:r>
            <a:r>
              <a:rPr lang="en-US" sz="2800" b="1" dirty="0"/>
              <a:t>NDSUH, 2008-2010</a:t>
            </a:r>
          </a:p>
        </p:txBody>
      </p:sp>
      <p:graphicFrame>
        <p:nvGraphicFramePr>
          <p:cNvPr id="4" name="Content Placeholder 3"/>
          <p:cNvGraphicFramePr>
            <a:graphicFrameLocks noGrp="1"/>
          </p:cNvGraphicFramePr>
          <p:nvPr>
            <p:ph idx="1"/>
            <p:extLst/>
          </p:nvPr>
        </p:nvGraphicFramePr>
        <p:xfrm>
          <a:off x="1485901" y="1768227"/>
          <a:ext cx="6309114" cy="499744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477000" y="6396335"/>
            <a:ext cx="2488836" cy="369332"/>
          </a:xfrm>
          <a:prstGeom prst="rect">
            <a:avLst/>
          </a:prstGeom>
          <a:noFill/>
        </p:spPr>
        <p:txBody>
          <a:bodyPr wrap="square" rtlCol="0">
            <a:spAutoFit/>
          </a:bodyPr>
          <a:lstStyle/>
          <a:p>
            <a:r>
              <a:rPr lang="en-US" dirty="0" smtClean="0">
                <a:solidFill>
                  <a:schemeClr val="bg1"/>
                </a:solidFill>
              </a:rPr>
              <a:t>Giovino </a:t>
            </a:r>
            <a:r>
              <a:rPr lang="en-US" dirty="0">
                <a:solidFill>
                  <a:schemeClr val="bg1"/>
                </a:solidFill>
              </a:rPr>
              <a:t>et al. 2013</a:t>
            </a:r>
          </a:p>
        </p:txBody>
      </p:sp>
      <p:sp>
        <p:nvSpPr>
          <p:cNvPr id="3" name="TextBox 2"/>
          <p:cNvSpPr txBox="1"/>
          <p:nvPr/>
        </p:nvSpPr>
        <p:spPr>
          <a:xfrm>
            <a:off x="1279065" y="3224925"/>
            <a:ext cx="206836" cy="382959"/>
          </a:xfrm>
          <a:prstGeom prst="rect">
            <a:avLst/>
          </a:prstGeom>
          <a:noFill/>
        </p:spPr>
        <p:txBody>
          <a:bodyPr wrap="square" rtlCol="0">
            <a:spAutoFit/>
          </a:bodyPr>
          <a:lstStyle/>
          <a:p>
            <a:r>
              <a:rPr lang="en-US" dirty="0">
                <a:solidFill>
                  <a:schemeClr val="bg1"/>
                </a:solidFill>
              </a:rPr>
              <a:t>%</a:t>
            </a:r>
          </a:p>
        </p:txBody>
      </p:sp>
    </p:spTree>
    <p:extLst>
      <p:ext uri="{BB962C8B-B14F-4D97-AF65-F5344CB8AC3E}">
        <p14:creationId xmlns:p14="http://schemas.microsoft.com/office/powerpoint/2010/main" val="1339535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286000"/>
            <a:ext cx="7772400" cy="1470025"/>
          </a:xfrm>
        </p:spPr>
        <p:txBody>
          <a:bodyPr/>
          <a:lstStyle/>
          <a:p>
            <a:r>
              <a:rPr lang="en-US" b="1" dirty="0" smtClean="0">
                <a:latin typeface="Arial"/>
                <a:cs typeface="Arial"/>
              </a:rPr>
              <a:t>Secondhand Smoke Exposure</a:t>
            </a:r>
            <a:endParaRPr lang="en-US" b="1" dirty="0">
              <a:latin typeface="Arial"/>
              <a:cs typeface="Arial"/>
            </a:endParaRPr>
          </a:p>
        </p:txBody>
      </p:sp>
    </p:spTree>
    <p:extLst>
      <p:ext uri="{BB962C8B-B14F-4D97-AF65-F5344CB8AC3E}">
        <p14:creationId xmlns:p14="http://schemas.microsoft.com/office/powerpoint/2010/main" val="2118797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1998138845"/>
              </p:ext>
            </p:extLst>
          </p:nvPr>
        </p:nvGraphicFramePr>
        <p:xfrm>
          <a:off x="685801" y="914400"/>
          <a:ext cx="7924800" cy="5842538"/>
        </p:xfrm>
        <a:graphic>
          <a:graphicData uri="http://schemas.openxmlformats.org/drawingml/2006/table">
            <a:tbl>
              <a:tblPr firstRow="1" bandRow="1">
                <a:tableStyleId>{5C22544A-7EE6-4342-B048-85BDC9FD1C3A}</a:tableStyleId>
              </a:tblPr>
              <a:tblGrid>
                <a:gridCol w="3338231"/>
                <a:gridCol w="1869515"/>
                <a:gridCol w="2717054"/>
              </a:tblGrid>
              <a:tr h="882327">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tx1"/>
                          </a:solidFill>
                          <a:effectLst/>
                          <a:latin typeface="+mn-lt"/>
                          <a:ea typeface="+mn-ea"/>
                          <a:cs typeface="+mn-cs"/>
                        </a:rPr>
                        <a:t>Table 7. Percentage of the nonsmokers  aged ≥3 years with serum cotinine levels 0.05 – 10  ng/mL, by selected characteristics --- National Health and Nutrition Examination Survey, United States, 1999—2012</a:t>
                      </a:r>
                    </a:p>
                  </a:txBody>
                  <a:tcPr>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357833">
                <a:tc>
                  <a:txBody>
                    <a:bodyPr/>
                    <a:lstStyle/>
                    <a:p>
                      <a:pPr marL="0" marR="0" algn="ctr">
                        <a:spcBef>
                          <a:spcPts val="0"/>
                        </a:spcBef>
                        <a:spcAft>
                          <a:spcPts val="0"/>
                        </a:spcAft>
                      </a:pPr>
                      <a:r>
                        <a:rPr lang="en-US" sz="1600" b="1" dirty="0">
                          <a:solidFill>
                            <a:schemeClr val="tx1"/>
                          </a:solidFill>
                          <a:effectLst/>
                          <a:latin typeface="Times New Roman"/>
                          <a:ea typeface="Times New Roman"/>
                          <a:cs typeface="Times New Roman"/>
                        </a:rPr>
                        <a:t>Characteristic</a:t>
                      </a:r>
                      <a:endParaRPr lang="en-US" sz="1600" b="1"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cs typeface="Times New Roman"/>
                        </a:rPr>
                        <a:t>1999--2000</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cs typeface="Times New Roman"/>
                        </a:rPr>
                        <a:t>2011-2012</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Total</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52.5 (47.1--57.9)</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25.3 (22.5-28.1)</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84006">
                <a:tc gridSpan="3">
                  <a:txBody>
                    <a:bodyPr/>
                    <a:lstStyle/>
                    <a:p>
                      <a:pPr marL="0" marR="0">
                        <a:spcBef>
                          <a:spcPts val="0"/>
                        </a:spcBef>
                        <a:spcAft>
                          <a:spcPts val="0"/>
                        </a:spcAft>
                      </a:pPr>
                      <a:r>
                        <a:rPr lang="en-US" sz="1600" b="1" dirty="0">
                          <a:solidFill>
                            <a:schemeClr val="tx1"/>
                          </a:solidFill>
                          <a:effectLst/>
                          <a:latin typeface="Times New Roman"/>
                          <a:ea typeface="Times New Roman"/>
                          <a:cs typeface="Times New Roman"/>
                        </a:rPr>
                        <a:t>Sex</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Male</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58.5 (52.1--64.9)</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27.7 (24.7-30.6)</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Female</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47.5 (42.5--52.5)</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23.3 (20.4-26.3)</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gridSpan="3">
                  <a:txBody>
                    <a:bodyPr/>
                    <a:lstStyle/>
                    <a:p>
                      <a:pPr marL="0" marR="0">
                        <a:spcBef>
                          <a:spcPts val="0"/>
                        </a:spcBef>
                        <a:spcAft>
                          <a:spcPts val="0"/>
                        </a:spcAft>
                      </a:pPr>
                      <a:r>
                        <a:rPr lang="en-US" sz="1600" b="1" dirty="0">
                          <a:solidFill>
                            <a:schemeClr val="tx1"/>
                          </a:solidFill>
                          <a:effectLst/>
                          <a:latin typeface="Times New Roman"/>
                          <a:ea typeface="Times New Roman"/>
                          <a:cs typeface="Times New Roman"/>
                        </a:rPr>
                        <a:t>Race/Ethnicity</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White, non-Hispanic</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49.6 (42.4--56.7)</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21.8 (18.6-24.9)</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Black, non-Hispanic</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74.2 (70.2--78.2)</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46.8 (30.8-55.6)</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Mexican-American</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44.3 (37.4--51.1)</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23.9 (16.3-31.4)</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gridSpan="3">
                  <a:txBody>
                    <a:bodyPr/>
                    <a:lstStyle/>
                    <a:p>
                      <a:pPr marL="0" marR="0">
                        <a:spcBef>
                          <a:spcPts val="0"/>
                        </a:spcBef>
                        <a:spcAft>
                          <a:spcPts val="0"/>
                        </a:spcAft>
                      </a:pPr>
                      <a:r>
                        <a:rPr lang="en-US" sz="1600" b="1" dirty="0">
                          <a:solidFill>
                            <a:schemeClr val="tx1"/>
                          </a:solidFill>
                          <a:effectLst/>
                          <a:latin typeface="Times New Roman"/>
                          <a:ea typeface="Times New Roman"/>
                          <a:cs typeface="Times New Roman"/>
                        </a:rPr>
                        <a:t>Poverty status</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Below poverty level</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71.6 (64.8--78.5)</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43.2 (37.3-49.0)</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At or above poverty level</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48.8 (42.8--54.8)</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21.2 (18.8-23.6)</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Unspecified</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53.5 (48.4--58.6)</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31.7(22.8-40.5)</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b="1" dirty="0">
                          <a:solidFill>
                            <a:schemeClr val="tx1"/>
                          </a:solidFill>
                          <a:effectLst/>
                          <a:latin typeface="Times New Roman"/>
                          <a:ea typeface="Times New Roman"/>
                          <a:cs typeface="Times New Roman"/>
                        </a:rPr>
                        <a:t>Education aged 25 and older</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 </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 </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 Grade 11</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53.9 (48.7-59.0)</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27.6(23.0-32.2)</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68760">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High school diploma or equivalent</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51.6(44.5-58.6)</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27.5(21.2-33.7)</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28600">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Some college or associate degree</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48.2(40.8-55.6)</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21.2 (17.5-24.9)</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4698">
                <a:tc>
                  <a:txBody>
                    <a:bodyPr/>
                    <a:lstStyle/>
                    <a:p>
                      <a:pPr marL="0" marR="0">
                        <a:spcBef>
                          <a:spcPts val="0"/>
                        </a:spcBef>
                        <a:spcAft>
                          <a:spcPts val="0"/>
                        </a:spcAft>
                      </a:pPr>
                      <a:r>
                        <a:rPr lang="en-US" sz="1600" dirty="0">
                          <a:solidFill>
                            <a:schemeClr val="tx1"/>
                          </a:solidFill>
                          <a:effectLst/>
                          <a:latin typeface="Times New Roman"/>
                          <a:ea typeface="Times New Roman"/>
                          <a:cs typeface="Times New Roman"/>
                        </a:rPr>
                        <a:t>≥ College diploma</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35.2 (27.5-43.0)</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cs typeface="Times New Roman"/>
                        </a:rPr>
                        <a:t>11.8 (9.1-14.4)</a:t>
                      </a:r>
                      <a:endParaRPr lang="en-US" sz="1600" dirty="0">
                        <a:solidFill>
                          <a:schemeClr val="tx1"/>
                        </a:solidFill>
                        <a:effectLst/>
                        <a:latin typeface="Cambri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94847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6404a7f.gif"/>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6404a7f.gif"/>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3"/>
          <a:stretch>
            <a:fillRect/>
          </a:stretch>
        </p:blipFill>
        <p:spPr>
          <a:xfrm>
            <a:off x="1390650" y="1767840"/>
            <a:ext cx="6362700" cy="5085080"/>
          </a:xfrm>
          <a:prstGeom prst="rect">
            <a:avLst/>
          </a:prstGeom>
        </p:spPr>
      </p:pic>
      <p:sp>
        <p:nvSpPr>
          <p:cNvPr id="6" name="Rectangle 5"/>
          <p:cNvSpPr/>
          <p:nvPr/>
        </p:nvSpPr>
        <p:spPr>
          <a:xfrm>
            <a:off x="152400" y="936843"/>
            <a:ext cx="8839200" cy="830997"/>
          </a:xfrm>
          <a:prstGeom prst="rect">
            <a:avLst/>
          </a:prstGeom>
        </p:spPr>
        <p:txBody>
          <a:bodyPr wrap="square">
            <a:spAutoFit/>
          </a:bodyPr>
          <a:lstStyle/>
          <a:p>
            <a:r>
              <a:rPr lang="en-US" sz="1600" b="1" dirty="0">
                <a:solidFill>
                  <a:schemeClr val="bg1"/>
                </a:solidFill>
                <a:latin typeface="Arial" charset="0"/>
                <a:ea typeface="Arial" charset="0"/>
                <a:cs typeface="Arial" charset="0"/>
              </a:rPr>
              <a:t>FIGURE. Percentage of nonsmoking children aged 3–11 years with serum cotinine levels 0.05–10 ng/mL, by race/ethnicity* — National Health and Nutrition Examination Survey, United States, 1999–2012</a:t>
            </a:r>
            <a:endParaRPr lang="en-US" sz="1600" dirty="0">
              <a:solidFill>
                <a:schemeClr val="bg1"/>
              </a:solidFill>
              <a:effectLst/>
              <a:latin typeface="Arial" charset="0"/>
              <a:ea typeface="Arial" charset="0"/>
              <a:cs typeface="Arial" charset="0"/>
            </a:endParaRPr>
          </a:p>
        </p:txBody>
      </p:sp>
    </p:spTree>
    <p:extLst>
      <p:ext uri="{BB962C8B-B14F-4D97-AF65-F5344CB8AC3E}">
        <p14:creationId xmlns:p14="http://schemas.microsoft.com/office/powerpoint/2010/main" val="2147483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latin typeface="Arial"/>
                <a:cs typeface="Arial"/>
              </a:rPr>
              <a:t>Smoking Cessation and Access to Treatment </a:t>
            </a:r>
            <a:endParaRPr lang="en-US" b="1" dirty="0">
              <a:latin typeface="Arial"/>
              <a:cs typeface="Arial"/>
            </a:endParaRPr>
          </a:p>
        </p:txBody>
      </p:sp>
    </p:spTree>
    <p:extLst>
      <p:ext uri="{BB962C8B-B14F-4D97-AF65-F5344CB8AC3E}">
        <p14:creationId xmlns:p14="http://schemas.microsoft.com/office/powerpoint/2010/main" val="2035308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686800" cy="1143000"/>
          </a:xfrm>
        </p:spPr>
        <p:txBody>
          <a:bodyPr>
            <a:noAutofit/>
          </a:bodyPr>
          <a:lstStyle/>
          <a:p>
            <a:r>
              <a:rPr lang="en-US" sz="2800" b="1" dirty="0" smtClean="0">
                <a:latin typeface="Arial"/>
                <a:cs typeface="Arial"/>
              </a:rPr>
              <a:t>Quitting Smoking and Cessation Among Adults by Race/Ethnicity: NHIS, 2015</a:t>
            </a:r>
            <a:endParaRPr lang="en-US" sz="2800" b="1"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6073711"/>
              </p:ext>
            </p:extLst>
          </p:nvPr>
        </p:nvGraphicFramePr>
        <p:xfrm>
          <a:off x="914400" y="1685948"/>
          <a:ext cx="82296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432659" y="6359701"/>
            <a:ext cx="2398926" cy="307777"/>
          </a:xfrm>
          <a:prstGeom prst="rect">
            <a:avLst/>
          </a:prstGeom>
          <a:noFill/>
        </p:spPr>
        <p:txBody>
          <a:bodyPr wrap="none" rtlCol="0">
            <a:spAutoFit/>
          </a:bodyPr>
          <a:lstStyle/>
          <a:p>
            <a:r>
              <a:rPr lang="en-US" sz="1400" i="1" dirty="0" smtClean="0">
                <a:solidFill>
                  <a:schemeClr val="bg1"/>
                </a:solidFill>
              </a:rPr>
              <a:t>Source: CDC MMWR, Jan 2017</a:t>
            </a:r>
            <a:endParaRPr lang="en-US" sz="1400" i="1" dirty="0">
              <a:solidFill>
                <a:schemeClr val="bg1"/>
              </a:solidFill>
            </a:endParaRPr>
          </a:p>
        </p:txBody>
      </p:sp>
    </p:spTree>
    <p:extLst>
      <p:ext uri="{BB962C8B-B14F-4D97-AF65-F5344CB8AC3E}">
        <p14:creationId xmlns:p14="http://schemas.microsoft.com/office/powerpoint/2010/main" val="1583749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sz="3600" b="1" dirty="0" smtClean="0"/>
              <a:t>Quitting Smoking Among Adults by Health Insurance Status: NHIS 2015</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3692091"/>
              </p:ext>
            </p:extLst>
          </p:nvPr>
        </p:nvGraphicFramePr>
        <p:xfrm>
          <a:off x="609600" y="2057400"/>
          <a:ext cx="8229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810000" y="6502400"/>
            <a:ext cx="2398926" cy="307777"/>
          </a:xfrm>
          <a:prstGeom prst="rect">
            <a:avLst/>
          </a:prstGeom>
          <a:noFill/>
        </p:spPr>
        <p:txBody>
          <a:bodyPr wrap="none" rtlCol="0">
            <a:spAutoFit/>
          </a:bodyPr>
          <a:lstStyle/>
          <a:p>
            <a:r>
              <a:rPr lang="en-US" sz="1400" i="1" dirty="0" smtClean="0">
                <a:solidFill>
                  <a:schemeClr val="bg1"/>
                </a:solidFill>
              </a:rPr>
              <a:t>Source: CDC MMWR, Jan 2017</a:t>
            </a:r>
            <a:endParaRPr lang="en-US" sz="1400" i="1" dirty="0">
              <a:solidFill>
                <a:schemeClr val="bg1"/>
              </a:solidFill>
            </a:endParaRPr>
          </a:p>
        </p:txBody>
      </p:sp>
    </p:spTree>
    <p:extLst>
      <p:ext uri="{BB962C8B-B14F-4D97-AF65-F5344CB8AC3E}">
        <p14:creationId xmlns:p14="http://schemas.microsoft.com/office/powerpoint/2010/main" val="145785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are Health Disparities, Inequalities, and Inequities</a:t>
            </a:r>
            <a:r>
              <a:rPr lang="en-US" b="1" dirty="0" smtClean="0"/>
              <a:t>? </a:t>
            </a:r>
            <a:endParaRPr lang="en-US" b="1" dirty="0"/>
          </a:p>
        </p:txBody>
      </p:sp>
      <p:sp>
        <p:nvSpPr>
          <p:cNvPr id="3" name="Content Placeholder 2"/>
          <p:cNvSpPr>
            <a:spLocks noGrp="1"/>
          </p:cNvSpPr>
          <p:nvPr>
            <p:ph idx="1"/>
          </p:nvPr>
        </p:nvSpPr>
        <p:spPr/>
        <p:txBody>
          <a:bodyPr>
            <a:normAutofit fontScale="47500" lnSpcReduction="20000"/>
          </a:bodyPr>
          <a:lstStyle/>
          <a:p>
            <a:r>
              <a:rPr lang="en-US" b="1" dirty="0"/>
              <a:t>Inequality</a:t>
            </a:r>
            <a:r>
              <a:rPr lang="en-US" dirty="0"/>
              <a:t> refers to differences in health status or distribution of health determinants between population groups.</a:t>
            </a:r>
          </a:p>
          <a:p>
            <a:endParaRPr lang="en-US" b="1" dirty="0" smtClean="0"/>
          </a:p>
          <a:p>
            <a:endParaRPr lang="en-US" dirty="0"/>
          </a:p>
          <a:p>
            <a:r>
              <a:rPr lang="en-US" dirty="0" smtClean="0"/>
              <a:t>Braveman (2006) proposes </a:t>
            </a:r>
            <a:r>
              <a:rPr lang="en-US" dirty="0"/>
              <a:t>that health disparity/inequality is a particular type of avoidable difference in health or in important influences on health that can be shaped by </a:t>
            </a:r>
            <a:r>
              <a:rPr lang="en-US" dirty="0" smtClean="0"/>
              <a:t>policies.</a:t>
            </a:r>
          </a:p>
          <a:p>
            <a:pPr lvl="1"/>
            <a:r>
              <a:rPr lang="en-US" dirty="0" smtClean="0"/>
              <a:t>Ex. Differences in tobacco-cause lung cancer mortality.</a:t>
            </a:r>
          </a:p>
          <a:p>
            <a:pPr lvl="1"/>
            <a:r>
              <a:rPr lang="en-US" dirty="0" smtClean="0"/>
              <a:t>Can be of biological origin, engagement in particular behaviors, or environmental conditions outside of the control of individuals.</a:t>
            </a:r>
          </a:p>
          <a:p>
            <a:endParaRPr lang="en-US" dirty="0"/>
          </a:p>
          <a:p>
            <a:r>
              <a:rPr lang="en-US" dirty="0" smtClean="0"/>
              <a:t>Are the differences observed in lung cancer unjust, unfair, and avoidable? </a:t>
            </a:r>
          </a:p>
          <a:p>
            <a:pPr lvl="1"/>
            <a:r>
              <a:rPr lang="en-US" dirty="0" smtClean="0"/>
              <a:t>If so, then then the inequality observed in lung cancer lead to inequity in health.</a:t>
            </a:r>
          </a:p>
          <a:p>
            <a:pPr lvl="1"/>
            <a:endParaRPr lang="en-US" dirty="0"/>
          </a:p>
          <a:p>
            <a:endParaRPr lang="en-US" b="1" dirty="0"/>
          </a:p>
          <a:p>
            <a:r>
              <a:rPr lang="en-US" b="1" dirty="0" smtClean="0"/>
              <a:t> </a:t>
            </a:r>
            <a:r>
              <a:rPr lang="en-US" b="1" dirty="0"/>
              <a:t>Inequity</a:t>
            </a:r>
            <a:r>
              <a:rPr lang="en-US" dirty="0"/>
              <a:t> refers to unfair, avoidable differences arising from poor governance, corruption or cultural exclusion</a:t>
            </a:r>
            <a:r>
              <a:rPr lang="en-US" dirty="0" smtClean="0"/>
              <a:t>. </a:t>
            </a:r>
            <a:endParaRPr lang="en-US" dirty="0"/>
          </a:p>
        </p:txBody>
      </p:sp>
    </p:spTree>
    <p:extLst>
      <p:ext uri="{BB962C8B-B14F-4D97-AF65-F5344CB8AC3E}">
        <p14:creationId xmlns:p14="http://schemas.microsoft.com/office/powerpoint/2010/main" val="1617819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val 3"/>
          <p:cNvSpPr>
            <a:spLocks noChangeArrowheads="1"/>
          </p:cNvSpPr>
          <p:nvPr/>
        </p:nvSpPr>
        <p:spPr bwMode="auto">
          <a:xfrm>
            <a:off x="4191000" y="3195097"/>
            <a:ext cx="3505200" cy="3143632"/>
          </a:xfrm>
          <a:prstGeom prst="ellipse">
            <a:avLst/>
          </a:prstGeom>
          <a:solidFill>
            <a:schemeClr val="tx2">
              <a:lumMod val="40000"/>
              <a:lumOff val="60000"/>
            </a:schemeClr>
          </a:solidFill>
          <a:ln w="9525">
            <a:solidFill>
              <a:schemeClr val="tx1"/>
            </a:solidFill>
            <a:round/>
            <a:headEnd/>
            <a:tailEnd/>
          </a:ln>
          <a:effectLst/>
        </p:spPr>
        <p:txBody>
          <a:bodyPr wrap="none" anchor="ctr"/>
          <a:lstStyle/>
          <a:p>
            <a:pPr algn="ctr" eaLnBrk="0" hangingPunct="0"/>
            <a:endParaRPr lang="en-US" dirty="0">
              <a:solidFill>
                <a:schemeClr val="hlink"/>
              </a:solidFill>
              <a:latin typeface="Garamond" charset="0"/>
            </a:endParaRPr>
          </a:p>
        </p:txBody>
      </p:sp>
      <p:sp>
        <p:nvSpPr>
          <p:cNvPr id="3076" name="Rectangle 4"/>
          <p:cNvSpPr>
            <a:spLocks noGrp="1" noChangeArrowheads="1"/>
          </p:cNvSpPr>
          <p:nvPr>
            <p:ph type="title"/>
          </p:nvPr>
        </p:nvSpPr>
        <p:spPr>
          <a:xfrm>
            <a:off x="159426" y="1295100"/>
            <a:ext cx="4044245" cy="838200"/>
          </a:xfrm>
        </p:spPr>
        <p:txBody>
          <a:bodyPr>
            <a:noAutofit/>
          </a:bodyPr>
          <a:lstStyle/>
          <a:p>
            <a:pPr algn="l"/>
            <a:r>
              <a:rPr lang="en-US" sz="2800" b="1" dirty="0" smtClean="0"/>
              <a:t>Strategies </a:t>
            </a:r>
            <a:r>
              <a:rPr lang="en-US" sz="2800" b="1" dirty="0"/>
              <a:t>to Eliminate </a:t>
            </a:r>
            <a:r>
              <a:rPr lang="en-US" sz="2800" b="1" dirty="0" smtClean="0"/>
              <a:t>Tobacco </a:t>
            </a:r>
            <a:r>
              <a:rPr lang="en-US" sz="2800" b="1" dirty="0"/>
              <a:t>Related </a:t>
            </a:r>
            <a:r>
              <a:rPr lang="en-US" sz="2800" b="1" dirty="0" smtClean="0"/>
              <a:t>Disparities</a:t>
            </a:r>
            <a:endParaRPr lang="en-US" sz="1800" b="1" dirty="0"/>
          </a:p>
        </p:txBody>
      </p:sp>
      <p:sp>
        <p:nvSpPr>
          <p:cNvPr id="3077" name="Text Box 5"/>
          <p:cNvSpPr txBox="1">
            <a:spLocks noChangeArrowheads="1"/>
          </p:cNvSpPr>
          <p:nvPr/>
        </p:nvSpPr>
        <p:spPr bwMode="auto">
          <a:xfrm>
            <a:off x="5105400" y="2743200"/>
            <a:ext cx="22098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dirty="0">
              <a:latin typeface="Garamond" charset="0"/>
            </a:endParaRPr>
          </a:p>
        </p:txBody>
      </p:sp>
      <p:sp>
        <p:nvSpPr>
          <p:cNvPr id="3078" name="Oval 6"/>
          <p:cNvSpPr>
            <a:spLocks noChangeArrowheads="1"/>
          </p:cNvSpPr>
          <p:nvPr/>
        </p:nvSpPr>
        <p:spPr bwMode="auto">
          <a:xfrm>
            <a:off x="1066800" y="3109913"/>
            <a:ext cx="3486796" cy="3138487"/>
          </a:xfrm>
          <a:prstGeom prst="ellipse">
            <a:avLst/>
          </a:prstGeom>
          <a:solidFill>
            <a:schemeClr val="accent3">
              <a:lumMod val="75000"/>
              <a:alpha val="48000"/>
            </a:schemeClr>
          </a:solidFill>
          <a:ln w="9525">
            <a:solidFill>
              <a:schemeClr val="tx1"/>
            </a:solidFill>
            <a:round/>
            <a:headEnd/>
            <a:tailEnd/>
          </a:ln>
          <a:effectLst/>
        </p:spPr>
        <p:txBody>
          <a:bodyPr wrap="none" anchor="ctr"/>
          <a:lstStyle/>
          <a:p>
            <a:pPr algn="ctr">
              <a:lnSpc>
                <a:spcPct val="90000"/>
              </a:lnSpc>
              <a:spcBef>
                <a:spcPct val="20000"/>
              </a:spcBef>
              <a:buClr>
                <a:schemeClr val="hlink"/>
              </a:buClr>
              <a:buSzPct val="70000"/>
              <a:buFont typeface="Wingdings" charset="0"/>
              <a:buNone/>
            </a:pPr>
            <a:r>
              <a:rPr lang="en-US" dirty="0">
                <a:effectLst>
                  <a:outerShdw blurRad="38100" dist="38100" dir="2700000" algn="tl">
                    <a:srgbClr val="DDDDDD"/>
                  </a:outerShdw>
                </a:effectLst>
                <a:latin typeface="Garamond" charset="0"/>
              </a:rPr>
              <a:t>. </a:t>
            </a:r>
          </a:p>
          <a:p>
            <a:pPr algn="ctr" eaLnBrk="0" hangingPunct="0"/>
            <a:endParaRPr lang="en-US" dirty="0">
              <a:latin typeface="Garamond" charset="0"/>
            </a:endParaRPr>
          </a:p>
        </p:txBody>
      </p:sp>
      <p:sp>
        <p:nvSpPr>
          <p:cNvPr id="3074" name="Oval 2"/>
          <p:cNvSpPr>
            <a:spLocks noChangeArrowheads="1"/>
          </p:cNvSpPr>
          <p:nvPr/>
        </p:nvSpPr>
        <p:spPr bwMode="auto">
          <a:xfrm>
            <a:off x="2895600" y="1371600"/>
            <a:ext cx="2998773" cy="2814117"/>
          </a:xfrm>
          <a:prstGeom prst="ellipse">
            <a:avLst/>
          </a:prstGeom>
          <a:solidFill>
            <a:schemeClr val="accent4">
              <a:lumMod val="60000"/>
              <a:lumOff val="40000"/>
              <a:alpha val="62000"/>
            </a:schemeClr>
          </a:solidFill>
          <a:ln w="9525">
            <a:solidFill>
              <a:schemeClr val="tx1"/>
            </a:solidFill>
            <a:round/>
            <a:headEnd/>
            <a:tailEnd/>
          </a:ln>
          <a:effectLst/>
        </p:spPr>
        <p:txBody>
          <a:bodyPr wrap="none" anchor="ctr"/>
          <a:lstStyle/>
          <a:p>
            <a:pPr algn="ctr" eaLnBrk="0" hangingPunct="0"/>
            <a:endParaRPr lang="en-US" dirty="0">
              <a:latin typeface="Garamond" charset="0"/>
            </a:endParaRPr>
          </a:p>
        </p:txBody>
      </p:sp>
      <p:sp>
        <p:nvSpPr>
          <p:cNvPr id="3079" name="Text Box 7"/>
          <p:cNvSpPr txBox="1">
            <a:spLocks noChangeArrowheads="1"/>
          </p:cNvSpPr>
          <p:nvPr/>
        </p:nvSpPr>
        <p:spPr bwMode="auto">
          <a:xfrm>
            <a:off x="2998773" y="1692482"/>
            <a:ext cx="2895600" cy="2000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2400" b="1" dirty="0"/>
              <a:t>Disparities </a:t>
            </a:r>
          </a:p>
          <a:p>
            <a:pPr algn="ctr" eaLnBrk="0" hangingPunct="0"/>
            <a:r>
              <a:rPr lang="en-US" sz="2000" dirty="0"/>
              <a:t>in exposure to, use of, vulnerability, and consequences (e.g. morbidity, mortality, social conditions).</a:t>
            </a:r>
          </a:p>
        </p:txBody>
      </p:sp>
      <p:sp>
        <p:nvSpPr>
          <p:cNvPr id="3080" name="Text Box 8"/>
          <p:cNvSpPr txBox="1">
            <a:spLocks noChangeArrowheads="1"/>
          </p:cNvSpPr>
          <p:nvPr/>
        </p:nvSpPr>
        <p:spPr bwMode="auto">
          <a:xfrm>
            <a:off x="1981200" y="4276046"/>
            <a:ext cx="22098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dirty="0">
              <a:latin typeface="Garamond" charset="0"/>
            </a:endParaRPr>
          </a:p>
        </p:txBody>
      </p:sp>
      <p:sp>
        <p:nvSpPr>
          <p:cNvPr id="3081" name="Rectangle 9"/>
          <p:cNvSpPr>
            <a:spLocks noChangeArrowheads="1"/>
          </p:cNvSpPr>
          <p:nvPr/>
        </p:nvSpPr>
        <p:spPr bwMode="auto">
          <a:xfrm>
            <a:off x="1467496" y="4114800"/>
            <a:ext cx="2438400" cy="1754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2400" b="1" dirty="0" smtClean="0"/>
              <a:t>Inequities and Inequalities </a:t>
            </a:r>
            <a:endParaRPr lang="en-US" sz="2400" b="1" dirty="0"/>
          </a:p>
          <a:p>
            <a:pPr algn="ctr" eaLnBrk="0" hangingPunct="0"/>
            <a:r>
              <a:rPr lang="en-US" sz="2000" dirty="0"/>
              <a:t>in research, application, and translation.</a:t>
            </a:r>
          </a:p>
        </p:txBody>
      </p:sp>
      <p:sp>
        <p:nvSpPr>
          <p:cNvPr id="3082" name="Text Box 10"/>
          <p:cNvSpPr txBox="1">
            <a:spLocks noChangeArrowheads="1"/>
          </p:cNvSpPr>
          <p:nvPr/>
        </p:nvSpPr>
        <p:spPr bwMode="auto">
          <a:xfrm>
            <a:off x="4953000" y="3916327"/>
            <a:ext cx="2362200" cy="2456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buClr>
                <a:schemeClr val="hlink"/>
              </a:buClr>
              <a:buSzPct val="70000"/>
              <a:buFont typeface="Wingdings" charset="0"/>
              <a:buNone/>
            </a:pPr>
            <a:r>
              <a:rPr lang="en-US" sz="2400" b="1" dirty="0"/>
              <a:t>Diversity </a:t>
            </a:r>
          </a:p>
          <a:p>
            <a:pPr algn="ctr">
              <a:lnSpc>
                <a:spcPct val="90000"/>
              </a:lnSpc>
              <a:spcBef>
                <a:spcPct val="20000"/>
              </a:spcBef>
              <a:buClr>
                <a:schemeClr val="hlink"/>
              </a:buClr>
              <a:buSzPct val="70000"/>
              <a:buFont typeface="Wingdings" charset="0"/>
              <a:buNone/>
            </a:pPr>
            <a:r>
              <a:rPr lang="en-US" dirty="0"/>
              <a:t> </a:t>
            </a:r>
            <a:r>
              <a:rPr lang="en-US" sz="2000" dirty="0"/>
              <a:t>need for diversity and empowerment in research and leadership to address inequities and disparities.</a:t>
            </a:r>
            <a:r>
              <a:rPr lang="en-US" sz="2000" dirty="0">
                <a:solidFill>
                  <a:schemeClr val="bg1"/>
                </a:solidFill>
              </a:rPr>
              <a:t> </a:t>
            </a:r>
          </a:p>
          <a:p>
            <a:pPr algn="ctr" eaLnBrk="0" hangingPunct="0"/>
            <a:endParaRPr lang="en-US" sz="2000" dirty="0">
              <a:solidFill>
                <a:schemeClr val="bg1"/>
              </a:solidFill>
            </a:endParaRPr>
          </a:p>
        </p:txBody>
      </p:sp>
      <p:sp>
        <p:nvSpPr>
          <p:cNvPr id="2" name="TextBox 1"/>
          <p:cNvSpPr txBox="1"/>
          <p:nvPr/>
        </p:nvSpPr>
        <p:spPr>
          <a:xfrm>
            <a:off x="6136763" y="6462713"/>
            <a:ext cx="3124200" cy="369332"/>
          </a:xfrm>
          <a:prstGeom prst="rect">
            <a:avLst/>
          </a:prstGeom>
          <a:noFill/>
        </p:spPr>
        <p:txBody>
          <a:bodyPr wrap="square" rtlCol="0">
            <a:spAutoFit/>
          </a:bodyPr>
          <a:lstStyle/>
          <a:p>
            <a:r>
              <a:rPr lang="en-US" dirty="0" smtClean="0">
                <a:solidFill>
                  <a:schemeClr val="bg1"/>
                </a:solidFill>
              </a:rPr>
              <a:t>Fagan et al. 2007, </a:t>
            </a:r>
            <a:r>
              <a:rPr lang="en-US" i="1" dirty="0" smtClean="0">
                <a:solidFill>
                  <a:schemeClr val="bg1"/>
                </a:solidFill>
              </a:rPr>
              <a:t>Addiction</a:t>
            </a:r>
            <a:endParaRPr lang="en-US" i="1" dirty="0">
              <a:solidFill>
                <a:schemeClr val="bg1"/>
              </a:solidFill>
            </a:endParaRPr>
          </a:p>
        </p:txBody>
      </p:sp>
    </p:spTree>
    <p:extLst>
      <p:ext uri="{BB962C8B-B14F-4D97-AF65-F5344CB8AC3E}">
        <p14:creationId xmlns:p14="http://schemas.microsoft.com/office/powerpoint/2010/main" val="1567055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10" y="2000794"/>
            <a:ext cx="5088554" cy="466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343988" y="881743"/>
            <a:ext cx="8686799" cy="1143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3600" b="1" dirty="0" smtClean="0">
                <a:solidFill>
                  <a:schemeClr val="bg1"/>
                </a:solidFill>
                <a:latin typeface="+mn-lt"/>
              </a:rPr>
              <a:t>Tobacco Regulatory </a:t>
            </a:r>
            <a:r>
              <a:rPr lang="en-US" sz="3600" b="1" dirty="0">
                <a:solidFill>
                  <a:schemeClr val="bg1"/>
                </a:solidFill>
                <a:latin typeface="+mn-lt"/>
              </a:rPr>
              <a:t>Policy Shifts Thinking on How We </a:t>
            </a:r>
            <a:r>
              <a:rPr lang="en-US" sz="3600" b="1" dirty="0" smtClean="0">
                <a:solidFill>
                  <a:schemeClr val="bg1"/>
                </a:solidFill>
                <a:latin typeface="+mn-lt"/>
              </a:rPr>
              <a:t>Approach Tobacco Control</a:t>
            </a:r>
            <a:endParaRPr lang="en-US" sz="3600" b="1" dirty="0">
              <a:solidFill>
                <a:schemeClr val="bg1"/>
              </a:solidFill>
              <a:latin typeface="+mn-lt"/>
            </a:endParaRPr>
          </a:p>
        </p:txBody>
      </p:sp>
    </p:spTree>
    <p:extLst>
      <p:ext uri="{BB962C8B-B14F-4D97-AF65-F5344CB8AC3E}">
        <p14:creationId xmlns:p14="http://schemas.microsoft.com/office/powerpoint/2010/main" val="13179387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3200"/>
            <a:ext cx="7772400" cy="1470025"/>
          </a:xfrm>
        </p:spPr>
        <p:txBody>
          <a:bodyPr/>
          <a:lstStyle/>
          <a:p>
            <a:r>
              <a:rPr lang="en-US" b="1" dirty="0" smtClean="0"/>
              <a:t>Thank you! </a:t>
            </a:r>
            <a:endParaRPr lang="en-US" b="1" dirty="0"/>
          </a:p>
        </p:txBody>
      </p:sp>
    </p:spTree>
    <p:extLst>
      <p:ext uri="{BB962C8B-B14F-4D97-AF65-F5344CB8AC3E}">
        <p14:creationId xmlns:p14="http://schemas.microsoft.com/office/powerpoint/2010/main" val="633800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Other Definitions of Disparities,  Inequalities, and Inequity</a:t>
            </a:r>
            <a:endParaRPr lang="en-US" b="1" dirty="0"/>
          </a:p>
        </p:txBody>
      </p:sp>
      <p:sp>
        <p:nvSpPr>
          <p:cNvPr id="3" name="Content Placeholder 2"/>
          <p:cNvSpPr>
            <a:spLocks noGrp="1"/>
          </p:cNvSpPr>
          <p:nvPr>
            <p:ph idx="1"/>
          </p:nvPr>
        </p:nvSpPr>
        <p:spPr>
          <a:xfrm>
            <a:off x="457200" y="2667000"/>
            <a:ext cx="8229600" cy="3962400"/>
          </a:xfrm>
        </p:spPr>
        <p:txBody>
          <a:bodyPr>
            <a:normAutofit fontScale="62500" lnSpcReduction="20000"/>
          </a:bodyPr>
          <a:lstStyle/>
          <a:p>
            <a:pPr marL="0" indent="0">
              <a:buNone/>
            </a:pPr>
            <a:r>
              <a:rPr lang="en-US" b="1" dirty="0" smtClean="0"/>
              <a:t>Disparity</a:t>
            </a:r>
          </a:p>
          <a:p>
            <a:r>
              <a:rPr lang="en-US" dirty="0"/>
              <a:t>T</a:t>
            </a:r>
            <a:r>
              <a:rPr lang="en-US" dirty="0" smtClean="0"/>
              <a:t>he </a:t>
            </a:r>
            <a:r>
              <a:rPr lang="en-US" dirty="0"/>
              <a:t>quantity that separates a group from a reference point on a particular measure of health that is expressed in terms of a rate, proportion, mean, or some other quantitative </a:t>
            </a:r>
            <a:r>
              <a:rPr lang="en-US" dirty="0" smtClean="0"/>
              <a:t>measure</a:t>
            </a:r>
            <a:r>
              <a:rPr lang="en-US" dirty="0"/>
              <a:t> </a:t>
            </a:r>
            <a:r>
              <a:rPr lang="en-US" dirty="0" smtClean="0"/>
              <a:t>(HP, 2010).</a:t>
            </a:r>
          </a:p>
          <a:p>
            <a:pPr marL="0" indent="0">
              <a:buNone/>
            </a:pPr>
            <a:r>
              <a:rPr lang="en-US" b="1" dirty="0"/>
              <a:t>Inequity </a:t>
            </a:r>
          </a:p>
          <a:p>
            <a:r>
              <a:rPr lang="en-US" dirty="0"/>
              <a:t>Health equity is the fair distribution of health determinants, outcomes, and resources within and between segments of the population, regardless of social standing.  Therefore, inequity is a difference in distribution or allocation of a resource between groups (usually expressed as group- specific rates)  such as social, economic, or health care environment.</a:t>
            </a:r>
          </a:p>
          <a:p>
            <a:pPr lvl="1"/>
            <a:r>
              <a:rPr lang="en-US" dirty="0"/>
              <a:t>Ex. Education, smokefree environments, health insurance, access to cessation services,  access to cancer treatment services. </a:t>
            </a:r>
          </a:p>
          <a:p>
            <a:pPr marL="0" indent="0">
              <a:buNone/>
            </a:pPr>
            <a:r>
              <a:rPr lang="en-US" b="1" dirty="0" smtClean="0"/>
              <a:t>Inequality</a:t>
            </a:r>
          </a:p>
          <a:p>
            <a:r>
              <a:rPr lang="en-US" dirty="0" smtClean="0"/>
              <a:t>Variations in rate of health indicators with the resources of the group. </a:t>
            </a:r>
          </a:p>
        </p:txBody>
      </p:sp>
    </p:spTree>
    <p:extLst>
      <p:ext uri="{BB962C8B-B14F-4D97-AF65-F5344CB8AC3E}">
        <p14:creationId xmlns:p14="http://schemas.microsoft.com/office/powerpoint/2010/main" val="252966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7000"/>
            <a:ext cx="8229600" cy="1143000"/>
          </a:xfrm>
        </p:spPr>
        <p:txBody>
          <a:bodyPr>
            <a:normAutofit fontScale="90000"/>
          </a:bodyPr>
          <a:lstStyle/>
          <a:p>
            <a:r>
              <a:rPr lang="en-US" b="1" dirty="0" smtClean="0"/>
              <a:t>Who Experiences Health Disparities? </a:t>
            </a:r>
            <a:endParaRPr lang="en-US" b="1" dirty="0"/>
          </a:p>
        </p:txBody>
      </p:sp>
    </p:spTree>
    <p:extLst>
      <p:ext uri="{BB962C8B-B14F-4D97-AF65-F5344CB8AC3E}">
        <p14:creationId xmlns:p14="http://schemas.microsoft.com/office/powerpoint/2010/main" val="23080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06262999"/>
              </p:ext>
            </p:extLst>
          </p:nvPr>
        </p:nvGraphicFramePr>
        <p:xfrm>
          <a:off x="457200" y="1219198"/>
          <a:ext cx="8153400" cy="4800602"/>
        </p:xfrm>
        <a:graphic>
          <a:graphicData uri="http://schemas.openxmlformats.org/drawingml/2006/table">
            <a:tbl>
              <a:tblPr firstRow="1" bandRow="1">
                <a:tableStyleId>{5C22544A-7EE6-4342-B048-85BDC9FD1C3A}</a:tableStyleId>
              </a:tblPr>
              <a:tblGrid>
                <a:gridCol w="4191000"/>
                <a:gridCol w="1644276"/>
                <a:gridCol w="2318124"/>
              </a:tblGrid>
              <a:tr h="548640">
                <a:tc gridSpan="3">
                  <a:txBody>
                    <a:bodyPr/>
                    <a:lstStyle/>
                    <a:p>
                      <a:pPr marL="0" marR="0" algn="just">
                        <a:spcBef>
                          <a:spcPts val="0"/>
                        </a:spcBef>
                        <a:spcAft>
                          <a:spcPts val="0"/>
                        </a:spcAft>
                      </a:pPr>
                      <a:r>
                        <a:rPr lang="en-US" sz="1800" dirty="0">
                          <a:solidFill>
                            <a:srgbClr val="141413"/>
                          </a:solidFill>
                          <a:effectLst/>
                          <a:latin typeface="Times New Roman" charset="0"/>
                          <a:ea typeface="ＭＳ 明朝" charset="-128"/>
                          <a:cs typeface="Arial" charset="0"/>
                        </a:rPr>
                        <a:t>Table 3.  Population Growth Estimates for Racial/Ethnic Aggregate Groups in the United </a:t>
                      </a:r>
                      <a:r>
                        <a:rPr lang="en-US" sz="1800" dirty="0" smtClean="0">
                          <a:solidFill>
                            <a:srgbClr val="141413"/>
                          </a:solidFill>
                          <a:effectLst/>
                          <a:latin typeface="Times New Roman" charset="0"/>
                          <a:ea typeface="ＭＳ 明朝" charset="-128"/>
                          <a:cs typeface="Arial" charset="0"/>
                        </a:rPr>
                        <a:t>States</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just">
                        <a:spcBef>
                          <a:spcPts val="0"/>
                        </a:spcBef>
                        <a:spcAft>
                          <a:spcPts val="0"/>
                        </a:spcAft>
                      </a:pPr>
                      <a:endParaRPr lang="en-US" sz="1200" dirty="0">
                        <a:effectLst/>
                        <a:latin typeface="Cambria" charset="0"/>
                        <a:ea typeface="ＭＳ 明朝" charset="-128"/>
                        <a:cs typeface="Times New Roman" charset="0"/>
                      </a:endParaRPr>
                    </a:p>
                  </a:txBody>
                  <a:tcPr marL="68580" marR="68580" marT="0" marB="0"/>
                </a:tc>
                <a:tc hMerge="1">
                  <a:txBody>
                    <a:bodyPr/>
                    <a:lstStyle/>
                    <a:p>
                      <a:pPr marL="0" marR="0" algn="just">
                        <a:spcBef>
                          <a:spcPts val="0"/>
                        </a:spcBef>
                        <a:spcAft>
                          <a:spcPts val="0"/>
                        </a:spcAft>
                      </a:pPr>
                      <a:endParaRPr lang="en-US" sz="1200" dirty="0">
                        <a:effectLst/>
                        <a:latin typeface="Cambria" charset="0"/>
                        <a:ea typeface="ＭＳ 明朝" charset="-128"/>
                        <a:cs typeface="Times New Roman" charset="0"/>
                      </a:endParaRPr>
                    </a:p>
                  </a:txBody>
                  <a:tcPr marL="68580" marR="68580" marT="0" marB="0"/>
                </a:tc>
              </a:tr>
              <a:tr h="548640">
                <a:tc>
                  <a:txBody>
                    <a:bodyPr/>
                    <a:lstStyle/>
                    <a:p>
                      <a:pPr marL="0" marR="0">
                        <a:spcBef>
                          <a:spcPts val="0"/>
                        </a:spcBef>
                        <a:spcAft>
                          <a:spcPts val="0"/>
                        </a:spcAft>
                      </a:pPr>
                      <a:r>
                        <a:rPr lang="en-US" sz="1800" dirty="0">
                          <a:solidFill>
                            <a:srgbClr val="141413"/>
                          </a:solidFill>
                          <a:effectLst/>
                          <a:latin typeface="Times New Roman" charset="0"/>
                          <a:ea typeface="ＭＳ 明朝" charset="-128"/>
                          <a:cs typeface="Arial" charset="0"/>
                        </a:rPr>
                        <a:t>Racial/ethnicity</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2014</a:t>
                      </a:r>
                      <a:r>
                        <a:rPr lang="en-US" sz="1800" baseline="30000" dirty="0">
                          <a:solidFill>
                            <a:srgbClr val="141413"/>
                          </a:solidFill>
                          <a:effectLst/>
                          <a:latin typeface="Times New Roman" charset="0"/>
                          <a:ea typeface="ＭＳ 明朝" charset="-128"/>
                          <a:cs typeface="Arial" charset="0"/>
                        </a:rPr>
                        <a:t>1</a:t>
                      </a:r>
                      <a:endParaRPr lang="en-US" sz="1800" dirty="0">
                        <a:effectLst/>
                        <a:latin typeface="Cambria" charset="0"/>
                        <a:ea typeface="ＭＳ 明朝" charset="-128"/>
                        <a:cs typeface="Times New Roman" charset="0"/>
                      </a:endParaRPr>
                    </a:p>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 or number</a:t>
                      </a:r>
                      <a:endParaRPr lang="en-US" sz="1800" dirty="0">
                        <a:effectLst/>
                        <a:latin typeface="Cambria" charset="0"/>
                        <a:ea typeface="ＭＳ 明朝" charset="-128"/>
                        <a:cs typeface="Times New Roman"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2060 </a:t>
                      </a:r>
                      <a:r>
                        <a:rPr lang="en-US" sz="1800" baseline="30000" dirty="0">
                          <a:solidFill>
                            <a:srgbClr val="141413"/>
                          </a:solidFill>
                          <a:effectLst/>
                          <a:latin typeface="Times New Roman" charset="0"/>
                          <a:ea typeface="ＭＳ 明朝" charset="-128"/>
                          <a:cs typeface="Arial" charset="0"/>
                        </a:rPr>
                        <a:t>2</a:t>
                      </a:r>
                      <a:endParaRPr lang="en-US" sz="1800" dirty="0">
                        <a:effectLst/>
                        <a:latin typeface="Cambria" charset="0"/>
                        <a:ea typeface="ＭＳ 明朝" charset="-128"/>
                        <a:cs typeface="Times New Roman" charset="0"/>
                      </a:endParaRPr>
                    </a:p>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 or number</a:t>
                      </a:r>
                      <a:endParaRPr lang="en-US" sz="1800" dirty="0">
                        <a:effectLst/>
                        <a:latin typeface="Cambria" charset="0"/>
                        <a:ea typeface="ＭＳ 明朝" charset="-128"/>
                        <a:cs typeface="Times New Roman"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7765">
                <a:tc>
                  <a:txBody>
                    <a:bodyPr/>
                    <a:lstStyle/>
                    <a:p>
                      <a:pPr marL="0" marR="0">
                        <a:spcBef>
                          <a:spcPts val="0"/>
                        </a:spcBef>
                        <a:spcAft>
                          <a:spcPts val="0"/>
                        </a:spcAft>
                        <a:tabLst>
                          <a:tab pos="302260" algn="l"/>
                        </a:tabLst>
                      </a:pPr>
                      <a:r>
                        <a:rPr lang="en-US" sz="1800" dirty="0">
                          <a:effectLst/>
                          <a:latin typeface="Times New Roman" charset="0"/>
                          <a:ea typeface="ＭＳ 明朝" charset="-128"/>
                          <a:cs typeface="Arial" charset="0"/>
                        </a:rPr>
                        <a:t>Total population (in millions)</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800" dirty="0">
                          <a:effectLst/>
                          <a:latin typeface="Times New Roman" charset="0"/>
                          <a:ea typeface="ＭＳ 明朝" charset="-128"/>
                          <a:cs typeface="Times New Roman" charset="0"/>
                        </a:rPr>
                        <a:t>318,748</a:t>
                      </a:r>
                      <a:endParaRPr lang="en-US" sz="1800" dirty="0">
                        <a:effectLst/>
                        <a:latin typeface="Cambria" charset="0"/>
                        <a:ea typeface="ＭＳ 明朝" charset="-128"/>
                        <a:cs typeface="Times New Roman"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800" dirty="0">
                          <a:effectLst/>
                          <a:latin typeface="Times New Roman" charset="0"/>
                          <a:ea typeface="ＭＳ 明朝" charset="-128"/>
                          <a:cs typeface="Times New Roman" charset="0"/>
                        </a:rPr>
                        <a:t>416,795</a:t>
                      </a:r>
                      <a:endParaRPr lang="en-US" sz="1800" dirty="0">
                        <a:effectLst/>
                        <a:latin typeface="Cambria" charset="0"/>
                        <a:ea typeface="ＭＳ 明朝" charset="-128"/>
                        <a:cs typeface="Times New Roman"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r>
              <a:tr h="367765">
                <a:tc>
                  <a:txBody>
                    <a:bodyPr/>
                    <a:lstStyle/>
                    <a:p>
                      <a:pPr marL="0" marR="0">
                        <a:spcBef>
                          <a:spcPts val="0"/>
                        </a:spcBef>
                        <a:spcAft>
                          <a:spcPts val="0"/>
                        </a:spcAft>
                        <a:tabLst>
                          <a:tab pos="302260" algn="l"/>
                        </a:tabLst>
                      </a:pPr>
                      <a:r>
                        <a:rPr lang="en-US" sz="1800" dirty="0">
                          <a:effectLst/>
                          <a:latin typeface="Times New Roman" charset="0"/>
                          <a:ea typeface="ＭＳ 明朝" charset="-128"/>
                          <a:cs typeface="Arial" charset="0"/>
                        </a:rPr>
                        <a:t>White alone </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77.7</a:t>
                      </a:r>
                      <a:endParaRPr lang="en-US" sz="1800" dirty="0">
                        <a:effectLst/>
                        <a:latin typeface="Cambria" charset="0"/>
                        <a:ea typeface="ＭＳ 明朝" charset="-128"/>
                        <a:cs typeface="Times New Roman" charset="0"/>
                      </a:endParaRPr>
                    </a:p>
                  </a:txBody>
                  <a:tcPr marL="68580" marR="68580" marT="0" marB="0">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68.5</a:t>
                      </a:r>
                      <a:endParaRPr lang="en-US" sz="1800" dirty="0">
                        <a:effectLst/>
                        <a:latin typeface="Cambria" charset="0"/>
                        <a:ea typeface="ＭＳ 明朝" charset="-128"/>
                        <a:cs typeface="Times New Roman" charset="0"/>
                      </a:endParaRPr>
                    </a:p>
                  </a:txBody>
                  <a:tcPr marL="68580" marR="68580" marT="0" marB="0">
                    <a:solidFill>
                      <a:schemeClr val="bg1"/>
                    </a:solidFill>
                  </a:tcPr>
                </a:tc>
              </a:tr>
              <a:tr h="367765">
                <a:tc>
                  <a:txBody>
                    <a:bodyPr/>
                    <a:lstStyle/>
                    <a:p>
                      <a:pPr marL="0" marR="0">
                        <a:spcBef>
                          <a:spcPts val="0"/>
                        </a:spcBef>
                        <a:spcAft>
                          <a:spcPts val="0"/>
                        </a:spcAft>
                      </a:pPr>
                      <a:r>
                        <a:rPr lang="en-US" sz="1800" dirty="0">
                          <a:effectLst/>
                          <a:latin typeface="Times New Roman" charset="0"/>
                          <a:ea typeface="ＭＳ 明朝" charset="-128"/>
                          <a:cs typeface="Arial" charset="0"/>
                        </a:rPr>
                        <a:t>White alone, not Hispanic or Latino</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62.6</a:t>
                      </a:r>
                      <a:endParaRPr lang="en-US" sz="1800" dirty="0">
                        <a:effectLst/>
                        <a:latin typeface="Cambria" charset="0"/>
                        <a:ea typeface="ＭＳ 明朝" charset="-128"/>
                        <a:cs typeface="Times New Roman" charset="0"/>
                      </a:endParaRPr>
                    </a:p>
                  </a:txBody>
                  <a:tcPr marL="68580" marR="68580" marT="0" marB="0">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43.6</a:t>
                      </a:r>
                      <a:endParaRPr lang="en-US" sz="1800" dirty="0">
                        <a:effectLst/>
                        <a:latin typeface="Cambria" charset="0"/>
                        <a:ea typeface="ＭＳ 明朝" charset="-128"/>
                        <a:cs typeface="Times New Roman" charset="0"/>
                      </a:endParaRPr>
                    </a:p>
                  </a:txBody>
                  <a:tcPr marL="68580" marR="68580" marT="0" marB="0">
                    <a:solidFill>
                      <a:schemeClr val="bg1"/>
                    </a:solidFill>
                  </a:tcPr>
                </a:tc>
              </a:tr>
              <a:tr h="367765">
                <a:tc>
                  <a:txBody>
                    <a:bodyPr/>
                    <a:lstStyle/>
                    <a:p>
                      <a:pPr marL="0" marR="0">
                        <a:spcBef>
                          <a:spcPts val="0"/>
                        </a:spcBef>
                        <a:spcAft>
                          <a:spcPts val="0"/>
                        </a:spcAft>
                      </a:pPr>
                      <a:r>
                        <a:rPr lang="en-US" sz="1800" dirty="0">
                          <a:effectLst/>
                          <a:latin typeface="Times New Roman" charset="0"/>
                          <a:ea typeface="ＭＳ 明朝" charset="-128"/>
                          <a:cs typeface="Arial" charset="0"/>
                        </a:rPr>
                        <a:t>Black or African American alone </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13.2</a:t>
                      </a:r>
                      <a:endParaRPr lang="en-US" sz="1800" dirty="0">
                        <a:effectLst/>
                        <a:latin typeface="Cambria" charset="0"/>
                        <a:ea typeface="ＭＳ 明朝" charset="-128"/>
                        <a:cs typeface="Times New Roman" charset="0"/>
                      </a:endParaRPr>
                    </a:p>
                  </a:txBody>
                  <a:tcPr marL="68580" marR="68580" marT="0" marB="0">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14.3</a:t>
                      </a:r>
                      <a:endParaRPr lang="en-US" sz="1800" dirty="0">
                        <a:effectLst/>
                        <a:latin typeface="Cambria" charset="0"/>
                        <a:ea typeface="ＭＳ 明朝" charset="-128"/>
                        <a:cs typeface="Times New Roman" charset="0"/>
                      </a:endParaRPr>
                    </a:p>
                  </a:txBody>
                  <a:tcPr marL="68580" marR="68580" marT="0" marB="0">
                    <a:solidFill>
                      <a:schemeClr val="bg1"/>
                    </a:solidFill>
                  </a:tcPr>
                </a:tc>
              </a:tr>
              <a:tr h="367765">
                <a:tc>
                  <a:txBody>
                    <a:bodyPr/>
                    <a:lstStyle/>
                    <a:p>
                      <a:pPr marL="0" marR="0">
                        <a:spcBef>
                          <a:spcPts val="0"/>
                        </a:spcBef>
                        <a:spcAft>
                          <a:spcPts val="0"/>
                        </a:spcAft>
                      </a:pPr>
                      <a:r>
                        <a:rPr lang="en-US" sz="1800" dirty="0">
                          <a:effectLst/>
                          <a:latin typeface="Times New Roman" charset="0"/>
                          <a:ea typeface="ＭＳ 明朝" charset="-128"/>
                          <a:cs typeface="Arial" charset="0"/>
                        </a:rPr>
                        <a:t>American Indian and Alaska Native </a:t>
                      </a:r>
                      <a:r>
                        <a:rPr lang="en-US" sz="1800" dirty="0" smtClean="0">
                          <a:effectLst/>
                          <a:latin typeface="Times New Roman" charset="0"/>
                          <a:ea typeface="ＭＳ 明朝" charset="-128"/>
                          <a:cs typeface="Arial" charset="0"/>
                        </a:rPr>
                        <a:t>alone</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1.2</a:t>
                      </a:r>
                      <a:endParaRPr lang="en-US" sz="1800" dirty="0">
                        <a:effectLst/>
                        <a:latin typeface="Cambria" charset="0"/>
                        <a:ea typeface="ＭＳ 明朝" charset="-128"/>
                        <a:cs typeface="Times New Roman" charset="0"/>
                      </a:endParaRPr>
                    </a:p>
                  </a:txBody>
                  <a:tcPr marL="68580" marR="68580" marT="0" marB="0">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1.3</a:t>
                      </a:r>
                      <a:endParaRPr lang="en-US" sz="1800" dirty="0">
                        <a:effectLst/>
                        <a:latin typeface="Cambria" charset="0"/>
                        <a:ea typeface="ＭＳ 明朝" charset="-128"/>
                        <a:cs typeface="Times New Roman" charset="0"/>
                      </a:endParaRPr>
                    </a:p>
                  </a:txBody>
                  <a:tcPr marL="68580" marR="68580" marT="0" marB="0">
                    <a:solidFill>
                      <a:schemeClr val="bg1"/>
                    </a:solidFill>
                  </a:tcPr>
                </a:tc>
              </a:tr>
              <a:tr h="367765">
                <a:tc>
                  <a:txBody>
                    <a:bodyPr/>
                    <a:lstStyle/>
                    <a:p>
                      <a:pPr marL="0" marR="0">
                        <a:spcBef>
                          <a:spcPts val="0"/>
                        </a:spcBef>
                        <a:spcAft>
                          <a:spcPts val="0"/>
                        </a:spcAft>
                      </a:pPr>
                      <a:r>
                        <a:rPr lang="en-US" sz="1800" dirty="0">
                          <a:effectLst/>
                          <a:latin typeface="Times New Roman" charset="0"/>
                          <a:ea typeface="ＭＳ 明朝" charset="-128"/>
                          <a:cs typeface="Arial" charset="0"/>
                        </a:rPr>
                        <a:t>Asian alone, percent </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5.4</a:t>
                      </a:r>
                      <a:endParaRPr lang="en-US" sz="1800" dirty="0">
                        <a:effectLst/>
                        <a:latin typeface="Cambria" charset="0"/>
                        <a:ea typeface="ＭＳ 明朝" charset="-128"/>
                        <a:cs typeface="Times New Roman" charset="0"/>
                      </a:endParaRPr>
                    </a:p>
                  </a:txBody>
                  <a:tcPr marL="68580" marR="68580" marT="0" marB="0">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9.3</a:t>
                      </a:r>
                      <a:endParaRPr lang="en-US" sz="1800" dirty="0">
                        <a:effectLst/>
                        <a:latin typeface="Cambria" charset="0"/>
                        <a:ea typeface="ＭＳ 明朝" charset="-128"/>
                        <a:cs typeface="Times New Roman" charset="0"/>
                      </a:endParaRPr>
                    </a:p>
                  </a:txBody>
                  <a:tcPr marL="68580" marR="68580" marT="0" marB="0">
                    <a:solidFill>
                      <a:schemeClr val="bg1"/>
                    </a:solidFill>
                  </a:tcPr>
                </a:tc>
              </a:tr>
              <a:tr h="367765">
                <a:tc>
                  <a:txBody>
                    <a:bodyPr/>
                    <a:lstStyle/>
                    <a:p>
                      <a:pPr marL="0" marR="0">
                        <a:spcBef>
                          <a:spcPts val="0"/>
                        </a:spcBef>
                        <a:spcAft>
                          <a:spcPts val="0"/>
                        </a:spcAft>
                      </a:pPr>
                      <a:r>
                        <a:rPr lang="en-US" sz="1800" dirty="0">
                          <a:effectLst/>
                          <a:latin typeface="Times New Roman" charset="0"/>
                          <a:ea typeface="ＭＳ 明朝" charset="-128"/>
                          <a:cs typeface="Arial" charset="0"/>
                        </a:rPr>
                        <a:t>Native Hawaiian and Other Pacific Islander </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0.2</a:t>
                      </a:r>
                      <a:endParaRPr lang="en-US" sz="1800" dirty="0">
                        <a:effectLst/>
                        <a:latin typeface="Cambria" charset="0"/>
                        <a:ea typeface="ＭＳ 明朝" charset="-128"/>
                        <a:cs typeface="Times New Roman" charset="0"/>
                      </a:endParaRPr>
                    </a:p>
                  </a:txBody>
                  <a:tcPr marL="68580" marR="68580" marT="0" marB="0">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0.3</a:t>
                      </a:r>
                      <a:endParaRPr lang="en-US" sz="1800" dirty="0">
                        <a:effectLst/>
                        <a:latin typeface="Cambria" charset="0"/>
                        <a:ea typeface="ＭＳ 明朝" charset="-128"/>
                        <a:cs typeface="Times New Roman" charset="0"/>
                      </a:endParaRPr>
                    </a:p>
                  </a:txBody>
                  <a:tcPr marL="68580" marR="68580" marT="0" marB="0">
                    <a:solidFill>
                      <a:schemeClr val="bg1"/>
                    </a:solidFill>
                  </a:tcPr>
                </a:tc>
              </a:tr>
              <a:tr h="367765">
                <a:tc>
                  <a:txBody>
                    <a:bodyPr/>
                    <a:lstStyle/>
                    <a:p>
                      <a:pPr marL="0" marR="0">
                        <a:spcBef>
                          <a:spcPts val="0"/>
                        </a:spcBef>
                        <a:spcAft>
                          <a:spcPts val="0"/>
                        </a:spcAft>
                      </a:pPr>
                      <a:r>
                        <a:rPr lang="en-US" sz="1800" dirty="0">
                          <a:effectLst/>
                          <a:latin typeface="Times New Roman" charset="0"/>
                          <a:ea typeface="ＭＳ 明朝" charset="-128"/>
                          <a:cs typeface="Arial" charset="0"/>
                        </a:rPr>
                        <a:t>Two or More Races</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2.5</a:t>
                      </a:r>
                      <a:endParaRPr lang="en-US" sz="1800" dirty="0">
                        <a:effectLst/>
                        <a:latin typeface="Cambria" charset="0"/>
                        <a:ea typeface="ＭＳ 明朝" charset="-128"/>
                        <a:cs typeface="Times New Roman" charset="0"/>
                      </a:endParaRPr>
                    </a:p>
                  </a:txBody>
                  <a:tcPr marL="68580" marR="68580" marT="0" marB="0">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6.2</a:t>
                      </a:r>
                      <a:endParaRPr lang="en-US" sz="1800" dirty="0">
                        <a:effectLst/>
                        <a:latin typeface="Cambria" charset="0"/>
                        <a:ea typeface="ＭＳ 明朝" charset="-128"/>
                        <a:cs typeface="Times New Roman" charset="0"/>
                      </a:endParaRPr>
                    </a:p>
                  </a:txBody>
                  <a:tcPr marL="68580" marR="68580" marT="0" marB="0">
                    <a:solidFill>
                      <a:schemeClr val="bg1"/>
                    </a:solidFill>
                  </a:tcPr>
                </a:tc>
              </a:tr>
              <a:tr h="382878">
                <a:tc>
                  <a:txBody>
                    <a:bodyPr/>
                    <a:lstStyle/>
                    <a:p>
                      <a:pPr marL="0" marR="0">
                        <a:spcBef>
                          <a:spcPts val="0"/>
                        </a:spcBef>
                        <a:spcAft>
                          <a:spcPts val="0"/>
                        </a:spcAft>
                      </a:pPr>
                      <a:r>
                        <a:rPr lang="en-US" sz="1800" dirty="0">
                          <a:effectLst/>
                          <a:latin typeface="Times New Roman" charset="0"/>
                          <a:ea typeface="ＭＳ 明朝" charset="-128"/>
                          <a:cs typeface="Arial" charset="0"/>
                        </a:rPr>
                        <a:t>Hispanic or Latino </a:t>
                      </a:r>
                      <a:endParaRPr lang="en-US" sz="18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17.4</a:t>
                      </a:r>
                      <a:endParaRPr lang="en-US" sz="1800" dirty="0">
                        <a:effectLst/>
                        <a:latin typeface="Cambria" charset="0"/>
                        <a:ea typeface="ＭＳ 明朝" charset="-128"/>
                        <a:cs typeface="Times New Roman"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dirty="0">
                          <a:solidFill>
                            <a:srgbClr val="141413"/>
                          </a:solidFill>
                          <a:effectLst/>
                          <a:latin typeface="Times New Roman" charset="0"/>
                          <a:ea typeface="ＭＳ 明朝" charset="-128"/>
                          <a:cs typeface="Arial" charset="0"/>
                        </a:rPr>
                        <a:t>28.6</a:t>
                      </a:r>
                      <a:endParaRPr lang="en-US" sz="1800" dirty="0">
                        <a:effectLst/>
                        <a:latin typeface="Cambria" charset="0"/>
                        <a:ea typeface="ＭＳ 明朝" charset="-128"/>
                        <a:cs typeface="Times New Roman"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r>
              <a:tr h="378324">
                <a:tc gridSpan="3">
                  <a:txBody>
                    <a:bodyPr/>
                    <a:lstStyle/>
                    <a:p>
                      <a:pPr marL="0" marR="0" algn="just">
                        <a:spcBef>
                          <a:spcPts val="0"/>
                        </a:spcBef>
                        <a:spcAft>
                          <a:spcPts val="0"/>
                        </a:spcAft>
                      </a:pPr>
                      <a:r>
                        <a:rPr lang="en-US" sz="1200" dirty="0">
                          <a:solidFill>
                            <a:srgbClr val="141413"/>
                          </a:solidFill>
                          <a:effectLst/>
                          <a:latin typeface="Times New Roman" charset="0"/>
                          <a:ea typeface="ＭＳ 明朝" charset="-128"/>
                          <a:cs typeface="Arial" charset="0"/>
                        </a:rPr>
                        <a:t>Colby and Ortman </a:t>
                      </a:r>
                      <a:r>
                        <a:rPr lang="en-US" sz="1200" dirty="0" smtClean="0">
                          <a:solidFill>
                            <a:srgbClr val="141413"/>
                          </a:solidFill>
                          <a:effectLst/>
                          <a:latin typeface="Times New Roman" charset="0"/>
                          <a:ea typeface="ＭＳ 明朝" charset="-128"/>
                          <a:cs typeface="Arial" charset="0"/>
                        </a:rPr>
                        <a:t>2015</a:t>
                      </a:r>
                      <a:endParaRPr lang="en-US" sz="1200" dirty="0">
                        <a:effectLst/>
                        <a:latin typeface="Cambria" charset="0"/>
                        <a:ea typeface="ＭＳ 明朝" charset="-128"/>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92213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Demographics that Matter</a:t>
            </a:r>
            <a:endParaRPr lang="en-US" b="1" dirty="0"/>
          </a:p>
        </p:txBody>
      </p:sp>
      <p:sp>
        <p:nvSpPr>
          <p:cNvPr id="3" name="Content Placeholder 2"/>
          <p:cNvSpPr>
            <a:spLocks noGrp="1"/>
          </p:cNvSpPr>
          <p:nvPr>
            <p:ph idx="1"/>
          </p:nvPr>
        </p:nvSpPr>
        <p:spPr/>
        <p:txBody>
          <a:bodyPr/>
          <a:lstStyle/>
          <a:p>
            <a:r>
              <a:rPr lang="en-US" dirty="0" smtClean="0"/>
              <a:t>Gender</a:t>
            </a:r>
          </a:p>
          <a:p>
            <a:r>
              <a:rPr lang="en-US" dirty="0" smtClean="0"/>
              <a:t>Age</a:t>
            </a:r>
          </a:p>
          <a:p>
            <a:r>
              <a:rPr lang="en-US" dirty="0" smtClean="0"/>
              <a:t>LGBT</a:t>
            </a:r>
          </a:p>
          <a:p>
            <a:r>
              <a:rPr lang="en-US" dirty="0" smtClean="0"/>
              <a:t>Geography</a:t>
            </a:r>
            <a:endParaRPr lang="en-US" dirty="0"/>
          </a:p>
        </p:txBody>
      </p:sp>
    </p:spTree>
    <p:extLst>
      <p:ext uri="{BB962C8B-B14F-4D97-AF65-F5344CB8AC3E}">
        <p14:creationId xmlns:p14="http://schemas.microsoft.com/office/powerpoint/2010/main" val="2043246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1064</TotalTime>
  <Words>4321</Words>
  <Application>Microsoft Macintosh PowerPoint</Application>
  <PresentationFormat>On-screen Show (4:3)</PresentationFormat>
  <Paragraphs>749</Paragraphs>
  <Slides>52</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Arial Narrow</vt:lpstr>
      <vt:lpstr>Calibri</vt:lpstr>
      <vt:lpstr>Cambria</vt:lpstr>
      <vt:lpstr>Garamond</vt:lpstr>
      <vt:lpstr>ＭＳ Ｐゴシック</vt:lpstr>
      <vt:lpstr>ＭＳ 明朝</vt:lpstr>
      <vt:lpstr>Times New Roman</vt:lpstr>
      <vt:lpstr>Wingdings</vt:lpstr>
      <vt:lpstr>Office Theme</vt:lpstr>
      <vt:lpstr>PowerPoint Presentation</vt:lpstr>
      <vt:lpstr>Goals for Today</vt:lpstr>
      <vt:lpstr>Disparities are not just differences in health indicators</vt:lpstr>
      <vt:lpstr>What are Health Disparities, Inequalities, and Inequities?</vt:lpstr>
      <vt:lpstr>What are Health Disparities, Inequalities, and Inequities? </vt:lpstr>
      <vt:lpstr>Other Definitions of Disparities,  Inequalities, and Inequity</vt:lpstr>
      <vt:lpstr>Who Experiences Health Disparities? </vt:lpstr>
      <vt:lpstr>PowerPoint Presentation</vt:lpstr>
      <vt:lpstr>Other Demographics that Matter</vt:lpstr>
      <vt:lpstr>Social Determinants</vt:lpstr>
      <vt:lpstr>Social Determinants or Resources in Environment</vt:lpstr>
      <vt:lpstr>PowerPoint Presentation</vt:lpstr>
      <vt:lpstr>Social Determinants: Health Insurance</vt:lpstr>
      <vt:lpstr>Socioeconomic Conditions of Poverty and Stress</vt:lpstr>
      <vt:lpstr>PowerPoint Presentation</vt:lpstr>
      <vt:lpstr>Poverty Status of all people in U.S. By Race/Ethnicity, 2002-2015</vt:lpstr>
      <vt:lpstr>PowerPoint Presentation</vt:lpstr>
      <vt:lpstr>Surgeon General Reports</vt:lpstr>
      <vt:lpstr>Definition of Tobacco-Related Health Disparities</vt:lpstr>
      <vt:lpstr>Tobacco Disease Continuum</vt:lpstr>
      <vt:lpstr>Burden of Tobacco-Caused Disease By Racial/Ethnic and Gender</vt:lpstr>
      <vt:lpstr>PowerPoint Presentation</vt:lpstr>
      <vt:lpstr>PowerPoint Presentation</vt:lpstr>
      <vt:lpstr>PowerPoint Presentation</vt:lpstr>
      <vt:lpstr>PowerPoint Presentation</vt:lpstr>
      <vt:lpstr>Racial/Ethnic Differences in Age-Adjusted Lung Cancer Incidence, SEER </vt:lpstr>
      <vt:lpstr>Reasons for Racial/Ethnic Disparities In Tobacco-Cause Lung Cancer</vt:lpstr>
      <vt:lpstr>Predicted Rates of Lung Cancer Among Smokers Consuming 10 CPD or 30 CPD</vt:lpstr>
      <vt:lpstr>Burden of Tobacco-Caused Disease by  Geography</vt:lpstr>
      <vt:lpstr>PowerPoint Presentation</vt:lpstr>
      <vt:lpstr>PowerPoint Presentation</vt:lpstr>
      <vt:lpstr>PowerPoint Presentation</vt:lpstr>
      <vt:lpstr>Geographic Differences in Age-Adjusted Lung Cancer Incidence Among Native Hawaiians, SEER</vt:lpstr>
      <vt:lpstr>Cigarette Smoking and LGBT</vt:lpstr>
      <vt:lpstr>PowerPoint Presentation</vt:lpstr>
      <vt:lpstr>Understanding Disparities Requires that you ask certain questions.   "It's not that they can't see the solution. They can't see the problem." - G.K. Chesterton   </vt:lpstr>
      <vt:lpstr>National data on smoking among LGB was first reported in 2013 NHIS survey  </vt:lpstr>
      <vt:lpstr>Percentage of LGB Adults Who Were Current Smokers: NHIS, 2013, 2015 </vt:lpstr>
      <vt:lpstr>LGBT and Tobacco</vt:lpstr>
      <vt:lpstr>PowerPoint Presentation</vt:lpstr>
      <vt:lpstr>PowerPoint Presentation</vt:lpstr>
      <vt:lpstr>Prevalence of Menthol Cigarette Use Among Past 30 Day Smokers: NSDUH, 2008-2010</vt:lpstr>
      <vt:lpstr>Prevalence of Menthol Cigarette Smoking in Past 30 Days: NDSUH, 2008-2010</vt:lpstr>
      <vt:lpstr>Secondhand Smoke Exposure</vt:lpstr>
      <vt:lpstr>PowerPoint Presentation</vt:lpstr>
      <vt:lpstr>PowerPoint Presentation</vt:lpstr>
      <vt:lpstr>Smoking Cessation and Access to Treatment </vt:lpstr>
      <vt:lpstr>Quitting Smoking and Cessation Among Adults by Race/Ethnicity: NHIS, 2015</vt:lpstr>
      <vt:lpstr>Quitting Smoking Among Adults by Health Insurance Status: NHIS 2015</vt:lpstr>
      <vt:lpstr>Strategies to Eliminate Tobacco Related Disparities</vt:lpstr>
      <vt:lpstr>PowerPoint Presentation</vt:lpstr>
      <vt:lpstr>Thank you! </vt:lpstr>
    </vt:vector>
  </TitlesOfParts>
  <Company>UAMS</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sam </dc:creator>
  <cp:lastModifiedBy>Microsoft Office User</cp:lastModifiedBy>
  <cp:revision>61</cp:revision>
  <dcterms:created xsi:type="dcterms:W3CDTF">2012-06-27T20:39:58Z</dcterms:created>
  <dcterms:modified xsi:type="dcterms:W3CDTF">2017-01-11T17:39:00Z</dcterms:modified>
</cp:coreProperties>
</file>