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7" r:id="rId5"/>
    <p:sldId id="268" r:id="rId6"/>
    <p:sldId id="269" r:id="rId7"/>
    <p:sldId id="270" r:id="rId8"/>
    <p:sldId id="271" r:id="rId9"/>
    <p:sldId id="272" r:id="rId10"/>
    <p:sldId id="266" r:id="rId11"/>
    <p:sldId id="258" r:id="rId12"/>
    <p:sldId id="273" r:id="rId13"/>
    <p:sldId id="259" r:id="rId14"/>
    <p:sldId id="260" r:id="rId15"/>
    <p:sldId id="261" r:id="rId16"/>
    <p:sldId id="276" r:id="rId17"/>
    <p:sldId id="275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2813" y="1905000"/>
            <a:ext cx="8110537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8D0F4A9-D212-4DB8-B599-AFD41B7959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7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CA3418E-53FD-482B-9D4C-7F7A9776D387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3CF9216-0991-4093-B46C-77C6A938292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UC Tobacco fellows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Stanton A. Glantz, PhD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it was fading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Inflation</a:t>
            </a:r>
          </a:p>
          <a:p>
            <a:r>
              <a:rPr lang="en-US" dirty="0" smtClean="0"/>
              <a:t>Industry dominates legislature</a:t>
            </a:r>
          </a:p>
          <a:p>
            <a:r>
              <a:rPr lang="en-US" dirty="0" smtClean="0"/>
              <a:t>Two failed initiatives</a:t>
            </a:r>
          </a:p>
          <a:p>
            <a:pPr lvl="1"/>
            <a:r>
              <a:rPr lang="en-US" dirty="0" smtClean="0"/>
              <a:t>Prop 29 in 2006</a:t>
            </a:r>
          </a:p>
          <a:p>
            <a:pPr lvl="1"/>
            <a:r>
              <a:rPr lang="en-US" dirty="0" smtClean="0"/>
              <a:t>Prop 86 in 2012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Content Placeholder 4" descr="https://62e528761d0685343e1c-f3d1b99a743ffa4142d9d7f1978d9686.ssl.cf2.rackcdn.com/files/134832/width754/image-20160819-30370-11i8u5g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1200"/>
            <a:ext cx="4038600" cy="249064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7010400" y="2819400"/>
            <a:ext cx="8382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7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Litigation against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Mississippi, Florida, Texas</a:t>
            </a:r>
          </a:p>
          <a:p>
            <a:r>
              <a:rPr lang="en-US" dirty="0" smtClean="0"/>
              <a:t>Minnesota</a:t>
            </a:r>
          </a:p>
          <a:p>
            <a:pPr lvl="1"/>
            <a:r>
              <a:rPr lang="en-US" dirty="0" smtClean="0"/>
              <a:t>Tobacco documents</a:t>
            </a:r>
          </a:p>
          <a:p>
            <a:r>
              <a:rPr lang="en-US" dirty="0" smtClean="0"/>
              <a:t>Then other states</a:t>
            </a:r>
          </a:p>
          <a:p>
            <a:r>
              <a:rPr lang="en-US" dirty="0" smtClean="0"/>
              <a:t>Washington and MSA</a:t>
            </a:r>
          </a:p>
          <a:p>
            <a:pPr lvl="1"/>
            <a:r>
              <a:rPr lang="en-US" dirty="0" smtClean="0"/>
              <a:t>$246 billion</a:t>
            </a:r>
          </a:p>
          <a:p>
            <a:pPr lvl="1"/>
            <a:r>
              <a:rPr lang="en-US" dirty="0" smtClean="0"/>
              <a:t>Little for tobacco control</a:t>
            </a:r>
          </a:p>
          <a:p>
            <a:pPr lvl="1"/>
            <a:r>
              <a:rPr lang="en-US" dirty="0" smtClean="0"/>
              <a:t>More documents</a:t>
            </a:r>
          </a:p>
          <a:p>
            <a:pPr lvl="1"/>
            <a:r>
              <a:rPr lang="en-US" dirty="0" smtClean="0"/>
              <a:t>American Legacy Foundation</a:t>
            </a:r>
          </a:p>
        </p:txBody>
      </p:sp>
    </p:spTree>
    <p:extLst>
      <p:ext uri="{BB962C8B-B14F-4D97-AF65-F5344CB8AC3E}">
        <p14:creationId xmlns:p14="http://schemas.microsoft.com/office/powerpoint/2010/main" val="123123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RICO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law used to prosecute organized crime</a:t>
            </a:r>
          </a:p>
          <a:p>
            <a:r>
              <a:rPr lang="en-US" dirty="0" smtClean="0"/>
              <a:t>No money</a:t>
            </a:r>
          </a:p>
          <a:p>
            <a:r>
              <a:rPr lang="en-US" dirty="0" smtClean="0"/>
              <a:t>Broke up industry</a:t>
            </a:r>
          </a:p>
          <a:p>
            <a:r>
              <a:rPr lang="en-US" dirty="0" smtClean="0"/>
              <a:t>Restricted denials</a:t>
            </a:r>
          </a:p>
          <a:p>
            <a:r>
              <a:rPr lang="en-US" dirty="0" smtClean="0"/>
              <a:t>Banned “light and mild”</a:t>
            </a:r>
          </a:p>
          <a:p>
            <a:r>
              <a:rPr lang="en-US" dirty="0" smtClean="0"/>
              <a:t>Even more documents</a:t>
            </a:r>
          </a:p>
          <a:p>
            <a:r>
              <a:rPr lang="en-US" dirty="0" smtClean="0"/>
              <a:t>They are “racketeers”</a:t>
            </a:r>
          </a:p>
        </p:txBody>
      </p:sp>
    </p:spTree>
    <p:extLst>
      <p:ext uri="{BB962C8B-B14F-4D97-AF65-F5344CB8AC3E}">
        <p14:creationId xmlns:p14="http://schemas.microsoft.com/office/powerpoint/2010/main" val="21447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FCTC 2003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health treaty</a:t>
            </a:r>
          </a:p>
          <a:p>
            <a:r>
              <a:rPr lang="en-US" dirty="0" smtClean="0"/>
              <a:t>180 parties</a:t>
            </a:r>
          </a:p>
          <a:p>
            <a:r>
              <a:rPr lang="en-US" dirty="0" smtClean="0"/>
              <a:t>Followed by more</a:t>
            </a:r>
          </a:p>
          <a:p>
            <a:pPr lvl="1"/>
            <a:r>
              <a:rPr lang="en-US" dirty="0" smtClean="0"/>
              <a:t>Smokefree laws</a:t>
            </a:r>
          </a:p>
          <a:p>
            <a:pPr lvl="1"/>
            <a:r>
              <a:rPr lang="en-US" dirty="0" smtClean="0"/>
              <a:t>Health warning labels</a:t>
            </a:r>
          </a:p>
          <a:p>
            <a:pPr lvl="1"/>
            <a:r>
              <a:rPr lang="en-US" dirty="0" smtClean="0"/>
              <a:t>Taxes</a:t>
            </a:r>
          </a:p>
          <a:p>
            <a:r>
              <a:rPr lang="en-US" dirty="0" smtClean="0"/>
              <a:t>But fading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FSPTCA/FDA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Granted FDA authority over cigarettes and smokeless tobacco</a:t>
            </a:r>
          </a:p>
          <a:p>
            <a:r>
              <a:rPr lang="en-US" dirty="0" smtClean="0"/>
              <a:t>Banned “characterizing flavors”</a:t>
            </a:r>
          </a:p>
          <a:p>
            <a:pPr lvl="1"/>
            <a:r>
              <a:rPr lang="en-US" dirty="0" smtClean="0"/>
              <a:t>Except menthol</a:t>
            </a:r>
          </a:p>
          <a:p>
            <a:r>
              <a:rPr lang="en-US" dirty="0" smtClean="0"/>
              <a:t>Banned “light and mild”</a:t>
            </a:r>
          </a:p>
          <a:p>
            <a:r>
              <a:rPr lang="en-US" dirty="0" smtClean="0"/>
              <a:t>Allowed “deeming” other tobacco products</a:t>
            </a:r>
          </a:p>
          <a:p>
            <a:pPr lvl="1"/>
            <a:r>
              <a:rPr lang="en-US" dirty="0" smtClean="0"/>
              <a:t>Finally happened in May 2016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FDA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 much</a:t>
            </a:r>
          </a:p>
          <a:p>
            <a:r>
              <a:rPr lang="en-US" dirty="0" smtClean="0"/>
              <a:t>Warning labels thrown out</a:t>
            </a:r>
          </a:p>
          <a:p>
            <a:pPr lvl="1"/>
            <a:r>
              <a:rPr lang="en-US" dirty="0" smtClean="0"/>
              <a:t>Underestimated effect</a:t>
            </a:r>
          </a:p>
          <a:p>
            <a:pPr lvl="1"/>
            <a:r>
              <a:rPr lang="en-US" dirty="0" smtClean="0"/>
              <a:t>Consumer surplus (“lost pleasure”)</a:t>
            </a:r>
          </a:p>
          <a:p>
            <a:r>
              <a:rPr lang="en-US" dirty="0" smtClean="0"/>
              <a:t>Report but no action on menthol</a:t>
            </a:r>
          </a:p>
          <a:p>
            <a:r>
              <a:rPr lang="en-US" dirty="0" smtClean="0"/>
              <a:t>Funding research</a:t>
            </a:r>
          </a:p>
          <a:p>
            <a:r>
              <a:rPr lang="en-US" dirty="0" smtClean="0"/>
              <a:t>Strong educational campaigns</a:t>
            </a:r>
          </a:p>
          <a:p>
            <a:r>
              <a:rPr lang="en-US" dirty="0" smtClean="0"/>
              <a:t>No meaningful product </a:t>
            </a:r>
            <a:r>
              <a:rPr lang="en-US" dirty="0" smtClean="0"/>
              <a:t>regulation</a:t>
            </a:r>
          </a:p>
          <a:p>
            <a:r>
              <a:rPr lang="en-US" smtClean="0"/>
              <a:t>Now: “Comprehensive</a:t>
            </a:r>
            <a:r>
              <a:rPr lang="en-US" dirty="0" smtClean="0"/>
              <a:t> nicotine strategy</a:t>
            </a:r>
          </a:p>
          <a:p>
            <a:pPr lvl="1"/>
            <a:r>
              <a:rPr lang="en-US" dirty="0" smtClean="0"/>
              <a:t>Embraces industry’s “harm reduction” frame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1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Smokefree Movies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Movies are biggest reason kids smoke</a:t>
            </a:r>
          </a:p>
          <a:p>
            <a:r>
              <a:rPr lang="en-US" dirty="0" smtClean="0"/>
              <a:t>Halfway to fixing the problem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71800"/>
            <a:ext cx="5410200" cy="349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131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Important 2016 California </a:t>
            </a:r>
            <a:r>
              <a:rPr lang="en-US" dirty="0" smtClean="0"/>
              <a:t>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E-cigarettes in clean indoor air law</a:t>
            </a:r>
          </a:p>
          <a:p>
            <a:r>
              <a:rPr lang="en-US" dirty="0" smtClean="0"/>
              <a:t>Close loopholes in clean indoor air law</a:t>
            </a:r>
          </a:p>
          <a:p>
            <a:r>
              <a:rPr lang="en-US" dirty="0" smtClean="0"/>
              <a:t>Tobacco 21</a:t>
            </a:r>
          </a:p>
          <a:p>
            <a:r>
              <a:rPr lang="en-US" dirty="0" smtClean="0"/>
              <a:t>Increase tobacco license fee to cover costs</a:t>
            </a:r>
          </a:p>
          <a:p>
            <a:r>
              <a:rPr lang="en-US" dirty="0" smtClean="0"/>
              <a:t>Local legislation on menthol and flavored tobacco products</a:t>
            </a:r>
          </a:p>
          <a:p>
            <a:pPr lvl="1"/>
            <a:r>
              <a:rPr lang="en-US" dirty="0" smtClean="0"/>
              <a:t>Because of failure of national FDA</a:t>
            </a:r>
          </a:p>
        </p:txBody>
      </p:sp>
    </p:spTree>
    <p:extLst>
      <p:ext uri="{BB962C8B-B14F-4D97-AF65-F5344CB8AC3E}">
        <p14:creationId xmlns:p14="http://schemas.microsoft.com/office/powerpoint/2010/main" val="24951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Proposition 56 in 2016</a:t>
            </a:r>
          </a:p>
          <a:p>
            <a:pPr lvl="1"/>
            <a:r>
              <a:rPr lang="en-US" dirty="0" smtClean="0"/>
              <a:t>$2 tax increase</a:t>
            </a:r>
          </a:p>
          <a:p>
            <a:pPr lvl="1"/>
            <a:r>
              <a:rPr lang="en-US" dirty="0" smtClean="0"/>
              <a:t>Includes e-cigs and other products</a:t>
            </a:r>
          </a:p>
          <a:p>
            <a:r>
              <a:rPr lang="en-US" dirty="0" smtClean="0"/>
              <a:t>A smokefree society is within reach</a:t>
            </a:r>
          </a:p>
          <a:p>
            <a:pPr lvl="1"/>
            <a:r>
              <a:rPr lang="en-US" dirty="0" smtClean="0"/>
              <a:t>Price increase</a:t>
            </a:r>
          </a:p>
          <a:p>
            <a:pPr lvl="1"/>
            <a:r>
              <a:rPr lang="en-US" dirty="0" smtClean="0"/>
              <a:t>Reinvigorate tobacco control program</a:t>
            </a:r>
          </a:p>
        </p:txBody>
      </p:sp>
      <p:pic>
        <p:nvPicPr>
          <p:cNvPr id="5" name="Content Placeholder 4" descr="https://62e528761d0685343e1c-f3d1b99a743ffa4142d9d7f1978d9686.ssl.cf2.rackcdn.com/files/134832/width754/image-20160819-30370-11i8u5g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1200"/>
            <a:ext cx="4038600" cy="2490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72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Nonsmokers’ rights movement</a:t>
            </a:r>
          </a:p>
          <a:p>
            <a:r>
              <a:rPr lang="en-US" dirty="0" smtClean="0"/>
              <a:t>Propositions 5 and 10 in 1978 and 1980</a:t>
            </a:r>
          </a:p>
          <a:p>
            <a:r>
              <a:rPr lang="en-US" dirty="0" smtClean="0"/>
              <a:t>Local ordinance strategy</a:t>
            </a:r>
          </a:p>
        </p:txBody>
      </p:sp>
    </p:spTree>
    <p:extLst>
      <p:ext uri="{BB962C8B-B14F-4D97-AF65-F5344CB8AC3E}">
        <p14:creationId xmlns:p14="http://schemas.microsoft.com/office/powerpoint/2010/main" val="23842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 99 (1988)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cent tobacco tax</a:t>
            </a:r>
          </a:p>
          <a:p>
            <a:pPr lvl="1"/>
            <a:r>
              <a:rPr lang="en-US" dirty="0" smtClean="0"/>
              <a:t>5 cents for tobacco control</a:t>
            </a:r>
          </a:p>
          <a:p>
            <a:pPr lvl="1"/>
            <a:r>
              <a:rPr lang="en-US" dirty="0" smtClean="0"/>
              <a:t>2 cents for research</a:t>
            </a:r>
          </a:p>
          <a:p>
            <a:r>
              <a:rPr lang="en-US" dirty="0" smtClean="0"/>
              <a:t>Tobacco control program</a:t>
            </a:r>
          </a:p>
          <a:p>
            <a:pPr lvl="1"/>
            <a:r>
              <a:rPr lang="en-US" dirty="0" smtClean="0"/>
              <a:t>Focuses on social norm change</a:t>
            </a:r>
          </a:p>
          <a:p>
            <a:pPr lvl="1"/>
            <a:r>
              <a:rPr lang="en-US" dirty="0" smtClean="0"/>
              <a:t>Directly confronts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6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 capita cigarette consumption</a:t>
            </a:r>
          </a:p>
        </p:txBody>
      </p:sp>
      <p:graphicFrame>
        <p:nvGraphicFramePr>
          <p:cNvPr id="622595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279525" y="1909763"/>
          <a:ext cx="7419975" cy="504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3" imgW="7991424" imgH="5429385" progId="MSGraph.Chart.8">
                  <p:embed followColorScheme="full"/>
                </p:oleObj>
              </mc:Choice>
              <mc:Fallback>
                <p:oleObj name="Chart" r:id="rId3" imgW="7991424" imgH="54293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1909763"/>
                        <a:ext cx="7419975" cy="5040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2596" name="Line 4"/>
          <p:cNvSpPr>
            <a:spLocks noChangeShapeType="1"/>
          </p:cNvSpPr>
          <p:nvPr/>
        </p:nvSpPr>
        <p:spPr bwMode="auto">
          <a:xfrm flipV="1">
            <a:off x="5181600" y="4419600"/>
            <a:ext cx="0" cy="762000"/>
          </a:xfrm>
          <a:prstGeom prst="line">
            <a:avLst/>
          </a:prstGeom>
          <a:noFill/>
          <a:ln w="34925">
            <a:solidFill>
              <a:schemeClr val="tx1"/>
            </a:solidFill>
            <a:miter lim="800000"/>
            <a:headEnd/>
            <a:tailEnd type="stealth" w="med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2597" name="Text Box 5"/>
          <p:cNvSpPr txBox="1">
            <a:spLocks noChangeArrowheads="1"/>
          </p:cNvSpPr>
          <p:nvPr/>
        </p:nvSpPr>
        <p:spPr bwMode="auto">
          <a:xfrm>
            <a:off x="4648200" y="51054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Times New Roman" pitchFamily="18" charset="0"/>
              </a:rPr>
              <a:t>Prop 99</a:t>
            </a:r>
          </a:p>
        </p:txBody>
      </p:sp>
      <p:sp>
        <p:nvSpPr>
          <p:cNvPr id="622598" name="Line 6"/>
          <p:cNvSpPr>
            <a:spLocks noChangeShapeType="1"/>
          </p:cNvSpPr>
          <p:nvPr/>
        </p:nvSpPr>
        <p:spPr bwMode="auto">
          <a:xfrm flipV="1">
            <a:off x="5562600" y="4724400"/>
            <a:ext cx="0" cy="838200"/>
          </a:xfrm>
          <a:prstGeom prst="line">
            <a:avLst/>
          </a:prstGeom>
          <a:noFill/>
          <a:ln w="34925">
            <a:solidFill>
              <a:schemeClr val="tx1"/>
            </a:solidFill>
            <a:miter lim="800000"/>
            <a:headEnd/>
            <a:tailEnd type="stealth" w="med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2599" name="Text Box 7"/>
          <p:cNvSpPr txBox="1">
            <a:spLocks noChangeArrowheads="1"/>
          </p:cNvSpPr>
          <p:nvPr/>
        </p:nvSpPr>
        <p:spPr bwMode="auto">
          <a:xfrm>
            <a:off x="5029200" y="5562600"/>
            <a:ext cx="134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imes New Roman" pitchFamily="18" charset="0"/>
              </a:rPr>
              <a:t>Tax increase</a:t>
            </a:r>
          </a:p>
        </p:txBody>
      </p:sp>
    </p:spTree>
    <p:extLst>
      <p:ext uri="{BB962C8B-B14F-4D97-AF65-F5344CB8AC3E}">
        <p14:creationId xmlns:p14="http://schemas.microsoft.com/office/powerpoint/2010/main" val="19154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001000" cy="1143000"/>
          </a:xfrm>
        </p:spPr>
        <p:txBody>
          <a:bodyPr/>
          <a:lstStyle/>
          <a:p>
            <a:r>
              <a:rPr lang="en-US"/>
              <a:t>Age Adjusted Heart Disease Mortality</a:t>
            </a:r>
          </a:p>
        </p:txBody>
      </p:sp>
      <p:graphicFrame>
        <p:nvGraphicFramePr>
          <p:cNvPr id="623619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42938" y="1960563"/>
          <a:ext cx="8501062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3" imgW="6296143" imgH="3724343" progId="MSGraph.Chart.8">
                  <p:embed followColorScheme="full"/>
                </p:oleObj>
              </mc:Choice>
              <mc:Fallback>
                <p:oleObj name="Chart" r:id="rId3" imgW="6296143" imgH="37243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960563"/>
                        <a:ext cx="8501062" cy="489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3620" name="Line 4"/>
          <p:cNvSpPr>
            <a:spLocks noChangeShapeType="1"/>
          </p:cNvSpPr>
          <p:nvPr/>
        </p:nvSpPr>
        <p:spPr bwMode="auto">
          <a:xfrm flipV="1">
            <a:off x="5257800" y="4343400"/>
            <a:ext cx="0" cy="762000"/>
          </a:xfrm>
          <a:prstGeom prst="line">
            <a:avLst/>
          </a:prstGeom>
          <a:noFill/>
          <a:ln w="34925">
            <a:solidFill>
              <a:schemeClr val="tx1"/>
            </a:solidFill>
            <a:miter lim="800000"/>
            <a:headEnd/>
            <a:tailEnd type="stealth" w="med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3621" name="Text Box 5"/>
          <p:cNvSpPr txBox="1">
            <a:spLocks noChangeArrowheads="1"/>
          </p:cNvSpPr>
          <p:nvPr/>
        </p:nvSpPr>
        <p:spPr bwMode="auto">
          <a:xfrm>
            <a:off x="4648200" y="51054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Times New Roman" pitchFamily="18" charset="0"/>
              </a:rPr>
              <a:t>Prop 99</a:t>
            </a:r>
          </a:p>
        </p:txBody>
      </p:sp>
      <p:sp>
        <p:nvSpPr>
          <p:cNvPr id="623622" name="Line 6"/>
          <p:cNvSpPr>
            <a:spLocks noChangeShapeType="1"/>
          </p:cNvSpPr>
          <p:nvPr/>
        </p:nvSpPr>
        <p:spPr bwMode="auto">
          <a:xfrm flipV="1">
            <a:off x="5638800" y="4648200"/>
            <a:ext cx="0" cy="914400"/>
          </a:xfrm>
          <a:prstGeom prst="line">
            <a:avLst/>
          </a:prstGeom>
          <a:noFill/>
          <a:ln w="34925">
            <a:solidFill>
              <a:schemeClr val="tx1"/>
            </a:solidFill>
            <a:miter lim="800000"/>
            <a:headEnd/>
            <a:tailEnd type="stealth" w="med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3623" name="Text Box 7"/>
          <p:cNvSpPr txBox="1">
            <a:spLocks noChangeArrowheads="1"/>
          </p:cNvSpPr>
          <p:nvPr/>
        </p:nvSpPr>
        <p:spPr bwMode="auto">
          <a:xfrm>
            <a:off x="4876800" y="5486400"/>
            <a:ext cx="134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imes New Roman" pitchFamily="18" charset="0"/>
              </a:rPr>
              <a:t>Tax increase</a:t>
            </a:r>
          </a:p>
        </p:txBody>
      </p:sp>
    </p:spTree>
    <p:extLst>
      <p:ext uri="{BB962C8B-B14F-4D97-AF65-F5344CB8AC3E}">
        <p14:creationId xmlns:p14="http://schemas.microsoft.com/office/powerpoint/2010/main" val="30584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Effect on Mortality</a:t>
            </a:r>
          </a:p>
        </p:txBody>
      </p:sp>
      <p:graphicFrame>
        <p:nvGraphicFramePr>
          <p:cNvPr id="624643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85813" y="1960563"/>
          <a:ext cx="8139112" cy="493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3" imgW="8143824" imgH="4934085" progId="MSGraph.Chart.8">
                  <p:embed followColorScheme="full"/>
                </p:oleObj>
              </mc:Choice>
              <mc:Fallback>
                <p:oleObj name="Chart" r:id="rId3" imgW="8143824" imgH="49340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960563"/>
                        <a:ext cx="8139112" cy="493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44" name="Text Box 4"/>
          <p:cNvSpPr txBox="1">
            <a:spLocks noChangeArrowheads="1"/>
          </p:cNvSpPr>
          <p:nvPr/>
        </p:nvSpPr>
        <p:spPr bwMode="auto">
          <a:xfrm>
            <a:off x="6096000" y="38100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59,000 fewer deaths (9%)</a:t>
            </a:r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5105400" y="56388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1,500 unnecessary deaths </a:t>
            </a:r>
          </a:p>
        </p:txBody>
      </p:sp>
      <p:sp>
        <p:nvSpPr>
          <p:cNvPr id="624646" name="Line 6"/>
          <p:cNvSpPr>
            <a:spLocks noChangeShapeType="1"/>
          </p:cNvSpPr>
          <p:nvPr/>
        </p:nvSpPr>
        <p:spPr bwMode="auto">
          <a:xfrm flipH="1">
            <a:off x="7162800" y="4114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4647" name="Line 7"/>
          <p:cNvSpPr>
            <a:spLocks noChangeShapeType="1"/>
          </p:cNvSpPr>
          <p:nvPr/>
        </p:nvSpPr>
        <p:spPr bwMode="auto">
          <a:xfrm flipV="1">
            <a:off x="7696200" y="57150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9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24643" grpId="0" bld="series" animBg="0"/>
      <p:bldP spid="624644" grpId="0" autoUpdateAnimBg="0"/>
      <p:bldP spid="624645" grpId="0" autoUpdateAnimBg="0"/>
      <p:bldP spid="624646" grpId="0" animBg="1"/>
      <p:bldP spid="6246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424863" cy="762000"/>
          </a:xfrm>
        </p:spPr>
        <p:txBody>
          <a:bodyPr/>
          <a:lstStyle/>
          <a:p>
            <a:r>
              <a:rPr lang="en-US"/>
              <a:t>Effect on Industry Sales</a:t>
            </a:r>
          </a:p>
        </p:txBody>
      </p:sp>
      <p:graphicFrame>
        <p:nvGraphicFramePr>
          <p:cNvPr id="625667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46138" y="2005013"/>
          <a:ext cx="8297862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3" imgW="8315376" imgH="4686300" progId="MSGraph.Chart.8">
                  <p:embed followColorScheme="full"/>
                </p:oleObj>
              </mc:Choice>
              <mc:Fallback>
                <p:oleObj name="Chart" r:id="rId3" imgW="8315376" imgH="46863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2005013"/>
                        <a:ext cx="8297862" cy="467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5668" name="Text Box 4"/>
          <p:cNvSpPr txBox="1">
            <a:spLocks noChangeArrowheads="1"/>
          </p:cNvSpPr>
          <p:nvPr/>
        </p:nvSpPr>
        <p:spPr bwMode="auto">
          <a:xfrm>
            <a:off x="5867400" y="3886200"/>
            <a:ext cx="3048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2.9 billion packs not smoked ($4 billion)</a:t>
            </a:r>
          </a:p>
        </p:txBody>
      </p:sp>
      <p:sp>
        <p:nvSpPr>
          <p:cNvPr id="625669" name="Text Box 5"/>
          <p:cNvSpPr txBox="1">
            <a:spLocks noChangeArrowheads="1"/>
          </p:cNvSpPr>
          <p:nvPr/>
        </p:nvSpPr>
        <p:spPr bwMode="auto">
          <a:xfrm>
            <a:off x="4114800" y="55626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1 billion extra packs ($1.4 billion)</a:t>
            </a:r>
          </a:p>
        </p:txBody>
      </p:sp>
      <p:sp>
        <p:nvSpPr>
          <p:cNvPr id="625670" name="Line 6"/>
          <p:cNvSpPr>
            <a:spLocks noChangeShapeType="1"/>
          </p:cNvSpPr>
          <p:nvPr/>
        </p:nvSpPr>
        <p:spPr bwMode="auto">
          <a:xfrm flipH="1">
            <a:off x="72390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25671" name="Line 7"/>
          <p:cNvSpPr>
            <a:spLocks noChangeShapeType="1"/>
          </p:cNvSpPr>
          <p:nvPr/>
        </p:nvSpPr>
        <p:spPr bwMode="auto">
          <a:xfrm flipV="1">
            <a:off x="7391400" y="5410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2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25667" grpId="0" bld="series"/>
      <p:bldP spid="625668" grpId="0" autoUpdateAnimBg="0"/>
      <p:bldP spid="625669" grpId="0" autoUpdateAnimBg="0"/>
      <p:bldP spid="625670" grpId="0" animBg="1"/>
      <p:bldP spid="6256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2075"/>
            <a:ext cx="8610600" cy="1431925"/>
          </a:xfrm>
        </p:spPr>
        <p:txBody>
          <a:bodyPr/>
          <a:lstStyle/>
          <a:p>
            <a:r>
              <a:rPr lang="en-US"/>
              <a:t>Lung cancer incidence </a:t>
            </a:r>
            <a:br>
              <a:rPr lang="en-US"/>
            </a:br>
            <a:r>
              <a:rPr lang="en-US"/>
              <a:t>in SFO California</a:t>
            </a:r>
            <a:endParaRPr lang="es-GT"/>
          </a:p>
        </p:txBody>
      </p:sp>
      <p:graphicFrame>
        <p:nvGraphicFramePr>
          <p:cNvPr id="6113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840121"/>
              </p:ext>
            </p:extLst>
          </p:nvPr>
        </p:nvGraphicFramePr>
        <p:xfrm>
          <a:off x="0" y="1600200"/>
          <a:ext cx="7086600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3" imgW="9411840" imgH="4831560" progId="Excel.Sheet.8">
                  <p:embed/>
                </p:oleObj>
              </mc:Choice>
              <mc:Fallback>
                <p:oleObj name="Chart" r:id="rId3" imgW="9411840" imgH="48315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00200"/>
                        <a:ext cx="7086600" cy="39211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1332" name="Line 4"/>
          <p:cNvSpPr>
            <a:spLocks noChangeShapeType="1"/>
          </p:cNvSpPr>
          <p:nvPr/>
        </p:nvSpPr>
        <p:spPr bwMode="auto">
          <a:xfrm flipV="1">
            <a:off x="4114800" y="2514600"/>
            <a:ext cx="0" cy="12954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1333" name="Text Box 5"/>
          <p:cNvSpPr txBox="1">
            <a:spLocks noChangeArrowheads="1"/>
          </p:cNvSpPr>
          <p:nvPr/>
        </p:nvSpPr>
        <p:spPr bwMode="auto">
          <a:xfrm>
            <a:off x="4556125" y="43005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>
              <a:latin typeface="Tahoma" pitchFamily="34" charset="0"/>
            </a:endParaRPr>
          </a:p>
        </p:txBody>
      </p:sp>
      <p:sp>
        <p:nvSpPr>
          <p:cNvPr id="611334" name="Text Box 6"/>
          <p:cNvSpPr txBox="1">
            <a:spLocks noChangeArrowheads="1"/>
          </p:cNvSpPr>
          <p:nvPr/>
        </p:nvSpPr>
        <p:spPr bwMode="auto">
          <a:xfrm>
            <a:off x="3581400" y="3962400"/>
            <a:ext cx="12477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Serifa BT" pitchFamily="18" charset="0"/>
              </a:rPr>
              <a:t>Anti-tobacco</a:t>
            </a:r>
          </a:p>
          <a:p>
            <a:r>
              <a:rPr lang="en-US" sz="1600">
                <a:latin typeface="Serifa BT" pitchFamily="18" charset="0"/>
              </a:rPr>
              <a:t>program</a:t>
            </a:r>
            <a:endParaRPr lang="es-GT" sz="1600">
              <a:latin typeface="Serifa BT" pitchFamily="18" charset="0"/>
            </a:endParaRPr>
          </a:p>
        </p:txBody>
      </p:sp>
      <p:sp>
        <p:nvSpPr>
          <p:cNvPr id="611335" name="Line 7"/>
          <p:cNvSpPr>
            <a:spLocks noChangeShapeType="1"/>
          </p:cNvSpPr>
          <p:nvPr/>
        </p:nvSpPr>
        <p:spPr bwMode="auto">
          <a:xfrm>
            <a:off x="6629400" y="2971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1336" name="Text Box 8"/>
          <p:cNvSpPr txBox="1">
            <a:spLocks noChangeArrowheads="1"/>
          </p:cNvSpPr>
          <p:nvPr/>
        </p:nvSpPr>
        <p:spPr bwMode="auto">
          <a:xfrm>
            <a:off x="6934200" y="3290888"/>
            <a:ext cx="152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Serifa BT" pitchFamily="18" charset="0"/>
                <a:cs typeface="Arial" charset="0"/>
              </a:rPr>
              <a:t>14% reduction</a:t>
            </a:r>
          </a:p>
        </p:txBody>
      </p:sp>
      <p:sp>
        <p:nvSpPr>
          <p:cNvPr id="611337" name="Rectangle 9"/>
          <p:cNvSpPr>
            <a:spLocks noChangeArrowheads="1"/>
          </p:cNvSpPr>
          <p:nvPr/>
        </p:nvSpPr>
        <p:spPr bwMode="auto">
          <a:xfrm>
            <a:off x="1219200" y="5562600"/>
            <a:ext cx="7239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Arial" charset="0"/>
                <a:cs typeface="Arial" charset="0"/>
              </a:rPr>
              <a:t>In the first 10 years in SFO: 6% cases (2036 cases in SFO)</a:t>
            </a:r>
          </a:p>
          <a:p>
            <a:pPr algn="l"/>
            <a:r>
              <a:rPr lang="en-US" sz="1800">
                <a:latin typeface="Arial" charset="0"/>
                <a:cs typeface="Arial" charset="0"/>
              </a:rPr>
              <a:t>Statewide: 11,000 cases in 10 years</a:t>
            </a:r>
          </a:p>
          <a:p>
            <a:pPr algn="l"/>
            <a:endParaRPr lang="en-US" sz="18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4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495300"/>
            <a:ext cx="7772400" cy="1143000"/>
          </a:xfrm>
        </p:spPr>
        <p:txBody>
          <a:bodyPr/>
          <a:lstStyle/>
          <a:p>
            <a:r>
              <a:rPr lang="en-US" sz="3200"/>
              <a:t>Annual Health Care Savings Attributable to Historical CA Tobacco Control Expenditures</a:t>
            </a:r>
          </a:p>
        </p:txBody>
      </p:sp>
      <p:pic>
        <p:nvPicPr>
          <p:cNvPr id="819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8138" y="1981200"/>
            <a:ext cx="5926137" cy="41148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91294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73</TotalTime>
  <Words>405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Consolas</vt:lpstr>
      <vt:lpstr>Corbel</vt:lpstr>
      <vt:lpstr>Serifa BT</vt:lpstr>
      <vt:lpstr>Tahoma</vt:lpstr>
      <vt:lpstr>Times New Roman</vt:lpstr>
      <vt:lpstr>Wingdings</vt:lpstr>
      <vt:lpstr>Wingdings 2</vt:lpstr>
      <vt:lpstr>Wingdings 3</vt:lpstr>
      <vt:lpstr>Metro</vt:lpstr>
      <vt:lpstr>Chart</vt:lpstr>
      <vt:lpstr>UC Tobacco fellows</vt:lpstr>
      <vt:lpstr>Early years</vt:lpstr>
      <vt:lpstr>Proposition 99 (1988)</vt:lpstr>
      <vt:lpstr>Per capita cigarette consumption</vt:lpstr>
      <vt:lpstr>Age Adjusted Heart Disease Mortality</vt:lpstr>
      <vt:lpstr>Effect on Mortality</vt:lpstr>
      <vt:lpstr>Effect on Industry Sales</vt:lpstr>
      <vt:lpstr>Lung cancer incidence  in SFO California</vt:lpstr>
      <vt:lpstr>Annual Health Care Savings Attributable to Historical CA Tobacco Control Expenditures</vt:lpstr>
      <vt:lpstr>But it was fading</vt:lpstr>
      <vt:lpstr>Litigation against industry</vt:lpstr>
      <vt:lpstr>RICO case</vt:lpstr>
      <vt:lpstr>FCTC 2003</vt:lpstr>
      <vt:lpstr>FSPTCA/FDA 2009</vt:lpstr>
      <vt:lpstr>FDA actions</vt:lpstr>
      <vt:lpstr>Smokefree Movies</vt:lpstr>
      <vt:lpstr>Important 2016 California Legislation</vt:lpstr>
      <vt:lpstr>Back to the Future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 Tobacco fellows</dc:title>
  <dc:creator>Stanton Glantz</dc:creator>
  <cp:lastModifiedBy>Glantz, Stanton A</cp:lastModifiedBy>
  <cp:revision>8</cp:revision>
  <dcterms:created xsi:type="dcterms:W3CDTF">2016-10-04T03:09:41Z</dcterms:created>
  <dcterms:modified xsi:type="dcterms:W3CDTF">2017-09-28T16:54:28Z</dcterms:modified>
</cp:coreProperties>
</file>