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65" r:id="rId6"/>
    <p:sldId id="262" r:id="rId7"/>
    <p:sldId id="266" r:id="rId8"/>
    <p:sldId id="259" r:id="rId9"/>
    <p:sldId id="267" r:id="rId10"/>
    <p:sldId id="260" r:id="rId11"/>
    <p:sldId id="261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5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6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5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9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4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4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6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5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1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7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0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AB04-C519-4EE4-B5D0-9ED6FF6B2F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8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Tobacco </a:t>
            </a:r>
            <a:r>
              <a:rPr lang="en-US" b="1" dirty="0" smtClean="0"/>
              <a:t>Policies:  Yesterday, Today and Tomorrow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	</a:t>
            </a:r>
          </a:p>
          <a:p>
            <a:pPr marL="0" indent="0" algn="ctr">
              <a:buNone/>
            </a:pPr>
            <a:r>
              <a:rPr lang="en-US" sz="4000" b="1" dirty="0" smtClean="0"/>
              <a:t>UC Smoke and Tobacco Free Fellows Webinar 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October </a:t>
            </a:r>
            <a:r>
              <a:rPr lang="en-US" sz="4000" b="1" dirty="0" smtClean="0"/>
              <a:t>3, 2017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503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Presenters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Phil Gardiner, Dr. P.H., UC Smoke and Tobacco Free </a:t>
            </a:r>
            <a:r>
              <a:rPr lang="en-US" dirty="0" smtClean="0"/>
              <a:t>Fellows Program </a:t>
            </a:r>
            <a:r>
              <a:rPr lang="en-US" dirty="0" smtClean="0"/>
              <a:t>Officer; Tobacco Related Disease Research Program, University of California Office of the President</a:t>
            </a:r>
            <a:endParaRPr lang="en-US" dirty="0"/>
          </a:p>
        </p:txBody>
      </p:sp>
      <p:pic>
        <p:nvPicPr>
          <p:cNvPr id="5" name="Picture 2" descr="C:\Users\pgardiner\AppData\Local\Microsoft\Windows\Temporary Internet Files\Content.Outlook\I35ZT2MI\NewPhil-crop2-b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3581400"/>
            <a:ext cx="2819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9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Ground Rules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Stan’s presentation </a:t>
            </a:r>
            <a:r>
              <a:rPr lang="en-US" dirty="0" smtClean="0"/>
              <a:t>will be approximately 40 </a:t>
            </a:r>
            <a:r>
              <a:rPr lang="en-US" dirty="0" smtClean="0"/>
              <a:t>minutes</a:t>
            </a:r>
          </a:p>
          <a:p>
            <a:r>
              <a:rPr lang="en-US" dirty="0" smtClean="0"/>
              <a:t>Kim’s presentation will be 10 minutes </a:t>
            </a:r>
          </a:p>
          <a:p>
            <a:r>
              <a:rPr lang="en-US" dirty="0" smtClean="0"/>
              <a:t>Phil’s presentation will be </a:t>
            </a:r>
            <a:r>
              <a:rPr lang="en-US" smtClean="0"/>
              <a:t>15 minutes</a:t>
            </a:r>
            <a:endParaRPr lang="en-US" dirty="0" smtClean="0"/>
          </a:p>
          <a:p>
            <a:r>
              <a:rPr lang="en-US" dirty="0" smtClean="0"/>
              <a:t>Q&amp;A after </a:t>
            </a:r>
            <a:r>
              <a:rPr lang="en-US" dirty="0" smtClean="0"/>
              <a:t>the final presentation</a:t>
            </a:r>
            <a:endParaRPr lang="en-US" dirty="0" smtClean="0"/>
          </a:p>
          <a:p>
            <a:pPr lvl="1"/>
            <a:r>
              <a:rPr lang="en-US" dirty="0" smtClean="0"/>
              <a:t>Voice</a:t>
            </a:r>
          </a:p>
          <a:p>
            <a:pPr lvl="1"/>
            <a:r>
              <a:rPr lang="en-US" dirty="0" smtClean="0"/>
              <a:t>Written</a:t>
            </a:r>
          </a:p>
          <a:p>
            <a:r>
              <a:rPr lang="en-US" dirty="0" smtClean="0"/>
              <a:t>Closing Thoughts and Lessons for next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1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The Triangulum: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Tobacco, Marijuana and E-Cigarettes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/>
              <a:t>The Future is Now!</a:t>
            </a:r>
            <a:endParaRPr lang="en-US" sz="40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1299832" y="1981200"/>
            <a:ext cx="6477000" cy="3251548"/>
            <a:chOff x="1299832" y="1981200"/>
            <a:chExt cx="6477000" cy="3251548"/>
          </a:xfrm>
        </p:grpSpPr>
        <p:pic>
          <p:nvPicPr>
            <p:cNvPr id="6" name="Content Placeholder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254" t="21122" r="17700" b="44928"/>
            <a:stretch/>
          </p:blipFill>
          <p:spPr>
            <a:xfrm>
              <a:off x="1299832" y="1981200"/>
              <a:ext cx="6477000" cy="3251548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2013838" y="2230618"/>
              <a:ext cx="5622983" cy="2516177"/>
              <a:chOff x="2013838" y="2230618"/>
              <a:chExt cx="5622983" cy="2516177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578065">
                <a:off x="6272953" y="4075289"/>
                <a:ext cx="1363868" cy="644890"/>
              </a:xfrm>
              <a:prstGeom prst="rect">
                <a:avLst/>
              </a:prstGeom>
            </p:spPr>
          </p:pic>
          <p:grpSp>
            <p:nvGrpSpPr>
              <p:cNvPr id="9" name="Group 8"/>
              <p:cNvGrpSpPr/>
              <p:nvPr/>
            </p:nvGrpSpPr>
            <p:grpSpPr>
              <a:xfrm>
                <a:off x="2883111" y="2893117"/>
                <a:ext cx="3642406" cy="1506892"/>
                <a:chOff x="2883111" y="2893117"/>
                <a:chExt cx="3642406" cy="1506892"/>
              </a:xfrm>
            </p:grpSpPr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225390" y="2893117"/>
                  <a:ext cx="3289891" cy="1466869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  <a:scene3d>
                  <a:camera prst="orthographicFront">
                    <a:rot lat="0" lon="0" rev="3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883111" y="4072947"/>
                  <a:ext cx="3642406" cy="32706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  <a:scene3d>
                  <a:camera prst="orthographicFront">
                    <a:rot lat="0" lon="0" rev="3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flipH="1">
                  <a:off x="2883111" y="2904621"/>
                  <a:ext cx="393489" cy="1168326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  <a:scene3d>
                  <a:camera prst="orthographicFront">
                    <a:rot lat="0" lon="0" rev="3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056763">
                <a:off x="2477994" y="2230618"/>
                <a:ext cx="1494793" cy="748131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30764">
                <a:off x="2013838" y="3923697"/>
                <a:ext cx="1585076" cy="82309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5382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Webinar Series 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Familiarize UC Smoke and Tobacco Free Fellows </a:t>
            </a:r>
            <a:r>
              <a:rPr lang="en-US" sz="4000" dirty="0"/>
              <a:t>and other Task Force members with </a:t>
            </a:r>
            <a:r>
              <a:rPr lang="en-US" sz="4000" dirty="0" smtClean="0"/>
              <a:t>the broad contours the current tobacco control and tobacco research landscape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Webinar Series At-A-Glance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September </a:t>
            </a:r>
            <a:r>
              <a:rPr lang="en-US" dirty="0" smtClean="0"/>
              <a:t>	Fellows Orientation</a:t>
            </a:r>
          </a:p>
          <a:p>
            <a:pPr lvl="1"/>
            <a:r>
              <a:rPr lang="en-US" dirty="0" smtClean="0"/>
              <a:t>Michael Ong, Julie Chobdee, Phil Gardiner</a:t>
            </a:r>
          </a:p>
          <a:p>
            <a:r>
              <a:rPr lang="en-US" b="1" dirty="0" smtClean="0"/>
              <a:t>October</a:t>
            </a:r>
            <a:r>
              <a:rPr lang="en-US" dirty="0" smtClean="0"/>
              <a:t>		Tobacco Polices</a:t>
            </a:r>
          </a:p>
          <a:p>
            <a:pPr lvl="1"/>
            <a:r>
              <a:rPr lang="en-US" dirty="0" smtClean="0"/>
              <a:t>Stan Glantz, Kim </a:t>
            </a:r>
            <a:r>
              <a:rPr lang="en-US" dirty="0" err="1" smtClean="0"/>
              <a:t>Vagadori</a:t>
            </a:r>
            <a:r>
              <a:rPr lang="en-US" dirty="0" smtClean="0"/>
              <a:t>, and Phil Gardiner</a:t>
            </a:r>
          </a:p>
          <a:p>
            <a:r>
              <a:rPr lang="en-US" b="1" dirty="0" smtClean="0"/>
              <a:t>November</a:t>
            </a:r>
            <a:r>
              <a:rPr lang="en-US" dirty="0" smtClean="0"/>
              <a:t>	The Triangulum</a:t>
            </a:r>
          </a:p>
          <a:p>
            <a:pPr lvl="1"/>
            <a:r>
              <a:rPr lang="en-US" dirty="0" smtClean="0"/>
              <a:t>Phil Gardiner</a:t>
            </a:r>
          </a:p>
          <a:p>
            <a:r>
              <a:rPr lang="en-US" b="1" dirty="0" smtClean="0"/>
              <a:t>December</a:t>
            </a:r>
            <a:r>
              <a:rPr lang="en-US" dirty="0" smtClean="0"/>
              <a:t>	Nicotine Pharmacology </a:t>
            </a:r>
          </a:p>
          <a:p>
            <a:pPr lvl="1"/>
            <a:r>
              <a:rPr lang="en-US" dirty="0" smtClean="0"/>
              <a:t>Neal Benowitz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2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Webinar Series At-A-Glance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January	</a:t>
            </a:r>
            <a:r>
              <a:rPr lang="en-US" dirty="0" smtClean="0"/>
              <a:t>	Tobacco Health Disparities</a:t>
            </a:r>
          </a:p>
          <a:p>
            <a:pPr lvl="1"/>
            <a:r>
              <a:rPr lang="en-US" dirty="0" smtClean="0"/>
              <a:t>Pebbles Fagan</a:t>
            </a:r>
          </a:p>
          <a:p>
            <a:r>
              <a:rPr lang="en-US" b="1" dirty="0" smtClean="0"/>
              <a:t>February</a:t>
            </a:r>
            <a:r>
              <a:rPr lang="en-US" dirty="0" smtClean="0"/>
              <a:t>	2</a:t>
            </a:r>
            <a:r>
              <a:rPr lang="en-US" baseline="30000" dirty="0" smtClean="0"/>
              <a:t>nd</a:t>
            </a:r>
            <a:r>
              <a:rPr lang="en-US" dirty="0" smtClean="0"/>
              <a:t> and 3rdhand Smoke</a:t>
            </a:r>
          </a:p>
          <a:p>
            <a:pPr lvl="1"/>
            <a:r>
              <a:rPr lang="en-US" dirty="0" smtClean="0"/>
              <a:t>Susan Schick</a:t>
            </a:r>
          </a:p>
          <a:p>
            <a:r>
              <a:rPr lang="en-US" b="1" dirty="0" smtClean="0"/>
              <a:t>March</a:t>
            </a:r>
            <a:r>
              <a:rPr lang="en-US" dirty="0" smtClean="0"/>
              <a:t>		Cessation</a:t>
            </a:r>
          </a:p>
          <a:p>
            <a:pPr lvl="1"/>
            <a:r>
              <a:rPr lang="en-US" dirty="0" smtClean="0"/>
              <a:t>Elisa Tong</a:t>
            </a:r>
          </a:p>
          <a:p>
            <a:r>
              <a:rPr lang="en-US" b="1" dirty="0" smtClean="0"/>
              <a:t>April</a:t>
            </a:r>
            <a:r>
              <a:rPr lang="en-US" dirty="0" smtClean="0"/>
              <a:t> 		The Tobacco Industry</a:t>
            </a:r>
          </a:p>
          <a:p>
            <a:pPr lvl="1"/>
            <a:r>
              <a:rPr lang="en-US" dirty="0" smtClean="0"/>
              <a:t>Pamela 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38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Tobacco Policy Webinar 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To introduce Fellows and Task Forces members to the laws </a:t>
            </a:r>
            <a:r>
              <a:rPr lang="en-US" dirty="0"/>
              <a:t>governing the use and sale of tobacco </a:t>
            </a:r>
            <a:r>
              <a:rPr lang="en-US" dirty="0" smtClean="0"/>
              <a:t>products:</a:t>
            </a:r>
          </a:p>
          <a:p>
            <a:pPr lvl="1"/>
            <a:r>
              <a:rPr lang="en-US" dirty="0" smtClean="0"/>
              <a:t>Nationally and Internationally</a:t>
            </a:r>
          </a:p>
          <a:p>
            <a:pPr lvl="1"/>
            <a:r>
              <a:rPr lang="en-US" dirty="0" smtClean="0"/>
              <a:t>On Campus(s)</a:t>
            </a:r>
          </a:p>
          <a:p>
            <a:pPr lvl="1"/>
            <a:r>
              <a:rPr lang="en-US" dirty="0" smtClean="0"/>
              <a:t>Menthol:  Local regulation on the rise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0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Introductions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Fellows					Mentor</a:t>
            </a:r>
            <a:endParaRPr lang="en-US" b="1" dirty="0" smtClean="0"/>
          </a:p>
          <a:p>
            <a:pPr lvl="1"/>
            <a:r>
              <a:rPr lang="en-US" dirty="0"/>
              <a:t>Patton Nguyen</a:t>
            </a:r>
            <a:r>
              <a:rPr lang="en-US" dirty="0"/>
              <a:t> </a:t>
            </a:r>
            <a:r>
              <a:rPr lang="en-US" dirty="0" smtClean="0"/>
              <a:t>	UCB        Katharine Hammond</a:t>
            </a:r>
          </a:p>
          <a:p>
            <a:pPr lvl="1"/>
            <a:r>
              <a:rPr lang="en-US" dirty="0" smtClean="0"/>
              <a:t>Marissa </a:t>
            </a:r>
            <a:r>
              <a:rPr lang="en-US" dirty="0" err="1" smtClean="0"/>
              <a:t>Greenband</a:t>
            </a:r>
            <a:r>
              <a:rPr lang="en-US" dirty="0" smtClean="0"/>
              <a:t>	</a:t>
            </a:r>
            <a:r>
              <a:rPr lang="en-US" dirty="0" smtClean="0"/>
              <a:t>UCD	     Diana </a:t>
            </a:r>
            <a:r>
              <a:rPr lang="en-US" dirty="0" err="1" smtClean="0"/>
              <a:t>Cassady</a:t>
            </a:r>
            <a:endParaRPr lang="en-US" dirty="0" smtClean="0"/>
          </a:p>
          <a:p>
            <a:pPr lvl="1"/>
            <a:r>
              <a:rPr lang="en-US" dirty="0" smtClean="0"/>
              <a:t>Anna Pushkin	</a:t>
            </a:r>
            <a:r>
              <a:rPr lang="en-US" dirty="0" smtClean="0"/>
              <a:t>	</a:t>
            </a:r>
            <a:r>
              <a:rPr lang="en-US" dirty="0" smtClean="0"/>
              <a:t>UCLI	     Christie Fowler</a:t>
            </a:r>
            <a:endParaRPr lang="en-US" dirty="0" smtClean="0"/>
          </a:p>
          <a:p>
            <a:pPr lvl="1"/>
            <a:r>
              <a:rPr lang="en-US" dirty="0" smtClean="0"/>
              <a:t>Vennis Hong</a:t>
            </a:r>
            <a:r>
              <a:rPr lang="en-US" dirty="0" smtClean="0"/>
              <a:t>		</a:t>
            </a:r>
            <a:r>
              <a:rPr lang="en-US" dirty="0" smtClean="0"/>
              <a:t>UCLA	     William McCarthy</a:t>
            </a:r>
          </a:p>
          <a:p>
            <a:pPr lvl="1"/>
            <a:r>
              <a:rPr lang="en-US" dirty="0" smtClean="0"/>
              <a:t>Andrea Lopez		UCM	     Nancy Burke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5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Introductions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/>
              <a:t>Fellows					</a:t>
            </a:r>
            <a:r>
              <a:rPr lang="en-US" b="1" dirty="0" smtClean="0"/>
              <a:t>Mentor</a:t>
            </a:r>
          </a:p>
          <a:p>
            <a:pPr lvl="1"/>
            <a:r>
              <a:rPr lang="en-US" dirty="0" smtClean="0"/>
              <a:t>Robert Bailey		UCR          </a:t>
            </a:r>
            <a:r>
              <a:rPr lang="en-US" dirty="0" err="1" smtClean="0"/>
              <a:t>Rickerby</a:t>
            </a:r>
            <a:r>
              <a:rPr lang="en-US" dirty="0" smtClean="0"/>
              <a:t> Hinds</a:t>
            </a:r>
          </a:p>
          <a:p>
            <a:pPr lvl="1"/>
            <a:r>
              <a:rPr lang="en-US" dirty="0" smtClean="0"/>
              <a:t>Yelena </a:t>
            </a:r>
            <a:r>
              <a:rPr lang="en-US" dirty="0" err="1" smtClean="0"/>
              <a:t>Ionova</a:t>
            </a:r>
            <a:r>
              <a:rPr lang="en-US" dirty="0" smtClean="0"/>
              <a:t>		UCSF	      Robin Corelli</a:t>
            </a:r>
          </a:p>
          <a:p>
            <a:pPr lvl="1"/>
            <a:r>
              <a:rPr lang="en-US" dirty="0" smtClean="0"/>
              <a:t>Natalie Yates		    “		     “</a:t>
            </a:r>
          </a:p>
          <a:p>
            <a:pPr lvl="1"/>
            <a:r>
              <a:rPr lang="en-US" dirty="0" smtClean="0"/>
              <a:t>Althea Han		UCSD	       Timothy Chin</a:t>
            </a:r>
          </a:p>
          <a:p>
            <a:pPr lvl="1"/>
            <a:r>
              <a:rPr lang="en-US" dirty="0" err="1" smtClean="0"/>
              <a:t>Khristine</a:t>
            </a:r>
            <a:r>
              <a:rPr lang="en-US" dirty="0" smtClean="0"/>
              <a:t> </a:t>
            </a:r>
            <a:r>
              <a:rPr lang="en-US" dirty="0" err="1" smtClean="0"/>
              <a:t>Doppelt</a:t>
            </a:r>
            <a:r>
              <a:rPr lang="en-US" dirty="0" smtClean="0"/>
              <a:t>	UCSB	        </a:t>
            </a:r>
            <a:r>
              <a:rPr lang="en-US" dirty="0" err="1" smtClean="0"/>
              <a:t>Laury</a:t>
            </a:r>
            <a:r>
              <a:rPr lang="en-US" dirty="0" smtClean="0"/>
              <a:t> Oaks</a:t>
            </a:r>
          </a:p>
          <a:p>
            <a:pPr lvl="1"/>
            <a:r>
              <a:rPr lang="en-US" dirty="0" err="1" smtClean="0"/>
              <a:t>Crysta</a:t>
            </a:r>
            <a:r>
              <a:rPr lang="en-US" dirty="0" smtClean="0"/>
              <a:t> Bullard		UCSC	       </a:t>
            </a:r>
            <a:r>
              <a:rPr lang="en-US" dirty="0" err="1"/>
              <a:t>Judit</a:t>
            </a:r>
            <a:r>
              <a:rPr lang="en-US" dirty="0"/>
              <a:t> </a:t>
            </a:r>
            <a:r>
              <a:rPr lang="en-US" dirty="0" err="1"/>
              <a:t>Moschkovich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7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Presenters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Stan Glantz</a:t>
            </a:r>
            <a:r>
              <a:rPr lang="en-US" dirty="0" smtClean="0"/>
              <a:t>, Ph.D., School of Medicine and the Center for Tobacco Control Research and Education, University of California, San Francisco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profiles.ucsf.edu/profile/Modules/CustomViewPersonGeneralInfo/PhotoHandler.ashx?NodeID=367458&amp;cachekey=f31e31e0-406a-43b7-ad01-592506bd54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17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Presenters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/>
              <a:t>Kimberlee Homer </a:t>
            </a:r>
            <a:r>
              <a:rPr lang="en-US" b="1" dirty="0" err="1" smtClean="0"/>
              <a:t>Vagadori</a:t>
            </a:r>
            <a:r>
              <a:rPr lang="en-US" dirty="0" smtClean="0"/>
              <a:t>, Program Director. California Youth Advocacy Network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Image result for Kimberlee Homer Vagado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71800"/>
            <a:ext cx="257175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3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193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Tobacco Policies:  Yesterday, Today and Tomorrow</vt:lpstr>
      <vt:lpstr>Webinar Series Goal</vt:lpstr>
      <vt:lpstr>Webinar Series At-A-Glance</vt:lpstr>
      <vt:lpstr>Webinar Series At-A-Glance</vt:lpstr>
      <vt:lpstr>Tobacco Policy Webinar Goal</vt:lpstr>
      <vt:lpstr>Introductions</vt:lpstr>
      <vt:lpstr>Introductions</vt:lpstr>
      <vt:lpstr>Presenters</vt:lpstr>
      <vt:lpstr>Presenters</vt:lpstr>
      <vt:lpstr>Presenters</vt:lpstr>
      <vt:lpstr>Ground Rules</vt:lpstr>
      <vt:lpstr>The Triangulum: Tobacco, Marijuana and E-Cigarettes</vt:lpstr>
    </vt:vector>
  </TitlesOfParts>
  <Company>University of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</cp:revision>
  <dcterms:created xsi:type="dcterms:W3CDTF">2016-10-05T14:35:31Z</dcterms:created>
  <dcterms:modified xsi:type="dcterms:W3CDTF">2017-10-02T16:50:48Z</dcterms:modified>
</cp:coreProperties>
</file>