
<file path=[Content_Types].xml><?xml version="1.0" encoding="utf-8"?>
<Types xmlns="http://schemas.openxmlformats.org/package/2006/content-types">
  <Default Extension="png" ContentType="image/png"/>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90" r:id="rId2"/>
    <p:sldId id="293" r:id="rId3"/>
    <p:sldId id="312" r:id="rId4"/>
    <p:sldId id="294" r:id="rId5"/>
    <p:sldId id="295" r:id="rId6"/>
    <p:sldId id="296" r:id="rId7"/>
    <p:sldId id="298" r:id="rId8"/>
    <p:sldId id="313" r:id="rId9"/>
    <p:sldId id="276" r:id="rId10"/>
    <p:sldId id="277" r:id="rId11"/>
    <p:sldId id="297" r:id="rId12"/>
    <p:sldId id="258" r:id="rId13"/>
    <p:sldId id="299" r:id="rId14"/>
    <p:sldId id="278" r:id="rId15"/>
    <p:sldId id="279" r:id="rId16"/>
    <p:sldId id="280" r:id="rId17"/>
    <p:sldId id="281" r:id="rId18"/>
    <p:sldId id="282" r:id="rId19"/>
    <p:sldId id="283" r:id="rId20"/>
    <p:sldId id="284" r:id="rId21"/>
    <p:sldId id="291" r:id="rId22"/>
    <p:sldId id="300" r:id="rId23"/>
    <p:sldId id="286" r:id="rId24"/>
    <p:sldId id="311" r:id="rId25"/>
    <p:sldId id="287" r:id="rId26"/>
    <p:sldId id="301" r:id="rId27"/>
    <p:sldId id="288" r:id="rId28"/>
    <p:sldId id="303" r:id="rId29"/>
    <p:sldId id="304" r:id="rId30"/>
    <p:sldId id="308" r:id="rId31"/>
    <p:sldId id="309" r:id="rId32"/>
    <p:sldId id="31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76412E-C0F1-40FE-B8AB-40E408FD0C4E}" type="datetimeFigureOut">
              <a:rPr lang="en-US" smtClean="0"/>
              <a:t>10/2/2017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17D3A2-E7C3-4FF5-8530-A942BEC1AFB1}" type="slidenum">
              <a:rPr lang="en-US" smtClean="0"/>
              <a:t>‹#›</a:t>
            </a:fld>
            <a:endParaRPr lang="en-US"/>
          </a:p>
        </p:txBody>
      </p:sp>
    </p:spTree>
    <p:extLst>
      <p:ext uri="{BB962C8B-B14F-4D97-AF65-F5344CB8AC3E}">
        <p14:creationId xmlns:p14="http://schemas.microsoft.com/office/powerpoint/2010/main" val="2893740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1FD7F2-FF18-4893-9858-0E6A45B181BA}"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DA12530-F4C7-408C-83B1-6C424D2EF1C8}" type="slidenum">
              <a:rPr lang="en-US"/>
              <a:pPr/>
              <a:t>9</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48F38B9-7FFA-4E78-A84A-3335E2BF4FD2}" type="slidenum">
              <a:rPr lang="en-US"/>
              <a:pPr/>
              <a:t>10</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sz="1600" b="1" smtClean="0">
                <a:latin typeface="Arial" pitchFamily="34" charset="0"/>
              </a:rPr>
              <a:t>PRODUCT INFORMATION:</a:t>
            </a:r>
            <a:endParaRPr lang="en-US" sz="1600" smtClean="0">
              <a:latin typeface="Arial" pitchFamily="34" charset="0"/>
            </a:endParaRPr>
          </a:p>
          <a:p>
            <a:pPr eaLnBrk="1" hangingPunct="1"/>
            <a:r>
              <a:rPr lang="en-US" sz="1600" smtClean="0">
                <a:latin typeface="Arial" pitchFamily="34" charset="0"/>
              </a:rPr>
              <a:t>Limited time availability</a:t>
            </a:r>
          </a:p>
          <a:p>
            <a:pPr eaLnBrk="1" hangingPunct="1"/>
            <a:r>
              <a:rPr lang="en-US" sz="1600" smtClean="0">
                <a:latin typeface="Arial" pitchFamily="34" charset="0"/>
              </a:rPr>
              <a:t>Unique packaging, developed by artist familiar with Hip Hop culture</a:t>
            </a:r>
          </a:p>
          <a:p>
            <a:pPr eaLnBrk="1" hangingPunct="1"/>
            <a:r>
              <a:rPr lang="en-US" sz="1600" smtClean="0">
                <a:latin typeface="Arial" pitchFamily="34" charset="0"/>
              </a:rPr>
              <a:t>Consumers are encouraged to collect the four different packs which, when put together, make a hip hop “mural”</a:t>
            </a:r>
          </a:p>
          <a:p>
            <a:pPr eaLnBrk="1" hangingPunct="1"/>
            <a:r>
              <a:rPr lang="en-US" sz="1600" smtClean="0">
                <a:latin typeface="Arial" pitchFamily="34" charset="0"/>
              </a:rPr>
              <a:t>Images include familiar hip-hop images: a rapper, 2 DJs, dancers, concert/partygoers.</a:t>
            </a:r>
            <a:r>
              <a:rPr lang="en-US" sz="1600" b="1" smtClean="0">
                <a:latin typeface="Arial" pitchFamily="34" charset="0"/>
              </a:rPr>
              <a:t>Point of Sale Poster</a:t>
            </a:r>
            <a:endParaRPr lang="en-US" sz="1600" smtClean="0">
              <a:latin typeface="Arial" pitchFamily="34" charset="0"/>
            </a:endParaRPr>
          </a:p>
          <a:p>
            <a:pPr eaLnBrk="1" hangingPunct="1"/>
            <a:r>
              <a:rPr lang="en-US" sz="1600" smtClean="0">
                <a:latin typeface="Arial" pitchFamily="34" charset="0"/>
              </a:rPr>
              <a:t>Package messaging: each of the four different packs contains information </a:t>
            </a:r>
          </a:p>
          <a:p>
            <a:pPr eaLnBrk="1" hangingPunct="1"/>
            <a:endParaRPr lang="en-US" sz="1600" smtClean="0">
              <a:latin typeface="Arial" pitchFamily="34" charset="0"/>
            </a:endParaRPr>
          </a:p>
          <a:p>
            <a:pPr eaLnBrk="1" hangingPunct="1"/>
            <a:r>
              <a:rPr lang="en-US" sz="1600" smtClean="0">
                <a:latin typeface="Arial" pitchFamily="34" charset="0"/>
              </a:rPr>
              <a:t>The special cigarette package markets the event which by design appeals to youth. </a:t>
            </a:r>
            <a:r>
              <a:rPr lang="en-US" smtClean="0">
                <a:latin typeface="Arial" pitchFamily="34" charset="0"/>
              </a:rPr>
              <a:t>The new colorful KOOL cigarette packs feature images of hip-hop DJ’s, performers and dancers designed to attract the attention of young black and other hip hop and rap fans.  Kool has also announced that it will market and distribute other “point of sale” hip-hop products and material. Previous studies have shown that 75 percent of adolescents shop at convenience stores at least once a week, and they are more likely than adults to be influenced by convenience store promotions.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1FD7F2-FF18-4893-9858-0E6A45B181BA}"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1FD7F2-FF18-4893-9858-0E6A45B181BA}"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1FD7F2-FF18-4893-9858-0E6A45B181BA}" type="slidenum">
              <a:rPr lang="en-US" smtClean="0"/>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E3789FD-F020-4ABC-80C0-C3B7121F50F4}" type="slidenum">
              <a:rPr lang="en-US" smtClean="0"/>
              <a:pPr/>
              <a:t>28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1FD7F2-FF18-4893-9858-0E6A45B181BA}" type="slidenum">
              <a:rPr lang="en-US" smtClean="0"/>
              <a:pPr/>
              <a:t>30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1FD7F2-FF18-4893-9858-0E6A45B181BA}"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AD53F2-78D4-4698-B8A2-160F66F0674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49483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D53F2-78D4-4698-B8A2-160F66F0674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410087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D53F2-78D4-4698-B8A2-160F66F0674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364024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781800" y="6019800"/>
            <a:ext cx="2286000" cy="762000"/>
          </a:xfrm>
          <a:prstGeom prst="rect">
            <a:avLst/>
          </a:prstGeom>
          <a:solidFill>
            <a:schemeClr val="bg1"/>
          </a:solidFill>
          <a:ln w="9525">
            <a:solidFill>
              <a:schemeClr val="bg1"/>
            </a:solidFill>
            <a:round/>
            <a:headEnd/>
            <a:tailEnd/>
          </a:ln>
        </p:spPr>
        <p:txBody>
          <a:bodyPr/>
          <a:lstStyle/>
          <a:p>
            <a:pPr eaLnBrk="0" hangingPunct="0"/>
            <a:endParaRPr lang="en-US" sz="2400" b="1">
              <a:latin typeface="Times" charset="0"/>
            </a:endParaRPr>
          </a:p>
        </p:txBody>
      </p:sp>
      <p:sp>
        <p:nvSpPr>
          <p:cNvPr id="5" name="Rectangle 9"/>
          <p:cNvSpPr>
            <a:spLocks noChangeArrowheads="1"/>
          </p:cNvSpPr>
          <p:nvPr userDrawn="1"/>
        </p:nvSpPr>
        <p:spPr bwMode="auto">
          <a:xfrm>
            <a:off x="66675" y="5972175"/>
            <a:ext cx="2286000" cy="762000"/>
          </a:xfrm>
          <a:prstGeom prst="rect">
            <a:avLst/>
          </a:prstGeom>
          <a:solidFill>
            <a:schemeClr val="bg1"/>
          </a:solidFill>
          <a:ln w="9525">
            <a:solidFill>
              <a:schemeClr val="bg1"/>
            </a:solidFill>
            <a:round/>
            <a:headEnd/>
            <a:tailEnd/>
          </a:ln>
        </p:spPr>
        <p:txBody>
          <a:bodyPr/>
          <a:lstStyle/>
          <a:p>
            <a:pPr eaLnBrk="0" hangingPunct="0"/>
            <a:endParaRPr lang="en-US" sz="2400" b="1">
              <a:solidFill>
                <a:srgbClr val="000000"/>
              </a:solidFill>
              <a:latin typeface="Times" charset="0"/>
            </a:endParaRPr>
          </a:p>
        </p:txBody>
      </p:sp>
      <p:sp>
        <p:nvSpPr>
          <p:cNvPr id="3"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404732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D53F2-78D4-4698-B8A2-160F66F0674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368359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AD53F2-78D4-4698-B8A2-160F66F0674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203228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AD53F2-78D4-4698-B8A2-160F66F0674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1988461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AD53F2-78D4-4698-B8A2-160F66F06744}" type="datetimeFigureOut">
              <a:rPr lang="en-US" smtClean="0"/>
              <a:t>10/2/2017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54379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AD53F2-78D4-4698-B8A2-160F66F06744}" type="datetimeFigureOut">
              <a:rPr lang="en-US" smtClean="0"/>
              <a:t>10/2/2017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350268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AD53F2-78D4-4698-B8A2-160F66F06744}" type="datetimeFigureOut">
              <a:rPr lang="en-US" smtClean="0"/>
              <a:t>10/2/2017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201802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D53F2-78D4-4698-B8A2-160F66F0674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222166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D53F2-78D4-4698-B8A2-160F66F0674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F552F-B7D4-4E55-8CFB-D127396CC4EA}" type="slidenum">
              <a:rPr lang="en-US" smtClean="0"/>
              <a:t>‹#›</a:t>
            </a:fld>
            <a:endParaRPr lang="en-US"/>
          </a:p>
        </p:txBody>
      </p:sp>
    </p:spTree>
    <p:extLst>
      <p:ext uri="{BB962C8B-B14F-4D97-AF65-F5344CB8AC3E}">
        <p14:creationId xmlns:p14="http://schemas.microsoft.com/office/powerpoint/2010/main" val="2195257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D53F2-78D4-4698-B8A2-160F66F06744}" type="datetimeFigureOut">
              <a:rPr lang="en-US" smtClean="0"/>
              <a:t>10/2/2017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F552F-B7D4-4E55-8CFB-D127396CC4EA}" type="slidenum">
              <a:rPr lang="en-US" smtClean="0"/>
              <a:t>‹#›</a:t>
            </a:fld>
            <a:endParaRPr lang="en-US"/>
          </a:p>
        </p:txBody>
      </p:sp>
    </p:spTree>
    <p:extLst>
      <p:ext uri="{BB962C8B-B14F-4D97-AF65-F5344CB8AC3E}">
        <p14:creationId xmlns:p14="http://schemas.microsoft.com/office/powerpoint/2010/main" val="1162657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fool.com/investing/general/2016/01/31/3-surprisingly-controversial-stocks-in-donald-trum.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publichealthlawcenter.org/sites/default/files/resources/US-Sales-Restrictions-Flavored-Tobacco-Products-2017.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trdrp.org/" TargetMode="External"/><Relationship Id="rId2" Type="http://schemas.openxmlformats.org/officeDocument/2006/relationships/hyperlink" Target="http://www.ucop.edu/risk-services/loss-prevention-control/uc-smoke-tobacco-free.html" TargetMode="External"/><Relationship Id="rId1" Type="http://schemas.openxmlformats.org/officeDocument/2006/relationships/slideLayout" Target="../slideLayouts/slideLayout2.xml"/><Relationship Id="rId4" Type="http://schemas.openxmlformats.org/officeDocument/2006/relationships/hyperlink" Target="mailto:phillip.gardiner@ucop.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www.cdc.gov/cancer/dcpc/data/rac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www.cdc.gov/cancer/dcpc/data/rac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FF9900"/>
          </a:solidFill>
        </p:spPr>
        <p:txBody>
          <a:bodyPr>
            <a:noAutofit/>
          </a:bodyPr>
          <a:lstStyle/>
          <a:p>
            <a:r>
              <a:rPr lang="en-US" b="1" dirty="0" smtClean="0"/>
              <a:t>Menthol:  Moving Center Stage!</a:t>
            </a:r>
          </a:p>
        </p:txBody>
      </p:sp>
      <p:sp>
        <p:nvSpPr>
          <p:cNvPr id="4099" name="Rectangle 5"/>
          <p:cNvSpPr>
            <a:spLocks noGrp="1" noChangeArrowheads="1"/>
          </p:cNvSpPr>
          <p:nvPr>
            <p:ph type="body" idx="1"/>
          </p:nvPr>
        </p:nvSpPr>
        <p:spPr>
          <a:solidFill>
            <a:srgbClr val="CCCC00"/>
          </a:solidFill>
        </p:spPr>
        <p:txBody>
          <a:bodyPr>
            <a:normAutofit/>
          </a:bodyPr>
          <a:lstStyle/>
          <a:p>
            <a:pPr algn="ctr" eaLnBrk="1" hangingPunct="1">
              <a:buFontTx/>
              <a:buNone/>
            </a:pPr>
            <a:r>
              <a:rPr lang="en-US" sz="2800" b="1" dirty="0" smtClean="0"/>
              <a:t>Phillip S. Gardiner, Dr. P. H.</a:t>
            </a:r>
          </a:p>
          <a:p>
            <a:pPr algn="ctr">
              <a:buNone/>
            </a:pPr>
            <a:r>
              <a:rPr lang="en-US" sz="2400" dirty="0" smtClean="0"/>
              <a:t>UC </a:t>
            </a:r>
            <a:r>
              <a:rPr lang="en-US" sz="2400" dirty="0" smtClean="0"/>
              <a:t>Smoke and Tobacco Free </a:t>
            </a:r>
            <a:br>
              <a:rPr lang="en-US" sz="2400" dirty="0" smtClean="0"/>
            </a:br>
            <a:r>
              <a:rPr lang="en-US" sz="2400" dirty="0" smtClean="0"/>
              <a:t>Fellowships Program Officer, Tobacco Related Disease Research Program (</a:t>
            </a:r>
            <a:r>
              <a:rPr lang="en-US" sz="2400" b="1" dirty="0" smtClean="0"/>
              <a:t>TRDRP</a:t>
            </a:r>
            <a:r>
              <a:rPr lang="en-US" sz="2400" dirty="0" smtClean="0"/>
              <a:t>)</a:t>
            </a:r>
            <a:r>
              <a:rPr lang="en-US" sz="2400" b="1" dirty="0" smtClean="0"/>
              <a:t> </a:t>
            </a:r>
            <a:r>
              <a:rPr lang="en-US" sz="2400" dirty="0" smtClean="0"/>
              <a:t>University of California Office of the President </a:t>
            </a:r>
            <a:r>
              <a:rPr lang="en-US" sz="2400" dirty="0"/>
              <a:t> and Co-Chair African American Tobacco Control Leadership Council (</a:t>
            </a:r>
            <a:r>
              <a:rPr lang="en-US" sz="2400" b="1" dirty="0"/>
              <a:t>AATCLC</a:t>
            </a:r>
            <a:r>
              <a:rPr lang="en-US" sz="2400" dirty="0"/>
              <a:t>)</a:t>
            </a:r>
          </a:p>
          <a:p>
            <a:pPr algn="ctr" eaLnBrk="1" hangingPunct="1">
              <a:buFontTx/>
              <a:buNone/>
            </a:pPr>
            <a:endParaRPr lang="en-US" sz="2400" dirty="0"/>
          </a:p>
          <a:p>
            <a:pPr algn="ctr">
              <a:buNone/>
            </a:pPr>
            <a:r>
              <a:rPr lang="en-US" sz="2400" b="1" dirty="0" smtClean="0"/>
              <a:t>UC Smoke and Tobacco Free Webinar Series</a:t>
            </a:r>
            <a:endParaRPr lang="en-US" sz="2400" b="1" dirty="0" smtClean="0"/>
          </a:p>
          <a:p>
            <a:pPr algn="ctr">
              <a:buNone/>
            </a:pPr>
            <a:r>
              <a:rPr lang="en-US" sz="2400" dirty="0"/>
              <a:t>University of California Office of the President  </a:t>
            </a:r>
            <a:r>
              <a:rPr lang="en-US" sz="2400" dirty="0" smtClean="0"/>
              <a:t>/ TRDRP</a:t>
            </a:r>
            <a:endParaRPr lang="en-US" sz="2400" dirty="0" smtClean="0"/>
          </a:p>
          <a:p>
            <a:pPr algn="ctr">
              <a:buNone/>
            </a:pPr>
            <a:r>
              <a:rPr lang="en-US" sz="2400" dirty="0" smtClean="0"/>
              <a:t>October 3, 2017</a:t>
            </a:r>
            <a:endParaRPr lang="en-US" sz="2400" dirty="0" smtClean="0"/>
          </a:p>
        </p:txBody>
      </p:sp>
    </p:spTree>
    <p:extLst>
      <p:ext uri="{BB962C8B-B14F-4D97-AF65-F5344CB8AC3E}">
        <p14:creationId xmlns:p14="http://schemas.microsoft.com/office/powerpoint/2010/main" val="471760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0"/>
            <a:ext cx="8305800" cy="1143000"/>
          </a:xfrm>
        </p:spPr>
        <p:txBody>
          <a:bodyPr/>
          <a:lstStyle/>
          <a:p>
            <a:pPr eaLnBrk="1" hangingPunct="1">
              <a:defRPr/>
            </a:pPr>
            <a:r>
              <a:rPr lang="en-US" sz="6600" b="1" i="1" dirty="0" smtClean="0">
                <a:effectLst>
                  <a:outerShdw blurRad="38100" dist="38100" dir="2700000" algn="tl">
                    <a:srgbClr val="CC3300"/>
                  </a:outerShdw>
                </a:effectLst>
                <a:latin typeface="Tempus Sans ITC" pitchFamily="82" charset="0"/>
              </a:rPr>
              <a:t>KOOL Cigarette Packs</a:t>
            </a:r>
          </a:p>
        </p:txBody>
      </p:sp>
      <p:pic>
        <p:nvPicPr>
          <p:cNvPr id="9219" name="Picture 11"/>
          <p:cNvPicPr>
            <a:picLocks noChangeAspect="1" noChangeArrowheads="1"/>
          </p:cNvPicPr>
          <p:nvPr/>
        </p:nvPicPr>
        <p:blipFill>
          <a:blip r:embed="rId3" cstate="print"/>
          <a:srcRect/>
          <a:stretch>
            <a:fillRect/>
          </a:stretch>
        </p:blipFill>
        <p:spPr bwMode="auto">
          <a:xfrm>
            <a:off x="0" y="1295400"/>
            <a:ext cx="9144000" cy="5562600"/>
          </a:xfrm>
          <a:prstGeom prst="rect">
            <a:avLst/>
          </a:prstGeom>
          <a:noFill/>
          <a:ln w="9525">
            <a:noFill/>
            <a:miter lim="800000"/>
            <a:headEnd/>
            <a:tailEnd/>
          </a:ln>
        </p:spPr>
      </p:pic>
      <p:sp>
        <p:nvSpPr>
          <p:cNvPr id="9220" name="Text Box 7"/>
          <p:cNvSpPr txBox="1">
            <a:spLocks noChangeArrowheads="1"/>
          </p:cNvSpPr>
          <p:nvPr/>
        </p:nvSpPr>
        <p:spPr bwMode="auto">
          <a:xfrm>
            <a:off x="-1789113" y="6951663"/>
            <a:ext cx="1028700" cy="228600"/>
          </a:xfrm>
          <a:prstGeom prst="rect">
            <a:avLst/>
          </a:prstGeom>
          <a:noFill/>
          <a:ln w="9525">
            <a:noFill/>
            <a:miter lim="800000"/>
            <a:headEnd/>
            <a:tailEnd/>
          </a:ln>
        </p:spPr>
        <p:txBody>
          <a:bodyPr/>
          <a:lstStyle/>
          <a:p>
            <a:pPr algn="ctr"/>
            <a:r>
              <a:rPr lang="en-US" sz="800">
                <a:ea typeface="Times New Roman" pitchFamily="18" charset="0"/>
                <a:cs typeface="Arial" pitchFamily="34" charset="0"/>
              </a:rPr>
              <a:t>Retailer Promotion</a:t>
            </a:r>
            <a:endParaRPr lang="en-US">
              <a:ea typeface="Times New Roman" pitchFamily="18" charset="0"/>
              <a:cs typeface="Arial" pitchFamily="34" charset="0"/>
            </a:endParaRPr>
          </a:p>
        </p:txBody>
      </p:sp>
      <p:sp>
        <p:nvSpPr>
          <p:cNvPr id="9221" name="Rectangle 13"/>
          <p:cNvSpPr>
            <a:spLocks noChangeArrowheads="1"/>
          </p:cNvSpPr>
          <p:nvPr/>
        </p:nvSpPr>
        <p:spPr bwMode="auto">
          <a:xfrm>
            <a:off x="-1903413" y="-582613"/>
            <a:ext cx="9144001" cy="0"/>
          </a:xfrm>
          <a:prstGeom prst="rect">
            <a:avLst/>
          </a:prstGeom>
          <a:noFill/>
          <a:ln w="9525">
            <a:noFill/>
            <a:miter lim="800000"/>
            <a:headEnd/>
            <a:tailEnd/>
          </a:ln>
        </p:spPr>
        <p:txBody>
          <a:bodyPr wrap="none" anchor="ctr">
            <a:spAutoFit/>
          </a:bodyPr>
          <a:lstStyle/>
          <a:p>
            <a:endParaRPr lang="en-US"/>
          </a:p>
        </p:txBody>
      </p:sp>
      <p:sp>
        <p:nvSpPr>
          <p:cNvPr id="9222" name="Rectangle 14"/>
          <p:cNvSpPr>
            <a:spLocks noChangeArrowheads="1"/>
          </p:cNvSpPr>
          <p:nvPr/>
        </p:nvSpPr>
        <p:spPr bwMode="auto">
          <a:xfrm>
            <a:off x="-1903413" y="-582613"/>
            <a:ext cx="219075" cy="396875"/>
          </a:xfrm>
          <a:prstGeom prst="rect">
            <a:avLst/>
          </a:prstGeom>
          <a:noFill/>
          <a:ln w="9525">
            <a:noFill/>
            <a:miter lim="800000"/>
            <a:headEnd/>
            <a:tailEnd/>
          </a:ln>
        </p:spPr>
        <p:txBody>
          <a:bodyPr wrap="none" anchor="ctr">
            <a:spAutoFit/>
          </a:bodyPr>
          <a:lstStyle/>
          <a:p>
            <a:endParaRPr lang="en-US" sz="1000" b="1">
              <a:solidFill>
                <a:srgbClr val="000000"/>
              </a:solidFill>
              <a:cs typeface="Arial" pitchFamily="34" charset="0"/>
            </a:endParaRPr>
          </a:p>
          <a:p>
            <a:pPr eaLnBrk="0" hangingPunct="0"/>
            <a:r>
              <a:rPr lang="en-US" sz="1000" b="1">
                <a:solidFill>
                  <a:srgbClr val="000000"/>
                </a:solidFill>
                <a:cs typeface="Arial" pitchFamily="34" charset="0"/>
              </a:rPr>
              <a:t> </a:t>
            </a:r>
            <a:endParaRPr lang="en-US"/>
          </a:p>
        </p:txBody>
      </p:sp>
    </p:spTree>
    <p:extLst>
      <p:ext uri="{BB962C8B-B14F-4D97-AF65-F5344CB8AC3E}">
        <p14:creationId xmlns:p14="http://schemas.microsoft.com/office/powerpoint/2010/main" val="120077993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rgbClr val="CCCC00"/>
          </a:solidFill>
        </p:spPr>
        <p:txBody>
          <a:bodyPr/>
          <a:lstStyle/>
          <a:p>
            <a:r>
              <a:rPr lang="en-US" b="1" dirty="0"/>
              <a:t>Menthol A Sacrificial Lamb</a:t>
            </a:r>
          </a:p>
        </p:txBody>
      </p:sp>
      <p:sp>
        <p:nvSpPr>
          <p:cNvPr id="3075" name="Rectangle 3"/>
          <p:cNvSpPr>
            <a:spLocks noGrp="1" noChangeArrowheads="1"/>
          </p:cNvSpPr>
          <p:nvPr>
            <p:ph type="body" idx="1"/>
          </p:nvPr>
        </p:nvSpPr>
        <p:spPr>
          <a:solidFill>
            <a:srgbClr val="FF9900"/>
          </a:solidFill>
        </p:spPr>
        <p:txBody>
          <a:bodyPr/>
          <a:lstStyle/>
          <a:p>
            <a:endParaRPr lang="en-US"/>
          </a:p>
        </p:txBody>
      </p:sp>
      <p:pic>
        <p:nvPicPr>
          <p:cNvPr id="3076" name="Picture 4" descr="Stock Photography - lambs in a field. &#10;fotosearch - search &#10;stock photos, &#10;pictures, images, &#10;and photo clipart"/>
          <p:cNvPicPr>
            <a:picLocks noChangeAspect="1" noChangeArrowheads="1"/>
          </p:cNvPicPr>
          <p:nvPr/>
        </p:nvPicPr>
        <p:blipFill>
          <a:blip r:embed="rId3" cstate="print"/>
          <a:srcRect/>
          <a:stretch>
            <a:fillRect/>
          </a:stretch>
        </p:blipFill>
        <p:spPr bwMode="auto">
          <a:xfrm>
            <a:off x="2667000" y="1524000"/>
            <a:ext cx="4114800" cy="4953000"/>
          </a:xfrm>
          <a:prstGeom prst="rect">
            <a:avLst/>
          </a:prstGeom>
          <a:noFill/>
        </p:spPr>
      </p:pic>
    </p:spTree>
    <p:extLst>
      <p:ext uri="{BB962C8B-B14F-4D97-AF65-F5344CB8AC3E}">
        <p14:creationId xmlns:p14="http://schemas.microsoft.com/office/powerpoint/2010/main" val="188111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A Deal with the Devil!</a:t>
            </a:r>
            <a:endParaRPr lang="en-US" b="1" dirty="0"/>
          </a:p>
        </p:txBody>
      </p:sp>
      <p:sp>
        <p:nvSpPr>
          <p:cNvPr id="3" name="Content Placeholder 2"/>
          <p:cNvSpPr>
            <a:spLocks noGrp="1"/>
          </p:cNvSpPr>
          <p:nvPr>
            <p:ph idx="1"/>
          </p:nvPr>
        </p:nvSpPr>
        <p:spPr>
          <a:solidFill>
            <a:srgbClr val="FFFF00"/>
          </a:solidFill>
        </p:spPr>
        <p:txBody>
          <a:bodyPr>
            <a:normAutofit lnSpcReduction="10000"/>
          </a:bodyPr>
          <a:lstStyle/>
          <a:p>
            <a:r>
              <a:rPr lang="en-US" b="1" dirty="0" smtClean="0"/>
              <a:t>Family Smoking Prevention and Tobacco Control Act</a:t>
            </a:r>
          </a:p>
          <a:p>
            <a:pPr lvl="1"/>
            <a:r>
              <a:rPr lang="en-US" dirty="0" smtClean="0"/>
              <a:t>Proposed in 2008; Enacted in 2009</a:t>
            </a:r>
          </a:p>
          <a:p>
            <a:pPr lvl="1"/>
            <a:r>
              <a:rPr lang="en-US" dirty="0" smtClean="0"/>
              <a:t>Dealers: Philip Morris, Southern Senators and representatives of the tobacco control movement</a:t>
            </a:r>
          </a:p>
          <a:p>
            <a:pPr lvl="1"/>
            <a:r>
              <a:rPr lang="en-US" dirty="0" smtClean="0"/>
              <a:t>Eliminate 13 flavors in cigarettes</a:t>
            </a:r>
          </a:p>
          <a:p>
            <a:pPr lvl="1"/>
            <a:r>
              <a:rPr lang="en-US" b="1" dirty="0" smtClean="0"/>
              <a:t>Excluded Menthol</a:t>
            </a:r>
          </a:p>
          <a:p>
            <a:pPr lvl="2"/>
            <a:r>
              <a:rPr lang="en-US" b="1" dirty="0" smtClean="0"/>
              <a:t>African Americans, Women, Youth, Native Hawaiians, Filipinos, LGBTQ folks, Puerto Ricans, Behavioral Health issues</a:t>
            </a:r>
          </a:p>
          <a:p>
            <a:pPr lvl="1"/>
            <a:endParaRPr lang="en-US" dirty="0" smtClean="0"/>
          </a:p>
          <a:p>
            <a:pPr lvl="1"/>
            <a:endParaRPr lang="en-US" dirty="0"/>
          </a:p>
        </p:txBody>
      </p:sp>
    </p:spTree>
    <p:extLst>
      <p:ext uri="{BB962C8B-B14F-4D97-AF65-F5344CB8AC3E}">
        <p14:creationId xmlns:p14="http://schemas.microsoft.com/office/powerpoint/2010/main" val="2782420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solidFill>
            <a:srgbClr val="FF9900"/>
          </a:solidFill>
        </p:spPr>
        <p:txBody>
          <a:bodyPr/>
          <a:lstStyle/>
          <a:p>
            <a:pPr eaLnBrk="1" hangingPunct="1"/>
            <a:r>
              <a:rPr lang="en-US" b="1" dirty="0" smtClean="0"/>
              <a:t>Push Back:  </a:t>
            </a:r>
            <a:r>
              <a:rPr lang="en-US" b="1" dirty="0" smtClean="0"/>
              <a:t>Amended FDA Bill</a:t>
            </a:r>
          </a:p>
        </p:txBody>
      </p:sp>
      <p:sp>
        <p:nvSpPr>
          <p:cNvPr id="51203" name="Rectangle 3"/>
          <p:cNvSpPr>
            <a:spLocks noGrp="1" noChangeArrowheads="1"/>
          </p:cNvSpPr>
          <p:nvPr>
            <p:ph type="body" idx="1"/>
          </p:nvPr>
        </p:nvSpPr>
        <p:spPr>
          <a:solidFill>
            <a:srgbClr val="CCCC00"/>
          </a:solidFill>
        </p:spPr>
        <p:txBody>
          <a:bodyPr/>
          <a:lstStyle/>
          <a:p>
            <a:pPr eaLnBrk="1" hangingPunct="1">
              <a:lnSpc>
                <a:spcPct val="90000"/>
              </a:lnSpc>
            </a:pPr>
            <a:r>
              <a:rPr lang="en-US" sz="2800" dirty="0" smtClean="0"/>
              <a:t>NY Times, May 2008</a:t>
            </a:r>
          </a:p>
          <a:p>
            <a:pPr eaLnBrk="1" hangingPunct="1">
              <a:lnSpc>
                <a:spcPct val="90000"/>
              </a:lnSpc>
            </a:pPr>
            <a:r>
              <a:rPr lang="en-US" sz="2800" dirty="0" err="1" smtClean="0"/>
              <a:t>Califano</a:t>
            </a:r>
            <a:r>
              <a:rPr lang="en-US" sz="2800" dirty="0" smtClean="0"/>
              <a:t> and Sullivan Letter, July, 2008</a:t>
            </a:r>
            <a:endParaRPr lang="en-US" sz="2800" dirty="0" smtClean="0"/>
          </a:p>
          <a:p>
            <a:pPr eaLnBrk="1" hangingPunct="1">
              <a:lnSpc>
                <a:spcPct val="90000"/>
              </a:lnSpc>
            </a:pPr>
            <a:r>
              <a:rPr lang="en-US" sz="2800" dirty="0" smtClean="0"/>
              <a:t>Donna </a:t>
            </a:r>
            <a:r>
              <a:rPr lang="en-US" sz="2800" dirty="0" smtClean="0"/>
              <a:t>Christensen, D-V.I</a:t>
            </a:r>
            <a:r>
              <a:rPr lang="en-US" sz="2800" dirty="0" smtClean="0"/>
              <a:t>., Amendment, August 2008 </a:t>
            </a:r>
            <a:endParaRPr lang="en-US" sz="2800" dirty="0" smtClean="0"/>
          </a:p>
          <a:p>
            <a:pPr eaLnBrk="1" hangingPunct="1">
              <a:lnSpc>
                <a:spcPct val="90000"/>
              </a:lnSpc>
            </a:pPr>
            <a:endParaRPr lang="en-US" sz="2800" dirty="0"/>
          </a:p>
          <a:p>
            <a:pPr eaLnBrk="1" hangingPunct="1">
              <a:lnSpc>
                <a:spcPct val="90000"/>
              </a:lnSpc>
            </a:pPr>
            <a:r>
              <a:rPr lang="en-US" sz="2800" dirty="0" smtClean="0"/>
              <a:t>TPSAC 1</a:t>
            </a:r>
            <a:r>
              <a:rPr lang="en-US" sz="2800" baseline="30000" dirty="0" smtClean="0"/>
              <a:t>st</a:t>
            </a:r>
            <a:r>
              <a:rPr lang="en-US" sz="2800" dirty="0" smtClean="0"/>
              <a:t> order of business issue a report of </a:t>
            </a:r>
            <a:r>
              <a:rPr lang="en-US" sz="2800" b="1" dirty="0" smtClean="0"/>
              <a:t>the impact of the use of menthol in cigarettes on the public health, including such use among African Americans, Hispanics, and other racial and ethnic minorities.  </a:t>
            </a:r>
            <a:r>
              <a:rPr lang="en-US" sz="2000" dirty="0" smtClean="0"/>
              <a:t>(HR 1256, Sec. 907 (e) (1)</a:t>
            </a:r>
            <a:endParaRPr lang="en-US" sz="2800" dirty="0" smtClean="0"/>
          </a:p>
          <a:p>
            <a:pPr eaLnBrk="1" hangingPunct="1">
              <a:lnSpc>
                <a:spcPct val="90000"/>
              </a:lnSpc>
            </a:pPr>
            <a:endParaRPr lang="en-US" sz="2800" dirty="0" smtClean="0"/>
          </a:p>
        </p:txBody>
      </p:sp>
    </p:spTree>
    <p:extLst>
      <p:ext uri="{BB962C8B-B14F-4D97-AF65-F5344CB8AC3E}">
        <p14:creationId xmlns:p14="http://schemas.microsoft.com/office/powerpoint/2010/main" val="3270383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r>
              <a:rPr lang="en-US" b="1" dirty="0" smtClean="0"/>
              <a:t>Federal Inaction </a:t>
            </a:r>
            <a:endParaRPr lang="en-US" b="1" dirty="0"/>
          </a:p>
        </p:txBody>
      </p:sp>
      <p:sp>
        <p:nvSpPr>
          <p:cNvPr id="3" name="Content Placeholder 2"/>
          <p:cNvSpPr>
            <a:spLocks noGrp="1"/>
          </p:cNvSpPr>
          <p:nvPr>
            <p:ph idx="1"/>
          </p:nvPr>
        </p:nvSpPr>
        <p:spPr>
          <a:solidFill>
            <a:srgbClr val="FFFF00"/>
          </a:solidFill>
        </p:spPr>
        <p:txBody>
          <a:bodyPr>
            <a:normAutofit/>
          </a:bodyPr>
          <a:lstStyle/>
          <a:p>
            <a:pPr lvl="0"/>
            <a:r>
              <a:rPr lang="en-US" dirty="0" smtClean="0"/>
              <a:t>2011 TPSAC Report  “the </a:t>
            </a:r>
            <a:r>
              <a:rPr lang="en-US" dirty="0"/>
              <a:t>removal of menthol products from the marketplace would be beneficial to the public’s </a:t>
            </a:r>
            <a:r>
              <a:rPr lang="en-US" dirty="0" smtClean="0"/>
              <a:t>health.”</a:t>
            </a:r>
            <a:r>
              <a:rPr lang="en-US" b="1" dirty="0" smtClean="0"/>
              <a:t>  The </a:t>
            </a:r>
            <a:r>
              <a:rPr lang="en-US" b="1" dirty="0"/>
              <a:t>OMB sat on this report until </a:t>
            </a:r>
            <a:r>
              <a:rPr lang="en-US" b="1" dirty="0" smtClean="0"/>
              <a:t>early </a:t>
            </a:r>
            <a:r>
              <a:rPr lang="en-US" b="1" dirty="0"/>
              <a:t>2013</a:t>
            </a:r>
            <a:r>
              <a:rPr lang="en-US" b="1" dirty="0" smtClean="0"/>
              <a:t>.</a:t>
            </a:r>
          </a:p>
          <a:p>
            <a:pPr marL="0" lvl="0" indent="0">
              <a:buNone/>
            </a:pPr>
            <a:endParaRPr lang="en-US" b="1" dirty="0"/>
          </a:p>
          <a:p>
            <a:pPr lvl="0"/>
            <a:r>
              <a:rPr lang="en-US" dirty="0" smtClean="0"/>
              <a:t>2013/2014 </a:t>
            </a:r>
            <a:r>
              <a:rPr lang="en-US" dirty="0"/>
              <a:t>FDA CTP </a:t>
            </a:r>
            <a:r>
              <a:rPr lang="en-US" dirty="0" smtClean="0"/>
              <a:t>Report  Same </a:t>
            </a:r>
            <a:r>
              <a:rPr lang="en-US" dirty="0"/>
              <a:t>conclusion as the </a:t>
            </a:r>
            <a:r>
              <a:rPr lang="en-US" dirty="0" smtClean="0"/>
              <a:t>TPSAC;  </a:t>
            </a:r>
            <a:r>
              <a:rPr lang="en-US" b="1" dirty="0" smtClean="0"/>
              <a:t>still no action</a:t>
            </a:r>
            <a:endParaRPr lang="en-US" b="1" dirty="0"/>
          </a:p>
          <a:p>
            <a:endParaRPr lang="en-US" dirty="0"/>
          </a:p>
        </p:txBody>
      </p:sp>
    </p:spTree>
    <p:extLst>
      <p:ext uri="{BB962C8B-B14F-4D97-AF65-F5344CB8AC3E}">
        <p14:creationId xmlns:p14="http://schemas.microsoft.com/office/powerpoint/2010/main" val="1124264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Stirring?</a:t>
            </a:r>
            <a:endParaRPr lang="en-US" b="1" dirty="0"/>
          </a:p>
        </p:txBody>
      </p:sp>
      <p:sp>
        <p:nvSpPr>
          <p:cNvPr id="3" name="Content Placeholder 2"/>
          <p:cNvSpPr>
            <a:spLocks noGrp="1"/>
          </p:cNvSpPr>
          <p:nvPr>
            <p:ph idx="1"/>
          </p:nvPr>
        </p:nvSpPr>
        <p:spPr>
          <a:solidFill>
            <a:srgbClr val="FFFF00"/>
          </a:solidFill>
        </p:spPr>
        <p:txBody>
          <a:bodyPr>
            <a:normAutofit lnSpcReduction="10000"/>
          </a:bodyPr>
          <a:lstStyle/>
          <a:p>
            <a:pPr lvl="0"/>
            <a:r>
              <a:rPr lang="en-US" dirty="0" smtClean="0"/>
              <a:t>2014 The tobacco industry sued; </a:t>
            </a:r>
            <a:r>
              <a:rPr lang="en-US" b="1" dirty="0" smtClean="0"/>
              <a:t>thus effectively blocking the use of the TPSAC report.</a:t>
            </a:r>
          </a:p>
          <a:p>
            <a:pPr lvl="0"/>
            <a:r>
              <a:rPr lang="en-US" dirty="0" smtClean="0"/>
              <a:t>2015 Ruling was overturned </a:t>
            </a:r>
          </a:p>
          <a:p>
            <a:pPr lvl="0"/>
            <a:r>
              <a:rPr lang="en-US" dirty="0" smtClean="0"/>
              <a:t>2016  </a:t>
            </a:r>
            <a:r>
              <a:rPr lang="en-US" b="1" dirty="0" smtClean="0"/>
              <a:t>FDA CTP took the bold step of including restrictions on the selling of menthol and all other flavors </a:t>
            </a:r>
            <a:r>
              <a:rPr lang="en-US" dirty="0" smtClean="0"/>
              <a:t>in the new “deeming regulations” for e-cigs, hookah, cigars, cigarillos and the like.</a:t>
            </a:r>
          </a:p>
          <a:p>
            <a:endParaRPr lang="en-US" dirty="0"/>
          </a:p>
        </p:txBody>
      </p:sp>
    </p:spTree>
    <p:extLst>
      <p:ext uri="{BB962C8B-B14F-4D97-AF65-F5344CB8AC3E}">
        <p14:creationId xmlns:p14="http://schemas.microsoft.com/office/powerpoint/2010/main" val="4022295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Same Old, Same Old!</a:t>
            </a:r>
            <a:endParaRPr lang="en-US" b="1" dirty="0"/>
          </a:p>
        </p:txBody>
      </p:sp>
      <p:sp>
        <p:nvSpPr>
          <p:cNvPr id="3" name="Content Placeholder 2"/>
          <p:cNvSpPr>
            <a:spLocks noGrp="1"/>
          </p:cNvSpPr>
          <p:nvPr>
            <p:ph idx="1"/>
          </p:nvPr>
        </p:nvSpPr>
        <p:spPr>
          <a:solidFill>
            <a:srgbClr val="FFFF00"/>
          </a:solidFill>
        </p:spPr>
        <p:txBody>
          <a:bodyPr/>
          <a:lstStyle/>
          <a:p>
            <a:pPr lvl="0"/>
            <a:r>
              <a:rPr lang="en-US" dirty="0" smtClean="0"/>
              <a:t>However, to add insult to 7 years of inaction and injury, 16 pages of the new deeming </a:t>
            </a:r>
            <a:r>
              <a:rPr lang="en-US" dirty="0"/>
              <a:t>regulations </a:t>
            </a:r>
            <a:r>
              <a:rPr lang="en-US" dirty="0" smtClean="0"/>
              <a:t>were </a:t>
            </a:r>
            <a:r>
              <a:rPr lang="en-US" b="1" dirty="0" smtClean="0"/>
              <a:t>red-lined / deleted by the OMB that pertained to flavors and menthol, thus again exempting menthol.</a:t>
            </a:r>
          </a:p>
          <a:p>
            <a:pPr lvl="3"/>
            <a:r>
              <a:rPr lang="en-US" dirty="0" smtClean="0"/>
              <a:t>(FDA, May, 2016)</a:t>
            </a:r>
          </a:p>
          <a:p>
            <a:endParaRPr lang="en-US" dirty="0"/>
          </a:p>
        </p:txBody>
      </p:sp>
    </p:spTree>
    <p:extLst>
      <p:ext uri="{BB962C8B-B14F-4D97-AF65-F5344CB8AC3E}">
        <p14:creationId xmlns:p14="http://schemas.microsoft.com/office/powerpoint/2010/main" val="3755640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smtClean="0"/>
              <a:t>Snake in the Grass (aka the tobacco industry)</a:t>
            </a:r>
            <a:endParaRPr lang="en-US" b="1" dirty="0"/>
          </a:p>
        </p:txBody>
      </p:sp>
      <p:sp>
        <p:nvSpPr>
          <p:cNvPr id="3" name="Content Placeholder 2"/>
          <p:cNvSpPr>
            <a:spLocks noGrp="1"/>
          </p:cNvSpPr>
          <p:nvPr>
            <p:ph idx="1"/>
          </p:nvPr>
        </p:nvSpPr>
        <p:spPr>
          <a:solidFill>
            <a:srgbClr val="FFFF00"/>
          </a:solidFill>
        </p:spPr>
        <p:txBody>
          <a:bodyPr/>
          <a:lstStyle/>
          <a:p>
            <a:r>
              <a:rPr lang="en-US" b="1" dirty="0" smtClean="0"/>
              <a:t>Andrew </a:t>
            </a:r>
            <a:r>
              <a:rPr lang="en-US" b="1" dirty="0" err="1" smtClean="0"/>
              <a:t>Perraut</a:t>
            </a:r>
            <a:r>
              <a:rPr lang="en-US" dirty="0" smtClean="0"/>
              <a:t>  White House's Office of Information and Regulatory Affairs in the OMB from 2008 to 2014. He supervised FDA and USDA policies relating among other things, tobacco.</a:t>
            </a:r>
          </a:p>
          <a:p>
            <a:r>
              <a:rPr lang="en-US" dirty="0" smtClean="0"/>
              <a:t>Hired by the Cigar Industry and NJOY in 2014</a:t>
            </a:r>
          </a:p>
          <a:p>
            <a:r>
              <a:rPr lang="en-US" dirty="0" smtClean="0"/>
              <a:t>Re-hired by the White house to serve in the OMB in 2015  </a:t>
            </a:r>
            <a:r>
              <a:rPr lang="en-US" sz="2000" dirty="0" smtClean="0"/>
              <a:t>(NY Times, September 2, 2016)</a:t>
            </a:r>
            <a:endParaRPr lang="en-US" dirty="0"/>
          </a:p>
        </p:txBody>
      </p:sp>
    </p:spTree>
    <p:extLst>
      <p:ext uri="{BB962C8B-B14F-4D97-AF65-F5344CB8AC3E}">
        <p14:creationId xmlns:p14="http://schemas.microsoft.com/office/powerpoint/2010/main" val="1167569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But Wait:  Snake in Charge?</a:t>
            </a:r>
            <a:endParaRPr lang="en-US" b="1" dirty="0"/>
          </a:p>
        </p:txBody>
      </p:sp>
      <p:sp>
        <p:nvSpPr>
          <p:cNvPr id="3" name="Content Placeholder 2"/>
          <p:cNvSpPr>
            <a:spLocks noGrp="1"/>
          </p:cNvSpPr>
          <p:nvPr>
            <p:ph idx="1"/>
          </p:nvPr>
        </p:nvSpPr>
        <p:spPr>
          <a:solidFill>
            <a:srgbClr val="FFFF00"/>
          </a:solidFill>
        </p:spPr>
        <p:txBody>
          <a:bodyPr>
            <a:normAutofit fontScale="62500" lnSpcReduction="20000"/>
          </a:bodyPr>
          <a:lstStyle/>
          <a:p>
            <a:r>
              <a:rPr lang="en-US" sz="4100" dirty="0" smtClean="0"/>
              <a:t>Trump owns 500,001 </a:t>
            </a:r>
            <a:r>
              <a:rPr lang="en-US" sz="4100" dirty="0"/>
              <a:t>and $1,000,000 worth of </a:t>
            </a:r>
            <a:r>
              <a:rPr lang="en-US" sz="4100" b="1" dirty="0" smtClean="0"/>
              <a:t>Altria Stock </a:t>
            </a:r>
            <a:r>
              <a:rPr lang="en-US" u="sng" dirty="0" smtClean="0">
                <a:hlinkClick r:id="rId2"/>
              </a:rPr>
              <a:t>http</a:t>
            </a:r>
            <a:r>
              <a:rPr lang="en-US" u="sng" dirty="0">
                <a:hlinkClick r:id="rId2"/>
              </a:rPr>
              <a:t>://www.fool.com/investing/general/2016/01/31/3-surprisingly-controversial-stocks-in-donald-trum.aspx</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sz="4000" dirty="0" smtClean="0"/>
          </a:p>
          <a:p>
            <a:endParaRPr lang="en-US" sz="4000" dirty="0"/>
          </a:p>
          <a:p>
            <a:r>
              <a:rPr lang="en-US" sz="4000" dirty="0" smtClean="0"/>
              <a:t>(</a:t>
            </a:r>
            <a:r>
              <a:rPr lang="en-US" sz="4000" dirty="0"/>
              <a:t>No, this isn’t a picture of </a:t>
            </a:r>
            <a:r>
              <a:rPr lang="en-US" sz="4000" dirty="0" err="1"/>
              <a:t>donald</a:t>
            </a:r>
            <a:r>
              <a:rPr lang="en-US" sz="4000" dirty="0"/>
              <a:t> trump smoking a cigarette, but it might as well be)</a:t>
            </a:r>
          </a:p>
          <a:p>
            <a:endParaRPr lang="en-US" dirty="0"/>
          </a:p>
        </p:txBody>
      </p:sp>
      <p:pic>
        <p:nvPicPr>
          <p:cNvPr id="2050" name="m_3228635737832051119Picture 1" descr="Smoking Pixab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335" y="2743200"/>
            <a:ext cx="2971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571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smtClean="0"/>
              <a:t>Implications for Menthol Regulation During Trump Reign</a:t>
            </a:r>
            <a:endParaRPr lang="en-US" b="1" dirty="0"/>
          </a:p>
        </p:txBody>
      </p:sp>
      <p:sp>
        <p:nvSpPr>
          <p:cNvPr id="3" name="Content Placeholder 2"/>
          <p:cNvSpPr>
            <a:spLocks noGrp="1"/>
          </p:cNvSpPr>
          <p:nvPr>
            <p:ph idx="1"/>
          </p:nvPr>
        </p:nvSpPr>
        <p:spPr>
          <a:solidFill>
            <a:srgbClr val="FFFF00"/>
          </a:solidFill>
        </p:spPr>
        <p:txBody>
          <a:bodyPr>
            <a:normAutofit fontScale="92500"/>
          </a:bodyPr>
          <a:lstStyle/>
          <a:p>
            <a:r>
              <a:rPr lang="en-US" dirty="0" smtClean="0"/>
              <a:t>OMB will continue to be staffed with tobacco industry surrogates</a:t>
            </a:r>
          </a:p>
          <a:p>
            <a:pPr lvl="1"/>
            <a:r>
              <a:rPr lang="en-US" dirty="0" smtClean="0"/>
              <a:t>Unlikely the 16 pages of the deeming regulations on menthol and flavors will be re-instated</a:t>
            </a:r>
          </a:p>
          <a:p>
            <a:r>
              <a:rPr lang="en-US" dirty="0" smtClean="0"/>
              <a:t>HHS Secretary Tom Price has taken Tobacco </a:t>
            </a:r>
            <a:r>
              <a:rPr lang="en-US" dirty="0" smtClean="0"/>
              <a:t>Money; Now Don Wright(hope?)</a:t>
            </a:r>
            <a:endParaRPr lang="en-US" dirty="0" smtClean="0"/>
          </a:p>
          <a:p>
            <a:r>
              <a:rPr lang="en-US" dirty="0" smtClean="0"/>
              <a:t>FDA Head Gottlieb has ties to the Vaping Industry</a:t>
            </a:r>
          </a:p>
          <a:p>
            <a:r>
              <a:rPr lang="en-US" dirty="0" smtClean="0"/>
              <a:t>New FDA CTP Harm Reduction Proposal sees flavors and Menthol as helping to reduce harm??</a:t>
            </a:r>
          </a:p>
          <a:p>
            <a:endParaRPr lang="en-US" dirty="0"/>
          </a:p>
        </p:txBody>
      </p:sp>
    </p:spTree>
    <p:extLst>
      <p:ext uri="{BB962C8B-B14F-4D97-AF65-F5344CB8AC3E}">
        <p14:creationId xmlns:p14="http://schemas.microsoft.com/office/powerpoint/2010/main" val="1630209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a:t>African American Menthol Use </a:t>
            </a:r>
            <a:r>
              <a:rPr lang="en-US" b="1" dirty="0" smtClean="0"/>
              <a:t>Skyrockets!</a:t>
            </a:r>
            <a:endParaRPr lang="en-US" dirty="0"/>
          </a:p>
        </p:txBody>
      </p:sp>
      <p:sp>
        <p:nvSpPr>
          <p:cNvPr id="3" name="Content Placeholder 2"/>
          <p:cNvSpPr>
            <a:spLocks noGrp="1"/>
          </p:cNvSpPr>
          <p:nvPr>
            <p:ph idx="1"/>
          </p:nvPr>
        </p:nvSpPr>
        <p:spPr>
          <a:solidFill>
            <a:srgbClr val="FFFF00"/>
          </a:solidFill>
        </p:spPr>
        <p:txBody>
          <a:bodyPr>
            <a:normAutofit fontScale="92500" lnSpcReduction="20000"/>
          </a:bodyPr>
          <a:lstStyle/>
          <a:p>
            <a:endParaRPr lang="en-US" dirty="0" smtClean="0"/>
          </a:p>
          <a:p>
            <a:endParaRPr lang="en-US" dirty="0"/>
          </a:p>
          <a:p>
            <a:pPr marL="0" indent="0">
              <a:buNone/>
            </a:pPr>
            <a:endParaRPr lang="en-US" dirty="0" smtClean="0"/>
          </a:p>
          <a:p>
            <a:endParaRPr lang="en-US" dirty="0"/>
          </a:p>
          <a:p>
            <a:endParaRPr lang="en-US" dirty="0" smtClean="0"/>
          </a:p>
          <a:p>
            <a:endParaRPr lang="en-US" dirty="0"/>
          </a:p>
          <a:p>
            <a:endParaRPr lang="en-US" sz="2400" dirty="0" smtClean="0"/>
          </a:p>
          <a:p>
            <a:endParaRPr lang="en-US" sz="2200" dirty="0" smtClean="0"/>
          </a:p>
          <a:p>
            <a:r>
              <a:rPr lang="en-US" sz="2200" dirty="0" smtClean="0"/>
              <a:t>Roper, B.W.  (1953). A Study of People’s Cigarette Smoking Habits and Attitudes Volume I.  Philip Morris, Bates No. 2022239249. MSA, Inc.  (1978)  The Growth of Menthols, 1933 -1977.  Brown &amp; Williamson, Bates No. 670586709-785.  NSDUH, 2004-2008.</a:t>
            </a:r>
          </a:p>
          <a:p>
            <a:endParaRPr lang="en-US" dirty="0"/>
          </a:p>
        </p:txBody>
      </p:sp>
      <p:pic>
        <p:nvPicPr>
          <p:cNvPr id="4" name="Picture 1" descr="cid:image003.png@01D29349.E37A3B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447800"/>
            <a:ext cx="5791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8710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smtClean="0"/>
              <a:t>Jones Day / Reynolds (BAT) is in the White House</a:t>
            </a:r>
            <a:endParaRPr lang="en-US" b="1" dirty="0"/>
          </a:p>
        </p:txBody>
      </p:sp>
      <p:sp>
        <p:nvSpPr>
          <p:cNvPr id="3" name="Content Placeholder 2"/>
          <p:cNvSpPr>
            <a:spLocks noGrp="1"/>
          </p:cNvSpPr>
          <p:nvPr>
            <p:ph idx="1"/>
          </p:nvPr>
        </p:nvSpPr>
        <p:spPr>
          <a:solidFill>
            <a:srgbClr val="FFFF00"/>
          </a:solidFill>
        </p:spPr>
        <p:txBody>
          <a:bodyPr/>
          <a:lstStyle/>
          <a:p>
            <a:r>
              <a:rPr lang="en-US" dirty="0" smtClean="0"/>
              <a:t>Solicitor General		Noel Francisco</a:t>
            </a:r>
          </a:p>
          <a:p>
            <a:pPr marL="0" indent="0">
              <a:buNone/>
            </a:pPr>
            <a:endParaRPr lang="en-US" dirty="0" smtClean="0"/>
          </a:p>
          <a:p>
            <a:r>
              <a:rPr lang="en-US" dirty="0" smtClean="0"/>
              <a:t>White </a:t>
            </a:r>
            <a:r>
              <a:rPr lang="en-US" dirty="0"/>
              <a:t>House Counsel </a:t>
            </a:r>
            <a:r>
              <a:rPr lang="en-US" dirty="0" smtClean="0"/>
              <a:t>	Don </a:t>
            </a:r>
            <a:r>
              <a:rPr lang="en-US" dirty="0" err="1" smtClean="0"/>
              <a:t>McGahn</a:t>
            </a:r>
            <a:r>
              <a:rPr lang="en-US" dirty="0" smtClean="0"/>
              <a:t> </a:t>
            </a:r>
          </a:p>
          <a:p>
            <a:pPr marL="0" indent="0">
              <a:buNone/>
            </a:pPr>
            <a:endParaRPr lang="en-US" dirty="0" smtClean="0"/>
          </a:p>
          <a:p>
            <a:r>
              <a:rPr lang="en-US" dirty="0" smtClean="0"/>
              <a:t>Deputy Counsel 		Greg </a:t>
            </a:r>
            <a:r>
              <a:rPr lang="en-US" dirty="0" err="1" smtClean="0"/>
              <a:t>Katsas</a:t>
            </a:r>
            <a:endParaRPr lang="en-US" dirty="0" smtClean="0"/>
          </a:p>
          <a:p>
            <a:pPr marL="0" indent="0">
              <a:buNone/>
            </a:pPr>
            <a:endParaRPr lang="en-US" dirty="0"/>
          </a:p>
          <a:p>
            <a:r>
              <a:rPr lang="en-US" dirty="0" smtClean="0"/>
              <a:t>Cabinet Secretary		William McGinley </a:t>
            </a:r>
          </a:p>
          <a:p>
            <a:endParaRPr lang="en-US" dirty="0"/>
          </a:p>
        </p:txBody>
      </p:sp>
    </p:spTree>
    <p:extLst>
      <p:ext uri="{BB962C8B-B14F-4D97-AF65-F5344CB8AC3E}">
        <p14:creationId xmlns:p14="http://schemas.microsoft.com/office/powerpoint/2010/main" val="109738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92D050"/>
          </a:solidFill>
        </p:spPr>
        <p:txBody>
          <a:bodyPr>
            <a:normAutofit/>
          </a:bodyPr>
          <a:lstStyle/>
          <a:p>
            <a:r>
              <a:rPr lang="en-US" sz="5400" b="1" dirty="0" smtClean="0"/>
              <a:t>The Fight To Ban Menthol</a:t>
            </a:r>
            <a:endParaRPr lang="en-US" sz="5400" b="1" dirty="0"/>
          </a:p>
        </p:txBody>
      </p:sp>
      <p:sp>
        <p:nvSpPr>
          <p:cNvPr id="3" name="Subtitle 2"/>
          <p:cNvSpPr>
            <a:spLocks noGrp="1"/>
          </p:cNvSpPr>
          <p:nvPr>
            <p:ph type="subTitle" idx="1"/>
          </p:nvPr>
        </p:nvSpPr>
        <p:spPr>
          <a:solidFill>
            <a:srgbClr val="FFFF00"/>
          </a:solidFill>
        </p:spPr>
        <p:txBody>
          <a:bodyPr/>
          <a:lstStyle/>
          <a:p>
            <a:r>
              <a:rPr lang="en-US" b="1" dirty="0" smtClean="0"/>
              <a:t>Moving to the Center of Local Tobacco Control Coalitions Agendas </a:t>
            </a:r>
            <a:endParaRPr lang="en-US" b="1" dirty="0"/>
          </a:p>
        </p:txBody>
      </p:sp>
    </p:spTree>
    <p:extLst>
      <p:ext uri="{BB962C8B-B14F-4D97-AF65-F5344CB8AC3E}">
        <p14:creationId xmlns:p14="http://schemas.microsoft.com/office/powerpoint/2010/main" val="19611557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a:t>Existing Menthol Restrictions</a:t>
            </a:r>
            <a:endParaRPr lang="en-US" dirty="0"/>
          </a:p>
        </p:txBody>
      </p:sp>
      <p:sp>
        <p:nvSpPr>
          <p:cNvPr id="3" name="Content Placeholder 2"/>
          <p:cNvSpPr>
            <a:spLocks noGrp="1"/>
          </p:cNvSpPr>
          <p:nvPr>
            <p:ph idx="1"/>
          </p:nvPr>
        </p:nvSpPr>
        <p:spPr>
          <a:solidFill>
            <a:srgbClr val="FFFF00"/>
          </a:solidFill>
        </p:spPr>
        <p:txBody>
          <a:bodyPr/>
          <a:lstStyle/>
          <a:p>
            <a:r>
              <a:rPr lang="en-US" b="1" dirty="0" smtClean="0"/>
              <a:t>Chicago	2013</a:t>
            </a:r>
            <a:r>
              <a:rPr lang="en-US" dirty="0" smtClean="0"/>
              <a:t>	 500ft Buffer zone around Schools</a:t>
            </a:r>
          </a:p>
          <a:p>
            <a:pPr lvl="1"/>
            <a:r>
              <a:rPr lang="en-US" dirty="0" smtClean="0"/>
              <a:t>Tobacco industry sues</a:t>
            </a:r>
          </a:p>
          <a:p>
            <a:pPr lvl="1"/>
            <a:r>
              <a:rPr lang="en-US" dirty="0" smtClean="0"/>
              <a:t>Merchants rebel</a:t>
            </a:r>
          </a:p>
          <a:p>
            <a:pPr lvl="1"/>
            <a:r>
              <a:rPr lang="en-US" b="1" dirty="0" smtClean="0"/>
              <a:t>No ongoing community engagement </a:t>
            </a:r>
          </a:p>
          <a:p>
            <a:pPr lvl="1"/>
            <a:r>
              <a:rPr lang="en-US" dirty="0" smtClean="0"/>
              <a:t>City Council and Mayor cave</a:t>
            </a:r>
          </a:p>
          <a:p>
            <a:pPr lvl="1"/>
            <a:r>
              <a:rPr lang="en-US" dirty="0" smtClean="0"/>
              <a:t>2016/2017 Buffer zone removed around Middle Schools</a:t>
            </a:r>
            <a:endParaRPr lang="en-US" dirty="0"/>
          </a:p>
        </p:txBody>
      </p:sp>
    </p:spTree>
    <p:extLst>
      <p:ext uri="{BB962C8B-B14F-4D97-AF65-F5344CB8AC3E}">
        <p14:creationId xmlns:p14="http://schemas.microsoft.com/office/powerpoint/2010/main" val="1921741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Autofit/>
          </a:bodyPr>
          <a:lstStyle/>
          <a:p>
            <a:r>
              <a:rPr lang="en-US" b="1" dirty="0" smtClean="0"/>
              <a:t/>
            </a:r>
            <a:br>
              <a:rPr lang="en-US" b="1" dirty="0" smtClean="0"/>
            </a:br>
            <a:r>
              <a:rPr lang="en-US" b="1" dirty="0" smtClean="0"/>
              <a:t>Existing </a:t>
            </a:r>
            <a:r>
              <a:rPr lang="en-US" b="1" dirty="0"/>
              <a:t>Menthol Restrictions</a:t>
            </a:r>
            <a:r>
              <a:rPr lang="en-US" dirty="0" smtClean="0"/>
              <a:t/>
            </a:r>
            <a:br>
              <a:rPr lang="en-US" dirty="0" smtClean="0"/>
            </a:br>
            <a:endParaRPr lang="en-US" dirty="0"/>
          </a:p>
        </p:txBody>
      </p:sp>
      <p:sp>
        <p:nvSpPr>
          <p:cNvPr id="3" name="Content Placeholder 2"/>
          <p:cNvSpPr>
            <a:spLocks noGrp="1"/>
          </p:cNvSpPr>
          <p:nvPr>
            <p:ph idx="1"/>
          </p:nvPr>
        </p:nvSpPr>
        <p:spPr>
          <a:solidFill>
            <a:srgbClr val="FFFF00"/>
          </a:solidFill>
        </p:spPr>
        <p:txBody>
          <a:bodyPr/>
          <a:lstStyle/>
          <a:p>
            <a:r>
              <a:rPr lang="en-US" b="1" dirty="0" smtClean="0"/>
              <a:t>Berkeley</a:t>
            </a:r>
            <a:r>
              <a:rPr lang="en-US" dirty="0" smtClean="0"/>
              <a:t>; 600ft Barrier around Schools and Parks January 2017</a:t>
            </a:r>
          </a:p>
          <a:p>
            <a:r>
              <a:rPr lang="en-US" b="1" dirty="0" smtClean="0"/>
              <a:t>Contra Costa County</a:t>
            </a:r>
            <a:r>
              <a:rPr lang="en-US" dirty="0" smtClean="0"/>
              <a:t>; 1000ft Barrier around Schools, Parks and Libraries 2017; unincorporated areas</a:t>
            </a:r>
          </a:p>
          <a:p>
            <a:r>
              <a:rPr lang="en-US" b="1" dirty="0" smtClean="0"/>
              <a:t>Los Gatos</a:t>
            </a:r>
            <a:r>
              <a:rPr lang="en-US" dirty="0" smtClean="0"/>
              <a:t>; Tobacco Shops Only; January 2018</a:t>
            </a:r>
          </a:p>
          <a:p>
            <a:r>
              <a:rPr lang="en-US" b="1" dirty="0" smtClean="0"/>
              <a:t>Santa Clara County</a:t>
            </a:r>
            <a:r>
              <a:rPr lang="en-US" dirty="0" smtClean="0"/>
              <a:t>; Tobacco Shops Only; July 2017; unincorporated areas</a:t>
            </a:r>
          </a:p>
          <a:p>
            <a:pPr lvl="1"/>
            <a:endParaRPr lang="en-US" dirty="0" smtClean="0"/>
          </a:p>
          <a:p>
            <a:pPr lvl="1"/>
            <a:endParaRPr lang="en-US" dirty="0"/>
          </a:p>
        </p:txBody>
      </p:sp>
    </p:spTree>
    <p:extLst>
      <p:ext uri="{BB962C8B-B14F-4D97-AF65-F5344CB8AC3E}">
        <p14:creationId xmlns:p14="http://schemas.microsoft.com/office/powerpoint/2010/main" val="12865859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a:t>Existing Menthol Restrictions</a:t>
            </a:r>
            <a:endParaRPr lang="en-US" dirty="0"/>
          </a:p>
        </p:txBody>
      </p:sp>
      <p:sp>
        <p:nvSpPr>
          <p:cNvPr id="3" name="Content Placeholder 2"/>
          <p:cNvSpPr>
            <a:spLocks noGrp="1"/>
          </p:cNvSpPr>
          <p:nvPr>
            <p:ph idx="1"/>
          </p:nvPr>
        </p:nvSpPr>
        <p:spPr>
          <a:solidFill>
            <a:srgbClr val="FFFF00"/>
          </a:solidFill>
        </p:spPr>
        <p:txBody>
          <a:bodyPr>
            <a:normAutofit fontScale="92500" lnSpcReduction="20000"/>
          </a:bodyPr>
          <a:lstStyle/>
          <a:p>
            <a:r>
              <a:rPr lang="en-US" b="1" dirty="0" smtClean="0"/>
              <a:t>El Cerrito</a:t>
            </a:r>
            <a:r>
              <a:rPr lang="en-US" dirty="0" smtClean="0"/>
              <a:t>, City-wide restrictions on menthol sales, 2018</a:t>
            </a:r>
          </a:p>
          <a:p>
            <a:r>
              <a:rPr lang="en-US" b="1" dirty="0" smtClean="0"/>
              <a:t>Hayward</a:t>
            </a:r>
            <a:r>
              <a:rPr lang="en-US" dirty="0" smtClean="0"/>
              <a:t>, 500ft buffer </a:t>
            </a:r>
            <a:r>
              <a:rPr lang="en-US" dirty="0" smtClean="0"/>
              <a:t>zone</a:t>
            </a:r>
          </a:p>
          <a:p>
            <a:r>
              <a:rPr lang="en-US" b="1" dirty="0" smtClean="0"/>
              <a:t>San Leandro</a:t>
            </a:r>
            <a:r>
              <a:rPr lang="en-US" dirty="0" smtClean="0"/>
              <a:t>, the jury is still out</a:t>
            </a:r>
            <a:endParaRPr lang="en-US" b="1" dirty="0" smtClean="0"/>
          </a:p>
          <a:p>
            <a:endParaRPr lang="en-US" dirty="0" smtClean="0"/>
          </a:p>
          <a:p>
            <a:r>
              <a:rPr lang="en-US" dirty="0" smtClean="0"/>
              <a:t>Many other cities have adopted Flavor Restrictions, </a:t>
            </a:r>
            <a:r>
              <a:rPr lang="en-US" b="1" dirty="0" smtClean="0"/>
              <a:t>but they don’t include menthol</a:t>
            </a:r>
          </a:p>
          <a:p>
            <a:r>
              <a:rPr lang="en-US" b="1" dirty="0">
                <a:hlinkClick r:id="rId2"/>
              </a:rPr>
              <a:t>http://</a:t>
            </a:r>
            <a:r>
              <a:rPr lang="en-US" b="1" dirty="0" smtClean="0">
                <a:hlinkClick r:id="rId2"/>
              </a:rPr>
              <a:t>www.publichealthlawcenter.org/sites/default/files/resources/US-Sales-Restrictions-Flavored-Tobacco-Products-2017.pdf</a:t>
            </a:r>
            <a:endParaRPr lang="en-US" b="1" dirty="0" smtClean="0"/>
          </a:p>
          <a:p>
            <a:endParaRPr lang="en-US" b="1" dirty="0"/>
          </a:p>
        </p:txBody>
      </p:sp>
    </p:spTree>
    <p:extLst>
      <p:ext uri="{BB962C8B-B14F-4D97-AF65-F5344CB8AC3E}">
        <p14:creationId xmlns:p14="http://schemas.microsoft.com/office/powerpoint/2010/main" val="2673113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Existing Menthol Restrictions</a:t>
            </a:r>
            <a:endParaRPr lang="en-US" dirty="0"/>
          </a:p>
        </p:txBody>
      </p:sp>
      <p:sp>
        <p:nvSpPr>
          <p:cNvPr id="3" name="Content Placeholder 2"/>
          <p:cNvSpPr>
            <a:spLocks noGrp="1"/>
          </p:cNvSpPr>
          <p:nvPr>
            <p:ph idx="1"/>
          </p:nvPr>
        </p:nvSpPr>
        <p:spPr>
          <a:solidFill>
            <a:srgbClr val="FFFF00"/>
          </a:solidFill>
        </p:spPr>
        <p:txBody>
          <a:bodyPr>
            <a:normAutofit/>
          </a:bodyPr>
          <a:lstStyle/>
          <a:p>
            <a:r>
              <a:rPr lang="en-US" b="1" dirty="0" smtClean="0"/>
              <a:t>West Hollywood</a:t>
            </a:r>
            <a:r>
              <a:rPr lang="en-US" dirty="0" smtClean="0"/>
              <a:t>; 600 Barrier around Youth Oriented areas; November 2016</a:t>
            </a:r>
          </a:p>
          <a:p>
            <a:r>
              <a:rPr lang="en-US" b="1" dirty="0" smtClean="0"/>
              <a:t>Yolo County</a:t>
            </a:r>
            <a:r>
              <a:rPr lang="en-US" dirty="0" smtClean="0"/>
              <a:t>; No exemptions; May 2017, unincorporated </a:t>
            </a:r>
            <a:r>
              <a:rPr lang="en-US" dirty="0" smtClean="0"/>
              <a:t>areas</a:t>
            </a:r>
          </a:p>
          <a:p>
            <a:r>
              <a:rPr lang="en-US" b="1" dirty="0" smtClean="0"/>
              <a:t>Palo Alto</a:t>
            </a:r>
            <a:r>
              <a:rPr lang="en-US" dirty="0" smtClean="0"/>
              <a:t>; </a:t>
            </a:r>
            <a:r>
              <a:rPr lang="en-US" dirty="0"/>
              <a:t>Tobacco Shops Only; January 2018</a:t>
            </a:r>
          </a:p>
          <a:p>
            <a:pPr lvl="1"/>
            <a:r>
              <a:rPr lang="en-US" dirty="0" smtClean="0"/>
              <a:t>Passed Last night!!</a:t>
            </a:r>
            <a:endParaRPr lang="en-US" dirty="0"/>
          </a:p>
          <a:p>
            <a:r>
              <a:rPr lang="en-US" b="1" dirty="0" smtClean="0"/>
              <a:t>All include restrictions on E-cigarette juices and all other tobacco products</a:t>
            </a:r>
          </a:p>
          <a:p>
            <a:pPr marL="0" indent="0">
              <a:buNone/>
            </a:pPr>
            <a:endParaRPr lang="en-US" dirty="0"/>
          </a:p>
        </p:txBody>
      </p:sp>
    </p:spTree>
    <p:extLst>
      <p:ext uri="{BB962C8B-B14F-4D97-AF65-F5344CB8AC3E}">
        <p14:creationId xmlns:p14="http://schemas.microsoft.com/office/powerpoint/2010/main" val="36111288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a:t>Existing Menthol Restrictions</a:t>
            </a:r>
            <a:endParaRPr lang="en-US" dirty="0"/>
          </a:p>
        </p:txBody>
      </p:sp>
      <p:sp>
        <p:nvSpPr>
          <p:cNvPr id="3" name="Content Placeholder 2"/>
          <p:cNvSpPr>
            <a:spLocks noGrp="1"/>
          </p:cNvSpPr>
          <p:nvPr>
            <p:ph idx="1"/>
          </p:nvPr>
        </p:nvSpPr>
        <p:spPr>
          <a:solidFill>
            <a:srgbClr val="FFFF00"/>
          </a:solidFill>
        </p:spPr>
        <p:txBody>
          <a:bodyPr>
            <a:normAutofit fontScale="92500" lnSpcReduction="10000"/>
          </a:bodyPr>
          <a:lstStyle/>
          <a:p>
            <a:r>
              <a:rPr lang="en-US" b="1" dirty="0" smtClean="0"/>
              <a:t>Minneapolis  </a:t>
            </a:r>
            <a:r>
              <a:rPr lang="en-US" dirty="0" smtClean="0"/>
              <a:t>Menthol included in existing flavors ordinance; adult only liquor stores exempted; 2017</a:t>
            </a:r>
          </a:p>
          <a:p>
            <a:r>
              <a:rPr lang="en-US" b="1" dirty="0" smtClean="0"/>
              <a:t>Oakland</a:t>
            </a:r>
            <a:r>
              <a:rPr lang="en-US" dirty="0" smtClean="0"/>
              <a:t>  Menthol sales restricted to adult only tobacco shops; 2017 – 2018</a:t>
            </a:r>
          </a:p>
          <a:p>
            <a:r>
              <a:rPr lang="en-US" b="1" dirty="0" smtClean="0"/>
              <a:t>St. Paul </a:t>
            </a:r>
            <a:r>
              <a:rPr lang="en-US" dirty="0" smtClean="0"/>
              <a:t> Menthol sales restricted to adult only tobacco shops; vote </a:t>
            </a:r>
            <a:r>
              <a:rPr lang="en-US" dirty="0" smtClean="0"/>
              <a:t>postponed until October 25, </a:t>
            </a:r>
            <a:r>
              <a:rPr lang="en-US" dirty="0" smtClean="0"/>
              <a:t>2017</a:t>
            </a:r>
          </a:p>
          <a:p>
            <a:r>
              <a:rPr lang="en-US" b="1" dirty="0" smtClean="0"/>
              <a:t>Richmond</a:t>
            </a:r>
            <a:r>
              <a:rPr lang="en-US" dirty="0" smtClean="0"/>
              <a:t> California; City wide restrictions </a:t>
            </a:r>
            <a:r>
              <a:rPr lang="en-US" dirty="0" smtClean="0"/>
              <a:t>Ordinance to </a:t>
            </a:r>
            <a:r>
              <a:rPr lang="en-US" dirty="0" smtClean="0"/>
              <a:t>be </a:t>
            </a:r>
            <a:r>
              <a:rPr lang="en-US" dirty="0" smtClean="0"/>
              <a:t>written for November, </a:t>
            </a:r>
            <a:r>
              <a:rPr lang="en-US" dirty="0" smtClean="0"/>
              <a:t>2017</a:t>
            </a:r>
            <a:endParaRPr lang="en-US" dirty="0"/>
          </a:p>
        </p:txBody>
      </p:sp>
    </p:spTree>
    <p:extLst>
      <p:ext uri="{BB962C8B-B14F-4D97-AF65-F5344CB8AC3E}">
        <p14:creationId xmlns:p14="http://schemas.microsoft.com/office/powerpoint/2010/main" val="898582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b="1" dirty="0" smtClean="0"/>
              <a:t>All-in:  San Francisco</a:t>
            </a:r>
            <a:endParaRPr lang="en-US" b="1" dirty="0"/>
          </a:p>
        </p:txBody>
      </p:sp>
      <p:sp>
        <p:nvSpPr>
          <p:cNvPr id="3" name="Content Placeholder 2"/>
          <p:cNvSpPr>
            <a:spLocks noGrp="1"/>
          </p:cNvSpPr>
          <p:nvPr>
            <p:ph idx="1"/>
          </p:nvPr>
        </p:nvSpPr>
        <p:spPr>
          <a:solidFill>
            <a:srgbClr val="FFFF00"/>
          </a:solidFill>
        </p:spPr>
        <p:txBody>
          <a:bodyPr/>
          <a:lstStyle/>
          <a:p>
            <a:r>
              <a:rPr lang="en-US" dirty="0" smtClean="0"/>
              <a:t>Total City-wide sales restrictions</a:t>
            </a:r>
          </a:p>
          <a:p>
            <a:r>
              <a:rPr lang="en-US" dirty="0" smtClean="0"/>
              <a:t>Unanimous Board of Supervisors vote</a:t>
            </a:r>
          </a:p>
          <a:p>
            <a:r>
              <a:rPr lang="en-US" dirty="0" smtClean="0"/>
              <a:t>tobacco industry Referendum</a:t>
            </a:r>
          </a:p>
          <a:p>
            <a:pPr lvl="1"/>
            <a:r>
              <a:rPr lang="en-US" dirty="0" smtClean="0"/>
              <a:t>19,000+ signatures needed; 34,000 collected and verified</a:t>
            </a:r>
          </a:p>
          <a:p>
            <a:pPr lvl="1"/>
            <a:r>
              <a:rPr lang="en-US" dirty="0" smtClean="0"/>
              <a:t>Over $700,000 spent by the </a:t>
            </a:r>
            <a:r>
              <a:rPr lang="en-US" dirty="0" err="1" smtClean="0"/>
              <a:t>t.i</a:t>
            </a:r>
            <a:r>
              <a:rPr lang="en-US" dirty="0" smtClean="0"/>
              <a:t>. in July alone</a:t>
            </a:r>
          </a:p>
          <a:p>
            <a:r>
              <a:rPr lang="en-US" dirty="0" smtClean="0"/>
              <a:t>Peoples Campaign Committee Established</a:t>
            </a:r>
          </a:p>
          <a:p>
            <a:pPr lvl="1"/>
            <a:r>
              <a:rPr lang="en-US" dirty="0" smtClean="0"/>
              <a:t>$500,000 to start</a:t>
            </a:r>
            <a:endParaRPr lang="en-US" dirty="0"/>
          </a:p>
        </p:txBody>
      </p:sp>
    </p:spTree>
    <p:extLst>
      <p:ext uri="{BB962C8B-B14F-4D97-AF65-F5344CB8AC3E}">
        <p14:creationId xmlns:p14="http://schemas.microsoft.com/office/powerpoint/2010/main" val="24888916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smtClean="0"/>
              <a:t>Take Home Message:  Menthol is a Social Justice Issue!</a:t>
            </a:r>
            <a:endParaRPr lang="en-US" b="1" dirty="0"/>
          </a:p>
        </p:txBody>
      </p:sp>
      <p:sp>
        <p:nvSpPr>
          <p:cNvPr id="3" name="Content Placeholder 2"/>
          <p:cNvSpPr>
            <a:spLocks noGrp="1"/>
          </p:cNvSpPr>
          <p:nvPr>
            <p:ph idx="1"/>
          </p:nvPr>
        </p:nvSpPr>
        <p:spPr>
          <a:solidFill>
            <a:srgbClr val="FFFF00"/>
          </a:solidFill>
        </p:spPr>
        <p:txBody>
          <a:bodyPr/>
          <a:lstStyle/>
          <a:p>
            <a:r>
              <a:rPr lang="en-US" dirty="0" smtClean="0"/>
              <a:t>The disproportionate marketing and targeting candy-flavored poison to African Americans and other specially oppressed sectors of our society, is out-right  discriminatory and genocidal.</a:t>
            </a:r>
          </a:p>
          <a:p>
            <a:pPr lvl="1"/>
            <a:r>
              <a:rPr lang="en-US" dirty="0" smtClean="0"/>
              <a:t>Poorest; least informed; fewest resources; indeed the definition of preying on the most vulnerable sections of our society.</a:t>
            </a:r>
            <a:endParaRPr lang="en-US" dirty="0"/>
          </a:p>
        </p:txBody>
      </p:sp>
    </p:spTree>
    <p:extLst>
      <p:ext uri="{BB962C8B-B14F-4D97-AF65-F5344CB8AC3E}">
        <p14:creationId xmlns:p14="http://schemas.microsoft.com/office/powerpoint/2010/main" val="16040779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smtClean="0"/>
              <a:t>If Menthol Were Banned 100,000s of Lives would be saved</a:t>
            </a:r>
            <a:endParaRPr lang="en-US" b="1" dirty="0"/>
          </a:p>
        </p:txBody>
      </p:sp>
      <p:sp>
        <p:nvSpPr>
          <p:cNvPr id="3" name="Content Placeholder 2"/>
          <p:cNvSpPr>
            <a:spLocks noGrp="1"/>
          </p:cNvSpPr>
          <p:nvPr>
            <p:ph idx="1"/>
          </p:nvPr>
        </p:nvSpPr>
        <p:spPr>
          <a:solidFill>
            <a:srgbClr val="FFFF00"/>
          </a:solidFill>
        </p:spPr>
        <p:txBody>
          <a:bodyPr>
            <a:normAutofit lnSpcReduction="10000"/>
          </a:bodyPr>
          <a:lstStyle/>
          <a:p>
            <a:pPr algn="ctr">
              <a:buNone/>
            </a:pPr>
            <a:r>
              <a:rPr lang="en-US" dirty="0" smtClean="0"/>
              <a:t>2010 – 2050</a:t>
            </a:r>
          </a:p>
          <a:p>
            <a:pPr>
              <a:buNone/>
            </a:pPr>
            <a:r>
              <a:rPr lang="en-US" dirty="0" smtClean="0"/>
              <a:t>			</a:t>
            </a:r>
            <a:r>
              <a:rPr lang="en-US" sz="2400" dirty="0" smtClean="0"/>
              <a:t>All Menthol Smokers    Black Menthol Smokers</a:t>
            </a:r>
          </a:p>
          <a:p>
            <a:pPr>
              <a:buNone/>
            </a:pPr>
            <a:endParaRPr lang="en-US" dirty="0" smtClean="0"/>
          </a:p>
          <a:p>
            <a:pPr>
              <a:buNone/>
            </a:pPr>
            <a:r>
              <a:rPr lang="en-US" dirty="0" smtClean="0"/>
              <a:t>10%	    	     323,107		            91,744</a:t>
            </a:r>
          </a:p>
          <a:p>
            <a:pPr>
              <a:buNone/>
            </a:pPr>
            <a:endParaRPr lang="en-US" dirty="0" smtClean="0"/>
          </a:p>
          <a:p>
            <a:pPr>
              <a:buNone/>
            </a:pPr>
            <a:r>
              <a:rPr lang="en-US" dirty="0" smtClean="0"/>
              <a:t>20%		     478,154			164,465 			</a:t>
            </a:r>
          </a:p>
          <a:p>
            <a:pPr>
              <a:buNone/>
            </a:pPr>
            <a:r>
              <a:rPr lang="en-US" dirty="0" smtClean="0"/>
              <a:t>30%		     633,252			237,317</a:t>
            </a:r>
            <a:endParaRPr lang="en-US" sz="2000" dirty="0" smtClean="0"/>
          </a:p>
          <a:p>
            <a:pPr algn="ctr">
              <a:buNone/>
            </a:pPr>
            <a:r>
              <a:rPr lang="en-US" sz="2000" dirty="0" smtClean="0"/>
              <a:t>(Levy, et al., 2011)</a:t>
            </a:r>
            <a:endParaRPr lang="en-US" dirty="0"/>
          </a:p>
        </p:txBody>
      </p:sp>
    </p:spTree>
    <p:extLst>
      <p:ext uri="{BB962C8B-B14F-4D97-AF65-F5344CB8AC3E}">
        <p14:creationId xmlns:p14="http://schemas.microsoft.com/office/powerpoint/2010/main" val="22305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a:solidFill>
            <a:srgbClr val="00B050"/>
          </a:solidFill>
        </p:spPr>
        <p:txBody>
          <a:bodyPr/>
          <a:lstStyle/>
          <a:p>
            <a:r>
              <a:rPr lang="en-US" sz="4000" b="1" dirty="0" smtClean="0">
                <a:ea typeface="ＭＳ Ｐゴシック" charset="-128"/>
              </a:rPr>
              <a:t>Predatory Marketing Patterns </a:t>
            </a:r>
            <a:r>
              <a:rPr lang="en-US" sz="2000" dirty="0" smtClean="0">
                <a:ea typeface="ＭＳ Ｐゴシック" charset="-128"/>
              </a:rPr>
              <a:t>(Henriksen, 2011)</a:t>
            </a:r>
            <a:endParaRPr lang="en-US" sz="4000" dirty="0" smtClean="0">
              <a:ea typeface="ＭＳ Ｐゴシック" charset="-128"/>
            </a:endParaRPr>
          </a:p>
        </p:txBody>
      </p:sp>
      <p:graphicFrame>
        <p:nvGraphicFramePr>
          <p:cNvPr id="90114" name="Chart 2"/>
          <p:cNvGraphicFramePr>
            <a:graphicFrameLocks/>
          </p:cNvGraphicFramePr>
          <p:nvPr/>
        </p:nvGraphicFramePr>
        <p:xfrm>
          <a:off x="254000" y="2159000"/>
          <a:ext cx="8712200" cy="4749800"/>
        </p:xfrm>
        <a:graphic>
          <a:graphicData uri="http://schemas.openxmlformats.org/presentationml/2006/ole">
            <mc:AlternateContent xmlns:mc="http://schemas.openxmlformats.org/markup-compatibility/2006">
              <mc:Choice xmlns:v="urn:schemas-microsoft-com:vml" Requires="v">
                <p:oleObj spid="_x0000_s1032" r:id="rId3" imgW="8710464" imgH="4748391" progId="Excel.Sheet.8">
                  <p:embed/>
                </p:oleObj>
              </mc:Choice>
              <mc:Fallback>
                <p:oleObj r:id="rId3" imgW="8710464" imgH="4748391" progId="Excel.Shee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159000"/>
                        <a:ext cx="8712200" cy="474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0115" name="TextBox 2"/>
          <p:cNvSpPr txBox="1">
            <a:spLocks noChangeArrowheads="1"/>
          </p:cNvSpPr>
          <p:nvPr/>
        </p:nvSpPr>
        <p:spPr bwMode="auto">
          <a:xfrm>
            <a:off x="457200" y="1828800"/>
            <a:ext cx="8474075" cy="369888"/>
          </a:xfrm>
          <a:prstGeom prst="rect">
            <a:avLst/>
          </a:prstGeom>
          <a:noFill/>
          <a:ln w="9525">
            <a:noFill/>
            <a:miter lim="800000"/>
            <a:headEnd/>
            <a:tailEnd/>
          </a:ln>
        </p:spPr>
        <p:txBody>
          <a:bodyPr wrap="none">
            <a:spAutoFit/>
          </a:bodyPr>
          <a:lstStyle/>
          <a:p>
            <a:r>
              <a:rPr lang="en-US" dirty="0"/>
              <a:t>As the % African American students increased, proportion menthol ads increased:</a:t>
            </a:r>
          </a:p>
        </p:txBody>
      </p:sp>
    </p:spTree>
    <p:extLst>
      <p:ext uri="{BB962C8B-B14F-4D97-AF65-F5344CB8AC3E}">
        <p14:creationId xmlns:p14="http://schemas.microsoft.com/office/powerpoint/2010/main" val="1005060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solidFill>
            <a:srgbClr val="FF9900"/>
          </a:solidFill>
        </p:spPr>
        <p:txBody>
          <a:bodyPr>
            <a:normAutofit/>
          </a:bodyPr>
          <a:lstStyle/>
          <a:p>
            <a:pPr eaLnBrk="1" hangingPunct="1"/>
            <a:r>
              <a:rPr lang="en-US" sz="5400" b="1" dirty="0" smtClean="0"/>
              <a:t>What’s at Stake?</a:t>
            </a:r>
          </a:p>
        </p:txBody>
      </p:sp>
      <p:sp>
        <p:nvSpPr>
          <p:cNvPr id="52227" name="Rectangle 3"/>
          <p:cNvSpPr>
            <a:spLocks noGrp="1" noChangeArrowheads="1"/>
          </p:cNvSpPr>
          <p:nvPr>
            <p:ph type="body" idx="1"/>
          </p:nvPr>
        </p:nvSpPr>
        <p:spPr>
          <a:solidFill>
            <a:srgbClr val="CCCC00"/>
          </a:solidFill>
        </p:spPr>
        <p:txBody>
          <a:bodyPr/>
          <a:lstStyle/>
          <a:p>
            <a:pPr eaLnBrk="1" hangingPunct="1"/>
            <a:endParaRPr lang="en-US" smtClean="0"/>
          </a:p>
          <a:p>
            <a:pPr eaLnBrk="1" hangingPunct="1"/>
            <a:endParaRPr lang="en-US" sz="4000" smtClean="0"/>
          </a:p>
        </p:txBody>
      </p:sp>
    </p:spTree>
    <p:extLst>
      <p:ext uri="{BB962C8B-B14F-4D97-AF65-F5344CB8AC3E}">
        <p14:creationId xmlns:p14="http://schemas.microsoft.com/office/powerpoint/2010/main" val="2906522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AAMenthol5"/>
          <p:cNvPicPr>
            <a:picLocks noGrp="1" noChangeAspect="1" noChangeArrowheads="1"/>
          </p:cNvPicPr>
          <p:nvPr>
            <p:ph idx="1"/>
          </p:nvPr>
        </p:nvPicPr>
        <p:blipFill>
          <a:blip r:embed="rId3" cstate="print"/>
          <a:srcRect/>
          <a:stretch>
            <a:fillRect/>
          </a:stretch>
        </p:blipFill>
        <p:spPr>
          <a:xfrm>
            <a:off x="1905000" y="250825"/>
            <a:ext cx="5337175" cy="6302375"/>
          </a:xfrm>
          <a:ln>
            <a:solidFill>
              <a:srgbClr val="4D4D4D"/>
            </a:solidFill>
          </a:ln>
        </p:spPr>
      </p:pic>
    </p:spTree>
    <p:extLst>
      <p:ext uri="{BB962C8B-B14F-4D97-AF65-F5344CB8AC3E}">
        <p14:creationId xmlns:p14="http://schemas.microsoft.com/office/powerpoint/2010/main" val="31284414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304800"/>
            <a:ext cx="8229600" cy="1143000"/>
          </a:xfrm>
          <a:solidFill>
            <a:srgbClr val="92D050"/>
          </a:solidFill>
        </p:spPr>
        <p:txBody>
          <a:bodyPr/>
          <a:lstStyle/>
          <a:p>
            <a:pPr eaLnBrk="1" hangingPunct="1"/>
            <a:r>
              <a:rPr lang="en-US" b="1" dirty="0" smtClean="0"/>
              <a:t>Thank You!</a:t>
            </a:r>
          </a:p>
        </p:txBody>
      </p:sp>
      <p:sp>
        <p:nvSpPr>
          <p:cNvPr id="34819" name="Rectangle 3"/>
          <p:cNvSpPr>
            <a:spLocks noGrp="1" noChangeArrowheads="1"/>
          </p:cNvSpPr>
          <p:nvPr>
            <p:ph type="body" idx="1"/>
          </p:nvPr>
        </p:nvSpPr>
        <p:spPr>
          <a:solidFill>
            <a:srgbClr val="FFFF00"/>
          </a:solidFill>
        </p:spPr>
        <p:txBody>
          <a:bodyPr>
            <a:normAutofit fontScale="77500" lnSpcReduction="20000"/>
          </a:bodyPr>
          <a:lstStyle/>
          <a:p>
            <a:pPr algn="ctr" eaLnBrk="1" hangingPunct="1">
              <a:buNone/>
            </a:pPr>
            <a:r>
              <a:rPr lang="en-US" sz="4400" b="1" dirty="0" smtClean="0"/>
              <a:t>UC Smoke and Tobacco Free Task Force </a:t>
            </a:r>
          </a:p>
          <a:p>
            <a:pPr algn="ctr">
              <a:buNone/>
            </a:pPr>
            <a:r>
              <a:rPr lang="en-US" sz="3100" u="sng" dirty="0">
                <a:hlinkClick r:id="rId2"/>
              </a:rPr>
              <a:t>http://</a:t>
            </a:r>
            <a:r>
              <a:rPr lang="en-US" sz="3100" u="sng" dirty="0" smtClean="0">
                <a:hlinkClick r:id="rId2"/>
              </a:rPr>
              <a:t>www.ucop.edu/risk-services/loss-prevention-control/uc-smoke-tobacco-free.html</a:t>
            </a:r>
            <a:endParaRPr lang="en-US" sz="3100" u="sng" dirty="0" smtClean="0"/>
          </a:p>
          <a:p>
            <a:pPr algn="ctr">
              <a:buNone/>
            </a:pPr>
            <a:r>
              <a:rPr lang="en-US" sz="4000" b="1" u="sng" dirty="0" smtClean="0"/>
              <a:t>TRDRP</a:t>
            </a:r>
            <a:endParaRPr lang="en-US" sz="4400" b="1" dirty="0" smtClean="0"/>
          </a:p>
          <a:p>
            <a:pPr algn="ctr" eaLnBrk="1" hangingPunct="1">
              <a:buNone/>
            </a:pPr>
            <a:r>
              <a:rPr lang="en-US" b="1" i="1" dirty="0" smtClean="0"/>
              <a:t>Research for a Healthier California</a:t>
            </a:r>
          </a:p>
          <a:p>
            <a:pPr algn="ctr" eaLnBrk="1" hangingPunct="1">
              <a:buNone/>
            </a:pPr>
            <a:r>
              <a:rPr lang="en-US" dirty="0" smtClean="0">
                <a:hlinkClick r:id="rId3"/>
              </a:rPr>
              <a:t>www.trdrp.org</a:t>
            </a:r>
            <a:endParaRPr lang="en-US" dirty="0" smtClean="0"/>
          </a:p>
          <a:p>
            <a:pPr algn="ctr" eaLnBrk="1" hangingPunct="1">
              <a:buNone/>
            </a:pPr>
            <a:r>
              <a:rPr lang="en-US" dirty="0" smtClean="0">
                <a:hlinkClick r:id="rId4"/>
              </a:rPr>
              <a:t>phillip.gardiner@ucop.edu</a:t>
            </a:r>
            <a:endParaRPr lang="en-US" dirty="0" smtClean="0"/>
          </a:p>
          <a:p>
            <a:pPr algn="ctr" eaLnBrk="1" hangingPunct="1">
              <a:buNone/>
            </a:pPr>
            <a:r>
              <a:rPr lang="en-US" b="1" dirty="0" smtClean="0"/>
              <a:t>Grant Funding</a:t>
            </a:r>
          </a:p>
          <a:p>
            <a:pPr algn="ctr" eaLnBrk="1" hangingPunct="1">
              <a:buNone/>
            </a:pPr>
            <a:r>
              <a:rPr lang="en-US" b="1" dirty="0" smtClean="0"/>
              <a:t>Cutting Edge Research</a:t>
            </a:r>
          </a:p>
          <a:p>
            <a:pPr algn="ctr" eaLnBrk="1" hangingPunct="1">
              <a:buNone/>
            </a:pPr>
            <a:r>
              <a:rPr lang="en-US" b="1" dirty="0" smtClean="0"/>
              <a:t>Scientific Conferences</a:t>
            </a:r>
          </a:p>
          <a:p>
            <a:pPr algn="ctr" eaLnBrk="1" hangingPunct="1">
              <a:buNone/>
            </a:pPr>
            <a:r>
              <a:rPr lang="en-US" b="1" dirty="0" smtClean="0"/>
              <a:t>Dissemination of Research Findings</a:t>
            </a:r>
          </a:p>
        </p:txBody>
      </p:sp>
    </p:spTree>
    <p:extLst>
      <p:ext uri="{BB962C8B-B14F-4D97-AF65-F5344CB8AC3E}">
        <p14:creationId xmlns:p14="http://schemas.microsoft.com/office/powerpoint/2010/main" val="161266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b="1" dirty="0" smtClean="0"/>
              <a:t>Storefront Cigarette Advertising Differs by Racial/Ethnic Community </a:t>
            </a:r>
            <a:endParaRPr lang="en-US" b="1" dirty="0"/>
          </a:p>
        </p:txBody>
      </p:sp>
      <p:sp>
        <p:nvSpPr>
          <p:cNvPr id="3" name="Content Placeholder 2"/>
          <p:cNvSpPr>
            <a:spLocks noGrp="1"/>
          </p:cNvSpPr>
          <p:nvPr>
            <p:ph idx="1"/>
          </p:nvPr>
        </p:nvSpPr>
        <p:spPr>
          <a:solidFill>
            <a:srgbClr val="FFFF00"/>
          </a:solidFill>
        </p:spPr>
        <p:txBody>
          <a:bodyPr>
            <a:normAutofit fontScale="92500" lnSpcReduction="10000"/>
          </a:bodyPr>
          <a:lstStyle/>
          <a:p>
            <a:pPr>
              <a:buNone/>
            </a:pPr>
            <a:r>
              <a:rPr lang="en-US" dirty="0" smtClean="0"/>
              <a:t>                                 Brookline     Dorchester   </a:t>
            </a:r>
            <a:r>
              <a:rPr lang="en-US" sz="2400" i="1" dirty="0" smtClean="0"/>
              <a:t>p-value</a:t>
            </a:r>
            <a:endParaRPr lang="en-US" i="1" dirty="0" smtClean="0"/>
          </a:p>
          <a:p>
            <a:pPr>
              <a:buNone/>
            </a:pPr>
            <a:r>
              <a:rPr lang="en-US" dirty="0" smtClean="0"/>
              <a:t>                              n=     42                    56      </a:t>
            </a:r>
          </a:p>
          <a:p>
            <a:pPr>
              <a:buNone/>
            </a:pPr>
            <a:r>
              <a:rPr lang="en-US" dirty="0" smtClean="0"/>
              <a:t>                                        %                      %</a:t>
            </a:r>
          </a:p>
          <a:p>
            <a:r>
              <a:rPr lang="en-US" dirty="0" smtClean="0"/>
              <a:t>Retailer w/ Ads      42.9                 85.7     </a:t>
            </a:r>
            <a:r>
              <a:rPr lang="en-US" sz="2800" dirty="0" smtClean="0"/>
              <a:t>&lt;0.001</a:t>
            </a:r>
          </a:p>
          <a:p>
            <a:r>
              <a:rPr lang="en-US" dirty="0" smtClean="0"/>
              <a:t>Small Ads	     56.8                 20.1           “</a:t>
            </a:r>
          </a:p>
          <a:p>
            <a:r>
              <a:rPr lang="en-US" dirty="0" smtClean="0"/>
              <a:t>Large Ads                  2.0                  23.7          “</a:t>
            </a:r>
          </a:p>
          <a:p>
            <a:r>
              <a:rPr lang="en-US" dirty="0" smtClean="0"/>
              <a:t>Menthol Ads          17.9                  53.9          “</a:t>
            </a:r>
          </a:p>
          <a:p>
            <a:r>
              <a:rPr lang="en-US" dirty="0" smtClean="0"/>
              <a:t>Average Price       $4.94               $4.55          “</a:t>
            </a:r>
          </a:p>
          <a:p>
            <a:pPr>
              <a:buNone/>
            </a:pPr>
            <a:r>
              <a:rPr lang="en-US" sz="2000" dirty="0" smtClean="0"/>
              <a:t>(Seidenberg, et al., 2010)</a:t>
            </a:r>
          </a:p>
          <a:p>
            <a:pPr>
              <a:buNone/>
            </a:pPr>
            <a:endParaRPr lang="en-US" sz="2000" dirty="0"/>
          </a:p>
        </p:txBody>
      </p:sp>
    </p:spTree>
    <p:extLst>
      <p:ext uri="{BB962C8B-B14F-4D97-AF65-F5344CB8AC3E}">
        <p14:creationId xmlns:p14="http://schemas.microsoft.com/office/powerpoint/2010/main" val="2480216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US" sz="3600" b="1" dirty="0">
                <a:solidFill>
                  <a:prstClr val="black"/>
                </a:solidFill>
              </a:rPr>
              <a:t>Health Disparities</a:t>
            </a:r>
            <a:br>
              <a:rPr lang="en-US" sz="3600" b="1" dirty="0">
                <a:solidFill>
                  <a:prstClr val="black"/>
                </a:solidFill>
              </a:rPr>
            </a:br>
            <a:r>
              <a:rPr lang="en-US" sz="2000" b="1" dirty="0">
                <a:solidFill>
                  <a:prstClr val="black"/>
                </a:solidFill>
                <a:hlinkClick r:id="rId2"/>
              </a:rPr>
              <a:t>https://www.cdc.gov/cancer/dcpc/data/race.htm</a:t>
            </a:r>
            <a:endParaRPr lang="en-US" dirty="0"/>
          </a:p>
        </p:txBody>
      </p:sp>
      <p:sp>
        <p:nvSpPr>
          <p:cNvPr id="3" name="Content Placeholder 2"/>
          <p:cNvSpPr>
            <a:spLocks noGrp="1"/>
          </p:cNvSpPr>
          <p:nvPr>
            <p:ph idx="1"/>
          </p:nvPr>
        </p:nvSpPr>
        <p:spPr/>
        <p:txBody>
          <a:bodyPr/>
          <a:lstStyle/>
          <a:p>
            <a:endParaRPr lang="en-US" dirty="0"/>
          </a:p>
        </p:txBody>
      </p:sp>
      <p:pic>
        <p:nvPicPr>
          <p:cNvPr id="3074" name="Picture 2" descr="Line chart showing the changes in cancer death rates for men of various races and ethnicities. See table below for data poi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676400"/>
            <a:ext cx="7277100" cy="4391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7622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US" sz="3600" b="1" dirty="0">
                <a:solidFill>
                  <a:prstClr val="black"/>
                </a:solidFill>
              </a:rPr>
              <a:t>Health Disparities</a:t>
            </a:r>
            <a:br>
              <a:rPr lang="en-US" sz="3600" b="1" dirty="0">
                <a:solidFill>
                  <a:prstClr val="black"/>
                </a:solidFill>
              </a:rPr>
            </a:br>
            <a:r>
              <a:rPr lang="en-US" sz="2000" b="1" dirty="0">
                <a:solidFill>
                  <a:prstClr val="black"/>
                </a:solidFill>
                <a:hlinkClick r:id="rId2"/>
              </a:rPr>
              <a:t>https://www.cdc.gov/cancer/dcpc/data/race.htm</a:t>
            </a:r>
            <a:endParaRPr lang="en-US" dirty="0"/>
          </a:p>
        </p:txBody>
      </p:sp>
      <p:sp>
        <p:nvSpPr>
          <p:cNvPr id="3" name="Content Placeholder 2"/>
          <p:cNvSpPr>
            <a:spLocks noGrp="1"/>
          </p:cNvSpPr>
          <p:nvPr>
            <p:ph idx="1"/>
          </p:nvPr>
        </p:nvSpPr>
        <p:spPr>
          <a:solidFill>
            <a:srgbClr val="FFFF00"/>
          </a:solidFill>
        </p:spPr>
        <p:txBody>
          <a:bodyPr/>
          <a:lstStyle/>
          <a:p>
            <a:endParaRPr lang="en-US" dirty="0"/>
          </a:p>
        </p:txBody>
      </p:sp>
      <p:pic>
        <p:nvPicPr>
          <p:cNvPr id="4098" name="Picture 2" descr="Line chart showing the changes in cancer incidence rates for women of various races and ethnicities. See table below for data poi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676400"/>
            <a:ext cx="7277100" cy="4391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99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92D050"/>
          </a:solidFill>
        </p:spPr>
        <p:txBody>
          <a:bodyPr>
            <a:normAutofit fontScale="90000"/>
          </a:bodyPr>
          <a:lstStyle/>
          <a:p>
            <a:r>
              <a:rPr lang="en-US" sz="5400" b="1" dirty="0" smtClean="0"/>
              <a:t>Early Fights Against Branding </a:t>
            </a:r>
            <a:endParaRPr lang="en-US" sz="5400" b="1" dirty="0"/>
          </a:p>
        </p:txBody>
      </p:sp>
      <p:sp>
        <p:nvSpPr>
          <p:cNvPr id="3" name="Subtitle 2"/>
          <p:cNvSpPr>
            <a:spLocks noGrp="1"/>
          </p:cNvSpPr>
          <p:nvPr>
            <p:ph type="subTitle" idx="1"/>
          </p:nvPr>
        </p:nvSpPr>
        <p:spPr>
          <a:solidFill>
            <a:srgbClr val="FFFF00"/>
          </a:solidFill>
        </p:spPr>
        <p:txBody>
          <a:bodyPr/>
          <a:lstStyle/>
          <a:p>
            <a:r>
              <a:rPr lang="en-US" b="1" dirty="0" smtClean="0"/>
              <a:t>Still A Burning Issue</a:t>
            </a:r>
            <a:endParaRPr lang="en-US" b="1" dirty="0"/>
          </a:p>
        </p:txBody>
      </p:sp>
    </p:spTree>
    <p:extLst>
      <p:ext uri="{BB962C8B-B14F-4D97-AF65-F5344CB8AC3E}">
        <p14:creationId xmlns:p14="http://schemas.microsoft.com/office/powerpoint/2010/main" val="4131579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r>
              <a:rPr lang="en-US" b="1" dirty="0" smtClean="0"/>
              <a:t>Early Fights Against Branding</a:t>
            </a:r>
            <a:endParaRPr lang="en-US" b="1" dirty="0"/>
          </a:p>
        </p:txBody>
      </p:sp>
      <p:sp>
        <p:nvSpPr>
          <p:cNvPr id="3" name="Content Placeholder 2"/>
          <p:cNvSpPr>
            <a:spLocks noGrp="1"/>
          </p:cNvSpPr>
          <p:nvPr>
            <p:ph idx="1"/>
          </p:nvPr>
        </p:nvSpPr>
        <p:spPr>
          <a:solidFill>
            <a:srgbClr val="FFFF00"/>
          </a:solidFill>
        </p:spPr>
        <p:txBody>
          <a:bodyPr/>
          <a:lstStyle/>
          <a:p>
            <a:r>
              <a:rPr lang="en-US" b="1" dirty="0" err="1" smtClean="0"/>
              <a:t>UpTown</a:t>
            </a:r>
            <a:r>
              <a:rPr lang="en-US" b="1" dirty="0" smtClean="0"/>
              <a:t> Cigarettes</a:t>
            </a:r>
          </a:p>
          <a:p>
            <a:pPr lvl="1"/>
            <a:r>
              <a:rPr lang="en-US" dirty="0" smtClean="0"/>
              <a:t>Philadelphia, 1989</a:t>
            </a:r>
          </a:p>
          <a:p>
            <a:pPr marL="0" indent="0">
              <a:buNone/>
            </a:pPr>
            <a:endParaRPr lang="en-US" dirty="0" smtClean="0"/>
          </a:p>
          <a:p>
            <a:r>
              <a:rPr lang="en-US" b="1" dirty="0" smtClean="0"/>
              <a:t>Brand X</a:t>
            </a:r>
          </a:p>
          <a:p>
            <a:pPr lvl="1"/>
            <a:r>
              <a:rPr lang="en-US" dirty="0" smtClean="0"/>
              <a:t>Boston, 1995</a:t>
            </a:r>
          </a:p>
          <a:p>
            <a:pPr marL="0" indent="0">
              <a:buNone/>
            </a:pPr>
            <a:endParaRPr lang="en-US" dirty="0" smtClean="0"/>
          </a:p>
          <a:p>
            <a:r>
              <a:rPr lang="en-US" b="1" dirty="0" smtClean="0"/>
              <a:t>Kool </a:t>
            </a:r>
            <a:r>
              <a:rPr lang="en-US" b="1" dirty="0" err="1" smtClean="0"/>
              <a:t>Mixx</a:t>
            </a:r>
            <a:r>
              <a:rPr lang="en-US" b="1" dirty="0" smtClean="0"/>
              <a:t> Campaign</a:t>
            </a:r>
          </a:p>
          <a:p>
            <a:pPr lvl="1"/>
            <a:r>
              <a:rPr lang="en-US" dirty="0" smtClean="0"/>
              <a:t>Chicago, 2004</a:t>
            </a:r>
            <a:endParaRPr lang="en-US" dirty="0"/>
          </a:p>
        </p:txBody>
      </p:sp>
    </p:spTree>
    <p:extLst>
      <p:ext uri="{BB962C8B-B14F-4D97-AF65-F5344CB8AC3E}">
        <p14:creationId xmlns:p14="http://schemas.microsoft.com/office/powerpoint/2010/main" val="2232432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J Contest"/>
          <p:cNvPicPr>
            <a:picLocks noChangeAspect="1" noChangeArrowheads="1"/>
          </p:cNvPicPr>
          <p:nvPr/>
        </p:nvPicPr>
        <p:blipFill>
          <a:blip r:embed="rId3" cstate="print"/>
          <a:srcRect/>
          <a:stretch>
            <a:fillRect/>
          </a:stretch>
        </p:blipFill>
        <p:spPr bwMode="auto">
          <a:xfrm>
            <a:off x="0" y="0"/>
            <a:ext cx="4368800" cy="6858000"/>
          </a:xfrm>
          <a:prstGeom prst="rect">
            <a:avLst/>
          </a:prstGeom>
          <a:noFill/>
          <a:ln w="9525">
            <a:noFill/>
            <a:miter lim="800000"/>
            <a:headEnd/>
            <a:tailEnd/>
          </a:ln>
        </p:spPr>
      </p:pic>
      <p:pic>
        <p:nvPicPr>
          <p:cNvPr id="11267" name="Picture 3"/>
          <p:cNvPicPr>
            <a:picLocks noChangeAspect="1" noChangeArrowheads="1"/>
          </p:cNvPicPr>
          <p:nvPr/>
        </p:nvPicPr>
        <p:blipFill>
          <a:blip r:embed="rId4" cstate="print"/>
          <a:srcRect/>
          <a:stretch>
            <a:fillRect/>
          </a:stretch>
        </p:blipFill>
        <p:spPr bwMode="auto">
          <a:xfrm>
            <a:off x="4343400" y="0"/>
            <a:ext cx="4800600" cy="6858000"/>
          </a:xfrm>
          <a:prstGeom prst="rect">
            <a:avLst/>
          </a:prstGeom>
          <a:noFill/>
          <a:ln w="9525">
            <a:noFill/>
            <a:miter lim="800000"/>
            <a:headEnd/>
            <a:tailEnd/>
          </a:ln>
        </p:spPr>
      </p:pic>
    </p:spTree>
    <p:extLst>
      <p:ext uri="{BB962C8B-B14F-4D97-AF65-F5344CB8AC3E}">
        <p14:creationId xmlns:p14="http://schemas.microsoft.com/office/powerpoint/2010/main" val="98541020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1210</Words>
  <Application>Microsoft Office PowerPoint</Application>
  <PresentationFormat>On-screen Show (4:3)</PresentationFormat>
  <Paragraphs>181</Paragraphs>
  <Slides>32</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Microsoft Excel 97-2003 Worksheet</vt:lpstr>
      <vt:lpstr>Menthol:  Moving Center Stage!</vt:lpstr>
      <vt:lpstr>African American Menthol Use Skyrockets!</vt:lpstr>
      <vt:lpstr>Predatory Marketing Patterns (Henriksen, 2011)</vt:lpstr>
      <vt:lpstr>Storefront Cigarette Advertising Differs by Racial/Ethnic Community </vt:lpstr>
      <vt:lpstr>Health Disparities https://www.cdc.gov/cancer/dcpc/data/race.htm</vt:lpstr>
      <vt:lpstr>Health Disparities https://www.cdc.gov/cancer/dcpc/data/race.htm</vt:lpstr>
      <vt:lpstr>Early Fights Against Branding </vt:lpstr>
      <vt:lpstr>Early Fights Against Branding</vt:lpstr>
      <vt:lpstr>PowerPoint Presentation</vt:lpstr>
      <vt:lpstr>KOOL Cigarette Packs</vt:lpstr>
      <vt:lpstr>Menthol A Sacrificial Lamb</vt:lpstr>
      <vt:lpstr>A Deal with the Devil!</vt:lpstr>
      <vt:lpstr>Push Back:  Amended FDA Bill</vt:lpstr>
      <vt:lpstr>Federal Inaction </vt:lpstr>
      <vt:lpstr>Stirring?</vt:lpstr>
      <vt:lpstr>Same Old, Same Old!</vt:lpstr>
      <vt:lpstr>Snake in the Grass (aka the tobacco industry)</vt:lpstr>
      <vt:lpstr>But Wait:  Snake in Charge?</vt:lpstr>
      <vt:lpstr>Implications for Menthol Regulation During Trump Reign</vt:lpstr>
      <vt:lpstr>Jones Day / Reynolds (BAT) is in the White House</vt:lpstr>
      <vt:lpstr>The Fight To Ban Menthol</vt:lpstr>
      <vt:lpstr>Existing Menthol Restrictions</vt:lpstr>
      <vt:lpstr> Existing Menthol Restrictions </vt:lpstr>
      <vt:lpstr>Existing Menthol Restrictions</vt:lpstr>
      <vt:lpstr>Existing Menthol Restrictions</vt:lpstr>
      <vt:lpstr>Existing Menthol Restrictions</vt:lpstr>
      <vt:lpstr>All-in:  San Francisco</vt:lpstr>
      <vt:lpstr>Take Home Message:  Menthol is a Social Justice Issue!</vt:lpstr>
      <vt:lpstr>If Menthol Were Banned 100,000s of Lives would be saved</vt:lpstr>
      <vt:lpstr>What’s at Stake?</vt:lpstr>
      <vt:lpstr>PowerPoint Presentation</vt:lpstr>
      <vt:lpstr>Thank You!</vt:lpstr>
    </vt:vector>
  </TitlesOfParts>
  <Company>University of California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27</cp:revision>
  <dcterms:created xsi:type="dcterms:W3CDTF">2017-09-18T14:53:23Z</dcterms:created>
  <dcterms:modified xsi:type="dcterms:W3CDTF">2017-10-02T21:53:53Z</dcterms:modified>
</cp:coreProperties>
</file>