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57"/>
  </p:notesMasterIdLst>
  <p:handoutMasterIdLst>
    <p:handoutMasterId r:id="rId58"/>
  </p:handoutMasterIdLst>
  <p:sldIdLst>
    <p:sldId id="283" r:id="rId2"/>
    <p:sldId id="300" r:id="rId3"/>
    <p:sldId id="302" r:id="rId4"/>
    <p:sldId id="389" r:id="rId5"/>
    <p:sldId id="357" r:id="rId6"/>
    <p:sldId id="312" r:id="rId7"/>
    <p:sldId id="358" r:id="rId8"/>
    <p:sldId id="304" r:id="rId9"/>
    <p:sldId id="390" r:id="rId10"/>
    <p:sldId id="309" r:id="rId11"/>
    <p:sldId id="424" r:id="rId12"/>
    <p:sldId id="310" r:id="rId13"/>
    <p:sldId id="425" r:id="rId14"/>
    <p:sldId id="306" r:id="rId15"/>
    <p:sldId id="311" r:id="rId16"/>
    <p:sldId id="420" r:id="rId17"/>
    <p:sldId id="414" r:id="rId18"/>
    <p:sldId id="419" r:id="rId19"/>
    <p:sldId id="418" r:id="rId20"/>
    <p:sldId id="413" r:id="rId21"/>
    <p:sldId id="423" r:id="rId22"/>
    <p:sldId id="421" r:id="rId23"/>
    <p:sldId id="422" r:id="rId24"/>
    <p:sldId id="392" r:id="rId25"/>
    <p:sldId id="325" r:id="rId26"/>
    <p:sldId id="403" r:id="rId27"/>
    <p:sldId id="405" r:id="rId28"/>
    <p:sldId id="406" r:id="rId29"/>
    <p:sldId id="391" r:id="rId30"/>
    <p:sldId id="408" r:id="rId31"/>
    <p:sldId id="330" r:id="rId32"/>
    <p:sldId id="393" r:id="rId33"/>
    <p:sldId id="360" r:id="rId34"/>
    <p:sldId id="361" r:id="rId35"/>
    <p:sldId id="412" r:id="rId36"/>
    <p:sldId id="376" r:id="rId37"/>
    <p:sldId id="377" r:id="rId38"/>
    <p:sldId id="323" r:id="rId39"/>
    <p:sldId id="426" r:id="rId40"/>
    <p:sldId id="417" r:id="rId41"/>
    <p:sldId id="382" r:id="rId42"/>
    <p:sldId id="281" r:id="rId43"/>
    <p:sldId id="384" r:id="rId44"/>
    <p:sldId id="386" r:id="rId45"/>
    <p:sldId id="411" r:id="rId46"/>
    <p:sldId id="401" r:id="rId47"/>
    <p:sldId id="402" r:id="rId48"/>
    <p:sldId id="394" r:id="rId49"/>
    <p:sldId id="395" r:id="rId50"/>
    <p:sldId id="398" r:id="rId51"/>
    <p:sldId id="397" r:id="rId52"/>
    <p:sldId id="399" r:id="rId53"/>
    <p:sldId id="404" r:id="rId54"/>
    <p:sldId id="400" r:id="rId55"/>
    <p:sldId id="349"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0" d="100"/>
          <a:sy n="80" d="100"/>
        </p:scale>
        <p:origin x="-882" y="-7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EA56023-9F1C-4BCB-98DA-63BAEDCC274B}" type="datetimeFigureOut">
              <a:rPr lang="en-US" smtClean="0"/>
              <a:t>3/6/2017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9B17B7C-19B1-4E0E-94E5-1AAE7DA88355}" type="slidenum">
              <a:rPr lang="en-US" smtClean="0"/>
              <a:t>‹#›</a:t>
            </a:fld>
            <a:endParaRPr lang="en-US"/>
          </a:p>
        </p:txBody>
      </p:sp>
    </p:spTree>
    <p:extLst>
      <p:ext uri="{BB962C8B-B14F-4D97-AF65-F5344CB8AC3E}">
        <p14:creationId xmlns:p14="http://schemas.microsoft.com/office/powerpoint/2010/main" val="23928876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E9C6FB-4546-4FF5-9B44-22F1F7F622C0}" type="datetimeFigureOut">
              <a:rPr lang="en-US" smtClean="0"/>
              <a:t>3/6/2017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7DFF27-E8E5-4520-9847-4D7C33D7FFD4}" type="slidenum">
              <a:rPr lang="en-US" smtClean="0"/>
              <a:t>‹#›</a:t>
            </a:fld>
            <a:endParaRPr lang="en-US"/>
          </a:p>
        </p:txBody>
      </p:sp>
    </p:spTree>
    <p:extLst>
      <p:ext uri="{BB962C8B-B14F-4D97-AF65-F5344CB8AC3E}">
        <p14:creationId xmlns:p14="http://schemas.microsoft.com/office/powerpoint/2010/main" val="3195953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7DFF27-E8E5-4520-9847-4D7C33D7FFD4}" type="slidenum">
              <a:rPr lang="en-US" smtClean="0"/>
              <a:t>1</a:t>
            </a:fld>
            <a:endParaRPr lang="en-US"/>
          </a:p>
        </p:txBody>
      </p:sp>
    </p:spTree>
    <p:extLst>
      <p:ext uri="{BB962C8B-B14F-4D97-AF65-F5344CB8AC3E}">
        <p14:creationId xmlns:p14="http://schemas.microsoft.com/office/powerpoint/2010/main" val="10725683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7AF8DF67-8067-3A43-A4A9-8E599F37A8A1}" type="slidenum">
              <a:rPr lang="en-US" sz="1200">
                <a:latin typeface="Arial" charset="0"/>
              </a:rPr>
              <a:pPr/>
              <a:t>15</a:t>
            </a:fld>
            <a:endParaRPr lang="en-US" sz="1200">
              <a:latin typeface="Arial" charset="0"/>
            </a:endParaRPr>
          </a:p>
        </p:txBody>
      </p:sp>
      <p:sp>
        <p:nvSpPr>
          <p:cNvPr id="31746" name="Rectangle 7"/>
          <p:cNvSpPr txBox="1">
            <a:spLocks noGrp="1" noChangeArrowheads="1"/>
          </p:cNvSpPr>
          <p:nvPr/>
        </p:nvSpPr>
        <p:spPr bwMode="auto">
          <a:xfrm>
            <a:off x="3886200"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55" tIns="46128" rIns="92255" bIns="46128" anchor="b"/>
          <a:lstStyle>
            <a:lvl1pPr defTabSz="925513">
              <a:defRPr sz="2400">
                <a:solidFill>
                  <a:schemeClr val="tx1"/>
                </a:solidFill>
                <a:latin typeface="Garamond" charset="0"/>
                <a:ea typeface="ＭＳ Ｐゴシック" charset="0"/>
                <a:cs typeface="ＭＳ Ｐゴシック" charset="0"/>
              </a:defRPr>
            </a:lvl1pPr>
            <a:lvl2pPr marL="742950" indent="-285750" defTabSz="925513">
              <a:defRPr sz="2400">
                <a:solidFill>
                  <a:schemeClr val="tx1"/>
                </a:solidFill>
                <a:latin typeface="Garamond" charset="0"/>
                <a:ea typeface="ＭＳ Ｐゴシック" charset="0"/>
              </a:defRPr>
            </a:lvl2pPr>
            <a:lvl3pPr marL="1143000" indent="-228600" defTabSz="925513">
              <a:defRPr sz="2400">
                <a:solidFill>
                  <a:schemeClr val="tx1"/>
                </a:solidFill>
                <a:latin typeface="Garamond" charset="0"/>
                <a:ea typeface="ＭＳ Ｐゴシック" charset="0"/>
              </a:defRPr>
            </a:lvl3pPr>
            <a:lvl4pPr marL="1600200" indent="-228600" defTabSz="925513">
              <a:defRPr sz="2400">
                <a:solidFill>
                  <a:schemeClr val="tx1"/>
                </a:solidFill>
                <a:latin typeface="Garamond" charset="0"/>
                <a:ea typeface="ＭＳ Ｐゴシック" charset="0"/>
              </a:defRPr>
            </a:lvl4pPr>
            <a:lvl5pPr marL="2057400" indent="-228600" defTabSz="925513">
              <a:defRPr sz="2400">
                <a:solidFill>
                  <a:schemeClr val="tx1"/>
                </a:solidFill>
                <a:latin typeface="Garamond" charset="0"/>
                <a:ea typeface="ＭＳ Ｐゴシック" charset="0"/>
              </a:defRPr>
            </a:lvl5pPr>
            <a:lvl6pPr marL="2514600" indent="-228600" defTabSz="925513" eaLnBrk="0" fontAlgn="base" hangingPunct="0">
              <a:spcBef>
                <a:spcPct val="0"/>
              </a:spcBef>
              <a:spcAft>
                <a:spcPct val="0"/>
              </a:spcAft>
              <a:defRPr sz="2400">
                <a:solidFill>
                  <a:schemeClr val="tx1"/>
                </a:solidFill>
                <a:latin typeface="Garamond" charset="0"/>
                <a:ea typeface="ＭＳ Ｐゴシック" charset="0"/>
              </a:defRPr>
            </a:lvl6pPr>
            <a:lvl7pPr marL="2971800" indent="-228600" defTabSz="925513" eaLnBrk="0" fontAlgn="base" hangingPunct="0">
              <a:spcBef>
                <a:spcPct val="0"/>
              </a:spcBef>
              <a:spcAft>
                <a:spcPct val="0"/>
              </a:spcAft>
              <a:defRPr sz="2400">
                <a:solidFill>
                  <a:schemeClr val="tx1"/>
                </a:solidFill>
                <a:latin typeface="Garamond" charset="0"/>
                <a:ea typeface="ＭＳ Ｐゴシック" charset="0"/>
              </a:defRPr>
            </a:lvl7pPr>
            <a:lvl8pPr marL="3429000" indent="-228600" defTabSz="925513" eaLnBrk="0" fontAlgn="base" hangingPunct="0">
              <a:spcBef>
                <a:spcPct val="0"/>
              </a:spcBef>
              <a:spcAft>
                <a:spcPct val="0"/>
              </a:spcAft>
              <a:defRPr sz="2400">
                <a:solidFill>
                  <a:schemeClr val="tx1"/>
                </a:solidFill>
                <a:latin typeface="Garamond" charset="0"/>
                <a:ea typeface="ＭＳ Ｐゴシック" charset="0"/>
              </a:defRPr>
            </a:lvl8pPr>
            <a:lvl9pPr marL="3886200" indent="-228600" defTabSz="925513" eaLnBrk="0" fontAlgn="base" hangingPunct="0">
              <a:spcBef>
                <a:spcPct val="0"/>
              </a:spcBef>
              <a:spcAft>
                <a:spcPct val="0"/>
              </a:spcAft>
              <a:defRPr sz="2400">
                <a:solidFill>
                  <a:schemeClr val="tx1"/>
                </a:solidFill>
                <a:latin typeface="Garamond" charset="0"/>
                <a:ea typeface="ＭＳ Ｐゴシック" charset="0"/>
              </a:defRPr>
            </a:lvl9pPr>
          </a:lstStyle>
          <a:p>
            <a:pPr algn="r" eaLnBrk="1" hangingPunct="1"/>
            <a:fld id="{502E35A4-20F5-CA4B-9E39-9F857D9FA805}" type="slidenum">
              <a:rPr lang="en-US" sz="1200">
                <a:latin typeface="Tahoma" charset="0"/>
              </a:rPr>
              <a:pPr algn="r" eaLnBrk="1" hangingPunct="1"/>
              <a:t>15</a:t>
            </a:fld>
            <a:endParaRPr lang="en-US" sz="1200">
              <a:latin typeface="Tahoma" charset="0"/>
            </a:endParaRPr>
          </a:p>
        </p:txBody>
      </p:sp>
      <p:sp>
        <p:nvSpPr>
          <p:cNvPr id="31747" name="Rectangle 2"/>
          <p:cNvSpPr>
            <a:spLocks noGrp="1" noRot="1" noChangeAspect="1" noChangeArrowheads="1" noTextEdit="1"/>
          </p:cNvSpPr>
          <p:nvPr>
            <p:ph type="sldImg"/>
          </p:nvPr>
        </p:nvSpPr>
        <p:spPr>
          <a:xfrm>
            <a:off x="1147763" y="728663"/>
            <a:ext cx="4562475" cy="3422650"/>
          </a:xfrm>
          <a:ln/>
        </p:spPr>
      </p:sp>
      <p:sp>
        <p:nvSpPr>
          <p:cNvPr id="31748" name="Rectangle 3"/>
          <p:cNvSpPr>
            <a:spLocks noGrp="1" noChangeArrowheads="1"/>
          </p:cNvSpPr>
          <p:nvPr>
            <p:ph type="body" idx="1"/>
          </p:nvPr>
        </p:nvSpPr>
        <p:spPr>
          <a:xfrm>
            <a:off x="914400" y="4364038"/>
            <a:ext cx="5029200" cy="4054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55" tIns="46128" rIns="92255" bIns="46128"/>
          <a:lstStyle/>
          <a:p>
            <a:pPr eaLnBrk="1" hangingPunct="1"/>
            <a:r>
              <a:rPr lang="en-US" sz="1000" dirty="0">
                <a:latin typeface="Arial" charset="0"/>
              </a:rPr>
              <a:t>Brief interventions have been shown to be effective (Fiore et al., 2008). When time or logistics do not permit comprehensive tobacco cessation counseling during a patient visit, clinicians are encouraged to apply brief interventions, </a:t>
            </a:r>
            <a:r>
              <a:rPr lang="en-US" sz="1000" dirty="0" smtClean="0">
                <a:latin typeface="Arial" charset="0"/>
              </a:rPr>
              <a:t>just</a:t>
            </a:r>
            <a:r>
              <a:rPr lang="en-US" sz="1000" baseline="0" dirty="0" smtClean="0">
                <a:latin typeface="Arial" charset="0"/>
              </a:rPr>
              <a:t> a few minutes, </a:t>
            </a:r>
            <a:r>
              <a:rPr lang="en-US" sz="1000" dirty="0" smtClean="0">
                <a:latin typeface="Arial" charset="0"/>
              </a:rPr>
              <a:t>whereby </a:t>
            </a:r>
            <a:r>
              <a:rPr lang="en-US" sz="1000" dirty="0">
                <a:latin typeface="Arial" charset="0"/>
              </a:rPr>
              <a:t>they </a:t>
            </a:r>
            <a:r>
              <a:rPr lang="en-US" sz="1000" i="1" dirty="0">
                <a:latin typeface="Arial" charset="0"/>
              </a:rPr>
              <a:t>Ask </a:t>
            </a:r>
            <a:r>
              <a:rPr lang="en-US" sz="1000" dirty="0">
                <a:latin typeface="Arial" charset="0"/>
              </a:rPr>
              <a:t>about tobacco use, </a:t>
            </a:r>
            <a:r>
              <a:rPr lang="en-US" sz="1000" i="1" dirty="0">
                <a:latin typeface="Arial" charset="0"/>
              </a:rPr>
              <a:t>Advise </a:t>
            </a:r>
            <a:r>
              <a:rPr lang="en-US" sz="1000" dirty="0">
                <a:latin typeface="Arial" charset="0"/>
              </a:rPr>
              <a:t>tobacco users to quit, and </a:t>
            </a:r>
            <a:r>
              <a:rPr lang="en-US" sz="1000" i="1" dirty="0">
                <a:latin typeface="Arial" charset="0"/>
              </a:rPr>
              <a:t>Refer</a:t>
            </a:r>
            <a:r>
              <a:rPr lang="en-US" sz="1000" dirty="0">
                <a:latin typeface="Arial" charset="0"/>
              </a:rPr>
              <a:t> patients who are willing to quit to </a:t>
            </a:r>
            <a:r>
              <a:rPr lang="en-US" sz="1000" dirty="0" smtClean="0">
                <a:latin typeface="Arial" charset="0"/>
              </a:rPr>
              <a:t>the</a:t>
            </a:r>
            <a:r>
              <a:rPr lang="en-US" sz="1000" baseline="0" dirty="0" smtClean="0">
                <a:latin typeface="Arial" charset="0"/>
              </a:rPr>
              <a:t> California Smokers’</a:t>
            </a:r>
            <a:r>
              <a:rPr lang="en-US" sz="1000" dirty="0" smtClean="0">
                <a:latin typeface="Arial" charset="0"/>
              </a:rPr>
              <a:t> </a:t>
            </a:r>
            <a:r>
              <a:rPr lang="en-US" sz="1000" dirty="0">
                <a:latin typeface="Arial" charset="0"/>
              </a:rPr>
              <a:t>telephone </a:t>
            </a:r>
            <a:r>
              <a:rPr lang="en-US" sz="1000" dirty="0" smtClean="0">
                <a:latin typeface="Arial" charset="0"/>
              </a:rPr>
              <a:t>helpline</a:t>
            </a:r>
            <a:r>
              <a:rPr lang="en-US" sz="1000" baseline="0" dirty="0" smtClean="0">
                <a:latin typeface="Arial" charset="0"/>
              </a:rPr>
              <a:t> (1-800-No-Buts)</a:t>
            </a:r>
            <a:r>
              <a:rPr lang="en-US" sz="1000" dirty="0" smtClean="0">
                <a:latin typeface="Arial" charset="0"/>
              </a:rPr>
              <a:t> </a:t>
            </a:r>
            <a:r>
              <a:rPr lang="en-US" sz="1000" dirty="0">
                <a:latin typeface="Arial" charset="0"/>
              </a:rPr>
              <a:t>or other community-based resource for tobacco cessation. </a:t>
            </a:r>
          </a:p>
          <a:p>
            <a:pPr eaLnBrk="1" hangingPunct="1"/>
            <a:endParaRPr lang="en-US" sz="1000" dirty="0">
              <a:latin typeface="Arial" charset="0"/>
            </a:endParaRPr>
          </a:p>
          <a:p>
            <a:pPr eaLnBrk="1" hangingPunct="1"/>
            <a:r>
              <a:rPr lang="en-US" sz="1000" b="1" dirty="0">
                <a:latin typeface="Arial" charset="0"/>
                <a:cs typeface="Arial" charset="0"/>
                <a:sym typeface="Webdings" charset="0"/>
              </a:rPr>
              <a:t>♪</a:t>
            </a:r>
            <a:r>
              <a:rPr lang="en-US" sz="1000" b="1" dirty="0">
                <a:latin typeface="Arial" charset="0"/>
                <a:sym typeface="Wingdings" charset="0"/>
              </a:rPr>
              <a:t> </a:t>
            </a:r>
            <a:r>
              <a:rPr lang="en-US" sz="1000" b="1" dirty="0">
                <a:latin typeface="Arial" charset="0"/>
                <a:sym typeface="Monotype Sorts" charset="0"/>
              </a:rPr>
              <a:t>Note to instructor(s): </a:t>
            </a:r>
            <a:r>
              <a:rPr lang="en-US" sz="1000" dirty="0">
                <a:latin typeface="Arial" charset="0"/>
              </a:rPr>
              <a:t>It has been recognized for many years now that clinicians can play an important role in helping patients quit smoking (Fiore et al., 2008). There have been efforts to train especially providers in tobacco cessation and how to intervene, hoping that these providers will incorporate these interventions as a part of their practices.  For the most part, these efforts have failed, because most clinicians do not have the expertise or the time to provide extending counseling to their patients. Thus, the tobacco control community has moved towards asking clinicians to apply this ask-advise-refer strategy, rather than expecting clinicians to do it all themselves. The idea is that we can simply and quickly ask patients about their smoking and advise them to quit, but that few of us are tobacco cessation specialists.  Thus, we refer our patients to the experts who can help them quit smoking – and fortunately, the services of these experts are now readily available to all Americans through tobacco </a:t>
            </a:r>
            <a:r>
              <a:rPr lang="ja-JP" altLang="en-US" sz="1000" dirty="0">
                <a:latin typeface="Arial" charset="0"/>
              </a:rPr>
              <a:t>“</a:t>
            </a:r>
            <a:r>
              <a:rPr lang="en-US" altLang="ja-JP" sz="1000" dirty="0" err="1">
                <a:latin typeface="Arial" charset="0"/>
              </a:rPr>
              <a:t>quitlines</a:t>
            </a:r>
            <a:r>
              <a:rPr lang="ja-JP" altLang="en-US" sz="1000" dirty="0">
                <a:latin typeface="Arial" charset="0"/>
              </a:rPr>
              <a:t>”</a:t>
            </a:r>
            <a:r>
              <a:rPr lang="en-US" altLang="ja-JP" sz="1000" dirty="0">
                <a:latin typeface="Arial" charset="0"/>
              </a:rPr>
              <a:t> and other resources.</a:t>
            </a:r>
          </a:p>
          <a:p>
            <a:pPr eaLnBrk="1" hangingPunct="1"/>
            <a:endParaRPr lang="en-US" sz="1000" dirty="0">
              <a:latin typeface="Arial" charset="0"/>
            </a:endParaRPr>
          </a:p>
          <a:p>
            <a:pPr eaLnBrk="1" hangingPunct="1">
              <a:spcBef>
                <a:spcPct val="0"/>
              </a:spcBef>
              <a:buClr>
                <a:schemeClr val="tx1"/>
              </a:buClr>
              <a:buSzPct val="60000"/>
              <a:buFont typeface="Wingdings" charset="0"/>
              <a:buNone/>
            </a:pPr>
            <a:r>
              <a:rPr lang="en-US" sz="900" dirty="0">
                <a:latin typeface="Arial" charset="0"/>
              </a:rPr>
              <a:t>Fiore MC, </a:t>
            </a:r>
            <a:r>
              <a:rPr lang="en-US" sz="900" dirty="0" err="1">
                <a:latin typeface="Arial" charset="0"/>
              </a:rPr>
              <a:t>Jaén</a:t>
            </a:r>
            <a:r>
              <a:rPr lang="en-US" sz="900" dirty="0">
                <a:latin typeface="Arial" charset="0"/>
              </a:rPr>
              <a:t> CR, Baker TB, et al. (2008). </a:t>
            </a:r>
            <a:r>
              <a:rPr lang="en-US" sz="900" i="1" dirty="0">
                <a:latin typeface="Arial" charset="0"/>
              </a:rPr>
              <a:t>Treating Tobacco Use and Dependence: 2008 Update. Clinical Practice Guideline.</a:t>
            </a:r>
            <a:r>
              <a:rPr lang="en-US" sz="900" dirty="0">
                <a:latin typeface="Arial" charset="0"/>
              </a:rPr>
              <a:t> Rockville, MD: U.S. Department of Health and Human Services. Public Health Service.</a:t>
            </a:r>
          </a:p>
          <a:p>
            <a:pPr eaLnBrk="1" hangingPunct="1"/>
            <a:endParaRPr lang="en-US" sz="1000" dirty="0">
              <a:latin typeface="Arial" charset="0"/>
            </a:endParaRPr>
          </a:p>
          <a:p>
            <a:pPr eaLnBrk="1" hangingPunct="1"/>
            <a:endParaRPr lang="en-US" sz="1000" dirty="0">
              <a:latin typeface="Arial" charset="0"/>
            </a:endParaRPr>
          </a:p>
          <a:p>
            <a:pPr eaLnBrk="1" hangingPunct="1"/>
            <a:endParaRPr lang="en-US" sz="1000" dirty="0">
              <a:latin typeface="Arial" charset="0"/>
            </a:endParaRPr>
          </a:p>
          <a:p>
            <a:pPr eaLnBrk="1" hangingPunct="1"/>
            <a:endParaRPr lang="en-US" sz="1000" dirty="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1.  Describe the context and development of UC Quits, the UC-wide Tobacco Cessation Network</a:t>
            </a:r>
          </a:p>
          <a:p>
            <a:pPr marL="0" indent="0">
              <a:buNone/>
            </a:pPr>
            <a:endParaRPr lang="en-US" dirty="0" smtClean="0"/>
          </a:p>
          <a:p>
            <a:pPr marL="0" indent="0">
              <a:buNone/>
            </a:pPr>
            <a:r>
              <a:rPr lang="en-US" dirty="0" smtClean="0"/>
              <a:t>2.  Compare how the 5 UC medical centers are implementing systems change on tobacco with multidisciplinary teams and the electronic medical record</a:t>
            </a:r>
            <a:br>
              <a:rPr lang="en-US" dirty="0" smtClean="0"/>
            </a:br>
            <a:endParaRPr lang="en-US" dirty="0" smtClean="0"/>
          </a:p>
          <a:p>
            <a:pPr marL="0" indent="0">
              <a:buNone/>
            </a:pPr>
            <a:r>
              <a:rPr lang="en-US" dirty="0" smtClean="0"/>
              <a:t>3.  Identify opportunities for systems change on tobacco cessation including lung cancer screening and quality measures</a:t>
            </a:r>
          </a:p>
          <a:p>
            <a:endParaRPr lang="en-US" dirty="0"/>
          </a:p>
        </p:txBody>
      </p:sp>
      <p:sp>
        <p:nvSpPr>
          <p:cNvPr id="4" name="Slide Number Placeholder 3"/>
          <p:cNvSpPr>
            <a:spLocks noGrp="1"/>
          </p:cNvSpPr>
          <p:nvPr>
            <p:ph type="sldNum" sz="quarter" idx="10"/>
          </p:nvPr>
        </p:nvSpPr>
        <p:spPr/>
        <p:txBody>
          <a:bodyPr/>
          <a:lstStyle/>
          <a:p>
            <a:fld id="{317DFF27-E8E5-4520-9847-4D7C33D7FFD4}" type="slidenum">
              <a:rPr lang="en-US" smtClean="0"/>
              <a:t>16</a:t>
            </a:fld>
            <a:endParaRPr lang="en-US"/>
          </a:p>
        </p:txBody>
      </p:sp>
    </p:spTree>
    <p:extLst>
      <p:ext uri="{BB962C8B-B14F-4D97-AF65-F5344CB8AC3E}">
        <p14:creationId xmlns:p14="http://schemas.microsoft.com/office/powerpoint/2010/main" val="4218978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BB0094BF-5B0A-424F-8CC8-E7EF35D2FECD}" type="slidenum">
              <a:rPr lang="en-US" altLang="en-US" smtClean="0">
                <a:latin typeface="Arial" charset="0"/>
              </a:rPr>
              <a:pPr/>
              <a:t>17</a:t>
            </a:fld>
            <a:endParaRPr lang="en-US" altLang="en-US" smtClean="0">
              <a:latin typeface="Arial" charset="0"/>
            </a:endParaRPr>
          </a:p>
        </p:txBody>
      </p:sp>
      <p:sp>
        <p:nvSpPr>
          <p:cNvPr id="63491" name="Rectangle 7"/>
          <p:cNvSpPr txBox="1">
            <a:spLocks noGrp="1" noChangeArrowheads="1"/>
          </p:cNvSpPr>
          <p:nvPr/>
        </p:nvSpPr>
        <p:spPr bwMode="auto">
          <a:xfrm>
            <a:off x="3886200"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55" tIns="46128" rIns="92255" bIns="46128" anchor="b"/>
          <a:lstStyle>
            <a:lvl1pPr defTabSz="925513">
              <a:defRPr>
                <a:solidFill>
                  <a:schemeClr val="tx1"/>
                </a:solidFill>
                <a:latin typeface="Garamond" pitchFamily="18" charset="0"/>
              </a:defRPr>
            </a:lvl1pPr>
            <a:lvl2pPr marL="742950" indent="-285750" defTabSz="925513">
              <a:defRPr>
                <a:solidFill>
                  <a:schemeClr val="tx1"/>
                </a:solidFill>
                <a:latin typeface="Garamond" pitchFamily="18" charset="0"/>
              </a:defRPr>
            </a:lvl2pPr>
            <a:lvl3pPr marL="1143000" indent="-228600" defTabSz="925513">
              <a:defRPr>
                <a:solidFill>
                  <a:schemeClr val="tx1"/>
                </a:solidFill>
                <a:latin typeface="Garamond" pitchFamily="18" charset="0"/>
              </a:defRPr>
            </a:lvl3pPr>
            <a:lvl4pPr marL="1600200" indent="-228600" defTabSz="925513">
              <a:defRPr>
                <a:solidFill>
                  <a:schemeClr val="tx1"/>
                </a:solidFill>
                <a:latin typeface="Garamond" pitchFamily="18" charset="0"/>
              </a:defRPr>
            </a:lvl4pPr>
            <a:lvl5pPr marL="2057400" indent="-228600" defTabSz="925513">
              <a:defRPr>
                <a:solidFill>
                  <a:schemeClr val="tx1"/>
                </a:solidFill>
                <a:latin typeface="Garamond" pitchFamily="18" charset="0"/>
              </a:defRPr>
            </a:lvl5pPr>
            <a:lvl6pPr marL="2514600" indent="-228600" defTabSz="925513" eaLnBrk="0" fontAlgn="base" hangingPunct="0">
              <a:spcBef>
                <a:spcPct val="0"/>
              </a:spcBef>
              <a:spcAft>
                <a:spcPct val="0"/>
              </a:spcAft>
              <a:defRPr>
                <a:solidFill>
                  <a:schemeClr val="tx1"/>
                </a:solidFill>
                <a:latin typeface="Garamond" pitchFamily="18" charset="0"/>
              </a:defRPr>
            </a:lvl6pPr>
            <a:lvl7pPr marL="2971800" indent="-228600" defTabSz="925513" eaLnBrk="0" fontAlgn="base" hangingPunct="0">
              <a:spcBef>
                <a:spcPct val="0"/>
              </a:spcBef>
              <a:spcAft>
                <a:spcPct val="0"/>
              </a:spcAft>
              <a:defRPr>
                <a:solidFill>
                  <a:schemeClr val="tx1"/>
                </a:solidFill>
                <a:latin typeface="Garamond" pitchFamily="18" charset="0"/>
              </a:defRPr>
            </a:lvl7pPr>
            <a:lvl8pPr marL="3429000" indent="-228600" defTabSz="925513" eaLnBrk="0" fontAlgn="base" hangingPunct="0">
              <a:spcBef>
                <a:spcPct val="0"/>
              </a:spcBef>
              <a:spcAft>
                <a:spcPct val="0"/>
              </a:spcAft>
              <a:defRPr>
                <a:solidFill>
                  <a:schemeClr val="tx1"/>
                </a:solidFill>
                <a:latin typeface="Garamond" pitchFamily="18" charset="0"/>
              </a:defRPr>
            </a:lvl8pPr>
            <a:lvl9pPr marL="3886200" indent="-228600" defTabSz="925513" eaLnBrk="0" fontAlgn="base" hangingPunct="0">
              <a:spcBef>
                <a:spcPct val="0"/>
              </a:spcBef>
              <a:spcAft>
                <a:spcPct val="0"/>
              </a:spcAft>
              <a:defRPr>
                <a:solidFill>
                  <a:schemeClr val="tx1"/>
                </a:solidFill>
                <a:latin typeface="Garamond" pitchFamily="18" charset="0"/>
              </a:defRPr>
            </a:lvl9pPr>
          </a:lstStyle>
          <a:p>
            <a:pPr algn="r" eaLnBrk="1" hangingPunct="1"/>
            <a:fld id="{948C14C1-B6AA-47B3-B341-96D40DA2A19C}" type="slidenum">
              <a:rPr lang="en-US" altLang="en-US" sz="1200">
                <a:latin typeface="Tahoma" pitchFamily="34" charset="0"/>
              </a:rPr>
              <a:pPr algn="r" eaLnBrk="1" hangingPunct="1"/>
              <a:t>17</a:t>
            </a:fld>
            <a:endParaRPr lang="en-US" altLang="en-US" sz="1200">
              <a:latin typeface="Tahoma" pitchFamily="34" charset="0"/>
            </a:endParaRPr>
          </a:p>
        </p:txBody>
      </p:sp>
      <p:sp>
        <p:nvSpPr>
          <p:cNvPr id="63492" name="Rectangle 7"/>
          <p:cNvSpPr txBox="1">
            <a:spLocks noGrp="1" noChangeArrowheads="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54" tIns="45576" rIns="91154" bIns="45576" anchor="b"/>
          <a:lstStyle>
            <a:lvl1pPr defTabSz="912813">
              <a:defRPr>
                <a:solidFill>
                  <a:schemeClr val="tx1"/>
                </a:solidFill>
                <a:latin typeface="Garamond" pitchFamily="18" charset="0"/>
              </a:defRPr>
            </a:lvl1pPr>
            <a:lvl2pPr marL="742950" indent="-285750" defTabSz="912813">
              <a:defRPr>
                <a:solidFill>
                  <a:schemeClr val="tx1"/>
                </a:solidFill>
                <a:latin typeface="Garamond" pitchFamily="18" charset="0"/>
              </a:defRPr>
            </a:lvl2pPr>
            <a:lvl3pPr marL="1143000" indent="-228600" defTabSz="912813">
              <a:defRPr>
                <a:solidFill>
                  <a:schemeClr val="tx1"/>
                </a:solidFill>
                <a:latin typeface="Garamond" pitchFamily="18" charset="0"/>
              </a:defRPr>
            </a:lvl3pPr>
            <a:lvl4pPr marL="1600200" indent="-228600" defTabSz="912813">
              <a:defRPr>
                <a:solidFill>
                  <a:schemeClr val="tx1"/>
                </a:solidFill>
                <a:latin typeface="Garamond" pitchFamily="18" charset="0"/>
              </a:defRPr>
            </a:lvl4pPr>
            <a:lvl5pPr marL="2057400" indent="-228600" defTabSz="912813">
              <a:defRPr>
                <a:solidFill>
                  <a:schemeClr val="tx1"/>
                </a:solidFill>
                <a:latin typeface="Garamond" pitchFamily="18" charset="0"/>
              </a:defRPr>
            </a:lvl5pPr>
            <a:lvl6pPr marL="2514600" indent="-228600" defTabSz="912813" eaLnBrk="0" fontAlgn="base" hangingPunct="0">
              <a:spcBef>
                <a:spcPct val="0"/>
              </a:spcBef>
              <a:spcAft>
                <a:spcPct val="0"/>
              </a:spcAft>
              <a:defRPr>
                <a:solidFill>
                  <a:schemeClr val="tx1"/>
                </a:solidFill>
                <a:latin typeface="Garamond" pitchFamily="18" charset="0"/>
              </a:defRPr>
            </a:lvl6pPr>
            <a:lvl7pPr marL="2971800" indent="-228600" defTabSz="912813" eaLnBrk="0" fontAlgn="base" hangingPunct="0">
              <a:spcBef>
                <a:spcPct val="0"/>
              </a:spcBef>
              <a:spcAft>
                <a:spcPct val="0"/>
              </a:spcAft>
              <a:defRPr>
                <a:solidFill>
                  <a:schemeClr val="tx1"/>
                </a:solidFill>
                <a:latin typeface="Garamond" pitchFamily="18" charset="0"/>
              </a:defRPr>
            </a:lvl7pPr>
            <a:lvl8pPr marL="3429000" indent="-228600" defTabSz="912813" eaLnBrk="0" fontAlgn="base" hangingPunct="0">
              <a:spcBef>
                <a:spcPct val="0"/>
              </a:spcBef>
              <a:spcAft>
                <a:spcPct val="0"/>
              </a:spcAft>
              <a:defRPr>
                <a:solidFill>
                  <a:schemeClr val="tx1"/>
                </a:solidFill>
                <a:latin typeface="Garamond" pitchFamily="18" charset="0"/>
              </a:defRPr>
            </a:lvl8pPr>
            <a:lvl9pPr marL="3886200" indent="-228600" defTabSz="912813" eaLnBrk="0" fontAlgn="base" hangingPunct="0">
              <a:spcBef>
                <a:spcPct val="0"/>
              </a:spcBef>
              <a:spcAft>
                <a:spcPct val="0"/>
              </a:spcAft>
              <a:defRPr>
                <a:solidFill>
                  <a:schemeClr val="tx1"/>
                </a:solidFill>
                <a:latin typeface="Garamond" pitchFamily="18" charset="0"/>
              </a:defRPr>
            </a:lvl9pPr>
          </a:lstStyle>
          <a:p>
            <a:pPr algn="r" eaLnBrk="1" hangingPunct="1"/>
            <a:fld id="{8647122D-F503-4B2F-971D-969889875B1D}" type="slidenum">
              <a:rPr lang="en-US" altLang="en-US" sz="1000">
                <a:latin typeface="Tahoma" pitchFamily="34" charset="0"/>
              </a:rPr>
              <a:pPr algn="r" eaLnBrk="1" hangingPunct="1"/>
              <a:t>17</a:t>
            </a:fld>
            <a:endParaRPr lang="en-US" altLang="en-US" sz="1000">
              <a:latin typeface="Tahoma" pitchFamily="34" charset="0"/>
            </a:endParaRPr>
          </a:p>
        </p:txBody>
      </p:sp>
      <p:sp>
        <p:nvSpPr>
          <p:cNvPr id="63493" name="Rectangle 2"/>
          <p:cNvSpPr>
            <a:spLocks noChangeArrowheads="1" noTextEdit="1"/>
          </p:cNvSpPr>
          <p:nvPr>
            <p:ph type="sldImg"/>
          </p:nvPr>
        </p:nvSpPr>
        <p:spPr>
          <a:xfrm>
            <a:off x="1741488" y="684213"/>
            <a:ext cx="3384550" cy="2538412"/>
          </a:xfrm>
          <a:ln/>
        </p:spPr>
      </p:sp>
      <p:sp>
        <p:nvSpPr>
          <p:cNvPr id="63494" name="Rectangle 3"/>
          <p:cNvSpPr>
            <a:spLocks noGrp="1" noChangeArrowheads="1"/>
          </p:cNvSpPr>
          <p:nvPr>
            <p:ph type="body" idx="1"/>
          </p:nvPr>
        </p:nvSpPr>
        <p:spPr>
          <a:xfrm>
            <a:off x="558800" y="3371850"/>
            <a:ext cx="5740400" cy="5081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95" tIns="45147" rIns="90295" bIns="45147"/>
          <a:lstStyle/>
          <a:p>
            <a:pPr eaLnBrk="1" hangingPunct="1">
              <a:buFont typeface="Wingdings" pitchFamily="2" charset="2"/>
              <a:buNone/>
            </a:pPr>
            <a:r>
              <a:rPr lang="en-US" altLang="en-US" sz="1000" b="1" smtClean="0">
                <a:latin typeface="Arial" charset="0"/>
                <a:cs typeface="Arial" charset="0"/>
                <a:sym typeface="Monotype Sorts" pitchFamily="2" charset="2"/>
              </a:rPr>
              <a:t>♪ </a:t>
            </a:r>
            <a:r>
              <a:rPr lang="en-US" altLang="en-US" sz="1000" b="1" smtClean="0">
                <a:latin typeface="Arial" charset="0"/>
                <a:sym typeface="Monotype Sorts" pitchFamily="2" charset="2"/>
              </a:rPr>
              <a:t>Note to instructor(s):</a:t>
            </a:r>
            <a:r>
              <a:rPr lang="en-US" altLang="en-US" sz="1000" smtClean="0">
                <a:latin typeface="Arial" charset="0"/>
                <a:sym typeface="Monotype Sorts" pitchFamily="2" charset="2"/>
              </a:rPr>
              <a:t> Refer students to the </a:t>
            </a:r>
            <a:r>
              <a:rPr lang="en-US" altLang="en-US" sz="1000" i="1" smtClean="0">
                <a:latin typeface="Arial" charset="0"/>
                <a:sym typeface="Monotype Sorts" pitchFamily="2" charset="2"/>
              </a:rPr>
              <a:t>Withdrawal Symptoms Information Sheet</a:t>
            </a:r>
            <a:r>
              <a:rPr lang="en-US" altLang="en-US" sz="1000" smtClean="0">
                <a:latin typeface="Arial" charset="0"/>
                <a:sym typeface="Monotype Sorts" pitchFamily="2" charset="2"/>
              </a:rPr>
              <a:t> handout</a:t>
            </a:r>
            <a:r>
              <a:rPr lang="en-US" altLang="en-US" sz="1000" i="1" smtClean="0">
                <a:latin typeface="Arial" charset="0"/>
                <a:sym typeface="Monotype Sorts" pitchFamily="2" charset="2"/>
              </a:rPr>
              <a:t>.</a:t>
            </a:r>
            <a:r>
              <a:rPr lang="en-US" altLang="en-US" sz="1000" smtClean="0">
                <a:latin typeface="Arial" charset="0"/>
                <a:sym typeface="Monotype Sorts" pitchFamily="2" charset="2"/>
              </a:rPr>
              <a:t> This handout describes several symptoms, when they occur postcessation, and how to cope with withdrawal. In addition to being an educational aid for students, it can be copied and distributed to patients who are quitting. </a:t>
            </a:r>
          </a:p>
          <a:p>
            <a:pPr eaLnBrk="1" hangingPunct="1">
              <a:buFont typeface="Monotype Sorts" pitchFamily="2" charset="2"/>
              <a:buNone/>
            </a:pPr>
            <a:r>
              <a:rPr lang="en-US" altLang="en-US" sz="1000" smtClean="0">
                <a:latin typeface="Arial" charset="0"/>
                <a:sym typeface="Monotype Sorts" pitchFamily="2" charset="2"/>
              </a:rPr>
              <a:t>When nicotine is discontinued abruptly, the following withdrawal symptoms develop (Hughes, 2007): </a:t>
            </a:r>
          </a:p>
          <a:p>
            <a:pPr lvl="1" indent="-107950" eaLnBrk="1" hangingPunct="1">
              <a:buFontTx/>
              <a:buChar char="•"/>
            </a:pPr>
            <a:r>
              <a:rPr lang="en-US" altLang="en-US" sz="1000" smtClean="0">
                <a:latin typeface="Arial" charset="0"/>
              </a:rPr>
              <a:t>Irritability/frustration/anger</a:t>
            </a:r>
          </a:p>
          <a:p>
            <a:pPr lvl="1" indent="-107950" eaLnBrk="1" hangingPunct="1">
              <a:buFontTx/>
              <a:buChar char="•"/>
            </a:pPr>
            <a:r>
              <a:rPr lang="en-US" altLang="en-US" sz="1000" smtClean="0">
                <a:latin typeface="Arial" charset="0"/>
              </a:rPr>
              <a:t>Anxiety</a:t>
            </a:r>
          </a:p>
          <a:p>
            <a:pPr lvl="1" indent="-107950" eaLnBrk="1" hangingPunct="1">
              <a:buFontTx/>
              <a:buChar char="•"/>
            </a:pPr>
            <a:r>
              <a:rPr lang="en-US" altLang="en-US" sz="1000" smtClean="0">
                <a:latin typeface="Arial" charset="0"/>
              </a:rPr>
              <a:t>Difficulty concentrating</a:t>
            </a:r>
          </a:p>
          <a:p>
            <a:pPr lvl="1" indent="-107950" eaLnBrk="1" hangingPunct="1">
              <a:buFontTx/>
              <a:buChar char="•"/>
            </a:pPr>
            <a:r>
              <a:rPr lang="en-US" altLang="en-US" sz="1000" smtClean="0">
                <a:latin typeface="Arial" charset="0"/>
              </a:rPr>
              <a:t>Restlessness/impatience</a:t>
            </a:r>
          </a:p>
          <a:p>
            <a:pPr lvl="1" indent="-107950" eaLnBrk="1" hangingPunct="1">
              <a:buFontTx/>
              <a:buChar char="•"/>
            </a:pPr>
            <a:r>
              <a:rPr lang="en-US" altLang="en-US" sz="1000" smtClean="0">
                <a:latin typeface="Arial" charset="0"/>
              </a:rPr>
              <a:t>Depressed mood/depression				</a:t>
            </a:r>
          </a:p>
          <a:p>
            <a:pPr lvl="1" indent="-107950" eaLnBrk="1" hangingPunct="1">
              <a:buFontTx/>
              <a:buChar char="•"/>
            </a:pPr>
            <a:r>
              <a:rPr lang="en-US" altLang="en-US" sz="1000" smtClean="0">
                <a:latin typeface="Arial" charset="0"/>
              </a:rPr>
              <a:t>Insomnia</a:t>
            </a:r>
          </a:p>
          <a:p>
            <a:pPr lvl="1" indent="-107950" eaLnBrk="1" hangingPunct="1">
              <a:buFontTx/>
              <a:buChar char="•"/>
            </a:pPr>
            <a:r>
              <a:rPr lang="en-US" altLang="en-US" sz="1000" smtClean="0">
                <a:latin typeface="Arial" charset="0"/>
              </a:rPr>
              <a:t>Impaired performance</a:t>
            </a:r>
          </a:p>
          <a:p>
            <a:pPr lvl="1" indent="-107950" eaLnBrk="1" hangingPunct="1">
              <a:buFontTx/>
              <a:buChar char="•"/>
            </a:pPr>
            <a:r>
              <a:rPr lang="en-US" altLang="en-US" sz="1000" smtClean="0">
                <a:latin typeface="Arial" charset="0"/>
              </a:rPr>
              <a:t>Increased appetite/weight gain</a:t>
            </a:r>
          </a:p>
          <a:p>
            <a:pPr lvl="1" indent="-107950" eaLnBrk="1" hangingPunct="1">
              <a:buFontTx/>
              <a:buChar char="•"/>
            </a:pPr>
            <a:r>
              <a:rPr lang="en-US" altLang="en-US" sz="1000" smtClean="0">
                <a:latin typeface="Arial" charset="0"/>
              </a:rPr>
              <a:t>Cravings</a:t>
            </a:r>
          </a:p>
          <a:p>
            <a:pPr eaLnBrk="1" hangingPunct="1">
              <a:buFont typeface="Monotype Sorts" pitchFamily="2" charset="2"/>
              <a:buNone/>
            </a:pPr>
            <a:endParaRPr lang="en-US" altLang="en-US" sz="1000" b="1" smtClean="0">
              <a:latin typeface="Arial" charset="0"/>
              <a:cs typeface="Arial" charset="0"/>
              <a:sym typeface="Monotype Sorts" pitchFamily="2" charset="2"/>
            </a:endParaRPr>
          </a:p>
          <a:p>
            <a:pPr eaLnBrk="1" hangingPunct="1">
              <a:buFont typeface="Monotype Sorts" pitchFamily="2" charset="2"/>
              <a:buNone/>
            </a:pPr>
            <a:r>
              <a:rPr lang="en-US" altLang="en-US" sz="1000" b="1" smtClean="0">
                <a:latin typeface="Arial" charset="0"/>
                <a:cs typeface="Arial" charset="0"/>
                <a:sym typeface="Monotype Sorts" pitchFamily="2" charset="2"/>
              </a:rPr>
              <a:t>♪ </a:t>
            </a:r>
            <a:r>
              <a:rPr lang="en-US" altLang="en-US" sz="1000" b="1" smtClean="0">
                <a:latin typeface="Arial" charset="0"/>
                <a:sym typeface="Monotype Sorts" pitchFamily="2" charset="2"/>
              </a:rPr>
              <a:t>Note to instructor(s):</a:t>
            </a:r>
            <a:r>
              <a:rPr lang="en-US" altLang="en-US" sz="1000" smtClean="0">
                <a:latin typeface="Arial" charset="0"/>
                <a:sym typeface="Monotype Sorts" pitchFamily="2" charset="2"/>
              </a:rPr>
              <a:t> Other symptoms of quitting have been described in the literature.  Please refer to Hughes, 2007 for further details.</a:t>
            </a:r>
          </a:p>
          <a:p>
            <a:pPr eaLnBrk="1" hangingPunct="1">
              <a:buFont typeface="Monotype Sorts" pitchFamily="2" charset="2"/>
              <a:buNone/>
            </a:pPr>
            <a:endParaRPr lang="en-US" altLang="en-US" sz="1000" smtClean="0">
              <a:latin typeface="Arial" charset="0"/>
              <a:sym typeface="Monotype Sorts" pitchFamily="2" charset="2"/>
            </a:endParaRPr>
          </a:p>
          <a:p>
            <a:pPr eaLnBrk="1" hangingPunct="1">
              <a:buFont typeface="Monotype Sorts" pitchFamily="2" charset="2"/>
              <a:buNone/>
            </a:pPr>
            <a:r>
              <a:rPr lang="en-US" altLang="en-US" sz="1000" smtClean="0">
                <a:latin typeface="Arial" charset="0"/>
                <a:sym typeface="Monotype Sorts" pitchFamily="2" charset="2"/>
              </a:rPr>
              <a:t>Tobacco users usually experience a strong desire or craving for tobacco. In general, </a:t>
            </a:r>
            <a:r>
              <a:rPr lang="en-US" altLang="en-US" sz="1000" b="1" smtClean="0">
                <a:latin typeface="Arial" charset="0"/>
                <a:sym typeface="Monotype Sorts" pitchFamily="2" charset="2"/>
              </a:rPr>
              <a:t>withdrawal symptoms manifest within the first 1</a:t>
            </a:r>
            <a:r>
              <a:rPr lang="en-US" altLang="en-US" sz="1000" b="1" smtClean="0">
                <a:latin typeface="Arial" charset="0"/>
                <a:cs typeface="Arial" charset="0"/>
                <a:sym typeface="Monotype Sorts" pitchFamily="2" charset="2"/>
              </a:rPr>
              <a:t>–</a:t>
            </a:r>
            <a:r>
              <a:rPr lang="en-US" altLang="en-US" sz="1000" b="1" smtClean="0">
                <a:latin typeface="Arial" charset="0"/>
                <a:sym typeface="Monotype Sorts" pitchFamily="2" charset="2"/>
              </a:rPr>
              <a:t>2 days, peak within the first week, and gradually dissipate over the next 2</a:t>
            </a:r>
            <a:r>
              <a:rPr lang="en-US" altLang="en-US" sz="1000" b="1" smtClean="0">
                <a:latin typeface="Arial" charset="0"/>
                <a:cs typeface="Arial" charset="0"/>
                <a:sym typeface="Monotype Sorts" pitchFamily="2" charset="2"/>
              </a:rPr>
              <a:t>–</a:t>
            </a:r>
            <a:r>
              <a:rPr lang="en-US" altLang="en-US" sz="1000" b="1" smtClean="0">
                <a:latin typeface="Arial" charset="0"/>
                <a:sym typeface="Monotype Sorts" pitchFamily="2" charset="2"/>
              </a:rPr>
              <a:t>4 weeks </a:t>
            </a:r>
            <a:r>
              <a:rPr lang="en-US" altLang="en-US" sz="1000" smtClean="0">
                <a:latin typeface="Arial" charset="0"/>
                <a:sym typeface="Monotype Sorts" pitchFamily="2" charset="2"/>
              </a:rPr>
              <a:t>(Hughes, 2007). Strong cravings for tobacco may persist for months to years after cessation (Benowitz, 1992). </a:t>
            </a:r>
          </a:p>
          <a:p>
            <a:pPr eaLnBrk="1" hangingPunct="1">
              <a:spcAft>
                <a:spcPct val="30000"/>
              </a:spcAft>
            </a:pPr>
            <a:endParaRPr lang="en-US" altLang="en-US" sz="1000" smtClean="0">
              <a:latin typeface="Arial" charset="0"/>
            </a:endParaRPr>
          </a:p>
          <a:p>
            <a:pPr eaLnBrk="1" hangingPunct="1">
              <a:spcBef>
                <a:spcPct val="0"/>
              </a:spcBef>
              <a:spcAft>
                <a:spcPct val="30000"/>
              </a:spcAft>
            </a:pPr>
            <a:r>
              <a:rPr lang="en-US" altLang="en-US" sz="900" smtClean="0">
                <a:latin typeface="Arial" charset="0"/>
              </a:rPr>
              <a:t>Benowitz NL. (1992). Cigarette smoking and nicotine addiction. </a:t>
            </a:r>
            <a:r>
              <a:rPr lang="en-US" altLang="en-US" sz="900" i="1" smtClean="0">
                <a:latin typeface="Arial" charset="0"/>
              </a:rPr>
              <a:t>Med Clin N Am</a:t>
            </a:r>
            <a:r>
              <a:rPr lang="en-US" altLang="en-US" sz="900" smtClean="0">
                <a:latin typeface="Arial" charset="0"/>
              </a:rPr>
              <a:t> 76:415</a:t>
            </a:r>
            <a:r>
              <a:rPr lang="en-US" altLang="en-US" sz="900" smtClean="0">
                <a:latin typeface="Arial" charset="0"/>
                <a:cs typeface="Arial" charset="0"/>
              </a:rPr>
              <a:t>–</a:t>
            </a:r>
            <a:r>
              <a:rPr lang="en-US" altLang="en-US" sz="900" smtClean="0">
                <a:latin typeface="Arial" charset="0"/>
              </a:rPr>
              <a:t>437.</a:t>
            </a:r>
          </a:p>
          <a:p>
            <a:pPr eaLnBrk="1" hangingPunct="1">
              <a:spcBef>
                <a:spcPct val="0"/>
              </a:spcBef>
              <a:spcAft>
                <a:spcPct val="30000"/>
              </a:spcAft>
            </a:pPr>
            <a:r>
              <a:rPr lang="en-US" altLang="en-US" sz="900" smtClean="0">
                <a:latin typeface="Arial" charset="0"/>
              </a:rPr>
              <a:t>Hughes JR. (2007). Effects of abstinence from tobacco: valid symptoms and time course. </a:t>
            </a:r>
            <a:r>
              <a:rPr lang="en-US" altLang="en-US" sz="900" i="1" smtClean="0">
                <a:latin typeface="Arial" charset="0"/>
              </a:rPr>
              <a:t>Nicotine Tob Res</a:t>
            </a:r>
            <a:r>
              <a:rPr lang="en-US" altLang="en-US" sz="900" smtClean="0">
                <a:latin typeface="Arial" charset="0"/>
              </a:rPr>
              <a:t> 9:315</a:t>
            </a:r>
            <a:r>
              <a:rPr lang="en-US" altLang="en-US" sz="900" smtClean="0">
                <a:latin typeface="Arial" charset="0"/>
                <a:cs typeface="Arial" charset="0"/>
              </a:rPr>
              <a:t>–3</a:t>
            </a:r>
            <a:r>
              <a:rPr lang="en-US" altLang="en-US" sz="900" smtClean="0">
                <a:latin typeface="Arial" charset="0"/>
              </a:rPr>
              <a:t>27.</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39A3A54A-DD93-46FD-96C6-0393A217E798}" type="slidenum">
              <a:rPr lang="en-US" altLang="en-US" smtClean="0">
                <a:latin typeface="Arial" charset="0"/>
              </a:rPr>
              <a:pPr/>
              <a:t>19</a:t>
            </a:fld>
            <a:endParaRPr lang="en-US" altLang="en-US" smtClean="0">
              <a:latin typeface="Arial" charset="0"/>
            </a:endParaRPr>
          </a:p>
        </p:txBody>
      </p:sp>
      <p:sp>
        <p:nvSpPr>
          <p:cNvPr id="76803" name="Rectangle 7"/>
          <p:cNvSpPr txBox="1">
            <a:spLocks noGrp="1" noChangeArrowheads="1"/>
          </p:cNvSpPr>
          <p:nvPr/>
        </p:nvSpPr>
        <p:spPr bwMode="auto">
          <a:xfrm>
            <a:off x="3886200"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1" tIns="45695" rIns="91391" bIns="45695" anchor="b"/>
          <a:lstStyle>
            <a:lvl1pPr defTabSz="915988">
              <a:defRPr>
                <a:solidFill>
                  <a:schemeClr val="tx1"/>
                </a:solidFill>
                <a:latin typeface="Garamond" pitchFamily="18" charset="0"/>
              </a:defRPr>
            </a:lvl1pPr>
            <a:lvl2pPr marL="742950" indent="-285750" defTabSz="915988">
              <a:defRPr>
                <a:solidFill>
                  <a:schemeClr val="tx1"/>
                </a:solidFill>
                <a:latin typeface="Garamond" pitchFamily="18" charset="0"/>
              </a:defRPr>
            </a:lvl2pPr>
            <a:lvl3pPr marL="1143000" indent="-228600" defTabSz="915988">
              <a:defRPr>
                <a:solidFill>
                  <a:schemeClr val="tx1"/>
                </a:solidFill>
                <a:latin typeface="Garamond" pitchFamily="18" charset="0"/>
              </a:defRPr>
            </a:lvl3pPr>
            <a:lvl4pPr marL="1600200" indent="-228600" defTabSz="915988">
              <a:defRPr>
                <a:solidFill>
                  <a:schemeClr val="tx1"/>
                </a:solidFill>
                <a:latin typeface="Garamond" pitchFamily="18" charset="0"/>
              </a:defRPr>
            </a:lvl4pPr>
            <a:lvl5pPr marL="2057400" indent="-228600" defTabSz="915988">
              <a:defRPr>
                <a:solidFill>
                  <a:schemeClr val="tx1"/>
                </a:solidFill>
                <a:latin typeface="Garamond" pitchFamily="18" charset="0"/>
              </a:defRPr>
            </a:lvl5pPr>
            <a:lvl6pPr marL="2514600" indent="-228600" defTabSz="915988" eaLnBrk="0" fontAlgn="base" hangingPunct="0">
              <a:spcBef>
                <a:spcPct val="0"/>
              </a:spcBef>
              <a:spcAft>
                <a:spcPct val="0"/>
              </a:spcAft>
              <a:defRPr>
                <a:solidFill>
                  <a:schemeClr val="tx1"/>
                </a:solidFill>
                <a:latin typeface="Garamond" pitchFamily="18" charset="0"/>
              </a:defRPr>
            </a:lvl6pPr>
            <a:lvl7pPr marL="2971800" indent="-228600" defTabSz="915988" eaLnBrk="0" fontAlgn="base" hangingPunct="0">
              <a:spcBef>
                <a:spcPct val="0"/>
              </a:spcBef>
              <a:spcAft>
                <a:spcPct val="0"/>
              </a:spcAft>
              <a:defRPr>
                <a:solidFill>
                  <a:schemeClr val="tx1"/>
                </a:solidFill>
                <a:latin typeface="Garamond" pitchFamily="18" charset="0"/>
              </a:defRPr>
            </a:lvl7pPr>
            <a:lvl8pPr marL="3429000" indent="-228600" defTabSz="915988" eaLnBrk="0" fontAlgn="base" hangingPunct="0">
              <a:spcBef>
                <a:spcPct val="0"/>
              </a:spcBef>
              <a:spcAft>
                <a:spcPct val="0"/>
              </a:spcAft>
              <a:defRPr>
                <a:solidFill>
                  <a:schemeClr val="tx1"/>
                </a:solidFill>
                <a:latin typeface="Garamond" pitchFamily="18" charset="0"/>
              </a:defRPr>
            </a:lvl8pPr>
            <a:lvl9pPr marL="3886200" indent="-228600" defTabSz="915988" eaLnBrk="0" fontAlgn="base" hangingPunct="0">
              <a:spcBef>
                <a:spcPct val="0"/>
              </a:spcBef>
              <a:spcAft>
                <a:spcPct val="0"/>
              </a:spcAft>
              <a:defRPr>
                <a:solidFill>
                  <a:schemeClr val="tx1"/>
                </a:solidFill>
                <a:latin typeface="Garamond" pitchFamily="18" charset="0"/>
              </a:defRPr>
            </a:lvl9pPr>
          </a:lstStyle>
          <a:p>
            <a:pPr algn="r" eaLnBrk="1" hangingPunct="1"/>
            <a:fld id="{D5169AA0-F9A9-4AAD-AC26-E2573EFE7829}" type="slidenum">
              <a:rPr lang="en-US" altLang="en-US" sz="1100">
                <a:latin typeface="Tahoma" pitchFamily="34" charset="0"/>
              </a:rPr>
              <a:pPr algn="r" eaLnBrk="1" hangingPunct="1"/>
              <a:t>19</a:t>
            </a:fld>
            <a:endParaRPr lang="en-US" altLang="en-US" sz="1100">
              <a:latin typeface="Tahoma" pitchFamily="34" charset="0"/>
            </a:endParaRPr>
          </a:p>
        </p:txBody>
      </p:sp>
      <p:sp>
        <p:nvSpPr>
          <p:cNvPr id="76804" name="Rectangle 7"/>
          <p:cNvSpPr txBox="1">
            <a:spLocks noGrp="1" noChangeArrowheads="1"/>
          </p:cNvSpPr>
          <p:nvPr/>
        </p:nvSpPr>
        <p:spPr bwMode="auto">
          <a:xfrm>
            <a:off x="3886200"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0" rIns="91380" bIns="45690" anchor="b"/>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r" eaLnBrk="1" hangingPunct="1"/>
            <a:fld id="{99A58B85-7D0C-4A36-8657-974CC296BF89}" type="slidenum">
              <a:rPr lang="en-US" altLang="en-US" sz="1100">
                <a:latin typeface="Tahoma" pitchFamily="34" charset="0"/>
                <a:cs typeface="Arial" charset="0"/>
              </a:rPr>
              <a:pPr algn="r" eaLnBrk="1" hangingPunct="1"/>
              <a:t>19</a:t>
            </a:fld>
            <a:endParaRPr lang="en-US" altLang="en-US" sz="1100">
              <a:latin typeface="Tahoma" pitchFamily="34" charset="0"/>
              <a:cs typeface="Arial" charset="0"/>
            </a:endParaRPr>
          </a:p>
        </p:txBody>
      </p:sp>
      <p:sp>
        <p:nvSpPr>
          <p:cNvPr id="76805" name="Rectangle 2"/>
          <p:cNvSpPr>
            <a:spLocks noGrp="1" noRot="1" noChangeAspect="1" noChangeArrowheads="1" noTextEdit="1"/>
          </p:cNvSpPr>
          <p:nvPr>
            <p:ph type="sldImg"/>
          </p:nvPr>
        </p:nvSpPr>
        <p:spPr>
          <a:xfrm>
            <a:off x="1735138" y="684213"/>
            <a:ext cx="3384550" cy="2538412"/>
          </a:xfrm>
          <a:ln/>
        </p:spPr>
      </p:sp>
      <p:sp>
        <p:nvSpPr>
          <p:cNvPr id="76806" name="Rectangle 3"/>
          <p:cNvSpPr>
            <a:spLocks noGrp="1" noChangeArrowheads="1"/>
          </p:cNvSpPr>
          <p:nvPr>
            <p:ph type="body" idx="1"/>
          </p:nvPr>
        </p:nvSpPr>
        <p:spPr>
          <a:xfrm>
            <a:off x="560388" y="3373438"/>
            <a:ext cx="5738812" cy="5086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51" tIns="45175" rIns="90351" bIns="45175"/>
          <a:lstStyle/>
          <a:p>
            <a:pPr eaLnBrk="1" hangingPunct="1"/>
            <a:r>
              <a:rPr lang="en-US" altLang="en-US" sz="1000" smtClean="0">
                <a:latin typeface="Arial" charset="0"/>
              </a:rPr>
              <a:t>This bar chart summarizes the long-term (</a:t>
            </a:r>
            <a:r>
              <a:rPr lang="en-US" altLang="en-US" sz="1000" smtClean="0">
                <a:latin typeface="Arial" charset="0"/>
                <a:sym typeface="Symbol" pitchFamily="18" charset="2"/>
              </a:rPr>
              <a:t>6-</a:t>
            </a:r>
            <a:r>
              <a:rPr lang="en-US" altLang="en-US" sz="1000" smtClean="0">
                <a:latin typeface="Arial" charset="0"/>
              </a:rPr>
              <a:t>month) quit rates observed with the different NRT products, bupropion SR and varenicline (Cahill et al., 2008; Stead et al., 2008; Hughes et al., 2007). These data derive from 145 different randomized-controlled trials; therefore, it is inappropriate to compare the active medications with respect to clinical efficacy. What this chart does illustrate, however, is that the quit rates from each of the methods is approximately twice that of its corresponding placebo control treatment arm. </a:t>
            </a:r>
          </a:p>
          <a:p>
            <a:pPr eaLnBrk="1" hangingPunct="1"/>
            <a:endParaRPr lang="en-US" altLang="en-US" sz="1000" smtClean="0">
              <a:latin typeface="Arial" charset="0"/>
            </a:endParaRPr>
          </a:p>
          <a:p>
            <a:pPr eaLnBrk="1" hangingPunct="1"/>
            <a:r>
              <a:rPr lang="en-US" altLang="en-US" sz="1000" smtClean="0">
                <a:latin typeface="Arial" charset="0"/>
              </a:rPr>
              <a:t>Each of the pharmacotherapy options depicted in the chart is considered effective. When patients ask for assistance with their quit attempt, any product can be recommended, if not contraindicated. However, when assisting patients in choosing a product, clinicians should consider additional factors. The number of cigarettes smoked per day (or time to first cigarette, for the nicotine lozenge), level of dependence, advantages and disadvantages of each product, methods used for prior quit attempts and reasons for relapse, and the patient’s own product preference need to be considered. </a:t>
            </a:r>
            <a:r>
              <a:rPr lang="en-US" altLang="en-US" sz="1000" b="1" smtClean="0">
                <a:latin typeface="Arial" charset="0"/>
              </a:rPr>
              <a:t>Behavioral counseling should be used in conjunction with all pharmacologic therapies.</a:t>
            </a:r>
          </a:p>
          <a:p>
            <a:pPr eaLnBrk="1" hangingPunct="1"/>
            <a:endParaRPr lang="en-US" altLang="en-US" sz="1000" b="1" smtClean="0">
              <a:latin typeface="Arial" charset="0"/>
            </a:endParaRPr>
          </a:p>
          <a:p>
            <a:pPr eaLnBrk="1" hangingPunct="1">
              <a:lnSpc>
                <a:spcPct val="90000"/>
              </a:lnSpc>
            </a:pPr>
            <a:r>
              <a:rPr lang="en-US" altLang="en-US" sz="900" smtClean="0">
                <a:latin typeface="Arial" charset="0"/>
              </a:rPr>
              <a:t>Cahill K, Stead LF, Lancaster T.  Nicotine receptor partial agonists for smoking cessation. (2008). </a:t>
            </a:r>
            <a:r>
              <a:rPr lang="en-US" altLang="en-US" sz="900" i="1" smtClean="0">
                <a:latin typeface="Arial" charset="0"/>
              </a:rPr>
              <a:t>Cochrane Database Syst Rev</a:t>
            </a:r>
            <a:r>
              <a:rPr lang="en-US" altLang="en-US" sz="900" smtClean="0">
                <a:latin typeface="Arial" charset="0"/>
              </a:rPr>
              <a:t> 3:CD006103.</a:t>
            </a:r>
          </a:p>
          <a:p>
            <a:pPr eaLnBrk="1" hangingPunct="1">
              <a:lnSpc>
                <a:spcPct val="90000"/>
              </a:lnSpc>
            </a:pPr>
            <a:r>
              <a:rPr lang="en-US" altLang="en-US" sz="900" smtClean="0">
                <a:latin typeface="Arial" charset="0"/>
              </a:rPr>
              <a:t>Hughes JR, Stead LF, Lancaster. (2007). Antidepressants for smoking cessation. </a:t>
            </a:r>
            <a:r>
              <a:rPr lang="en-US" altLang="en-US" sz="900" i="1" smtClean="0">
                <a:latin typeface="Arial" charset="0"/>
              </a:rPr>
              <a:t>Cochrane Database Syst Rev</a:t>
            </a:r>
            <a:r>
              <a:rPr lang="en-US" altLang="en-US" sz="900" smtClean="0">
                <a:latin typeface="Arial" charset="0"/>
              </a:rPr>
              <a:t> 4:CD000031.</a:t>
            </a:r>
          </a:p>
          <a:p>
            <a:pPr eaLnBrk="1" hangingPunct="1">
              <a:lnSpc>
                <a:spcPct val="90000"/>
              </a:lnSpc>
            </a:pPr>
            <a:r>
              <a:rPr lang="en-US" altLang="en-US" sz="900" smtClean="0">
                <a:latin typeface="Arial" charset="0"/>
              </a:rPr>
              <a:t>Stead LF, Perera R, Bullen C, Mant D, Lancaster T. (2008). Nicotine replacement therapy for smoking cessation. </a:t>
            </a:r>
            <a:r>
              <a:rPr lang="en-US" altLang="en-US" sz="900" i="1" smtClean="0">
                <a:latin typeface="Arial" charset="0"/>
              </a:rPr>
              <a:t>Cochrane Database Syst Rev</a:t>
            </a:r>
            <a:r>
              <a:rPr lang="en-US" altLang="en-US" sz="900" smtClean="0">
                <a:latin typeface="Arial" charset="0"/>
              </a:rPr>
              <a:t> 1:CD000146.</a:t>
            </a:r>
          </a:p>
          <a:p>
            <a:pPr eaLnBrk="1" hangingPunct="1">
              <a:lnSpc>
                <a:spcPct val="90000"/>
              </a:lnSpc>
            </a:pPr>
            <a:endParaRPr lang="en-US" altLang="en-US" sz="900" smtClean="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F05BE66D-0A62-4969-87EC-460289FB59C8}" type="slidenum">
              <a:rPr lang="en-US" altLang="en-US" smtClean="0">
                <a:latin typeface="Arial" charset="0"/>
              </a:rPr>
              <a:pPr/>
              <a:t>20</a:t>
            </a:fld>
            <a:endParaRPr lang="en-US" altLang="en-US" smtClean="0">
              <a:latin typeface="Arial" charset="0"/>
            </a:endParaRPr>
          </a:p>
        </p:txBody>
      </p:sp>
      <p:sp>
        <p:nvSpPr>
          <p:cNvPr id="65539" name="Rectangle 7"/>
          <p:cNvSpPr txBox="1">
            <a:spLocks noGrp="1" noChangeArrowheads="1"/>
          </p:cNvSpPr>
          <p:nvPr/>
        </p:nvSpPr>
        <p:spPr bwMode="auto">
          <a:xfrm>
            <a:off x="3886200"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1" tIns="45695" rIns="91391" bIns="45695" anchor="b"/>
          <a:lstStyle>
            <a:lvl1pPr defTabSz="915988">
              <a:defRPr>
                <a:solidFill>
                  <a:schemeClr val="tx1"/>
                </a:solidFill>
                <a:latin typeface="Garamond" pitchFamily="18" charset="0"/>
              </a:defRPr>
            </a:lvl1pPr>
            <a:lvl2pPr marL="742950" indent="-285750" defTabSz="915988">
              <a:defRPr>
                <a:solidFill>
                  <a:schemeClr val="tx1"/>
                </a:solidFill>
                <a:latin typeface="Garamond" pitchFamily="18" charset="0"/>
              </a:defRPr>
            </a:lvl2pPr>
            <a:lvl3pPr marL="1143000" indent="-228600" defTabSz="915988">
              <a:defRPr>
                <a:solidFill>
                  <a:schemeClr val="tx1"/>
                </a:solidFill>
                <a:latin typeface="Garamond" pitchFamily="18" charset="0"/>
              </a:defRPr>
            </a:lvl3pPr>
            <a:lvl4pPr marL="1600200" indent="-228600" defTabSz="915988">
              <a:defRPr>
                <a:solidFill>
                  <a:schemeClr val="tx1"/>
                </a:solidFill>
                <a:latin typeface="Garamond" pitchFamily="18" charset="0"/>
              </a:defRPr>
            </a:lvl4pPr>
            <a:lvl5pPr marL="2057400" indent="-228600" defTabSz="915988">
              <a:defRPr>
                <a:solidFill>
                  <a:schemeClr val="tx1"/>
                </a:solidFill>
                <a:latin typeface="Garamond" pitchFamily="18" charset="0"/>
              </a:defRPr>
            </a:lvl5pPr>
            <a:lvl6pPr marL="2514600" indent="-228600" defTabSz="915988" eaLnBrk="0" fontAlgn="base" hangingPunct="0">
              <a:spcBef>
                <a:spcPct val="0"/>
              </a:spcBef>
              <a:spcAft>
                <a:spcPct val="0"/>
              </a:spcAft>
              <a:defRPr>
                <a:solidFill>
                  <a:schemeClr val="tx1"/>
                </a:solidFill>
                <a:latin typeface="Garamond" pitchFamily="18" charset="0"/>
              </a:defRPr>
            </a:lvl6pPr>
            <a:lvl7pPr marL="2971800" indent="-228600" defTabSz="915988" eaLnBrk="0" fontAlgn="base" hangingPunct="0">
              <a:spcBef>
                <a:spcPct val="0"/>
              </a:spcBef>
              <a:spcAft>
                <a:spcPct val="0"/>
              </a:spcAft>
              <a:defRPr>
                <a:solidFill>
                  <a:schemeClr val="tx1"/>
                </a:solidFill>
                <a:latin typeface="Garamond" pitchFamily="18" charset="0"/>
              </a:defRPr>
            </a:lvl7pPr>
            <a:lvl8pPr marL="3429000" indent="-228600" defTabSz="915988" eaLnBrk="0" fontAlgn="base" hangingPunct="0">
              <a:spcBef>
                <a:spcPct val="0"/>
              </a:spcBef>
              <a:spcAft>
                <a:spcPct val="0"/>
              </a:spcAft>
              <a:defRPr>
                <a:solidFill>
                  <a:schemeClr val="tx1"/>
                </a:solidFill>
                <a:latin typeface="Garamond" pitchFamily="18" charset="0"/>
              </a:defRPr>
            </a:lvl8pPr>
            <a:lvl9pPr marL="3886200" indent="-228600" defTabSz="915988" eaLnBrk="0" fontAlgn="base" hangingPunct="0">
              <a:spcBef>
                <a:spcPct val="0"/>
              </a:spcBef>
              <a:spcAft>
                <a:spcPct val="0"/>
              </a:spcAft>
              <a:defRPr>
                <a:solidFill>
                  <a:schemeClr val="tx1"/>
                </a:solidFill>
                <a:latin typeface="Garamond" pitchFamily="18" charset="0"/>
              </a:defRPr>
            </a:lvl9pPr>
          </a:lstStyle>
          <a:p>
            <a:pPr algn="r" eaLnBrk="1" hangingPunct="1"/>
            <a:fld id="{14AF4ED4-166B-4A53-B307-35C275446295}" type="slidenum">
              <a:rPr lang="en-US" altLang="en-US" sz="1100">
                <a:latin typeface="Tahoma" pitchFamily="34" charset="0"/>
              </a:rPr>
              <a:pPr algn="r" eaLnBrk="1" hangingPunct="1"/>
              <a:t>20</a:t>
            </a:fld>
            <a:endParaRPr lang="en-US" altLang="en-US" sz="1100">
              <a:latin typeface="Tahoma" pitchFamily="34" charset="0"/>
            </a:endParaRPr>
          </a:p>
        </p:txBody>
      </p:sp>
      <p:sp>
        <p:nvSpPr>
          <p:cNvPr id="65540" name="Rectangle 7"/>
          <p:cNvSpPr txBox="1">
            <a:spLocks noGrp="1" noChangeArrowheads="1"/>
          </p:cNvSpPr>
          <p:nvPr/>
        </p:nvSpPr>
        <p:spPr bwMode="auto">
          <a:xfrm>
            <a:off x="3886200"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0" rIns="91380" bIns="45690" anchor="b"/>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r" eaLnBrk="1" hangingPunct="1"/>
            <a:fld id="{40163DB6-0551-4BE0-A97A-8C8F35418A6F}" type="slidenum">
              <a:rPr lang="en-US" altLang="en-US" sz="1100">
                <a:latin typeface="Tahoma" pitchFamily="34" charset="0"/>
                <a:cs typeface="Arial" charset="0"/>
              </a:rPr>
              <a:pPr algn="r" eaLnBrk="1" hangingPunct="1"/>
              <a:t>20</a:t>
            </a:fld>
            <a:endParaRPr lang="en-US" altLang="en-US" sz="1100">
              <a:latin typeface="Tahoma" pitchFamily="34" charset="0"/>
              <a:cs typeface="Arial" charset="0"/>
            </a:endParaRPr>
          </a:p>
        </p:txBody>
      </p:sp>
      <p:sp>
        <p:nvSpPr>
          <p:cNvPr id="65541" name="Rectangle 2"/>
          <p:cNvSpPr>
            <a:spLocks noGrp="1" noRot="1" noChangeAspect="1" noChangeArrowheads="1" noTextEdit="1"/>
          </p:cNvSpPr>
          <p:nvPr>
            <p:ph type="sldImg"/>
          </p:nvPr>
        </p:nvSpPr>
        <p:spPr>
          <a:xfrm>
            <a:off x="1770063" y="679450"/>
            <a:ext cx="3384550" cy="2538413"/>
          </a:xfrm>
          <a:ln/>
        </p:spPr>
      </p:sp>
      <p:sp>
        <p:nvSpPr>
          <p:cNvPr id="65542" name="Rectangle 3"/>
          <p:cNvSpPr>
            <a:spLocks noGrp="1" noChangeArrowheads="1"/>
          </p:cNvSpPr>
          <p:nvPr>
            <p:ph type="body" idx="1"/>
          </p:nvPr>
        </p:nvSpPr>
        <p:spPr>
          <a:xfrm>
            <a:off x="709613" y="3387725"/>
            <a:ext cx="5502275" cy="4927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320" tIns="43659" rIns="87320" bIns="43659"/>
          <a:lstStyle/>
          <a:p>
            <a:pPr eaLnBrk="1" hangingPunct="1"/>
            <a:r>
              <a:rPr lang="en-US" altLang="en-US" sz="1000" smtClean="0">
                <a:latin typeface="Arial" charset="0"/>
              </a:rPr>
              <a:t>This graph depicts the plasma venous nicotine concentrations achieved with the various nicotine delivery systems. Peak plasma concentrations are higher and are achieved more rapidly when nicotine is delivered via cigarette smoke compared to the available NRT formulations. </a:t>
            </a:r>
          </a:p>
          <a:p>
            <a:pPr eaLnBrk="1" hangingPunct="1"/>
            <a:endParaRPr lang="en-US" altLang="en-US" sz="1000" smtClean="0">
              <a:latin typeface="Arial" charset="0"/>
            </a:endParaRPr>
          </a:p>
          <a:p>
            <a:pPr eaLnBrk="1" hangingPunct="1"/>
            <a:r>
              <a:rPr lang="en-US" altLang="en-US" sz="1000" smtClean="0">
                <a:latin typeface="Arial" charset="0"/>
              </a:rPr>
              <a:t>Among the NRT formulations, the nasal spray has the most rapid absorption, followed by the gum, lozenge, and inhaler; absorption is slowest with the transdermal formulations. The concentration time curves in this slide depict levels achieved after administration of a single dose of nicotine following a period of overnight abstinence. The administration of nicotine varied across the studies as follows: the cigarette was smoked over 5 minutes, the moist snuff (2 grams Copenhagen) was placed between the check and gum for 30 minutes, the inhaler was used over 20 minutes (80 puffs), the gum was chewed over 30 minutes, the lozenge was held in the mouth for approximately 30 minutes, and the patch was applied to the skin for 1 hour. The data presented in the graph derive from multiple studies and are meant to illustrate the differences between nicotine absorption from tobacco and NRT (Choi et al., 2003; Fant et al., 1999; Schneider et al., 2001).</a:t>
            </a:r>
          </a:p>
          <a:p>
            <a:pPr eaLnBrk="1" hangingPunct="1"/>
            <a:endParaRPr lang="en-US" altLang="en-US" sz="1000" smtClean="0">
              <a:latin typeface="Arial" charset="0"/>
            </a:endParaRPr>
          </a:p>
          <a:p>
            <a:pPr eaLnBrk="1" hangingPunct="1"/>
            <a:r>
              <a:rPr lang="en-US" altLang="en-US" sz="1000" smtClean="0">
                <a:latin typeface="Arial" charset="0"/>
              </a:rPr>
              <a:t>Because NRT formulations deliver nicotine more slowly and at lower levels (e.g., 30–75% of those achieved by smoking), these agents are far less likely to be associated with dependence when compared to tobacco products.</a:t>
            </a:r>
          </a:p>
          <a:p>
            <a:pPr eaLnBrk="1" hangingPunct="1"/>
            <a:endParaRPr lang="en-US" altLang="en-US" smtClean="0">
              <a:latin typeface="Arial" charset="0"/>
            </a:endParaRPr>
          </a:p>
          <a:p>
            <a:pPr eaLnBrk="1" hangingPunct="1"/>
            <a:r>
              <a:rPr lang="en-US" altLang="en-US" sz="900" smtClean="0">
                <a:latin typeface="Arial" charset="0"/>
              </a:rPr>
              <a:t>Choi JH, Dresler CM, Norton MR, Strahs KR. (2003). Pharmacokinetics of a nicotine polacrilex lozenge. </a:t>
            </a:r>
            <a:r>
              <a:rPr lang="en-US" altLang="en-US" sz="900" i="1" smtClean="0">
                <a:latin typeface="Arial" charset="0"/>
              </a:rPr>
              <a:t>Nicotine Tob Res</a:t>
            </a:r>
            <a:r>
              <a:rPr lang="en-US" altLang="en-US" sz="900" smtClean="0">
                <a:latin typeface="Arial" charset="0"/>
              </a:rPr>
              <a:t> 5:635</a:t>
            </a:r>
            <a:r>
              <a:rPr lang="en-US" altLang="en-US" sz="900" smtClean="0">
                <a:latin typeface="Arial" charset="0"/>
                <a:cs typeface="Arial" charset="0"/>
              </a:rPr>
              <a:t>–</a:t>
            </a:r>
            <a:r>
              <a:rPr lang="en-US" altLang="en-US" sz="900" smtClean="0">
                <a:latin typeface="Arial" charset="0"/>
              </a:rPr>
              <a:t>644.</a:t>
            </a:r>
          </a:p>
          <a:p>
            <a:pPr eaLnBrk="1" hangingPunct="1"/>
            <a:r>
              <a:rPr lang="en-US" altLang="en-US" sz="900" smtClean="0">
                <a:latin typeface="Arial" charset="0"/>
              </a:rPr>
              <a:t>Fant RV, Henningfield JE, Nelson RA, Pickworth WB. (1999). Pharmacokinetics and pharmacodynamics of moist snuff in humans. </a:t>
            </a:r>
            <a:r>
              <a:rPr lang="en-US" altLang="en-US" sz="900" i="1" smtClean="0">
                <a:latin typeface="Arial" charset="0"/>
              </a:rPr>
              <a:t>Tob Control </a:t>
            </a:r>
            <a:r>
              <a:rPr lang="en-US" altLang="en-US" sz="900" smtClean="0">
                <a:latin typeface="Arial" charset="0"/>
              </a:rPr>
              <a:t>8:387</a:t>
            </a:r>
            <a:r>
              <a:rPr lang="en-US" altLang="en-US" sz="900" smtClean="0">
                <a:latin typeface="Arial" charset="0"/>
                <a:cs typeface="Arial" charset="0"/>
              </a:rPr>
              <a:t>–</a:t>
            </a:r>
            <a:r>
              <a:rPr lang="en-US" altLang="en-US" sz="900" smtClean="0">
                <a:latin typeface="Arial" charset="0"/>
              </a:rPr>
              <a:t>392. </a:t>
            </a:r>
          </a:p>
          <a:p>
            <a:pPr eaLnBrk="1" hangingPunct="1"/>
            <a:r>
              <a:rPr lang="en-US" altLang="en-US" sz="900" smtClean="0">
                <a:latin typeface="Arial" charset="0"/>
              </a:rPr>
              <a:t>Schneider NG, Olmstead RE, Franzon MA, Lunell E. (2001). The nicotine inhaler. Clinical pharmacokinetics and comparison with other nicotine treatments. </a:t>
            </a:r>
            <a:r>
              <a:rPr lang="en-US" altLang="en-US" sz="900" i="1" smtClean="0">
                <a:latin typeface="Arial" charset="0"/>
              </a:rPr>
              <a:t>Clin Pharmacokinet </a:t>
            </a:r>
            <a:r>
              <a:rPr lang="en-US" altLang="en-US" sz="900" smtClean="0">
                <a:latin typeface="Arial" charset="0"/>
              </a:rPr>
              <a:t>40:661–684.</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1.  Describe the context and development of UC Quits, the UC-wide Tobacco Cessation Network</a:t>
            </a:r>
          </a:p>
          <a:p>
            <a:pPr marL="0" indent="0">
              <a:buNone/>
            </a:pPr>
            <a:endParaRPr lang="en-US" dirty="0" smtClean="0"/>
          </a:p>
          <a:p>
            <a:pPr marL="0" indent="0">
              <a:buNone/>
            </a:pPr>
            <a:r>
              <a:rPr lang="en-US" dirty="0" smtClean="0"/>
              <a:t>2.  Compare how the 5 UC medical centers are implementing systems change on tobacco with multidisciplinary teams and the electronic medical record</a:t>
            </a:r>
            <a:br>
              <a:rPr lang="en-US" dirty="0" smtClean="0"/>
            </a:br>
            <a:endParaRPr lang="en-US" dirty="0" smtClean="0"/>
          </a:p>
          <a:p>
            <a:pPr marL="0" indent="0">
              <a:buNone/>
            </a:pPr>
            <a:r>
              <a:rPr lang="en-US" dirty="0" smtClean="0"/>
              <a:t>3.  Identify opportunities for systems change on tobacco cessation including lung cancer screening and quality measures</a:t>
            </a:r>
          </a:p>
          <a:p>
            <a:endParaRPr lang="en-US" dirty="0"/>
          </a:p>
        </p:txBody>
      </p:sp>
      <p:sp>
        <p:nvSpPr>
          <p:cNvPr id="4" name="Slide Number Placeholder 3"/>
          <p:cNvSpPr>
            <a:spLocks noGrp="1"/>
          </p:cNvSpPr>
          <p:nvPr>
            <p:ph type="sldNum" sz="quarter" idx="10"/>
          </p:nvPr>
        </p:nvSpPr>
        <p:spPr/>
        <p:txBody>
          <a:bodyPr/>
          <a:lstStyle/>
          <a:p>
            <a:fld id="{317DFF27-E8E5-4520-9847-4D7C33D7FFD4}" type="slidenum">
              <a:rPr lang="en-US" smtClean="0"/>
              <a:t>24</a:t>
            </a:fld>
            <a:endParaRPr lang="en-US"/>
          </a:p>
        </p:txBody>
      </p:sp>
    </p:spTree>
    <p:extLst>
      <p:ext uri="{BB962C8B-B14F-4D97-AF65-F5344CB8AC3E}">
        <p14:creationId xmlns:p14="http://schemas.microsoft.com/office/powerpoint/2010/main" val="4218978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29057" indent="-280406" eaLnBrk="0" hangingPunct="0">
              <a:defRPr>
                <a:solidFill>
                  <a:schemeClr val="tx1"/>
                </a:solidFill>
                <a:latin typeface="Arial" charset="0"/>
                <a:ea typeface="ＭＳ Ｐゴシック" charset="-128"/>
              </a:defRPr>
            </a:lvl2pPr>
            <a:lvl3pPr marL="1121626" indent="-224325" eaLnBrk="0" hangingPunct="0">
              <a:defRPr>
                <a:solidFill>
                  <a:schemeClr val="tx1"/>
                </a:solidFill>
                <a:latin typeface="Arial" charset="0"/>
                <a:ea typeface="ＭＳ Ｐゴシック" charset="-128"/>
              </a:defRPr>
            </a:lvl3pPr>
            <a:lvl4pPr marL="1570276" indent="-224325" eaLnBrk="0" hangingPunct="0">
              <a:defRPr>
                <a:solidFill>
                  <a:schemeClr val="tx1"/>
                </a:solidFill>
                <a:latin typeface="Arial" charset="0"/>
                <a:ea typeface="ＭＳ Ｐゴシック" charset="-128"/>
              </a:defRPr>
            </a:lvl4pPr>
            <a:lvl5pPr marL="2018927" indent="-224325" eaLnBrk="0" hangingPunct="0">
              <a:defRPr>
                <a:solidFill>
                  <a:schemeClr val="tx1"/>
                </a:solidFill>
                <a:latin typeface="Arial" charset="0"/>
                <a:ea typeface="ＭＳ Ｐゴシック" charset="-128"/>
              </a:defRPr>
            </a:lvl5pPr>
            <a:lvl6pPr marL="2467577" indent="-224325" eaLnBrk="0" fontAlgn="base" hangingPunct="0">
              <a:spcBef>
                <a:spcPct val="0"/>
              </a:spcBef>
              <a:spcAft>
                <a:spcPct val="0"/>
              </a:spcAft>
              <a:defRPr>
                <a:solidFill>
                  <a:schemeClr val="tx1"/>
                </a:solidFill>
                <a:latin typeface="Arial" charset="0"/>
                <a:ea typeface="ＭＳ Ｐゴシック" charset="-128"/>
              </a:defRPr>
            </a:lvl6pPr>
            <a:lvl7pPr marL="2916227" indent="-224325" eaLnBrk="0" fontAlgn="base" hangingPunct="0">
              <a:spcBef>
                <a:spcPct val="0"/>
              </a:spcBef>
              <a:spcAft>
                <a:spcPct val="0"/>
              </a:spcAft>
              <a:defRPr>
                <a:solidFill>
                  <a:schemeClr val="tx1"/>
                </a:solidFill>
                <a:latin typeface="Arial" charset="0"/>
                <a:ea typeface="ＭＳ Ｐゴシック" charset="-128"/>
              </a:defRPr>
            </a:lvl7pPr>
            <a:lvl8pPr marL="3364878" indent="-224325" eaLnBrk="0" fontAlgn="base" hangingPunct="0">
              <a:spcBef>
                <a:spcPct val="0"/>
              </a:spcBef>
              <a:spcAft>
                <a:spcPct val="0"/>
              </a:spcAft>
              <a:defRPr>
                <a:solidFill>
                  <a:schemeClr val="tx1"/>
                </a:solidFill>
                <a:latin typeface="Arial" charset="0"/>
                <a:ea typeface="ＭＳ Ｐゴシック" charset="-128"/>
              </a:defRPr>
            </a:lvl8pPr>
            <a:lvl9pPr marL="3813528" indent="-224325"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CA366E2D-6CF2-4589-A78F-3F27D5BEF89F}" type="slidenum">
              <a:rPr lang="en-US" altLang="en-US" smtClean="0">
                <a:latin typeface="Calibri" pitchFamily="34" charset="0"/>
              </a:rPr>
              <a:pPr eaLnBrk="1" hangingPunct="1"/>
              <a:t>25</a:t>
            </a:fld>
            <a:endParaRPr lang="en-US" altLang="en-US" smtClean="0">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29057" indent="-280406" eaLnBrk="0" hangingPunct="0">
              <a:defRPr>
                <a:solidFill>
                  <a:schemeClr val="tx1"/>
                </a:solidFill>
                <a:latin typeface="Arial" charset="0"/>
                <a:ea typeface="ＭＳ Ｐゴシック" charset="-128"/>
              </a:defRPr>
            </a:lvl2pPr>
            <a:lvl3pPr marL="1121626" indent="-224325" eaLnBrk="0" hangingPunct="0">
              <a:defRPr>
                <a:solidFill>
                  <a:schemeClr val="tx1"/>
                </a:solidFill>
                <a:latin typeface="Arial" charset="0"/>
                <a:ea typeface="ＭＳ Ｐゴシック" charset="-128"/>
              </a:defRPr>
            </a:lvl3pPr>
            <a:lvl4pPr marL="1570276" indent="-224325" eaLnBrk="0" hangingPunct="0">
              <a:defRPr>
                <a:solidFill>
                  <a:schemeClr val="tx1"/>
                </a:solidFill>
                <a:latin typeface="Arial" charset="0"/>
                <a:ea typeface="ＭＳ Ｐゴシック" charset="-128"/>
              </a:defRPr>
            </a:lvl4pPr>
            <a:lvl5pPr marL="2018927" indent="-224325" eaLnBrk="0" hangingPunct="0">
              <a:defRPr>
                <a:solidFill>
                  <a:schemeClr val="tx1"/>
                </a:solidFill>
                <a:latin typeface="Arial" charset="0"/>
                <a:ea typeface="ＭＳ Ｐゴシック" charset="-128"/>
              </a:defRPr>
            </a:lvl5pPr>
            <a:lvl6pPr marL="2467577" indent="-224325" eaLnBrk="0" fontAlgn="base" hangingPunct="0">
              <a:spcBef>
                <a:spcPct val="0"/>
              </a:spcBef>
              <a:spcAft>
                <a:spcPct val="0"/>
              </a:spcAft>
              <a:defRPr>
                <a:solidFill>
                  <a:schemeClr val="tx1"/>
                </a:solidFill>
                <a:latin typeface="Arial" charset="0"/>
                <a:ea typeface="ＭＳ Ｐゴシック" charset="-128"/>
              </a:defRPr>
            </a:lvl6pPr>
            <a:lvl7pPr marL="2916227" indent="-224325" eaLnBrk="0" fontAlgn="base" hangingPunct="0">
              <a:spcBef>
                <a:spcPct val="0"/>
              </a:spcBef>
              <a:spcAft>
                <a:spcPct val="0"/>
              </a:spcAft>
              <a:defRPr>
                <a:solidFill>
                  <a:schemeClr val="tx1"/>
                </a:solidFill>
                <a:latin typeface="Arial" charset="0"/>
                <a:ea typeface="ＭＳ Ｐゴシック" charset="-128"/>
              </a:defRPr>
            </a:lvl7pPr>
            <a:lvl8pPr marL="3364878" indent="-224325" eaLnBrk="0" fontAlgn="base" hangingPunct="0">
              <a:spcBef>
                <a:spcPct val="0"/>
              </a:spcBef>
              <a:spcAft>
                <a:spcPct val="0"/>
              </a:spcAft>
              <a:defRPr>
                <a:solidFill>
                  <a:schemeClr val="tx1"/>
                </a:solidFill>
                <a:latin typeface="Arial" charset="0"/>
                <a:ea typeface="ＭＳ Ｐゴシック" charset="-128"/>
              </a:defRPr>
            </a:lvl8pPr>
            <a:lvl9pPr marL="3813528" indent="-224325"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CA366E2D-6CF2-4589-A78F-3F27D5BEF89F}" type="slidenum">
              <a:rPr lang="en-US" altLang="en-US" smtClean="0">
                <a:latin typeface="Calibri" pitchFamily="34" charset="0"/>
              </a:rPr>
              <a:pPr eaLnBrk="1" hangingPunct="1"/>
              <a:t>26</a:t>
            </a:fld>
            <a:endParaRPr lang="en-US" altLang="en-US" smtClean="0">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7DFF27-E8E5-4520-9847-4D7C33D7FFD4}" type="slidenum">
              <a:rPr lang="en-US" smtClean="0"/>
              <a:t>29</a:t>
            </a:fld>
            <a:endParaRPr lang="en-US"/>
          </a:p>
        </p:txBody>
      </p:sp>
    </p:spTree>
    <p:extLst>
      <p:ext uri="{BB962C8B-B14F-4D97-AF65-F5344CB8AC3E}">
        <p14:creationId xmlns:p14="http://schemas.microsoft.com/office/powerpoint/2010/main" val="36393131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cap="all" dirty="0" smtClean="0">
                <a:solidFill>
                  <a:schemeClr val="tx1"/>
                </a:solidFill>
                <a:effectLst/>
                <a:latin typeface="+mn-lt"/>
                <a:ea typeface="+mn-ea"/>
                <a:cs typeface="+mn-cs"/>
              </a:rPr>
              <a:t>BACKGROUND</a:t>
            </a:r>
          </a:p>
          <a:p>
            <a:pPr fontAlgn="base"/>
            <a:r>
              <a:rPr lang="en-US" sz="1200" b="0" i="0" kern="1200" dirty="0" smtClean="0">
                <a:solidFill>
                  <a:schemeClr val="tx1"/>
                </a:solidFill>
                <a:effectLst/>
                <a:latin typeface="+mn-lt"/>
                <a:ea typeface="+mn-ea"/>
                <a:cs typeface="+mn-cs"/>
              </a:rPr>
              <a:t>Telephone services that offer smoking-cessation counseling (</a:t>
            </a:r>
            <a:r>
              <a:rPr lang="en-US" sz="1200" b="0" i="0" kern="1200" dirty="0" err="1" smtClean="0">
                <a:solidFill>
                  <a:schemeClr val="tx1"/>
                </a:solidFill>
                <a:effectLst/>
                <a:latin typeface="+mn-lt"/>
                <a:ea typeface="+mn-ea"/>
                <a:cs typeface="+mn-cs"/>
              </a:rPr>
              <a:t>quitlines</a:t>
            </a:r>
            <a:r>
              <a:rPr lang="en-US" sz="1200" b="0" i="0" kern="1200" dirty="0" smtClean="0">
                <a:solidFill>
                  <a:schemeClr val="tx1"/>
                </a:solidFill>
                <a:effectLst/>
                <a:latin typeface="+mn-lt"/>
                <a:ea typeface="+mn-ea"/>
                <a:cs typeface="+mn-cs"/>
              </a:rPr>
              <a:t>) have proliferated in recent years, encouraged by positive results of clinical trials. The question remains, however, whether those results can be translated into real-world effectiveness.</a:t>
            </a:r>
          </a:p>
          <a:p>
            <a:pPr fontAlgn="base"/>
            <a:endParaRPr lang="en-US" sz="1200" b="1" i="0" kern="1200" cap="all" dirty="0" smtClean="0">
              <a:solidFill>
                <a:schemeClr val="tx1"/>
              </a:solidFill>
              <a:effectLst/>
              <a:latin typeface="+mn-lt"/>
              <a:ea typeface="+mn-ea"/>
              <a:cs typeface="+mn-cs"/>
            </a:endParaRPr>
          </a:p>
          <a:p>
            <a:pPr fontAlgn="base"/>
            <a:r>
              <a:rPr lang="en-US" sz="1200" b="1" i="0" kern="1200" cap="all" dirty="0" smtClean="0">
                <a:solidFill>
                  <a:schemeClr val="tx1"/>
                </a:solidFill>
                <a:effectLst/>
                <a:latin typeface="+mn-lt"/>
                <a:ea typeface="+mn-ea"/>
                <a:cs typeface="+mn-cs"/>
              </a:rPr>
              <a:t>METHODS</a:t>
            </a:r>
          </a:p>
          <a:p>
            <a:pPr fontAlgn="base"/>
            <a:r>
              <a:rPr lang="en-US" sz="1200" b="0" i="0" kern="1200" dirty="0" smtClean="0">
                <a:solidFill>
                  <a:schemeClr val="tx1"/>
                </a:solidFill>
                <a:effectLst/>
                <a:latin typeface="+mn-lt"/>
                <a:ea typeface="+mn-ea"/>
                <a:cs typeface="+mn-cs"/>
              </a:rPr>
              <a:t>We embedded a randomized, controlled trial into the ongoing service of the California Smokers' Helpline. Callers were randomly assigned to a treatment group (1973 callers) or a control group (1309 callers). All participants received self-help materials. Those in the treatment group were assigned to receive up to seven counseling sessions; those in the control group could also receive counseling if they called back for it after randomization.</a:t>
            </a:r>
          </a:p>
          <a:p>
            <a:pPr fontAlgn="base"/>
            <a:endParaRPr lang="en-US" sz="1200" b="1" i="0" kern="1200" cap="all" dirty="0" smtClean="0">
              <a:solidFill>
                <a:schemeClr val="tx1"/>
              </a:solidFill>
              <a:effectLst/>
              <a:latin typeface="+mn-lt"/>
              <a:ea typeface="+mn-ea"/>
              <a:cs typeface="+mn-cs"/>
            </a:endParaRPr>
          </a:p>
          <a:p>
            <a:pPr fontAlgn="base"/>
            <a:r>
              <a:rPr lang="en-US" sz="1200" b="1" i="0" kern="1200" cap="all" dirty="0" smtClean="0">
                <a:solidFill>
                  <a:schemeClr val="tx1"/>
                </a:solidFill>
                <a:effectLst/>
                <a:latin typeface="+mn-lt"/>
                <a:ea typeface="+mn-ea"/>
                <a:cs typeface="+mn-cs"/>
              </a:rPr>
              <a:t>RESULTS</a:t>
            </a:r>
          </a:p>
          <a:p>
            <a:pPr fontAlgn="base"/>
            <a:r>
              <a:rPr lang="en-US" sz="1200" b="0" i="0" kern="1200" dirty="0" smtClean="0">
                <a:solidFill>
                  <a:schemeClr val="tx1"/>
                </a:solidFill>
                <a:effectLst/>
                <a:latin typeface="+mn-lt"/>
                <a:ea typeface="+mn-ea"/>
                <a:cs typeface="+mn-cs"/>
              </a:rPr>
              <a:t>Counseling was provided to 72.1 percent of those in the treatment group and 31.6 percent of those in the control group (mean, 3.0 sessions). The rates of abstinence for 1, 3, 6, and 12 months, according to an intention-to-treat analysis, were 23.7 percent, 17.9 percent, 12.8 percent, and 9.1 percent, respectively, for those in the treatment group and 16.5 percent, 12.1 percent, 8.6 percent, and 6.9 percent, respectively, for those in the control group (P&lt;0.001). </a:t>
            </a:r>
          </a:p>
          <a:p>
            <a:pPr fontAlgn="base"/>
            <a:r>
              <a:rPr lang="en-US" sz="1200" b="0" i="0" kern="1200" dirty="0" smtClean="0">
                <a:solidFill>
                  <a:schemeClr val="tx1"/>
                </a:solidFill>
                <a:effectLst/>
                <a:latin typeface="+mn-lt"/>
                <a:ea typeface="+mn-ea"/>
                <a:cs typeface="+mn-cs"/>
              </a:rPr>
              <a:t>Analyses factoring out both the subgroup of control subjects who received counseling and the corresponding treatment subgroup indicate that counseling approximately doubled abstinence rates: rates of abstinence for 1, 3, 6, and 12 months were 20.7 percent, 15.9 percent, 11.7 percent, and 7.5 percent, respectively, in the remaining subjects in the treatment group and 9.6 percent, 6.7 percent, 5.2 percent, and 4.1 percent, respectively, in the remaining subjects in the control group (P&lt;0.001). Therefore, the absolute difference in the rate of abstinence for 12 months between the remaining subjects in the treatment and control groups was 3.4 percent. The 12-month abstinence rates for those who made at least one attempt to quit were 23.3 percent in the treatment group and 18.4 percent in the control group (P&lt;0.001).</a:t>
            </a:r>
          </a:p>
          <a:p>
            <a:pPr fontAlgn="base"/>
            <a:r>
              <a:rPr lang="en-US" sz="1200" b="1" i="0" kern="1200" cap="all" dirty="0" smtClean="0">
                <a:solidFill>
                  <a:schemeClr val="tx1"/>
                </a:solidFill>
                <a:effectLst/>
                <a:latin typeface="+mn-lt"/>
                <a:ea typeface="+mn-ea"/>
                <a:cs typeface="+mn-cs"/>
              </a:rPr>
              <a:t>CONCLUSIONS</a:t>
            </a:r>
          </a:p>
          <a:p>
            <a:pPr fontAlgn="base"/>
            <a:r>
              <a:rPr lang="en-US" sz="1200" b="0" i="0" kern="1200" dirty="0" smtClean="0">
                <a:solidFill>
                  <a:schemeClr val="tx1"/>
                </a:solidFill>
                <a:effectLst/>
                <a:latin typeface="+mn-lt"/>
                <a:ea typeface="+mn-ea"/>
                <a:cs typeface="+mn-cs"/>
              </a:rPr>
              <a:t>A telephone counseling protocol for smoking cessation, previously proven efficacious, was effective when translated to a real-world setting. Its success supports Public Health Service guidelines calling for greater availability of </a:t>
            </a:r>
            <a:r>
              <a:rPr lang="en-US" sz="1200" b="0" i="0" kern="1200" dirty="0" err="1" smtClean="0">
                <a:solidFill>
                  <a:schemeClr val="tx1"/>
                </a:solidFill>
                <a:effectLst/>
                <a:latin typeface="+mn-lt"/>
                <a:ea typeface="+mn-ea"/>
                <a:cs typeface="+mn-cs"/>
              </a:rPr>
              <a:t>quitlines</a:t>
            </a:r>
            <a:r>
              <a:rPr lang="en-US" sz="1200" b="0" i="0" kern="1200" dirty="0" smtClean="0">
                <a:solidFill>
                  <a:schemeClr val="tx1"/>
                </a:solidFill>
                <a:effectLst/>
                <a:latin typeface="+mn-lt"/>
                <a:ea typeface="+mn-ea"/>
                <a:cs typeface="+mn-cs"/>
              </a:rPr>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17DFF27-E8E5-4520-9847-4D7C33D7FFD4}" type="slidenum">
              <a:rPr lang="en-US" smtClean="0"/>
              <a:t>30</a:t>
            </a:fld>
            <a:endParaRPr lang="en-US"/>
          </a:p>
        </p:txBody>
      </p:sp>
    </p:spTree>
    <p:extLst>
      <p:ext uri="{BB962C8B-B14F-4D97-AF65-F5344CB8AC3E}">
        <p14:creationId xmlns:p14="http://schemas.microsoft.com/office/powerpoint/2010/main" val="2402244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1.  Describe the context and development of UC Quits, the UC-wide Tobacco Cessation Network</a:t>
            </a:r>
          </a:p>
          <a:p>
            <a:pPr marL="0" indent="0">
              <a:buNone/>
            </a:pPr>
            <a:endParaRPr lang="en-US" dirty="0" smtClean="0"/>
          </a:p>
          <a:p>
            <a:pPr marL="0" indent="0">
              <a:buNone/>
            </a:pPr>
            <a:r>
              <a:rPr lang="en-US" dirty="0" smtClean="0"/>
              <a:t>2.  Compare how the 5 UC medical centers are implementing systems change on tobacco with multidisciplinary teams and the electronic medical record</a:t>
            </a:r>
            <a:br>
              <a:rPr lang="en-US" dirty="0" smtClean="0"/>
            </a:br>
            <a:endParaRPr lang="en-US" dirty="0" smtClean="0"/>
          </a:p>
          <a:p>
            <a:pPr marL="0" indent="0">
              <a:buNone/>
            </a:pPr>
            <a:r>
              <a:rPr lang="en-US" dirty="0" smtClean="0"/>
              <a:t>3.  Identify opportunities for systems change on tobacco cessation including lung cancer screening and quality measures</a:t>
            </a:r>
          </a:p>
          <a:p>
            <a:endParaRPr lang="en-US" dirty="0"/>
          </a:p>
        </p:txBody>
      </p:sp>
      <p:sp>
        <p:nvSpPr>
          <p:cNvPr id="4" name="Slide Number Placeholder 3"/>
          <p:cNvSpPr>
            <a:spLocks noGrp="1"/>
          </p:cNvSpPr>
          <p:nvPr>
            <p:ph type="sldNum" sz="quarter" idx="10"/>
          </p:nvPr>
        </p:nvSpPr>
        <p:spPr/>
        <p:txBody>
          <a:bodyPr/>
          <a:lstStyle/>
          <a:p>
            <a:fld id="{317DFF27-E8E5-4520-9847-4D7C33D7FFD4}" type="slidenum">
              <a:rPr lang="en-US" smtClean="0"/>
              <a:t>2</a:t>
            </a:fld>
            <a:endParaRPr lang="en-US"/>
          </a:p>
        </p:txBody>
      </p:sp>
    </p:spTree>
    <p:extLst>
      <p:ext uri="{BB962C8B-B14F-4D97-AF65-F5344CB8AC3E}">
        <p14:creationId xmlns:p14="http://schemas.microsoft.com/office/powerpoint/2010/main" val="42189787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cap="all" dirty="0" smtClean="0">
                <a:solidFill>
                  <a:schemeClr val="tx1"/>
                </a:solidFill>
                <a:effectLst/>
                <a:latin typeface="+mn-lt"/>
                <a:ea typeface="+mn-ea"/>
                <a:cs typeface="+mn-cs"/>
              </a:rPr>
              <a:t>OBJECTIVE:</a:t>
            </a:r>
          </a:p>
          <a:p>
            <a:r>
              <a:rPr lang="en-US" sz="1200" b="0" i="0" kern="1200" dirty="0" smtClean="0">
                <a:solidFill>
                  <a:schemeClr val="tx1"/>
                </a:solidFill>
                <a:effectLst/>
                <a:latin typeface="+mn-lt"/>
                <a:ea typeface="+mn-ea"/>
                <a:cs typeface="+mn-cs"/>
              </a:rPr>
              <a:t>To evaluate a new approach--Ask-Advise-Connect (AAC)--designed to address barriers to linking smokers with treatment.</a:t>
            </a:r>
          </a:p>
          <a:p>
            <a:r>
              <a:rPr lang="en-US" sz="1200" b="1" i="0" kern="1200" cap="all" dirty="0" smtClean="0">
                <a:solidFill>
                  <a:schemeClr val="tx1"/>
                </a:solidFill>
                <a:effectLst/>
                <a:latin typeface="+mn-lt"/>
                <a:ea typeface="+mn-ea"/>
                <a:cs typeface="+mn-cs"/>
              </a:rPr>
              <a:t>DESIGN:</a:t>
            </a:r>
          </a:p>
          <a:p>
            <a:r>
              <a:rPr lang="en-US" sz="1200" b="0" i="0" kern="1200" dirty="0" smtClean="0">
                <a:solidFill>
                  <a:schemeClr val="tx1"/>
                </a:solidFill>
                <a:effectLst/>
                <a:latin typeface="+mn-lt"/>
                <a:ea typeface="+mn-ea"/>
                <a:cs typeface="+mn-cs"/>
              </a:rPr>
              <a:t>A pair-matched, 2-treatment-arm, group-randomized design in 10 family practice clinics in a single metropolitan area. Five clinics were randomized to the AAC (intervention) and 5 to the AAR (control) conditions. In both conditions, clinic staff were trained to assess and record the smoking status of all patients at all visits in the electronic health record, and smokers were given brief advice to quit. In the AAC clinics, the names and telephone numbers of smokers who agreed to be connected were sent electronically to the </a:t>
            </a:r>
            <a:r>
              <a:rPr lang="en-US" sz="1200" b="0" i="0" kern="1200" dirty="0" err="1" smtClean="0">
                <a:solidFill>
                  <a:schemeClr val="tx1"/>
                </a:solidFill>
                <a:effectLst/>
                <a:latin typeface="+mn-lt"/>
                <a:ea typeface="+mn-ea"/>
                <a:cs typeface="+mn-cs"/>
              </a:rPr>
              <a:t>quitline</a:t>
            </a:r>
            <a:r>
              <a:rPr lang="en-US" sz="1200" b="0" i="0" kern="1200" dirty="0" smtClean="0">
                <a:solidFill>
                  <a:schemeClr val="tx1"/>
                </a:solidFill>
                <a:effectLst/>
                <a:latin typeface="+mn-lt"/>
                <a:ea typeface="+mn-ea"/>
                <a:cs typeface="+mn-cs"/>
              </a:rPr>
              <a:t> daily, and patients were called proactively by the </a:t>
            </a:r>
            <a:r>
              <a:rPr lang="en-US" sz="1200" b="0" i="0" kern="1200" dirty="0" err="1" smtClean="0">
                <a:solidFill>
                  <a:schemeClr val="tx1"/>
                </a:solidFill>
                <a:effectLst/>
                <a:latin typeface="+mn-lt"/>
                <a:ea typeface="+mn-ea"/>
                <a:cs typeface="+mn-cs"/>
              </a:rPr>
              <a:t>quitline</a:t>
            </a:r>
            <a:r>
              <a:rPr lang="en-US" sz="1200" b="0" i="0" kern="1200" dirty="0" smtClean="0">
                <a:solidFill>
                  <a:schemeClr val="tx1"/>
                </a:solidFill>
                <a:effectLst/>
                <a:latin typeface="+mn-lt"/>
                <a:ea typeface="+mn-ea"/>
                <a:cs typeface="+mn-cs"/>
              </a:rPr>
              <a:t> within 48 hours. In the AAR clinics, smokers were offered a </a:t>
            </a:r>
            <a:r>
              <a:rPr lang="en-US" sz="1200" b="0" i="0" kern="1200" dirty="0" err="1" smtClean="0">
                <a:solidFill>
                  <a:schemeClr val="tx1"/>
                </a:solidFill>
                <a:effectLst/>
                <a:latin typeface="+mn-lt"/>
                <a:ea typeface="+mn-ea"/>
                <a:cs typeface="+mn-cs"/>
              </a:rPr>
              <a:t>quitline</a:t>
            </a:r>
            <a:r>
              <a:rPr lang="en-US" sz="1200" b="0" i="0" kern="1200" dirty="0" smtClean="0">
                <a:solidFill>
                  <a:schemeClr val="tx1"/>
                </a:solidFill>
                <a:effectLst/>
                <a:latin typeface="+mn-lt"/>
                <a:ea typeface="+mn-ea"/>
                <a:cs typeface="+mn-cs"/>
              </a:rPr>
              <a:t> referral card and encouraged to call on their own. All data were collected from February 8 through December 27, 2011.</a:t>
            </a:r>
          </a:p>
          <a:p>
            <a:r>
              <a:rPr lang="en-US" sz="1200" b="1" i="0" kern="1200" cap="all" dirty="0" smtClean="0">
                <a:solidFill>
                  <a:schemeClr val="tx1"/>
                </a:solidFill>
                <a:effectLst/>
                <a:latin typeface="+mn-lt"/>
                <a:ea typeface="+mn-ea"/>
                <a:cs typeface="+mn-cs"/>
              </a:rPr>
              <a:t>SETTING:</a:t>
            </a:r>
          </a:p>
          <a:p>
            <a:r>
              <a:rPr lang="en-US" sz="1200" b="0" i="0" kern="1200" dirty="0" smtClean="0">
                <a:solidFill>
                  <a:schemeClr val="tx1"/>
                </a:solidFill>
                <a:effectLst/>
                <a:latin typeface="+mn-lt"/>
                <a:ea typeface="+mn-ea"/>
                <a:cs typeface="+mn-cs"/>
              </a:rPr>
              <a:t>Ten clinics in Houston, Texas.</a:t>
            </a:r>
          </a:p>
          <a:p>
            <a:r>
              <a:rPr lang="en-US" sz="1200" b="1" i="0" kern="1200" cap="all" dirty="0" smtClean="0">
                <a:solidFill>
                  <a:schemeClr val="tx1"/>
                </a:solidFill>
                <a:effectLst/>
                <a:latin typeface="+mn-lt"/>
                <a:ea typeface="+mn-ea"/>
                <a:cs typeface="+mn-cs"/>
              </a:rPr>
              <a:t>PARTICIPANTS:</a:t>
            </a:r>
          </a:p>
          <a:p>
            <a:r>
              <a:rPr lang="en-US" sz="1200" b="0" i="0" kern="1200" dirty="0" smtClean="0">
                <a:solidFill>
                  <a:schemeClr val="tx1"/>
                </a:solidFill>
                <a:effectLst/>
                <a:latin typeface="+mn-lt"/>
                <a:ea typeface="+mn-ea"/>
                <a:cs typeface="+mn-cs"/>
              </a:rPr>
              <a:t>Smoking status assessments were completed for 42,277 patients; 2052 unique smokers were identified at AAC clinics, and 1611 smokers were identified at AAR clinics.</a:t>
            </a:r>
          </a:p>
          <a:p>
            <a:r>
              <a:rPr lang="en-US" sz="1200" b="1" i="0" kern="1200" cap="all" dirty="0" smtClean="0">
                <a:solidFill>
                  <a:schemeClr val="tx1"/>
                </a:solidFill>
                <a:effectLst/>
                <a:latin typeface="+mn-lt"/>
                <a:ea typeface="+mn-ea"/>
                <a:cs typeface="+mn-cs"/>
              </a:rPr>
              <a:t>INTERVENTIONS:</a:t>
            </a:r>
          </a:p>
          <a:p>
            <a:r>
              <a:rPr lang="en-US" sz="1200" b="0" i="0" kern="1200" dirty="0" smtClean="0">
                <a:solidFill>
                  <a:schemeClr val="tx1"/>
                </a:solidFill>
                <a:effectLst/>
                <a:latin typeface="+mn-lt"/>
                <a:ea typeface="+mn-ea"/>
                <a:cs typeface="+mn-cs"/>
              </a:rPr>
              <a:t>Linking smokers with </a:t>
            </a:r>
            <a:r>
              <a:rPr lang="en-US" sz="1200" b="0" i="0" kern="1200" dirty="0" err="1" smtClean="0">
                <a:solidFill>
                  <a:schemeClr val="tx1"/>
                </a:solidFill>
                <a:effectLst/>
                <a:latin typeface="+mn-lt"/>
                <a:ea typeface="+mn-ea"/>
                <a:cs typeface="+mn-cs"/>
              </a:rPr>
              <a:t>quitline</a:t>
            </a:r>
            <a:r>
              <a:rPr lang="en-US" sz="1200" b="0" i="0" kern="1200" dirty="0" smtClean="0">
                <a:solidFill>
                  <a:schemeClr val="tx1"/>
                </a:solidFill>
                <a:effectLst/>
                <a:latin typeface="+mn-lt"/>
                <a:ea typeface="+mn-ea"/>
                <a:cs typeface="+mn-cs"/>
              </a:rPr>
              <a:t>-delivered treatment.</a:t>
            </a:r>
          </a:p>
          <a:p>
            <a:r>
              <a:rPr lang="en-US" sz="1200" b="1" i="0" kern="1200" cap="all" dirty="0" smtClean="0">
                <a:solidFill>
                  <a:schemeClr val="tx1"/>
                </a:solidFill>
                <a:effectLst/>
                <a:latin typeface="+mn-lt"/>
                <a:ea typeface="+mn-ea"/>
                <a:cs typeface="+mn-cs"/>
              </a:rPr>
              <a:t>MAIN OUTCOME MEASURE:</a:t>
            </a:r>
          </a:p>
          <a:p>
            <a:r>
              <a:rPr lang="en-US" sz="1200" b="0" i="0" kern="1200" dirty="0" smtClean="0">
                <a:solidFill>
                  <a:schemeClr val="tx1"/>
                </a:solidFill>
                <a:effectLst/>
                <a:latin typeface="+mn-lt"/>
                <a:ea typeface="+mn-ea"/>
                <a:cs typeface="+mn-cs"/>
              </a:rPr>
              <a:t>Impact was based on the RE-AIM (Reach, Efficacy, Adoption, Implementation, and Maintenance) conceptual framework and defined as the proportion of all identified smokers who enrolled in treatment.</a:t>
            </a:r>
          </a:p>
          <a:p>
            <a:r>
              <a:rPr lang="en-US" sz="1200" b="1" i="0" kern="1200" cap="all" dirty="0" smtClean="0">
                <a:solidFill>
                  <a:schemeClr val="tx1"/>
                </a:solidFill>
                <a:effectLst/>
                <a:latin typeface="+mn-lt"/>
                <a:ea typeface="+mn-ea"/>
                <a:cs typeface="+mn-cs"/>
              </a:rPr>
              <a:t>RESULTS:</a:t>
            </a:r>
          </a:p>
          <a:p>
            <a:r>
              <a:rPr lang="en-US" sz="1200" b="0" i="0" kern="1200" dirty="0" smtClean="0">
                <a:solidFill>
                  <a:schemeClr val="tx1"/>
                </a:solidFill>
                <a:effectLst/>
                <a:latin typeface="+mn-lt"/>
                <a:ea typeface="+mn-ea"/>
                <a:cs typeface="+mn-cs"/>
              </a:rPr>
              <a:t>In the AAC clinics, 7.8% of all identified smokers enrolled in treatment vs 0.6% in the AAR clinics (t4 = 9.19 [P &lt; .001]; odds ratio, 11.60 [95% CI, 5.53-24.32]), a 13-fold increase in the proportion of smokers enrolling in treatment.</a:t>
            </a:r>
          </a:p>
          <a:p>
            <a:r>
              <a:rPr lang="en-US" sz="1200" b="1" i="0" kern="1200" cap="all" dirty="0" smtClean="0">
                <a:solidFill>
                  <a:schemeClr val="tx1"/>
                </a:solidFill>
                <a:effectLst/>
                <a:latin typeface="+mn-lt"/>
                <a:ea typeface="+mn-ea"/>
                <a:cs typeface="+mn-cs"/>
              </a:rPr>
              <a:t>CONCLUSIONS AND RELEVANCE:</a:t>
            </a:r>
          </a:p>
          <a:p>
            <a:r>
              <a:rPr lang="en-US" sz="1200" b="0" i="0" kern="1200" dirty="0" smtClean="0">
                <a:solidFill>
                  <a:schemeClr val="tx1"/>
                </a:solidFill>
                <a:effectLst/>
                <a:latin typeface="+mn-lt"/>
                <a:ea typeface="+mn-ea"/>
                <a:cs typeface="+mn-cs"/>
              </a:rPr>
              <a:t>The system changes implemented in the AAC approach could be adopted broadly by other health care systems and have tremendous potential to reduce tobacco-related morbidity and mortality.</a:t>
            </a:r>
          </a:p>
          <a:p>
            <a:endParaRPr lang="en-US" dirty="0"/>
          </a:p>
        </p:txBody>
      </p:sp>
      <p:sp>
        <p:nvSpPr>
          <p:cNvPr id="4" name="Slide Number Placeholder 3"/>
          <p:cNvSpPr>
            <a:spLocks noGrp="1"/>
          </p:cNvSpPr>
          <p:nvPr>
            <p:ph type="sldNum" sz="quarter" idx="10"/>
          </p:nvPr>
        </p:nvSpPr>
        <p:spPr/>
        <p:txBody>
          <a:bodyPr/>
          <a:lstStyle/>
          <a:p>
            <a:fld id="{317DFF27-E8E5-4520-9847-4D7C33D7FFD4}" type="slidenum">
              <a:rPr lang="en-US" smtClean="0"/>
              <a:t>31</a:t>
            </a:fld>
            <a:endParaRPr lang="en-US"/>
          </a:p>
        </p:txBody>
      </p:sp>
    </p:spTree>
    <p:extLst>
      <p:ext uri="{BB962C8B-B14F-4D97-AF65-F5344CB8AC3E}">
        <p14:creationId xmlns:p14="http://schemas.microsoft.com/office/powerpoint/2010/main" val="4019131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1.  Describe the context and development of UC Quits, the UC-wide Tobacco Cessation Network</a:t>
            </a:r>
          </a:p>
          <a:p>
            <a:pPr marL="0" indent="0">
              <a:buNone/>
            </a:pPr>
            <a:endParaRPr lang="en-US" dirty="0" smtClean="0"/>
          </a:p>
          <a:p>
            <a:pPr marL="0" indent="0">
              <a:buNone/>
            </a:pPr>
            <a:r>
              <a:rPr lang="en-US" dirty="0" smtClean="0"/>
              <a:t>2.  Compare how the 5 UC medical centers are implementing systems change on tobacco with multidisciplinary teams and the electronic medical record</a:t>
            </a:r>
            <a:br>
              <a:rPr lang="en-US" dirty="0" smtClean="0"/>
            </a:br>
            <a:endParaRPr lang="en-US" dirty="0" smtClean="0"/>
          </a:p>
          <a:p>
            <a:pPr marL="0" indent="0">
              <a:buNone/>
            </a:pPr>
            <a:r>
              <a:rPr lang="en-US" dirty="0" smtClean="0"/>
              <a:t>3.  Identify opportunities for systems change on tobacco cessation including lung cancer screening and quality measures</a:t>
            </a:r>
          </a:p>
          <a:p>
            <a:endParaRPr lang="en-US" dirty="0"/>
          </a:p>
        </p:txBody>
      </p:sp>
      <p:sp>
        <p:nvSpPr>
          <p:cNvPr id="4" name="Slide Number Placeholder 3"/>
          <p:cNvSpPr>
            <a:spLocks noGrp="1"/>
          </p:cNvSpPr>
          <p:nvPr>
            <p:ph type="sldNum" sz="quarter" idx="10"/>
          </p:nvPr>
        </p:nvSpPr>
        <p:spPr/>
        <p:txBody>
          <a:bodyPr/>
          <a:lstStyle/>
          <a:p>
            <a:fld id="{317DFF27-E8E5-4520-9847-4D7C33D7FFD4}" type="slidenum">
              <a:rPr lang="en-US" smtClean="0"/>
              <a:t>32</a:t>
            </a:fld>
            <a:endParaRPr lang="en-US"/>
          </a:p>
        </p:txBody>
      </p:sp>
    </p:spTree>
    <p:extLst>
      <p:ext uri="{BB962C8B-B14F-4D97-AF65-F5344CB8AC3E}">
        <p14:creationId xmlns:p14="http://schemas.microsoft.com/office/powerpoint/2010/main" val="42189787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1.  Describe the context and development of UC Quits, the UC-wide Tobacco Cessation Network</a:t>
            </a:r>
          </a:p>
          <a:p>
            <a:pPr marL="0" indent="0">
              <a:buNone/>
            </a:pPr>
            <a:endParaRPr lang="en-US" dirty="0" smtClean="0"/>
          </a:p>
          <a:p>
            <a:pPr marL="0" indent="0">
              <a:buNone/>
            </a:pPr>
            <a:r>
              <a:rPr lang="en-US" dirty="0" smtClean="0"/>
              <a:t>2.  Compare how the 5 UC medical centers are implementing systems change on tobacco with multidisciplinary teams and the electronic medical record</a:t>
            </a:r>
            <a:br>
              <a:rPr lang="en-US" dirty="0" smtClean="0"/>
            </a:br>
            <a:endParaRPr lang="en-US" dirty="0" smtClean="0"/>
          </a:p>
          <a:p>
            <a:pPr marL="0" indent="0">
              <a:buNone/>
            </a:pPr>
            <a:r>
              <a:rPr lang="en-US" dirty="0" smtClean="0"/>
              <a:t>3.  Identify opportunities for systems change on tobacco cessation including lung cancer screening and quality measures</a:t>
            </a:r>
          </a:p>
          <a:p>
            <a:endParaRPr lang="en-US" dirty="0"/>
          </a:p>
        </p:txBody>
      </p:sp>
      <p:sp>
        <p:nvSpPr>
          <p:cNvPr id="4" name="Slide Number Placeholder 3"/>
          <p:cNvSpPr>
            <a:spLocks noGrp="1"/>
          </p:cNvSpPr>
          <p:nvPr>
            <p:ph type="sldNum" sz="quarter" idx="10"/>
          </p:nvPr>
        </p:nvSpPr>
        <p:spPr/>
        <p:txBody>
          <a:bodyPr/>
          <a:lstStyle/>
          <a:p>
            <a:fld id="{317DFF27-E8E5-4520-9847-4D7C33D7FFD4}" type="slidenum">
              <a:rPr lang="en-US" smtClean="0"/>
              <a:t>48</a:t>
            </a:fld>
            <a:endParaRPr lang="en-US"/>
          </a:p>
        </p:txBody>
      </p:sp>
    </p:spTree>
    <p:extLst>
      <p:ext uri="{BB962C8B-B14F-4D97-AF65-F5344CB8AC3E}">
        <p14:creationId xmlns:p14="http://schemas.microsoft.com/office/powerpoint/2010/main" val="42189787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1.  Describe the context and development of UC Quits, the UC-wide Tobacco Cessation Network</a:t>
            </a:r>
          </a:p>
          <a:p>
            <a:pPr marL="0" indent="0">
              <a:buNone/>
            </a:pPr>
            <a:endParaRPr lang="en-US" dirty="0" smtClean="0"/>
          </a:p>
          <a:p>
            <a:pPr marL="0" indent="0">
              <a:buNone/>
            </a:pPr>
            <a:r>
              <a:rPr lang="en-US" dirty="0" smtClean="0"/>
              <a:t>2.  Compare how the 5 UC medical centers are implementing systems change on tobacco with multidisciplinary teams and the electronic medical record</a:t>
            </a:r>
            <a:br>
              <a:rPr lang="en-US" dirty="0" smtClean="0"/>
            </a:br>
            <a:endParaRPr lang="en-US" dirty="0" smtClean="0"/>
          </a:p>
          <a:p>
            <a:pPr marL="0" indent="0">
              <a:buNone/>
            </a:pPr>
            <a:r>
              <a:rPr lang="en-US" dirty="0" smtClean="0"/>
              <a:t>3.  Identify opportunities for systems change on tobacco cessation including lung cancer screening and quality measures</a:t>
            </a:r>
          </a:p>
          <a:p>
            <a:endParaRPr lang="en-US" dirty="0"/>
          </a:p>
        </p:txBody>
      </p:sp>
      <p:sp>
        <p:nvSpPr>
          <p:cNvPr id="4" name="Slide Number Placeholder 3"/>
          <p:cNvSpPr>
            <a:spLocks noGrp="1"/>
          </p:cNvSpPr>
          <p:nvPr>
            <p:ph type="sldNum" sz="quarter" idx="10"/>
          </p:nvPr>
        </p:nvSpPr>
        <p:spPr/>
        <p:txBody>
          <a:bodyPr/>
          <a:lstStyle/>
          <a:p>
            <a:fld id="{317DFF27-E8E5-4520-9847-4D7C33D7FFD4}" type="slidenum">
              <a:rPr lang="en-US" smtClean="0"/>
              <a:t>52</a:t>
            </a:fld>
            <a:endParaRPr lang="en-US"/>
          </a:p>
        </p:txBody>
      </p:sp>
    </p:spTree>
    <p:extLst>
      <p:ext uri="{BB962C8B-B14F-4D97-AF65-F5344CB8AC3E}">
        <p14:creationId xmlns:p14="http://schemas.microsoft.com/office/powerpoint/2010/main" val="4218978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7DFF27-E8E5-4520-9847-4D7C33D7FFD4}" type="slidenum">
              <a:rPr lang="en-US" smtClean="0"/>
              <a:t>3</a:t>
            </a:fld>
            <a:endParaRPr lang="en-US"/>
          </a:p>
        </p:txBody>
      </p:sp>
    </p:spTree>
    <p:extLst>
      <p:ext uri="{BB962C8B-B14F-4D97-AF65-F5344CB8AC3E}">
        <p14:creationId xmlns:p14="http://schemas.microsoft.com/office/powerpoint/2010/main" val="652277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CA adult smoking rates have dropped by more than 50% since the California Tobacco Control Program began in 1989.</a:t>
            </a:r>
            <a:endParaRPr lang="en-US" dirty="0" smtClean="0"/>
          </a:p>
          <a:p>
            <a:r>
              <a:rPr lang="en-US" dirty="0" smtClean="0"/>
              <a:t>CHIS</a:t>
            </a:r>
            <a:r>
              <a:rPr lang="en-US" baseline="0" dirty="0" smtClean="0"/>
              <a:t> 2009:  American Indian/Alaskan Native: 30.6%, African American Men 24%, African American Women 19.4%, white men 18.7%, Asian men 17.7%, Hispanic men 16.8%</a:t>
            </a:r>
            <a:endParaRPr lang="en-US" dirty="0" smtClean="0"/>
          </a:p>
          <a:p>
            <a:r>
              <a:rPr lang="en-US" dirty="0" smtClean="0"/>
              <a:t>Low SES </a:t>
            </a:r>
            <a:r>
              <a:rPr lang="en-US" u="sng" dirty="0" smtClean="0"/>
              <a:t>&lt;</a:t>
            </a:r>
            <a:r>
              <a:rPr lang="en-US" u="sng" baseline="0" dirty="0" smtClean="0"/>
              <a:t> </a:t>
            </a:r>
            <a:r>
              <a:rPr lang="en-US" dirty="0" smtClean="0"/>
              <a:t>200% below federal poverty limit</a:t>
            </a:r>
          </a:p>
          <a:p>
            <a:r>
              <a:rPr lang="en-US" dirty="0" smtClean="0"/>
              <a:t>Poor mental health:</a:t>
            </a:r>
            <a:r>
              <a:rPr lang="en-US" baseline="0" dirty="0" smtClean="0"/>
              <a:t> needing to see professional because of mental health emotions or nerves or use of alcohol or drugs in past year</a:t>
            </a:r>
            <a:endParaRPr lang="en-US" dirty="0" smtClean="0"/>
          </a:p>
          <a:p>
            <a:r>
              <a:rPr lang="en-US" dirty="0" smtClean="0"/>
              <a:t>http://www.cdph.ca.gov/programs/tobacco/Documents/Resources/Fact%20Sheets/Health%20Equity%20Summit%20Data%20Charts%2006.21.2013%20v2.pdf</a:t>
            </a:r>
          </a:p>
          <a:p>
            <a:r>
              <a:rPr lang="en-US" dirty="0" smtClean="0"/>
              <a:t>http://www.cdph.ca.gov/programs/tobacco/Documents/Resources/Publications/HealthEquitySum-Web.pdf</a:t>
            </a:r>
            <a:endParaRPr lang="en-US" dirty="0"/>
          </a:p>
        </p:txBody>
      </p:sp>
      <p:sp>
        <p:nvSpPr>
          <p:cNvPr id="4" name="Slide Number Placeholder 3"/>
          <p:cNvSpPr>
            <a:spLocks noGrp="1"/>
          </p:cNvSpPr>
          <p:nvPr>
            <p:ph type="sldNum" sz="quarter" idx="10"/>
          </p:nvPr>
        </p:nvSpPr>
        <p:spPr/>
        <p:txBody>
          <a:bodyPr/>
          <a:lstStyle/>
          <a:p>
            <a:fld id="{317DFF27-E8E5-4520-9847-4D7C33D7FFD4}" type="slidenum">
              <a:rPr lang="en-US" smtClean="0"/>
              <a:t>5</a:t>
            </a:fld>
            <a:endParaRPr lang="en-US"/>
          </a:p>
        </p:txBody>
      </p:sp>
    </p:spTree>
    <p:extLst>
      <p:ext uri="{BB962C8B-B14F-4D97-AF65-F5344CB8AC3E}">
        <p14:creationId xmlns:p14="http://schemas.microsoft.com/office/powerpoint/2010/main" val="2614619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smtClean="0">
                <a:solidFill>
                  <a:schemeClr val="tx1"/>
                </a:solidFill>
                <a:effectLst/>
                <a:latin typeface="+mn-lt"/>
                <a:ea typeface="+mn-ea"/>
                <a:cs typeface="+mn-cs"/>
              </a:rPr>
              <a:t>Abstract</a:t>
            </a:r>
          </a:p>
          <a:p>
            <a:pPr fontAlgn="base"/>
            <a:r>
              <a:rPr lang="en-US" sz="1200" b="1" kern="1200" dirty="0" smtClean="0">
                <a:solidFill>
                  <a:schemeClr val="tx1"/>
                </a:solidFill>
                <a:effectLst/>
                <a:latin typeface="+mn-lt"/>
                <a:ea typeface="+mn-ea"/>
                <a:cs typeface="+mn-cs"/>
              </a:rPr>
              <a:t>Introduction:</a:t>
            </a:r>
          </a:p>
          <a:p>
            <a:pPr fontAlgn="base"/>
            <a:r>
              <a:rPr lang="en-US" sz="1200" kern="1200" dirty="0" smtClean="0">
                <a:solidFill>
                  <a:schemeClr val="tx1"/>
                </a:solidFill>
                <a:effectLst/>
                <a:latin typeface="+mn-lt"/>
                <a:ea typeface="+mn-ea"/>
                <a:cs typeface="+mn-cs"/>
              </a:rPr>
              <a:t>The economic impact of smoking, including healthcare costs and the value of lost productivity due to illness and mortality, was estimated for California for 2009.</a:t>
            </a:r>
          </a:p>
          <a:p>
            <a:pPr fontAlgn="base"/>
            <a:r>
              <a:rPr lang="en-US" sz="1200" b="1" kern="1200" dirty="0" smtClean="0">
                <a:solidFill>
                  <a:schemeClr val="tx1"/>
                </a:solidFill>
                <a:effectLst/>
                <a:latin typeface="+mn-lt"/>
                <a:ea typeface="+mn-ea"/>
                <a:cs typeface="+mn-cs"/>
              </a:rPr>
              <a:t>Methods:</a:t>
            </a:r>
          </a:p>
          <a:p>
            <a:pPr fontAlgn="base"/>
            <a:r>
              <a:rPr lang="en-US" sz="1200" kern="1200" dirty="0" smtClean="0">
                <a:solidFill>
                  <a:schemeClr val="tx1"/>
                </a:solidFill>
                <a:effectLst/>
                <a:latin typeface="+mn-lt"/>
                <a:ea typeface="+mn-ea"/>
                <a:cs typeface="+mn-cs"/>
              </a:rPr>
              <a:t>Smoking-attributable healthcare costs were estimated using a series of econometric models that estimate expenditures for hospital care, ambulatory care, prescriptions, home health care, and nursing home care. Lost productivity due to illness was estimated using an econometric model predicting how smoking status affects the number of days lost from work or other activities. The value of lives lost from premature mortality due to smoking was estimated using an epidemiological approach.</a:t>
            </a:r>
          </a:p>
          <a:p>
            <a:pPr fontAlgn="base"/>
            <a:r>
              <a:rPr lang="en-US" sz="1200" b="1" kern="1200" dirty="0" smtClean="0">
                <a:solidFill>
                  <a:schemeClr val="tx1"/>
                </a:solidFill>
                <a:effectLst/>
                <a:latin typeface="+mn-lt"/>
                <a:ea typeface="+mn-ea"/>
                <a:cs typeface="+mn-cs"/>
              </a:rPr>
              <a:t>Results:</a:t>
            </a:r>
          </a:p>
          <a:p>
            <a:pPr fontAlgn="base"/>
            <a:r>
              <a:rPr lang="en-US" sz="1200" kern="1200" dirty="0" smtClean="0">
                <a:solidFill>
                  <a:schemeClr val="tx1"/>
                </a:solidFill>
                <a:effectLst/>
                <a:latin typeface="+mn-lt"/>
                <a:ea typeface="+mn-ea"/>
                <a:cs typeface="+mn-cs"/>
              </a:rPr>
              <a:t>Almost 4 million Californians still smoke, including 146 000 adolescents. The cost of smoking in 2009 totaled $18.1 billion, including $9.8 billion in healthcare costs, $1.4 billion in lost productivity from illness, and $6.8 billion in lost productivity from premature mortality. This amounts to $487 per California resident and $4603 per smoker. Costs were greater for men than for women. Hospital costs comprised 44% of healthcare costs.</a:t>
            </a:r>
          </a:p>
          <a:p>
            <a:pPr fontAlgn="base"/>
            <a:r>
              <a:rPr lang="en-US" sz="1200" b="1" kern="1200" dirty="0" smtClean="0">
                <a:solidFill>
                  <a:schemeClr val="tx1"/>
                </a:solidFill>
                <a:effectLst/>
                <a:latin typeface="+mn-lt"/>
                <a:ea typeface="+mn-ea"/>
                <a:cs typeface="+mn-cs"/>
              </a:rPr>
              <a:t>Conclusions:</a:t>
            </a:r>
          </a:p>
          <a:p>
            <a:pPr fontAlgn="base"/>
            <a:r>
              <a:rPr lang="en-US" sz="1200" kern="1200" dirty="0" smtClean="0">
                <a:solidFill>
                  <a:schemeClr val="tx1"/>
                </a:solidFill>
                <a:effectLst/>
                <a:latin typeface="+mn-lt"/>
                <a:ea typeface="+mn-ea"/>
                <a:cs typeface="+mn-cs"/>
              </a:rPr>
              <a:t>Despite extensive efforts at tobacco control in California, healthcare and lost productivity costs attributable to smoking remain high. Compared to costs for 1999, the total cost was 15% greater in 2009. However, after adjusting for inflation, real costs have fallen by 13% over the past decade, indicating that efforts have been successful in reducing the economic burden of smoking in the state.</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en-US" dirty="0" smtClean="0"/>
              <a:t>*$2280 difference between smoker and nonsmoker</a:t>
            </a:r>
          </a:p>
          <a:p>
            <a:endParaRPr lang="en-US" dirty="0"/>
          </a:p>
        </p:txBody>
      </p:sp>
      <p:sp>
        <p:nvSpPr>
          <p:cNvPr id="4" name="Slide Number Placeholder 3"/>
          <p:cNvSpPr>
            <a:spLocks noGrp="1"/>
          </p:cNvSpPr>
          <p:nvPr>
            <p:ph type="sldNum" sz="quarter" idx="10"/>
          </p:nvPr>
        </p:nvSpPr>
        <p:spPr/>
        <p:txBody>
          <a:bodyPr/>
          <a:lstStyle/>
          <a:p>
            <a:fld id="{317DFF27-E8E5-4520-9847-4D7C33D7FFD4}" type="slidenum">
              <a:rPr lang="en-US" smtClean="0"/>
              <a:t>6</a:t>
            </a:fld>
            <a:endParaRPr lang="en-US"/>
          </a:p>
        </p:txBody>
      </p:sp>
    </p:spTree>
    <p:extLst>
      <p:ext uri="{BB962C8B-B14F-4D97-AF65-F5344CB8AC3E}">
        <p14:creationId xmlns:p14="http://schemas.microsoft.com/office/powerpoint/2010/main" val="1073941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Abstract</a:t>
            </a:r>
          </a:p>
          <a:p>
            <a:r>
              <a:rPr lang="en-US" sz="1200" b="0" i="0" kern="1200" dirty="0" smtClean="0">
                <a:solidFill>
                  <a:schemeClr val="tx1"/>
                </a:solidFill>
                <a:effectLst/>
                <a:latin typeface="+mn-lt"/>
                <a:ea typeface="+mn-ea"/>
                <a:cs typeface="+mn-cs"/>
              </a:rPr>
              <a:t>Background and Objectives: There is extensive evidence relating individual behavioral risk factors to adverse health outcomes and associated costs; however, more-comprehensive assessments have been limited. Our objective was to examine the relative effects of obesity, alcohol abuse, and smoking on health care use and associated charges. Methods: New adult patients (n=509) were randomly assigned to primary care physicians, and their utilization of medical services was monitored for 1 year. Variables measured included </a:t>
            </a:r>
            <a:r>
              <a:rPr lang="en-US" sz="1200" b="0" i="0" kern="1200" dirty="0" err="1" smtClean="0">
                <a:solidFill>
                  <a:schemeClr val="tx1"/>
                </a:solidFill>
                <a:effectLst/>
                <a:latin typeface="+mn-lt"/>
                <a:ea typeface="+mn-ea"/>
                <a:cs typeface="+mn-cs"/>
              </a:rPr>
              <a:t>sociodemographics</a:t>
            </a:r>
            <a:r>
              <a:rPr lang="en-US" sz="1200" b="0" i="0" kern="1200" dirty="0" smtClean="0">
                <a:solidFill>
                  <a:schemeClr val="tx1"/>
                </a:solidFill>
                <a:effectLst/>
                <a:latin typeface="+mn-lt"/>
                <a:ea typeface="+mn-ea"/>
                <a:cs typeface="+mn-cs"/>
              </a:rPr>
              <a:t>, self-reported health status, Beck Depression Index, measured body mass index, Michigan Alcohol Screening Test results, and smoking history. Results: Controlling for health status, depression, age, education, income, and gender, obesity was associated with the mean number of primary care visits, diagnostic services, and primary care clinic charges. Alcohol abuse was related to the mean number of emergency department visits and diagnostic services. Smoking was associated with the mean number of specialty clinic visits and hospitalizations. Smoking also predicted charges for emergency department visits, hospitalizations, and total health care charges. Conclusions: The economic burden of smoking is significant, even after only 1 year. Health care providers should focus attention on smoking prevention and cessation programs as an approach for managing medical costs.</a:t>
            </a:r>
          </a:p>
          <a:p>
            <a:endParaRPr lang="en-US" dirty="0"/>
          </a:p>
        </p:txBody>
      </p:sp>
      <p:sp>
        <p:nvSpPr>
          <p:cNvPr id="4" name="Slide Number Placeholder 3"/>
          <p:cNvSpPr>
            <a:spLocks noGrp="1"/>
          </p:cNvSpPr>
          <p:nvPr>
            <p:ph type="sldNum" sz="quarter" idx="10"/>
          </p:nvPr>
        </p:nvSpPr>
        <p:spPr/>
        <p:txBody>
          <a:bodyPr/>
          <a:lstStyle/>
          <a:p>
            <a:fld id="{317DFF27-E8E5-4520-9847-4D7C33D7FFD4}" type="slidenum">
              <a:rPr lang="en-US" smtClean="0"/>
              <a:t>7</a:t>
            </a:fld>
            <a:endParaRPr lang="en-US"/>
          </a:p>
        </p:txBody>
      </p:sp>
    </p:spTree>
    <p:extLst>
      <p:ext uri="{BB962C8B-B14F-4D97-AF65-F5344CB8AC3E}">
        <p14:creationId xmlns:p14="http://schemas.microsoft.com/office/powerpoint/2010/main" val="3633695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1.  Describe the context and development of UC Quits, the UC-wide Tobacco Cessation Network</a:t>
            </a:r>
          </a:p>
          <a:p>
            <a:pPr marL="0" indent="0">
              <a:buNone/>
            </a:pPr>
            <a:endParaRPr lang="en-US" dirty="0" smtClean="0"/>
          </a:p>
          <a:p>
            <a:pPr marL="0" indent="0">
              <a:buNone/>
            </a:pPr>
            <a:r>
              <a:rPr lang="en-US" dirty="0" smtClean="0"/>
              <a:t>2.  Compare how the 5 UC medical centers are implementing systems change on tobacco with multidisciplinary teams and the electronic medical record</a:t>
            </a:r>
            <a:br>
              <a:rPr lang="en-US" dirty="0" smtClean="0"/>
            </a:br>
            <a:endParaRPr lang="en-US" dirty="0" smtClean="0"/>
          </a:p>
          <a:p>
            <a:pPr marL="0" indent="0">
              <a:buNone/>
            </a:pPr>
            <a:r>
              <a:rPr lang="en-US" dirty="0" smtClean="0"/>
              <a:t>3.  Identify opportunities for systems change on tobacco cessation including lung cancer screening and quality measures</a:t>
            </a:r>
          </a:p>
          <a:p>
            <a:endParaRPr lang="en-US" dirty="0"/>
          </a:p>
        </p:txBody>
      </p:sp>
      <p:sp>
        <p:nvSpPr>
          <p:cNvPr id="4" name="Slide Number Placeholder 3"/>
          <p:cNvSpPr>
            <a:spLocks noGrp="1"/>
          </p:cNvSpPr>
          <p:nvPr>
            <p:ph type="sldNum" sz="quarter" idx="10"/>
          </p:nvPr>
        </p:nvSpPr>
        <p:spPr/>
        <p:txBody>
          <a:bodyPr/>
          <a:lstStyle/>
          <a:p>
            <a:fld id="{317DFF27-E8E5-4520-9847-4D7C33D7FFD4}" type="slidenum">
              <a:rPr lang="en-US" smtClean="0"/>
              <a:t>9</a:t>
            </a:fld>
            <a:endParaRPr lang="en-US"/>
          </a:p>
        </p:txBody>
      </p:sp>
    </p:spTree>
    <p:extLst>
      <p:ext uri="{BB962C8B-B14F-4D97-AF65-F5344CB8AC3E}">
        <p14:creationId xmlns:p14="http://schemas.microsoft.com/office/powerpoint/2010/main" val="4218978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p:txBody>
          <a:bodyPr/>
          <a:lstStyle>
            <a:lvl1pPr defTabSz="924996">
              <a:defRPr kumimoji="1" sz="800">
                <a:solidFill>
                  <a:schemeClr val="tx1"/>
                </a:solidFill>
                <a:latin typeface="Arial" charset="0"/>
              </a:defRPr>
            </a:lvl1pPr>
            <a:lvl2pPr marL="728284" indent="-279301" defTabSz="924996">
              <a:defRPr kumimoji="1" sz="800">
                <a:solidFill>
                  <a:schemeClr val="tx1"/>
                </a:solidFill>
                <a:latin typeface="Arial" charset="0"/>
              </a:defRPr>
            </a:lvl2pPr>
            <a:lvl3pPr marL="1121708" indent="-225242" defTabSz="924996">
              <a:defRPr kumimoji="1" sz="800">
                <a:solidFill>
                  <a:schemeClr val="tx1"/>
                </a:solidFill>
                <a:latin typeface="Arial" charset="0"/>
              </a:defRPr>
            </a:lvl3pPr>
            <a:lvl4pPr marL="1570691" indent="-225242" defTabSz="924996">
              <a:defRPr kumimoji="1" sz="800">
                <a:solidFill>
                  <a:schemeClr val="tx1"/>
                </a:solidFill>
                <a:latin typeface="Arial" charset="0"/>
              </a:defRPr>
            </a:lvl4pPr>
            <a:lvl5pPr marL="2018172" indent="-223741" defTabSz="924996">
              <a:defRPr kumimoji="1" sz="800">
                <a:solidFill>
                  <a:schemeClr val="tx1"/>
                </a:solidFill>
                <a:latin typeface="Arial" charset="0"/>
              </a:defRPr>
            </a:lvl5pPr>
            <a:lvl6pPr marL="2450638" indent="-223741" defTabSz="924996" eaLnBrk="0" fontAlgn="base" hangingPunct="0">
              <a:lnSpc>
                <a:spcPct val="80000"/>
              </a:lnSpc>
              <a:spcBef>
                <a:spcPct val="30000"/>
              </a:spcBef>
              <a:spcAft>
                <a:spcPct val="0"/>
              </a:spcAft>
              <a:defRPr kumimoji="1" sz="800">
                <a:solidFill>
                  <a:schemeClr val="tx1"/>
                </a:solidFill>
                <a:latin typeface="Arial" charset="0"/>
              </a:defRPr>
            </a:lvl6pPr>
            <a:lvl7pPr marL="2883103" indent="-223741" defTabSz="924996" eaLnBrk="0" fontAlgn="base" hangingPunct="0">
              <a:lnSpc>
                <a:spcPct val="80000"/>
              </a:lnSpc>
              <a:spcBef>
                <a:spcPct val="30000"/>
              </a:spcBef>
              <a:spcAft>
                <a:spcPct val="0"/>
              </a:spcAft>
              <a:defRPr kumimoji="1" sz="800">
                <a:solidFill>
                  <a:schemeClr val="tx1"/>
                </a:solidFill>
                <a:latin typeface="Arial" charset="0"/>
              </a:defRPr>
            </a:lvl7pPr>
            <a:lvl8pPr marL="3315569" indent="-223741" defTabSz="924996" eaLnBrk="0" fontAlgn="base" hangingPunct="0">
              <a:lnSpc>
                <a:spcPct val="80000"/>
              </a:lnSpc>
              <a:spcBef>
                <a:spcPct val="30000"/>
              </a:spcBef>
              <a:spcAft>
                <a:spcPct val="0"/>
              </a:spcAft>
              <a:defRPr kumimoji="1" sz="800">
                <a:solidFill>
                  <a:schemeClr val="tx1"/>
                </a:solidFill>
                <a:latin typeface="Arial" charset="0"/>
              </a:defRPr>
            </a:lvl8pPr>
            <a:lvl9pPr marL="3748034" indent="-223741" defTabSz="924996" eaLnBrk="0" fontAlgn="base" hangingPunct="0">
              <a:lnSpc>
                <a:spcPct val="80000"/>
              </a:lnSpc>
              <a:spcBef>
                <a:spcPct val="30000"/>
              </a:spcBef>
              <a:spcAft>
                <a:spcPct val="0"/>
              </a:spcAft>
              <a:defRPr kumimoji="1" sz="800">
                <a:solidFill>
                  <a:schemeClr val="tx1"/>
                </a:solidFill>
                <a:latin typeface="Arial" charset="0"/>
              </a:defRPr>
            </a:lvl9pPr>
          </a:lstStyle>
          <a:p>
            <a:fld id="{89561BA9-34ED-40BD-8585-47486E8279F2}" type="slidenum">
              <a:rPr kumimoji="0" lang="en-US" sz="1200">
                <a:latin typeface="Calibri"/>
              </a:rPr>
              <a:pPr/>
              <a:t>10</a:t>
            </a:fld>
            <a:endParaRPr kumimoji="0" lang="en-US" sz="1200" dirty="0">
              <a:latin typeface="Calibri"/>
            </a:endParaRPr>
          </a:p>
        </p:txBody>
      </p:sp>
      <p:sp>
        <p:nvSpPr>
          <p:cNvPr id="56323" name="Rectangle 2"/>
          <p:cNvSpPr>
            <a:spLocks noGrp="1" noRot="1" noChangeAspect="1" noChangeArrowheads="1" noTextEdit="1"/>
          </p:cNvSpPr>
          <p:nvPr>
            <p:ph type="sldImg"/>
          </p:nvPr>
        </p:nvSpPr>
        <p:spPr>
          <a:xfrm>
            <a:off x="1739900" y="684213"/>
            <a:ext cx="3382963" cy="2538412"/>
          </a:xfrm>
          <a:ln/>
        </p:spPr>
      </p:sp>
      <p:sp>
        <p:nvSpPr>
          <p:cNvPr id="56324" name="Rectangle 3"/>
          <p:cNvSpPr>
            <a:spLocks noGrp="1" noChangeArrowheads="1"/>
          </p:cNvSpPr>
          <p:nvPr>
            <p:ph type="body" idx="1"/>
          </p:nvPr>
        </p:nvSpPr>
        <p:spPr>
          <a:xfrm>
            <a:off x="558106" y="3371548"/>
            <a:ext cx="5743277" cy="5087560"/>
          </a:xfrm>
          <a:ln/>
        </p:spPr>
        <p:txBody>
          <a:bodyPr lIns="92246" tIns="46123" rIns="92246" bIns="46123"/>
          <a:lstStyle/>
          <a:p>
            <a:pPr eaLnBrk="1" hangingPunct="1">
              <a:spcBef>
                <a:spcPct val="0"/>
              </a:spcBef>
            </a:pPr>
            <a:r>
              <a:rPr lang="en-US" sz="800" dirty="0" smtClean="0">
                <a:latin typeface="Rockwell"/>
              </a:rPr>
              <a:t>And why it can be challenging sometimes for people to quit?  Because tobacco dependence is a chronic brain disease that has a physiological and a behavioral component.  Smoking cessation interventions that address both will be the most effective.</a:t>
            </a:r>
            <a:r>
              <a:rPr lang="en-US" sz="800" baseline="0" dirty="0" smtClean="0">
                <a:latin typeface="Rockwell"/>
              </a:rPr>
              <a:t> </a:t>
            </a:r>
            <a:r>
              <a:rPr lang="en-US" sz="800" dirty="0" smtClean="0">
                <a:latin typeface="Rockwell"/>
              </a:rPr>
              <a:t>Prolonged tobacco use of tobacco results in tobacco dependence, which is characterized as a physiological dependence (addiction to nicotine) and behavioral habit of using tobacco. While medication can help with the addiction to nicotine, as is</a:t>
            </a:r>
            <a:r>
              <a:rPr lang="en-US" sz="800" baseline="0" dirty="0" smtClean="0">
                <a:latin typeface="Rockwell"/>
              </a:rPr>
              <a:t> discussed in another webcast</a:t>
            </a:r>
            <a:r>
              <a:rPr lang="en-US" sz="800" dirty="0" smtClean="0">
                <a:latin typeface="Rockwell"/>
              </a:rPr>
              <a:t>, the behavioral component can be treated through behavior change programs, such as individualized counseling,</a:t>
            </a:r>
            <a:r>
              <a:rPr lang="en-US" sz="800" baseline="0" dirty="0" smtClean="0">
                <a:latin typeface="Rockwell"/>
              </a:rPr>
              <a:t> </a:t>
            </a:r>
            <a:r>
              <a:rPr lang="en-US" sz="800" dirty="0" smtClean="0">
                <a:latin typeface="Rockwell"/>
              </a:rPr>
              <a:t>group cessation programs,</a:t>
            </a:r>
            <a:r>
              <a:rPr lang="en-US" sz="800" baseline="0" dirty="0" smtClean="0">
                <a:latin typeface="Rockwell"/>
              </a:rPr>
              <a:t> or support through a telephone </a:t>
            </a:r>
            <a:r>
              <a:rPr lang="en-US" sz="800" baseline="0" dirty="0" err="1" smtClean="0">
                <a:latin typeface="Rockwell"/>
              </a:rPr>
              <a:t>quitline</a:t>
            </a:r>
            <a:r>
              <a:rPr lang="en-US" sz="800" baseline="0" dirty="0" smtClean="0">
                <a:latin typeface="Rockwell"/>
              </a:rPr>
              <a:t> such as the California Smokers’ Helpline 1-800-NoButts.</a:t>
            </a:r>
            <a:endParaRPr lang="en-US" sz="800" dirty="0" smtClean="0">
              <a:latin typeface="Rockwell"/>
            </a:endParaRPr>
          </a:p>
          <a:p>
            <a:pPr eaLnBrk="1" hangingPunct="1">
              <a:spcBef>
                <a:spcPct val="0"/>
              </a:spcBef>
            </a:pPr>
            <a:endParaRPr lang="en-US" sz="800" dirty="0" smtClean="0">
              <a:latin typeface="Rockwell"/>
            </a:endParaRPr>
          </a:p>
          <a:p>
            <a:pPr eaLnBrk="1" hangingPunct="1">
              <a:spcBef>
                <a:spcPct val="0"/>
              </a:spcBef>
            </a:pPr>
            <a:r>
              <a:rPr lang="en-US" sz="800" dirty="0" smtClean="0">
                <a:latin typeface="Rockwell"/>
              </a:rPr>
              <a:t>The Clinical Practice Guideline for treating tobacco use and dependence (Fiore et al., 2000), which summarizes more than 6,000 published articles, advocates the combination of behavioral counseling with pharmacotherapy in treating patients who smoke. The</a:t>
            </a:r>
            <a:r>
              <a:rPr lang="en-US" sz="800" baseline="0" dirty="0" smtClean="0">
                <a:latin typeface="Rockwell"/>
              </a:rPr>
              <a:t> components of this intervention is also known as the 5As.</a:t>
            </a:r>
            <a:endParaRPr lang="en-US" sz="800" dirty="0" smtClean="0">
              <a:latin typeface="Rockwell"/>
            </a:endParaRPr>
          </a:p>
          <a:p>
            <a:pPr eaLnBrk="1" hangingPunct="1">
              <a:spcBef>
                <a:spcPct val="0"/>
              </a:spcBef>
            </a:pPr>
            <a:endParaRPr lang="en-US" sz="800" dirty="0" smtClean="0">
              <a:latin typeface="Rockwell"/>
            </a:endParaRPr>
          </a:p>
          <a:p>
            <a:pPr eaLnBrk="1" hangingPunct="1">
              <a:spcBef>
                <a:spcPct val="0"/>
              </a:spcBef>
              <a:buClr>
                <a:schemeClr val="tx1"/>
              </a:buClr>
              <a:buSzPct val="60000"/>
              <a:buFont typeface="Wingdings" charset="0"/>
              <a:buNone/>
            </a:pPr>
            <a:r>
              <a:rPr lang="en-US" sz="300" dirty="0" smtClean="0">
                <a:latin typeface="Rockwell"/>
              </a:rPr>
              <a:t>Fiore MC, Bailey WC, Cohen SJ, et al. (2000). </a:t>
            </a:r>
            <a:r>
              <a:rPr lang="en-US" sz="300" i="1" dirty="0" smtClean="0">
                <a:latin typeface="Rockwell"/>
              </a:rPr>
              <a:t>Treating Tobacco Use and Dependence. Clinical Practice Guideline</a:t>
            </a:r>
            <a:r>
              <a:rPr lang="en-US" sz="300" dirty="0" smtClean="0">
                <a:latin typeface="Rockwell"/>
              </a:rPr>
              <a:t>. Rockville, MD: U.S. Department of Health and Human Services, Public Health Service.</a:t>
            </a:r>
          </a:p>
          <a:p>
            <a:endParaRPr lang="en-US" sz="8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20B1071C-E9A7-2447-8000-8AEF011A84BE}" type="slidenum">
              <a:rPr lang="en-US" sz="1200">
                <a:latin typeface="Arial" charset="0"/>
              </a:rPr>
              <a:pPr/>
              <a:t>12</a:t>
            </a:fld>
            <a:endParaRPr lang="en-US" sz="1200">
              <a:latin typeface="Arial" charset="0"/>
            </a:endParaRPr>
          </a:p>
        </p:txBody>
      </p:sp>
      <p:sp>
        <p:nvSpPr>
          <p:cNvPr id="27650" name="Rectangle 7"/>
          <p:cNvSpPr txBox="1">
            <a:spLocks noGrp="1" noChangeArrowheads="1"/>
          </p:cNvSpPr>
          <p:nvPr/>
        </p:nvSpPr>
        <p:spPr bwMode="auto">
          <a:xfrm>
            <a:off x="3886200"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1" tIns="45695" rIns="91391" bIns="45695" anchor="b"/>
          <a:lstStyle>
            <a:lvl1pPr defTabSz="915988">
              <a:defRPr sz="2400">
                <a:solidFill>
                  <a:schemeClr val="tx1"/>
                </a:solidFill>
                <a:latin typeface="Garamond" charset="0"/>
                <a:ea typeface="ＭＳ Ｐゴシック" charset="0"/>
                <a:cs typeface="ＭＳ Ｐゴシック" charset="0"/>
              </a:defRPr>
            </a:lvl1pPr>
            <a:lvl2pPr marL="742950" indent="-285750" defTabSz="915988">
              <a:defRPr sz="2400">
                <a:solidFill>
                  <a:schemeClr val="tx1"/>
                </a:solidFill>
                <a:latin typeface="Garamond" charset="0"/>
                <a:ea typeface="ＭＳ Ｐゴシック" charset="0"/>
              </a:defRPr>
            </a:lvl2pPr>
            <a:lvl3pPr marL="1143000" indent="-228600" defTabSz="915988">
              <a:defRPr sz="2400">
                <a:solidFill>
                  <a:schemeClr val="tx1"/>
                </a:solidFill>
                <a:latin typeface="Garamond" charset="0"/>
                <a:ea typeface="ＭＳ Ｐゴシック" charset="0"/>
              </a:defRPr>
            </a:lvl3pPr>
            <a:lvl4pPr marL="1600200" indent="-228600" defTabSz="915988">
              <a:defRPr sz="2400">
                <a:solidFill>
                  <a:schemeClr val="tx1"/>
                </a:solidFill>
                <a:latin typeface="Garamond" charset="0"/>
                <a:ea typeface="ＭＳ Ｐゴシック" charset="0"/>
              </a:defRPr>
            </a:lvl4pPr>
            <a:lvl5pPr marL="2057400" indent="-228600" defTabSz="915988">
              <a:defRPr sz="2400">
                <a:solidFill>
                  <a:schemeClr val="tx1"/>
                </a:solidFill>
                <a:latin typeface="Garamond" charset="0"/>
                <a:ea typeface="ＭＳ Ｐゴシック" charset="0"/>
              </a:defRPr>
            </a:lvl5pPr>
            <a:lvl6pPr marL="2514600" indent="-228600" defTabSz="915988" eaLnBrk="0" fontAlgn="base" hangingPunct="0">
              <a:spcBef>
                <a:spcPct val="0"/>
              </a:spcBef>
              <a:spcAft>
                <a:spcPct val="0"/>
              </a:spcAft>
              <a:defRPr sz="2400">
                <a:solidFill>
                  <a:schemeClr val="tx1"/>
                </a:solidFill>
                <a:latin typeface="Garamond" charset="0"/>
                <a:ea typeface="ＭＳ Ｐゴシック" charset="0"/>
              </a:defRPr>
            </a:lvl6pPr>
            <a:lvl7pPr marL="2971800" indent="-228600" defTabSz="915988" eaLnBrk="0" fontAlgn="base" hangingPunct="0">
              <a:spcBef>
                <a:spcPct val="0"/>
              </a:spcBef>
              <a:spcAft>
                <a:spcPct val="0"/>
              </a:spcAft>
              <a:defRPr sz="2400">
                <a:solidFill>
                  <a:schemeClr val="tx1"/>
                </a:solidFill>
                <a:latin typeface="Garamond" charset="0"/>
                <a:ea typeface="ＭＳ Ｐゴシック" charset="0"/>
              </a:defRPr>
            </a:lvl7pPr>
            <a:lvl8pPr marL="3429000" indent="-228600" defTabSz="915988" eaLnBrk="0" fontAlgn="base" hangingPunct="0">
              <a:spcBef>
                <a:spcPct val="0"/>
              </a:spcBef>
              <a:spcAft>
                <a:spcPct val="0"/>
              </a:spcAft>
              <a:defRPr sz="2400">
                <a:solidFill>
                  <a:schemeClr val="tx1"/>
                </a:solidFill>
                <a:latin typeface="Garamond" charset="0"/>
                <a:ea typeface="ＭＳ Ｐゴシック" charset="0"/>
              </a:defRPr>
            </a:lvl8pPr>
            <a:lvl9pPr marL="3886200" indent="-228600" defTabSz="915988" eaLnBrk="0" fontAlgn="base" hangingPunct="0">
              <a:spcBef>
                <a:spcPct val="0"/>
              </a:spcBef>
              <a:spcAft>
                <a:spcPct val="0"/>
              </a:spcAft>
              <a:defRPr sz="2400">
                <a:solidFill>
                  <a:schemeClr val="tx1"/>
                </a:solidFill>
                <a:latin typeface="Garamond" charset="0"/>
                <a:ea typeface="ＭＳ Ｐゴシック" charset="0"/>
              </a:defRPr>
            </a:lvl9pPr>
          </a:lstStyle>
          <a:p>
            <a:pPr algn="r" eaLnBrk="1" hangingPunct="1"/>
            <a:fld id="{751A148E-67EC-8449-9235-0B7DCAEE1438}" type="slidenum">
              <a:rPr lang="en-US" sz="1100">
                <a:latin typeface="Tahoma" charset="0"/>
              </a:rPr>
              <a:pPr algn="r" eaLnBrk="1" hangingPunct="1"/>
              <a:t>12</a:t>
            </a:fld>
            <a:endParaRPr lang="en-US" sz="1100">
              <a:latin typeface="Tahoma" charset="0"/>
            </a:endParaRPr>
          </a:p>
        </p:txBody>
      </p:sp>
      <p:sp>
        <p:nvSpPr>
          <p:cNvPr id="27651" name="Rectangle 2"/>
          <p:cNvSpPr>
            <a:spLocks noGrp="1" noRot="1" noChangeAspect="1" noChangeArrowheads="1" noTextEdit="1"/>
          </p:cNvSpPr>
          <p:nvPr>
            <p:ph type="sldImg"/>
          </p:nvPr>
        </p:nvSpPr>
        <p:spPr>
          <a:xfrm>
            <a:off x="1757363" y="684213"/>
            <a:ext cx="3384550" cy="2538412"/>
          </a:xfrm>
          <a:ln/>
        </p:spPr>
      </p:sp>
      <p:sp>
        <p:nvSpPr>
          <p:cNvPr id="27652" name="Rectangle 3"/>
          <p:cNvSpPr>
            <a:spLocks noGrp="1" noChangeArrowheads="1"/>
          </p:cNvSpPr>
          <p:nvPr>
            <p:ph type="body" idx="1"/>
          </p:nvPr>
        </p:nvSpPr>
        <p:spPr>
          <a:xfrm>
            <a:off x="577850" y="3373438"/>
            <a:ext cx="5740400" cy="5086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00" tIns="45200" rIns="90400" bIns="45200"/>
          <a:lstStyle/>
          <a:p>
            <a:pPr eaLnBrk="1" hangingPunct="1"/>
            <a:r>
              <a:rPr lang="en-US" sz="1000" dirty="0" smtClean="0"/>
              <a:t>The</a:t>
            </a:r>
            <a:r>
              <a:rPr lang="en-US" sz="1000" baseline="0" dirty="0" smtClean="0"/>
              <a:t> majority of those people who have ever smoked have quit. It is not uncommon for smokers to make several attempts to quit smoking before they are finally free of their nicotine addiction</a:t>
            </a:r>
            <a:r>
              <a:rPr lang="en-US" sz="1000" dirty="0" smtClean="0"/>
              <a:t> However</a:t>
            </a:r>
            <a:r>
              <a:rPr lang="en-US" sz="1000" baseline="0" dirty="0" smtClean="0"/>
              <a:t> too few smokers use evidence-based methods that increase the likelihood of staying qui</a:t>
            </a:r>
            <a:r>
              <a:rPr lang="en-US" sz="1000" baseline="0" dirty="0" smtClean="0">
                <a:latin typeface="Arial" charset="0"/>
              </a:rPr>
              <a:t>t. T</a:t>
            </a:r>
            <a:r>
              <a:rPr lang="en-US" sz="1000" dirty="0" smtClean="0">
                <a:latin typeface="Arial" charset="0"/>
              </a:rPr>
              <a:t>he </a:t>
            </a:r>
            <a:r>
              <a:rPr lang="en-US" sz="1000" dirty="0">
                <a:latin typeface="Arial" charset="0"/>
              </a:rPr>
              <a:t>5 A’s are </a:t>
            </a:r>
            <a:r>
              <a:rPr lang="en-US" sz="1000" dirty="0" smtClean="0">
                <a:latin typeface="Arial" charset="0"/>
              </a:rPr>
              <a:t>summarized</a:t>
            </a:r>
            <a:r>
              <a:rPr lang="en-US" sz="1000" baseline="0" dirty="0" smtClean="0">
                <a:latin typeface="Arial" charset="0"/>
              </a:rPr>
              <a:t> in this slide:</a:t>
            </a:r>
            <a:endParaRPr lang="en-US" sz="1000" dirty="0">
              <a:latin typeface="Arial" charset="0"/>
            </a:endParaRPr>
          </a:p>
          <a:p>
            <a:pPr marL="342900" lvl="1" indent="-114300" eaLnBrk="1" hangingPunct="1">
              <a:buFontTx/>
              <a:buChar char="•"/>
            </a:pPr>
            <a:r>
              <a:rPr lang="en-US" sz="1000" dirty="0">
                <a:latin typeface="Arial" charset="0"/>
              </a:rPr>
              <a:t>Ask about tobacco use; systematically identify all tobacco users at every visit</a:t>
            </a:r>
          </a:p>
          <a:p>
            <a:pPr marL="342900" lvl="1" indent="-114300" eaLnBrk="1" hangingPunct="1">
              <a:buFontTx/>
              <a:buChar char="•"/>
            </a:pPr>
            <a:r>
              <a:rPr lang="en-US" sz="1000" dirty="0">
                <a:latin typeface="Arial" charset="0"/>
              </a:rPr>
              <a:t>Advise tobacco users to quit </a:t>
            </a:r>
          </a:p>
          <a:p>
            <a:pPr marL="342900" lvl="1" indent="-114300" eaLnBrk="1" hangingPunct="1">
              <a:buFontTx/>
              <a:buChar char="•"/>
            </a:pPr>
            <a:r>
              <a:rPr lang="en-US" sz="1000" dirty="0">
                <a:latin typeface="Arial" charset="0"/>
              </a:rPr>
              <a:t>Assess readiness, or willingness to make a quit attempt</a:t>
            </a:r>
          </a:p>
          <a:p>
            <a:pPr marL="342900" lvl="1" indent="-114300" eaLnBrk="1" hangingPunct="1">
              <a:buFontTx/>
              <a:buChar char="•"/>
            </a:pPr>
            <a:r>
              <a:rPr lang="en-US" sz="1000" dirty="0">
                <a:latin typeface="Arial" charset="0"/>
              </a:rPr>
              <a:t>Assist with the quit attempt (provide counseling and medication)</a:t>
            </a:r>
          </a:p>
          <a:p>
            <a:pPr marL="342900" lvl="1" indent="-114300" eaLnBrk="1" hangingPunct="1">
              <a:buFontTx/>
              <a:buChar char="•"/>
            </a:pPr>
            <a:r>
              <a:rPr lang="en-US" sz="1000" dirty="0">
                <a:latin typeface="Arial" charset="0"/>
              </a:rPr>
              <a:t>Arrange follow-up care</a:t>
            </a:r>
          </a:p>
          <a:p>
            <a:pPr eaLnBrk="1" hangingPunct="1">
              <a:spcBef>
                <a:spcPct val="0"/>
              </a:spcBef>
            </a:pPr>
            <a:endParaRPr lang="en-US" sz="1000" dirty="0">
              <a:latin typeface="Arial" charset="0"/>
            </a:endParaRPr>
          </a:p>
          <a:p>
            <a:pPr eaLnBrk="1" hangingPunct="1"/>
            <a:r>
              <a:rPr lang="en-US" sz="1000" dirty="0">
                <a:latin typeface="Arial" charset="0"/>
              </a:rPr>
              <a:t>Each of these is a key component of comprehensive tobacco cessation counseling interventions. </a:t>
            </a:r>
          </a:p>
          <a:p>
            <a:pPr eaLnBrk="1" hangingPunct="1"/>
            <a:endParaRPr lang="en-US" sz="1000" dirty="0">
              <a:latin typeface="Arial" charset="0"/>
            </a:endParaRPr>
          </a:p>
          <a:p>
            <a:pPr eaLnBrk="1" hangingPunct="1"/>
            <a:r>
              <a:rPr lang="en-US" sz="900" dirty="0">
                <a:latin typeface="Arial" charset="0"/>
              </a:rPr>
              <a:t>Fiore MC, </a:t>
            </a:r>
            <a:r>
              <a:rPr lang="en-US" sz="900" dirty="0" err="1">
                <a:latin typeface="Arial" charset="0"/>
              </a:rPr>
              <a:t>Jaén</a:t>
            </a:r>
            <a:r>
              <a:rPr lang="en-US" sz="900" dirty="0">
                <a:latin typeface="Arial" charset="0"/>
              </a:rPr>
              <a:t> CR, Baker TB, et al. (2008). </a:t>
            </a:r>
            <a:r>
              <a:rPr lang="en-US" sz="900" i="1" dirty="0">
                <a:latin typeface="Arial" charset="0"/>
              </a:rPr>
              <a:t>Treating Tobacco Use and Dependence: 2008 Update. Clinical Practice Guideline.</a:t>
            </a:r>
            <a:r>
              <a:rPr lang="en-US" sz="900" dirty="0">
                <a:latin typeface="Arial" charset="0"/>
              </a:rPr>
              <a:t> Rockville, MD: U.S. Department of Health and Human Services. Public Health Service.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AAB8F24-5BFB-444F-9963-888CDDA58451}" type="datetimeFigureOut">
              <a:rPr lang="en-US" smtClean="0"/>
              <a:t>3/6/2017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5F9E84-FB32-4156-BF39-AD904BB7152B}" type="slidenum">
              <a:rPr lang="en-US" smtClean="0"/>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AB8F24-5BFB-444F-9963-888CDDA58451}" type="datetimeFigureOut">
              <a:rPr lang="en-US" smtClean="0"/>
              <a:t>3/6/2017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5F9E84-FB32-4156-BF39-AD904BB715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AAB8F24-5BFB-444F-9963-888CDDA58451}" type="datetimeFigureOut">
              <a:rPr lang="en-US" smtClean="0"/>
              <a:t>3/6/2017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5F9E84-FB32-4156-BF39-AD904BB7152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AB8F24-5BFB-444F-9963-888CDDA58451}" type="datetimeFigureOut">
              <a:rPr lang="en-US" smtClean="0"/>
              <a:t>3/6/2017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5F9E84-FB32-4156-BF39-AD904BB715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AB8F24-5BFB-444F-9963-888CDDA58451}" type="datetimeFigureOut">
              <a:rPr lang="en-US" smtClean="0"/>
              <a:t>3/6/2017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5F9E84-FB32-4156-BF39-AD904BB7152B}" type="slidenum">
              <a:rPr lang="en-US" smtClean="0"/>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AAB8F24-5BFB-444F-9963-888CDDA58451}" type="datetimeFigureOut">
              <a:rPr lang="en-US" smtClean="0"/>
              <a:t>3/6/2017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5F9E84-FB32-4156-BF39-AD904BB715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AAB8F24-5BFB-444F-9963-888CDDA58451}" type="datetimeFigureOut">
              <a:rPr lang="en-US" smtClean="0"/>
              <a:t>3/6/2017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5F9E84-FB32-4156-BF39-AD904BB7152B}" type="slidenum">
              <a:rPr lang="en-US" smtClean="0"/>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AAB8F24-5BFB-444F-9963-888CDDA58451}" type="datetimeFigureOut">
              <a:rPr lang="en-US" smtClean="0"/>
              <a:t>3/6/2017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5F9E84-FB32-4156-BF39-AD904BB715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AB8F24-5BFB-444F-9963-888CDDA58451}" type="datetimeFigureOut">
              <a:rPr lang="en-US" smtClean="0"/>
              <a:t>3/6/2017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5F9E84-FB32-4156-BF39-AD904BB715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AB8F24-5BFB-444F-9963-888CDDA58451}" type="datetimeFigureOut">
              <a:rPr lang="en-US" smtClean="0"/>
              <a:t>3/6/2017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5F9E84-FB32-4156-BF39-AD904BB7152B}" type="slidenum">
              <a:rPr lang="en-US" smtClean="0"/>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AB8F24-5BFB-444F-9963-888CDDA58451}" type="datetimeFigureOut">
              <a:rPr lang="en-US" smtClean="0"/>
              <a:t>3/6/2017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5F9E84-FB32-4156-BF39-AD904BB715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CAAB8F24-5BFB-444F-9963-888CDDA58451}" type="datetimeFigureOut">
              <a:rPr lang="en-US" smtClean="0"/>
              <a:t>3/6/2017</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E45F9E84-FB32-4156-BF39-AD904BB715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9.e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30.emf"/><Relationship Id="rId4" Type="http://schemas.openxmlformats.org/officeDocument/2006/relationships/oleObject" Target="../embeddings/oleObject2.bin"/></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emf"/><Relationship Id="rId2" Type="http://schemas.openxmlformats.org/officeDocument/2006/relationships/image" Target="../media/image51.jpeg"/><Relationship Id="rId1" Type="http://schemas.openxmlformats.org/officeDocument/2006/relationships/slideLayout" Target="../slideLayouts/slideLayout6.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jpe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wmf"/><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www.ucquits.com/training" TargetMode="Externa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4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5.xml"/><Relationship Id="rId5" Type="http://schemas.openxmlformats.org/officeDocument/2006/relationships/image" Target="../media/image92.png"/><Relationship Id="rId4" Type="http://schemas.openxmlformats.org/officeDocument/2006/relationships/image" Target="../media/image91.png"/></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4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99.png"/><Relationship Id="rId7" Type="http://schemas.openxmlformats.org/officeDocument/2006/relationships/image" Target="../media/image104.png"/><Relationship Id="rId2" Type="http://schemas.openxmlformats.org/officeDocument/2006/relationships/image" Target="../media/image97.png"/><Relationship Id="rId1" Type="http://schemas.openxmlformats.org/officeDocument/2006/relationships/slideLayout" Target="../slideLayouts/slideLayout4.xml"/><Relationship Id="rId6" Type="http://schemas.openxmlformats.org/officeDocument/2006/relationships/image" Target="../media/image103.png"/><Relationship Id="rId5"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image" Target="../media/image106.png"/></Relationships>
</file>

<file path=ppt/slides/_rels/slide5.xml.rels><?xml version="1.0" encoding="UTF-8" standalone="yes"?>
<Relationships xmlns="http://schemas.openxmlformats.org/package/2006/relationships"><Relationship Id="rId3" Type="http://schemas.openxmlformats.org/officeDocument/2006/relationships/hyperlink" Target="http://tobaccofreeca.com/wp-content/uploads/2016/10/2016-California-Tobacco-Facts-Figures.pdf"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hyperlink" Target="http://bit.ly/CDOC_CalltoAction"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mailto:ektong@ucdavis.edu" TargetMode="External"/><Relationship Id="rId2" Type="http://schemas.openxmlformats.org/officeDocument/2006/relationships/image" Target="../media/image4.jpeg"/><Relationship Id="rId1" Type="http://schemas.openxmlformats.org/officeDocument/2006/relationships/slideLayout" Target="../slideLayouts/slideLayout4.xml"/><Relationship Id="rId6" Type="http://schemas.openxmlformats.org/officeDocument/2006/relationships/image" Target="../media/image115.png"/><Relationship Id="rId5" Type="http://schemas.openxmlformats.org/officeDocument/2006/relationships/image" Target="../media/image56.emf"/><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hyperlink" Target="http://www.google.com/url?url=http://action.lung.org/site/Calendar?id%3D107981%26view%3DDetail&amp;rct=j&amp;frm=1&amp;q=&amp;esrc=s&amp;sa=U&amp;ei=pepPU9bKJYOcyQHzmoHwDw&amp;ved=0CCsQ9QEwAQ&amp;usg=AFQjCNFgZMICJ4m5XptzdQpUWPJHVQV4yQ" TargetMode="Externa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3581400"/>
            <a:ext cx="8305800" cy="2133600"/>
          </a:xfrm>
        </p:spPr>
        <p:txBody>
          <a:bodyPr>
            <a:normAutofit fontScale="25000" lnSpcReduction="20000"/>
          </a:bodyPr>
          <a:lstStyle/>
          <a:p>
            <a:pPr algn="ctr"/>
            <a:r>
              <a:rPr lang="en-US" sz="12800" b="1" dirty="0" smtClean="0"/>
              <a:t>Tobacco Cessation:</a:t>
            </a:r>
            <a:endParaRPr lang="en-US" sz="12800" b="1" dirty="0" smtClean="0"/>
          </a:p>
          <a:p>
            <a:pPr algn="ctr"/>
            <a:r>
              <a:rPr lang="en-US" sz="12800" b="1" dirty="0" smtClean="0"/>
              <a:t>The 5 A’s and UC</a:t>
            </a:r>
            <a:endParaRPr lang="en-US" sz="12800" b="1" dirty="0" smtClean="0"/>
          </a:p>
          <a:p>
            <a:pPr algn="ctr"/>
            <a:endParaRPr lang="en-US" sz="3200" b="1" dirty="0" smtClean="0"/>
          </a:p>
          <a:p>
            <a:pPr algn="ctr"/>
            <a:endParaRPr lang="en-US" sz="4200" dirty="0" smtClean="0"/>
          </a:p>
          <a:p>
            <a:pPr algn="ctr"/>
            <a:r>
              <a:rPr lang="en-US" sz="7200" dirty="0" smtClean="0"/>
              <a:t>Elisa Tong, MD, MA</a:t>
            </a:r>
          </a:p>
          <a:p>
            <a:pPr algn="ctr"/>
            <a:r>
              <a:rPr lang="en-US" sz="7200" dirty="0" smtClean="0"/>
              <a:t>Associate Professor of Internal Medicine</a:t>
            </a:r>
          </a:p>
          <a:p>
            <a:pPr algn="ctr"/>
            <a:r>
              <a:rPr lang="en-US" sz="7200" dirty="0" smtClean="0"/>
              <a:t>University of California, Davis</a:t>
            </a:r>
          </a:p>
          <a:p>
            <a:pPr algn="ctr"/>
            <a:endParaRPr lang="en-US" sz="7200" dirty="0" smtClean="0"/>
          </a:p>
          <a:p>
            <a:pPr algn="ctr"/>
            <a:r>
              <a:rPr lang="en-US" sz="7200" dirty="0" smtClean="0"/>
              <a:t>March 8, </a:t>
            </a:r>
            <a:r>
              <a:rPr lang="en-US" sz="7200" dirty="0"/>
              <a:t>2017</a:t>
            </a:r>
          </a:p>
          <a:p>
            <a:pPr algn="ctr"/>
            <a:r>
              <a:rPr lang="en-US" sz="7200" dirty="0" smtClean="0"/>
              <a:t>Webinar for UC Smoke and Tobacco-Free Presidential Fellows</a:t>
            </a:r>
            <a:endParaRPr lang="en-US" sz="7200"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7421" y="733490"/>
            <a:ext cx="3538492" cy="2215056"/>
          </a:xfrm>
          <a:prstGeom prst="rect">
            <a:avLst/>
          </a:prstGeom>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724399"/>
            <a:ext cx="1015459" cy="1164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91962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47291" y="560415"/>
            <a:ext cx="8163309" cy="1143000"/>
          </a:xfrm>
        </p:spPr>
        <p:txBody>
          <a:bodyPr/>
          <a:lstStyle/>
          <a:p>
            <a:pPr algn="ctr" eaLnBrk="1" hangingPunct="1"/>
            <a:r>
              <a:rPr lang="en-US" sz="3400" dirty="0" smtClean="0"/>
              <a:t>Tobacco Dependence:  A  2-part  Problem</a:t>
            </a:r>
          </a:p>
        </p:txBody>
      </p:sp>
      <p:sp>
        <p:nvSpPr>
          <p:cNvPr id="22531" name="Text Box 3"/>
          <p:cNvSpPr txBox="1">
            <a:spLocks noChangeArrowheads="1"/>
          </p:cNvSpPr>
          <p:nvPr/>
        </p:nvSpPr>
        <p:spPr bwMode="auto">
          <a:xfrm>
            <a:off x="531813" y="1876425"/>
            <a:ext cx="8066087" cy="457200"/>
          </a:xfrm>
          <a:prstGeom prst="rect">
            <a:avLst/>
          </a:prstGeom>
          <a:solidFill>
            <a:schemeClr val="tx1"/>
          </a:solidFill>
          <a:ln>
            <a:noFill/>
          </a:ln>
          <a:extLs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defRPr kumimoji="1" sz="800">
                <a:solidFill>
                  <a:schemeClr val="tx1"/>
                </a:solidFill>
                <a:latin typeface="Arial" charset="0"/>
              </a:defRPr>
            </a:lvl1pPr>
            <a:lvl2pPr marL="742950" indent="-285750">
              <a:defRPr kumimoji="1" sz="800">
                <a:solidFill>
                  <a:schemeClr val="tx1"/>
                </a:solidFill>
                <a:latin typeface="Arial" charset="0"/>
              </a:defRPr>
            </a:lvl2pPr>
            <a:lvl3pPr marL="1143000" indent="-228600">
              <a:defRPr kumimoji="1" sz="800">
                <a:solidFill>
                  <a:schemeClr val="tx1"/>
                </a:solidFill>
                <a:latin typeface="Arial" charset="0"/>
              </a:defRPr>
            </a:lvl3pPr>
            <a:lvl4pPr marL="1600200" indent="-228600">
              <a:defRPr kumimoji="1" sz="800">
                <a:solidFill>
                  <a:schemeClr val="tx1"/>
                </a:solidFill>
                <a:latin typeface="Arial" charset="0"/>
              </a:defRPr>
            </a:lvl4pPr>
            <a:lvl5pPr marL="2057400" indent="-228600">
              <a:defRPr kumimoji="1" sz="800">
                <a:solidFill>
                  <a:schemeClr val="tx1"/>
                </a:solidFill>
                <a:latin typeface="Arial" charset="0"/>
              </a:defRPr>
            </a:lvl5pPr>
            <a:lvl6pPr marL="2514600" indent="-228600" eaLnBrk="0" fontAlgn="base" hangingPunct="0">
              <a:lnSpc>
                <a:spcPct val="80000"/>
              </a:lnSpc>
              <a:spcBef>
                <a:spcPct val="30000"/>
              </a:spcBef>
              <a:spcAft>
                <a:spcPct val="0"/>
              </a:spcAft>
              <a:defRPr kumimoji="1" sz="800">
                <a:solidFill>
                  <a:schemeClr val="tx1"/>
                </a:solidFill>
                <a:latin typeface="Arial" charset="0"/>
              </a:defRPr>
            </a:lvl6pPr>
            <a:lvl7pPr marL="2971800" indent="-228600" eaLnBrk="0" fontAlgn="base" hangingPunct="0">
              <a:lnSpc>
                <a:spcPct val="80000"/>
              </a:lnSpc>
              <a:spcBef>
                <a:spcPct val="30000"/>
              </a:spcBef>
              <a:spcAft>
                <a:spcPct val="0"/>
              </a:spcAft>
              <a:defRPr kumimoji="1" sz="800">
                <a:solidFill>
                  <a:schemeClr val="tx1"/>
                </a:solidFill>
                <a:latin typeface="Arial" charset="0"/>
              </a:defRPr>
            </a:lvl7pPr>
            <a:lvl8pPr marL="3429000" indent="-228600" eaLnBrk="0" fontAlgn="base" hangingPunct="0">
              <a:lnSpc>
                <a:spcPct val="80000"/>
              </a:lnSpc>
              <a:spcBef>
                <a:spcPct val="30000"/>
              </a:spcBef>
              <a:spcAft>
                <a:spcPct val="0"/>
              </a:spcAft>
              <a:defRPr kumimoji="1" sz="800">
                <a:solidFill>
                  <a:schemeClr val="tx1"/>
                </a:solidFill>
                <a:latin typeface="Arial" charset="0"/>
              </a:defRPr>
            </a:lvl8pPr>
            <a:lvl9pPr marL="3886200" indent="-228600" eaLnBrk="0" fontAlgn="base" hangingPunct="0">
              <a:lnSpc>
                <a:spcPct val="80000"/>
              </a:lnSpc>
              <a:spcBef>
                <a:spcPct val="30000"/>
              </a:spcBef>
              <a:spcAft>
                <a:spcPct val="0"/>
              </a:spcAft>
              <a:defRPr kumimoji="1" sz="800">
                <a:solidFill>
                  <a:schemeClr val="tx1"/>
                </a:solidFill>
                <a:latin typeface="Arial" charset="0"/>
              </a:defRPr>
            </a:lvl9pPr>
          </a:lstStyle>
          <a:p>
            <a:pPr algn="ctr" eaLnBrk="1" hangingPunct="1">
              <a:lnSpc>
                <a:spcPct val="100000"/>
              </a:lnSpc>
              <a:spcBef>
                <a:spcPct val="100000"/>
              </a:spcBef>
              <a:spcAft>
                <a:spcPct val="20000"/>
              </a:spcAft>
              <a:buClr>
                <a:schemeClr val="tx1"/>
              </a:buClr>
              <a:buSzPct val="60000"/>
              <a:buFont typeface="Wingdings" pitchFamily="2" charset="2"/>
              <a:buNone/>
            </a:pPr>
            <a:r>
              <a:rPr kumimoji="0" lang="en-US" sz="2400" dirty="0">
                <a:solidFill>
                  <a:schemeClr val="bg1"/>
                </a:solidFill>
                <a:latin typeface="Rockwell"/>
                <a:cs typeface="Rockwell"/>
              </a:rPr>
              <a:t>Tobacco Dependence</a:t>
            </a:r>
          </a:p>
        </p:txBody>
      </p:sp>
      <p:sp>
        <p:nvSpPr>
          <p:cNvPr id="22533" name="Text Box 5"/>
          <p:cNvSpPr txBox="1">
            <a:spLocks noChangeArrowheads="1"/>
          </p:cNvSpPr>
          <p:nvPr/>
        </p:nvSpPr>
        <p:spPr bwMode="auto">
          <a:xfrm>
            <a:off x="531813" y="2638425"/>
            <a:ext cx="3529012" cy="457200"/>
          </a:xfrm>
          <a:prstGeom prst="rect">
            <a:avLst/>
          </a:prstGeom>
          <a:noFill/>
          <a:ln>
            <a:solidFill>
              <a:schemeClr val="tx1"/>
            </a:solidFill>
          </a:ln>
          <a:extLst/>
        </p:spPr>
        <p:txBody>
          <a:bodyPr>
            <a:spAutoFit/>
          </a:bodyPr>
          <a:lstStyle>
            <a:lvl1pPr>
              <a:defRPr kumimoji="1" sz="800">
                <a:solidFill>
                  <a:schemeClr val="tx1"/>
                </a:solidFill>
                <a:latin typeface="Arial" charset="0"/>
              </a:defRPr>
            </a:lvl1pPr>
            <a:lvl2pPr marL="742950" indent="-285750">
              <a:defRPr kumimoji="1" sz="800">
                <a:solidFill>
                  <a:schemeClr val="tx1"/>
                </a:solidFill>
                <a:latin typeface="Arial" charset="0"/>
              </a:defRPr>
            </a:lvl2pPr>
            <a:lvl3pPr marL="1143000" indent="-228600">
              <a:defRPr kumimoji="1" sz="800">
                <a:solidFill>
                  <a:schemeClr val="tx1"/>
                </a:solidFill>
                <a:latin typeface="Arial" charset="0"/>
              </a:defRPr>
            </a:lvl3pPr>
            <a:lvl4pPr marL="1600200" indent="-228600">
              <a:defRPr kumimoji="1" sz="800">
                <a:solidFill>
                  <a:schemeClr val="tx1"/>
                </a:solidFill>
                <a:latin typeface="Arial" charset="0"/>
              </a:defRPr>
            </a:lvl4pPr>
            <a:lvl5pPr marL="2057400" indent="-228600">
              <a:defRPr kumimoji="1" sz="800">
                <a:solidFill>
                  <a:schemeClr val="tx1"/>
                </a:solidFill>
                <a:latin typeface="Arial" charset="0"/>
              </a:defRPr>
            </a:lvl5pPr>
            <a:lvl6pPr marL="2514600" indent="-228600" eaLnBrk="0" fontAlgn="base" hangingPunct="0">
              <a:lnSpc>
                <a:spcPct val="80000"/>
              </a:lnSpc>
              <a:spcBef>
                <a:spcPct val="30000"/>
              </a:spcBef>
              <a:spcAft>
                <a:spcPct val="0"/>
              </a:spcAft>
              <a:defRPr kumimoji="1" sz="800">
                <a:solidFill>
                  <a:schemeClr val="tx1"/>
                </a:solidFill>
                <a:latin typeface="Arial" charset="0"/>
              </a:defRPr>
            </a:lvl6pPr>
            <a:lvl7pPr marL="2971800" indent="-228600" eaLnBrk="0" fontAlgn="base" hangingPunct="0">
              <a:lnSpc>
                <a:spcPct val="80000"/>
              </a:lnSpc>
              <a:spcBef>
                <a:spcPct val="30000"/>
              </a:spcBef>
              <a:spcAft>
                <a:spcPct val="0"/>
              </a:spcAft>
              <a:defRPr kumimoji="1" sz="800">
                <a:solidFill>
                  <a:schemeClr val="tx1"/>
                </a:solidFill>
                <a:latin typeface="Arial" charset="0"/>
              </a:defRPr>
            </a:lvl7pPr>
            <a:lvl8pPr marL="3429000" indent="-228600" eaLnBrk="0" fontAlgn="base" hangingPunct="0">
              <a:lnSpc>
                <a:spcPct val="80000"/>
              </a:lnSpc>
              <a:spcBef>
                <a:spcPct val="30000"/>
              </a:spcBef>
              <a:spcAft>
                <a:spcPct val="0"/>
              </a:spcAft>
              <a:defRPr kumimoji="1" sz="800">
                <a:solidFill>
                  <a:schemeClr val="tx1"/>
                </a:solidFill>
                <a:latin typeface="Arial" charset="0"/>
              </a:defRPr>
            </a:lvl8pPr>
            <a:lvl9pPr marL="3886200" indent="-228600" eaLnBrk="0" fontAlgn="base" hangingPunct="0">
              <a:lnSpc>
                <a:spcPct val="80000"/>
              </a:lnSpc>
              <a:spcBef>
                <a:spcPct val="30000"/>
              </a:spcBef>
              <a:spcAft>
                <a:spcPct val="0"/>
              </a:spcAft>
              <a:defRPr kumimoji="1" sz="800">
                <a:solidFill>
                  <a:schemeClr val="tx1"/>
                </a:solidFill>
                <a:latin typeface="Arial" charset="0"/>
              </a:defRPr>
            </a:lvl9pPr>
          </a:lstStyle>
          <a:p>
            <a:pPr algn="ctr" eaLnBrk="1" hangingPunct="1">
              <a:lnSpc>
                <a:spcPct val="100000"/>
              </a:lnSpc>
              <a:spcBef>
                <a:spcPct val="100000"/>
              </a:spcBef>
              <a:spcAft>
                <a:spcPct val="20000"/>
              </a:spcAft>
              <a:buClr>
                <a:schemeClr val="tx1"/>
              </a:buClr>
              <a:buSzPct val="60000"/>
              <a:buFont typeface="Wingdings" pitchFamily="2" charset="2"/>
              <a:buNone/>
            </a:pPr>
            <a:r>
              <a:rPr kumimoji="0" lang="en-US" sz="2400" b="1" dirty="0">
                <a:solidFill>
                  <a:srgbClr val="215968"/>
                </a:solidFill>
                <a:latin typeface="+mn-lt"/>
              </a:rPr>
              <a:t>Physiological</a:t>
            </a:r>
          </a:p>
        </p:txBody>
      </p:sp>
      <p:sp>
        <p:nvSpPr>
          <p:cNvPr id="22534" name="Text Box 6"/>
          <p:cNvSpPr txBox="1">
            <a:spLocks noChangeArrowheads="1"/>
          </p:cNvSpPr>
          <p:nvPr/>
        </p:nvSpPr>
        <p:spPr bwMode="auto">
          <a:xfrm>
            <a:off x="4943475" y="2638425"/>
            <a:ext cx="3529013" cy="457200"/>
          </a:xfrm>
          <a:prstGeom prst="rect">
            <a:avLst/>
          </a:prstGeom>
          <a:noFill/>
          <a:ln>
            <a:solidFill>
              <a:schemeClr val="tx1"/>
            </a:solidFill>
          </a:ln>
          <a:extLst/>
        </p:spPr>
        <p:txBody>
          <a:bodyPr>
            <a:spAutoFit/>
          </a:bodyPr>
          <a:lstStyle>
            <a:lvl1pPr>
              <a:defRPr kumimoji="1" sz="800">
                <a:solidFill>
                  <a:schemeClr val="tx1"/>
                </a:solidFill>
                <a:latin typeface="Arial" charset="0"/>
              </a:defRPr>
            </a:lvl1pPr>
            <a:lvl2pPr marL="742950" indent="-285750">
              <a:defRPr kumimoji="1" sz="800">
                <a:solidFill>
                  <a:schemeClr val="tx1"/>
                </a:solidFill>
                <a:latin typeface="Arial" charset="0"/>
              </a:defRPr>
            </a:lvl2pPr>
            <a:lvl3pPr marL="1143000" indent="-228600">
              <a:defRPr kumimoji="1" sz="800">
                <a:solidFill>
                  <a:schemeClr val="tx1"/>
                </a:solidFill>
                <a:latin typeface="Arial" charset="0"/>
              </a:defRPr>
            </a:lvl3pPr>
            <a:lvl4pPr marL="1600200" indent="-228600">
              <a:defRPr kumimoji="1" sz="800">
                <a:solidFill>
                  <a:schemeClr val="tx1"/>
                </a:solidFill>
                <a:latin typeface="Arial" charset="0"/>
              </a:defRPr>
            </a:lvl4pPr>
            <a:lvl5pPr marL="2057400" indent="-228600">
              <a:defRPr kumimoji="1" sz="800">
                <a:solidFill>
                  <a:schemeClr val="tx1"/>
                </a:solidFill>
                <a:latin typeface="Arial" charset="0"/>
              </a:defRPr>
            </a:lvl5pPr>
            <a:lvl6pPr marL="2514600" indent="-228600" eaLnBrk="0" fontAlgn="base" hangingPunct="0">
              <a:lnSpc>
                <a:spcPct val="80000"/>
              </a:lnSpc>
              <a:spcBef>
                <a:spcPct val="30000"/>
              </a:spcBef>
              <a:spcAft>
                <a:spcPct val="0"/>
              </a:spcAft>
              <a:defRPr kumimoji="1" sz="800">
                <a:solidFill>
                  <a:schemeClr val="tx1"/>
                </a:solidFill>
                <a:latin typeface="Arial" charset="0"/>
              </a:defRPr>
            </a:lvl6pPr>
            <a:lvl7pPr marL="2971800" indent="-228600" eaLnBrk="0" fontAlgn="base" hangingPunct="0">
              <a:lnSpc>
                <a:spcPct val="80000"/>
              </a:lnSpc>
              <a:spcBef>
                <a:spcPct val="30000"/>
              </a:spcBef>
              <a:spcAft>
                <a:spcPct val="0"/>
              </a:spcAft>
              <a:defRPr kumimoji="1" sz="800">
                <a:solidFill>
                  <a:schemeClr val="tx1"/>
                </a:solidFill>
                <a:latin typeface="Arial" charset="0"/>
              </a:defRPr>
            </a:lvl7pPr>
            <a:lvl8pPr marL="3429000" indent="-228600" eaLnBrk="0" fontAlgn="base" hangingPunct="0">
              <a:lnSpc>
                <a:spcPct val="80000"/>
              </a:lnSpc>
              <a:spcBef>
                <a:spcPct val="30000"/>
              </a:spcBef>
              <a:spcAft>
                <a:spcPct val="0"/>
              </a:spcAft>
              <a:defRPr kumimoji="1" sz="800">
                <a:solidFill>
                  <a:schemeClr val="tx1"/>
                </a:solidFill>
                <a:latin typeface="Arial" charset="0"/>
              </a:defRPr>
            </a:lvl8pPr>
            <a:lvl9pPr marL="3886200" indent="-228600" eaLnBrk="0" fontAlgn="base" hangingPunct="0">
              <a:lnSpc>
                <a:spcPct val="80000"/>
              </a:lnSpc>
              <a:spcBef>
                <a:spcPct val="30000"/>
              </a:spcBef>
              <a:spcAft>
                <a:spcPct val="0"/>
              </a:spcAft>
              <a:defRPr kumimoji="1" sz="800">
                <a:solidFill>
                  <a:schemeClr val="tx1"/>
                </a:solidFill>
                <a:latin typeface="Arial" charset="0"/>
              </a:defRPr>
            </a:lvl9pPr>
          </a:lstStyle>
          <a:p>
            <a:pPr algn="ctr" eaLnBrk="1" hangingPunct="1">
              <a:lnSpc>
                <a:spcPct val="100000"/>
              </a:lnSpc>
              <a:spcBef>
                <a:spcPct val="100000"/>
              </a:spcBef>
              <a:spcAft>
                <a:spcPct val="20000"/>
              </a:spcAft>
              <a:buClr>
                <a:schemeClr val="tx1"/>
              </a:buClr>
              <a:buSzPct val="60000"/>
              <a:buFont typeface="Wingdings" pitchFamily="2" charset="2"/>
              <a:buNone/>
            </a:pPr>
            <a:r>
              <a:rPr kumimoji="0" lang="en-US" sz="2400" b="1">
                <a:solidFill>
                  <a:srgbClr val="215968"/>
                </a:solidFill>
                <a:latin typeface="+mn-lt"/>
              </a:rPr>
              <a:t>Behavioral</a:t>
            </a:r>
          </a:p>
        </p:txBody>
      </p:sp>
      <p:grpSp>
        <p:nvGrpSpPr>
          <p:cNvPr id="2" name="Group 7"/>
          <p:cNvGrpSpPr>
            <a:grpSpLocks/>
          </p:cNvGrpSpPr>
          <p:nvPr/>
        </p:nvGrpSpPr>
        <p:grpSpPr bwMode="auto">
          <a:xfrm>
            <a:off x="531813" y="3201987"/>
            <a:ext cx="7945437" cy="2009775"/>
            <a:chOff x="335" y="2198"/>
            <a:chExt cx="5005" cy="1266"/>
          </a:xfrm>
        </p:grpSpPr>
        <p:sp>
          <p:nvSpPr>
            <p:cNvPr id="22537" name="Rectangle 8"/>
            <p:cNvSpPr>
              <a:spLocks noChangeArrowheads="1"/>
            </p:cNvSpPr>
            <p:nvPr/>
          </p:nvSpPr>
          <p:spPr bwMode="auto">
            <a:xfrm>
              <a:off x="335" y="2198"/>
              <a:ext cx="2226" cy="1266"/>
            </a:xfrm>
            <a:prstGeom prst="rect">
              <a:avLst/>
            </a:prstGeom>
            <a:noFill/>
            <a:ln w="9525" algn="ctr">
              <a:solidFill>
                <a:srgbClr val="000000"/>
              </a:solidFill>
              <a:miter lim="800000"/>
              <a:headEnd/>
              <a:tailEnd/>
            </a:ln>
          </p:spPr>
          <p:txBody>
            <a:bodyPr wrap="none" lIns="91430" tIns="45714" rIns="91430" bIns="45714" anchor="ctr"/>
            <a:lstStyle/>
            <a:p>
              <a:pPr algn="ctr"/>
              <a:endParaRPr lang="en-US"/>
            </a:p>
          </p:txBody>
        </p:sp>
        <p:sp>
          <p:nvSpPr>
            <p:cNvPr id="22538" name="Line 9"/>
            <p:cNvSpPr>
              <a:spLocks noChangeShapeType="1"/>
            </p:cNvSpPr>
            <p:nvPr/>
          </p:nvSpPr>
          <p:spPr bwMode="auto">
            <a:xfrm>
              <a:off x="1448" y="2602"/>
              <a:ext cx="0" cy="466"/>
            </a:xfrm>
            <a:prstGeom prst="line">
              <a:avLst/>
            </a:prstGeom>
            <a:noFill/>
            <a:ln w="76200">
              <a:solidFill>
                <a:srgbClr val="215968"/>
              </a:solidFill>
              <a:round/>
              <a:headEnd/>
              <a:tailEnd type="triangle" w="med" len="med"/>
            </a:ln>
            <a:extLst>
              <a:ext uri="{909E8E84-426E-40DD-AFC4-6F175D3DCCD1}">
                <a14:hiddenFill xmlns:a14="http://schemas.microsoft.com/office/drawing/2010/main">
                  <a:noFill/>
                </a14:hiddenFill>
              </a:ext>
            </a:extLst>
          </p:spPr>
          <p:txBody>
            <a:bodyPr lIns="91430" tIns="45714" rIns="91430" bIns="45714"/>
            <a:lstStyle/>
            <a:p>
              <a:endParaRPr lang="en-US"/>
            </a:p>
          </p:txBody>
        </p:sp>
        <p:sp>
          <p:nvSpPr>
            <p:cNvPr id="22539" name="Text Box 10"/>
            <p:cNvSpPr txBox="1">
              <a:spLocks noChangeArrowheads="1"/>
            </p:cNvSpPr>
            <p:nvPr/>
          </p:nvSpPr>
          <p:spPr bwMode="auto">
            <a:xfrm>
              <a:off x="1474" y="2683"/>
              <a:ext cx="708"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430" tIns="45714" rIns="91430" bIns="45714">
              <a:spAutoFit/>
            </a:bodyPr>
            <a:lstStyle>
              <a:lvl1pPr>
                <a:defRPr kumimoji="1" sz="800">
                  <a:solidFill>
                    <a:schemeClr val="tx1"/>
                  </a:solidFill>
                  <a:latin typeface="Arial" charset="0"/>
                </a:defRPr>
              </a:lvl1pPr>
              <a:lvl2pPr marL="742950" indent="-285750">
                <a:defRPr kumimoji="1" sz="800">
                  <a:solidFill>
                    <a:schemeClr val="tx1"/>
                  </a:solidFill>
                  <a:latin typeface="Arial" charset="0"/>
                </a:defRPr>
              </a:lvl2pPr>
              <a:lvl3pPr marL="1143000" indent="-228600">
                <a:defRPr kumimoji="1" sz="800">
                  <a:solidFill>
                    <a:schemeClr val="tx1"/>
                  </a:solidFill>
                  <a:latin typeface="Arial" charset="0"/>
                </a:defRPr>
              </a:lvl3pPr>
              <a:lvl4pPr marL="1600200" indent="-228600">
                <a:defRPr kumimoji="1" sz="800">
                  <a:solidFill>
                    <a:schemeClr val="tx1"/>
                  </a:solidFill>
                  <a:latin typeface="Arial" charset="0"/>
                </a:defRPr>
              </a:lvl4pPr>
              <a:lvl5pPr marL="2057400" indent="-228600">
                <a:defRPr kumimoji="1" sz="800">
                  <a:solidFill>
                    <a:schemeClr val="tx1"/>
                  </a:solidFill>
                  <a:latin typeface="Arial" charset="0"/>
                </a:defRPr>
              </a:lvl5pPr>
              <a:lvl6pPr marL="2514600" indent="-228600" eaLnBrk="0" fontAlgn="base" hangingPunct="0">
                <a:lnSpc>
                  <a:spcPct val="80000"/>
                </a:lnSpc>
                <a:spcBef>
                  <a:spcPct val="30000"/>
                </a:spcBef>
                <a:spcAft>
                  <a:spcPct val="0"/>
                </a:spcAft>
                <a:defRPr kumimoji="1" sz="800">
                  <a:solidFill>
                    <a:schemeClr val="tx1"/>
                  </a:solidFill>
                  <a:latin typeface="Arial" charset="0"/>
                </a:defRPr>
              </a:lvl6pPr>
              <a:lvl7pPr marL="2971800" indent="-228600" eaLnBrk="0" fontAlgn="base" hangingPunct="0">
                <a:lnSpc>
                  <a:spcPct val="80000"/>
                </a:lnSpc>
                <a:spcBef>
                  <a:spcPct val="30000"/>
                </a:spcBef>
                <a:spcAft>
                  <a:spcPct val="0"/>
                </a:spcAft>
                <a:defRPr kumimoji="1" sz="800">
                  <a:solidFill>
                    <a:schemeClr val="tx1"/>
                  </a:solidFill>
                  <a:latin typeface="Arial" charset="0"/>
                </a:defRPr>
              </a:lvl7pPr>
              <a:lvl8pPr marL="3429000" indent="-228600" eaLnBrk="0" fontAlgn="base" hangingPunct="0">
                <a:lnSpc>
                  <a:spcPct val="80000"/>
                </a:lnSpc>
                <a:spcBef>
                  <a:spcPct val="30000"/>
                </a:spcBef>
                <a:spcAft>
                  <a:spcPct val="0"/>
                </a:spcAft>
                <a:defRPr kumimoji="1" sz="800">
                  <a:solidFill>
                    <a:schemeClr val="tx1"/>
                  </a:solidFill>
                  <a:latin typeface="Arial" charset="0"/>
                </a:defRPr>
              </a:lvl8pPr>
              <a:lvl9pPr marL="3886200" indent="-228600" eaLnBrk="0" fontAlgn="base" hangingPunct="0">
                <a:lnSpc>
                  <a:spcPct val="80000"/>
                </a:lnSpc>
                <a:spcBef>
                  <a:spcPct val="30000"/>
                </a:spcBef>
                <a:spcAft>
                  <a:spcPct val="0"/>
                </a:spcAft>
                <a:defRPr kumimoji="1" sz="800">
                  <a:solidFill>
                    <a:schemeClr val="tx1"/>
                  </a:solidFill>
                  <a:latin typeface="Arial" charset="0"/>
                </a:defRPr>
              </a:lvl9pPr>
            </a:lstStyle>
            <a:p>
              <a:r>
                <a:rPr lang="en-US" sz="1400" b="1" dirty="0">
                  <a:latin typeface="Rockwell"/>
                </a:rPr>
                <a:t>Treatment</a:t>
              </a:r>
            </a:p>
          </p:txBody>
        </p:sp>
        <p:sp>
          <p:nvSpPr>
            <p:cNvPr id="22540" name="Rectangle 11"/>
            <p:cNvSpPr>
              <a:spLocks noChangeArrowheads="1"/>
            </p:cNvSpPr>
            <p:nvPr/>
          </p:nvSpPr>
          <p:spPr bwMode="auto">
            <a:xfrm>
              <a:off x="3114" y="2198"/>
              <a:ext cx="2226" cy="1266"/>
            </a:xfrm>
            <a:prstGeom prst="rect">
              <a:avLst/>
            </a:prstGeom>
            <a:noFill/>
            <a:ln w="9525" algn="ctr">
              <a:solidFill>
                <a:srgbClr val="000000"/>
              </a:solidFill>
              <a:miter lim="800000"/>
              <a:headEnd/>
              <a:tailEnd/>
            </a:ln>
          </p:spPr>
          <p:txBody>
            <a:bodyPr wrap="none" lIns="91430" tIns="45714" rIns="91430" bIns="45714" anchor="ctr"/>
            <a:lstStyle/>
            <a:p>
              <a:endParaRPr lang="en-US"/>
            </a:p>
          </p:txBody>
        </p:sp>
        <p:sp>
          <p:nvSpPr>
            <p:cNvPr id="22541" name="Line 12"/>
            <p:cNvSpPr>
              <a:spLocks noChangeShapeType="1"/>
            </p:cNvSpPr>
            <p:nvPr/>
          </p:nvSpPr>
          <p:spPr bwMode="auto">
            <a:xfrm>
              <a:off x="4227" y="2602"/>
              <a:ext cx="0" cy="466"/>
            </a:xfrm>
            <a:prstGeom prst="line">
              <a:avLst/>
            </a:prstGeom>
            <a:noFill/>
            <a:ln w="76200">
              <a:solidFill>
                <a:srgbClr val="215968"/>
              </a:solidFill>
              <a:round/>
              <a:headEnd/>
              <a:tailEnd type="triangle" w="med" len="med"/>
            </a:ln>
            <a:extLst>
              <a:ext uri="{909E8E84-426E-40DD-AFC4-6F175D3DCCD1}">
                <a14:hiddenFill xmlns:a14="http://schemas.microsoft.com/office/drawing/2010/main">
                  <a:noFill/>
                </a14:hiddenFill>
              </a:ext>
            </a:extLst>
          </p:spPr>
          <p:txBody>
            <a:bodyPr lIns="91430" tIns="45714" rIns="91430" bIns="45714"/>
            <a:lstStyle/>
            <a:p>
              <a:endParaRPr lang="en-US"/>
            </a:p>
          </p:txBody>
        </p:sp>
        <p:sp>
          <p:nvSpPr>
            <p:cNvPr id="22542" name="Text Box 13"/>
            <p:cNvSpPr txBox="1">
              <a:spLocks noChangeArrowheads="1"/>
            </p:cNvSpPr>
            <p:nvPr/>
          </p:nvSpPr>
          <p:spPr bwMode="auto">
            <a:xfrm>
              <a:off x="4247" y="2683"/>
              <a:ext cx="708"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430" tIns="45714" rIns="91430" bIns="45714">
              <a:spAutoFit/>
            </a:bodyPr>
            <a:lstStyle>
              <a:lvl1pPr>
                <a:defRPr kumimoji="1" sz="800">
                  <a:solidFill>
                    <a:schemeClr val="tx1"/>
                  </a:solidFill>
                  <a:latin typeface="Arial" charset="0"/>
                </a:defRPr>
              </a:lvl1pPr>
              <a:lvl2pPr marL="742950" indent="-285750">
                <a:defRPr kumimoji="1" sz="800">
                  <a:solidFill>
                    <a:schemeClr val="tx1"/>
                  </a:solidFill>
                  <a:latin typeface="Arial" charset="0"/>
                </a:defRPr>
              </a:lvl2pPr>
              <a:lvl3pPr marL="1143000" indent="-228600">
                <a:defRPr kumimoji="1" sz="800">
                  <a:solidFill>
                    <a:schemeClr val="tx1"/>
                  </a:solidFill>
                  <a:latin typeface="Arial" charset="0"/>
                </a:defRPr>
              </a:lvl3pPr>
              <a:lvl4pPr marL="1600200" indent="-228600">
                <a:defRPr kumimoji="1" sz="800">
                  <a:solidFill>
                    <a:schemeClr val="tx1"/>
                  </a:solidFill>
                  <a:latin typeface="Arial" charset="0"/>
                </a:defRPr>
              </a:lvl4pPr>
              <a:lvl5pPr marL="2057400" indent="-228600">
                <a:defRPr kumimoji="1" sz="800">
                  <a:solidFill>
                    <a:schemeClr val="tx1"/>
                  </a:solidFill>
                  <a:latin typeface="Arial" charset="0"/>
                </a:defRPr>
              </a:lvl5pPr>
              <a:lvl6pPr marL="2514600" indent="-228600" eaLnBrk="0" fontAlgn="base" hangingPunct="0">
                <a:lnSpc>
                  <a:spcPct val="80000"/>
                </a:lnSpc>
                <a:spcBef>
                  <a:spcPct val="30000"/>
                </a:spcBef>
                <a:spcAft>
                  <a:spcPct val="0"/>
                </a:spcAft>
                <a:defRPr kumimoji="1" sz="800">
                  <a:solidFill>
                    <a:schemeClr val="tx1"/>
                  </a:solidFill>
                  <a:latin typeface="Arial" charset="0"/>
                </a:defRPr>
              </a:lvl6pPr>
              <a:lvl7pPr marL="2971800" indent="-228600" eaLnBrk="0" fontAlgn="base" hangingPunct="0">
                <a:lnSpc>
                  <a:spcPct val="80000"/>
                </a:lnSpc>
                <a:spcBef>
                  <a:spcPct val="30000"/>
                </a:spcBef>
                <a:spcAft>
                  <a:spcPct val="0"/>
                </a:spcAft>
                <a:defRPr kumimoji="1" sz="800">
                  <a:solidFill>
                    <a:schemeClr val="tx1"/>
                  </a:solidFill>
                  <a:latin typeface="Arial" charset="0"/>
                </a:defRPr>
              </a:lvl7pPr>
              <a:lvl8pPr marL="3429000" indent="-228600" eaLnBrk="0" fontAlgn="base" hangingPunct="0">
                <a:lnSpc>
                  <a:spcPct val="80000"/>
                </a:lnSpc>
                <a:spcBef>
                  <a:spcPct val="30000"/>
                </a:spcBef>
                <a:spcAft>
                  <a:spcPct val="0"/>
                </a:spcAft>
                <a:defRPr kumimoji="1" sz="800">
                  <a:solidFill>
                    <a:schemeClr val="tx1"/>
                  </a:solidFill>
                  <a:latin typeface="Arial" charset="0"/>
                </a:defRPr>
              </a:lvl8pPr>
              <a:lvl9pPr marL="3886200" indent="-228600" eaLnBrk="0" fontAlgn="base" hangingPunct="0">
                <a:lnSpc>
                  <a:spcPct val="80000"/>
                </a:lnSpc>
                <a:spcBef>
                  <a:spcPct val="30000"/>
                </a:spcBef>
                <a:spcAft>
                  <a:spcPct val="0"/>
                </a:spcAft>
                <a:defRPr kumimoji="1" sz="800">
                  <a:solidFill>
                    <a:schemeClr val="tx1"/>
                  </a:solidFill>
                  <a:latin typeface="Arial" charset="0"/>
                </a:defRPr>
              </a:lvl9pPr>
            </a:lstStyle>
            <a:p>
              <a:r>
                <a:rPr lang="en-US" sz="1400" b="1" dirty="0">
                  <a:latin typeface="Rockwell"/>
                </a:rPr>
                <a:t>Treatment</a:t>
              </a:r>
            </a:p>
          </p:txBody>
        </p:sp>
        <p:sp>
          <p:nvSpPr>
            <p:cNvPr id="22543" name="Text Box 14"/>
            <p:cNvSpPr txBox="1">
              <a:spLocks noChangeArrowheads="1"/>
            </p:cNvSpPr>
            <p:nvPr/>
          </p:nvSpPr>
          <p:spPr bwMode="auto">
            <a:xfrm>
              <a:off x="364" y="2327"/>
              <a:ext cx="2194"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430" tIns="45714" rIns="91430" bIns="45714">
              <a:spAutoFit/>
            </a:bodyPr>
            <a:lstStyle>
              <a:lvl1pPr>
                <a:defRPr kumimoji="1" sz="800">
                  <a:solidFill>
                    <a:schemeClr val="tx1"/>
                  </a:solidFill>
                  <a:latin typeface="Arial" charset="0"/>
                </a:defRPr>
              </a:lvl1pPr>
              <a:lvl2pPr marL="742950" indent="-285750">
                <a:defRPr kumimoji="1" sz="800">
                  <a:solidFill>
                    <a:schemeClr val="tx1"/>
                  </a:solidFill>
                  <a:latin typeface="Arial" charset="0"/>
                </a:defRPr>
              </a:lvl2pPr>
              <a:lvl3pPr marL="1143000" indent="-228600">
                <a:defRPr kumimoji="1" sz="800">
                  <a:solidFill>
                    <a:schemeClr val="tx1"/>
                  </a:solidFill>
                  <a:latin typeface="Arial" charset="0"/>
                </a:defRPr>
              </a:lvl3pPr>
              <a:lvl4pPr marL="1600200" indent="-228600">
                <a:defRPr kumimoji="1" sz="800">
                  <a:solidFill>
                    <a:schemeClr val="tx1"/>
                  </a:solidFill>
                  <a:latin typeface="Arial" charset="0"/>
                </a:defRPr>
              </a:lvl4pPr>
              <a:lvl5pPr marL="2057400" indent="-228600">
                <a:defRPr kumimoji="1" sz="800">
                  <a:solidFill>
                    <a:schemeClr val="tx1"/>
                  </a:solidFill>
                  <a:latin typeface="Arial" charset="0"/>
                </a:defRPr>
              </a:lvl5pPr>
              <a:lvl6pPr marL="2514600" indent="-228600" eaLnBrk="0" fontAlgn="base" hangingPunct="0">
                <a:lnSpc>
                  <a:spcPct val="80000"/>
                </a:lnSpc>
                <a:spcBef>
                  <a:spcPct val="30000"/>
                </a:spcBef>
                <a:spcAft>
                  <a:spcPct val="0"/>
                </a:spcAft>
                <a:defRPr kumimoji="1" sz="800">
                  <a:solidFill>
                    <a:schemeClr val="tx1"/>
                  </a:solidFill>
                  <a:latin typeface="Arial" charset="0"/>
                </a:defRPr>
              </a:lvl6pPr>
              <a:lvl7pPr marL="2971800" indent="-228600" eaLnBrk="0" fontAlgn="base" hangingPunct="0">
                <a:lnSpc>
                  <a:spcPct val="80000"/>
                </a:lnSpc>
                <a:spcBef>
                  <a:spcPct val="30000"/>
                </a:spcBef>
                <a:spcAft>
                  <a:spcPct val="0"/>
                </a:spcAft>
                <a:defRPr kumimoji="1" sz="800">
                  <a:solidFill>
                    <a:schemeClr val="tx1"/>
                  </a:solidFill>
                  <a:latin typeface="Arial" charset="0"/>
                </a:defRPr>
              </a:lvl7pPr>
              <a:lvl8pPr marL="3429000" indent="-228600" eaLnBrk="0" fontAlgn="base" hangingPunct="0">
                <a:lnSpc>
                  <a:spcPct val="80000"/>
                </a:lnSpc>
                <a:spcBef>
                  <a:spcPct val="30000"/>
                </a:spcBef>
                <a:spcAft>
                  <a:spcPct val="0"/>
                </a:spcAft>
                <a:defRPr kumimoji="1" sz="800">
                  <a:solidFill>
                    <a:schemeClr val="tx1"/>
                  </a:solidFill>
                  <a:latin typeface="Arial" charset="0"/>
                </a:defRPr>
              </a:lvl8pPr>
              <a:lvl9pPr marL="3886200" indent="-228600" eaLnBrk="0" fontAlgn="base" hangingPunct="0">
                <a:lnSpc>
                  <a:spcPct val="80000"/>
                </a:lnSpc>
                <a:spcBef>
                  <a:spcPct val="30000"/>
                </a:spcBef>
                <a:spcAft>
                  <a:spcPct val="0"/>
                </a:spcAft>
                <a:defRPr kumimoji="1" sz="800">
                  <a:solidFill>
                    <a:schemeClr val="tx1"/>
                  </a:solidFill>
                  <a:latin typeface="Arial" charset="0"/>
                </a:defRPr>
              </a:lvl9pPr>
            </a:lstStyle>
            <a:p>
              <a:pPr algn="ctr"/>
              <a:r>
                <a:rPr lang="en-US" sz="2100" dirty="0">
                  <a:latin typeface="Rockwell"/>
                </a:rPr>
                <a:t>The addiction to nicotine</a:t>
              </a:r>
            </a:p>
          </p:txBody>
        </p:sp>
        <p:sp>
          <p:nvSpPr>
            <p:cNvPr id="22544" name="Text Box 15"/>
            <p:cNvSpPr txBox="1">
              <a:spLocks noChangeArrowheads="1"/>
            </p:cNvSpPr>
            <p:nvPr/>
          </p:nvSpPr>
          <p:spPr bwMode="auto">
            <a:xfrm>
              <a:off x="335" y="3166"/>
              <a:ext cx="2223"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430" tIns="45714" rIns="91430" bIns="45714">
              <a:spAutoFit/>
            </a:bodyPr>
            <a:lstStyle>
              <a:lvl1pPr>
                <a:defRPr kumimoji="1" sz="800">
                  <a:solidFill>
                    <a:schemeClr val="tx1"/>
                  </a:solidFill>
                  <a:latin typeface="Arial" charset="0"/>
                </a:defRPr>
              </a:lvl1pPr>
              <a:lvl2pPr marL="742950" indent="-285750">
                <a:defRPr kumimoji="1" sz="800">
                  <a:solidFill>
                    <a:schemeClr val="tx1"/>
                  </a:solidFill>
                  <a:latin typeface="Arial" charset="0"/>
                </a:defRPr>
              </a:lvl2pPr>
              <a:lvl3pPr marL="1143000" indent="-228600">
                <a:defRPr kumimoji="1" sz="800">
                  <a:solidFill>
                    <a:schemeClr val="tx1"/>
                  </a:solidFill>
                  <a:latin typeface="Arial" charset="0"/>
                </a:defRPr>
              </a:lvl3pPr>
              <a:lvl4pPr marL="1600200" indent="-228600">
                <a:defRPr kumimoji="1" sz="800">
                  <a:solidFill>
                    <a:schemeClr val="tx1"/>
                  </a:solidFill>
                  <a:latin typeface="Arial" charset="0"/>
                </a:defRPr>
              </a:lvl4pPr>
              <a:lvl5pPr marL="2057400" indent="-228600">
                <a:defRPr kumimoji="1" sz="800">
                  <a:solidFill>
                    <a:schemeClr val="tx1"/>
                  </a:solidFill>
                  <a:latin typeface="Arial" charset="0"/>
                </a:defRPr>
              </a:lvl5pPr>
              <a:lvl6pPr marL="2514600" indent="-228600" eaLnBrk="0" fontAlgn="base" hangingPunct="0">
                <a:lnSpc>
                  <a:spcPct val="80000"/>
                </a:lnSpc>
                <a:spcBef>
                  <a:spcPct val="30000"/>
                </a:spcBef>
                <a:spcAft>
                  <a:spcPct val="0"/>
                </a:spcAft>
                <a:defRPr kumimoji="1" sz="800">
                  <a:solidFill>
                    <a:schemeClr val="tx1"/>
                  </a:solidFill>
                  <a:latin typeface="Arial" charset="0"/>
                </a:defRPr>
              </a:lvl6pPr>
              <a:lvl7pPr marL="2971800" indent="-228600" eaLnBrk="0" fontAlgn="base" hangingPunct="0">
                <a:lnSpc>
                  <a:spcPct val="80000"/>
                </a:lnSpc>
                <a:spcBef>
                  <a:spcPct val="30000"/>
                </a:spcBef>
                <a:spcAft>
                  <a:spcPct val="0"/>
                </a:spcAft>
                <a:defRPr kumimoji="1" sz="800">
                  <a:solidFill>
                    <a:schemeClr val="tx1"/>
                  </a:solidFill>
                  <a:latin typeface="Arial" charset="0"/>
                </a:defRPr>
              </a:lvl7pPr>
              <a:lvl8pPr marL="3429000" indent="-228600" eaLnBrk="0" fontAlgn="base" hangingPunct="0">
                <a:lnSpc>
                  <a:spcPct val="80000"/>
                </a:lnSpc>
                <a:spcBef>
                  <a:spcPct val="30000"/>
                </a:spcBef>
                <a:spcAft>
                  <a:spcPct val="0"/>
                </a:spcAft>
                <a:defRPr kumimoji="1" sz="800">
                  <a:solidFill>
                    <a:schemeClr val="tx1"/>
                  </a:solidFill>
                  <a:latin typeface="Arial" charset="0"/>
                </a:defRPr>
              </a:lvl8pPr>
              <a:lvl9pPr marL="3886200" indent="-228600" eaLnBrk="0" fontAlgn="base" hangingPunct="0">
                <a:lnSpc>
                  <a:spcPct val="80000"/>
                </a:lnSpc>
                <a:spcBef>
                  <a:spcPct val="30000"/>
                </a:spcBef>
                <a:spcAft>
                  <a:spcPct val="0"/>
                </a:spcAft>
                <a:defRPr kumimoji="1" sz="800">
                  <a:solidFill>
                    <a:schemeClr val="tx1"/>
                  </a:solidFill>
                  <a:latin typeface="Arial" charset="0"/>
                </a:defRPr>
              </a:lvl9pPr>
            </a:lstStyle>
            <a:p>
              <a:r>
                <a:rPr lang="en-US" sz="2100" dirty="0">
                  <a:latin typeface="Rockwell"/>
                </a:rPr>
                <a:t>Medications for cessation</a:t>
              </a:r>
            </a:p>
          </p:txBody>
        </p:sp>
        <p:sp>
          <p:nvSpPr>
            <p:cNvPr id="22545" name="Text Box 16"/>
            <p:cNvSpPr txBox="1">
              <a:spLocks noChangeArrowheads="1"/>
            </p:cNvSpPr>
            <p:nvPr/>
          </p:nvSpPr>
          <p:spPr bwMode="auto">
            <a:xfrm>
              <a:off x="3114" y="2327"/>
              <a:ext cx="2226"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430" tIns="45714" rIns="91430" bIns="45714">
              <a:spAutoFit/>
            </a:bodyPr>
            <a:lstStyle>
              <a:lvl1pPr>
                <a:defRPr kumimoji="1" sz="800">
                  <a:solidFill>
                    <a:schemeClr val="tx1"/>
                  </a:solidFill>
                  <a:latin typeface="Arial" charset="0"/>
                </a:defRPr>
              </a:lvl1pPr>
              <a:lvl2pPr marL="742950" indent="-285750">
                <a:defRPr kumimoji="1" sz="800">
                  <a:solidFill>
                    <a:schemeClr val="tx1"/>
                  </a:solidFill>
                  <a:latin typeface="Arial" charset="0"/>
                </a:defRPr>
              </a:lvl2pPr>
              <a:lvl3pPr marL="1143000" indent="-228600">
                <a:defRPr kumimoji="1" sz="800">
                  <a:solidFill>
                    <a:schemeClr val="tx1"/>
                  </a:solidFill>
                  <a:latin typeface="Arial" charset="0"/>
                </a:defRPr>
              </a:lvl3pPr>
              <a:lvl4pPr marL="1600200" indent="-228600">
                <a:defRPr kumimoji="1" sz="800">
                  <a:solidFill>
                    <a:schemeClr val="tx1"/>
                  </a:solidFill>
                  <a:latin typeface="Arial" charset="0"/>
                </a:defRPr>
              </a:lvl4pPr>
              <a:lvl5pPr marL="2057400" indent="-228600">
                <a:defRPr kumimoji="1" sz="800">
                  <a:solidFill>
                    <a:schemeClr val="tx1"/>
                  </a:solidFill>
                  <a:latin typeface="Arial" charset="0"/>
                </a:defRPr>
              </a:lvl5pPr>
              <a:lvl6pPr marL="2514600" indent="-228600" eaLnBrk="0" fontAlgn="base" hangingPunct="0">
                <a:lnSpc>
                  <a:spcPct val="80000"/>
                </a:lnSpc>
                <a:spcBef>
                  <a:spcPct val="30000"/>
                </a:spcBef>
                <a:spcAft>
                  <a:spcPct val="0"/>
                </a:spcAft>
                <a:defRPr kumimoji="1" sz="800">
                  <a:solidFill>
                    <a:schemeClr val="tx1"/>
                  </a:solidFill>
                  <a:latin typeface="Arial" charset="0"/>
                </a:defRPr>
              </a:lvl6pPr>
              <a:lvl7pPr marL="2971800" indent="-228600" eaLnBrk="0" fontAlgn="base" hangingPunct="0">
                <a:lnSpc>
                  <a:spcPct val="80000"/>
                </a:lnSpc>
                <a:spcBef>
                  <a:spcPct val="30000"/>
                </a:spcBef>
                <a:spcAft>
                  <a:spcPct val="0"/>
                </a:spcAft>
                <a:defRPr kumimoji="1" sz="800">
                  <a:solidFill>
                    <a:schemeClr val="tx1"/>
                  </a:solidFill>
                  <a:latin typeface="Arial" charset="0"/>
                </a:defRPr>
              </a:lvl7pPr>
              <a:lvl8pPr marL="3429000" indent="-228600" eaLnBrk="0" fontAlgn="base" hangingPunct="0">
                <a:lnSpc>
                  <a:spcPct val="80000"/>
                </a:lnSpc>
                <a:spcBef>
                  <a:spcPct val="30000"/>
                </a:spcBef>
                <a:spcAft>
                  <a:spcPct val="0"/>
                </a:spcAft>
                <a:defRPr kumimoji="1" sz="800">
                  <a:solidFill>
                    <a:schemeClr val="tx1"/>
                  </a:solidFill>
                  <a:latin typeface="Arial" charset="0"/>
                </a:defRPr>
              </a:lvl8pPr>
              <a:lvl9pPr marL="3886200" indent="-228600" eaLnBrk="0" fontAlgn="base" hangingPunct="0">
                <a:lnSpc>
                  <a:spcPct val="80000"/>
                </a:lnSpc>
                <a:spcBef>
                  <a:spcPct val="30000"/>
                </a:spcBef>
                <a:spcAft>
                  <a:spcPct val="0"/>
                </a:spcAft>
                <a:defRPr kumimoji="1" sz="800">
                  <a:solidFill>
                    <a:schemeClr val="tx1"/>
                  </a:solidFill>
                  <a:latin typeface="Arial" charset="0"/>
                </a:defRPr>
              </a:lvl9pPr>
            </a:lstStyle>
            <a:p>
              <a:pPr algn="ctr"/>
              <a:r>
                <a:rPr lang="en-US" sz="2100" dirty="0">
                  <a:latin typeface="Rockwell"/>
                </a:rPr>
                <a:t>The habit of using tobacco</a:t>
              </a:r>
            </a:p>
          </p:txBody>
        </p:sp>
        <p:sp>
          <p:nvSpPr>
            <p:cNvPr id="22546" name="Text Box 17"/>
            <p:cNvSpPr txBox="1">
              <a:spLocks noChangeArrowheads="1"/>
            </p:cNvSpPr>
            <p:nvPr/>
          </p:nvSpPr>
          <p:spPr bwMode="auto">
            <a:xfrm>
              <a:off x="3114" y="3166"/>
              <a:ext cx="2226"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430" tIns="45714" rIns="91430" bIns="45714">
              <a:spAutoFit/>
            </a:bodyPr>
            <a:lstStyle>
              <a:lvl1pPr>
                <a:defRPr kumimoji="1" sz="800">
                  <a:solidFill>
                    <a:schemeClr val="tx1"/>
                  </a:solidFill>
                  <a:latin typeface="Arial" charset="0"/>
                </a:defRPr>
              </a:lvl1pPr>
              <a:lvl2pPr marL="742950" indent="-285750">
                <a:defRPr kumimoji="1" sz="800">
                  <a:solidFill>
                    <a:schemeClr val="tx1"/>
                  </a:solidFill>
                  <a:latin typeface="Arial" charset="0"/>
                </a:defRPr>
              </a:lvl2pPr>
              <a:lvl3pPr marL="1143000" indent="-228600">
                <a:defRPr kumimoji="1" sz="800">
                  <a:solidFill>
                    <a:schemeClr val="tx1"/>
                  </a:solidFill>
                  <a:latin typeface="Arial" charset="0"/>
                </a:defRPr>
              </a:lvl3pPr>
              <a:lvl4pPr marL="1600200" indent="-228600">
                <a:defRPr kumimoji="1" sz="800">
                  <a:solidFill>
                    <a:schemeClr val="tx1"/>
                  </a:solidFill>
                  <a:latin typeface="Arial" charset="0"/>
                </a:defRPr>
              </a:lvl4pPr>
              <a:lvl5pPr marL="2057400" indent="-228600">
                <a:defRPr kumimoji="1" sz="800">
                  <a:solidFill>
                    <a:schemeClr val="tx1"/>
                  </a:solidFill>
                  <a:latin typeface="Arial" charset="0"/>
                </a:defRPr>
              </a:lvl5pPr>
              <a:lvl6pPr marL="2514600" indent="-228600" eaLnBrk="0" fontAlgn="base" hangingPunct="0">
                <a:lnSpc>
                  <a:spcPct val="80000"/>
                </a:lnSpc>
                <a:spcBef>
                  <a:spcPct val="30000"/>
                </a:spcBef>
                <a:spcAft>
                  <a:spcPct val="0"/>
                </a:spcAft>
                <a:defRPr kumimoji="1" sz="800">
                  <a:solidFill>
                    <a:schemeClr val="tx1"/>
                  </a:solidFill>
                  <a:latin typeface="Arial" charset="0"/>
                </a:defRPr>
              </a:lvl6pPr>
              <a:lvl7pPr marL="2971800" indent="-228600" eaLnBrk="0" fontAlgn="base" hangingPunct="0">
                <a:lnSpc>
                  <a:spcPct val="80000"/>
                </a:lnSpc>
                <a:spcBef>
                  <a:spcPct val="30000"/>
                </a:spcBef>
                <a:spcAft>
                  <a:spcPct val="0"/>
                </a:spcAft>
                <a:defRPr kumimoji="1" sz="800">
                  <a:solidFill>
                    <a:schemeClr val="tx1"/>
                  </a:solidFill>
                  <a:latin typeface="Arial" charset="0"/>
                </a:defRPr>
              </a:lvl7pPr>
              <a:lvl8pPr marL="3429000" indent="-228600" eaLnBrk="0" fontAlgn="base" hangingPunct="0">
                <a:lnSpc>
                  <a:spcPct val="80000"/>
                </a:lnSpc>
                <a:spcBef>
                  <a:spcPct val="30000"/>
                </a:spcBef>
                <a:spcAft>
                  <a:spcPct val="0"/>
                </a:spcAft>
                <a:defRPr kumimoji="1" sz="800">
                  <a:solidFill>
                    <a:schemeClr val="tx1"/>
                  </a:solidFill>
                  <a:latin typeface="Arial" charset="0"/>
                </a:defRPr>
              </a:lvl8pPr>
              <a:lvl9pPr marL="3886200" indent="-228600" eaLnBrk="0" fontAlgn="base" hangingPunct="0">
                <a:lnSpc>
                  <a:spcPct val="80000"/>
                </a:lnSpc>
                <a:spcBef>
                  <a:spcPct val="30000"/>
                </a:spcBef>
                <a:spcAft>
                  <a:spcPct val="0"/>
                </a:spcAft>
                <a:defRPr kumimoji="1" sz="800">
                  <a:solidFill>
                    <a:schemeClr val="tx1"/>
                  </a:solidFill>
                  <a:latin typeface="Arial" charset="0"/>
                </a:defRPr>
              </a:lvl9pPr>
            </a:lstStyle>
            <a:p>
              <a:pPr algn="ctr"/>
              <a:r>
                <a:rPr lang="en-US" sz="2100" dirty="0">
                  <a:latin typeface="Rockwell"/>
                </a:rPr>
                <a:t>Behavior change program</a:t>
              </a:r>
            </a:p>
          </p:txBody>
        </p:sp>
      </p:grpSp>
      <p:sp>
        <p:nvSpPr>
          <p:cNvPr id="22536" name="Line 18"/>
          <p:cNvSpPr>
            <a:spLocks noChangeShapeType="1"/>
          </p:cNvSpPr>
          <p:nvPr/>
        </p:nvSpPr>
        <p:spPr bwMode="auto">
          <a:xfrm>
            <a:off x="4100513" y="2852737"/>
            <a:ext cx="773112" cy="0"/>
          </a:xfrm>
          <a:prstGeom prst="line">
            <a:avLst/>
          </a:prstGeom>
          <a:noFill/>
          <a:ln w="76200">
            <a:solidFill>
              <a:srgbClr val="215968"/>
            </a:solidFill>
            <a:round/>
            <a:headEnd type="triangle" w="med" len="med"/>
            <a:tailEnd type="triangle" w="med" len="med"/>
          </a:ln>
          <a:extLst>
            <a:ext uri="{909E8E84-426E-40DD-AFC4-6F175D3DCCD1}">
              <a14:hiddenFill xmlns:a14="http://schemas.microsoft.com/office/drawing/2010/main">
                <a:noFill/>
              </a14:hiddenFill>
            </a:ext>
          </a:extLst>
        </p:spPr>
        <p:txBody>
          <a:bodyPr lIns="91430" tIns="45714" rIns="91430" bIns="45714"/>
          <a:lstStyle/>
          <a:p>
            <a:endParaRPr lang="en-US">
              <a:ln>
                <a:solidFill>
                  <a:srgbClr val="215968"/>
                </a:solidFill>
              </a:ln>
            </a:endParaRPr>
          </a:p>
        </p:txBody>
      </p:sp>
      <p:sp>
        <p:nvSpPr>
          <p:cNvPr id="20" name="TextBox 19"/>
          <p:cNvSpPr txBox="1"/>
          <p:nvPr/>
        </p:nvSpPr>
        <p:spPr>
          <a:xfrm>
            <a:off x="63500" y="6545633"/>
            <a:ext cx="2451100" cy="261610"/>
          </a:xfrm>
          <a:prstGeom prst="rect">
            <a:avLst/>
          </a:prstGeom>
          <a:noFill/>
        </p:spPr>
        <p:txBody>
          <a:bodyPr wrap="square" rtlCol="0">
            <a:spAutoFit/>
          </a:bodyPr>
          <a:lstStyle/>
          <a:p>
            <a:r>
              <a:rPr lang="en-US" sz="1100" dirty="0" smtClean="0"/>
              <a:t>Adapted from rxforchange.ucsf.edu</a:t>
            </a:r>
            <a:endParaRPr lang="en-US" sz="1100" dirty="0"/>
          </a:p>
        </p:txBody>
      </p:sp>
    </p:spTree>
    <p:extLst>
      <p:ext uri="{BB962C8B-B14F-4D97-AF65-F5344CB8AC3E}">
        <p14:creationId xmlns:p14="http://schemas.microsoft.com/office/powerpoint/2010/main" val="17849184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Quitting </a:t>
            </a:r>
            <a:r>
              <a:rPr lang="en-US" dirty="0" smtClean="0"/>
              <a:t>Can Take Multiple Tries</a:t>
            </a:r>
            <a:endParaRPr lang="en-US" dirty="0"/>
          </a:p>
        </p:txBody>
      </p:sp>
      <p:sp>
        <p:nvSpPr>
          <p:cNvPr id="5" name="Content Placeholder 4"/>
          <p:cNvSpPr>
            <a:spLocks noGrp="1"/>
          </p:cNvSpPr>
          <p:nvPr>
            <p:ph sz="half" idx="2"/>
          </p:nvPr>
        </p:nvSpPr>
        <p:spPr>
          <a:xfrm>
            <a:off x="762000" y="4343400"/>
            <a:ext cx="7315200" cy="1972056"/>
          </a:xfrm>
        </p:spPr>
        <p:txBody>
          <a:bodyPr/>
          <a:lstStyle/>
          <a:p>
            <a:r>
              <a:rPr lang="en-US" dirty="0" smtClean="0"/>
              <a:t>70% smokers want to quit</a:t>
            </a:r>
          </a:p>
          <a:p>
            <a:r>
              <a:rPr lang="en-US" dirty="0" smtClean="0"/>
              <a:t>Can take 8-12 tries before quit for good</a:t>
            </a:r>
          </a:p>
          <a:p>
            <a:r>
              <a:rPr lang="en-US" dirty="0" smtClean="0"/>
              <a:t>Every clinical encounter is an opportunity</a:t>
            </a:r>
          </a:p>
          <a:p>
            <a:endParaRPr lang="en-US" dirty="0"/>
          </a:p>
        </p:txBody>
      </p:sp>
      <p:sp>
        <p:nvSpPr>
          <p:cNvPr id="2" name="Rectangle 1"/>
          <p:cNvSpPr/>
          <p:nvPr/>
        </p:nvSpPr>
        <p:spPr>
          <a:xfrm>
            <a:off x="76200" y="6472444"/>
            <a:ext cx="1967270" cy="369332"/>
          </a:xfrm>
          <a:prstGeom prst="rect">
            <a:avLst/>
          </a:prstGeom>
        </p:spPr>
        <p:txBody>
          <a:bodyPr wrap="none">
            <a:spAutoFit/>
          </a:bodyPr>
          <a:lstStyle/>
          <a:p>
            <a:r>
              <a:rPr lang="en-US" dirty="0">
                <a:solidFill>
                  <a:schemeClr val="accent4">
                    <a:lumMod val="25000"/>
                  </a:schemeClr>
                </a:solidFill>
              </a:rPr>
              <a:t>www.ucquits.com</a:t>
            </a:r>
            <a:endParaRPr lang="en-US" dirty="0"/>
          </a:p>
        </p:txBody>
      </p:sp>
      <p:pic>
        <p:nvPicPr>
          <p:cNvPr id="8195" name="Picture 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066800" y="1719513"/>
            <a:ext cx="6586728" cy="216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043470" y="6577505"/>
            <a:ext cx="3886200" cy="230832"/>
          </a:xfrm>
          <a:prstGeom prst="rect">
            <a:avLst/>
          </a:prstGeom>
          <a:noFill/>
        </p:spPr>
        <p:txBody>
          <a:bodyPr wrap="square" rtlCol="0">
            <a:spAutoFit/>
          </a:bodyPr>
          <a:lstStyle/>
          <a:p>
            <a:pPr algn="r"/>
            <a:r>
              <a:rPr lang="en-US" sz="900" dirty="0" smtClean="0"/>
              <a:t>California Department of Public Health</a:t>
            </a:r>
            <a:endParaRPr lang="en-US" sz="900" dirty="0"/>
          </a:p>
        </p:txBody>
      </p:sp>
    </p:spTree>
    <p:extLst>
      <p:ext uri="{BB962C8B-B14F-4D97-AF65-F5344CB8AC3E}">
        <p14:creationId xmlns:p14="http://schemas.microsoft.com/office/powerpoint/2010/main" val="10255958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idx="4294967295"/>
          </p:nvPr>
        </p:nvSpPr>
        <p:spPr>
          <a:xfrm>
            <a:off x="630238" y="274638"/>
            <a:ext cx="8056562" cy="1143000"/>
          </a:xfrm>
        </p:spPr>
        <p:txBody>
          <a:bodyPr anchor="b"/>
          <a:lstStyle/>
          <a:p>
            <a:pPr eaLnBrk="1" hangingPunct="1">
              <a:defRPr/>
            </a:pPr>
            <a:r>
              <a:rPr lang="en-US" dirty="0">
                <a:solidFill>
                  <a:schemeClr val="tx1"/>
                </a:solidFill>
                <a:cs typeface="+mj-cs"/>
              </a:rPr>
              <a:t>The 5 A</a:t>
            </a:r>
            <a:r>
              <a:rPr lang="ja-JP" altLang="en-US" dirty="0">
                <a:solidFill>
                  <a:schemeClr val="tx1"/>
                </a:solidFill>
                <a:cs typeface="+mj-cs"/>
              </a:rPr>
              <a:t>’</a:t>
            </a:r>
            <a:r>
              <a:rPr lang="en-US" dirty="0">
                <a:solidFill>
                  <a:schemeClr val="tx1"/>
                </a:solidFill>
                <a:cs typeface="+mj-cs"/>
              </a:rPr>
              <a:t>s of Tobacco Treatment</a:t>
            </a:r>
          </a:p>
        </p:txBody>
      </p:sp>
      <p:grpSp>
        <p:nvGrpSpPr>
          <p:cNvPr id="26626" name="Group 3"/>
          <p:cNvGrpSpPr>
            <a:grpSpLocks/>
          </p:cNvGrpSpPr>
          <p:nvPr/>
        </p:nvGrpSpPr>
        <p:grpSpPr bwMode="auto">
          <a:xfrm>
            <a:off x="1143000" y="1981200"/>
            <a:ext cx="7619354" cy="528637"/>
            <a:chOff x="852" y="1289"/>
            <a:chExt cx="4724" cy="333"/>
          </a:xfrm>
        </p:grpSpPr>
        <p:sp>
          <p:nvSpPr>
            <p:cNvPr id="26643" name="Line 4"/>
            <p:cNvSpPr>
              <a:spLocks noChangeShapeType="1"/>
            </p:cNvSpPr>
            <p:nvPr/>
          </p:nvSpPr>
          <p:spPr bwMode="auto">
            <a:xfrm>
              <a:off x="2198" y="1529"/>
              <a:ext cx="68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644" name="Text Box 5"/>
            <p:cNvSpPr txBox="1">
              <a:spLocks noChangeArrowheads="1"/>
            </p:cNvSpPr>
            <p:nvPr/>
          </p:nvSpPr>
          <p:spPr bwMode="auto">
            <a:xfrm>
              <a:off x="852" y="1289"/>
              <a:ext cx="1228" cy="33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eaLnBrk="1" hangingPunct="1">
                <a:spcBef>
                  <a:spcPct val="100000"/>
                </a:spcBef>
                <a:spcAft>
                  <a:spcPct val="100000"/>
                </a:spcAft>
                <a:buClr>
                  <a:schemeClr val="tx1"/>
                </a:buClr>
                <a:buSzPct val="60000"/>
                <a:buFont typeface="Wingdings" charset="0"/>
                <a:buNone/>
              </a:pPr>
              <a:r>
                <a:rPr lang="en-US" sz="2800" dirty="0">
                  <a:latin typeface="Tahoma" charset="0"/>
                </a:rPr>
                <a:t>ASK</a:t>
              </a:r>
            </a:p>
          </p:txBody>
        </p:sp>
        <p:sp>
          <p:nvSpPr>
            <p:cNvPr id="26645" name="Text Box 6"/>
            <p:cNvSpPr txBox="1">
              <a:spLocks noChangeArrowheads="1"/>
            </p:cNvSpPr>
            <p:nvPr/>
          </p:nvSpPr>
          <p:spPr bwMode="auto">
            <a:xfrm>
              <a:off x="2978" y="1337"/>
              <a:ext cx="2598" cy="25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eaLnBrk="1" hangingPunct="1">
                <a:spcBef>
                  <a:spcPct val="100000"/>
                </a:spcBef>
                <a:spcAft>
                  <a:spcPct val="100000"/>
                </a:spcAft>
                <a:buClr>
                  <a:schemeClr val="tx1"/>
                </a:buClr>
                <a:buSzPct val="60000"/>
                <a:buFont typeface="Wingdings" charset="0"/>
                <a:buNone/>
              </a:pPr>
              <a:r>
                <a:rPr lang="en-US" sz="2000" dirty="0">
                  <a:latin typeface="Tahoma" charset="0"/>
                </a:rPr>
                <a:t>about tobacco USE and EXPOSURE</a:t>
              </a:r>
            </a:p>
          </p:txBody>
        </p:sp>
      </p:grpSp>
      <p:grpSp>
        <p:nvGrpSpPr>
          <p:cNvPr id="26627" name="Group 7"/>
          <p:cNvGrpSpPr>
            <a:grpSpLocks/>
          </p:cNvGrpSpPr>
          <p:nvPr/>
        </p:nvGrpSpPr>
        <p:grpSpPr bwMode="auto">
          <a:xfrm>
            <a:off x="1143000" y="2895600"/>
            <a:ext cx="7620000" cy="528638"/>
            <a:chOff x="758" y="1818"/>
            <a:chExt cx="4760" cy="333"/>
          </a:xfrm>
        </p:grpSpPr>
        <p:sp>
          <p:nvSpPr>
            <p:cNvPr id="26640" name="Line 8"/>
            <p:cNvSpPr>
              <a:spLocks noChangeShapeType="1"/>
            </p:cNvSpPr>
            <p:nvPr/>
          </p:nvSpPr>
          <p:spPr bwMode="auto">
            <a:xfrm>
              <a:off x="2114" y="1987"/>
              <a:ext cx="691"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641" name="Text Box 9"/>
            <p:cNvSpPr txBox="1">
              <a:spLocks noChangeArrowheads="1"/>
            </p:cNvSpPr>
            <p:nvPr/>
          </p:nvSpPr>
          <p:spPr bwMode="auto">
            <a:xfrm>
              <a:off x="758" y="1818"/>
              <a:ext cx="1235" cy="33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eaLnBrk="1" hangingPunct="1">
                <a:spcBef>
                  <a:spcPct val="100000"/>
                </a:spcBef>
                <a:spcAft>
                  <a:spcPct val="100000"/>
                </a:spcAft>
                <a:buClr>
                  <a:schemeClr val="tx1"/>
                </a:buClr>
                <a:buSzPct val="60000"/>
                <a:buFont typeface="Wingdings" charset="0"/>
                <a:buNone/>
              </a:pPr>
              <a:r>
                <a:rPr lang="en-US" sz="2800" dirty="0">
                  <a:latin typeface="Tahoma" charset="0"/>
                </a:rPr>
                <a:t>ADVISE</a:t>
              </a:r>
            </a:p>
          </p:txBody>
        </p:sp>
        <p:sp>
          <p:nvSpPr>
            <p:cNvPr id="26642" name="Text Box 10"/>
            <p:cNvSpPr txBox="1">
              <a:spLocks noChangeArrowheads="1"/>
            </p:cNvSpPr>
            <p:nvPr/>
          </p:nvSpPr>
          <p:spPr bwMode="auto">
            <a:xfrm>
              <a:off x="2900" y="1857"/>
              <a:ext cx="2618" cy="25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eaLnBrk="1" hangingPunct="1">
                <a:spcBef>
                  <a:spcPct val="100000"/>
                </a:spcBef>
                <a:spcAft>
                  <a:spcPct val="100000"/>
                </a:spcAft>
                <a:buClr>
                  <a:schemeClr val="tx1"/>
                </a:buClr>
                <a:buSzPct val="60000"/>
                <a:buFont typeface="Wingdings" charset="0"/>
                <a:buNone/>
              </a:pPr>
              <a:r>
                <a:rPr lang="en-US" sz="2000" dirty="0">
                  <a:latin typeface="Tahoma" charset="0"/>
                </a:rPr>
                <a:t>tobacco users to QUIT</a:t>
              </a:r>
            </a:p>
          </p:txBody>
        </p:sp>
      </p:grpSp>
      <p:grpSp>
        <p:nvGrpSpPr>
          <p:cNvPr id="26628" name="Group 11"/>
          <p:cNvGrpSpPr>
            <a:grpSpLocks/>
          </p:cNvGrpSpPr>
          <p:nvPr/>
        </p:nvGrpSpPr>
        <p:grpSpPr bwMode="auto">
          <a:xfrm>
            <a:off x="1203325" y="3727450"/>
            <a:ext cx="7559675" cy="528638"/>
            <a:chOff x="758" y="2348"/>
            <a:chExt cx="4676" cy="333"/>
          </a:xfrm>
        </p:grpSpPr>
        <p:sp>
          <p:nvSpPr>
            <p:cNvPr id="26637" name="Line 12"/>
            <p:cNvSpPr>
              <a:spLocks noChangeShapeType="1"/>
            </p:cNvSpPr>
            <p:nvPr/>
          </p:nvSpPr>
          <p:spPr bwMode="auto">
            <a:xfrm>
              <a:off x="2114" y="2517"/>
              <a:ext cx="65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638" name="Text Box 13"/>
            <p:cNvSpPr txBox="1">
              <a:spLocks noChangeArrowheads="1"/>
            </p:cNvSpPr>
            <p:nvPr/>
          </p:nvSpPr>
          <p:spPr bwMode="auto">
            <a:xfrm>
              <a:off x="758" y="2348"/>
              <a:ext cx="1198" cy="33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eaLnBrk="1" hangingPunct="1">
                <a:spcBef>
                  <a:spcPct val="100000"/>
                </a:spcBef>
                <a:spcAft>
                  <a:spcPct val="100000"/>
                </a:spcAft>
                <a:buClr>
                  <a:schemeClr val="tx1"/>
                </a:buClr>
                <a:buSzPct val="60000"/>
                <a:buFont typeface="Wingdings" charset="0"/>
                <a:buNone/>
              </a:pPr>
              <a:r>
                <a:rPr lang="en-US" sz="2800" dirty="0">
                  <a:latin typeface="Tahoma" charset="0"/>
                </a:rPr>
                <a:t>ASSESS</a:t>
              </a:r>
            </a:p>
          </p:txBody>
        </p:sp>
        <p:sp>
          <p:nvSpPr>
            <p:cNvPr id="26639" name="Text Box 14"/>
            <p:cNvSpPr txBox="1">
              <a:spLocks noChangeArrowheads="1"/>
            </p:cNvSpPr>
            <p:nvPr/>
          </p:nvSpPr>
          <p:spPr bwMode="auto">
            <a:xfrm>
              <a:off x="2842" y="2387"/>
              <a:ext cx="2592" cy="25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eaLnBrk="1" hangingPunct="1">
                <a:spcBef>
                  <a:spcPct val="100000"/>
                </a:spcBef>
                <a:spcAft>
                  <a:spcPct val="100000"/>
                </a:spcAft>
                <a:buClr>
                  <a:schemeClr val="tx1"/>
                </a:buClr>
                <a:buSzPct val="60000"/>
                <a:buFont typeface="Wingdings" charset="0"/>
                <a:buNone/>
              </a:pPr>
              <a:r>
                <a:rPr lang="en-US" sz="2000" dirty="0">
                  <a:latin typeface="Tahoma" charset="0"/>
                </a:rPr>
                <a:t>READINESS to make a quit attempt</a:t>
              </a:r>
            </a:p>
          </p:txBody>
        </p:sp>
      </p:grpSp>
      <p:grpSp>
        <p:nvGrpSpPr>
          <p:cNvPr id="26629" name="Group 15"/>
          <p:cNvGrpSpPr>
            <a:grpSpLocks/>
          </p:cNvGrpSpPr>
          <p:nvPr/>
        </p:nvGrpSpPr>
        <p:grpSpPr bwMode="auto">
          <a:xfrm>
            <a:off x="1203325" y="4568825"/>
            <a:ext cx="7559675" cy="528638"/>
            <a:chOff x="758" y="2878"/>
            <a:chExt cx="4677" cy="333"/>
          </a:xfrm>
        </p:grpSpPr>
        <p:sp>
          <p:nvSpPr>
            <p:cNvPr id="26634" name="Line 16"/>
            <p:cNvSpPr>
              <a:spLocks noChangeShapeType="1"/>
            </p:cNvSpPr>
            <p:nvPr/>
          </p:nvSpPr>
          <p:spPr bwMode="auto">
            <a:xfrm>
              <a:off x="2114" y="3046"/>
              <a:ext cx="65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635" name="Text Box 17"/>
            <p:cNvSpPr txBox="1">
              <a:spLocks noChangeArrowheads="1"/>
            </p:cNvSpPr>
            <p:nvPr/>
          </p:nvSpPr>
          <p:spPr bwMode="auto">
            <a:xfrm>
              <a:off x="758" y="2878"/>
              <a:ext cx="1198" cy="33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eaLnBrk="1" hangingPunct="1">
                <a:spcBef>
                  <a:spcPct val="100000"/>
                </a:spcBef>
                <a:spcAft>
                  <a:spcPct val="100000"/>
                </a:spcAft>
                <a:buClr>
                  <a:schemeClr val="tx1"/>
                </a:buClr>
                <a:buSzPct val="60000"/>
                <a:buFont typeface="Wingdings" charset="0"/>
                <a:buNone/>
              </a:pPr>
              <a:r>
                <a:rPr lang="en-US" sz="2800" dirty="0">
                  <a:latin typeface="Tahoma" charset="0"/>
                </a:rPr>
                <a:t>ASSIST</a:t>
              </a:r>
            </a:p>
          </p:txBody>
        </p:sp>
        <p:sp>
          <p:nvSpPr>
            <p:cNvPr id="26636" name="Text Box 18"/>
            <p:cNvSpPr txBox="1">
              <a:spLocks noChangeArrowheads="1"/>
            </p:cNvSpPr>
            <p:nvPr/>
          </p:nvSpPr>
          <p:spPr bwMode="auto">
            <a:xfrm>
              <a:off x="2842" y="2916"/>
              <a:ext cx="2593" cy="25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eaLnBrk="1" hangingPunct="1">
                <a:spcBef>
                  <a:spcPct val="100000"/>
                </a:spcBef>
                <a:spcAft>
                  <a:spcPct val="100000"/>
                </a:spcAft>
                <a:buClr>
                  <a:schemeClr val="tx1"/>
                </a:buClr>
                <a:buSzPct val="60000"/>
                <a:buFont typeface="Wingdings" charset="0"/>
                <a:buNone/>
              </a:pPr>
              <a:r>
                <a:rPr lang="en-US" sz="2000">
                  <a:latin typeface="Tahoma" charset="0"/>
                </a:rPr>
                <a:t>with the QUIT ATTEMPT</a:t>
              </a:r>
            </a:p>
          </p:txBody>
        </p:sp>
      </p:grpSp>
      <p:grpSp>
        <p:nvGrpSpPr>
          <p:cNvPr id="26630" name="Group 19"/>
          <p:cNvGrpSpPr>
            <a:grpSpLocks/>
          </p:cNvGrpSpPr>
          <p:nvPr/>
        </p:nvGrpSpPr>
        <p:grpSpPr bwMode="auto">
          <a:xfrm>
            <a:off x="1203325" y="5410200"/>
            <a:ext cx="7559675" cy="528638"/>
            <a:chOff x="758" y="3408"/>
            <a:chExt cx="4677" cy="333"/>
          </a:xfrm>
        </p:grpSpPr>
        <p:sp>
          <p:nvSpPr>
            <p:cNvPr id="26631" name="Line 20"/>
            <p:cNvSpPr>
              <a:spLocks noChangeShapeType="1"/>
            </p:cNvSpPr>
            <p:nvPr/>
          </p:nvSpPr>
          <p:spPr bwMode="auto">
            <a:xfrm>
              <a:off x="2114" y="3576"/>
              <a:ext cx="65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632" name="Text Box 21"/>
            <p:cNvSpPr txBox="1">
              <a:spLocks noChangeArrowheads="1"/>
            </p:cNvSpPr>
            <p:nvPr/>
          </p:nvSpPr>
          <p:spPr bwMode="auto">
            <a:xfrm>
              <a:off x="758" y="3408"/>
              <a:ext cx="1198" cy="33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eaLnBrk="1" hangingPunct="1">
                <a:spcBef>
                  <a:spcPct val="100000"/>
                </a:spcBef>
                <a:spcAft>
                  <a:spcPct val="100000"/>
                </a:spcAft>
                <a:buClr>
                  <a:schemeClr val="tx1"/>
                </a:buClr>
                <a:buSzPct val="60000"/>
                <a:buFont typeface="Wingdings" charset="0"/>
                <a:buNone/>
              </a:pPr>
              <a:r>
                <a:rPr lang="en-US" sz="2800" dirty="0">
                  <a:latin typeface="Tahoma" charset="0"/>
                </a:rPr>
                <a:t>ARRANGE</a:t>
              </a:r>
            </a:p>
          </p:txBody>
        </p:sp>
        <p:sp>
          <p:nvSpPr>
            <p:cNvPr id="26633" name="Text Box 22"/>
            <p:cNvSpPr txBox="1">
              <a:spLocks noChangeArrowheads="1"/>
            </p:cNvSpPr>
            <p:nvPr/>
          </p:nvSpPr>
          <p:spPr bwMode="auto">
            <a:xfrm>
              <a:off x="2842" y="3446"/>
              <a:ext cx="2593" cy="25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eaLnBrk="1" hangingPunct="1">
                <a:spcBef>
                  <a:spcPct val="100000"/>
                </a:spcBef>
                <a:spcAft>
                  <a:spcPct val="100000"/>
                </a:spcAft>
                <a:buClr>
                  <a:schemeClr val="tx1"/>
                </a:buClr>
                <a:buSzPct val="60000"/>
                <a:buFont typeface="Wingdings" charset="0"/>
                <a:buNone/>
              </a:pPr>
              <a:r>
                <a:rPr lang="en-US" sz="2000">
                  <a:latin typeface="Tahoma" charset="0"/>
                </a:rPr>
                <a:t>FOLLOW-UP care</a:t>
              </a:r>
            </a:p>
          </p:txBody>
        </p:sp>
      </p:grpSp>
      <p:pic>
        <p:nvPicPr>
          <p:cNvPr id="23" name="Picture 6" descr="TreatTobUse&amp;DepCov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600" y="76200"/>
            <a:ext cx="1187766" cy="1836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2" descr="https://9cfe5cdd-a-5e752e3f-s-sites.googlegroups.com/a/ucquits.com/uc-quits/AskandAdvise/The5AsRESIZED.jpg?attachauth=ANoY7cpKOA4siWPaaHm1FUbgQtIUBJeP-Dhx4svVgR4pguHOcq4r2mlDkYA5iaLJVTdHnx6GSWg1qBNrKML5op_Zvo8YXleOtwnt5jwwVsxPzb4jqZZxVxK1QhR2LiPevcRt_TL4Z6QZcLAtsNw6P55r17z9XoS5mH7FRjbT0ViWH7zDzYGfIdBSV1eNciUPjA2AKJnF5x77l18EijyQfs9GNxVNSy5eZ7DvgpA3NkQct2tG7xS-lYo%3D&amp;attredirects=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1905" y="507670"/>
            <a:ext cx="4403450" cy="629293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63500" y="6545633"/>
            <a:ext cx="2451100" cy="261610"/>
          </a:xfrm>
          <a:prstGeom prst="rect">
            <a:avLst/>
          </a:prstGeom>
          <a:noFill/>
        </p:spPr>
        <p:txBody>
          <a:bodyPr wrap="square" rtlCol="0">
            <a:spAutoFit/>
          </a:bodyPr>
          <a:lstStyle/>
          <a:p>
            <a:r>
              <a:rPr lang="en-US" sz="1100" dirty="0" smtClean="0"/>
              <a:t>Adapted from rxforchange.ucsf.edu</a:t>
            </a:r>
            <a:endParaRPr lang="en-US" sz="1100" dirty="0"/>
          </a:p>
        </p:txBody>
      </p:sp>
    </p:spTree>
    <p:extLst>
      <p:ext uri="{BB962C8B-B14F-4D97-AF65-F5344CB8AC3E}">
        <p14:creationId xmlns:p14="http://schemas.microsoft.com/office/powerpoint/2010/main" val="313322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Health </a:t>
            </a:r>
            <a:r>
              <a:rPr lang="en-US" dirty="0" smtClean="0"/>
              <a:t>Professional Advice Helps</a:t>
            </a:r>
            <a:endParaRPr lang="en-US" dirty="0"/>
          </a:p>
        </p:txBody>
      </p:sp>
      <p:sp>
        <p:nvSpPr>
          <p:cNvPr id="8" name="Content Placeholder 7"/>
          <p:cNvSpPr>
            <a:spLocks noGrp="1"/>
          </p:cNvSpPr>
          <p:nvPr>
            <p:ph sz="half" idx="1"/>
          </p:nvPr>
        </p:nvSpPr>
        <p:spPr/>
        <p:txBody>
          <a:bodyPr>
            <a:normAutofit lnSpcReduction="10000"/>
          </a:bodyPr>
          <a:lstStyle/>
          <a:p>
            <a:pPr marL="0" indent="0">
              <a:buNone/>
            </a:pPr>
            <a:r>
              <a:rPr lang="en-US" dirty="0" smtClean="0"/>
              <a:t>Health professional advice doubles the odds of quitting</a:t>
            </a:r>
          </a:p>
          <a:p>
            <a:pPr marL="0" indent="0">
              <a:buNone/>
            </a:pPr>
            <a:endParaRPr lang="en-US" dirty="0"/>
          </a:p>
          <a:p>
            <a:pPr marL="0" indent="0">
              <a:buNone/>
            </a:pPr>
            <a:r>
              <a:rPr lang="en-US" dirty="0" smtClean="0"/>
              <a:t>Patient satisfaction increases</a:t>
            </a:r>
            <a:r>
              <a:rPr lang="en-US" sz="900" dirty="0"/>
              <a:t> </a:t>
            </a:r>
            <a:r>
              <a:rPr lang="en-US" sz="900" dirty="0" smtClean="0"/>
              <a:t>(Conroy et al, Nicotine </a:t>
            </a:r>
            <a:r>
              <a:rPr lang="en-US" sz="900" dirty="0" err="1" smtClean="0"/>
              <a:t>Tob</a:t>
            </a:r>
            <a:r>
              <a:rPr lang="en-US" sz="900" dirty="0" smtClean="0"/>
              <a:t> Res 2005)</a:t>
            </a:r>
            <a:endParaRPr lang="en-US" dirty="0" smtClean="0"/>
          </a:p>
          <a:p>
            <a:pPr marL="0" indent="0">
              <a:buNone/>
            </a:pPr>
            <a:endParaRPr lang="en-US" dirty="0"/>
          </a:p>
          <a:p>
            <a:pPr marL="0" indent="0">
              <a:buNone/>
            </a:pPr>
            <a:r>
              <a:rPr lang="en-US" dirty="0" smtClean="0"/>
              <a:t>Need to help household smokers, especially parents or caregivers</a:t>
            </a:r>
          </a:p>
          <a:p>
            <a:pPr marL="0" indent="0">
              <a:buNone/>
            </a:pPr>
            <a:r>
              <a:rPr lang="en-US" sz="900" dirty="0" smtClean="0"/>
              <a:t>(</a:t>
            </a:r>
            <a:r>
              <a:rPr lang="en-US" sz="900" dirty="0" err="1" smtClean="0"/>
              <a:t>Winickoff</a:t>
            </a:r>
            <a:r>
              <a:rPr lang="en-US" sz="900" dirty="0" smtClean="0"/>
              <a:t> et al. Pediatrics 2013)</a:t>
            </a:r>
            <a:endParaRPr lang="en-US" dirty="0" smtClean="0"/>
          </a:p>
          <a:p>
            <a:pPr marL="0" indent="0">
              <a:buNone/>
            </a:pPr>
            <a:endParaRPr lang="en-US" dirty="0"/>
          </a:p>
        </p:txBody>
      </p:sp>
      <p:pic>
        <p:nvPicPr>
          <p:cNvPr id="7171" name="Picture 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800600" y="2600325"/>
            <a:ext cx="3943350" cy="227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Box 4"/>
          <p:cNvSpPr txBox="1">
            <a:spLocks noChangeArrowheads="1"/>
          </p:cNvSpPr>
          <p:nvPr/>
        </p:nvSpPr>
        <p:spPr bwMode="auto">
          <a:xfrm>
            <a:off x="4668982" y="4953000"/>
            <a:ext cx="44227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r" eaLnBrk="1" hangingPunct="1">
              <a:buClr>
                <a:schemeClr val="tx1"/>
              </a:buClr>
              <a:buSzPct val="60000"/>
              <a:buFont typeface="Wingdings" pitchFamily="2" charset="2"/>
              <a:buNone/>
            </a:pPr>
            <a:r>
              <a:rPr lang="en-US" altLang="en-US" sz="800" dirty="0">
                <a:solidFill>
                  <a:srgbClr val="003366"/>
                </a:solidFill>
                <a:latin typeface="Arial" pitchFamily="34" charset="0"/>
              </a:rPr>
              <a:t>Fiore et al. (2008). </a:t>
            </a:r>
            <a:r>
              <a:rPr lang="en-US" altLang="en-US" sz="800" i="1" dirty="0">
                <a:solidFill>
                  <a:srgbClr val="003366"/>
                </a:solidFill>
                <a:latin typeface="Arial" pitchFamily="34" charset="0"/>
              </a:rPr>
              <a:t>Treating Tobacco Use and Dependence: 2008 Update. </a:t>
            </a:r>
          </a:p>
          <a:p>
            <a:pPr algn="r" eaLnBrk="1" hangingPunct="1">
              <a:buClr>
                <a:schemeClr val="tx1"/>
              </a:buClr>
              <a:buSzPct val="60000"/>
              <a:buFont typeface="Wingdings" pitchFamily="2" charset="2"/>
              <a:buNone/>
            </a:pPr>
            <a:r>
              <a:rPr lang="en-US" altLang="en-US" sz="800" i="1" dirty="0">
                <a:solidFill>
                  <a:srgbClr val="003366"/>
                </a:solidFill>
                <a:latin typeface="Arial" pitchFamily="34" charset="0"/>
              </a:rPr>
              <a:t>Clinical Practice Guideline. </a:t>
            </a:r>
            <a:r>
              <a:rPr lang="en-US" altLang="en-US" sz="800" dirty="0">
                <a:solidFill>
                  <a:srgbClr val="003366"/>
                </a:solidFill>
                <a:latin typeface="Arial" pitchFamily="34" charset="0"/>
              </a:rPr>
              <a:t>Rockville, MD: USDHHS, PHS, May 2008.</a:t>
            </a:r>
          </a:p>
        </p:txBody>
      </p:sp>
      <p:sp>
        <p:nvSpPr>
          <p:cNvPr id="10" name="Text Box 6"/>
          <p:cNvSpPr txBox="1">
            <a:spLocks noChangeArrowheads="1"/>
          </p:cNvSpPr>
          <p:nvPr/>
        </p:nvSpPr>
        <p:spPr bwMode="auto">
          <a:xfrm>
            <a:off x="5505450" y="3810000"/>
            <a:ext cx="38824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en-US" altLang="en-US" sz="1000" b="1" dirty="0">
                <a:solidFill>
                  <a:schemeClr val="bg1"/>
                </a:solidFill>
                <a:latin typeface="Tahoma" pitchFamily="34" charset="0"/>
              </a:rPr>
              <a:t>1.0</a:t>
            </a:r>
          </a:p>
        </p:txBody>
      </p:sp>
      <p:sp>
        <p:nvSpPr>
          <p:cNvPr id="6" name="Rectangle 5"/>
          <p:cNvSpPr/>
          <p:nvPr/>
        </p:nvSpPr>
        <p:spPr>
          <a:xfrm>
            <a:off x="6396514" y="3810000"/>
            <a:ext cx="388248" cy="246221"/>
          </a:xfrm>
          <a:prstGeom prst="rect">
            <a:avLst/>
          </a:prstGeom>
        </p:spPr>
        <p:txBody>
          <a:bodyPr wrap="none">
            <a:spAutoFit/>
          </a:bodyPr>
          <a:lstStyle/>
          <a:p>
            <a:pPr algn="ctr"/>
            <a:r>
              <a:rPr lang="en-US" altLang="en-US" sz="1000" b="1" dirty="0">
                <a:solidFill>
                  <a:schemeClr val="bg1"/>
                </a:solidFill>
                <a:latin typeface="Tahoma" pitchFamily="34" charset="0"/>
              </a:rPr>
              <a:t>1.1</a:t>
            </a:r>
          </a:p>
        </p:txBody>
      </p:sp>
      <p:sp>
        <p:nvSpPr>
          <p:cNvPr id="7" name="Rectangle 6"/>
          <p:cNvSpPr/>
          <p:nvPr/>
        </p:nvSpPr>
        <p:spPr>
          <a:xfrm>
            <a:off x="7204478" y="3563778"/>
            <a:ext cx="468397" cy="307777"/>
          </a:xfrm>
          <a:prstGeom prst="rect">
            <a:avLst/>
          </a:prstGeom>
        </p:spPr>
        <p:txBody>
          <a:bodyPr wrap="none">
            <a:spAutoFit/>
          </a:bodyPr>
          <a:lstStyle/>
          <a:p>
            <a:pPr algn="ctr"/>
            <a:r>
              <a:rPr lang="en-US" altLang="en-US" sz="1400" b="1" dirty="0">
                <a:solidFill>
                  <a:schemeClr val="bg1"/>
                </a:solidFill>
                <a:latin typeface="Tahoma" pitchFamily="34" charset="0"/>
              </a:rPr>
              <a:t>1.7</a:t>
            </a:r>
          </a:p>
        </p:txBody>
      </p:sp>
      <p:sp>
        <p:nvSpPr>
          <p:cNvPr id="11" name="Rectangle 10"/>
          <p:cNvSpPr/>
          <p:nvPr/>
        </p:nvSpPr>
        <p:spPr>
          <a:xfrm>
            <a:off x="7924800" y="3392268"/>
            <a:ext cx="551753" cy="369332"/>
          </a:xfrm>
          <a:prstGeom prst="rect">
            <a:avLst/>
          </a:prstGeom>
        </p:spPr>
        <p:txBody>
          <a:bodyPr wrap="none">
            <a:spAutoFit/>
          </a:bodyPr>
          <a:lstStyle/>
          <a:p>
            <a:pPr algn="ctr"/>
            <a:r>
              <a:rPr lang="en-US" altLang="en-US" b="1" dirty="0">
                <a:solidFill>
                  <a:schemeClr val="bg1"/>
                </a:solidFill>
                <a:latin typeface="Tahoma" pitchFamily="34" charset="0"/>
              </a:rPr>
              <a:t>2.2</a:t>
            </a:r>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1493" y="1676400"/>
            <a:ext cx="1506537" cy="134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5205557" y="5277465"/>
            <a:ext cx="3886200" cy="230832"/>
          </a:xfrm>
          <a:prstGeom prst="rect">
            <a:avLst/>
          </a:prstGeom>
          <a:noFill/>
        </p:spPr>
        <p:txBody>
          <a:bodyPr wrap="square" rtlCol="0">
            <a:spAutoFit/>
          </a:bodyPr>
          <a:lstStyle/>
          <a:p>
            <a:pPr algn="r"/>
            <a:r>
              <a:rPr lang="en-US" sz="900" dirty="0" smtClean="0"/>
              <a:t>www.rxforchange.ucsf.edu</a:t>
            </a:r>
            <a:endParaRPr lang="en-US" sz="900" dirty="0"/>
          </a:p>
        </p:txBody>
      </p:sp>
    </p:spTree>
    <p:extLst>
      <p:ext uri="{BB962C8B-B14F-4D97-AF65-F5344CB8AC3E}">
        <p14:creationId xmlns:p14="http://schemas.microsoft.com/office/powerpoint/2010/main" val="20819361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228600" y="381000"/>
            <a:ext cx="6438147" cy="2164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3"/>
          <p:cNvSpPr>
            <a:spLocks noGrp="1"/>
          </p:cNvSpPr>
          <p:nvPr>
            <p:ph sz="half" idx="2"/>
          </p:nvPr>
        </p:nvSpPr>
        <p:spPr>
          <a:xfrm>
            <a:off x="304800" y="4876801"/>
            <a:ext cx="5257800" cy="2057399"/>
          </a:xfrm>
        </p:spPr>
        <p:txBody>
          <a:bodyPr>
            <a:normAutofit fontScale="47500" lnSpcReduction="20000"/>
          </a:bodyPr>
          <a:lstStyle/>
          <a:p>
            <a:pPr marL="0" indent="0">
              <a:buNone/>
            </a:pPr>
            <a:r>
              <a:rPr lang="en-US" sz="5100" dirty="0" smtClean="0"/>
              <a:t>Barriers to 5 A’s</a:t>
            </a:r>
          </a:p>
          <a:p>
            <a:r>
              <a:rPr lang="en-US" sz="3600" dirty="0"/>
              <a:t>C</a:t>
            </a:r>
            <a:r>
              <a:rPr lang="en-US" sz="3600" dirty="0" smtClean="0"/>
              <a:t>ompeting priorities</a:t>
            </a:r>
          </a:p>
          <a:p>
            <a:r>
              <a:rPr lang="en-US" sz="3600" dirty="0"/>
              <a:t>B</a:t>
            </a:r>
            <a:r>
              <a:rPr lang="en-US" sz="3600" dirty="0" smtClean="0"/>
              <a:t>elieving counseling not appropriate service</a:t>
            </a:r>
          </a:p>
          <a:p>
            <a:r>
              <a:rPr lang="en-US" sz="3600" dirty="0" smtClean="0"/>
              <a:t>Uncomfortable asking if smoke</a:t>
            </a:r>
          </a:p>
          <a:p>
            <a:r>
              <a:rPr lang="en-US" sz="3600" dirty="0" smtClean="0"/>
              <a:t>Not being a PCP</a:t>
            </a:r>
          </a:p>
          <a:p>
            <a:r>
              <a:rPr lang="en-US" sz="3600" dirty="0" smtClean="0"/>
              <a:t>Smoker</a:t>
            </a:r>
          </a:p>
          <a:p>
            <a:r>
              <a:rPr lang="en-US" sz="3600" dirty="0" smtClean="0"/>
              <a:t>*68% PCPs agree limited or no reimbursement</a:t>
            </a:r>
          </a:p>
          <a:p>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667000"/>
            <a:ext cx="8143272"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ontent Placeholder 3"/>
          <p:cNvSpPr txBox="1">
            <a:spLocks/>
          </p:cNvSpPr>
          <p:nvPr/>
        </p:nvSpPr>
        <p:spPr>
          <a:xfrm>
            <a:off x="5410200" y="4876800"/>
            <a:ext cx="3581400" cy="1738745"/>
          </a:xfrm>
          <a:prstGeom prst="rect">
            <a:avLst/>
          </a:prstGeom>
        </p:spPr>
        <p:txBody>
          <a:bodyPr vert="horz" lIns="91440" tIns="45720" rIns="91440" bIns="45720" rtlCol="0">
            <a:normAutofit fontScale="62500" lnSpcReduction="20000"/>
          </a:bodyPr>
          <a:lstStyle>
            <a:lvl1pPr marL="182880" indent="-182880" algn="l" defTabSz="914400" rtl="0" eaLnBrk="1" latinLnBrk="0" hangingPunct="1">
              <a:spcBef>
                <a:spcPct val="20000"/>
              </a:spcBef>
              <a:buClr>
                <a:schemeClr val="accent1"/>
              </a:buClr>
              <a:buSzPct val="85000"/>
              <a:buFont typeface="Arial" pitchFamily="34" charset="0"/>
              <a:buChar char="•"/>
              <a:defRPr sz="28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20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8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9pPr>
          </a:lstStyle>
          <a:p>
            <a:pPr marL="0" indent="0">
              <a:buFont typeface="Arial" pitchFamily="34" charset="0"/>
              <a:buNone/>
            </a:pPr>
            <a:r>
              <a:rPr lang="en-US" sz="3800" dirty="0" smtClean="0"/>
              <a:t>Facilitators of 5 A’s</a:t>
            </a:r>
          </a:p>
          <a:p>
            <a:r>
              <a:rPr lang="en-US" dirty="0" smtClean="0"/>
              <a:t>Believing treatment important as a professional responsibility</a:t>
            </a:r>
          </a:p>
          <a:p>
            <a:r>
              <a:rPr lang="en-US" dirty="0" smtClean="0"/>
              <a:t>Awareness of PHS Guidelines</a:t>
            </a:r>
          </a:p>
          <a:p>
            <a:r>
              <a:rPr lang="en-US" dirty="0" smtClean="0"/>
              <a:t>Had cessation training</a:t>
            </a:r>
          </a:p>
          <a:p>
            <a:endParaRPr lang="en-US" dirty="0"/>
          </a:p>
        </p:txBody>
      </p:sp>
      <p:sp>
        <p:nvSpPr>
          <p:cNvPr id="9" name="Rectangle 8"/>
          <p:cNvSpPr/>
          <p:nvPr/>
        </p:nvSpPr>
        <p:spPr>
          <a:xfrm>
            <a:off x="304800" y="3657600"/>
            <a:ext cx="8143272" cy="1143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62266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8" name="Rectangle 2"/>
          <p:cNvSpPr>
            <a:spLocks noGrp="1" noChangeArrowheads="1"/>
          </p:cNvSpPr>
          <p:nvPr>
            <p:ph type="title" idx="4294967295"/>
          </p:nvPr>
        </p:nvSpPr>
        <p:spPr/>
        <p:txBody>
          <a:bodyPr anchor="b"/>
          <a:lstStyle/>
          <a:p>
            <a:pPr eaLnBrk="1" hangingPunct="1">
              <a:defRPr/>
            </a:pPr>
            <a:r>
              <a:rPr lang="en-US" dirty="0" smtClean="0">
                <a:solidFill>
                  <a:schemeClr val="tx1"/>
                </a:solidFill>
                <a:ea typeface="+mj-ea"/>
                <a:cs typeface="+mj-cs"/>
              </a:rPr>
              <a:t>Ask, Advise, Refer</a:t>
            </a:r>
          </a:p>
        </p:txBody>
      </p:sp>
      <p:sp>
        <p:nvSpPr>
          <p:cNvPr id="30722" name="Line 4"/>
          <p:cNvSpPr>
            <a:spLocks noChangeShapeType="1"/>
          </p:cNvSpPr>
          <p:nvPr/>
        </p:nvSpPr>
        <p:spPr bwMode="auto">
          <a:xfrm>
            <a:off x="2971800" y="2314575"/>
            <a:ext cx="106045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723" name="Text Box 5"/>
          <p:cNvSpPr txBox="1">
            <a:spLocks noChangeArrowheads="1"/>
          </p:cNvSpPr>
          <p:nvPr/>
        </p:nvSpPr>
        <p:spPr bwMode="auto">
          <a:xfrm>
            <a:off x="457200" y="2057400"/>
            <a:ext cx="2327275" cy="528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eaLnBrk="1" hangingPunct="1">
              <a:spcBef>
                <a:spcPct val="100000"/>
              </a:spcBef>
              <a:spcAft>
                <a:spcPct val="100000"/>
              </a:spcAft>
              <a:buClr>
                <a:schemeClr val="tx1"/>
              </a:buClr>
              <a:buSzPct val="60000"/>
              <a:buFont typeface="Wingdings" charset="0"/>
              <a:buNone/>
            </a:pPr>
            <a:r>
              <a:rPr lang="en-US" sz="2800">
                <a:latin typeface="Tahoma" charset="0"/>
              </a:rPr>
              <a:t>ASK</a:t>
            </a:r>
          </a:p>
        </p:txBody>
      </p:sp>
      <p:sp>
        <p:nvSpPr>
          <p:cNvPr id="30724" name="Text Box 6"/>
          <p:cNvSpPr txBox="1">
            <a:spLocks noChangeArrowheads="1"/>
          </p:cNvSpPr>
          <p:nvPr/>
        </p:nvSpPr>
        <p:spPr bwMode="auto">
          <a:xfrm>
            <a:off x="4343400" y="2133600"/>
            <a:ext cx="4298950"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eaLnBrk="1" hangingPunct="1">
              <a:spcBef>
                <a:spcPct val="100000"/>
              </a:spcBef>
              <a:spcAft>
                <a:spcPct val="100000"/>
              </a:spcAft>
              <a:buClr>
                <a:schemeClr val="tx1"/>
              </a:buClr>
              <a:buSzPct val="60000"/>
              <a:buFont typeface="Wingdings" charset="0"/>
              <a:buNone/>
            </a:pPr>
            <a:r>
              <a:rPr lang="en-US" sz="2000">
                <a:latin typeface="Tahoma" charset="0"/>
              </a:rPr>
              <a:t>about tobacco USE</a:t>
            </a:r>
          </a:p>
        </p:txBody>
      </p:sp>
      <p:sp>
        <p:nvSpPr>
          <p:cNvPr id="30725" name="Line 7"/>
          <p:cNvSpPr>
            <a:spLocks noChangeShapeType="1"/>
          </p:cNvSpPr>
          <p:nvPr/>
        </p:nvSpPr>
        <p:spPr bwMode="auto">
          <a:xfrm>
            <a:off x="2976563" y="3154363"/>
            <a:ext cx="10636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726" name="Text Box 8"/>
          <p:cNvSpPr txBox="1">
            <a:spLocks noChangeArrowheads="1"/>
          </p:cNvSpPr>
          <p:nvPr/>
        </p:nvSpPr>
        <p:spPr bwMode="auto">
          <a:xfrm>
            <a:off x="457200" y="2895600"/>
            <a:ext cx="2333625"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eaLnBrk="1" hangingPunct="1">
              <a:spcBef>
                <a:spcPct val="100000"/>
              </a:spcBef>
              <a:spcAft>
                <a:spcPct val="100000"/>
              </a:spcAft>
              <a:buClr>
                <a:schemeClr val="tx1"/>
              </a:buClr>
              <a:buSzPct val="60000"/>
              <a:buFont typeface="Wingdings" charset="0"/>
              <a:buNone/>
            </a:pPr>
            <a:r>
              <a:rPr lang="en-US" sz="2800">
                <a:latin typeface="Tahoma" charset="0"/>
              </a:rPr>
              <a:t>ADVISE</a:t>
            </a:r>
          </a:p>
        </p:txBody>
      </p:sp>
      <p:sp>
        <p:nvSpPr>
          <p:cNvPr id="30727" name="Text Box 9"/>
          <p:cNvSpPr txBox="1">
            <a:spLocks noChangeArrowheads="1"/>
          </p:cNvSpPr>
          <p:nvPr/>
        </p:nvSpPr>
        <p:spPr bwMode="auto">
          <a:xfrm>
            <a:off x="4191000" y="2971800"/>
            <a:ext cx="4308475"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eaLnBrk="1" hangingPunct="1">
              <a:spcBef>
                <a:spcPct val="100000"/>
              </a:spcBef>
              <a:spcAft>
                <a:spcPct val="100000"/>
              </a:spcAft>
              <a:buClr>
                <a:schemeClr val="tx1"/>
              </a:buClr>
              <a:buSzPct val="60000"/>
              <a:buFont typeface="Wingdings" charset="0"/>
              <a:buNone/>
            </a:pPr>
            <a:r>
              <a:rPr lang="en-US" sz="2000">
                <a:latin typeface="Tahoma" charset="0"/>
              </a:rPr>
              <a:t>tobacco users to QUIT</a:t>
            </a:r>
          </a:p>
        </p:txBody>
      </p:sp>
      <p:sp>
        <p:nvSpPr>
          <p:cNvPr id="30728" name="Line 10"/>
          <p:cNvSpPr>
            <a:spLocks noChangeShapeType="1"/>
          </p:cNvSpPr>
          <p:nvPr/>
        </p:nvSpPr>
        <p:spPr bwMode="auto">
          <a:xfrm>
            <a:off x="2976563" y="3995738"/>
            <a:ext cx="10636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729" name="Text Box 11"/>
          <p:cNvSpPr txBox="1">
            <a:spLocks noChangeArrowheads="1"/>
          </p:cNvSpPr>
          <p:nvPr/>
        </p:nvSpPr>
        <p:spPr bwMode="auto">
          <a:xfrm>
            <a:off x="457200" y="3733800"/>
            <a:ext cx="2333625"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eaLnBrk="1" hangingPunct="1">
              <a:spcBef>
                <a:spcPct val="100000"/>
              </a:spcBef>
              <a:spcAft>
                <a:spcPct val="100000"/>
              </a:spcAft>
              <a:buClr>
                <a:schemeClr val="tx1"/>
              </a:buClr>
              <a:buSzPct val="60000"/>
              <a:buFont typeface="Wingdings" charset="0"/>
              <a:buNone/>
            </a:pPr>
            <a:r>
              <a:rPr lang="en-US" sz="2800">
                <a:latin typeface="Tahoma" charset="0"/>
              </a:rPr>
              <a:t>REFER</a:t>
            </a:r>
          </a:p>
        </p:txBody>
      </p:sp>
      <p:sp>
        <p:nvSpPr>
          <p:cNvPr id="30730" name="Text Box 12"/>
          <p:cNvSpPr txBox="1">
            <a:spLocks noChangeArrowheads="1"/>
          </p:cNvSpPr>
          <p:nvPr/>
        </p:nvSpPr>
        <p:spPr bwMode="auto">
          <a:xfrm>
            <a:off x="4191000" y="3810000"/>
            <a:ext cx="4308475"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eaLnBrk="1" hangingPunct="1">
              <a:spcBef>
                <a:spcPct val="100000"/>
              </a:spcBef>
              <a:spcAft>
                <a:spcPct val="100000"/>
              </a:spcAft>
              <a:buClr>
                <a:schemeClr val="tx1"/>
              </a:buClr>
              <a:buSzPct val="60000"/>
              <a:buFont typeface="Wingdings" charset="0"/>
              <a:buNone/>
            </a:pPr>
            <a:r>
              <a:rPr lang="en-US" sz="2000">
                <a:latin typeface="Tahoma" charset="0"/>
              </a:rPr>
              <a:t>to other resources</a:t>
            </a:r>
          </a:p>
        </p:txBody>
      </p:sp>
      <p:sp>
        <p:nvSpPr>
          <p:cNvPr id="30731" name="Text Box 13"/>
          <p:cNvSpPr txBox="1">
            <a:spLocks noChangeArrowheads="1"/>
          </p:cNvSpPr>
          <p:nvPr/>
        </p:nvSpPr>
        <p:spPr bwMode="auto">
          <a:xfrm>
            <a:off x="4937125" y="4937125"/>
            <a:ext cx="2332038"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eaLnBrk="1" hangingPunct="1">
              <a:spcBef>
                <a:spcPct val="100000"/>
              </a:spcBef>
              <a:spcAft>
                <a:spcPct val="100000"/>
              </a:spcAft>
              <a:buClr>
                <a:schemeClr val="tx1"/>
              </a:buClr>
              <a:buSzPct val="60000"/>
              <a:buFont typeface="Wingdings" charset="0"/>
              <a:buNone/>
            </a:pPr>
            <a:r>
              <a:rPr lang="en-US" sz="2800">
                <a:latin typeface="Tahoma" charset="0"/>
              </a:rPr>
              <a:t>ASSIST</a:t>
            </a:r>
          </a:p>
        </p:txBody>
      </p:sp>
      <p:sp>
        <p:nvSpPr>
          <p:cNvPr id="30732" name="Text Box 14"/>
          <p:cNvSpPr txBox="1">
            <a:spLocks noChangeArrowheads="1"/>
          </p:cNvSpPr>
          <p:nvPr/>
        </p:nvSpPr>
        <p:spPr bwMode="auto">
          <a:xfrm>
            <a:off x="4937125" y="5778500"/>
            <a:ext cx="2332038"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eaLnBrk="1" hangingPunct="1">
              <a:spcBef>
                <a:spcPct val="100000"/>
              </a:spcBef>
              <a:spcAft>
                <a:spcPct val="100000"/>
              </a:spcAft>
              <a:buClr>
                <a:schemeClr val="tx1"/>
              </a:buClr>
              <a:buSzPct val="60000"/>
              <a:buFont typeface="Wingdings" charset="0"/>
              <a:buNone/>
            </a:pPr>
            <a:r>
              <a:rPr lang="en-US" sz="2800">
                <a:latin typeface="Tahoma" charset="0"/>
              </a:rPr>
              <a:t>ARRANGE</a:t>
            </a:r>
          </a:p>
        </p:txBody>
      </p:sp>
      <p:sp>
        <p:nvSpPr>
          <p:cNvPr id="30733" name="Line 16"/>
          <p:cNvSpPr>
            <a:spLocks noChangeShapeType="1"/>
          </p:cNvSpPr>
          <p:nvPr/>
        </p:nvSpPr>
        <p:spPr bwMode="auto">
          <a:xfrm>
            <a:off x="6035675" y="4208463"/>
            <a:ext cx="0" cy="72707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lIns="91430" tIns="45714" rIns="91430" bIns="45714"/>
          <a:lstStyle/>
          <a:p>
            <a:endParaRPr lang="en-US"/>
          </a:p>
        </p:txBody>
      </p:sp>
      <p:sp>
        <p:nvSpPr>
          <p:cNvPr id="30734" name="AutoShape 18"/>
          <p:cNvSpPr>
            <a:spLocks/>
          </p:cNvSpPr>
          <p:nvPr/>
        </p:nvSpPr>
        <p:spPr bwMode="auto">
          <a:xfrm>
            <a:off x="4473575" y="4906963"/>
            <a:ext cx="388938" cy="1439862"/>
          </a:xfrm>
          <a:prstGeom prst="leftBrace">
            <a:avLst>
              <a:gd name="adj1" fmla="val 30850"/>
              <a:gd name="adj2" fmla="val 50000"/>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91430" tIns="45714" rIns="91430" bIns="45714" anchor="ctr"/>
          <a:lstStyle/>
          <a:p>
            <a:pPr>
              <a:lnSpc>
                <a:spcPct val="80000"/>
              </a:lnSpc>
              <a:spcBef>
                <a:spcPct val="30000"/>
              </a:spcBef>
            </a:pPr>
            <a:endParaRPr kumimoji="1" lang="en-US" sz="800">
              <a:latin typeface="Arial" charset="0"/>
            </a:endParaRPr>
          </a:p>
        </p:txBody>
      </p:sp>
      <p:sp>
        <p:nvSpPr>
          <p:cNvPr id="30735" name="Text Box 19"/>
          <p:cNvSpPr txBox="1">
            <a:spLocks noChangeArrowheads="1"/>
          </p:cNvSpPr>
          <p:nvPr/>
        </p:nvSpPr>
        <p:spPr bwMode="auto">
          <a:xfrm>
            <a:off x="609600" y="4953000"/>
            <a:ext cx="3800475" cy="1384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4" rIns="91430" bIns="45714">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spcBef>
                <a:spcPct val="30000"/>
              </a:spcBef>
            </a:pPr>
            <a:r>
              <a:rPr kumimoji="1" lang="en-US" sz="3200" dirty="0">
                <a:solidFill>
                  <a:schemeClr val="hlink"/>
                </a:solidFill>
                <a:latin typeface="Arial" charset="0"/>
              </a:rPr>
              <a:t>REFER:</a:t>
            </a:r>
            <a:r>
              <a:rPr kumimoji="1" lang="en-US" sz="1600" dirty="0">
                <a:latin typeface="Arial" charset="0"/>
              </a:rPr>
              <a:t> </a:t>
            </a:r>
          </a:p>
          <a:p>
            <a:pPr algn="r">
              <a:spcBef>
                <a:spcPct val="30000"/>
              </a:spcBef>
            </a:pPr>
            <a:r>
              <a:rPr kumimoji="1" lang="en-US" sz="2000" dirty="0" smtClean="0">
                <a:latin typeface="Arial" charset="0"/>
              </a:rPr>
              <a:t>California Smokers’ Helpline</a:t>
            </a:r>
            <a:endParaRPr kumimoji="1" lang="en-US" sz="2000" dirty="0">
              <a:latin typeface="Arial" charset="0"/>
            </a:endParaRPr>
          </a:p>
          <a:p>
            <a:pPr algn="r">
              <a:spcBef>
                <a:spcPct val="30000"/>
              </a:spcBef>
            </a:pPr>
            <a:r>
              <a:rPr kumimoji="1" lang="en-US" sz="2000" dirty="0" smtClean="0">
                <a:latin typeface="Arial" charset="0"/>
              </a:rPr>
              <a:t>Community Resources</a:t>
            </a:r>
            <a:r>
              <a:rPr kumimoji="1" lang="en-US" sz="1600" dirty="0" smtClean="0">
                <a:latin typeface="Arial" charset="0"/>
              </a:rPr>
              <a:t> </a:t>
            </a:r>
            <a:endParaRPr kumimoji="1" lang="en-US" sz="1600" dirty="0">
              <a:latin typeface="Arial" charset="0"/>
            </a:endParaRPr>
          </a:p>
        </p:txBody>
      </p:sp>
      <p:sp>
        <p:nvSpPr>
          <p:cNvPr id="17" name="TextBox 16"/>
          <p:cNvSpPr txBox="1"/>
          <p:nvPr/>
        </p:nvSpPr>
        <p:spPr>
          <a:xfrm>
            <a:off x="63500" y="6545633"/>
            <a:ext cx="2451100" cy="261610"/>
          </a:xfrm>
          <a:prstGeom prst="rect">
            <a:avLst/>
          </a:prstGeom>
          <a:noFill/>
        </p:spPr>
        <p:txBody>
          <a:bodyPr wrap="square" rtlCol="0">
            <a:spAutoFit/>
          </a:bodyPr>
          <a:lstStyle/>
          <a:p>
            <a:r>
              <a:rPr lang="en-US" sz="1100" dirty="0" smtClean="0"/>
              <a:t>Adapted from rxforchange.ucsf.edu</a:t>
            </a:r>
            <a:endParaRPr lang="en-US" sz="1100" dirty="0"/>
          </a:p>
        </p:txBody>
      </p:sp>
    </p:spTree>
    <p:extLst>
      <p:ext uri="{BB962C8B-B14F-4D97-AF65-F5344CB8AC3E}">
        <p14:creationId xmlns:p14="http://schemas.microsoft.com/office/powerpoint/2010/main" val="31223454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normAutofit fontScale="92500" lnSpcReduction="20000"/>
          </a:bodyPr>
          <a:lstStyle/>
          <a:p>
            <a:r>
              <a:rPr lang="en-US" sz="3200" dirty="0" smtClean="0"/>
              <a:t>Tobacco Impact on Health</a:t>
            </a:r>
            <a:endParaRPr lang="en-US" sz="3200" dirty="0" smtClean="0"/>
          </a:p>
          <a:p>
            <a:pPr marL="0" indent="0">
              <a:buNone/>
            </a:pPr>
            <a:endParaRPr lang="en-US" sz="3200" dirty="0"/>
          </a:p>
          <a:p>
            <a:r>
              <a:rPr lang="en-US" sz="3200" dirty="0" smtClean="0">
                <a:solidFill>
                  <a:srgbClr val="FF0000"/>
                </a:solidFill>
              </a:rPr>
              <a:t>Tobacco Cessation: The 5 A’s</a:t>
            </a:r>
          </a:p>
          <a:p>
            <a:pPr lvl="1"/>
            <a:r>
              <a:rPr lang="en-US" sz="2800" dirty="0" smtClean="0">
                <a:solidFill>
                  <a:srgbClr val="FF0000"/>
                </a:solidFill>
              </a:rPr>
              <a:t>7 FDA-approved Medications</a:t>
            </a:r>
            <a:endParaRPr lang="en-US" sz="2800" dirty="0">
              <a:solidFill>
                <a:srgbClr val="FF0000"/>
              </a:solidFill>
            </a:endParaRPr>
          </a:p>
          <a:p>
            <a:pPr marL="0" indent="0">
              <a:buNone/>
            </a:pPr>
            <a:endParaRPr lang="en-US" sz="3200" dirty="0" smtClean="0"/>
          </a:p>
          <a:p>
            <a:r>
              <a:rPr lang="en-US" sz="3200" dirty="0" smtClean="0"/>
              <a:t>UC and Cessation</a:t>
            </a:r>
          </a:p>
          <a:p>
            <a:pPr lvl="1"/>
            <a:r>
              <a:rPr lang="en-US" sz="2800" dirty="0" smtClean="0"/>
              <a:t>California Smokers’ Helpline</a:t>
            </a:r>
          </a:p>
          <a:p>
            <a:pPr lvl="1"/>
            <a:r>
              <a:rPr lang="en-US" sz="2800" dirty="0" smtClean="0"/>
              <a:t>UC Quits</a:t>
            </a:r>
          </a:p>
          <a:p>
            <a:pPr lvl="1"/>
            <a:r>
              <a:rPr lang="en-US" sz="2800" dirty="0" smtClean="0"/>
              <a:t>Smoking Cessation Leadership Center</a:t>
            </a:r>
            <a:endParaRPr lang="en-US" sz="2800" dirty="0" smtClean="0"/>
          </a:p>
          <a:p>
            <a:endParaRPr lang="en-US" sz="3200" dirty="0"/>
          </a:p>
          <a:p>
            <a:r>
              <a:rPr lang="en-US" sz="3200" dirty="0" smtClean="0"/>
              <a:t>UC Smoke and Tobacco-Free Policy</a:t>
            </a:r>
            <a:endParaRPr lang="en-US" sz="3200" dirty="0" smtClean="0"/>
          </a:p>
        </p:txBody>
      </p:sp>
      <p:pic>
        <p:nvPicPr>
          <p:cNvPr id="4" name="Picture 3" descr="\\hshome02\home\SOM\IntMed\etong\AANCART &amp; old laptop\EMR tobacco\UC Tobacco Cessation Network\TOE - Outreach\uc-quits-email-signat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9409" y="3810000"/>
            <a:ext cx="2265627" cy="19245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9725" y="1331026"/>
            <a:ext cx="1864991" cy="1927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06181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547688" y="1982788"/>
            <a:ext cx="7724775" cy="441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lnSpc>
                <a:spcPct val="75000"/>
              </a:lnSpc>
              <a:spcBef>
                <a:spcPct val="50000"/>
              </a:spcBef>
              <a:spcAft>
                <a:spcPct val="10000"/>
              </a:spcAft>
              <a:buClr>
                <a:schemeClr val="tx1"/>
              </a:buClr>
              <a:buSzPct val="60000"/>
              <a:buFont typeface="Wingdings" pitchFamily="2" charset="2"/>
              <a:buChar char="n"/>
            </a:pPr>
            <a:r>
              <a:rPr lang="en-US" altLang="en-US" sz="2400" dirty="0">
                <a:latin typeface="Tahoma" pitchFamily="34" charset="0"/>
              </a:rPr>
              <a:t>Irritability/frustration/anger</a:t>
            </a:r>
          </a:p>
          <a:p>
            <a:pPr eaLnBrk="1" hangingPunct="1">
              <a:lnSpc>
                <a:spcPct val="75000"/>
              </a:lnSpc>
              <a:spcBef>
                <a:spcPct val="50000"/>
              </a:spcBef>
              <a:spcAft>
                <a:spcPct val="10000"/>
              </a:spcAft>
              <a:buClr>
                <a:schemeClr val="tx1"/>
              </a:buClr>
              <a:buSzPct val="60000"/>
              <a:buFont typeface="Wingdings" pitchFamily="2" charset="2"/>
              <a:buChar char="n"/>
            </a:pPr>
            <a:r>
              <a:rPr lang="en-US" altLang="en-US" sz="2400" dirty="0">
                <a:latin typeface="Tahoma" pitchFamily="34" charset="0"/>
              </a:rPr>
              <a:t>Anxiety</a:t>
            </a:r>
          </a:p>
          <a:p>
            <a:pPr eaLnBrk="1" hangingPunct="1">
              <a:lnSpc>
                <a:spcPct val="75000"/>
              </a:lnSpc>
              <a:spcBef>
                <a:spcPct val="50000"/>
              </a:spcBef>
              <a:spcAft>
                <a:spcPct val="10000"/>
              </a:spcAft>
              <a:buClr>
                <a:schemeClr val="tx1"/>
              </a:buClr>
              <a:buSzPct val="60000"/>
              <a:buFont typeface="Wingdings" pitchFamily="2" charset="2"/>
              <a:buChar char="n"/>
            </a:pPr>
            <a:r>
              <a:rPr lang="en-US" altLang="en-US" sz="2400" dirty="0">
                <a:latin typeface="Tahoma" pitchFamily="34" charset="0"/>
              </a:rPr>
              <a:t>Difficulty concentrating</a:t>
            </a:r>
          </a:p>
          <a:p>
            <a:pPr eaLnBrk="1" hangingPunct="1">
              <a:lnSpc>
                <a:spcPct val="75000"/>
              </a:lnSpc>
              <a:spcBef>
                <a:spcPct val="50000"/>
              </a:spcBef>
              <a:spcAft>
                <a:spcPct val="10000"/>
              </a:spcAft>
              <a:buClr>
                <a:schemeClr val="tx1"/>
              </a:buClr>
              <a:buSzPct val="60000"/>
              <a:buFont typeface="Wingdings" pitchFamily="2" charset="2"/>
              <a:buChar char="n"/>
            </a:pPr>
            <a:r>
              <a:rPr lang="en-US" altLang="en-US" sz="2400" dirty="0">
                <a:latin typeface="Tahoma" pitchFamily="34" charset="0"/>
              </a:rPr>
              <a:t>Restlessness/impatience</a:t>
            </a:r>
          </a:p>
          <a:p>
            <a:pPr eaLnBrk="1" hangingPunct="1">
              <a:lnSpc>
                <a:spcPct val="75000"/>
              </a:lnSpc>
              <a:spcBef>
                <a:spcPct val="50000"/>
              </a:spcBef>
              <a:spcAft>
                <a:spcPct val="10000"/>
              </a:spcAft>
              <a:buClr>
                <a:schemeClr val="tx1"/>
              </a:buClr>
              <a:buSzPct val="60000"/>
              <a:buFont typeface="Wingdings" pitchFamily="2" charset="2"/>
              <a:buChar char="n"/>
            </a:pPr>
            <a:r>
              <a:rPr lang="en-US" altLang="en-US" sz="2400" dirty="0">
                <a:latin typeface="Tahoma" pitchFamily="34" charset="0"/>
              </a:rPr>
              <a:t>Depressed mood/depression</a:t>
            </a:r>
          </a:p>
          <a:p>
            <a:pPr eaLnBrk="1" hangingPunct="1">
              <a:lnSpc>
                <a:spcPct val="75000"/>
              </a:lnSpc>
              <a:spcBef>
                <a:spcPct val="50000"/>
              </a:spcBef>
              <a:spcAft>
                <a:spcPct val="10000"/>
              </a:spcAft>
              <a:buClr>
                <a:schemeClr val="tx1"/>
              </a:buClr>
              <a:buSzPct val="60000"/>
              <a:buFont typeface="Wingdings" pitchFamily="2" charset="2"/>
              <a:buChar char="n"/>
            </a:pPr>
            <a:r>
              <a:rPr lang="en-US" altLang="en-US" sz="2400" dirty="0">
                <a:latin typeface="Tahoma" pitchFamily="34" charset="0"/>
              </a:rPr>
              <a:t>Insomnia</a:t>
            </a:r>
          </a:p>
          <a:p>
            <a:pPr eaLnBrk="1" hangingPunct="1">
              <a:lnSpc>
                <a:spcPct val="75000"/>
              </a:lnSpc>
              <a:spcBef>
                <a:spcPct val="50000"/>
              </a:spcBef>
              <a:spcAft>
                <a:spcPct val="10000"/>
              </a:spcAft>
              <a:buClr>
                <a:schemeClr val="tx1"/>
              </a:buClr>
              <a:buSzPct val="60000"/>
              <a:buFont typeface="Wingdings" pitchFamily="2" charset="2"/>
              <a:buChar char="n"/>
            </a:pPr>
            <a:r>
              <a:rPr lang="en-US" altLang="en-US" sz="2400" dirty="0">
                <a:latin typeface="Tahoma" pitchFamily="34" charset="0"/>
              </a:rPr>
              <a:t>Impaired performance</a:t>
            </a:r>
          </a:p>
          <a:p>
            <a:pPr eaLnBrk="1" hangingPunct="1">
              <a:lnSpc>
                <a:spcPct val="75000"/>
              </a:lnSpc>
              <a:spcBef>
                <a:spcPct val="50000"/>
              </a:spcBef>
              <a:spcAft>
                <a:spcPct val="10000"/>
              </a:spcAft>
              <a:buClr>
                <a:schemeClr val="tx1"/>
              </a:buClr>
              <a:buSzPct val="60000"/>
              <a:buFont typeface="Wingdings" pitchFamily="2" charset="2"/>
              <a:buChar char="n"/>
            </a:pPr>
            <a:r>
              <a:rPr lang="en-US" altLang="en-US" sz="2400" dirty="0">
                <a:latin typeface="Tahoma" pitchFamily="34" charset="0"/>
              </a:rPr>
              <a:t>Increased appetite/weight gain</a:t>
            </a:r>
          </a:p>
          <a:p>
            <a:pPr eaLnBrk="1" hangingPunct="1">
              <a:lnSpc>
                <a:spcPct val="75000"/>
              </a:lnSpc>
              <a:spcBef>
                <a:spcPct val="50000"/>
              </a:spcBef>
              <a:spcAft>
                <a:spcPct val="10000"/>
              </a:spcAft>
              <a:buClr>
                <a:schemeClr val="tx1"/>
              </a:buClr>
              <a:buSzPct val="60000"/>
              <a:buFont typeface="Wingdings" pitchFamily="2" charset="2"/>
              <a:buChar char="n"/>
            </a:pPr>
            <a:r>
              <a:rPr lang="en-US" altLang="en-US" sz="2400" dirty="0">
                <a:latin typeface="Tahoma" pitchFamily="34" charset="0"/>
              </a:rPr>
              <a:t>Cravings</a:t>
            </a:r>
          </a:p>
        </p:txBody>
      </p:sp>
      <p:sp>
        <p:nvSpPr>
          <p:cNvPr id="64515" name="Rectangle 3"/>
          <p:cNvSpPr>
            <a:spLocks noGrp="1" noChangeArrowheads="1"/>
          </p:cNvSpPr>
          <p:nvPr>
            <p:ph type="title" idx="4294967295"/>
          </p:nvPr>
        </p:nvSpPr>
        <p:spPr>
          <a:xfrm>
            <a:off x="448602" y="381000"/>
            <a:ext cx="7515225" cy="1143000"/>
          </a:xfrm>
        </p:spPr>
        <p:txBody>
          <a:bodyPr anchor="b">
            <a:normAutofit/>
          </a:bodyPr>
          <a:lstStyle/>
          <a:p>
            <a:pPr eaLnBrk="1" hangingPunct="1">
              <a:defRPr/>
            </a:pPr>
            <a:r>
              <a:rPr lang="en-US" dirty="0" smtClean="0">
                <a:solidFill>
                  <a:schemeClr val="tx1"/>
                </a:solidFill>
              </a:rPr>
              <a:t>Nicotine </a:t>
            </a:r>
            <a:r>
              <a:rPr lang="en-US" dirty="0" smtClean="0">
                <a:solidFill>
                  <a:schemeClr val="tx1"/>
                </a:solidFill>
              </a:rPr>
              <a:t>Withdrawal </a:t>
            </a:r>
            <a:r>
              <a:rPr lang="en-US" dirty="0" smtClean="0">
                <a:solidFill>
                  <a:schemeClr val="tx1"/>
                </a:solidFill>
              </a:rPr>
              <a:t>Effects</a:t>
            </a:r>
          </a:p>
        </p:txBody>
      </p:sp>
      <p:pic>
        <p:nvPicPr>
          <p:cNvPr id="33798" name="Picture 6" descr="http://blogsofbainbridge.typepad.com/tcimages/images/2007/05/30/print_syringe_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771650"/>
            <a:ext cx="41910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5"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7912" y="3704037"/>
            <a:ext cx="1781175" cy="2626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73505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351" y="457200"/>
            <a:ext cx="5029200" cy="6224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4"/>
          <p:cNvSpPr txBox="1">
            <a:spLocks/>
          </p:cNvSpPr>
          <p:nvPr/>
        </p:nvSpPr>
        <p:spPr>
          <a:xfrm>
            <a:off x="5303322" y="990600"/>
            <a:ext cx="3154878" cy="5029200"/>
          </a:xfrm>
          <a:prstGeom prst="rect">
            <a:avLst/>
          </a:prstGeom>
        </p:spPr>
        <p:txBody>
          <a:bodyP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Font typeface="Arial" pitchFamily="34" charset="0"/>
              <a:buNone/>
            </a:pPr>
            <a:r>
              <a:rPr lang="en-US" dirty="0" smtClean="0"/>
              <a:t>Medications</a:t>
            </a:r>
          </a:p>
          <a:p>
            <a:pPr lvl="1"/>
            <a:r>
              <a:rPr lang="en-US" dirty="0" smtClean="0"/>
              <a:t>Use over 2-3 months</a:t>
            </a:r>
          </a:p>
          <a:p>
            <a:pPr lvl="1"/>
            <a:r>
              <a:rPr lang="en-US" dirty="0" smtClean="0"/>
              <a:t>Combination therapy</a:t>
            </a:r>
          </a:p>
          <a:p>
            <a:pPr lvl="1"/>
            <a:r>
              <a:rPr lang="en-US" dirty="0" smtClean="0"/>
              <a:t>Different considerations for selection</a:t>
            </a:r>
          </a:p>
          <a:p>
            <a:endParaRPr lang="en-US" dirty="0" smtClean="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3792" y="3906067"/>
            <a:ext cx="1162050" cy="1304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6125" y="3882605"/>
            <a:ext cx="2014599" cy="1327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9871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idx="4294967295"/>
          </p:nvPr>
        </p:nvSpPr>
        <p:spPr>
          <a:xfrm>
            <a:off x="914400" y="581025"/>
            <a:ext cx="7745413" cy="1143000"/>
          </a:xfrm>
        </p:spPr>
        <p:txBody>
          <a:bodyPr anchor="b">
            <a:normAutofit fontScale="90000"/>
          </a:bodyPr>
          <a:lstStyle/>
          <a:p>
            <a:pPr eaLnBrk="1" hangingPunct="1">
              <a:defRPr/>
            </a:pPr>
            <a:r>
              <a:rPr lang="en-US" altLang="en-US" sz="3800" dirty="0" smtClean="0">
                <a:solidFill>
                  <a:schemeClr val="tx1"/>
                </a:solidFill>
              </a:rPr>
              <a:t>7 FDA-approved Medications Double Long-term </a:t>
            </a:r>
            <a:r>
              <a:rPr lang="en-US" altLang="en-US" sz="3800" dirty="0" smtClean="0">
                <a:solidFill>
                  <a:schemeClr val="tx1"/>
                </a:solidFill>
              </a:rPr>
              <a:t>(</a:t>
            </a:r>
            <a:r>
              <a:rPr lang="en-US" altLang="en-US" sz="3800" u="sng" dirty="0" smtClean="0">
                <a:solidFill>
                  <a:schemeClr val="tx1"/>
                </a:solidFill>
              </a:rPr>
              <a:t>&gt;</a:t>
            </a:r>
            <a:r>
              <a:rPr lang="en-US" altLang="en-US" sz="3800" dirty="0" smtClean="0">
                <a:solidFill>
                  <a:schemeClr val="tx1"/>
                </a:solidFill>
              </a:rPr>
              <a:t> 6 month) Quit </a:t>
            </a:r>
            <a:r>
              <a:rPr lang="en-US" altLang="en-US" sz="3800" dirty="0" smtClean="0">
                <a:solidFill>
                  <a:schemeClr val="tx1"/>
                </a:solidFill>
              </a:rPr>
              <a:t>Rates</a:t>
            </a:r>
            <a:endParaRPr lang="en-US" altLang="en-US" sz="3800" dirty="0" smtClean="0">
              <a:solidFill>
                <a:schemeClr val="tx1"/>
              </a:solidFill>
            </a:endParaRPr>
          </a:p>
        </p:txBody>
      </p:sp>
      <p:graphicFrame>
        <p:nvGraphicFramePr>
          <p:cNvPr id="5122" name="Object 3"/>
          <p:cNvGraphicFramePr>
            <a:graphicFrameLocks noChangeAspect="1"/>
          </p:cNvGraphicFramePr>
          <p:nvPr/>
        </p:nvGraphicFramePr>
        <p:xfrm>
          <a:off x="508000" y="1865313"/>
          <a:ext cx="8399463" cy="4514850"/>
        </p:xfrm>
        <a:graphic>
          <a:graphicData uri="http://schemas.openxmlformats.org/presentationml/2006/ole">
            <mc:AlternateContent xmlns:mc="http://schemas.openxmlformats.org/markup-compatibility/2006">
              <mc:Choice xmlns:v="urn:schemas-microsoft-com:vml" Requires="v">
                <p:oleObj spid="_x0000_s19462" name="Chart" r:id="rId4" imgW="9020279" imgH="4143443" progId="MSGraph.Chart.8">
                  <p:embed followColorScheme="full"/>
                </p:oleObj>
              </mc:Choice>
              <mc:Fallback>
                <p:oleObj name="Chart" r:id="rId4" imgW="9020279" imgH="4143443" progId="MSGraph.Chart.8">
                  <p:embed followColorScheme="full"/>
                  <p:pic>
                    <p:nvPicPr>
                      <p:cNvPr id="0" name=""/>
                      <p:cNvPicPr>
                        <a:picLocks noChangeAspect="1" noChangeArrowheads="1"/>
                      </p:cNvPicPr>
                      <p:nvPr/>
                    </p:nvPicPr>
                    <p:blipFill>
                      <a:blip r:embed="rId5"/>
                      <a:srcRect/>
                      <a:stretch>
                        <a:fillRect/>
                      </a:stretch>
                    </p:blipFill>
                    <p:spPr bwMode="auto">
                      <a:xfrm>
                        <a:off x="508000" y="1865313"/>
                        <a:ext cx="8399463" cy="451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4" name="Text Box 4"/>
          <p:cNvSpPr txBox="1">
            <a:spLocks noChangeArrowheads="1"/>
          </p:cNvSpPr>
          <p:nvPr/>
        </p:nvSpPr>
        <p:spPr bwMode="auto">
          <a:xfrm>
            <a:off x="457200" y="6276975"/>
            <a:ext cx="8686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r"/>
            <a:r>
              <a:rPr lang="en-US" altLang="en-US" sz="1400">
                <a:solidFill>
                  <a:schemeClr val="tx2"/>
                </a:solidFill>
                <a:latin typeface="Arial" charset="0"/>
                <a:cs typeface="Arial" charset="0"/>
              </a:rPr>
              <a:t>Data adapted from Cahill et al. (2008). </a:t>
            </a:r>
            <a:r>
              <a:rPr kumimoji="1" lang="en-US" altLang="en-US" sz="1400" i="1">
                <a:solidFill>
                  <a:schemeClr val="tx2"/>
                </a:solidFill>
                <a:latin typeface="Arial" charset="0"/>
                <a:cs typeface="Arial" charset="0"/>
              </a:rPr>
              <a:t>Cochrane Database Syst Rev;</a:t>
            </a:r>
            <a:r>
              <a:rPr lang="en-US" altLang="en-US" sz="1400">
                <a:solidFill>
                  <a:schemeClr val="tx2"/>
                </a:solidFill>
                <a:latin typeface="Arial" charset="0"/>
                <a:cs typeface="Arial" charset="0"/>
              </a:rPr>
              <a:t> Stead et al. (2008). </a:t>
            </a:r>
          </a:p>
          <a:p>
            <a:pPr algn="r"/>
            <a:r>
              <a:rPr kumimoji="1" lang="en-US" altLang="en-US" sz="1400" i="1">
                <a:solidFill>
                  <a:schemeClr val="tx2"/>
                </a:solidFill>
                <a:latin typeface="Arial" charset="0"/>
                <a:cs typeface="Arial" charset="0"/>
              </a:rPr>
              <a:t>Cochrane Database Syst Rev;  </a:t>
            </a:r>
            <a:r>
              <a:rPr lang="en-US" altLang="en-US" sz="1400">
                <a:solidFill>
                  <a:schemeClr val="tx2"/>
                </a:solidFill>
                <a:latin typeface="Arial" charset="0"/>
                <a:cs typeface="Arial" charset="0"/>
              </a:rPr>
              <a:t>Hughes et al. (2007). </a:t>
            </a:r>
            <a:r>
              <a:rPr lang="en-US" altLang="en-US" sz="1400" i="1">
                <a:solidFill>
                  <a:schemeClr val="tx2"/>
                </a:solidFill>
                <a:latin typeface="Arial" charset="0"/>
                <a:cs typeface="Arial" charset="0"/>
              </a:rPr>
              <a:t>Cochrane Database Syst Rev</a:t>
            </a:r>
          </a:p>
        </p:txBody>
      </p:sp>
      <p:sp>
        <p:nvSpPr>
          <p:cNvPr id="5125" name="Text Box 5"/>
          <p:cNvSpPr txBox="1">
            <a:spLocks noChangeArrowheads="1"/>
          </p:cNvSpPr>
          <p:nvPr/>
        </p:nvSpPr>
        <p:spPr bwMode="auto">
          <a:xfrm rot="-5400000">
            <a:off x="-381793" y="3723481"/>
            <a:ext cx="1504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30000"/>
              </a:spcBef>
            </a:pPr>
            <a:r>
              <a:rPr lang="en-US" altLang="en-US" b="1">
                <a:latin typeface="Arial" charset="0"/>
                <a:cs typeface="Arial" charset="0"/>
              </a:rPr>
              <a:t>Percent quit</a:t>
            </a:r>
          </a:p>
        </p:txBody>
      </p:sp>
      <p:sp>
        <p:nvSpPr>
          <p:cNvPr id="5126" name="Text Box 6"/>
          <p:cNvSpPr txBox="1">
            <a:spLocks noChangeArrowheads="1"/>
          </p:cNvSpPr>
          <p:nvPr/>
        </p:nvSpPr>
        <p:spPr bwMode="auto">
          <a:xfrm>
            <a:off x="971550" y="3225800"/>
            <a:ext cx="5286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30000"/>
              </a:spcBef>
            </a:pPr>
            <a:r>
              <a:rPr lang="en-US" altLang="en-US" sz="1400" b="1">
                <a:latin typeface="Arial" charset="0"/>
                <a:cs typeface="Arial" charset="0"/>
              </a:rPr>
              <a:t>18.0</a:t>
            </a:r>
          </a:p>
        </p:txBody>
      </p:sp>
      <p:sp>
        <p:nvSpPr>
          <p:cNvPr id="5127" name="Text Box 7"/>
          <p:cNvSpPr txBox="1">
            <a:spLocks noChangeArrowheads="1"/>
          </p:cNvSpPr>
          <p:nvPr/>
        </p:nvSpPr>
        <p:spPr bwMode="auto">
          <a:xfrm>
            <a:off x="2092325" y="3454400"/>
            <a:ext cx="5286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30000"/>
              </a:spcBef>
            </a:pPr>
            <a:r>
              <a:rPr lang="en-US" altLang="en-US" sz="1400" b="1">
                <a:latin typeface="Arial" charset="0"/>
                <a:cs typeface="Arial" charset="0"/>
              </a:rPr>
              <a:t>15.8</a:t>
            </a:r>
          </a:p>
        </p:txBody>
      </p:sp>
      <p:sp>
        <p:nvSpPr>
          <p:cNvPr id="5128" name="Text Box 8"/>
          <p:cNvSpPr txBox="1">
            <a:spLocks noChangeArrowheads="1"/>
          </p:cNvSpPr>
          <p:nvPr/>
        </p:nvSpPr>
        <p:spPr bwMode="auto">
          <a:xfrm>
            <a:off x="1452563" y="4016375"/>
            <a:ext cx="5286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30000"/>
              </a:spcBef>
            </a:pPr>
            <a:r>
              <a:rPr lang="en-US" altLang="en-US" sz="1400" b="1">
                <a:latin typeface="Arial" charset="0"/>
                <a:cs typeface="Arial" charset="0"/>
              </a:rPr>
              <a:t>11.3</a:t>
            </a:r>
          </a:p>
        </p:txBody>
      </p:sp>
      <p:sp>
        <p:nvSpPr>
          <p:cNvPr id="5129" name="Text Box 9"/>
          <p:cNvSpPr txBox="1">
            <a:spLocks noChangeArrowheads="1"/>
          </p:cNvSpPr>
          <p:nvPr/>
        </p:nvSpPr>
        <p:spPr bwMode="auto">
          <a:xfrm>
            <a:off x="2640013" y="4406900"/>
            <a:ext cx="4302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30000"/>
              </a:spcBef>
            </a:pPr>
            <a:r>
              <a:rPr lang="en-US" altLang="en-US" sz="1400" b="1">
                <a:latin typeface="Arial" charset="0"/>
                <a:cs typeface="Arial" charset="0"/>
              </a:rPr>
              <a:t>9.9</a:t>
            </a:r>
          </a:p>
        </p:txBody>
      </p:sp>
      <p:sp>
        <p:nvSpPr>
          <p:cNvPr id="5130" name="Text Box 10"/>
          <p:cNvSpPr txBox="1">
            <a:spLocks noChangeArrowheads="1"/>
          </p:cNvSpPr>
          <p:nvPr/>
        </p:nvSpPr>
        <p:spPr bwMode="auto">
          <a:xfrm>
            <a:off x="3230563" y="3444875"/>
            <a:ext cx="5286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30000"/>
              </a:spcBef>
            </a:pPr>
            <a:r>
              <a:rPr lang="en-US" altLang="en-US" sz="1400" b="1">
                <a:latin typeface="Arial" charset="0"/>
                <a:cs typeface="Arial" charset="0"/>
              </a:rPr>
              <a:t>16.1</a:t>
            </a:r>
          </a:p>
        </p:txBody>
      </p:sp>
      <p:sp>
        <p:nvSpPr>
          <p:cNvPr id="5131" name="Text Box 11"/>
          <p:cNvSpPr txBox="1">
            <a:spLocks noChangeArrowheads="1"/>
          </p:cNvSpPr>
          <p:nvPr/>
        </p:nvSpPr>
        <p:spPr bwMode="auto">
          <a:xfrm>
            <a:off x="3756025" y="4408488"/>
            <a:ext cx="4492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30000"/>
              </a:spcBef>
            </a:pPr>
            <a:r>
              <a:rPr lang="en-US" altLang="en-US" sz="1400" b="1">
                <a:latin typeface="Arial" charset="0"/>
                <a:cs typeface="Arial" charset="0"/>
              </a:rPr>
              <a:t>8.1</a:t>
            </a:r>
          </a:p>
        </p:txBody>
      </p:sp>
      <p:sp>
        <p:nvSpPr>
          <p:cNvPr id="5132" name="Text Box 12"/>
          <p:cNvSpPr txBox="1">
            <a:spLocks noChangeArrowheads="1"/>
          </p:cNvSpPr>
          <p:nvPr/>
        </p:nvSpPr>
        <p:spPr bwMode="auto">
          <a:xfrm>
            <a:off x="4381500" y="2535238"/>
            <a:ext cx="5286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30000"/>
              </a:spcBef>
            </a:pPr>
            <a:r>
              <a:rPr lang="en-US" altLang="en-US" sz="1400" b="1">
                <a:latin typeface="Arial" charset="0"/>
                <a:cs typeface="Arial" charset="0"/>
              </a:rPr>
              <a:t>23.9</a:t>
            </a:r>
          </a:p>
        </p:txBody>
      </p:sp>
      <p:sp>
        <p:nvSpPr>
          <p:cNvPr id="5133" name="Text Box 13"/>
          <p:cNvSpPr txBox="1">
            <a:spLocks noChangeArrowheads="1"/>
          </p:cNvSpPr>
          <p:nvPr/>
        </p:nvSpPr>
        <p:spPr bwMode="auto">
          <a:xfrm>
            <a:off x="4854575" y="3963988"/>
            <a:ext cx="5286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30000"/>
              </a:spcBef>
            </a:pPr>
            <a:r>
              <a:rPr lang="en-US" altLang="en-US" sz="1400" b="1">
                <a:latin typeface="Arial" charset="0"/>
                <a:cs typeface="Arial" charset="0"/>
              </a:rPr>
              <a:t>11.8</a:t>
            </a:r>
          </a:p>
        </p:txBody>
      </p:sp>
      <p:sp>
        <p:nvSpPr>
          <p:cNvPr id="5134" name="Text Box 14"/>
          <p:cNvSpPr txBox="1">
            <a:spLocks noChangeArrowheads="1"/>
          </p:cNvSpPr>
          <p:nvPr/>
        </p:nvSpPr>
        <p:spPr bwMode="auto">
          <a:xfrm>
            <a:off x="5511800" y="3325813"/>
            <a:ext cx="5286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30000"/>
              </a:spcBef>
            </a:pPr>
            <a:r>
              <a:rPr lang="en-US" altLang="en-US" sz="1400" b="1">
                <a:latin typeface="Arial" charset="0"/>
                <a:cs typeface="Arial" charset="0"/>
              </a:rPr>
              <a:t>17.1</a:t>
            </a:r>
          </a:p>
        </p:txBody>
      </p:sp>
      <p:sp>
        <p:nvSpPr>
          <p:cNvPr id="5135" name="Text Box 15"/>
          <p:cNvSpPr txBox="1">
            <a:spLocks noChangeArrowheads="1"/>
          </p:cNvSpPr>
          <p:nvPr/>
        </p:nvSpPr>
        <p:spPr bwMode="auto">
          <a:xfrm>
            <a:off x="6037263" y="4297363"/>
            <a:ext cx="4302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30000"/>
              </a:spcBef>
            </a:pPr>
            <a:r>
              <a:rPr lang="en-US" altLang="en-US" sz="1400" b="1">
                <a:latin typeface="Arial" charset="0"/>
                <a:cs typeface="Arial" charset="0"/>
              </a:rPr>
              <a:t>9.1</a:t>
            </a:r>
          </a:p>
        </p:txBody>
      </p:sp>
      <p:sp>
        <p:nvSpPr>
          <p:cNvPr id="5136" name="Text Box 16"/>
          <p:cNvSpPr txBox="1">
            <a:spLocks noChangeArrowheads="1"/>
          </p:cNvSpPr>
          <p:nvPr/>
        </p:nvSpPr>
        <p:spPr bwMode="auto">
          <a:xfrm>
            <a:off x="6643688" y="3105150"/>
            <a:ext cx="5286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30000"/>
              </a:spcBef>
            </a:pPr>
            <a:r>
              <a:rPr lang="en-US" altLang="en-US" sz="1400" b="1">
                <a:latin typeface="Arial" charset="0"/>
                <a:cs typeface="Arial" charset="0"/>
              </a:rPr>
              <a:t>19.0</a:t>
            </a:r>
          </a:p>
        </p:txBody>
      </p:sp>
      <p:sp>
        <p:nvSpPr>
          <p:cNvPr id="5137" name="Text Box 17"/>
          <p:cNvSpPr txBox="1">
            <a:spLocks noChangeArrowheads="1"/>
          </p:cNvSpPr>
          <p:nvPr/>
        </p:nvSpPr>
        <p:spPr bwMode="auto">
          <a:xfrm>
            <a:off x="7132638" y="4135438"/>
            <a:ext cx="5286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30000"/>
              </a:spcBef>
            </a:pPr>
            <a:r>
              <a:rPr lang="en-US" altLang="en-US" sz="1400" b="1">
                <a:latin typeface="Arial" charset="0"/>
                <a:cs typeface="Arial" charset="0"/>
              </a:rPr>
              <a:t>10.3</a:t>
            </a:r>
          </a:p>
        </p:txBody>
      </p:sp>
      <p:sp>
        <p:nvSpPr>
          <p:cNvPr id="5138" name="Text Box 18"/>
          <p:cNvSpPr txBox="1">
            <a:spLocks noChangeArrowheads="1"/>
          </p:cNvSpPr>
          <p:nvPr/>
        </p:nvSpPr>
        <p:spPr bwMode="auto">
          <a:xfrm>
            <a:off x="8261350" y="4046538"/>
            <a:ext cx="5286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30000"/>
              </a:spcBef>
            </a:pPr>
            <a:r>
              <a:rPr lang="en-US" altLang="en-US" sz="1400" b="1">
                <a:latin typeface="Arial" charset="0"/>
                <a:cs typeface="Arial" charset="0"/>
              </a:rPr>
              <a:t>11.2</a:t>
            </a:r>
          </a:p>
        </p:txBody>
      </p:sp>
      <p:sp>
        <p:nvSpPr>
          <p:cNvPr id="5139" name="Text Box 19"/>
          <p:cNvSpPr txBox="1">
            <a:spLocks noChangeArrowheads="1"/>
          </p:cNvSpPr>
          <p:nvPr/>
        </p:nvSpPr>
        <p:spPr bwMode="auto">
          <a:xfrm>
            <a:off x="7780338" y="2967038"/>
            <a:ext cx="5286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30000"/>
              </a:spcBef>
            </a:pPr>
            <a:r>
              <a:rPr lang="en-US" altLang="en-US" sz="1400" b="1">
                <a:latin typeface="Arial" charset="0"/>
                <a:cs typeface="Arial" charset="0"/>
              </a:rPr>
              <a:t>20.2</a:t>
            </a:r>
          </a:p>
        </p:txBody>
      </p:sp>
      <p:sp>
        <p:nvSpPr>
          <p:cNvPr id="20" name="TextBox 19"/>
          <p:cNvSpPr txBox="1"/>
          <p:nvPr/>
        </p:nvSpPr>
        <p:spPr>
          <a:xfrm>
            <a:off x="63500" y="6545633"/>
            <a:ext cx="2451100" cy="261610"/>
          </a:xfrm>
          <a:prstGeom prst="rect">
            <a:avLst/>
          </a:prstGeom>
          <a:noFill/>
        </p:spPr>
        <p:txBody>
          <a:bodyPr wrap="square" rtlCol="0">
            <a:spAutoFit/>
          </a:bodyPr>
          <a:lstStyle/>
          <a:p>
            <a:r>
              <a:rPr lang="en-US" sz="1100" dirty="0" smtClean="0"/>
              <a:t>Adapted from rxforchange.ucsf.edu</a:t>
            </a:r>
            <a:endParaRPr lang="en-US" sz="1100" dirty="0"/>
          </a:p>
        </p:txBody>
      </p:sp>
    </p:spTree>
    <p:extLst>
      <p:ext uri="{BB962C8B-B14F-4D97-AF65-F5344CB8AC3E}">
        <p14:creationId xmlns:p14="http://schemas.microsoft.com/office/powerpoint/2010/main" val="34134316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normAutofit fontScale="92500" lnSpcReduction="10000"/>
          </a:bodyPr>
          <a:lstStyle/>
          <a:p>
            <a:r>
              <a:rPr lang="en-US" sz="3200" dirty="0" smtClean="0">
                <a:solidFill>
                  <a:srgbClr val="FF0000"/>
                </a:solidFill>
              </a:rPr>
              <a:t>Tobacco Impact on Health</a:t>
            </a:r>
            <a:endParaRPr lang="en-US" sz="3200" dirty="0" smtClean="0">
              <a:solidFill>
                <a:srgbClr val="FF0000"/>
              </a:solidFill>
            </a:endParaRPr>
          </a:p>
          <a:p>
            <a:pPr marL="0" indent="0">
              <a:buNone/>
            </a:pPr>
            <a:endParaRPr lang="en-US" sz="3200" dirty="0"/>
          </a:p>
          <a:p>
            <a:r>
              <a:rPr lang="en-US" sz="3200" dirty="0" smtClean="0"/>
              <a:t>Tobacco Cessation: The 5 A’s</a:t>
            </a:r>
            <a:endParaRPr lang="en-US" sz="3200" dirty="0"/>
          </a:p>
          <a:p>
            <a:pPr marL="0" indent="0">
              <a:buNone/>
            </a:pPr>
            <a:endParaRPr lang="en-US" sz="3200" dirty="0" smtClean="0"/>
          </a:p>
          <a:p>
            <a:r>
              <a:rPr lang="en-US" sz="3200" dirty="0" smtClean="0"/>
              <a:t>UC and Cessation</a:t>
            </a:r>
          </a:p>
          <a:p>
            <a:pPr lvl="1"/>
            <a:r>
              <a:rPr lang="en-US" sz="2800" dirty="0" smtClean="0"/>
              <a:t>California Smokers’ Helpline</a:t>
            </a:r>
          </a:p>
          <a:p>
            <a:pPr lvl="1"/>
            <a:r>
              <a:rPr lang="en-US" sz="2800" dirty="0" smtClean="0"/>
              <a:t>UC Quits</a:t>
            </a:r>
          </a:p>
          <a:p>
            <a:pPr lvl="1"/>
            <a:r>
              <a:rPr lang="en-US" sz="2800" dirty="0" smtClean="0"/>
              <a:t>Smoking Cessation Leadership Center</a:t>
            </a:r>
            <a:endParaRPr lang="en-US" sz="2800" dirty="0" smtClean="0"/>
          </a:p>
          <a:p>
            <a:endParaRPr lang="en-US" sz="3200" dirty="0"/>
          </a:p>
          <a:p>
            <a:r>
              <a:rPr lang="en-US" sz="3200" dirty="0" smtClean="0"/>
              <a:t>UC Smoke and Tobacco-Free Policy</a:t>
            </a:r>
            <a:endParaRPr lang="en-US" sz="3200" dirty="0" smtClean="0"/>
          </a:p>
        </p:txBody>
      </p:sp>
      <p:pic>
        <p:nvPicPr>
          <p:cNvPr id="4" name="Picture 3" descr="\\hshome02\home\SOM\IntMed\etong\AANCART &amp; old laptop\EMR tobacco\UC Tobacco Cessation Network\TOE - Outreach\uc-quits-email-signat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219200"/>
            <a:ext cx="2265627" cy="1924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3430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idx="4294967295"/>
          </p:nvPr>
        </p:nvSpPr>
        <p:spPr>
          <a:xfrm>
            <a:off x="609600" y="533400"/>
            <a:ext cx="8054975" cy="939800"/>
          </a:xfrm>
        </p:spPr>
        <p:txBody>
          <a:bodyPr anchor="b">
            <a:normAutofit fontScale="90000"/>
          </a:bodyPr>
          <a:lstStyle/>
          <a:p>
            <a:pPr eaLnBrk="1" hangingPunct="1">
              <a:defRPr/>
            </a:pPr>
            <a:r>
              <a:rPr lang="en-US" sz="4000" dirty="0" smtClean="0">
                <a:solidFill>
                  <a:schemeClr val="tx1"/>
                </a:solidFill>
              </a:rPr>
              <a:t>Plasma Nicotine Concentrations:  </a:t>
            </a:r>
            <a:br>
              <a:rPr lang="en-US" sz="4000" dirty="0" smtClean="0">
                <a:solidFill>
                  <a:schemeClr val="tx1"/>
                </a:solidFill>
              </a:rPr>
            </a:br>
            <a:r>
              <a:rPr lang="en-US" sz="4000" dirty="0" smtClean="0">
                <a:solidFill>
                  <a:schemeClr val="tx1"/>
                </a:solidFill>
              </a:rPr>
              <a:t>Tobacco Products vs. NRT</a:t>
            </a:r>
            <a:endParaRPr lang="en-US" sz="3800" dirty="0" smtClean="0">
              <a:solidFill>
                <a:schemeClr val="tx1"/>
              </a:solidFill>
            </a:endParaRPr>
          </a:p>
        </p:txBody>
      </p:sp>
      <p:graphicFrame>
        <p:nvGraphicFramePr>
          <p:cNvPr id="3074" name="Object 3"/>
          <p:cNvGraphicFramePr>
            <a:graphicFrameLocks noChangeAspect="1"/>
          </p:cNvGraphicFramePr>
          <p:nvPr>
            <p:ph type="chart" idx="4294967295"/>
          </p:nvPr>
        </p:nvGraphicFramePr>
        <p:xfrm>
          <a:off x="592138" y="1441450"/>
          <a:ext cx="7837487" cy="4837113"/>
        </p:xfrm>
        <a:graphic>
          <a:graphicData uri="http://schemas.openxmlformats.org/presentationml/2006/ole">
            <mc:AlternateContent xmlns:mc="http://schemas.openxmlformats.org/markup-compatibility/2006">
              <mc:Choice xmlns:v="urn:schemas-microsoft-com:vml" Requires="v">
                <p:oleObj spid="_x0000_s8199" name="Chart" r:id="rId4" imgW="11792102" imgH="7277100" progId="MSGraph.Chart.8">
                  <p:embed/>
                </p:oleObj>
              </mc:Choice>
              <mc:Fallback>
                <p:oleObj name="Chart" r:id="rId4" imgW="11792102" imgH="7277100" progId="MSGraph.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138" y="1441450"/>
                        <a:ext cx="7837487" cy="4837113"/>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6" name="Text Box 4"/>
          <p:cNvSpPr txBox="1">
            <a:spLocks noChangeArrowheads="1"/>
          </p:cNvSpPr>
          <p:nvPr/>
        </p:nvSpPr>
        <p:spPr bwMode="auto">
          <a:xfrm>
            <a:off x="933450" y="5807075"/>
            <a:ext cx="65151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50000"/>
              </a:spcBef>
            </a:pPr>
            <a:endParaRPr lang="en-US" altLang="en-US" sz="900">
              <a:latin typeface="Arial" charset="0"/>
              <a:cs typeface="Arial" charset="0"/>
            </a:endParaRPr>
          </a:p>
        </p:txBody>
      </p:sp>
      <p:sp>
        <p:nvSpPr>
          <p:cNvPr id="3077" name="Text Box 5"/>
          <p:cNvSpPr txBox="1">
            <a:spLocks noChangeArrowheads="1"/>
          </p:cNvSpPr>
          <p:nvPr/>
        </p:nvSpPr>
        <p:spPr bwMode="auto">
          <a:xfrm>
            <a:off x="844550" y="5727700"/>
            <a:ext cx="6692900" cy="274638"/>
          </a:xfrm>
          <a:prstGeom prst="rect">
            <a:avLst/>
          </a:prstGeom>
          <a:solidFill>
            <a:schemeClr val="tx1"/>
          </a:solidFill>
          <a:ln>
            <a:noFill/>
          </a:ln>
          <a:extLs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altLang="en-US" sz="1200" b="1">
                <a:latin typeface="Arial" charset="0"/>
                <a:cs typeface="Arial" charset="0"/>
              </a:rPr>
              <a:t>      </a:t>
            </a:r>
            <a:r>
              <a:rPr lang="en-US" altLang="en-US" sz="1200" b="1">
                <a:solidFill>
                  <a:schemeClr val="bg2"/>
                </a:solidFill>
                <a:latin typeface="Arial" charset="0"/>
                <a:cs typeface="Arial" charset="0"/>
              </a:rPr>
              <a:t>0                  10                 20                 30                40                 50                60</a:t>
            </a:r>
          </a:p>
        </p:txBody>
      </p:sp>
      <p:sp>
        <p:nvSpPr>
          <p:cNvPr id="3078" name="Text Box 6"/>
          <p:cNvSpPr txBox="1">
            <a:spLocks noChangeArrowheads="1"/>
          </p:cNvSpPr>
          <p:nvPr/>
        </p:nvSpPr>
        <p:spPr bwMode="auto">
          <a:xfrm>
            <a:off x="3286125" y="6015038"/>
            <a:ext cx="12684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30000"/>
              </a:spcBef>
            </a:pPr>
            <a:r>
              <a:rPr lang="en-US" altLang="en-US" sz="1200" b="1" dirty="0">
                <a:latin typeface="Arial" charset="0"/>
                <a:cs typeface="Arial" charset="0"/>
              </a:rPr>
              <a:t>Time (minutes)</a:t>
            </a:r>
          </a:p>
        </p:txBody>
      </p:sp>
      <p:sp>
        <p:nvSpPr>
          <p:cNvPr id="3079" name="Text Box 7"/>
          <p:cNvSpPr txBox="1">
            <a:spLocks noChangeArrowheads="1"/>
          </p:cNvSpPr>
          <p:nvPr/>
        </p:nvSpPr>
        <p:spPr bwMode="auto">
          <a:xfrm>
            <a:off x="1704975" y="2352675"/>
            <a:ext cx="11334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50000"/>
              </a:spcBef>
            </a:pPr>
            <a:r>
              <a:rPr lang="en-US" altLang="en-US" sz="1600" b="1">
                <a:solidFill>
                  <a:srgbClr val="009999"/>
                </a:solidFill>
                <a:latin typeface="Arial" charset="0"/>
                <a:cs typeface="Arial" charset="0"/>
              </a:rPr>
              <a:t>Cigarette</a:t>
            </a:r>
          </a:p>
        </p:txBody>
      </p:sp>
      <p:sp>
        <p:nvSpPr>
          <p:cNvPr id="3080" name="Text Box 8"/>
          <p:cNvSpPr txBox="1">
            <a:spLocks noChangeArrowheads="1"/>
          </p:cNvSpPr>
          <p:nvPr/>
        </p:nvSpPr>
        <p:spPr bwMode="auto">
          <a:xfrm>
            <a:off x="4391025" y="2800350"/>
            <a:ext cx="14668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50000"/>
              </a:spcBef>
            </a:pPr>
            <a:r>
              <a:rPr lang="en-US" altLang="en-US" sz="1600" b="1">
                <a:solidFill>
                  <a:srgbClr val="0000CC"/>
                </a:solidFill>
                <a:latin typeface="Arial" charset="0"/>
                <a:cs typeface="Arial" charset="0"/>
              </a:rPr>
              <a:t>Moist snuff</a:t>
            </a:r>
          </a:p>
        </p:txBody>
      </p:sp>
      <p:sp>
        <p:nvSpPr>
          <p:cNvPr id="2" name="TextBox 1"/>
          <p:cNvSpPr txBox="1"/>
          <p:nvPr/>
        </p:nvSpPr>
        <p:spPr>
          <a:xfrm>
            <a:off x="1066800" y="6553200"/>
            <a:ext cx="4057650" cy="369332"/>
          </a:xfrm>
          <a:prstGeom prst="rect">
            <a:avLst/>
          </a:prstGeom>
          <a:noFill/>
        </p:spPr>
        <p:txBody>
          <a:bodyPr wrap="square" rtlCol="0">
            <a:spAutoFit/>
          </a:bodyPr>
          <a:lstStyle/>
          <a:p>
            <a:r>
              <a:rPr lang="en-US" dirty="0" smtClean="0"/>
              <a:t>Adapted from rxforchange.ucsf.edu</a:t>
            </a:r>
            <a:endParaRPr lang="en-US" dirty="0"/>
          </a:p>
        </p:txBody>
      </p:sp>
    </p:spTree>
    <p:extLst>
      <p:ext uri="{BB962C8B-B14F-4D97-AF65-F5344CB8AC3E}">
        <p14:creationId xmlns:p14="http://schemas.microsoft.com/office/powerpoint/2010/main" val="27999785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1295400"/>
            <a:ext cx="2139696" cy="1261872"/>
          </a:xfrm>
        </p:spPr>
        <p:txBody>
          <a:bodyPr>
            <a:noAutofit/>
          </a:bodyPr>
          <a:lstStyle/>
          <a:p>
            <a:pPr algn="ctr"/>
            <a:r>
              <a:rPr lang="en-US" sz="3200" dirty="0" smtClean="0"/>
              <a:t>Electronic Nicotine Delivery Devices</a:t>
            </a:r>
            <a:endParaRPr lang="en-US" sz="3200" dirty="0"/>
          </a:p>
        </p:txBody>
      </p:sp>
      <p:sp>
        <p:nvSpPr>
          <p:cNvPr id="6" name="Text Placeholder 5"/>
          <p:cNvSpPr>
            <a:spLocks noGrp="1"/>
          </p:cNvSpPr>
          <p:nvPr>
            <p:ph type="body" sz="half" idx="2"/>
          </p:nvPr>
        </p:nvSpPr>
        <p:spPr>
          <a:xfrm>
            <a:off x="457200" y="2646053"/>
            <a:ext cx="2139696" cy="4243615"/>
          </a:xfrm>
        </p:spPr>
        <p:txBody>
          <a:bodyPr>
            <a:normAutofit/>
          </a:bodyPr>
          <a:lstStyle/>
          <a:p>
            <a:endParaRPr lang="en-US" sz="3200" dirty="0" smtClean="0"/>
          </a:p>
          <a:p>
            <a:r>
              <a:rPr lang="en-US" sz="2400" dirty="0" smtClean="0"/>
              <a:t>Recommend?</a:t>
            </a:r>
          </a:p>
          <a:p>
            <a:endParaRPr lang="en-US" sz="2400" dirty="0"/>
          </a:p>
          <a:p>
            <a:r>
              <a:rPr lang="en-US" sz="2400" dirty="0" smtClean="0"/>
              <a:t>Not recommend</a:t>
            </a:r>
            <a:r>
              <a:rPr lang="en-US" sz="2400" dirty="0" smtClean="0"/>
              <a:t>?</a:t>
            </a:r>
          </a:p>
          <a:p>
            <a:endParaRPr lang="en-US" sz="2400" dirty="0"/>
          </a:p>
          <a:p>
            <a:r>
              <a:rPr lang="en-US" sz="2400" i="1" dirty="0" smtClean="0"/>
              <a:t>NEJM 2016</a:t>
            </a:r>
            <a:endParaRPr lang="en-US" sz="2400" i="1" dirty="0" smtClean="0"/>
          </a:p>
        </p:txBody>
      </p:sp>
      <p:pic>
        <p:nvPicPr>
          <p:cNvPr id="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64735" y="152400"/>
            <a:ext cx="5098265" cy="657704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614679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US: Not recommend e-cigs for cessation</a:t>
            </a:r>
            <a:endParaRPr lang="en-US" dirty="0"/>
          </a:p>
        </p:txBody>
      </p:sp>
      <p:sp>
        <p:nvSpPr>
          <p:cNvPr id="8" name="Text Placeholder 7"/>
          <p:cNvSpPr>
            <a:spLocks noGrp="1"/>
          </p:cNvSpPr>
          <p:nvPr>
            <p:ph type="body" idx="1"/>
          </p:nvPr>
        </p:nvSpPr>
        <p:spPr/>
        <p:txBody>
          <a:bodyPr/>
          <a:lstStyle/>
          <a:p>
            <a:r>
              <a:rPr lang="en-US" dirty="0" smtClean="0"/>
              <a:t>UK (8/15):  Support </a:t>
            </a:r>
            <a:endParaRPr lang="en-US" dirty="0"/>
          </a:p>
        </p:txBody>
      </p:sp>
      <p:sp>
        <p:nvSpPr>
          <p:cNvPr id="10" name="Text Placeholder 9"/>
          <p:cNvSpPr>
            <a:spLocks noGrp="1"/>
          </p:cNvSpPr>
          <p:nvPr>
            <p:ph type="body" sz="quarter" idx="3"/>
          </p:nvPr>
        </p:nvSpPr>
        <p:spPr>
          <a:xfrm>
            <a:off x="4645025" y="1535113"/>
            <a:ext cx="4346575" cy="639762"/>
          </a:xfrm>
        </p:spPr>
        <p:txBody>
          <a:bodyPr>
            <a:normAutofit/>
          </a:bodyPr>
          <a:lstStyle/>
          <a:p>
            <a:r>
              <a:rPr lang="en-US" dirty="0" smtClean="0"/>
              <a:t>US (10/15): No recommendation</a:t>
            </a:r>
            <a:endParaRPr lang="en-US" dirty="0"/>
          </a:p>
        </p:txBody>
      </p:sp>
      <p:sp>
        <p:nvSpPr>
          <p:cNvPr id="11" name="Content Placeholder 10"/>
          <p:cNvSpPr>
            <a:spLocks noGrp="1"/>
          </p:cNvSpPr>
          <p:nvPr>
            <p:ph sz="quarter" idx="4"/>
          </p:nvPr>
        </p:nvSpPr>
        <p:spPr>
          <a:xfrm>
            <a:off x="4721225" y="2220912"/>
            <a:ext cx="4041775" cy="3951288"/>
          </a:xfrm>
        </p:spPr>
        <p:txBody>
          <a:bodyPr>
            <a:normAutofit/>
          </a:bodyPr>
          <a:lstStyle/>
          <a:p>
            <a:pPr marL="0" indent="0">
              <a:buNone/>
            </a:pPr>
            <a:r>
              <a:rPr lang="en-US" dirty="0" smtClean="0"/>
              <a:t>“Inadequate evidence on the benefit of ENDS to achieve tobacco cessation in adults or improve perinatal outcomes in infants…balance of benefits and harms cannot be determined” </a:t>
            </a:r>
          </a:p>
          <a:p>
            <a:pPr marL="0" indent="0">
              <a:buNone/>
            </a:pPr>
            <a:endParaRPr lang="en-US" dirty="0"/>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556704"/>
            <a:ext cx="2085975" cy="102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524000" y="5646007"/>
            <a:ext cx="3038475" cy="672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Content Placeholder 10"/>
          <p:cNvSpPr txBox="1">
            <a:spLocks/>
          </p:cNvSpPr>
          <p:nvPr/>
        </p:nvSpPr>
        <p:spPr>
          <a:xfrm>
            <a:off x="377825" y="2209800"/>
            <a:ext cx="4041775" cy="39512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dirty="0" smtClean="0"/>
              <a:t>“In a nutshell, best estimates show e-cigarettes are 95% less harmful to your health than normal cigarettes, and when supported by a smoking cessation service, help most smokers to quit tobacco altogether.”</a:t>
            </a:r>
            <a:endParaRPr lang="en-US" dirty="0"/>
          </a:p>
        </p:txBody>
      </p:sp>
      <p:pic>
        <p:nvPicPr>
          <p:cNvPr id="153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5595937"/>
            <a:ext cx="2519092" cy="728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97723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98948"/>
            <a:ext cx="8229600" cy="990600"/>
          </a:xfrm>
        </p:spPr>
        <p:txBody>
          <a:bodyPr/>
          <a:lstStyle/>
          <a:p>
            <a:r>
              <a:rPr lang="en-US" dirty="0" smtClean="0"/>
              <a:t>Public Health </a:t>
            </a:r>
            <a:r>
              <a:rPr lang="en-US" dirty="0" smtClean="0"/>
              <a:t>Concerns: </a:t>
            </a:r>
            <a:r>
              <a:rPr lang="en-US" dirty="0" err="1" smtClean="0"/>
              <a:t>ECigs</a:t>
            </a:r>
            <a:endParaRPr lang="en-US" dirty="0"/>
          </a:p>
        </p:txBody>
      </p:sp>
      <p:sp>
        <p:nvSpPr>
          <p:cNvPr id="3" name="Content Placeholder 2"/>
          <p:cNvSpPr>
            <a:spLocks noGrp="1"/>
          </p:cNvSpPr>
          <p:nvPr>
            <p:ph sz="half" idx="1"/>
          </p:nvPr>
        </p:nvSpPr>
        <p:spPr>
          <a:xfrm>
            <a:off x="118326" y="1350482"/>
            <a:ext cx="3767873" cy="4525963"/>
          </a:xfrm>
        </p:spPr>
        <p:txBody>
          <a:bodyPr>
            <a:noAutofit/>
          </a:bodyPr>
          <a:lstStyle/>
          <a:p>
            <a:r>
              <a:rPr lang="en-US" sz="2000" dirty="0" smtClean="0"/>
              <a:t>Only recent FDA regulation authority (5/2016)</a:t>
            </a:r>
          </a:p>
          <a:p>
            <a:endParaRPr lang="en-US" sz="800" dirty="0" smtClean="0"/>
          </a:p>
          <a:p>
            <a:r>
              <a:rPr lang="en-US" sz="2000" dirty="0" smtClean="0"/>
              <a:t>Adolescent </a:t>
            </a:r>
            <a:r>
              <a:rPr lang="en-US" sz="2000" dirty="0" smtClean="0"/>
              <a:t>uptake</a:t>
            </a:r>
          </a:p>
          <a:p>
            <a:endParaRPr lang="en-US" sz="800" dirty="0" smtClean="0"/>
          </a:p>
          <a:p>
            <a:r>
              <a:rPr lang="en-US" sz="2000" dirty="0" smtClean="0"/>
              <a:t>Nicotine poisonings</a:t>
            </a:r>
          </a:p>
          <a:p>
            <a:pPr lvl="1"/>
            <a:r>
              <a:rPr lang="en-US" sz="1600" dirty="0" smtClean="0"/>
              <a:t>“No nicotine” </a:t>
            </a:r>
            <a:r>
              <a:rPr lang="en-US" sz="1600" dirty="0" err="1" smtClean="0"/>
              <a:t>mislabelling</a:t>
            </a:r>
            <a:endParaRPr lang="en-US" sz="1600" dirty="0" smtClean="0"/>
          </a:p>
          <a:p>
            <a:pPr lvl="1"/>
            <a:endParaRPr lang="en-US" sz="800" dirty="0" smtClean="0"/>
          </a:p>
          <a:p>
            <a:r>
              <a:rPr lang="en-US" sz="2000" dirty="0" smtClean="0"/>
              <a:t>Vapor </a:t>
            </a:r>
            <a:r>
              <a:rPr lang="en-US" sz="2000" dirty="0" smtClean="0"/>
              <a:t>chemicals</a:t>
            </a:r>
          </a:p>
          <a:p>
            <a:pPr marL="457200" lvl="2"/>
            <a:r>
              <a:rPr lang="en-US" sz="1600" dirty="0"/>
              <a:t>Propylene glycol not </a:t>
            </a:r>
            <a:r>
              <a:rPr lang="en-US" sz="1600" dirty="0" smtClean="0"/>
              <a:t>water</a:t>
            </a:r>
          </a:p>
          <a:p>
            <a:pPr marL="457200" lvl="2"/>
            <a:r>
              <a:rPr lang="en-US" sz="1600" dirty="0" smtClean="0"/>
              <a:t>Carcinogens, heavy metals</a:t>
            </a:r>
            <a:endParaRPr lang="en-US" sz="1600" dirty="0"/>
          </a:p>
          <a:p>
            <a:endParaRPr lang="en-US" sz="800" dirty="0"/>
          </a:p>
          <a:p>
            <a:r>
              <a:rPr lang="en-US" sz="2000" dirty="0" smtClean="0"/>
              <a:t>Exposure from secondhand </a:t>
            </a:r>
            <a:r>
              <a:rPr lang="en-US" sz="2000" dirty="0" smtClean="0"/>
              <a:t>vapor</a:t>
            </a:r>
          </a:p>
          <a:p>
            <a:endParaRPr lang="en-US" sz="800" dirty="0" smtClean="0"/>
          </a:p>
          <a:p>
            <a:r>
              <a:rPr lang="en-US" sz="2000" dirty="0" smtClean="0"/>
              <a:t>Lithium battery </a:t>
            </a:r>
            <a:r>
              <a:rPr lang="en-US" sz="2000" dirty="0" smtClean="0"/>
              <a:t>explosions</a:t>
            </a:r>
          </a:p>
          <a:p>
            <a:endParaRPr lang="en-US" sz="800" dirty="0"/>
          </a:p>
          <a:p>
            <a:r>
              <a:rPr lang="en-US" sz="2000" dirty="0" smtClean="0"/>
              <a:t>Marketing </a:t>
            </a:r>
            <a:r>
              <a:rPr lang="en-US" sz="2000" dirty="0" smtClean="0"/>
              <a:t>tactics</a:t>
            </a:r>
          </a:p>
          <a:p>
            <a:endParaRPr lang="en-US" sz="800" dirty="0" smtClean="0"/>
          </a:p>
          <a:p>
            <a:r>
              <a:rPr lang="en-US" sz="2000" dirty="0" smtClean="0"/>
              <a:t>Long-term health </a:t>
            </a:r>
            <a:r>
              <a:rPr lang="en-US" sz="2000" dirty="0" smtClean="0"/>
              <a:t>effects</a:t>
            </a:r>
            <a:endParaRPr lang="en-US" sz="2000" dirty="0" smtClean="0"/>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4662477"/>
            <a:ext cx="2895600" cy="219552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9728" y="1350482"/>
            <a:ext cx="3004100" cy="2092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9214" y="1366787"/>
            <a:ext cx="2338586" cy="1986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600" y="3200400"/>
            <a:ext cx="1143000" cy="86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3443287"/>
            <a:ext cx="2286183" cy="1128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99727" y="3431595"/>
            <a:ext cx="2592815" cy="20548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24312" y="5433914"/>
            <a:ext cx="2224088" cy="1424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2200" y="3429000"/>
            <a:ext cx="1238250"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99728" y="5308876"/>
            <a:ext cx="1177072" cy="152850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674994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normAutofit fontScale="92500" lnSpcReduction="10000"/>
          </a:bodyPr>
          <a:lstStyle/>
          <a:p>
            <a:r>
              <a:rPr lang="en-US" sz="3200" dirty="0" smtClean="0"/>
              <a:t>Tobacco Impact on Health</a:t>
            </a:r>
            <a:endParaRPr lang="en-US" sz="3200" dirty="0" smtClean="0"/>
          </a:p>
          <a:p>
            <a:pPr marL="0" indent="0">
              <a:buNone/>
            </a:pPr>
            <a:endParaRPr lang="en-US" sz="3200" dirty="0"/>
          </a:p>
          <a:p>
            <a:r>
              <a:rPr lang="en-US" sz="3200" dirty="0" smtClean="0"/>
              <a:t>Tobacco Cessation: The 5 A’s</a:t>
            </a:r>
            <a:endParaRPr lang="en-US" sz="3200" dirty="0"/>
          </a:p>
          <a:p>
            <a:pPr marL="0" indent="0">
              <a:buNone/>
            </a:pPr>
            <a:endParaRPr lang="en-US" sz="3200" dirty="0" smtClean="0"/>
          </a:p>
          <a:p>
            <a:r>
              <a:rPr lang="en-US" sz="3200" dirty="0" smtClean="0">
                <a:solidFill>
                  <a:srgbClr val="FF0000"/>
                </a:solidFill>
              </a:rPr>
              <a:t>UC and Cessation</a:t>
            </a:r>
          </a:p>
          <a:p>
            <a:pPr lvl="1"/>
            <a:r>
              <a:rPr lang="en-US" sz="2800" dirty="0" smtClean="0">
                <a:solidFill>
                  <a:srgbClr val="FF0000"/>
                </a:solidFill>
              </a:rPr>
              <a:t>California Smokers’ Helpline</a:t>
            </a:r>
          </a:p>
          <a:p>
            <a:pPr lvl="1"/>
            <a:r>
              <a:rPr lang="en-US" sz="2800" dirty="0" smtClean="0"/>
              <a:t>UC Quits</a:t>
            </a:r>
          </a:p>
          <a:p>
            <a:pPr lvl="1"/>
            <a:r>
              <a:rPr lang="en-US" sz="2800" dirty="0" smtClean="0"/>
              <a:t>Smoking Cessation Leadership Center</a:t>
            </a:r>
            <a:endParaRPr lang="en-US" sz="2800" dirty="0" smtClean="0"/>
          </a:p>
          <a:p>
            <a:endParaRPr lang="en-US" sz="3200" dirty="0"/>
          </a:p>
          <a:p>
            <a:r>
              <a:rPr lang="en-US" sz="3200" dirty="0" smtClean="0"/>
              <a:t>UC Smoke and Tobacco-Free Policy</a:t>
            </a:r>
            <a:endParaRPr lang="en-US" sz="3200" dirty="0" smtClean="0"/>
          </a:p>
        </p:txBody>
      </p:sp>
      <p:pic>
        <p:nvPicPr>
          <p:cNvPr id="4" name="Picture 3" descr="\\hshome02\home\SOM\IntMed\etong\AANCART &amp; old laptop\EMR tobacco\UC Tobacco Cessation Network\TOE - Outreach\uc-quits-email-signat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219200"/>
            <a:ext cx="2265627" cy="1924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0275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ltLang="en-US" dirty="0" smtClean="0"/>
              <a:t>California Smokers’ Helpline</a:t>
            </a:r>
          </a:p>
        </p:txBody>
      </p:sp>
      <p:sp>
        <p:nvSpPr>
          <p:cNvPr id="37891" name="Content Placeholder 2"/>
          <p:cNvSpPr>
            <a:spLocks noGrp="1"/>
          </p:cNvSpPr>
          <p:nvPr>
            <p:ph idx="1"/>
          </p:nvPr>
        </p:nvSpPr>
        <p:spPr>
          <a:xfrm>
            <a:off x="4191000" y="1752600"/>
            <a:ext cx="4800600" cy="4876800"/>
          </a:xfrm>
        </p:spPr>
        <p:txBody>
          <a:bodyPr>
            <a:normAutofit fontScale="92500" lnSpcReduction="20000"/>
          </a:bodyPr>
          <a:lstStyle/>
          <a:p>
            <a:pPr lvl="1">
              <a:buFont typeface="Arial" charset="0"/>
              <a:buNone/>
            </a:pPr>
            <a:r>
              <a:rPr lang="en-US" altLang="en-US" sz="2800" dirty="0" smtClean="0"/>
              <a:t>Free telephone counseling to develop a quit plan</a:t>
            </a:r>
          </a:p>
          <a:p>
            <a:pPr lvl="1"/>
            <a:r>
              <a:rPr lang="en-US" altLang="en-US" sz="2200" dirty="0" smtClean="0"/>
              <a:t>Operated by UC San Diego</a:t>
            </a:r>
          </a:p>
          <a:p>
            <a:pPr lvl="1"/>
            <a:r>
              <a:rPr lang="en-US" altLang="en-US" sz="2200" dirty="0" smtClean="0"/>
              <a:t>Free nicotine patch </a:t>
            </a:r>
            <a:r>
              <a:rPr lang="en-US" altLang="en-US" sz="2200" dirty="0" smtClean="0"/>
              <a:t>offers: First 5, Asian languages</a:t>
            </a:r>
            <a:endParaRPr lang="en-US" altLang="en-US" sz="2200" dirty="0" smtClean="0"/>
          </a:p>
          <a:p>
            <a:pPr lvl="1">
              <a:buFont typeface="Arial" charset="0"/>
              <a:buNone/>
            </a:pPr>
            <a:endParaRPr lang="en-US" altLang="en-US" sz="1800" i="1" dirty="0" smtClean="0"/>
          </a:p>
          <a:p>
            <a:pPr lvl="1">
              <a:buFont typeface="Arial" charset="0"/>
              <a:buNone/>
            </a:pPr>
            <a:r>
              <a:rPr lang="en-US" altLang="en-US" sz="2800" i="1" dirty="0" smtClean="0"/>
              <a:t>Services:</a:t>
            </a:r>
            <a:endParaRPr lang="en-US" altLang="en-US" sz="2800" dirty="0" smtClean="0"/>
          </a:p>
          <a:p>
            <a:pPr lvl="1"/>
            <a:r>
              <a:rPr lang="en-US" altLang="en-US" sz="2200" dirty="0" smtClean="0"/>
              <a:t>Self-help materials, referral to local resources, certificate for med coverage </a:t>
            </a:r>
          </a:p>
          <a:p>
            <a:pPr lvl="1"/>
            <a:r>
              <a:rPr lang="en-US" altLang="en-US" sz="2200" dirty="0" smtClean="0"/>
              <a:t>Clients receive up to six follow-up sessions with a counselor</a:t>
            </a:r>
          </a:p>
          <a:p>
            <a:pPr lvl="1"/>
            <a:r>
              <a:rPr lang="en-US" altLang="en-US" sz="2200" dirty="0" smtClean="0"/>
              <a:t>Languages:  English, Spanish, Chinese, Korean, Vietnamese</a:t>
            </a:r>
          </a:p>
          <a:p>
            <a:pPr lvl="1"/>
            <a:r>
              <a:rPr lang="en-US" altLang="en-US" sz="2200" dirty="0" smtClean="0"/>
              <a:t>M-F 7am-9pm; Sat/Sun 9am-5pm</a:t>
            </a:r>
          </a:p>
        </p:txBody>
      </p:sp>
      <p:pic>
        <p:nvPicPr>
          <p:cNvPr id="37892" name="Picture 7" descr="http://i1.ytimg.com/vi/0vEgds1Atyo/hq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752600"/>
            <a:ext cx="347980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2" descr="http://www.nobutts.org/medi-cal/img/FemaleOperato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419600"/>
            <a:ext cx="3021013"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TakeChar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387754"/>
            <a:ext cx="1980838" cy="1364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91908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632361"/>
            <a:ext cx="6812092" cy="612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11678" y="287769"/>
            <a:ext cx="2819400" cy="369332"/>
          </a:xfrm>
          <a:prstGeom prst="rect">
            <a:avLst/>
          </a:prstGeom>
          <a:noFill/>
        </p:spPr>
        <p:txBody>
          <a:bodyPr wrap="square" rtlCol="0">
            <a:spAutoFit/>
          </a:bodyPr>
          <a:lstStyle/>
          <a:p>
            <a:r>
              <a:rPr lang="en-US" dirty="0" smtClean="0"/>
              <a:t>www.nobutts.org</a:t>
            </a:r>
            <a:endParaRPr lang="en-US" dirty="0"/>
          </a:p>
        </p:txBody>
      </p:sp>
    </p:spTree>
    <p:extLst>
      <p:ext uri="{BB962C8B-B14F-4D97-AF65-F5344CB8AC3E}">
        <p14:creationId xmlns:p14="http://schemas.microsoft.com/office/powerpoint/2010/main" val="9803415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2"/>
          <p:cNvSpPr>
            <a:spLocks noGrp="1"/>
          </p:cNvSpPr>
          <p:nvPr>
            <p:ph type="title"/>
          </p:nvPr>
        </p:nvSpPr>
        <p:spPr/>
        <p:txBody>
          <a:bodyPr/>
          <a:lstStyle/>
          <a:p>
            <a:pPr>
              <a:defRPr/>
            </a:pPr>
            <a:r>
              <a:rPr lang="en-US" dirty="0" smtClean="0">
                <a:solidFill>
                  <a:schemeClr val="tx1"/>
                </a:solidFill>
              </a:rPr>
              <a:t>Who Can Call the Helpline?</a:t>
            </a:r>
          </a:p>
        </p:txBody>
      </p:sp>
      <p:sp>
        <p:nvSpPr>
          <p:cNvPr id="38915" name="Content Placeholder 3"/>
          <p:cNvSpPr>
            <a:spLocks noGrp="1"/>
          </p:cNvSpPr>
          <p:nvPr>
            <p:ph sz="half" idx="1"/>
          </p:nvPr>
        </p:nvSpPr>
        <p:spPr/>
        <p:txBody>
          <a:bodyPr>
            <a:normAutofit fontScale="92500" lnSpcReduction="10000"/>
          </a:bodyPr>
          <a:lstStyle/>
          <a:p>
            <a:pPr>
              <a:defRPr/>
            </a:pPr>
            <a:r>
              <a:rPr lang="en-US" dirty="0" smtClean="0"/>
              <a:t>Smokers</a:t>
            </a:r>
          </a:p>
          <a:p>
            <a:pPr lvl="1">
              <a:defRPr/>
            </a:pPr>
            <a:r>
              <a:rPr lang="en-US" dirty="0" smtClean="0"/>
              <a:t>Teens</a:t>
            </a:r>
          </a:p>
          <a:p>
            <a:pPr lvl="1">
              <a:defRPr/>
            </a:pPr>
            <a:r>
              <a:rPr lang="en-US" dirty="0" smtClean="0"/>
              <a:t>Pregnant</a:t>
            </a:r>
          </a:p>
          <a:p>
            <a:pPr lvl="1">
              <a:defRPr/>
            </a:pPr>
            <a:r>
              <a:rPr lang="en-US" dirty="0" smtClean="0"/>
              <a:t>Chew</a:t>
            </a:r>
          </a:p>
          <a:p>
            <a:pPr lvl="1">
              <a:defRPr/>
            </a:pPr>
            <a:r>
              <a:rPr lang="en-US" dirty="0" smtClean="0"/>
              <a:t>Thinking about </a:t>
            </a:r>
            <a:r>
              <a:rPr lang="en-US" dirty="0" smtClean="0"/>
              <a:t>quitting</a:t>
            </a:r>
          </a:p>
          <a:p>
            <a:pPr lvl="1">
              <a:defRPr/>
            </a:pPr>
            <a:endParaRPr lang="en-US" dirty="0" smtClean="0"/>
          </a:p>
          <a:p>
            <a:pPr>
              <a:defRPr/>
            </a:pPr>
            <a:r>
              <a:rPr lang="en-US" dirty="0" smtClean="0"/>
              <a:t>Friends or families of </a:t>
            </a:r>
            <a:r>
              <a:rPr lang="en-US" dirty="0" smtClean="0"/>
              <a:t>smokers</a:t>
            </a:r>
          </a:p>
          <a:p>
            <a:pPr>
              <a:defRPr/>
            </a:pPr>
            <a:endParaRPr lang="en-US" dirty="0" smtClean="0"/>
          </a:p>
          <a:p>
            <a:pPr>
              <a:defRPr/>
            </a:pPr>
            <a:r>
              <a:rPr lang="en-US" dirty="0" smtClean="0"/>
              <a:t>Parents or guardians of child exposed to secondhand smoke</a:t>
            </a:r>
          </a:p>
        </p:txBody>
      </p:sp>
      <p:pic>
        <p:nvPicPr>
          <p:cNvPr id="24581" name="Picture 2" descr="http://nobutts.org/img/rotating/CSH_mainphoto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4800600"/>
            <a:ext cx="2286000"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4" descr="http://nobutts.org/img/rotating/CSH_mainphoto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3352800"/>
            <a:ext cx="2352675"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6" descr="http://nobutts.org/img/rotating/CSH_mainphoto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752600"/>
            <a:ext cx="243840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80402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process_step_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238750"/>
            <a:ext cx="54292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3" descr="process_no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5562600"/>
            <a:ext cx="4876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4" descr="process_step_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581400"/>
            <a:ext cx="542925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process_step_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286000"/>
            <a:ext cx="542925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6" descr="process_step_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990600"/>
            <a:ext cx="54292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7" name="Rectangle 7"/>
          <p:cNvSpPr>
            <a:spLocks noGrp="1" noRot="1" noChangeArrowheads="1"/>
          </p:cNvSpPr>
          <p:nvPr>
            <p:ph type="title"/>
          </p:nvPr>
        </p:nvSpPr>
        <p:spPr>
          <a:xfrm>
            <a:off x="457200" y="76200"/>
            <a:ext cx="8229600" cy="1143000"/>
          </a:xfrm>
        </p:spPr>
        <p:txBody>
          <a:bodyPr/>
          <a:lstStyle/>
          <a:p>
            <a:pPr eaLnBrk="1" hangingPunct="1">
              <a:defRPr/>
            </a:pPr>
            <a:r>
              <a:rPr lang="en-US" sz="4000" dirty="0" smtClean="0">
                <a:solidFill>
                  <a:schemeClr val="hlink"/>
                </a:solidFill>
              </a:rPr>
              <a:t>What Happens When You Call?</a:t>
            </a:r>
            <a:endParaRPr lang="en-US" sz="4000" dirty="0" smtClean="0">
              <a:solidFill>
                <a:schemeClr val="hlink"/>
              </a:solidFill>
            </a:endParaRPr>
          </a:p>
        </p:txBody>
      </p:sp>
      <p:sp>
        <p:nvSpPr>
          <p:cNvPr id="25608" name="Text Box 8"/>
          <p:cNvSpPr txBox="1">
            <a:spLocks noChangeArrowheads="1"/>
          </p:cNvSpPr>
          <p:nvPr/>
        </p:nvSpPr>
        <p:spPr bwMode="auto">
          <a:xfrm>
            <a:off x="6096000" y="2806700"/>
            <a:ext cx="25908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50000"/>
              </a:spcBef>
            </a:pPr>
            <a:r>
              <a:rPr lang="en-US" altLang="en-US" sz="2400"/>
              <a:t>Certificate of enrollment available after completing one counseling session</a:t>
            </a:r>
          </a:p>
        </p:txBody>
      </p:sp>
      <p:pic>
        <p:nvPicPr>
          <p:cNvPr id="10"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1447799"/>
            <a:ext cx="2425489" cy="1002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53378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33400"/>
            <a:ext cx="8534400" cy="990600"/>
          </a:xfrm>
        </p:spPr>
        <p:txBody>
          <a:bodyPr>
            <a:normAutofit/>
          </a:bodyPr>
          <a:lstStyle/>
          <a:p>
            <a:r>
              <a:rPr lang="en-US" dirty="0" smtClean="0"/>
              <a:t>Local </a:t>
            </a:r>
            <a:r>
              <a:rPr lang="en-US" dirty="0" smtClean="0"/>
              <a:t>Resources</a:t>
            </a:r>
            <a:endParaRPr lang="en-US" dirty="0"/>
          </a:p>
        </p:txBody>
      </p:sp>
      <p:sp>
        <p:nvSpPr>
          <p:cNvPr id="4" name="Content Placeholder 3"/>
          <p:cNvSpPr>
            <a:spLocks noGrp="1"/>
          </p:cNvSpPr>
          <p:nvPr>
            <p:ph sz="half" idx="1"/>
          </p:nvPr>
        </p:nvSpPr>
        <p:spPr>
          <a:xfrm>
            <a:off x="685800" y="5257800"/>
            <a:ext cx="7920038" cy="1286256"/>
          </a:xfrm>
        </p:spPr>
        <p:txBody>
          <a:bodyPr>
            <a:normAutofit fontScale="92500" lnSpcReduction="20000"/>
          </a:bodyPr>
          <a:lstStyle/>
          <a:p>
            <a:pPr>
              <a:lnSpc>
                <a:spcPct val="120000"/>
              </a:lnSpc>
            </a:pPr>
            <a:r>
              <a:rPr lang="en-US" sz="2400" dirty="0" smtClean="0"/>
              <a:t>Every county has a Local Lead Agency for tobacco</a:t>
            </a:r>
          </a:p>
          <a:p>
            <a:pPr>
              <a:lnSpc>
                <a:spcPct val="120000"/>
              </a:lnSpc>
            </a:pPr>
            <a:r>
              <a:rPr lang="en-US" sz="2400" dirty="0" err="1" smtClean="0"/>
              <a:t>Medi</a:t>
            </a:r>
            <a:r>
              <a:rPr lang="en-US" sz="2400" dirty="0" smtClean="0"/>
              <a:t>-Cal managed care plan health educators</a:t>
            </a:r>
          </a:p>
          <a:p>
            <a:pPr>
              <a:lnSpc>
                <a:spcPct val="120000"/>
              </a:lnSpc>
            </a:pPr>
            <a:r>
              <a:rPr lang="en-US" sz="2400" dirty="0" smtClean="0"/>
              <a:t>Listing of cessation classes in county  </a:t>
            </a:r>
            <a:r>
              <a:rPr lang="en-US" sz="1700" dirty="0" smtClean="0"/>
              <a:t>www.nobutts.org/county-listing</a:t>
            </a:r>
          </a:p>
          <a:p>
            <a:pPr marL="0" indent="0">
              <a:buNone/>
            </a:pPr>
            <a:endParaRPr lang="en-US" dirty="0" smtClean="0"/>
          </a:p>
          <a:p>
            <a:pPr marL="0" indent="0">
              <a:buNone/>
            </a:pP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693644"/>
            <a:ext cx="5384940" cy="3106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57288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533400"/>
            <a:ext cx="8229600" cy="990600"/>
          </a:xfrm>
        </p:spPr>
        <p:txBody>
          <a:bodyPr>
            <a:normAutofit/>
          </a:bodyPr>
          <a:lstStyle/>
          <a:p>
            <a:r>
              <a:rPr lang="en-US" dirty="0" smtClean="0"/>
              <a:t>Tobacco Causes &amp; Worsens </a:t>
            </a:r>
            <a:r>
              <a:rPr lang="en-US" dirty="0"/>
              <a:t>Disease</a:t>
            </a:r>
          </a:p>
        </p:txBody>
      </p:sp>
      <p:sp>
        <p:nvSpPr>
          <p:cNvPr id="5" name="Content Placeholder 4"/>
          <p:cNvSpPr>
            <a:spLocks noGrp="1"/>
          </p:cNvSpPr>
          <p:nvPr>
            <p:ph sz="half" idx="2"/>
          </p:nvPr>
        </p:nvSpPr>
        <p:spPr>
          <a:xfrm>
            <a:off x="4533900" y="1644525"/>
            <a:ext cx="4419600" cy="5246132"/>
          </a:xfrm>
        </p:spPr>
        <p:txBody>
          <a:bodyPr>
            <a:normAutofit fontScale="85000" lnSpcReduction="20000"/>
          </a:bodyPr>
          <a:lstStyle/>
          <a:p>
            <a:pPr marL="0" indent="0">
              <a:buNone/>
            </a:pPr>
            <a:r>
              <a:rPr lang="en-US" dirty="0" smtClean="0"/>
              <a:t>Leading preventable cause of disease and death </a:t>
            </a:r>
            <a:r>
              <a:rPr lang="en-US" sz="1300" dirty="0" smtClean="0"/>
              <a:t>(Surgeon General 2014)</a:t>
            </a:r>
          </a:p>
          <a:p>
            <a:pPr lvl="1"/>
            <a:r>
              <a:rPr lang="en-US" sz="2100" dirty="0" smtClean="0"/>
              <a:t>About 480,000 deaths annually</a:t>
            </a:r>
          </a:p>
          <a:p>
            <a:pPr lvl="2"/>
            <a:r>
              <a:rPr lang="en-US" sz="2100" dirty="0" smtClean="0"/>
              <a:t>Over 41,000 nonsmokers</a:t>
            </a:r>
          </a:p>
          <a:p>
            <a:pPr lvl="1"/>
            <a:r>
              <a:rPr lang="en-US" sz="2100" dirty="0" smtClean="0"/>
              <a:t>Cardiovascular &gt; cancer</a:t>
            </a:r>
          </a:p>
          <a:p>
            <a:pPr marL="0" indent="0">
              <a:buNone/>
            </a:pPr>
            <a:endParaRPr lang="en-US" dirty="0" smtClean="0"/>
          </a:p>
          <a:p>
            <a:pPr marL="0" indent="0">
              <a:buNone/>
            </a:pPr>
            <a:r>
              <a:rPr lang="en-US" dirty="0" smtClean="0"/>
              <a:t>Causes more disease</a:t>
            </a:r>
          </a:p>
          <a:p>
            <a:pPr lvl="1"/>
            <a:r>
              <a:rPr lang="en-US" sz="2100" dirty="0" smtClean="0"/>
              <a:t>Cancer: liver, colorectal</a:t>
            </a:r>
          </a:p>
          <a:p>
            <a:pPr lvl="1"/>
            <a:r>
              <a:rPr lang="en-US" sz="2100" dirty="0" smtClean="0"/>
              <a:t>Diabetes (type 2)</a:t>
            </a:r>
          </a:p>
          <a:p>
            <a:pPr lvl="1"/>
            <a:r>
              <a:rPr lang="en-US" sz="2100" dirty="0" smtClean="0"/>
              <a:t>Rheumatoid arthritis</a:t>
            </a:r>
          </a:p>
          <a:p>
            <a:pPr marL="0" indent="0">
              <a:buNone/>
            </a:pPr>
            <a:endParaRPr lang="en-US" dirty="0"/>
          </a:p>
          <a:p>
            <a:pPr marL="0" indent="0">
              <a:buNone/>
            </a:pPr>
            <a:r>
              <a:rPr lang="en-US" dirty="0" smtClean="0"/>
              <a:t>Worsens treatment</a:t>
            </a:r>
          </a:p>
          <a:p>
            <a:pPr lvl="1"/>
            <a:r>
              <a:rPr lang="en-US" sz="2100" dirty="0" smtClean="0"/>
              <a:t>Poor surgical healing</a:t>
            </a:r>
          </a:p>
          <a:p>
            <a:pPr lvl="1"/>
            <a:r>
              <a:rPr lang="en-US" sz="2100" dirty="0" smtClean="0"/>
              <a:t>Increases infections</a:t>
            </a:r>
          </a:p>
          <a:p>
            <a:pPr lvl="1"/>
            <a:r>
              <a:rPr lang="en-US" sz="2100" dirty="0" smtClean="0"/>
              <a:t>Medication control of disease including psychiatric meds</a:t>
            </a:r>
          </a:p>
        </p:txBody>
      </p:sp>
      <p:sp>
        <p:nvSpPr>
          <p:cNvPr id="4" name="TextBox 3"/>
          <p:cNvSpPr txBox="1"/>
          <p:nvPr/>
        </p:nvSpPr>
        <p:spPr>
          <a:xfrm>
            <a:off x="2133600" y="6592416"/>
            <a:ext cx="4800600" cy="230832"/>
          </a:xfrm>
          <a:prstGeom prst="rect">
            <a:avLst/>
          </a:prstGeom>
          <a:noFill/>
        </p:spPr>
        <p:txBody>
          <a:bodyPr wrap="square" rtlCol="0">
            <a:spAutoFit/>
          </a:bodyPr>
          <a:lstStyle/>
          <a:p>
            <a:pPr algn="ctr"/>
            <a:r>
              <a:rPr lang="en-US" sz="900" dirty="0" smtClean="0"/>
              <a:t>www.cdc.gov; www.surgeongeneral.gov</a:t>
            </a:r>
            <a:endParaRPr lang="en-US" sz="9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161" y="1752600"/>
            <a:ext cx="4191000" cy="3966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3900" y="0"/>
            <a:ext cx="800100" cy="1179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45948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3"/>
          <p:cNvSpPr>
            <a:spLocks noGrp="1"/>
          </p:cNvSpPr>
          <p:nvPr>
            <p:ph type="title"/>
          </p:nvPr>
        </p:nvSpPr>
        <p:spPr/>
        <p:txBody>
          <a:bodyPr/>
          <a:lstStyle/>
          <a:p>
            <a:pPr>
              <a:defRPr/>
            </a:pPr>
            <a:r>
              <a:rPr lang="en-US" dirty="0" smtClean="0">
                <a:solidFill>
                  <a:schemeClr val="tx1"/>
                </a:solidFill>
              </a:rPr>
              <a:t>Real-world Effectiveness</a:t>
            </a:r>
          </a:p>
        </p:txBody>
      </p:sp>
      <p:sp>
        <p:nvSpPr>
          <p:cNvPr id="39939" name="Content Placeholder 5"/>
          <p:cNvSpPr>
            <a:spLocks noGrp="1"/>
          </p:cNvSpPr>
          <p:nvPr>
            <p:ph sz="half" idx="2"/>
          </p:nvPr>
        </p:nvSpPr>
        <p:spPr>
          <a:xfrm>
            <a:off x="5029200" y="1600200"/>
            <a:ext cx="3657600" cy="4525963"/>
          </a:xfrm>
        </p:spPr>
        <p:txBody>
          <a:bodyPr>
            <a:normAutofit fontScale="92500"/>
          </a:bodyPr>
          <a:lstStyle/>
          <a:p>
            <a:pPr marL="342900" lvl="1" indent="-342900">
              <a:buFont typeface="Arial" charset="0"/>
              <a:buNone/>
              <a:defRPr/>
            </a:pPr>
            <a:r>
              <a:rPr lang="en-US" dirty="0" smtClean="0"/>
              <a:t>Double a smoker’s chances of long-term quitting </a:t>
            </a:r>
            <a:r>
              <a:rPr lang="en-US" sz="1800" dirty="0" smtClean="0"/>
              <a:t>(</a:t>
            </a:r>
            <a:r>
              <a:rPr lang="en-US" sz="1800" i="1" dirty="0" smtClean="0"/>
              <a:t>Zhu et al. NEJM 2002)</a:t>
            </a:r>
          </a:p>
          <a:p>
            <a:pPr marL="342900" lvl="1" indent="-342900">
              <a:buFont typeface="Arial" charset="0"/>
              <a:buNone/>
              <a:defRPr/>
            </a:pPr>
            <a:endParaRPr lang="en-US" sz="1400" i="1" dirty="0" smtClean="0"/>
          </a:p>
          <a:p>
            <a:pPr marL="342900" lvl="1" indent="-342900">
              <a:buFont typeface="Arial" charset="0"/>
              <a:buNone/>
              <a:defRPr/>
            </a:pPr>
            <a:r>
              <a:rPr lang="en-US" dirty="0" smtClean="0"/>
              <a:t>Randomized controlled trial with delayed counseling for control group</a:t>
            </a:r>
          </a:p>
          <a:p>
            <a:pPr marL="342900" lvl="1" indent="-342900">
              <a:buFont typeface="Arial" charset="0"/>
              <a:buNone/>
              <a:defRPr/>
            </a:pPr>
            <a:endParaRPr lang="en-US" sz="1400" dirty="0" smtClean="0"/>
          </a:p>
          <a:p>
            <a:pPr marL="342900" lvl="1" indent="-342900">
              <a:buFont typeface="Arial" charset="0"/>
              <a:buNone/>
              <a:defRPr/>
            </a:pPr>
            <a:r>
              <a:rPr lang="en-US" dirty="0" smtClean="0"/>
              <a:t>No smoking (abstinence)</a:t>
            </a:r>
          </a:p>
          <a:p>
            <a:pPr marL="342900" lvl="1" indent="-342900">
              <a:buFont typeface="Arial" charset="0"/>
              <a:buNone/>
              <a:defRPr/>
            </a:pPr>
            <a:r>
              <a:rPr lang="en-US" sz="2000" dirty="0" smtClean="0"/>
              <a:t>	1 month: 21%</a:t>
            </a:r>
          </a:p>
          <a:p>
            <a:pPr marL="342900" lvl="1" indent="-342900">
              <a:buFont typeface="Arial" charset="0"/>
              <a:buNone/>
              <a:defRPr/>
            </a:pPr>
            <a:r>
              <a:rPr lang="en-US" sz="2000" dirty="0" smtClean="0"/>
              <a:t>	3 months: 16%</a:t>
            </a:r>
          </a:p>
          <a:p>
            <a:pPr marL="342900" lvl="1" indent="-342900">
              <a:buFont typeface="Arial" charset="0"/>
              <a:buNone/>
              <a:defRPr/>
            </a:pPr>
            <a:r>
              <a:rPr lang="en-US" sz="2000" dirty="0" smtClean="0"/>
              <a:t>	6 months: 12%</a:t>
            </a:r>
          </a:p>
          <a:p>
            <a:pPr marL="342900" lvl="1" indent="-342900">
              <a:buFont typeface="Arial" charset="0"/>
              <a:buNone/>
              <a:defRPr/>
            </a:pPr>
            <a:r>
              <a:rPr lang="en-US" sz="2000" dirty="0" smtClean="0"/>
              <a:t>	12 months: 7.5%</a:t>
            </a:r>
          </a:p>
          <a:p>
            <a:pPr>
              <a:defRPr/>
            </a:pPr>
            <a:endParaRPr lang="en-US" dirty="0" smtClean="0"/>
          </a:p>
          <a:p>
            <a:pPr>
              <a:buFont typeface="Arial" charset="0"/>
              <a:buNone/>
              <a:defRPr/>
            </a:pPr>
            <a:endParaRPr lang="en-US" dirty="0" smtClean="0"/>
          </a:p>
        </p:txBody>
      </p:sp>
      <p:pic>
        <p:nvPicPr>
          <p:cNvPr id="26628" name="Content Placeholder 6"/>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04800" y="1752600"/>
            <a:ext cx="4394200" cy="4132263"/>
          </a:xfr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852" y="6239149"/>
            <a:ext cx="3231776" cy="618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2"/>
          <p:cNvSpPr txBox="1">
            <a:spLocks noChangeArrowheads="1"/>
          </p:cNvSpPr>
          <p:nvPr/>
        </p:nvSpPr>
        <p:spPr bwMode="auto">
          <a:xfrm>
            <a:off x="304800" y="5914231"/>
            <a:ext cx="3478212" cy="3635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13607" rIns="0" bIns="0" numCol="1" rtlCol="0" anchor="ctr" anchorCtr="0" compatLnSpc="1">
            <a:prstTxWarp prst="textNoShape">
              <a:avLst/>
            </a:prstTxWarp>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tabLst>
                <a:tab pos="723900" algn="l"/>
                <a:tab pos="1447800" algn="l"/>
                <a:tab pos="2171700" algn="l"/>
                <a:tab pos="2895600" algn="l"/>
                <a:tab pos="3619500" algn="l"/>
                <a:tab pos="4343400" algn="l"/>
                <a:tab pos="5067300" algn="l"/>
                <a:tab pos="5791200" algn="l"/>
                <a:tab pos="6515100" algn="l"/>
              </a:tabLst>
            </a:pPr>
            <a:r>
              <a:rPr lang="en-US" altLang="en-US" sz="1200" b="1" smtClean="0">
                <a:cs typeface="Arial Unicode MS" pitchFamily="32" charset="0"/>
              </a:rPr>
              <a:t>Zhu S et al. N Engl J Med 2002;347:1087-1093.</a:t>
            </a:r>
            <a:endParaRPr lang="en-US" altLang="en-US" sz="1200" b="1" dirty="0">
              <a:cs typeface="Arial Unicode MS" pitchFamily="32" charset="0"/>
            </a:endParaRPr>
          </a:p>
        </p:txBody>
      </p:sp>
    </p:spTree>
    <p:extLst>
      <p:ext uri="{BB962C8B-B14F-4D97-AF65-F5344CB8AC3E}">
        <p14:creationId xmlns:p14="http://schemas.microsoft.com/office/powerpoint/2010/main" val="29075630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05709"/>
            <a:ext cx="7220918" cy="1723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366" y="1981200"/>
            <a:ext cx="3489434"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150" y="4267200"/>
            <a:ext cx="314325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5875" y="3124200"/>
            <a:ext cx="3133725" cy="195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7713" y="5133975"/>
            <a:ext cx="4416287"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a:off x="3886200" y="3048000"/>
            <a:ext cx="762000" cy="44291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886200" y="4343400"/>
            <a:ext cx="762000" cy="3952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495800" y="1981200"/>
            <a:ext cx="4648201" cy="861774"/>
          </a:xfrm>
          <a:prstGeom prst="rect">
            <a:avLst/>
          </a:prstGeom>
          <a:noFill/>
        </p:spPr>
        <p:txBody>
          <a:bodyPr wrap="square" rtlCol="0">
            <a:spAutoFit/>
          </a:bodyPr>
          <a:lstStyle/>
          <a:p>
            <a:r>
              <a:rPr lang="en-US" b="1" dirty="0" smtClean="0">
                <a:solidFill>
                  <a:srgbClr val="FF0000"/>
                </a:solidFill>
              </a:rPr>
              <a:t>13-fold increase in cessation treatment enrollment with Ask Advise Connect</a:t>
            </a:r>
          </a:p>
          <a:p>
            <a:r>
              <a:rPr lang="en-US" sz="1400" dirty="0" smtClean="0"/>
              <a:t>(7.8% Ask Advise Connect vs. 0.6% Ask Advise Refer)</a:t>
            </a:r>
            <a:endParaRPr lang="en-US" sz="1400" dirty="0"/>
          </a:p>
        </p:txBody>
      </p:sp>
      <p:sp>
        <p:nvSpPr>
          <p:cNvPr id="16" name="Rectangle 2"/>
          <p:cNvSpPr txBox="1">
            <a:spLocks noChangeArrowheads="1"/>
          </p:cNvSpPr>
          <p:nvPr/>
        </p:nvSpPr>
        <p:spPr bwMode="auto">
          <a:xfrm>
            <a:off x="179388" y="6400800"/>
            <a:ext cx="3478212" cy="3635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13607" rIns="0" bIns="0" numCol="1" anchor="ctr" anchorCtr="0" compatLnSpc="1">
            <a:prstTxWarp prst="textNoShape">
              <a:avLst/>
            </a:prstTxWarp>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tabLst>
                <a:tab pos="723900" algn="l"/>
                <a:tab pos="1447800" algn="l"/>
                <a:tab pos="2171700" algn="l"/>
                <a:tab pos="2895600" algn="l"/>
                <a:tab pos="3619500" algn="l"/>
                <a:tab pos="4343400" algn="l"/>
                <a:tab pos="5067300" algn="l"/>
                <a:tab pos="5791200" algn="l"/>
                <a:tab pos="6515100" algn="l"/>
              </a:tabLst>
            </a:pPr>
            <a:r>
              <a:rPr lang="en-US" altLang="en-US" sz="1200" b="1" dirty="0" err="1" smtClean="0">
                <a:cs typeface="Arial Unicode MS" pitchFamily="32" charset="0"/>
              </a:rPr>
              <a:t>Vidrine</a:t>
            </a:r>
            <a:r>
              <a:rPr lang="en-US" altLang="en-US" sz="1200" b="1" dirty="0" smtClean="0">
                <a:cs typeface="Arial Unicode MS" pitchFamily="32" charset="0"/>
              </a:rPr>
              <a:t> J et al., JAMA </a:t>
            </a:r>
            <a:r>
              <a:rPr lang="en-US" altLang="en-US" sz="1200" b="1" dirty="0" err="1" smtClean="0">
                <a:cs typeface="Arial Unicode MS" pitchFamily="32" charset="0"/>
              </a:rPr>
              <a:t>Int</a:t>
            </a:r>
            <a:r>
              <a:rPr lang="en-US" altLang="en-US" sz="1200" b="1" dirty="0" smtClean="0">
                <a:cs typeface="Arial Unicode MS" pitchFamily="32" charset="0"/>
              </a:rPr>
              <a:t> Med, 2013; 173(6):458-464</a:t>
            </a:r>
            <a:endParaRPr lang="en-US" altLang="en-US" sz="1200" b="1" dirty="0">
              <a:cs typeface="Arial Unicode MS" pitchFamily="32" charset="0"/>
            </a:endParaRPr>
          </a:p>
        </p:txBody>
      </p:sp>
    </p:spTree>
    <p:extLst>
      <p:ext uri="{BB962C8B-B14F-4D97-AF65-F5344CB8AC3E}">
        <p14:creationId xmlns:p14="http://schemas.microsoft.com/office/powerpoint/2010/main" val="40081142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normAutofit fontScale="92500" lnSpcReduction="10000"/>
          </a:bodyPr>
          <a:lstStyle/>
          <a:p>
            <a:r>
              <a:rPr lang="en-US" sz="3200" dirty="0" smtClean="0"/>
              <a:t>Tobacco Impact on Health</a:t>
            </a:r>
            <a:endParaRPr lang="en-US" sz="3200" dirty="0" smtClean="0"/>
          </a:p>
          <a:p>
            <a:pPr marL="0" indent="0">
              <a:buNone/>
            </a:pPr>
            <a:endParaRPr lang="en-US" sz="3200" dirty="0"/>
          </a:p>
          <a:p>
            <a:r>
              <a:rPr lang="en-US" sz="3200" dirty="0" smtClean="0"/>
              <a:t>Tobacco Cessation: The 5 A’s</a:t>
            </a:r>
            <a:endParaRPr lang="en-US" sz="3200" dirty="0"/>
          </a:p>
          <a:p>
            <a:pPr marL="0" indent="0">
              <a:buNone/>
            </a:pPr>
            <a:endParaRPr lang="en-US" sz="3200" dirty="0" smtClean="0"/>
          </a:p>
          <a:p>
            <a:r>
              <a:rPr lang="en-US" sz="3200" dirty="0" smtClean="0">
                <a:solidFill>
                  <a:srgbClr val="FF0000"/>
                </a:solidFill>
              </a:rPr>
              <a:t>UC and Cessation</a:t>
            </a:r>
          </a:p>
          <a:p>
            <a:pPr lvl="1"/>
            <a:r>
              <a:rPr lang="en-US" sz="2800" dirty="0" smtClean="0"/>
              <a:t>California Smokers’ Helpline</a:t>
            </a:r>
          </a:p>
          <a:p>
            <a:pPr lvl="1"/>
            <a:r>
              <a:rPr lang="en-US" sz="2800" dirty="0" smtClean="0">
                <a:solidFill>
                  <a:srgbClr val="FF0000"/>
                </a:solidFill>
              </a:rPr>
              <a:t>UC Quits</a:t>
            </a:r>
          </a:p>
          <a:p>
            <a:pPr lvl="1"/>
            <a:r>
              <a:rPr lang="en-US" sz="2800" dirty="0" smtClean="0"/>
              <a:t>Smoking Cessation Leadership Center</a:t>
            </a:r>
            <a:endParaRPr lang="en-US" sz="2800" dirty="0" smtClean="0"/>
          </a:p>
          <a:p>
            <a:endParaRPr lang="en-US" sz="3200" dirty="0"/>
          </a:p>
          <a:p>
            <a:r>
              <a:rPr lang="en-US" sz="3200" dirty="0" smtClean="0"/>
              <a:t>UC Smoke and Tobacco-Free Policy</a:t>
            </a:r>
            <a:endParaRPr lang="en-US" sz="3200" dirty="0" smtClean="0"/>
          </a:p>
        </p:txBody>
      </p:sp>
      <p:pic>
        <p:nvPicPr>
          <p:cNvPr id="4" name="Picture 3" descr="\\hshome02\home\SOM\IntMed\etong\AANCART &amp; old laptop\EMR tobacco\UC Tobacco Cessation Network\TOE - Outreach\uc-quits-email-signat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9408" y="1447800"/>
            <a:ext cx="2265627" cy="1924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0275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3400" y="838200"/>
            <a:ext cx="8229600" cy="1692771"/>
          </a:xfrm>
          <a:prstGeom prst="rect">
            <a:avLst/>
          </a:prstGeom>
          <a:noFill/>
        </p:spPr>
        <p:txBody>
          <a:bodyPr>
            <a:spAutoFit/>
          </a:bodyPr>
          <a:lstStyle/>
          <a:p>
            <a:pPr algn="ctr" fontAlgn="auto">
              <a:spcBef>
                <a:spcPts val="0"/>
              </a:spcBef>
              <a:spcAft>
                <a:spcPts val="0"/>
              </a:spcAft>
              <a:defRPr/>
            </a:pPr>
            <a:r>
              <a:rPr lang="en-US" sz="4000" b="1" dirty="0" smtClean="0">
                <a:solidFill>
                  <a:schemeClr val="tx2">
                    <a:lumMod val="50000"/>
                  </a:schemeClr>
                </a:solidFill>
                <a:latin typeface="+mn-lt"/>
              </a:rPr>
              <a:t>UC QUITS VISION</a:t>
            </a:r>
            <a:endParaRPr lang="en-US" sz="4000" b="1" dirty="0">
              <a:solidFill>
                <a:schemeClr val="tx2">
                  <a:lumMod val="50000"/>
                </a:schemeClr>
              </a:solidFill>
              <a:latin typeface="+mn-lt"/>
            </a:endParaRPr>
          </a:p>
          <a:p>
            <a:pPr algn="ctr" fontAlgn="auto">
              <a:spcBef>
                <a:spcPts val="0"/>
              </a:spcBef>
              <a:spcAft>
                <a:spcPts val="0"/>
              </a:spcAft>
              <a:defRPr/>
            </a:pPr>
            <a:r>
              <a:rPr lang="en-US" sz="3200" dirty="0">
                <a:latin typeface="+mn-lt"/>
              </a:rPr>
              <a:t>To </a:t>
            </a:r>
            <a:r>
              <a:rPr lang="en-US" sz="3200" dirty="0" smtClean="0">
                <a:latin typeface="+mn-lt"/>
              </a:rPr>
              <a:t>address tobacco cessation </a:t>
            </a:r>
          </a:p>
          <a:p>
            <a:pPr algn="ctr" fontAlgn="auto">
              <a:spcBef>
                <a:spcPts val="0"/>
              </a:spcBef>
              <a:spcAft>
                <a:spcPts val="0"/>
              </a:spcAft>
              <a:defRPr/>
            </a:pPr>
            <a:r>
              <a:rPr lang="en-US" sz="3200" dirty="0" smtClean="0">
                <a:latin typeface="+mn-lt"/>
              </a:rPr>
              <a:t>at every UC Health encounter</a:t>
            </a:r>
            <a:endParaRPr lang="en-US" sz="3200" dirty="0">
              <a:latin typeface="+mn-l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971801"/>
            <a:ext cx="4233196"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870364" y="6581001"/>
            <a:ext cx="6553200" cy="276999"/>
          </a:xfrm>
          <a:prstGeom prst="rect">
            <a:avLst/>
          </a:prstGeom>
          <a:noFill/>
        </p:spPr>
        <p:txBody>
          <a:bodyPr wrap="square" rtlCol="0">
            <a:spAutoFit/>
          </a:bodyPr>
          <a:lstStyle/>
          <a:p>
            <a:r>
              <a:rPr lang="en-US" sz="1200" dirty="0" smtClean="0"/>
              <a:t>Funding: UC Health’s Center for Health Quality &amp; Innovation, UC Office of the President</a:t>
            </a:r>
            <a:endParaRPr lang="en-US" sz="1200"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775402"/>
            <a:ext cx="5013158" cy="3533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836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2"/>
          <p:cNvSpPr>
            <a:spLocks noGrp="1"/>
          </p:cNvSpPr>
          <p:nvPr>
            <p:ph type="title"/>
          </p:nvPr>
        </p:nvSpPr>
        <p:spPr/>
        <p:txBody>
          <a:bodyPr/>
          <a:lstStyle/>
          <a:p>
            <a:r>
              <a:rPr lang="en-US" altLang="en-US" dirty="0" smtClean="0"/>
              <a:t>Aims of UC Quits</a:t>
            </a:r>
          </a:p>
        </p:txBody>
      </p:sp>
      <p:sp>
        <p:nvSpPr>
          <p:cNvPr id="4" name="Content Placeholder 3"/>
          <p:cNvSpPr>
            <a:spLocks noGrp="1"/>
          </p:cNvSpPr>
          <p:nvPr>
            <p:ph idx="1"/>
          </p:nvPr>
        </p:nvSpPr>
        <p:spPr>
          <a:xfrm>
            <a:off x="457200" y="1600200"/>
            <a:ext cx="5867400" cy="4876800"/>
          </a:xfrm>
        </p:spPr>
        <p:txBody>
          <a:bodyPr>
            <a:normAutofit/>
          </a:bodyPr>
          <a:lstStyle/>
          <a:p>
            <a:pPr marL="0" indent="0">
              <a:buNone/>
            </a:pPr>
            <a:r>
              <a:rPr lang="en-US" altLang="en-US" dirty="0" smtClean="0"/>
              <a:t>To build capacity through a UC-wide Tobacco Cessation Network</a:t>
            </a:r>
          </a:p>
          <a:p>
            <a:endParaRPr lang="en-US" altLang="en-US" dirty="0" smtClean="0"/>
          </a:p>
          <a:p>
            <a:pPr marL="0" indent="0">
              <a:buNone/>
            </a:pPr>
            <a:r>
              <a:rPr lang="en-US" altLang="en-US" dirty="0" smtClean="0"/>
              <a:t>To create technological modifications to each UC EMR</a:t>
            </a:r>
          </a:p>
          <a:p>
            <a:pPr lvl="1"/>
            <a:r>
              <a:rPr lang="en-US" altLang="en-US" dirty="0" err="1" smtClean="0"/>
              <a:t>Yr</a:t>
            </a:r>
            <a:r>
              <a:rPr lang="en-US" altLang="en-US" dirty="0" smtClean="0"/>
              <a:t> 1: </a:t>
            </a:r>
            <a:r>
              <a:rPr lang="en-US" altLang="en-US" dirty="0" err="1" smtClean="0"/>
              <a:t>eReferral</a:t>
            </a:r>
            <a:r>
              <a:rPr lang="en-US" altLang="en-US" dirty="0" smtClean="0"/>
              <a:t> to California Smokers’ Helpline</a:t>
            </a:r>
          </a:p>
          <a:p>
            <a:pPr lvl="1"/>
            <a:r>
              <a:rPr lang="en-US" altLang="en-US" dirty="0" err="1" smtClean="0"/>
              <a:t>Yr</a:t>
            </a:r>
            <a:r>
              <a:rPr lang="en-US" altLang="en-US" dirty="0" smtClean="0"/>
              <a:t> 2: Order sets and alerts</a:t>
            </a:r>
          </a:p>
          <a:p>
            <a:endParaRPr lang="en-US" altLang="en-US" dirty="0" smtClean="0"/>
          </a:p>
          <a:p>
            <a:pPr marL="0" indent="0">
              <a:buNone/>
            </a:pPr>
            <a:r>
              <a:rPr lang="en-US" altLang="en-US" dirty="0" smtClean="0"/>
              <a:t>To conduct outreach and education across departments and nursing staff</a:t>
            </a:r>
          </a:p>
          <a:p>
            <a:pPr lvl="1"/>
            <a:r>
              <a:rPr lang="en-US" altLang="en-US" dirty="0"/>
              <a:t>UC Quits website resource</a:t>
            </a:r>
          </a:p>
          <a:p>
            <a:pPr lvl="1"/>
            <a:r>
              <a:rPr lang="en-US" altLang="en-US" dirty="0" smtClean="0"/>
              <a:t>UC Quits brief training modules</a:t>
            </a:r>
          </a:p>
        </p:txBody>
      </p:sp>
      <p:pic>
        <p:nvPicPr>
          <p:cNvPr id="6" name="Picture 4" descr="http://www.ucdmc.ucdavis.edu/medicalcenter/includes/images/ourte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5029200"/>
            <a:ext cx="27336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Documents and Settings\etong\Local Settings\Temporary Internet Files\Content.IE5\5SRR3FCB\MP90044863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2971800"/>
            <a:ext cx="2514600"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41"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4251" y="838200"/>
            <a:ext cx="2611149" cy="1481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39488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Engage All Providers</a:t>
            </a:r>
            <a:endParaRPr lang="en-US" dirty="0"/>
          </a:p>
        </p:txBody>
      </p:sp>
      <p:sp>
        <p:nvSpPr>
          <p:cNvPr id="3" name="Content Placeholder 2"/>
          <p:cNvSpPr>
            <a:spLocks noGrp="1"/>
          </p:cNvSpPr>
          <p:nvPr>
            <p:ph idx="1"/>
          </p:nvPr>
        </p:nvSpPr>
        <p:spPr>
          <a:xfrm>
            <a:off x="457200" y="1676400"/>
            <a:ext cx="8229600" cy="5181600"/>
          </a:xfrm>
        </p:spPr>
        <p:txBody>
          <a:bodyPr>
            <a:normAutofit fontScale="92500" lnSpcReduction="20000"/>
          </a:bodyPr>
          <a:lstStyle/>
          <a:p>
            <a:pPr marL="0" indent="0">
              <a:buNone/>
            </a:pPr>
            <a:r>
              <a:rPr lang="en-US" dirty="0" smtClean="0"/>
              <a:t>Nursing</a:t>
            </a:r>
          </a:p>
          <a:p>
            <a:pPr lvl="1"/>
            <a:r>
              <a:rPr lang="en-US" dirty="0" smtClean="0"/>
              <a:t>Documents tobacco status intake</a:t>
            </a:r>
          </a:p>
          <a:p>
            <a:pPr lvl="1"/>
            <a:r>
              <a:rPr lang="en-US" dirty="0" smtClean="0"/>
              <a:t>Assist nicotine withdrawal during hospital stay</a:t>
            </a:r>
          </a:p>
          <a:p>
            <a:pPr lvl="1"/>
            <a:endParaRPr lang="en-US" dirty="0" smtClean="0"/>
          </a:p>
          <a:p>
            <a:pPr marL="0" indent="0">
              <a:buNone/>
            </a:pPr>
            <a:r>
              <a:rPr lang="en-US" dirty="0" err="1" smtClean="0"/>
              <a:t>Peds</a:t>
            </a:r>
            <a:r>
              <a:rPr lang="en-US" dirty="0"/>
              <a:t> </a:t>
            </a:r>
            <a:r>
              <a:rPr lang="en-US" dirty="0" smtClean="0"/>
              <a:t>and obstetrics</a:t>
            </a:r>
          </a:p>
          <a:p>
            <a:pPr lvl="1"/>
            <a:r>
              <a:rPr lang="en-US" dirty="0" smtClean="0"/>
              <a:t>Passive smoking and helping household smoker</a:t>
            </a:r>
          </a:p>
          <a:p>
            <a:pPr lvl="1"/>
            <a:endParaRPr lang="en-US" dirty="0" smtClean="0"/>
          </a:p>
          <a:p>
            <a:pPr marL="0" indent="0">
              <a:buNone/>
            </a:pPr>
            <a:r>
              <a:rPr lang="en-US" dirty="0" smtClean="0"/>
              <a:t>Anesthesia and Surgery</a:t>
            </a:r>
          </a:p>
          <a:p>
            <a:pPr lvl="1"/>
            <a:r>
              <a:rPr lang="en-US" dirty="0" smtClean="0"/>
              <a:t>Access to pre-op clinic, pain clinic, </a:t>
            </a:r>
            <a:r>
              <a:rPr lang="en-US" dirty="0" err="1" smtClean="0"/>
              <a:t>peri</a:t>
            </a:r>
            <a:r>
              <a:rPr lang="en-US" dirty="0" smtClean="0"/>
              <a:t>-op for surgical lines</a:t>
            </a:r>
          </a:p>
          <a:p>
            <a:pPr lvl="1"/>
            <a:r>
              <a:rPr lang="en-US" dirty="0" smtClean="0"/>
              <a:t>“There is no sweet spot to quit before surgery”</a:t>
            </a:r>
          </a:p>
          <a:p>
            <a:pPr lvl="1"/>
            <a:endParaRPr lang="en-US" dirty="0" smtClean="0"/>
          </a:p>
          <a:p>
            <a:pPr marL="0" indent="0">
              <a:buNone/>
            </a:pPr>
            <a:r>
              <a:rPr lang="en-US" dirty="0" smtClean="0"/>
              <a:t>Psychiatry</a:t>
            </a:r>
          </a:p>
          <a:p>
            <a:pPr lvl="1"/>
            <a:r>
              <a:rPr lang="en-US" dirty="0" smtClean="0"/>
              <a:t>Behavioral health has high smoking rates</a:t>
            </a:r>
          </a:p>
          <a:p>
            <a:pPr marL="0" indent="0">
              <a:buNone/>
            </a:pPr>
            <a:endParaRPr lang="en-US" dirty="0" smtClean="0"/>
          </a:p>
          <a:p>
            <a:pPr marL="0" indent="0">
              <a:buNone/>
            </a:pPr>
            <a:r>
              <a:rPr lang="en-US" dirty="0" smtClean="0"/>
              <a:t>Health Professional Team</a:t>
            </a:r>
          </a:p>
          <a:p>
            <a:pPr lvl="1"/>
            <a:r>
              <a:rPr lang="en-US" dirty="0" smtClean="0"/>
              <a:t>Pharmacists, Respiratory Therapists, Social Work</a:t>
            </a:r>
            <a:endParaRPr lang="en-US" dirty="0"/>
          </a:p>
        </p:txBody>
      </p:sp>
      <p:pic>
        <p:nvPicPr>
          <p:cNvPr id="4" name="Picture 6" descr="http://nobutts.org/images/CASmokersHelpline_Banner_250x2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1242" y="76200"/>
            <a:ext cx="1839968" cy="1530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606694"/>
            <a:ext cx="809625" cy="94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845689" y="2514600"/>
            <a:ext cx="1926711" cy="400110"/>
          </a:xfrm>
          <a:prstGeom prst="rect">
            <a:avLst/>
          </a:prstGeom>
          <a:noFill/>
        </p:spPr>
        <p:txBody>
          <a:bodyPr wrap="square" rtlCol="0">
            <a:spAutoFit/>
          </a:bodyPr>
          <a:lstStyle/>
          <a:p>
            <a:r>
              <a:rPr lang="en-US" sz="1000" dirty="0" smtClean="0"/>
              <a:t>Linda </a:t>
            </a:r>
            <a:r>
              <a:rPr lang="en-US" sz="1000" dirty="0" err="1" smtClean="0"/>
              <a:t>Sarna</a:t>
            </a:r>
            <a:r>
              <a:rPr lang="en-US" sz="1000" dirty="0" smtClean="0"/>
              <a:t>, RN, PhD</a:t>
            </a:r>
          </a:p>
          <a:p>
            <a:r>
              <a:rPr lang="en-US" sz="1000" dirty="0" smtClean="0"/>
              <a:t>Dean, UCLA School of Nursing</a:t>
            </a:r>
            <a:endParaRPr lang="en-US" sz="1000" dirty="0"/>
          </a:p>
        </p:txBody>
      </p:sp>
      <p:pic>
        <p:nvPicPr>
          <p:cNvPr id="256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0060" y="2229277"/>
            <a:ext cx="800100"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719287" y="3061348"/>
            <a:ext cx="1772210" cy="400110"/>
          </a:xfrm>
          <a:prstGeom prst="rect">
            <a:avLst/>
          </a:prstGeom>
          <a:noFill/>
        </p:spPr>
        <p:txBody>
          <a:bodyPr wrap="square" rtlCol="0">
            <a:spAutoFit/>
          </a:bodyPr>
          <a:lstStyle/>
          <a:p>
            <a:r>
              <a:rPr lang="en-US" sz="1000" dirty="0" err="1" smtClean="0"/>
              <a:t>Jyothi</a:t>
            </a:r>
            <a:r>
              <a:rPr lang="en-US" sz="1000" dirty="0" smtClean="0"/>
              <a:t> </a:t>
            </a:r>
            <a:r>
              <a:rPr lang="en-US" sz="1000" dirty="0" err="1" smtClean="0"/>
              <a:t>Marbin</a:t>
            </a:r>
            <a:r>
              <a:rPr lang="en-US" sz="1000" dirty="0" smtClean="0"/>
              <a:t>, MD</a:t>
            </a:r>
          </a:p>
          <a:p>
            <a:r>
              <a:rPr lang="en-US" sz="1000" dirty="0" smtClean="0"/>
              <a:t>UCSF Benioff Oakland</a:t>
            </a:r>
            <a:endParaRPr lang="en-US" sz="1000" dirty="0"/>
          </a:p>
        </p:txBody>
      </p:sp>
      <p:pic>
        <p:nvPicPr>
          <p:cNvPr id="2560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4800" y="3695700"/>
            <a:ext cx="750125" cy="1000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7679531" y="4704939"/>
            <a:ext cx="1957388" cy="553998"/>
          </a:xfrm>
          <a:prstGeom prst="rect">
            <a:avLst/>
          </a:prstGeom>
          <a:noFill/>
        </p:spPr>
        <p:txBody>
          <a:bodyPr wrap="square" rtlCol="0">
            <a:spAutoFit/>
          </a:bodyPr>
          <a:lstStyle/>
          <a:p>
            <a:r>
              <a:rPr lang="en-US" sz="1000" dirty="0" err="1" smtClean="0"/>
              <a:t>Maxime</a:t>
            </a:r>
            <a:r>
              <a:rPr lang="en-US" sz="1000" dirty="0" smtClean="0"/>
              <a:t> </a:t>
            </a:r>
            <a:r>
              <a:rPr lang="en-US" sz="1000" dirty="0" err="1" smtClean="0"/>
              <a:t>Cannesson</a:t>
            </a:r>
            <a:r>
              <a:rPr lang="en-US" sz="1000" dirty="0" smtClean="0"/>
              <a:t>, MD</a:t>
            </a:r>
          </a:p>
          <a:p>
            <a:r>
              <a:rPr lang="en-US" sz="1000" dirty="0" smtClean="0"/>
              <a:t>Vice-Chair </a:t>
            </a:r>
            <a:r>
              <a:rPr lang="en-US" sz="1000" dirty="0" err="1" smtClean="0"/>
              <a:t>Peri</a:t>
            </a:r>
            <a:r>
              <a:rPr lang="en-US" sz="1000" dirty="0" smtClean="0"/>
              <a:t>-op Med</a:t>
            </a:r>
          </a:p>
          <a:p>
            <a:r>
              <a:rPr lang="en-US" sz="1000" dirty="0" smtClean="0"/>
              <a:t>UCLA Anesthesia</a:t>
            </a:r>
            <a:endParaRPr lang="en-US" sz="1000" dirty="0"/>
          </a:p>
        </p:txBody>
      </p:sp>
      <p:pic>
        <p:nvPicPr>
          <p:cNvPr id="2560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0752" y="4673503"/>
            <a:ext cx="762000" cy="84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6003637" y="5508555"/>
            <a:ext cx="1543610" cy="400110"/>
          </a:xfrm>
          <a:prstGeom prst="rect">
            <a:avLst/>
          </a:prstGeom>
          <a:noFill/>
        </p:spPr>
        <p:txBody>
          <a:bodyPr wrap="square" rtlCol="0">
            <a:spAutoFit/>
          </a:bodyPr>
          <a:lstStyle/>
          <a:p>
            <a:r>
              <a:rPr lang="en-US" sz="1000" dirty="0" smtClean="0"/>
              <a:t>Tim Fong, MD</a:t>
            </a:r>
          </a:p>
          <a:p>
            <a:r>
              <a:rPr lang="en-US" sz="1000" dirty="0" smtClean="0"/>
              <a:t>UCLA Psychiatry</a:t>
            </a:r>
            <a:endParaRPr lang="en-US" sz="1000" dirty="0"/>
          </a:p>
        </p:txBody>
      </p:sp>
      <p:sp>
        <p:nvSpPr>
          <p:cNvPr id="13" name="TextBox 12"/>
          <p:cNvSpPr txBox="1"/>
          <p:nvPr/>
        </p:nvSpPr>
        <p:spPr>
          <a:xfrm>
            <a:off x="7595614" y="6304002"/>
            <a:ext cx="1444183" cy="553998"/>
          </a:xfrm>
          <a:prstGeom prst="rect">
            <a:avLst/>
          </a:prstGeom>
          <a:noFill/>
        </p:spPr>
        <p:txBody>
          <a:bodyPr wrap="square" rtlCol="0">
            <a:spAutoFit/>
          </a:bodyPr>
          <a:lstStyle/>
          <a:p>
            <a:r>
              <a:rPr lang="en-US" sz="1000" dirty="0" smtClean="0"/>
              <a:t>Lisa Kroon, </a:t>
            </a:r>
            <a:r>
              <a:rPr lang="en-US" sz="1000" dirty="0" err="1" smtClean="0"/>
              <a:t>PharmD</a:t>
            </a:r>
            <a:endParaRPr lang="en-US" sz="1000" dirty="0" smtClean="0"/>
          </a:p>
          <a:p>
            <a:r>
              <a:rPr lang="en-US" sz="1000" dirty="0" smtClean="0"/>
              <a:t>Chair, UCSF Clinical Pharmacy</a:t>
            </a:r>
            <a:endParaRPr lang="en-US" sz="1000" dirty="0"/>
          </a:p>
        </p:txBody>
      </p:sp>
      <p:pic>
        <p:nvPicPr>
          <p:cNvPr id="2050" name="Picture 2" descr="Kro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27769" y="5368728"/>
            <a:ext cx="904626" cy="904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090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Two-way </a:t>
            </a:r>
            <a:r>
              <a:rPr lang="en-US" dirty="0" err="1" smtClean="0"/>
              <a:t>eReferral</a:t>
            </a:r>
            <a:r>
              <a:rPr lang="en-US" dirty="0" smtClean="0"/>
              <a:t> to Helpline</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306528"/>
            <a:ext cx="8229600" cy="180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85800" y="4419600"/>
            <a:ext cx="7772400"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t>P</a:t>
            </a:r>
            <a:r>
              <a:rPr lang="en-US" sz="2400" dirty="0" smtClean="0"/>
              <a:t>rovider enters </a:t>
            </a:r>
            <a:r>
              <a:rPr lang="en-US" sz="2400" dirty="0" err="1" smtClean="0"/>
              <a:t>quitline</a:t>
            </a:r>
            <a:r>
              <a:rPr lang="en-US" sz="2400" dirty="0" smtClean="0"/>
              <a:t> </a:t>
            </a:r>
            <a:r>
              <a:rPr lang="en-US" sz="2400" dirty="0" err="1" smtClean="0"/>
              <a:t>eReferral</a:t>
            </a:r>
            <a:r>
              <a:rPr lang="en-US" sz="2400" dirty="0" smtClean="0"/>
              <a:t> order (outpatient or inpatient)</a:t>
            </a:r>
          </a:p>
          <a:p>
            <a:pPr marL="285750" indent="-285750">
              <a:buFont typeface="Arial" panose="020B0604020202020204" pitchFamily="34" charset="0"/>
              <a:buChar char="•"/>
            </a:pPr>
            <a:r>
              <a:rPr lang="en-US" sz="2400" dirty="0" smtClean="0"/>
              <a:t>Helpline calls patient in 1-2 business days</a:t>
            </a:r>
          </a:p>
          <a:p>
            <a:pPr marL="285750" indent="-285750">
              <a:buFont typeface="Arial" panose="020B0604020202020204" pitchFamily="34" charset="0"/>
              <a:buChar char="•"/>
            </a:pPr>
            <a:r>
              <a:rPr lang="en-US" sz="2400" dirty="0"/>
              <a:t>P</a:t>
            </a:r>
            <a:r>
              <a:rPr lang="en-US" sz="2400" dirty="0" smtClean="0"/>
              <a:t>rovider receives ongoing Results message about Helpline calls and smoking status (at time of call)</a:t>
            </a:r>
          </a:p>
        </p:txBody>
      </p:sp>
    </p:spTree>
    <p:extLst>
      <p:ext uri="{BB962C8B-B14F-4D97-AF65-F5344CB8AC3E}">
        <p14:creationId xmlns:p14="http://schemas.microsoft.com/office/powerpoint/2010/main" val="7950138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76200"/>
            <a:ext cx="8229600" cy="1477963"/>
          </a:xfrm>
        </p:spPr>
        <p:txBody>
          <a:bodyPr/>
          <a:lstStyle/>
          <a:p>
            <a:r>
              <a:rPr lang="en-US" altLang="en-US" sz="2800" dirty="0" smtClean="0"/>
              <a:t>1) Provider Enters Order</a:t>
            </a:r>
          </a:p>
        </p:txBody>
      </p:sp>
      <p:sp>
        <p:nvSpPr>
          <p:cNvPr id="4" name="Title 1"/>
          <p:cNvSpPr txBox="1">
            <a:spLocks/>
          </p:cNvSpPr>
          <p:nvPr/>
        </p:nvSpPr>
        <p:spPr>
          <a:xfrm>
            <a:off x="511629" y="3611108"/>
            <a:ext cx="8229600" cy="2239963"/>
          </a:xfrm>
          <a:prstGeom prst="rect">
            <a:avLst/>
          </a:prstGeom>
        </p:spPr>
        <p:txBody>
          <a:bodyPr anchor="ctr">
            <a:normAutofit/>
          </a:bodyPr>
          <a:lstStyle/>
          <a:p>
            <a:pPr algn="ctr" fontAlgn="auto">
              <a:spcAft>
                <a:spcPts val="0"/>
              </a:spcAft>
              <a:defRPr/>
            </a:pPr>
            <a:r>
              <a:rPr lang="en-US" sz="2800" dirty="0" smtClean="0">
                <a:latin typeface="+mj-lt"/>
                <a:ea typeface="+mj-ea"/>
                <a:cs typeface="+mj-cs"/>
              </a:rPr>
              <a:t>2) </a:t>
            </a:r>
            <a:r>
              <a:rPr lang="en-US" sz="2800" dirty="0">
                <a:latin typeface="+mj-lt"/>
                <a:ea typeface="+mj-ea"/>
                <a:cs typeface="+mj-cs"/>
              </a:rPr>
              <a:t>Provider Gets Results Message</a:t>
            </a:r>
          </a:p>
        </p:txBody>
      </p:sp>
      <p:pic>
        <p:nvPicPr>
          <p:cNvPr id="5" name="Picture 1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5029200"/>
            <a:ext cx="6051144" cy="1600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14400"/>
            <a:ext cx="6324600" cy="3514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38077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5 UCs: 5000+ </a:t>
            </a:r>
            <a:r>
              <a:rPr lang="en-US" dirty="0" err="1" smtClean="0"/>
              <a:t>eReferrals</a:t>
            </a:r>
            <a:r>
              <a:rPr lang="en-US" dirty="0" smtClean="0"/>
              <a:t> 2013-2015</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6182" y="1676400"/>
            <a:ext cx="6427148" cy="478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733800" y="5257800"/>
            <a:ext cx="4724400" cy="923330"/>
          </a:xfrm>
          <a:prstGeom prst="rect">
            <a:avLst/>
          </a:prstGeom>
          <a:noFill/>
        </p:spPr>
        <p:txBody>
          <a:bodyPr wrap="square" rtlCol="0">
            <a:spAutoFit/>
          </a:bodyPr>
          <a:lstStyle/>
          <a:p>
            <a:r>
              <a:rPr lang="en-US" dirty="0" smtClean="0"/>
              <a:t>UCD live 3/2013; Other UCs after 11/2014</a:t>
            </a:r>
          </a:p>
          <a:p>
            <a:endParaRPr lang="en-US" dirty="0" smtClean="0"/>
          </a:p>
          <a:p>
            <a:r>
              <a:rPr lang="en-US" dirty="0"/>
              <a:t>*Reflects hospital discharge orders </a:t>
            </a:r>
            <a:r>
              <a:rPr lang="en-US" dirty="0" smtClean="0"/>
              <a:t>too</a:t>
            </a:r>
            <a:endParaRPr lang="en-US" dirty="0"/>
          </a:p>
        </p:txBody>
      </p:sp>
    </p:spTree>
    <p:extLst>
      <p:ext uri="{BB962C8B-B14F-4D97-AF65-F5344CB8AC3E}">
        <p14:creationId xmlns:p14="http://schemas.microsoft.com/office/powerpoint/2010/main" val="3367002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EMR </a:t>
            </a:r>
            <a:r>
              <a:rPr lang="en-US" dirty="0" smtClean="0"/>
              <a:t>modifications across UCs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31263635"/>
              </p:ext>
            </p:extLst>
          </p:nvPr>
        </p:nvGraphicFramePr>
        <p:xfrm>
          <a:off x="457200" y="1600200"/>
          <a:ext cx="8229600" cy="5125720"/>
        </p:xfrm>
        <a:graphic>
          <a:graphicData uri="http://schemas.openxmlformats.org/drawingml/2006/table">
            <a:tbl>
              <a:tblPr firstRow="1" bandRow="1">
                <a:tableStyleId>{5C22544A-7EE6-4342-B048-85BDC9FD1C3A}</a:tableStyleId>
              </a:tblPr>
              <a:tblGrid>
                <a:gridCol w="1371600"/>
                <a:gridCol w="1371600"/>
                <a:gridCol w="1371600"/>
                <a:gridCol w="1371600"/>
                <a:gridCol w="1371600"/>
                <a:gridCol w="1371600"/>
              </a:tblGrid>
              <a:tr h="370840">
                <a:tc>
                  <a:txBody>
                    <a:bodyPr/>
                    <a:lstStyle/>
                    <a:p>
                      <a:endParaRPr lang="en-US" dirty="0"/>
                    </a:p>
                  </a:txBody>
                  <a:tcPr/>
                </a:tc>
                <a:tc>
                  <a:txBody>
                    <a:bodyPr/>
                    <a:lstStyle/>
                    <a:p>
                      <a:r>
                        <a:rPr lang="en-US" dirty="0" smtClean="0"/>
                        <a:t>UCD</a:t>
                      </a:r>
                      <a:endParaRPr lang="en-US" dirty="0"/>
                    </a:p>
                  </a:txBody>
                  <a:tcPr/>
                </a:tc>
                <a:tc>
                  <a:txBody>
                    <a:bodyPr/>
                    <a:lstStyle/>
                    <a:p>
                      <a:r>
                        <a:rPr lang="en-US" dirty="0" smtClean="0"/>
                        <a:t>UCSF</a:t>
                      </a:r>
                      <a:endParaRPr lang="en-US" dirty="0"/>
                    </a:p>
                  </a:txBody>
                  <a:tcPr/>
                </a:tc>
                <a:tc>
                  <a:txBody>
                    <a:bodyPr/>
                    <a:lstStyle/>
                    <a:p>
                      <a:r>
                        <a:rPr lang="en-US" dirty="0" smtClean="0"/>
                        <a:t>UCLA</a:t>
                      </a:r>
                      <a:endParaRPr lang="en-US" dirty="0"/>
                    </a:p>
                  </a:txBody>
                  <a:tcPr/>
                </a:tc>
                <a:tc>
                  <a:txBody>
                    <a:bodyPr/>
                    <a:lstStyle/>
                    <a:p>
                      <a:r>
                        <a:rPr lang="en-US" dirty="0" smtClean="0"/>
                        <a:t>UCI</a:t>
                      </a:r>
                      <a:endParaRPr lang="en-US" dirty="0"/>
                    </a:p>
                  </a:txBody>
                  <a:tcPr/>
                </a:tc>
                <a:tc>
                  <a:txBody>
                    <a:bodyPr/>
                    <a:lstStyle/>
                    <a:p>
                      <a:r>
                        <a:rPr lang="en-US" dirty="0" smtClean="0"/>
                        <a:t>UCSD</a:t>
                      </a:r>
                      <a:endParaRPr lang="en-US" dirty="0"/>
                    </a:p>
                  </a:txBody>
                  <a:tcPr/>
                </a:tc>
              </a:tr>
              <a:tr h="370840">
                <a:tc>
                  <a:txBody>
                    <a:bodyPr/>
                    <a:lstStyle/>
                    <a:p>
                      <a:r>
                        <a:rPr lang="en-US" dirty="0" err="1" smtClean="0"/>
                        <a:t>eReferral</a:t>
                      </a:r>
                      <a:r>
                        <a:rPr lang="en-US" dirty="0" smtClean="0"/>
                        <a:t> to Helpline</a:t>
                      </a:r>
                      <a:endParaRPr lang="en-US" dirty="0"/>
                    </a:p>
                  </a:txBody>
                  <a:tcPr>
                    <a:solidFill>
                      <a:schemeClr val="bg2"/>
                    </a:solidFill>
                  </a:tcPr>
                </a:tc>
                <a:tc>
                  <a:txBody>
                    <a:bodyPr/>
                    <a:lstStyle/>
                    <a:p>
                      <a:r>
                        <a:rPr lang="en-US" dirty="0" smtClean="0"/>
                        <a:t>X</a:t>
                      </a:r>
                      <a:endParaRPr lang="en-US" dirty="0"/>
                    </a:p>
                  </a:txBody>
                  <a:tcPr>
                    <a:solidFill>
                      <a:schemeClr val="bg2"/>
                    </a:solidFill>
                  </a:tcPr>
                </a:tc>
                <a:tc>
                  <a:txBody>
                    <a:bodyPr/>
                    <a:lstStyle/>
                    <a:p>
                      <a:r>
                        <a:rPr lang="en-US" dirty="0" smtClean="0"/>
                        <a:t>X</a:t>
                      </a:r>
                      <a:endParaRPr lang="en-US" dirty="0"/>
                    </a:p>
                  </a:txBody>
                  <a:tcPr>
                    <a:solidFill>
                      <a:schemeClr val="bg2"/>
                    </a:solidFill>
                  </a:tcPr>
                </a:tc>
                <a:tc>
                  <a:txBody>
                    <a:bodyPr/>
                    <a:lstStyle/>
                    <a:p>
                      <a:r>
                        <a:rPr lang="en-US" dirty="0" smtClean="0"/>
                        <a:t>X</a:t>
                      </a:r>
                      <a:endParaRPr lang="en-US" dirty="0"/>
                    </a:p>
                  </a:txBody>
                  <a:tcPr>
                    <a:solidFill>
                      <a:schemeClr val="bg2"/>
                    </a:solidFill>
                  </a:tcPr>
                </a:tc>
                <a:tc>
                  <a:txBody>
                    <a:bodyPr/>
                    <a:lstStyle/>
                    <a:p>
                      <a:r>
                        <a:rPr lang="en-US" dirty="0" smtClean="0"/>
                        <a:t>X</a:t>
                      </a:r>
                      <a:endParaRPr lang="en-US" dirty="0"/>
                    </a:p>
                  </a:txBody>
                  <a:tcPr>
                    <a:solidFill>
                      <a:schemeClr val="bg2"/>
                    </a:solidFill>
                  </a:tcPr>
                </a:tc>
                <a:tc>
                  <a:txBody>
                    <a:bodyPr/>
                    <a:lstStyle/>
                    <a:p>
                      <a:r>
                        <a:rPr lang="en-US" dirty="0" smtClean="0"/>
                        <a:t>X</a:t>
                      </a:r>
                      <a:endParaRPr lang="en-US" dirty="0"/>
                    </a:p>
                  </a:txBody>
                  <a:tcPr>
                    <a:solidFill>
                      <a:schemeClr val="bg2"/>
                    </a:solidFill>
                  </a:tcPr>
                </a:tc>
              </a:tr>
              <a:tr h="370840">
                <a:tc>
                  <a:txBody>
                    <a:bodyPr/>
                    <a:lstStyle/>
                    <a:p>
                      <a:r>
                        <a:rPr lang="en-US" dirty="0" smtClean="0"/>
                        <a:t>Outpatient order set</a:t>
                      </a:r>
                      <a:endParaRPr lang="en-US" dirty="0"/>
                    </a:p>
                  </a:txBody>
                  <a:tcPr>
                    <a:solidFill>
                      <a:schemeClr val="accent1">
                        <a:lumMod val="40000"/>
                        <a:lumOff val="60000"/>
                      </a:schemeClr>
                    </a:solidFill>
                  </a:tcPr>
                </a:tc>
                <a:tc>
                  <a:txBody>
                    <a:bodyPr/>
                    <a:lstStyle/>
                    <a:p>
                      <a:r>
                        <a:rPr lang="en-US" dirty="0" smtClean="0"/>
                        <a:t>X</a:t>
                      </a:r>
                      <a:endParaRPr lang="en-US" dirty="0"/>
                    </a:p>
                  </a:txBody>
                  <a:tcPr>
                    <a:solidFill>
                      <a:schemeClr val="accent1">
                        <a:lumMod val="40000"/>
                        <a:lumOff val="60000"/>
                      </a:schemeClr>
                    </a:solidFill>
                  </a:tcPr>
                </a:tc>
                <a:tc>
                  <a:txBody>
                    <a:bodyPr/>
                    <a:lstStyle/>
                    <a:p>
                      <a:r>
                        <a:rPr lang="en-US" dirty="0" smtClean="0"/>
                        <a:t>X</a:t>
                      </a:r>
                      <a:endParaRPr lang="en-US" dirty="0"/>
                    </a:p>
                  </a:txBody>
                  <a:tcPr>
                    <a:solidFill>
                      <a:schemeClr val="accent1">
                        <a:lumMod val="40000"/>
                        <a:lumOff val="60000"/>
                      </a:schemeClr>
                    </a:solidFill>
                  </a:tcPr>
                </a:tc>
                <a:tc>
                  <a:txBody>
                    <a:bodyPr/>
                    <a:lstStyle/>
                    <a:p>
                      <a:r>
                        <a:rPr lang="en-US" dirty="0" smtClean="0"/>
                        <a:t>X</a:t>
                      </a:r>
                      <a:endParaRPr lang="en-US" dirty="0"/>
                    </a:p>
                  </a:txBody>
                  <a:tcPr>
                    <a:solidFill>
                      <a:schemeClr val="accent1">
                        <a:lumMod val="40000"/>
                        <a:lumOff val="60000"/>
                      </a:schemeClr>
                    </a:solidFill>
                  </a:tcPr>
                </a:tc>
                <a:tc>
                  <a:txBody>
                    <a:bodyPr/>
                    <a:lstStyle/>
                    <a:p>
                      <a:r>
                        <a:rPr lang="en-US" dirty="0" smtClean="0"/>
                        <a:t>X</a:t>
                      </a:r>
                      <a:endParaRPr lang="en-US" dirty="0"/>
                    </a:p>
                  </a:txBody>
                  <a:tcPr>
                    <a:solidFill>
                      <a:schemeClr val="accent1">
                        <a:lumMod val="40000"/>
                        <a:lumOff val="60000"/>
                      </a:schemeClr>
                    </a:solidFill>
                  </a:tcPr>
                </a:tc>
                <a:tc>
                  <a:txBody>
                    <a:bodyPr/>
                    <a:lstStyle/>
                    <a:p>
                      <a:r>
                        <a:rPr lang="en-US" dirty="0" smtClean="0"/>
                        <a:t>X</a:t>
                      </a:r>
                      <a:endParaRPr lang="en-US" dirty="0"/>
                    </a:p>
                  </a:txBody>
                  <a:tcPr>
                    <a:solidFill>
                      <a:schemeClr val="accent1">
                        <a:lumMod val="40000"/>
                        <a:lumOff val="60000"/>
                      </a:schemeClr>
                    </a:solidFill>
                  </a:tcPr>
                </a:tc>
              </a:tr>
              <a:tr h="370840">
                <a:tc>
                  <a:txBody>
                    <a:bodyPr/>
                    <a:lstStyle/>
                    <a:p>
                      <a:r>
                        <a:rPr lang="en-US" dirty="0" smtClean="0"/>
                        <a:t>Outpatient HM alert</a:t>
                      </a:r>
                      <a:endParaRPr lang="en-US" dirty="0"/>
                    </a:p>
                  </a:txBody>
                  <a:tcPr>
                    <a:solidFill>
                      <a:schemeClr val="accent1">
                        <a:lumMod val="40000"/>
                        <a:lumOff val="60000"/>
                      </a:schemeClr>
                    </a:solidFill>
                  </a:tcPr>
                </a:tc>
                <a:tc>
                  <a:txBody>
                    <a:bodyPr/>
                    <a:lstStyle/>
                    <a:p>
                      <a:r>
                        <a:rPr lang="en-US" dirty="0" smtClean="0"/>
                        <a:t>X</a:t>
                      </a:r>
                      <a:endParaRPr lang="en-US" dirty="0"/>
                    </a:p>
                  </a:txBody>
                  <a:tcPr>
                    <a:solidFill>
                      <a:schemeClr val="accent1">
                        <a:lumMod val="40000"/>
                        <a:lumOff val="60000"/>
                      </a:schemeClr>
                    </a:solidFill>
                  </a:tcPr>
                </a:tc>
                <a:tc>
                  <a:txBody>
                    <a:bodyPr/>
                    <a:lstStyle/>
                    <a:p>
                      <a:endParaRPr lang="en-US" dirty="0"/>
                    </a:p>
                  </a:txBody>
                  <a:tcPr>
                    <a:solidFill>
                      <a:schemeClr val="accent1">
                        <a:lumMod val="40000"/>
                        <a:lumOff val="60000"/>
                      </a:schemeClr>
                    </a:solidFill>
                  </a:tcPr>
                </a:tc>
                <a:tc>
                  <a:txBody>
                    <a:bodyPr/>
                    <a:lstStyle/>
                    <a:p>
                      <a:endParaRPr lang="en-US" dirty="0"/>
                    </a:p>
                  </a:txBody>
                  <a:tcPr>
                    <a:solidFill>
                      <a:schemeClr val="accent1">
                        <a:lumMod val="40000"/>
                        <a:lumOff val="60000"/>
                      </a:schemeClr>
                    </a:solidFill>
                  </a:tcPr>
                </a:tc>
                <a:tc>
                  <a:txBody>
                    <a:bodyPr/>
                    <a:lstStyle/>
                    <a:p>
                      <a:r>
                        <a:rPr lang="en-US" dirty="0" smtClean="0"/>
                        <a:t>X</a:t>
                      </a:r>
                      <a:endParaRPr lang="en-US" dirty="0"/>
                    </a:p>
                  </a:txBody>
                  <a:tcPr>
                    <a:solidFill>
                      <a:schemeClr val="accent1">
                        <a:lumMod val="40000"/>
                        <a:lumOff val="60000"/>
                      </a:schemeClr>
                    </a:solidFill>
                  </a:tcPr>
                </a:tc>
                <a:tc>
                  <a:txBody>
                    <a:bodyPr/>
                    <a:lstStyle/>
                    <a:p>
                      <a:endParaRPr lang="en-US" dirty="0"/>
                    </a:p>
                  </a:txBody>
                  <a:tcPr>
                    <a:solidFill>
                      <a:schemeClr val="accent1">
                        <a:lumMod val="40000"/>
                        <a:lumOff val="60000"/>
                      </a:schemeClr>
                    </a:solidFill>
                  </a:tcPr>
                </a:tc>
              </a:tr>
              <a:tr h="370840">
                <a:tc>
                  <a:txBody>
                    <a:bodyPr/>
                    <a:lstStyle/>
                    <a:p>
                      <a:r>
                        <a:rPr lang="en-US" dirty="0" smtClean="0"/>
                        <a:t>Outpatient class</a:t>
                      </a:r>
                      <a:endParaRPr lang="en-US" dirty="0"/>
                    </a:p>
                  </a:txBody>
                  <a:tcPr>
                    <a:solidFill>
                      <a:schemeClr val="accent1">
                        <a:lumMod val="40000"/>
                        <a:lumOff val="60000"/>
                      </a:schemeClr>
                    </a:solidFill>
                  </a:tcPr>
                </a:tc>
                <a:tc>
                  <a:txBody>
                    <a:bodyPr/>
                    <a:lstStyle/>
                    <a:p>
                      <a:r>
                        <a:rPr lang="en-US" dirty="0" smtClean="0"/>
                        <a:t>X</a:t>
                      </a:r>
                      <a:endParaRPr lang="en-US" dirty="0"/>
                    </a:p>
                  </a:txBody>
                  <a:tcPr>
                    <a:solidFill>
                      <a:schemeClr val="accent1">
                        <a:lumMod val="40000"/>
                        <a:lumOff val="60000"/>
                      </a:schemeClr>
                    </a:solidFill>
                  </a:tcPr>
                </a:tc>
                <a:tc>
                  <a:txBody>
                    <a:bodyPr/>
                    <a:lstStyle/>
                    <a:p>
                      <a:r>
                        <a:rPr lang="en-US" dirty="0" smtClean="0"/>
                        <a:t>X</a:t>
                      </a:r>
                      <a:endParaRPr lang="en-US" dirty="0"/>
                    </a:p>
                  </a:txBody>
                  <a:tcPr>
                    <a:solidFill>
                      <a:schemeClr val="accent1">
                        <a:lumMod val="40000"/>
                        <a:lumOff val="60000"/>
                      </a:schemeClr>
                    </a:solidFill>
                  </a:tcPr>
                </a:tc>
                <a:tc>
                  <a:txBody>
                    <a:bodyPr/>
                    <a:lstStyle/>
                    <a:p>
                      <a:endParaRPr lang="en-US" dirty="0"/>
                    </a:p>
                  </a:txBody>
                  <a:tcPr>
                    <a:solidFill>
                      <a:schemeClr val="accent1">
                        <a:lumMod val="40000"/>
                        <a:lumOff val="60000"/>
                      </a:schemeClr>
                    </a:solidFill>
                  </a:tcPr>
                </a:tc>
                <a:tc>
                  <a:txBody>
                    <a:bodyPr/>
                    <a:lstStyle/>
                    <a:p>
                      <a:r>
                        <a:rPr lang="en-US" dirty="0" smtClean="0"/>
                        <a:t>X (pharm)</a:t>
                      </a:r>
                      <a:endParaRPr lang="en-US" dirty="0"/>
                    </a:p>
                  </a:txBody>
                  <a:tcPr>
                    <a:solidFill>
                      <a:schemeClr val="accent1">
                        <a:lumMod val="40000"/>
                        <a:lumOff val="60000"/>
                      </a:schemeClr>
                    </a:solidFill>
                  </a:tcPr>
                </a:tc>
                <a:tc>
                  <a:txBody>
                    <a:bodyPr/>
                    <a:lstStyle/>
                    <a:p>
                      <a:endParaRPr lang="en-US" dirty="0"/>
                    </a:p>
                  </a:txBody>
                  <a:tcPr>
                    <a:solidFill>
                      <a:schemeClr val="accent1">
                        <a:lumMod val="40000"/>
                        <a:lumOff val="60000"/>
                      </a:schemeClr>
                    </a:solidFill>
                  </a:tcPr>
                </a:tc>
              </a:tr>
              <a:tr h="370840">
                <a:tc>
                  <a:txBody>
                    <a:bodyPr/>
                    <a:lstStyle/>
                    <a:p>
                      <a:r>
                        <a:rPr lang="en-US" dirty="0" smtClean="0"/>
                        <a:t>Inpatient order set</a:t>
                      </a:r>
                      <a:endParaRPr lang="en-US" dirty="0"/>
                    </a:p>
                  </a:txBody>
                  <a:tcPr>
                    <a:solidFill>
                      <a:schemeClr val="accent4">
                        <a:lumMod val="75000"/>
                      </a:schemeClr>
                    </a:solidFill>
                  </a:tcPr>
                </a:tc>
                <a:tc>
                  <a:txBody>
                    <a:bodyPr/>
                    <a:lstStyle/>
                    <a:p>
                      <a:r>
                        <a:rPr lang="en-US" dirty="0" smtClean="0"/>
                        <a:t>X</a:t>
                      </a:r>
                      <a:endParaRPr lang="en-US" dirty="0"/>
                    </a:p>
                  </a:txBody>
                  <a:tcPr>
                    <a:solidFill>
                      <a:schemeClr val="accent4">
                        <a:lumMod val="75000"/>
                      </a:schemeClr>
                    </a:solidFill>
                  </a:tcPr>
                </a:tc>
                <a:tc>
                  <a:txBody>
                    <a:bodyPr/>
                    <a:lstStyle/>
                    <a:p>
                      <a:r>
                        <a:rPr lang="en-US" dirty="0" smtClean="0"/>
                        <a:t>X</a:t>
                      </a:r>
                      <a:endParaRPr lang="en-US" dirty="0"/>
                    </a:p>
                  </a:txBody>
                  <a:tcPr>
                    <a:solidFill>
                      <a:schemeClr val="accent4">
                        <a:lumMod val="75000"/>
                      </a:schemeClr>
                    </a:solidFill>
                  </a:tcPr>
                </a:tc>
                <a:tc>
                  <a:txBody>
                    <a:bodyPr/>
                    <a:lstStyle/>
                    <a:p>
                      <a:r>
                        <a:rPr lang="en-US" dirty="0" smtClean="0"/>
                        <a:t>X</a:t>
                      </a:r>
                      <a:endParaRPr lang="en-US" dirty="0"/>
                    </a:p>
                  </a:txBody>
                  <a:tcPr>
                    <a:solidFill>
                      <a:schemeClr val="accent4">
                        <a:lumMod val="75000"/>
                      </a:schemeClr>
                    </a:solidFill>
                  </a:tcPr>
                </a:tc>
                <a:tc>
                  <a:txBody>
                    <a:bodyPr/>
                    <a:lstStyle/>
                    <a:p>
                      <a:r>
                        <a:rPr lang="en-US" dirty="0" smtClean="0"/>
                        <a:t>X</a:t>
                      </a:r>
                      <a:endParaRPr lang="en-US" dirty="0"/>
                    </a:p>
                  </a:txBody>
                  <a:tcPr>
                    <a:solidFill>
                      <a:schemeClr val="accent4">
                        <a:lumMod val="75000"/>
                      </a:schemeClr>
                    </a:solidFill>
                  </a:tcPr>
                </a:tc>
                <a:tc>
                  <a:txBody>
                    <a:bodyPr/>
                    <a:lstStyle/>
                    <a:p>
                      <a:r>
                        <a:rPr lang="en-US" dirty="0" smtClean="0"/>
                        <a:t>P</a:t>
                      </a:r>
                      <a:endParaRPr lang="en-US" dirty="0"/>
                    </a:p>
                  </a:txBody>
                  <a:tcPr>
                    <a:solidFill>
                      <a:schemeClr val="accent4">
                        <a:lumMod val="75000"/>
                      </a:schemeClr>
                    </a:solidFill>
                  </a:tcPr>
                </a:tc>
              </a:tr>
              <a:tr h="370840">
                <a:tc>
                  <a:txBody>
                    <a:bodyPr/>
                    <a:lstStyle/>
                    <a:p>
                      <a:r>
                        <a:rPr lang="en-US" dirty="0" smtClean="0"/>
                        <a:t>Inpatient alert/links</a:t>
                      </a:r>
                      <a:endParaRPr lang="en-US" dirty="0"/>
                    </a:p>
                  </a:txBody>
                  <a:tcPr>
                    <a:solidFill>
                      <a:schemeClr val="accent4">
                        <a:lumMod val="75000"/>
                      </a:schemeClr>
                    </a:solidFill>
                  </a:tcPr>
                </a:tc>
                <a:tc>
                  <a:txBody>
                    <a:bodyPr/>
                    <a:lstStyle/>
                    <a:p>
                      <a:r>
                        <a:rPr lang="en-US" dirty="0" smtClean="0"/>
                        <a:t>X</a:t>
                      </a:r>
                      <a:endParaRPr lang="en-US" dirty="0"/>
                    </a:p>
                  </a:txBody>
                  <a:tcPr>
                    <a:solidFill>
                      <a:schemeClr val="accent4">
                        <a:lumMod val="75000"/>
                      </a:schemeClr>
                    </a:solidFill>
                  </a:tcPr>
                </a:tc>
                <a:tc>
                  <a:txBody>
                    <a:bodyPr/>
                    <a:lstStyle/>
                    <a:p>
                      <a:r>
                        <a:rPr lang="en-US" dirty="0" smtClean="0"/>
                        <a:t>RT report</a:t>
                      </a:r>
                      <a:endParaRPr lang="en-US" dirty="0"/>
                    </a:p>
                  </a:txBody>
                  <a:tcPr>
                    <a:solidFill>
                      <a:schemeClr val="accent4">
                        <a:lumMod val="75000"/>
                      </a:schemeClr>
                    </a:solidFill>
                  </a:tcPr>
                </a:tc>
                <a:tc>
                  <a:txBody>
                    <a:bodyPr/>
                    <a:lstStyle/>
                    <a:p>
                      <a:r>
                        <a:rPr lang="en-US" dirty="0" smtClean="0"/>
                        <a:t>X</a:t>
                      </a:r>
                      <a:endParaRPr lang="en-US" baseline="0" dirty="0" smtClean="0"/>
                    </a:p>
                    <a:p>
                      <a:endParaRPr lang="en-US" dirty="0"/>
                    </a:p>
                  </a:txBody>
                  <a:tcPr>
                    <a:solidFill>
                      <a:schemeClr val="accent4">
                        <a:lumMod val="75000"/>
                      </a:schemeClr>
                    </a:solidFill>
                  </a:tcPr>
                </a:tc>
                <a:tc>
                  <a:txBody>
                    <a:bodyPr/>
                    <a:lstStyle/>
                    <a:p>
                      <a:r>
                        <a:rPr lang="en-US" dirty="0" smtClean="0"/>
                        <a:t>X</a:t>
                      </a:r>
                      <a:endParaRPr lang="en-US" dirty="0"/>
                    </a:p>
                  </a:txBody>
                  <a:tcPr>
                    <a:solidFill>
                      <a:schemeClr val="accent4">
                        <a:lumMod val="75000"/>
                      </a:schemeClr>
                    </a:solidFill>
                  </a:tcPr>
                </a:tc>
                <a:tc>
                  <a:txBody>
                    <a:bodyPr/>
                    <a:lstStyle/>
                    <a:p>
                      <a:r>
                        <a:rPr lang="en-US" dirty="0" smtClean="0"/>
                        <a:t>P</a:t>
                      </a:r>
                      <a:endParaRPr lang="en-US" dirty="0"/>
                    </a:p>
                  </a:txBody>
                  <a:tcPr>
                    <a:solidFill>
                      <a:schemeClr val="accent4">
                        <a:lumMod val="75000"/>
                      </a:schemeClr>
                    </a:solidFill>
                  </a:tcPr>
                </a:tc>
              </a:tr>
              <a:tr h="370840">
                <a:tc>
                  <a:txBody>
                    <a:bodyPr/>
                    <a:lstStyle/>
                    <a:p>
                      <a:r>
                        <a:rPr lang="en-US" dirty="0" smtClean="0"/>
                        <a:t>Inpatient</a:t>
                      </a:r>
                      <a:r>
                        <a:rPr lang="en-US" baseline="0" dirty="0" smtClean="0"/>
                        <a:t> education</a:t>
                      </a:r>
                      <a:endParaRPr lang="en-US" dirty="0"/>
                    </a:p>
                  </a:txBody>
                  <a:tcPr>
                    <a:solidFill>
                      <a:schemeClr val="accent4">
                        <a:lumMod val="75000"/>
                      </a:schemeClr>
                    </a:solidFill>
                  </a:tcPr>
                </a:tc>
                <a:tc>
                  <a:txBody>
                    <a:bodyPr/>
                    <a:lstStyle/>
                    <a:p>
                      <a:r>
                        <a:rPr lang="en-US" dirty="0" smtClean="0"/>
                        <a:t>Nursing</a:t>
                      </a:r>
                    </a:p>
                    <a:p>
                      <a:r>
                        <a:rPr lang="en-US" dirty="0" smtClean="0"/>
                        <a:t>Pharm</a:t>
                      </a:r>
                      <a:r>
                        <a:rPr lang="en-US" baseline="0" dirty="0" smtClean="0"/>
                        <a:t> (IM)</a:t>
                      </a:r>
                      <a:endParaRPr lang="en-US" dirty="0" smtClean="0"/>
                    </a:p>
                    <a:p>
                      <a:r>
                        <a:rPr lang="en-US" dirty="0" smtClean="0"/>
                        <a:t>RT (some)</a:t>
                      </a:r>
                      <a:endParaRPr lang="en-US" dirty="0"/>
                    </a:p>
                  </a:txBody>
                  <a:tcPr>
                    <a:solidFill>
                      <a:schemeClr val="accent4">
                        <a:lumMod val="75000"/>
                      </a:schemeClr>
                    </a:solidFill>
                  </a:tcPr>
                </a:tc>
                <a:tc>
                  <a:txBody>
                    <a:bodyPr/>
                    <a:lstStyle/>
                    <a:p>
                      <a:r>
                        <a:rPr lang="en-US" dirty="0" smtClean="0"/>
                        <a:t>RT (all)</a:t>
                      </a:r>
                      <a:endParaRPr lang="en-US" dirty="0"/>
                    </a:p>
                  </a:txBody>
                  <a:tcPr>
                    <a:solidFill>
                      <a:schemeClr val="accent4">
                        <a:lumMod val="75000"/>
                      </a:schemeClr>
                    </a:solidFill>
                  </a:tcPr>
                </a:tc>
                <a:tc>
                  <a:txBody>
                    <a:bodyPr/>
                    <a:lstStyle/>
                    <a:p>
                      <a:r>
                        <a:rPr lang="en-US" dirty="0" smtClean="0"/>
                        <a:t>Nursing, RT (Santa Monica)</a:t>
                      </a:r>
                      <a:endParaRPr lang="en-US" dirty="0"/>
                    </a:p>
                  </a:txBody>
                  <a:tcPr>
                    <a:solidFill>
                      <a:schemeClr val="accent4">
                        <a:lumMod val="75000"/>
                      </a:schemeClr>
                    </a:solidFill>
                  </a:tcPr>
                </a:tc>
                <a:tc>
                  <a:txBody>
                    <a:bodyPr/>
                    <a:lstStyle/>
                    <a:p>
                      <a:r>
                        <a:rPr lang="en-US" dirty="0" smtClean="0"/>
                        <a:t>Nursing</a:t>
                      </a:r>
                    </a:p>
                    <a:p>
                      <a:endParaRPr lang="en-US" dirty="0"/>
                    </a:p>
                  </a:txBody>
                  <a:tcPr>
                    <a:solidFill>
                      <a:schemeClr val="accent4">
                        <a:lumMod val="75000"/>
                      </a:schemeClr>
                    </a:solidFill>
                  </a:tcPr>
                </a:tc>
                <a:tc>
                  <a:txBody>
                    <a:bodyPr/>
                    <a:lstStyle/>
                    <a:p>
                      <a:r>
                        <a:rPr lang="en-US" dirty="0" smtClean="0"/>
                        <a:t>Nursing</a:t>
                      </a:r>
                    </a:p>
                    <a:p>
                      <a:r>
                        <a:rPr lang="en-US" dirty="0" smtClean="0"/>
                        <a:t>RT (some)</a:t>
                      </a:r>
                      <a:endParaRPr lang="en-US" dirty="0"/>
                    </a:p>
                  </a:txBody>
                  <a:tcPr>
                    <a:solidFill>
                      <a:schemeClr val="accent4">
                        <a:lumMod val="75000"/>
                      </a:schemeClr>
                    </a:solidFill>
                  </a:tcPr>
                </a:tc>
              </a:tr>
            </a:tbl>
          </a:graphicData>
        </a:graphic>
      </p:graphicFrame>
    </p:spTree>
    <p:extLst>
      <p:ext uri="{BB962C8B-B14F-4D97-AF65-F5344CB8AC3E}">
        <p14:creationId xmlns:p14="http://schemas.microsoft.com/office/powerpoint/2010/main" val="35644736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533400"/>
            <a:ext cx="8229600" cy="990600"/>
          </a:xfrm>
        </p:spPr>
        <p:txBody>
          <a:bodyPr>
            <a:normAutofit/>
          </a:bodyPr>
          <a:lstStyle/>
          <a:p>
            <a:r>
              <a:rPr lang="en-US" dirty="0" smtClean="0"/>
              <a:t>“</a:t>
            </a:r>
            <a:r>
              <a:rPr lang="en-US" dirty="0" smtClean="0"/>
              <a:t>No Safe Level of Smoke Exposure”  </a:t>
            </a:r>
            <a:endParaRPr lang="en-US" dirty="0"/>
          </a:p>
        </p:txBody>
      </p:sp>
      <p:sp>
        <p:nvSpPr>
          <p:cNvPr id="5" name="Content Placeholder 4"/>
          <p:cNvSpPr>
            <a:spLocks noGrp="1"/>
          </p:cNvSpPr>
          <p:nvPr>
            <p:ph sz="half" idx="1"/>
          </p:nvPr>
        </p:nvSpPr>
        <p:spPr/>
        <p:txBody>
          <a:bodyPr>
            <a:normAutofit fontScale="85000" lnSpcReduction="20000"/>
          </a:bodyPr>
          <a:lstStyle/>
          <a:p>
            <a:pPr marL="0" indent="0">
              <a:buNone/>
            </a:pPr>
            <a:r>
              <a:rPr lang="en-US" dirty="0" smtClean="0"/>
              <a:t>Secondhand smoke effect is nearly as large as smoking for heart disease</a:t>
            </a:r>
          </a:p>
          <a:p>
            <a:pPr lvl="1"/>
            <a:r>
              <a:rPr lang="en-US" dirty="0" smtClean="0"/>
              <a:t>Curvilinear dose response</a:t>
            </a:r>
          </a:p>
          <a:p>
            <a:pPr lvl="1"/>
            <a:r>
              <a:rPr lang="en-US" dirty="0" smtClean="0"/>
              <a:t>Rapid mechanisms of action</a:t>
            </a:r>
          </a:p>
          <a:p>
            <a:pPr lvl="2"/>
            <a:r>
              <a:rPr lang="en-US" dirty="0" smtClean="0"/>
              <a:t>Endothelial dysfunction</a:t>
            </a:r>
          </a:p>
          <a:p>
            <a:pPr lvl="2"/>
            <a:r>
              <a:rPr lang="en-US" dirty="0"/>
              <a:t>P</a:t>
            </a:r>
            <a:r>
              <a:rPr lang="en-US" dirty="0" smtClean="0"/>
              <a:t>latelet aggregation</a:t>
            </a:r>
          </a:p>
          <a:p>
            <a:pPr lvl="2"/>
            <a:r>
              <a:rPr lang="en-US" dirty="0" smtClean="0"/>
              <a:t>Inflammation</a:t>
            </a:r>
          </a:p>
          <a:p>
            <a:endParaRPr lang="en-US" dirty="0"/>
          </a:p>
          <a:p>
            <a:pPr marL="0" indent="0">
              <a:buNone/>
            </a:pPr>
            <a:r>
              <a:rPr lang="en-US" dirty="0" smtClean="0"/>
              <a:t>Smoke gets up to 16x more toxic as it ages and changes</a:t>
            </a:r>
          </a:p>
          <a:p>
            <a:pPr lvl="1"/>
            <a:r>
              <a:rPr lang="en-US" dirty="0" smtClean="0"/>
              <a:t>“</a:t>
            </a:r>
            <a:r>
              <a:rPr lang="en-US" dirty="0" err="1" smtClean="0"/>
              <a:t>Thirdhand</a:t>
            </a:r>
            <a:r>
              <a:rPr lang="en-US" dirty="0" smtClean="0"/>
              <a:t> smoke”</a:t>
            </a:r>
          </a:p>
          <a:p>
            <a:pPr marL="0" indent="0">
              <a:buNone/>
            </a:pPr>
            <a:endParaRPr lang="en-US" dirty="0"/>
          </a:p>
          <a:p>
            <a:pPr marL="0" indent="0">
              <a:buNone/>
            </a:pPr>
            <a:r>
              <a:rPr lang="en-US" dirty="0" smtClean="0"/>
              <a:t>Ventilation is not a solution</a:t>
            </a:r>
          </a:p>
        </p:txBody>
      </p:sp>
      <p:pic>
        <p:nvPicPr>
          <p:cNvPr id="10" name="Picture 8"/>
          <p:cNvPicPr>
            <a:picLocks noGrp="1" noChangeAspect="1" noChangeArrowheads="1"/>
          </p:cNvPicPr>
          <p:nvPr>
            <p:ph sz="half" idx="2"/>
          </p:nvPr>
        </p:nvPicPr>
        <p:blipFill>
          <a:blip r:embed="rId2"/>
          <a:srcRect/>
          <a:stretch>
            <a:fillRect/>
          </a:stretch>
        </p:blipFill>
        <p:spPr bwMode="auto">
          <a:xfrm>
            <a:off x="8144209" y="0"/>
            <a:ext cx="1031459" cy="1463232"/>
          </a:xfrm>
          <a:prstGeom prst="rect">
            <a:avLst/>
          </a:prstGeom>
          <a:noFill/>
          <a:ln w="9525">
            <a:noFill/>
            <a:miter lim="800000"/>
            <a:headEnd/>
            <a:tailEnd/>
          </a:ln>
          <a:effectLst>
            <a:outerShdw dist="38100" dir="2700000" rotWithShape="0">
              <a:srgbClr val="808080">
                <a:alpha val="42999"/>
              </a:srgbClr>
            </a:outerShdw>
          </a:effectLst>
        </p:spPr>
      </p:pic>
      <p:sp>
        <p:nvSpPr>
          <p:cNvPr id="7" name="TextBox 6"/>
          <p:cNvSpPr txBox="1"/>
          <p:nvPr/>
        </p:nvSpPr>
        <p:spPr>
          <a:xfrm>
            <a:off x="2971800" y="6550968"/>
            <a:ext cx="3886200" cy="230832"/>
          </a:xfrm>
          <a:prstGeom prst="rect">
            <a:avLst/>
          </a:prstGeom>
          <a:noFill/>
        </p:spPr>
        <p:txBody>
          <a:bodyPr wrap="square" rtlCol="0">
            <a:spAutoFit/>
          </a:bodyPr>
          <a:lstStyle/>
          <a:p>
            <a:pPr algn="ctr"/>
            <a:r>
              <a:rPr lang="en-US" sz="900" dirty="0" smtClean="0"/>
              <a:t>www.surgeongeneral.gov</a:t>
            </a:r>
            <a:endParaRPr lang="en-US" sz="900" dirty="0"/>
          </a:p>
        </p:txBody>
      </p:sp>
      <p:pic>
        <p:nvPicPr>
          <p:cNvPr id="1026" name="Picture 2" descr="http://tobaccofreeca.com/wp-content/uploads/2016/06/CTCP_Social_FINAL_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4900" y="2089019"/>
            <a:ext cx="3824163" cy="3015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86111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2438400"/>
            <a:ext cx="2628325" cy="36576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438400"/>
            <a:ext cx="2814980" cy="36576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438400"/>
            <a:ext cx="2816640" cy="36576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normAutofit/>
          </a:bodyPr>
          <a:lstStyle/>
          <a:p>
            <a:r>
              <a:rPr lang="en-US" dirty="0" smtClean="0"/>
              <a:t>UC Patient </a:t>
            </a:r>
            <a:r>
              <a:rPr lang="en-US" dirty="0" smtClean="0"/>
              <a:t>Education Flyer (3 </a:t>
            </a:r>
            <a:r>
              <a:rPr lang="en-US" dirty="0" err="1" smtClean="0"/>
              <a:t>pgs</a:t>
            </a:r>
            <a:r>
              <a:rPr lang="en-US" dirty="0" smtClean="0"/>
              <a:t>)</a:t>
            </a:r>
            <a:endParaRPr lang="en-US" dirty="0"/>
          </a:p>
        </p:txBody>
      </p:sp>
    </p:spTree>
    <p:extLst>
      <p:ext uri="{BB962C8B-B14F-4D97-AF65-F5344CB8AC3E}">
        <p14:creationId xmlns:p14="http://schemas.microsoft.com/office/powerpoint/2010/main" val="36519223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8" y="576263"/>
            <a:ext cx="7858125" cy="570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35565" y="-20598"/>
            <a:ext cx="2786147" cy="461665"/>
          </a:xfrm>
          <a:prstGeom prst="rect">
            <a:avLst/>
          </a:prstGeom>
        </p:spPr>
        <p:txBody>
          <a:bodyPr wrap="none">
            <a:spAutoFit/>
          </a:bodyPr>
          <a:lstStyle/>
          <a:p>
            <a:r>
              <a:rPr lang="en-US" sz="2400" b="1" dirty="0">
                <a:solidFill>
                  <a:srgbClr val="FFFF00"/>
                </a:solidFill>
              </a:rPr>
              <a:t>www.ucquits.com</a:t>
            </a:r>
          </a:p>
        </p:txBody>
      </p:sp>
      <p:cxnSp>
        <p:nvCxnSpPr>
          <p:cNvPr id="4" name="Straight Arrow Connector 3"/>
          <p:cNvCxnSpPr/>
          <p:nvPr/>
        </p:nvCxnSpPr>
        <p:spPr>
          <a:xfrm flipH="1">
            <a:off x="6858000" y="2362200"/>
            <a:ext cx="609600" cy="838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65484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1" y="381000"/>
            <a:ext cx="8229600" cy="990600"/>
          </a:xfrm>
        </p:spPr>
        <p:txBody>
          <a:bodyPr>
            <a:normAutofit fontScale="90000"/>
          </a:bodyPr>
          <a:lstStyle/>
          <a:p>
            <a:r>
              <a:rPr lang="en-US" sz="3600" dirty="0" smtClean="0"/>
              <a:t>UC Quits’ Brief Provider Training Webinars</a:t>
            </a:r>
            <a:endParaRPr lang="en-US" sz="3600" dirty="0"/>
          </a:p>
        </p:txBody>
      </p:sp>
      <p:sp>
        <p:nvSpPr>
          <p:cNvPr id="3" name="Content Placeholder 2"/>
          <p:cNvSpPr>
            <a:spLocks noGrp="1"/>
          </p:cNvSpPr>
          <p:nvPr>
            <p:ph idx="1"/>
          </p:nvPr>
        </p:nvSpPr>
        <p:spPr>
          <a:xfrm>
            <a:off x="381000" y="1524000"/>
            <a:ext cx="6477000" cy="4611673"/>
          </a:xfrm>
        </p:spPr>
        <p:txBody>
          <a:bodyPr>
            <a:normAutofit/>
          </a:bodyPr>
          <a:lstStyle/>
          <a:p>
            <a:pPr marL="0" indent="0">
              <a:buNone/>
            </a:pPr>
            <a:r>
              <a:rPr lang="en-US" dirty="0" smtClean="0"/>
              <a:t>Available for free CME/CEU credit for 3 years</a:t>
            </a:r>
          </a:p>
          <a:p>
            <a:pPr lvl="1"/>
            <a:r>
              <a:rPr lang="en-US" dirty="0" smtClean="0"/>
              <a:t>YouTube links on </a:t>
            </a:r>
            <a:r>
              <a:rPr lang="en-US" dirty="0" smtClean="0">
                <a:hlinkClick r:id="rId2"/>
              </a:rPr>
              <a:t>www.ucquits.com/training</a:t>
            </a:r>
            <a:endParaRPr lang="en-US" dirty="0" smtClean="0"/>
          </a:p>
          <a:p>
            <a:pPr lvl="1"/>
            <a:r>
              <a:rPr lang="en-US" dirty="0" err="1" smtClean="0"/>
              <a:t>CMECalifornia</a:t>
            </a:r>
            <a:endParaRPr lang="en-US" dirty="0"/>
          </a:p>
          <a:p>
            <a:pPr marL="0" indent="0">
              <a:buNone/>
            </a:pPr>
            <a:endParaRPr lang="en-US" dirty="0" smtClean="0"/>
          </a:p>
          <a:p>
            <a:pPr marL="0" indent="0">
              <a:buNone/>
            </a:pPr>
            <a:r>
              <a:rPr lang="en-US" dirty="0" smtClean="0"/>
              <a:t>15-30 minutes on topics by UC experts</a:t>
            </a:r>
          </a:p>
          <a:p>
            <a:pPr lvl="1"/>
            <a:r>
              <a:rPr lang="en-US" sz="1800" dirty="0" smtClean="0"/>
              <a:t>Top 10 reasons to get your patient to quit smoking</a:t>
            </a:r>
          </a:p>
          <a:p>
            <a:pPr lvl="1"/>
            <a:r>
              <a:rPr lang="en-US" sz="1800" dirty="0" smtClean="0"/>
              <a:t>The 5As</a:t>
            </a:r>
          </a:p>
          <a:p>
            <a:pPr lvl="1"/>
            <a:r>
              <a:rPr lang="en-US" sz="1800" dirty="0" smtClean="0"/>
              <a:t>Overview of the California Smokers Helpline</a:t>
            </a:r>
          </a:p>
          <a:p>
            <a:pPr lvl="1"/>
            <a:r>
              <a:rPr lang="en-US" sz="1800" dirty="0" smtClean="0"/>
              <a:t>Pharmacotherapy in Smoking Cessation</a:t>
            </a:r>
          </a:p>
          <a:p>
            <a:pPr lvl="1"/>
            <a:r>
              <a:rPr lang="en-US" sz="1800" dirty="0" smtClean="0"/>
              <a:t>Addressing Secondhand Smoke Exposure</a:t>
            </a:r>
          </a:p>
          <a:p>
            <a:pPr lvl="1"/>
            <a:r>
              <a:rPr lang="en-US" sz="1800" dirty="0" smtClean="0"/>
              <a:t>Smoking Cessation in the Perioperative Period</a:t>
            </a:r>
          </a:p>
          <a:p>
            <a:pPr lvl="1"/>
            <a:r>
              <a:rPr lang="en-US" sz="1800" dirty="0" smtClean="0"/>
              <a:t>How Nurses at UC Can Address Tobacco</a:t>
            </a:r>
          </a:p>
          <a:p>
            <a:endParaRPr lang="en-US"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686" t="14366" r="58047" b="76571"/>
          <a:stretch/>
        </p:blipFill>
        <p:spPr bwMode="auto">
          <a:xfrm>
            <a:off x="5733694" y="76200"/>
            <a:ext cx="3410306"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9979" y="1143000"/>
            <a:ext cx="2141621"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0900" y="3200400"/>
            <a:ext cx="2059777" cy="2928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33400" y="6324600"/>
            <a:ext cx="5943600" cy="400110"/>
          </a:xfrm>
          <a:prstGeom prst="rect">
            <a:avLst/>
          </a:prstGeom>
          <a:noFill/>
        </p:spPr>
        <p:txBody>
          <a:bodyPr wrap="square" rtlCol="0">
            <a:spAutoFit/>
          </a:bodyPr>
          <a:lstStyle/>
          <a:p>
            <a:r>
              <a:rPr lang="en-US" sz="2000" dirty="0" smtClean="0"/>
              <a:t>Full curriculum options:  www.rxforchange.ucsf.edu</a:t>
            </a:r>
            <a:endParaRPr lang="en-US" sz="2000" dirty="0"/>
          </a:p>
        </p:txBody>
      </p:sp>
      <p:pic>
        <p:nvPicPr>
          <p:cNvPr id="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3483" y="5937278"/>
            <a:ext cx="2620517" cy="920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2872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Statewide Specialized Registry</a:t>
            </a:r>
            <a:endParaRPr lang="en-US" dirty="0"/>
          </a:p>
        </p:txBody>
      </p:sp>
      <p:sp>
        <p:nvSpPr>
          <p:cNvPr id="3" name="Content Placeholder 2"/>
          <p:cNvSpPr>
            <a:spLocks noGrp="1"/>
          </p:cNvSpPr>
          <p:nvPr>
            <p:ph idx="1"/>
          </p:nvPr>
        </p:nvSpPr>
        <p:spPr>
          <a:xfrm>
            <a:off x="6248400" y="1447800"/>
            <a:ext cx="2667000" cy="1531144"/>
          </a:xfrm>
        </p:spPr>
        <p:txBody>
          <a:bodyPr>
            <a:noAutofit/>
          </a:bodyPr>
          <a:lstStyle/>
          <a:p>
            <a:pPr marL="0" indent="0">
              <a:buNone/>
            </a:pPr>
            <a:r>
              <a:rPr lang="en-US" sz="2000" dirty="0" smtClean="0"/>
              <a:t>UCI requested having Helpline </a:t>
            </a:r>
            <a:r>
              <a:rPr lang="en-US" sz="2000" dirty="0" err="1" smtClean="0"/>
              <a:t>eReferral</a:t>
            </a:r>
            <a:r>
              <a:rPr lang="en-US" sz="2000" dirty="0" smtClean="0"/>
              <a:t> for a MU Specialized Registry.  </a:t>
            </a:r>
            <a:endParaRPr lang="en-US" sz="2000" dirty="0" smtClean="0"/>
          </a:p>
          <a:p>
            <a:pPr marL="0" indent="0">
              <a:buNone/>
            </a:pPr>
            <a:endParaRPr lang="en-US" sz="2000" dirty="0"/>
          </a:p>
          <a:p>
            <a:pPr marL="0" indent="0">
              <a:buNone/>
            </a:pPr>
            <a:r>
              <a:rPr lang="en-US" sz="2000" dirty="0" smtClean="0"/>
              <a:t>Potential </a:t>
            </a:r>
            <a:r>
              <a:rPr lang="en-US" sz="2000" dirty="0" smtClean="0"/>
              <a:t>for:</a:t>
            </a:r>
          </a:p>
          <a:p>
            <a:r>
              <a:rPr lang="en-US" sz="1800" dirty="0" smtClean="0"/>
              <a:t>Tracking</a:t>
            </a:r>
          </a:p>
          <a:p>
            <a:r>
              <a:rPr lang="en-US" sz="1800" dirty="0" smtClean="0"/>
              <a:t>Re-engagement</a:t>
            </a:r>
            <a:endParaRPr lang="en-US" sz="1800" dirty="0"/>
          </a:p>
          <a:p>
            <a:pPr marL="0" indent="0">
              <a:buNone/>
            </a:pPr>
            <a:endParaRPr lang="en-US" sz="2000" dirty="0" smtClean="0"/>
          </a:p>
          <a:p>
            <a:endParaRPr lang="en-US" sz="2000" dirty="0" smtClean="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5719432" cy="466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812044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9971" y="2256312"/>
            <a:ext cx="4347148" cy="2367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6"/>
          <p:cNvSpPr>
            <a:spLocks noGrp="1"/>
          </p:cNvSpPr>
          <p:nvPr>
            <p:ph type="title"/>
          </p:nvPr>
        </p:nvSpPr>
        <p:spPr/>
        <p:txBody>
          <a:bodyPr>
            <a:normAutofit/>
          </a:bodyPr>
          <a:lstStyle/>
          <a:p>
            <a:r>
              <a:rPr lang="en-US" dirty="0" smtClean="0"/>
              <a:t>Sustainability: Tobacco as Quality</a:t>
            </a:r>
            <a:endParaRPr lang="en-US" dirty="0"/>
          </a:p>
        </p:txBody>
      </p:sp>
      <p:sp>
        <p:nvSpPr>
          <p:cNvPr id="8" name="Text Placeholder 7"/>
          <p:cNvSpPr>
            <a:spLocks noGrp="1"/>
          </p:cNvSpPr>
          <p:nvPr>
            <p:ph type="body" idx="1"/>
          </p:nvPr>
        </p:nvSpPr>
        <p:spPr/>
        <p:txBody>
          <a:bodyPr/>
          <a:lstStyle/>
          <a:p>
            <a:r>
              <a:rPr lang="en-US" dirty="0" smtClean="0"/>
              <a:t>CLINICS</a:t>
            </a:r>
            <a:endParaRPr lang="en-US" dirty="0"/>
          </a:p>
        </p:txBody>
      </p:sp>
      <p:sp>
        <p:nvSpPr>
          <p:cNvPr id="10" name="Text Placeholder 9"/>
          <p:cNvSpPr>
            <a:spLocks noGrp="1"/>
          </p:cNvSpPr>
          <p:nvPr>
            <p:ph type="body" sz="quarter" idx="3"/>
          </p:nvPr>
        </p:nvSpPr>
        <p:spPr/>
        <p:txBody>
          <a:bodyPr/>
          <a:lstStyle/>
          <a:p>
            <a:r>
              <a:rPr lang="en-US" dirty="0" smtClean="0"/>
              <a:t>HOSPITALS</a:t>
            </a:r>
            <a:endParaRPr lang="en-US" dirty="0"/>
          </a:p>
        </p:txBody>
      </p:sp>
      <p:pic>
        <p:nvPicPr>
          <p:cNvPr id="614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33400" y="2819400"/>
            <a:ext cx="3752850" cy="3524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286000"/>
            <a:ext cx="2362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3727" y="4782787"/>
            <a:ext cx="1449818" cy="1983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5236029" y="6553200"/>
            <a:ext cx="3886200" cy="230832"/>
          </a:xfrm>
          <a:prstGeom prst="rect">
            <a:avLst/>
          </a:prstGeom>
          <a:noFill/>
        </p:spPr>
        <p:txBody>
          <a:bodyPr wrap="square" rtlCol="0">
            <a:spAutoFit/>
          </a:bodyPr>
          <a:lstStyle/>
          <a:p>
            <a:pPr algn="r"/>
            <a:r>
              <a:rPr lang="en-US" sz="900" dirty="0" smtClean="0"/>
              <a:t>California Department of Public Health</a:t>
            </a:r>
            <a:endParaRPr lang="en-US" sz="900" dirty="0"/>
          </a:p>
        </p:txBody>
      </p:sp>
    </p:spTree>
    <p:extLst>
      <p:ext uri="{BB962C8B-B14F-4D97-AF65-F5344CB8AC3E}">
        <p14:creationId xmlns:p14="http://schemas.microsoft.com/office/powerpoint/2010/main" val="11068445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Tobacco </a:t>
            </a:r>
            <a:r>
              <a:rPr lang="en-US" dirty="0" smtClean="0"/>
              <a:t>Quality Metrics:  </a:t>
            </a:r>
            <a:r>
              <a:rPr lang="en-US" dirty="0" smtClean="0"/>
              <a:t>2012 to 2016</a:t>
            </a:r>
            <a:endParaRPr lang="en-US" dirty="0"/>
          </a:p>
        </p:txBody>
      </p:sp>
      <p:sp>
        <p:nvSpPr>
          <p:cNvPr id="3" name="Text Placeholder 2"/>
          <p:cNvSpPr>
            <a:spLocks noGrp="1"/>
          </p:cNvSpPr>
          <p:nvPr>
            <p:ph type="body" idx="1"/>
          </p:nvPr>
        </p:nvSpPr>
        <p:spPr/>
        <p:txBody>
          <a:bodyPr/>
          <a:lstStyle/>
          <a:p>
            <a:r>
              <a:rPr lang="en-US" dirty="0" smtClean="0"/>
              <a:t>DSRIP 2012</a:t>
            </a:r>
            <a:endParaRPr lang="en-US" dirty="0"/>
          </a:p>
        </p:txBody>
      </p:sp>
      <p:sp>
        <p:nvSpPr>
          <p:cNvPr id="5" name="Text Placeholder 4"/>
          <p:cNvSpPr>
            <a:spLocks noGrp="1"/>
          </p:cNvSpPr>
          <p:nvPr>
            <p:ph type="body" sz="quarter" idx="3"/>
          </p:nvPr>
        </p:nvSpPr>
        <p:spPr/>
        <p:txBody>
          <a:bodyPr/>
          <a:lstStyle/>
          <a:p>
            <a:r>
              <a:rPr lang="en-US" dirty="0" smtClean="0"/>
              <a:t>PRIME Baseline 2016</a:t>
            </a:r>
            <a:endParaRPr lang="en-US" dirty="0"/>
          </a:p>
        </p:txBody>
      </p:sp>
      <p:pic>
        <p:nvPicPr>
          <p:cNvPr id="7" name="Content Placeholder 6"/>
          <p:cNvPicPr>
            <a:picLocks noGrp="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106362" y="2587023"/>
            <a:ext cx="4389438" cy="3280377"/>
          </a:xfrm>
          <a:prstGeom prst="rect">
            <a:avLst/>
          </a:prstGeom>
          <a:noFill/>
          <a:ln>
            <a:noFill/>
          </a:ln>
        </p:spPr>
      </p:pic>
      <p:pic>
        <p:nvPicPr>
          <p:cNvPr id="8" name="Content Placeholder 7"/>
          <p:cNvPicPr>
            <a:picLocks noGrp="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4678363" y="2716254"/>
            <a:ext cx="4313237" cy="2541546"/>
          </a:xfrm>
          <a:prstGeom prst="rect">
            <a:avLst/>
          </a:prstGeom>
          <a:noFill/>
          <a:ln w="9525">
            <a:solidFill>
              <a:schemeClr val="tx1"/>
            </a:solidFill>
            <a:miter lim="800000"/>
            <a:headEnd/>
            <a:tailEnd/>
          </a:ln>
          <a:extLst/>
        </p:spPr>
      </p:pic>
    </p:spTree>
    <p:extLst>
      <p:ext uri="{BB962C8B-B14F-4D97-AF65-F5344CB8AC3E}">
        <p14:creationId xmlns:p14="http://schemas.microsoft.com/office/powerpoint/2010/main" val="22185424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80158"/>
            <a:ext cx="5105400" cy="6655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descr="http://www.ucquits.com/_/rsrc/1466038616072/aboutus/CindyVel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5197" y="838200"/>
            <a:ext cx="1114425" cy="15557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837112" y="2545952"/>
            <a:ext cx="3200400" cy="861774"/>
          </a:xfrm>
          <a:prstGeom prst="rect">
            <a:avLst/>
          </a:prstGeom>
          <a:noFill/>
        </p:spPr>
        <p:txBody>
          <a:bodyPr wrap="square" rtlCol="0">
            <a:spAutoFit/>
          </a:bodyPr>
          <a:lstStyle/>
          <a:p>
            <a:pPr algn="ctr"/>
            <a:r>
              <a:rPr lang="en-US" dirty="0" smtClean="0"/>
              <a:t>Cindy Vela</a:t>
            </a:r>
          </a:p>
          <a:p>
            <a:pPr algn="ctr"/>
            <a:r>
              <a:rPr lang="en-US" dirty="0" smtClean="0"/>
              <a:t>CA Quits project manager</a:t>
            </a:r>
          </a:p>
          <a:p>
            <a:pPr algn="ctr"/>
            <a:r>
              <a:rPr lang="en-US" sz="1400" dirty="0"/>
              <a:t>c</a:t>
            </a:r>
            <a:r>
              <a:rPr lang="en-US" sz="1400" dirty="0" smtClean="0"/>
              <a:t>ynthia.vela@dhcs.ca.gov</a:t>
            </a:r>
            <a:endParaRPr lang="en-US" sz="1400" dirty="0"/>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7112" y="3810000"/>
            <a:ext cx="2930596" cy="728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6374" y="4800600"/>
            <a:ext cx="714375"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2812" y="4800599"/>
            <a:ext cx="714375"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52157" y="4800598"/>
            <a:ext cx="714375"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70625" y="4808020"/>
            <a:ext cx="699530" cy="699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23948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 Department of Health Services</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7325" y="1676400"/>
            <a:ext cx="6229350" cy="23431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1219200" y="4267200"/>
            <a:ext cx="7391400" cy="2031325"/>
          </a:xfrm>
          <a:prstGeom prst="rect">
            <a:avLst/>
          </a:prstGeom>
          <a:noFill/>
        </p:spPr>
        <p:txBody>
          <a:bodyPr wrap="square" rtlCol="0">
            <a:spAutoFit/>
          </a:bodyPr>
          <a:lstStyle/>
          <a:p>
            <a:r>
              <a:rPr lang="en-US" dirty="0" smtClean="0"/>
              <a:t>LA DHS </a:t>
            </a:r>
            <a:r>
              <a:rPr lang="en-US" dirty="0" err="1" smtClean="0"/>
              <a:t>eConsult</a:t>
            </a:r>
            <a:r>
              <a:rPr lang="en-US" dirty="0" smtClean="0"/>
              <a:t> web portal</a:t>
            </a:r>
          </a:p>
          <a:p>
            <a:pPr marL="285750" indent="-285750">
              <a:buFontTx/>
              <a:buChar char="-"/>
            </a:pPr>
            <a:r>
              <a:rPr lang="en-US" dirty="0" smtClean="0"/>
              <a:t>PCP enters patient info for specialist and receives feedback</a:t>
            </a:r>
          </a:p>
          <a:p>
            <a:pPr marL="285750" indent="-285750">
              <a:buFontTx/>
              <a:buChar char="-"/>
            </a:pPr>
            <a:r>
              <a:rPr lang="en-US" dirty="0" smtClean="0"/>
              <a:t>Helpline added in summer 2016</a:t>
            </a:r>
          </a:p>
          <a:p>
            <a:pPr marL="285750" indent="-285750">
              <a:buFontTx/>
              <a:buChar char="-"/>
            </a:pPr>
            <a:r>
              <a:rPr lang="en-US" dirty="0"/>
              <a:t>E</a:t>
            </a:r>
            <a:r>
              <a:rPr lang="en-US" dirty="0" smtClean="0"/>
              <a:t>mail notification to all users by Dr. Paul Giboney in October 2016</a:t>
            </a:r>
          </a:p>
          <a:p>
            <a:endParaRPr lang="en-US" dirty="0"/>
          </a:p>
          <a:p>
            <a:r>
              <a:rPr lang="en-US" dirty="0" smtClean="0"/>
              <a:t>162 </a:t>
            </a:r>
            <a:r>
              <a:rPr lang="en-US" dirty="0" err="1" smtClean="0"/>
              <a:t>eConsult</a:t>
            </a:r>
            <a:r>
              <a:rPr lang="en-US" dirty="0" smtClean="0"/>
              <a:t> referrals to the Helpline to date!</a:t>
            </a:r>
          </a:p>
          <a:p>
            <a:pPr marL="285750" indent="-285750">
              <a:buFontTx/>
              <a:buChar char="-"/>
            </a:pPr>
            <a:r>
              <a:rPr lang="en-US" dirty="0" smtClean="0"/>
              <a:t>July/Aug (4), Oct (8), Nov (78), Dec (41),Jan (31)</a:t>
            </a:r>
            <a:endParaRPr lang="en-US" dirty="0"/>
          </a:p>
        </p:txBody>
      </p:sp>
      <p:sp>
        <p:nvSpPr>
          <p:cNvPr id="4" name="TextBox 3"/>
          <p:cNvSpPr txBox="1"/>
          <p:nvPr/>
        </p:nvSpPr>
        <p:spPr>
          <a:xfrm>
            <a:off x="1219200" y="6581001"/>
            <a:ext cx="7458075" cy="276999"/>
          </a:xfrm>
          <a:prstGeom prst="rect">
            <a:avLst/>
          </a:prstGeom>
          <a:noFill/>
        </p:spPr>
        <p:txBody>
          <a:bodyPr wrap="square" rtlCol="0">
            <a:spAutoFit/>
          </a:bodyPr>
          <a:lstStyle/>
          <a:p>
            <a:r>
              <a:rPr lang="en-US" sz="1200" dirty="0" smtClean="0"/>
              <a:t>Funding: Tobacco-Related Disease Research Program 25CP-0003 (PIs: E Tong and Hal Yee)</a:t>
            </a:r>
            <a:endParaRPr lang="en-US" sz="1200" dirty="0"/>
          </a:p>
        </p:txBody>
      </p:sp>
    </p:spTree>
    <p:extLst>
      <p:ext uri="{BB962C8B-B14F-4D97-AF65-F5344CB8AC3E}">
        <p14:creationId xmlns:p14="http://schemas.microsoft.com/office/powerpoint/2010/main" val="291325698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normAutofit fontScale="92500" lnSpcReduction="10000"/>
          </a:bodyPr>
          <a:lstStyle/>
          <a:p>
            <a:r>
              <a:rPr lang="en-US" sz="3200" dirty="0" smtClean="0"/>
              <a:t>Tobacco Impact on Health</a:t>
            </a:r>
            <a:endParaRPr lang="en-US" sz="3200" dirty="0" smtClean="0"/>
          </a:p>
          <a:p>
            <a:pPr marL="0" indent="0">
              <a:buNone/>
            </a:pPr>
            <a:endParaRPr lang="en-US" sz="3200" dirty="0"/>
          </a:p>
          <a:p>
            <a:r>
              <a:rPr lang="en-US" sz="3200" dirty="0" smtClean="0"/>
              <a:t>Tobacco Cessation: The 5 A’s</a:t>
            </a:r>
            <a:endParaRPr lang="en-US" sz="3200" dirty="0"/>
          </a:p>
          <a:p>
            <a:pPr marL="0" indent="0">
              <a:buNone/>
            </a:pPr>
            <a:endParaRPr lang="en-US" sz="3200" dirty="0" smtClean="0"/>
          </a:p>
          <a:p>
            <a:r>
              <a:rPr lang="en-US" sz="3200" dirty="0" smtClean="0">
                <a:solidFill>
                  <a:srgbClr val="FF0000"/>
                </a:solidFill>
              </a:rPr>
              <a:t>UC and Cessation</a:t>
            </a:r>
          </a:p>
          <a:p>
            <a:pPr lvl="1"/>
            <a:r>
              <a:rPr lang="en-US" sz="2800" dirty="0" smtClean="0"/>
              <a:t>California Smokers’ Helpline</a:t>
            </a:r>
          </a:p>
          <a:p>
            <a:pPr lvl="1"/>
            <a:r>
              <a:rPr lang="en-US" sz="2800" dirty="0" smtClean="0"/>
              <a:t>UC Quits</a:t>
            </a:r>
          </a:p>
          <a:p>
            <a:pPr lvl="1"/>
            <a:r>
              <a:rPr lang="en-US" sz="2800" dirty="0" smtClean="0">
                <a:solidFill>
                  <a:srgbClr val="FF0000"/>
                </a:solidFill>
              </a:rPr>
              <a:t>Smoking Cessation Leadership Center</a:t>
            </a:r>
            <a:endParaRPr lang="en-US" sz="2800" dirty="0" smtClean="0">
              <a:solidFill>
                <a:srgbClr val="FF0000"/>
              </a:solidFill>
            </a:endParaRPr>
          </a:p>
          <a:p>
            <a:endParaRPr lang="en-US" sz="3200" dirty="0"/>
          </a:p>
          <a:p>
            <a:r>
              <a:rPr lang="en-US" sz="3200" dirty="0" smtClean="0"/>
              <a:t>UC Smoke and Tobacco-Free Policy</a:t>
            </a:r>
            <a:endParaRPr lang="en-US" sz="3200" dirty="0" smtClean="0"/>
          </a:p>
        </p:txBody>
      </p:sp>
      <p:pic>
        <p:nvPicPr>
          <p:cNvPr id="4" name="Picture 3" descr="\\hshome02\home\SOM\IntMed\etong\AANCART &amp; old laptop\EMR tobacco\UC Tobacco Cessation Network\TOE - Outreach\uc-quits-email-signat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9408" y="1447800"/>
            <a:ext cx="2265627" cy="1924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2432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6252" y="1690255"/>
            <a:ext cx="2930596" cy="728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4048183"/>
            <a:ext cx="714375"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5624" y="4048183"/>
            <a:ext cx="714375"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457200" y="533400"/>
            <a:ext cx="8534400" cy="990600"/>
          </a:xfrm>
        </p:spPr>
        <p:txBody>
          <a:bodyPr>
            <a:normAutofit/>
          </a:bodyPr>
          <a:lstStyle/>
          <a:p>
            <a:r>
              <a:rPr lang="en-US" dirty="0" smtClean="0"/>
              <a:t>Smoking Cessation Leadership Center</a:t>
            </a:r>
            <a:endParaRPr lang="en-US" dirty="0"/>
          </a:p>
        </p:txBody>
      </p:sp>
      <p:sp>
        <p:nvSpPr>
          <p:cNvPr id="4" name="Content Placeholder 3"/>
          <p:cNvSpPr>
            <a:spLocks noGrp="1"/>
          </p:cNvSpPr>
          <p:nvPr>
            <p:ph sz="half" idx="1"/>
          </p:nvPr>
        </p:nvSpPr>
        <p:spPr>
          <a:xfrm>
            <a:off x="457200" y="1673352"/>
            <a:ext cx="4724400" cy="4718304"/>
          </a:xfrm>
        </p:spPr>
        <p:txBody>
          <a:bodyPr>
            <a:normAutofit fontScale="92500" lnSpcReduction="20000"/>
          </a:bodyPr>
          <a:lstStyle/>
          <a:p>
            <a:r>
              <a:rPr lang="en-US" dirty="0"/>
              <a:t>National program office of the Robert Wood Johnson Foundation</a:t>
            </a:r>
          </a:p>
          <a:p>
            <a:pPr lvl="1"/>
            <a:r>
              <a:rPr lang="en-US" dirty="0"/>
              <a:t>Additional funding from Truth Initiative, CDC, VA, and </a:t>
            </a:r>
            <a:r>
              <a:rPr lang="en-US" dirty="0" smtClean="0"/>
              <a:t>SAMHSA</a:t>
            </a:r>
          </a:p>
          <a:p>
            <a:pPr lvl="1"/>
            <a:r>
              <a:rPr lang="en-US" dirty="0" smtClean="0"/>
              <a:t>Founded </a:t>
            </a:r>
            <a:r>
              <a:rPr lang="en-US" dirty="0"/>
              <a:t>in 2003; Steve Schroeder, MD, </a:t>
            </a:r>
            <a:r>
              <a:rPr lang="en-US" dirty="0" smtClean="0"/>
              <a:t>Director</a:t>
            </a:r>
          </a:p>
          <a:p>
            <a:endParaRPr lang="en-US" dirty="0" smtClean="0"/>
          </a:p>
          <a:p>
            <a:r>
              <a:rPr lang="en-US" dirty="0" smtClean="0"/>
              <a:t>What does SCLC do?</a:t>
            </a:r>
          </a:p>
          <a:p>
            <a:pPr lvl="1"/>
            <a:r>
              <a:rPr lang="en-US" dirty="0" smtClean="0"/>
              <a:t>Creates partnerships</a:t>
            </a:r>
          </a:p>
          <a:p>
            <a:pPr lvl="1"/>
            <a:r>
              <a:rPr lang="en-US" dirty="0" smtClean="0"/>
              <a:t>Provides technical assistance</a:t>
            </a:r>
          </a:p>
          <a:p>
            <a:pPr lvl="1"/>
            <a:r>
              <a:rPr lang="en-US" dirty="0" smtClean="0"/>
              <a:t>Offers small grants</a:t>
            </a:r>
            <a:endParaRPr lang="en-US" dirty="0"/>
          </a:p>
          <a:p>
            <a:endParaRPr lang="en-US" dirty="0"/>
          </a:p>
          <a:p>
            <a:endParaRPr lang="en-US" dirty="0"/>
          </a:p>
        </p:txBody>
      </p:sp>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4040760"/>
            <a:ext cx="699530" cy="699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2400" y="4048183"/>
            <a:ext cx="714375"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51888" y="2590800"/>
            <a:ext cx="2219325" cy="118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descr="imgres.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295400" y="6037258"/>
            <a:ext cx="2282268" cy="776564"/>
          </a:xfrm>
          <a:prstGeom prst="rect">
            <a:avLst/>
          </a:prstGeom>
        </p:spPr>
      </p:pic>
      <p:pic>
        <p:nvPicPr>
          <p:cNvPr id="17"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32842" y="4876800"/>
            <a:ext cx="3574313" cy="133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40281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Over </a:t>
            </a:r>
            <a:r>
              <a:rPr lang="en-US" dirty="0"/>
              <a:t>3</a:t>
            </a:r>
            <a:r>
              <a:rPr lang="en-US" dirty="0" smtClean="0"/>
              <a:t> Million Smokers in California </a:t>
            </a:r>
            <a:endParaRPr lang="en-US" dirty="0"/>
          </a:p>
        </p:txBody>
      </p:sp>
      <p:sp>
        <p:nvSpPr>
          <p:cNvPr id="6" name="Content Placeholder 5"/>
          <p:cNvSpPr>
            <a:spLocks noGrp="1"/>
          </p:cNvSpPr>
          <p:nvPr>
            <p:ph sz="half" idx="2"/>
          </p:nvPr>
        </p:nvSpPr>
        <p:spPr>
          <a:xfrm>
            <a:off x="4423722" y="1676400"/>
            <a:ext cx="4491678" cy="4953000"/>
          </a:xfrm>
        </p:spPr>
        <p:txBody>
          <a:bodyPr>
            <a:normAutofit lnSpcReduction="10000"/>
          </a:bodyPr>
          <a:lstStyle/>
          <a:p>
            <a:pPr marL="0" indent="0">
              <a:buNone/>
            </a:pPr>
            <a:r>
              <a:rPr lang="en-US" sz="2600" dirty="0" smtClean="0"/>
              <a:t>CA prevalence: 11.6% </a:t>
            </a:r>
            <a:r>
              <a:rPr lang="en-US" sz="1100" dirty="0" smtClean="0"/>
              <a:t>(CHIS 2012-4)</a:t>
            </a:r>
            <a:endParaRPr lang="en-US" sz="1000" dirty="0" smtClean="0"/>
          </a:p>
          <a:p>
            <a:pPr lvl="1"/>
            <a:r>
              <a:rPr lang="en-US" sz="1800" dirty="0" smtClean="0"/>
              <a:t>Sacramento: 16.9%</a:t>
            </a:r>
            <a:endParaRPr lang="en-US" sz="1800" dirty="0"/>
          </a:p>
          <a:p>
            <a:endParaRPr lang="en-US" sz="1200" dirty="0"/>
          </a:p>
          <a:p>
            <a:pPr marL="0" lvl="1" indent="0">
              <a:buNone/>
            </a:pPr>
            <a:r>
              <a:rPr lang="en-US" sz="2600" dirty="0"/>
              <a:t>Higher in subgroups </a:t>
            </a:r>
            <a:r>
              <a:rPr lang="en-US" sz="1000" dirty="0"/>
              <a:t>(CHIS 2009)</a:t>
            </a:r>
            <a:endParaRPr lang="en-US" dirty="0"/>
          </a:p>
          <a:p>
            <a:pPr lvl="1"/>
            <a:r>
              <a:rPr lang="en-US" sz="1900" dirty="0"/>
              <a:t>Low </a:t>
            </a:r>
            <a:r>
              <a:rPr lang="en-US" sz="1900" dirty="0" smtClean="0"/>
              <a:t>SES (white/African Am): 24%</a:t>
            </a:r>
            <a:endParaRPr lang="en-US" sz="1900" dirty="0"/>
          </a:p>
          <a:p>
            <a:pPr lvl="1"/>
            <a:r>
              <a:rPr lang="en-US" sz="1900" dirty="0" smtClean="0"/>
              <a:t>Am Indian, Asian men: </a:t>
            </a:r>
            <a:r>
              <a:rPr lang="en-US" sz="1900" dirty="0"/>
              <a:t>20-30</a:t>
            </a:r>
            <a:r>
              <a:rPr lang="en-US" sz="1900" dirty="0" smtClean="0"/>
              <a:t>%</a:t>
            </a:r>
          </a:p>
          <a:p>
            <a:pPr lvl="1"/>
            <a:r>
              <a:rPr lang="en-US" sz="1900" dirty="0" smtClean="0"/>
              <a:t>LGBT: 19%</a:t>
            </a:r>
            <a:endParaRPr lang="en-US" sz="1900" dirty="0"/>
          </a:p>
          <a:p>
            <a:pPr lvl="1"/>
            <a:endParaRPr lang="en-US" sz="1900" dirty="0"/>
          </a:p>
          <a:p>
            <a:pPr lvl="1"/>
            <a:r>
              <a:rPr lang="en-US" sz="1900" dirty="0"/>
              <a:t>Mental health/alcohol/drug: 24</a:t>
            </a:r>
            <a:r>
              <a:rPr lang="en-US" sz="1900" dirty="0" smtClean="0"/>
              <a:t>%</a:t>
            </a:r>
          </a:p>
          <a:p>
            <a:pPr lvl="1"/>
            <a:r>
              <a:rPr lang="en-US" sz="1900" dirty="0" smtClean="0"/>
              <a:t>Cancer*: 16% (any), 22% (</a:t>
            </a:r>
            <a:r>
              <a:rPr lang="en-US" sz="1900" dirty="0" err="1" smtClean="0"/>
              <a:t>tob-rel</a:t>
            </a:r>
            <a:r>
              <a:rPr lang="en-US" sz="1900" dirty="0" smtClean="0"/>
              <a:t>)</a:t>
            </a:r>
          </a:p>
          <a:p>
            <a:pPr marL="274320" lvl="1" indent="0">
              <a:buNone/>
            </a:pPr>
            <a:endParaRPr lang="en-US" sz="1200" dirty="0"/>
          </a:p>
          <a:p>
            <a:pPr lvl="1"/>
            <a:endParaRPr lang="en-US" sz="1200" dirty="0"/>
          </a:p>
          <a:p>
            <a:pPr marL="0" indent="0">
              <a:buNone/>
            </a:pPr>
            <a:r>
              <a:rPr lang="en-US" sz="2600" dirty="0" smtClean="0"/>
              <a:t>Light and passive smoking</a:t>
            </a:r>
            <a:endParaRPr lang="en-US" sz="2600" dirty="0"/>
          </a:p>
          <a:p>
            <a:pPr lvl="1"/>
            <a:r>
              <a:rPr lang="en-US" sz="1900" dirty="0"/>
              <a:t>1 in 3 CA </a:t>
            </a:r>
            <a:r>
              <a:rPr lang="en-US" sz="1900" dirty="0" smtClean="0"/>
              <a:t>smokers: </a:t>
            </a:r>
            <a:r>
              <a:rPr lang="en-US" sz="1900" dirty="0"/>
              <a:t>not </a:t>
            </a:r>
            <a:r>
              <a:rPr lang="en-US" sz="1900" dirty="0" smtClean="0"/>
              <a:t>daily</a:t>
            </a:r>
          </a:p>
          <a:p>
            <a:pPr lvl="1"/>
            <a:r>
              <a:rPr lang="en-US" sz="1900" dirty="0" smtClean="0"/>
              <a:t>53% nonsmokers recent exposure</a:t>
            </a:r>
            <a:endParaRPr lang="en-US" sz="1900" dirty="0"/>
          </a:p>
          <a:p>
            <a:pPr marL="0" indent="0">
              <a:buNone/>
            </a:pPr>
            <a:endParaRPr lang="en-US" sz="2200" dirty="0"/>
          </a:p>
        </p:txBody>
      </p:sp>
      <p:sp>
        <p:nvSpPr>
          <p:cNvPr id="3" name="TextBox 2"/>
          <p:cNvSpPr txBox="1"/>
          <p:nvPr/>
        </p:nvSpPr>
        <p:spPr>
          <a:xfrm>
            <a:off x="990600" y="6534090"/>
            <a:ext cx="7772400" cy="400110"/>
          </a:xfrm>
          <a:prstGeom prst="rect">
            <a:avLst/>
          </a:prstGeom>
          <a:noFill/>
        </p:spPr>
        <p:txBody>
          <a:bodyPr wrap="square" rtlCol="0">
            <a:spAutoFit/>
          </a:bodyPr>
          <a:lstStyle/>
          <a:p>
            <a:r>
              <a:rPr lang="en-US" sz="1000" dirty="0">
                <a:hlinkClick r:id="rId3"/>
              </a:rPr>
              <a:t>http://</a:t>
            </a:r>
            <a:r>
              <a:rPr lang="en-US" sz="1000" dirty="0" smtClean="0">
                <a:hlinkClick r:id="rId3"/>
              </a:rPr>
              <a:t>tobaccofreeca.com/wp-content/uploads/2016/10/2016-California-Tobacco-Facts-Figures.pdf</a:t>
            </a:r>
            <a:r>
              <a:rPr lang="en-US" sz="1000" dirty="0" smtClean="0"/>
              <a:t>; </a:t>
            </a:r>
          </a:p>
          <a:p>
            <a:r>
              <a:rPr lang="en-US" sz="1000" dirty="0" smtClean="0"/>
              <a:t>* Among 29% CCR data available; </a:t>
            </a:r>
            <a:r>
              <a:rPr lang="en-US" sz="1000" u="sng" dirty="0">
                <a:hlinkClick r:id="rId4"/>
              </a:rPr>
              <a:t>http://bit.ly/CDOC_CalltoAction</a:t>
            </a:r>
            <a:r>
              <a:rPr lang="en-US" sz="1000" dirty="0"/>
              <a:t> </a:t>
            </a: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524000"/>
            <a:ext cx="4195122"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644569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SCLC: SAMHSA</a:t>
            </a:r>
            <a:endParaRPr lang="en-US" dirty="0"/>
          </a:p>
        </p:txBody>
      </p:sp>
      <p:sp>
        <p:nvSpPr>
          <p:cNvPr id="4" name="Content Placeholder 3"/>
          <p:cNvSpPr>
            <a:spLocks noGrp="1"/>
          </p:cNvSpPr>
          <p:nvPr>
            <p:ph sz="half" idx="1"/>
          </p:nvPr>
        </p:nvSpPr>
        <p:spPr/>
        <p:txBody>
          <a:bodyPr>
            <a:normAutofit fontScale="92500" lnSpcReduction="10000"/>
          </a:bodyPr>
          <a:lstStyle/>
          <a:p>
            <a:r>
              <a:rPr lang="en-US" dirty="0"/>
              <a:t>SAMHSA’s Tobacco-free Initiative</a:t>
            </a:r>
          </a:p>
          <a:p>
            <a:r>
              <a:rPr lang="en-US" dirty="0"/>
              <a:t>Staff training at SAMHSA’s headquarters</a:t>
            </a:r>
          </a:p>
          <a:p>
            <a:r>
              <a:rPr lang="en-US" dirty="0"/>
              <a:t>100 Pioneers for Smoking Cessation </a:t>
            </a:r>
          </a:p>
          <a:p>
            <a:r>
              <a:rPr lang="en-US" dirty="0"/>
              <a:t>State Leadership Academies for Wellness and Smoking Cessation</a:t>
            </a:r>
          </a:p>
          <a:p>
            <a:r>
              <a:rPr lang="en-US" dirty="0"/>
              <a:t>State Policy Academies on Tobacco Control in Behavioral Health</a:t>
            </a:r>
          </a:p>
          <a:p>
            <a:endParaRPr lang="en-US" dirty="0"/>
          </a:p>
          <a:p>
            <a:endParaRPr lang="en-US" dirty="0"/>
          </a:p>
        </p:txBody>
      </p:sp>
      <p:pic>
        <p:nvPicPr>
          <p:cNvPr id="307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715000" y="990600"/>
            <a:ext cx="2695871"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9404" y="4876800"/>
            <a:ext cx="4454596" cy="125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753872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SCLC: Natl Roundtable Behavioral Health</a:t>
            </a:r>
            <a:endParaRPr lang="en-US" dirty="0"/>
          </a:p>
        </p:txBody>
      </p:sp>
      <p:sp>
        <p:nvSpPr>
          <p:cNvPr id="4" name="Content Placeholder 3"/>
          <p:cNvSpPr>
            <a:spLocks noGrp="1"/>
          </p:cNvSpPr>
          <p:nvPr>
            <p:ph sz="half" idx="1"/>
          </p:nvPr>
        </p:nvSpPr>
        <p:spPr>
          <a:xfrm>
            <a:off x="228600" y="1673352"/>
            <a:ext cx="4267200" cy="5108448"/>
          </a:xfrm>
        </p:spPr>
        <p:txBody>
          <a:bodyPr>
            <a:noAutofit/>
          </a:bodyPr>
          <a:lstStyle/>
          <a:p>
            <a:r>
              <a:rPr lang="en-US" sz="2000" dirty="0" smtClean="0"/>
              <a:t>American Cancer Society &amp; SCLC </a:t>
            </a:r>
            <a:r>
              <a:rPr lang="en-US" sz="2000" dirty="0"/>
              <a:t>co-hosted historic multi-sectorial summit at ACS Atlanta headquarters in October 2016  </a:t>
            </a:r>
            <a:endParaRPr lang="en-US" sz="2000" dirty="0" smtClean="0"/>
          </a:p>
          <a:p>
            <a:endParaRPr lang="en-US" sz="2000" dirty="0"/>
          </a:p>
          <a:p>
            <a:r>
              <a:rPr lang="en-US" sz="2000" dirty="0"/>
              <a:t>Group </a:t>
            </a:r>
            <a:r>
              <a:rPr lang="en-US" sz="2000" dirty="0" smtClean="0"/>
              <a:t>goal “30 x 20”: </a:t>
            </a:r>
            <a:r>
              <a:rPr lang="en-US" sz="2000" dirty="0"/>
              <a:t>reduce smoking prevalence </a:t>
            </a:r>
            <a:r>
              <a:rPr lang="en-US" sz="2000" dirty="0" smtClean="0"/>
              <a:t>among </a:t>
            </a:r>
            <a:r>
              <a:rPr lang="en-US" sz="2000" dirty="0"/>
              <a:t>persons with  behavioral health issues </a:t>
            </a:r>
            <a:r>
              <a:rPr lang="en-US" sz="2000" dirty="0" smtClean="0"/>
              <a:t>to </a:t>
            </a:r>
            <a:r>
              <a:rPr lang="en-US" sz="2000" dirty="0"/>
              <a:t>30% by 2020 </a:t>
            </a:r>
            <a:endParaRPr lang="en-US" sz="2000" dirty="0" smtClean="0"/>
          </a:p>
          <a:p>
            <a:endParaRPr lang="en-US" sz="2000" dirty="0"/>
          </a:p>
          <a:p>
            <a:r>
              <a:rPr lang="en-US" sz="2000" dirty="0" smtClean="0"/>
              <a:t>Strategies</a:t>
            </a:r>
            <a:r>
              <a:rPr lang="en-US" sz="2000" dirty="0"/>
              <a:t>: provider education, peer education, tobacco control &amp; cessation policies, health systems change, data/research </a:t>
            </a:r>
          </a:p>
        </p:txBody>
      </p:sp>
      <p:pic>
        <p:nvPicPr>
          <p:cNvPr id="4099" name="Picture 3"/>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52296" y="3657600"/>
            <a:ext cx="4419600" cy="248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676400"/>
            <a:ext cx="4482798"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864224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normAutofit fontScale="92500" lnSpcReduction="10000"/>
          </a:bodyPr>
          <a:lstStyle/>
          <a:p>
            <a:r>
              <a:rPr lang="en-US" sz="3200" dirty="0" smtClean="0"/>
              <a:t>Tobacco Impact on Health</a:t>
            </a:r>
            <a:endParaRPr lang="en-US" sz="3200" dirty="0" smtClean="0"/>
          </a:p>
          <a:p>
            <a:pPr marL="0" indent="0">
              <a:buNone/>
            </a:pPr>
            <a:endParaRPr lang="en-US" sz="3200" dirty="0"/>
          </a:p>
          <a:p>
            <a:r>
              <a:rPr lang="en-US" sz="3200" dirty="0" smtClean="0"/>
              <a:t>Tobacco Cessation: The 5 A’s</a:t>
            </a:r>
            <a:endParaRPr lang="en-US" sz="3200" dirty="0"/>
          </a:p>
          <a:p>
            <a:pPr marL="0" indent="0">
              <a:buNone/>
            </a:pPr>
            <a:endParaRPr lang="en-US" sz="3200" dirty="0" smtClean="0"/>
          </a:p>
          <a:p>
            <a:r>
              <a:rPr lang="en-US" sz="3200" dirty="0" smtClean="0"/>
              <a:t>UC and Cessation</a:t>
            </a:r>
          </a:p>
          <a:p>
            <a:pPr lvl="1"/>
            <a:r>
              <a:rPr lang="en-US" sz="2800" dirty="0" smtClean="0"/>
              <a:t>California Smokers’ Helpline</a:t>
            </a:r>
          </a:p>
          <a:p>
            <a:pPr lvl="1"/>
            <a:r>
              <a:rPr lang="en-US" sz="2800" dirty="0" smtClean="0"/>
              <a:t>UC Quits</a:t>
            </a:r>
          </a:p>
          <a:p>
            <a:pPr lvl="1"/>
            <a:r>
              <a:rPr lang="en-US" sz="2800" dirty="0" smtClean="0"/>
              <a:t>Smoking Cessation Leadership Center</a:t>
            </a:r>
            <a:endParaRPr lang="en-US" sz="2800" dirty="0" smtClean="0"/>
          </a:p>
          <a:p>
            <a:endParaRPr lang="en-US" sz="3200" dirty="0"/>
          </a:p>
          <a:p>
            <a:r>
              <a:rPr lang="en-US" sz="3200" dirty="0" smtClean="0">
                <a:solidFill>
                  <a:srgbClr val="FF0000"/>
                </a:solidFill>
              </a:rPr>
              <a:t>UC Smoke and Tobacco-Free Policy</a:t>
            </a:r>
            <a:endParaRPr lang="en-US" sz="3200" dirty="0" smtClean="0">
              <a:solidFill>
                <a:srgbClr val="FF0000"/>
              </a:solidFill>
            </a:endParaRPr>
          </a:p>
        </p:txBody>
      </p:sp>
      <p:pic>
        <p:nvPicPr>
          <p:cNvPr id="4" name="Picture 3" descr="\\hshome02\home\SOM\IntMed\etong\AANCART &amp; old laptop\EMR tobacco\UC Tobacco Cessation Network\TOE - Outreach\uc-quits-email-signat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9408" y="1447800"/>
            <a:ext cx="2265627" cy="1924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74170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UC </a:t>
            </a:r>
            <a:r>
              <a:rPr lang="en-US" dirty="0" smtClean="0"/>
              <a:t>Smoke &amp; Tobacco-free Policy </a:t>
            </a:r>
            <a:endParaRPr lang="en-US" dirty="0"/>
          </a:p>
        </p:txBody>
      </p:sp>
      <p:sp>
        <p:nvSpPr>
          <p:cNvPr id="5" name="Content Placeholder 4"/>
          <p:cNvSpPr>
            <a:spLocks noGrp="1"/>
          </p:cNvSpPr>
          <p:nvPr>
            <p:ph sz="half" idx="2"/>
          </p:nvPr>
        </p:nvSpPr>
        <p:spPr>
          <a:xfrm>
            <a:off x="4648200" y="1673352"/>
            <a:ext cx="4267200" cy="4718304"/>
          </a:xfrm>
        </p:spPr>
        <p:txBody>
          <a:bodyPr>
            <a:normAutofit fontScale="85000" lnSpcReduction="10000"/>
          </a:bodyPr>
          <a:lstStyle/>
          <a:p>
            <a:pPr marL="0" indent="0">
              <a:buNone/>
            </a:pPr>
            <a:r>
              <a:rPr lang="en-US" dirty="0" smtClean="0"/>
              <a:t>Campus grounds are smoke &amp; tobacco-free for health</a:t>
            </a:r>
          </a:p>
          <a:p>
            <a:pPr lvl="1"/>
            <a:r>
              <a:rPr lang="en-US" dirty="0" smtClean="0"/>
              <a:t>E-cigarettes included</a:t>
            </a:r>
          </a:p>
          <a:p>
            <a:pPr lvl="1"/>
            <a:r>
              <a:rPr lang="en-US" dirty="0" smtClean="0"/>
              <a:t>Videos on talking to smokers:</a:t>
            </a:r>
          </a:p>
          <a:p>
            <a:pPr marL="274320" lvl="1" indent="0">
              <a:buNone/>
            </a:pPr>
            <a:r>
              <a:rPr lang="en-US" sz="1600" dirty="0" smtClean="0"/>
              <a:t>www.ucop.edu/risk-services/loss-prevention-control/uc-smoke-tobacco-free-videos.html</a:t>
            </a:r>
          </a:p>
          <a:p>
            <a:endParaRPr lang="en-US" dirty="0"/>
          </a:p>
          <a:p>
            <a:pPr marL="0" indent="0">
              <a:buNone/>
            </a:pPr>
            <a:r>
              <a:rPr lang="en-US" dirty="0" smtClean="0"/>
              <a:t>Offer nicotine medication to hospitalized smokers</a:t>
            </a:r>
          </a:p>
          <a:p>
            <a:pPr lvl="1"/>
            <a:r>
              <a:rPr lang="en-US" dirty="0" smtClean="0"/>
              <a:t>Reduce withdrawal symptoms</a:t>
            </a:r>
          </a:p>
          <a:p>
            <a:pPr lvl="1"/>
            <a:r>
              <a:rPr lang="en-US" dirty="0" smtClean="0"/>
              <a:t>Pain treatment analogy</a:t>
            </a:r>
          </a:p>
          <a:p>
            <a:pPr lvl="2"/>
            <a:r>
              <a:rPr lang="en-US" dirty="0" smtClean="0"/>
              <a:t>Gum/lozenge (short-acting)</a:t>
            </a:r>
          </a:p>
          <a:p>
            <a:pPr lvl="2"/>
            <a:r>
              <a:rPr lang="en-US" dirty="0"/>
              <a:t>P</a:t>
            </a:r>
            <a:r>
              <a:rPr lang="en-US" dirty="0" smtClean="0"/>
              <a:t>atch (long-acting)</a:t>
            </a:r>
            <a:endParaRPr lang="en-US" dirty="0"/>
          </a:p>
        </p:txBody>
      </p:sp>
      <p:sp>
        <p:nvSpPr>
          <p:cNvPr id="2" name="Rectangle 1"/>
          <p:cNvSpPr/>
          <p:nvPr/>
        </p:nvSpPr>
        <p:spPr>
          <a:xfrm>
            <a:off x="76200" y="6472444"/>
            <a:ext cx="1967270" cy="369332"/>
          </a:xfrm>
          <a:prstGeom prst="rect">
            <a:avLst/>
          </a:prstGeom>
        </p:spPr>
        <p:txBody>
          <a:bodyPr wrap="none">
            <a:spAutoFit/>
          </a:bodyPr>
          <a:lstStyle/>
          <a:p>
            <a:r>
              <a:rPr lang="en-US" dirty="0">
                <a:solidFill>
                  <a:schemeClr val="accent4">
                    <a:lumMod val="25000"/>
                  </a:schemeClr>
                </a:solidFill>
              </a:rPr>
              <a:t>www.ucquits.com</a:t>
            </a:r>
            <a:endParaRPr lang="en-US" dirty="0"/>
          </a:p>
        </p:txBody>
      </p:sp>
      <p:pic>
        <p:nvPicPr>
          <p:cNvPr id="409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84120" y="1679270"/>
            <a:ext cx="3584759" cy="2054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903645"/>
            <a:ext cx="4191000" cy="1918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685800" y="5822192"/>
            <a:ext cx="3886200" cy="230832"/>
          </a:xfrm>
          <a:prstGeom prst="rect">
            <a:avLst/>
          </a:prstGeom>
          <a:noFill/>
        </p:spPr>
        <p:txBody>
          <a:bodyPr wrap="square" rtlCol="0">
            <a:spAutoFit/>
          </a:bodyPr>
          <a:lstStyle/>
          <a:p>
            <a:pPr algn="r"/>
            <a:r>
              <a:rPr lang="en-US" sz="900" dirty="0" smtClean="0"/>
              <a:t>California Department of Public Health</a:t>
            </a:r>
            <a:endParaRPr lang="en-US" sz="900" dirty="0"/>
          </a:p>
        </p:txBody>
      </p:sp>
    </p:spTree>
    <p:extLst>
      <p:ext uri="{BB962C8B-B14F-4D97-AF65-F5344CB8AC3E}">
        <p14:creationId xmlns:p14="http://schemas.microsoft.com/office/powerpoint/2010/main" val="411413357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UC STF Policy:  Cessation</a:t>
            </a:r>
            <a:endParaRPr lang="en-US" dirty="0"/>
          </a:p>
        </p:txBody>
      </p:sp>
      <p:sp>
        <p:nvSpPr>
          <p:cNvPr id="3" name="Content Placeholder 2"/>
          <p:cNvSpPr>
            <a:spLocks noGrp="1"/>
          </p:cNvSpPr>
          <p:nvPr>
            <p:ph idx="1"/>
          </p:nvPr>
        </p:nvSpPr>
        <p:spPr/>
        <p:txBody>
          <a:bodyPr/>
          <a:lstStyle/>
          <a:p>
            <a:r>
              <a:rPr lang="en-US" dirty="0" smtClean="0"/>
              <a:t>Patients</a:t>
            </a:r>
          </a:p>
          <a:p>
            <a:endParaRPr lang="en-US" dirty="0" smtClean="0"/>
          </a:p>
          <a:p>
            <a:r>
              <a:rPr lang="en-US" dirty="0" smtClean="0"/>
              <a:t>Students</a:t>
            </a:r>
          </a:p>
          <a:p>
            <a:endParaRPr lang="en-US" dirty="0"/>
          </a:p>
          <a:p>
            <a:r>
              <a:rPr lang="en-US" dirty="0" smtClean="0"/>
              <a:t>Staff</a:t>
            </a:r>
          </a:p>
          <a:p>
            <a:endParaRPr lang="en-US" dirty="0"/>
          </a:p>
          <a:p>
            <a:r>
              <a:rPr lang="en-US" dirty="0" smtClean="0"/>
              <a:t>Visitors</a:t>
            </a:r>
          </a:p>
          <a:p>
            <a:endParaRPr lang="en-US" dirty="0"/>
          </a:p>
          <a:p>
            <a:r>
              <a:rPr lang="en-US" dirty="0" smtClean="0"/>
              <a:t>Contractors</a:t>
            </a:r>
          </a:p>
          <a:p>
            <a:endParaRPr lang="en-US" dirty="0"/>
          </a:p>
          <a:p>
            <a:r>
              <a:rPr lang="en-US" dirty="0" smtClean="0"/>
              <a:t>Continuum of community college and CSU students</a:t>
            </a:r>
            <a:endParaRPr lang="en-US"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9208" y="1524000"/>
            <a:ext cx="3033713" cy="40052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9608" y="2133598"/>
            <a:ext cx="3006579" cy="390139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1018243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Take-Home Points</a:t>
            </a:r>
            <a:endParaRPr lang="en-US" dirty="0"/>
          </a:p>
        </p:txBody>
      </p:sp>
      <p:pic>
        <p:nvPicPr>
          <p:cNvPr id="22531" name="Picture 3" descr="\\hshome02\home\SOM\IntMed\etong\AANCART &amp; old laptop\EMR tobacco\UC Tobacco Cessation Network\TOE - Outreach\uc-quits-email-signat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8058" y="914400"/>
            <a:ext cx="1888742" cy="16044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1000" y="6391531"/>
            <a:ext cx="7014358" cy="369332"/>
          </a:xfrm>
          <a:prstGeom prst="rect">
            <a:avLst/>
          </a:prstGeom>
          <a:noFill/>
        </p:spPr>
        <p:txBody>
          <a:bodyPr wrap="square" rtlCol="0">
            <a:spAutoFit/>
          </a:bodyPr>
          <a:lstStyle/>
          <a:p>
            <a:r>
              <a:rPr lang="en-US" dirty="0" smtClean="0"/>
              <a:t>Questions?   Elisa Tong, </a:t>
            </a:r>
            <a:r>
              <a:rPr lang="en-US" dirty="0" smtClean="0">
                <a:hlinkClick r:id="rId3"/>
              </a:rPr>
              <a:t>ektong@ucdavis.edu</a:t>
            </a:r>
            <a:endParaRPr lang="en-US" dirty="0" smtClean="0"/>
          </a:p>
        </p:txBody>
      </p:sp>
      <p:sp>
        <p:nvSpPr>
          <p:cNvPr id="4" name="Content Placeholder 3"/>
          <p:cNvSpPr>
            <a:spLocks noGrp="1"/>
          </p:cNvSpPr>
          <p:nvPr>
            <p:ph sz="half" idx="1"/>
          </p:nvPr>
        </p:nvSpPr>
        <p:spPr>
          <a:xfrm>
            <a:off x="473247" y="1650081"/>
            <a:ext cx="6199188" cy="4718304"/>
          </a:xfrm>
        </p:spPr>
        <p:txBody>
          <a:bodyPr>
            <a:normAutofit fontScale="62500" lnSpcReduction="20000"/>
          </a:bodyPr>
          <a:lstStyle/>
          <a:p>
            <a:pPr marL="0" indent="0">
              <a:buNone/>
            </a:pPr>
            <a:r>
              <a:rPr lang="en-US" dirty="0" smtClean="0"/>
              <a:t>1) Tobacco cessation is one of the best things to improve health immediately</a:t>
            </a:r>
          </a:p>
          <a:p>
            <a:pPr marL="514350" indent="-514350">
              <a:buAutoNum type="arabicParenR"/>
            </a:pPr>
            <a:endParaRPr lang="en-US" dirty="0" smtClean="0"/>
          </a:p>
          <a:p>
            <a:pPr marL="0" indent="0">
              <a:buNone/>
            </a:pPr>
            <a:r>
              <a:rPr lang="en-US" dirty="0" smtClean="0"/>
              <a:t>2) National guidelines for evidence-based tobacco cessation</a:t>
            </a:r>
          </a:p>
          <a:p>
            <a:pPr marL="0" indent="0">
              <a:buNone/>
            </a:pPr>
            <a:endParaRPr lang="en-US" dirty="0" smtClean="0"/>
          </a:p>
          <a:p>
            <a:pPr marL="0" indent="0">
              <a:buNone/>
            </a:pPr>
            <a:r>
              <a:rPr lang="en-US" dirty="0" smtClean="0"/>
              <a:t>3) </a:t>
            </a:r>
            <a:r>
              <a:rPr lang="en-US" dirty="0" smtClean="0"/>
              <a:t>California Smokers’ Helpline is a free evidence-based resource to help with quitting</a:t>
            </a:r>
          </a:p>
          <a:p>
            <a:pPr marL="0" indent="0">
              <a:buNone/>
            </a:pPr>
            <a:endParaRPr lang="en-US" dirty="0" smtClean="0"/>
          </a:p>
          <a:p>
            <a:pPr marL="0" indent="0">
              <a:buNone/>
            </a:pPr>
            <a:r>
              <a:rPr lang="en-US" dirty="0" smtClean="0"/>
              <a:t>4) “UC Quits” systems change on tobacco with connection to Helpline.  Now growing into “CA Quits.”</a:t>
            </a:r>
          </a:p>
          <a:p>
            <a:pPr marL="0" indent="0">
              <a:buNone/>
            </a:pPr>
            <a:endParaRPr lang="en-US" dirty="0" smtClean="0"/>
          </a:p>
          <a:p>
            <a:pPr marL="0" indent="0">
              <a:buNone/>
            </a:pPr>
            <a:r>
              <a:rPr lang="en-US" dirty="0" smtClean="0"/>
              <a:t>5) Priority populations like people with behavioral health issues can be helped with systems change</a:t>
            </a:r>
          </a:p>
          <a:p>
            <a:pPr marL="0" indent="0">
              <a:buNone/>
            </a:pPr>
            <a:endParaRPr lang="en-US" dirty="0" smtClean="0"/>
          </a:p>
          <a:p>
            <a:pPr marL="0" indent="0">
              <a:buNone/>
            </a:pPr>
            <a:r>
              <a:rPr lang="en-US" dirty="0" smtClean="0"/>
              <a:t>6) Our </a:t>
            </a:r>
            <a:r>
              <a:rPr lang="en-US" dirty="0" smtClean="0"/>
              <a:t>UC </a:t>
            </a:r>
            <a:r>
              <a:rPr lang="en-US" dirty="0" err="1" smtClean="0"/>
              <a:t>Systemwide</a:t>
            </a:r>
            <a:r>
              <a:rPr lang="en-US" dirty="0" smtClean="0"/>
              <a:t> Smoke &amp; Tobacco-Free Policy is an opportunity to support tobacco cessation</a:t>
            </a:r>
            <a:endParaRPr lang="en-US"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7918" y="3810000"/>
            <a:ext cx="1349022" cy="1394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985" y="2784049"/>
            <a:ext cx="1987646" cy="82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Grp="1" noChangeAspect="1" noChangeArrowheads="1"/>
          </p:cNvPicPr>
          <p:nvPr>
            <p:ph sz="half" idx="1"/>
          </p:nvPr>
        </p:nvPicPr>
        <p:blipFill>
          <a:blip r:embed="rId6" cstate="print">
            <a:extLst>
              <a:ext uri="{28A0092B-C50C-407E-A947-70E740481C1C}">
                <a14:useLocalDpi xmlns:a14="http://schemas.microsoft.com/office/drawing/2010/main" val="0"/>
              </a:ext>
            </a:extLst>
          </a:blip>
          <a:srcRect/>
          <a:stretch>
            <a:fillRect/>
          </a:stretch>
        </p:blipFill>
        <p:spPr bwMode="auto">
          <a:xfrm>
            <a:off x="6836675" y="5420625"/>
            <a:ext cx="1896476" cy="1086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8070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$18 Billion in Smoking Costs in California</a:t>
            </a:r>
            <a:endParaRPr lang="en-US" dirty="0"/>
          </a:p>
        </p:txBody>
      </p:sp>
      <p:sp>
        <p:nvSpPr>
          <p:cNvPr id="6" name="TextBox 5"/>
          <p:cNvSpPr txBox="1"/>
          <p:nvPr/>
        </p:nvSpPr>
        <p:spPr>
          <a:xfrm>
            <a:off x="3048000" y="6477000"/>
            <a:ext cx="3886200" cy="507831"/>
          </a:xfrm>
          <a:prstGeom prst="rect">
            <a:avLst/>
          </a:prstGeom>
          <a:noFill/>
        </p:spPr>
        <p:txBody>
          <a:bodyPr wrap="square" rtlCol="0">
            <a:spAutoFit/>
          </a:bodyPr>
          <a:lstStyle/>
          <a:p>
            <a:pPr algn="ctr"/>
            <a:r>
              <a:rPr lang="en-US" sz="900" dirty="0" smtClean="0"/>
              <a:t>Max et al, TRDRP Costs of Smoking Report, 2014</a:t>
            </a:r>
          </a:p>
          <a:p>
            <a:pPr algn="ctr"/>
            <a:r>
              <a:rPr lang="en-US" sz="900" dirty="0" smtClean="0"/>
              <a:t>Max et al. Nicotine </a:t>
            </a:r>
            <a:r>
              <a:rPr lang="en-US" sz="900" dirty="0" err="1" smtClean="0"/>
              <a:t>Tob</a:t>
            </a:r>
            <a:r>
              <a:rPr lang="en-US" sz="900" dirty="0" smtClean="0"/>
              <a:t> Res (2015)</a:t>
            </a:r>
          </a:p>
          <a:p>
            <a:pPr algn="ctr"/>
            <a:endParaRPr lang="en-US" sz="9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00200"/>
            <a:ext cx="8467725" cy="423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7543800" y="1981200"/>
            <a:ext cx="1219200" cy="1219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219200" y="3505200"/>
            <a:ext cx="75438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99232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306265" y="1828800"/>
            <a:ext cx="5180135"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7"/>
          <p:cNvSpPr>
            <a:spLocks noGrp="1"/>
          </p:cNvSpPr>
          <p:nvPr>
            <p:ph sz="half" idx="2"/>
          </p:nvPr>
        </p:nvSpPr>
        <p:spPr>
          <a:xfrm>
            <a:off x="5715000" y="685800"/>
            <a:ext cx="3200400" cy="5943600"/>
          </a:xfrm>
        </p:spPr>
        <p:txBody>
          <a:bodyPr>
            <a:normAutofit fontScale="92500" lnSpcReduction="10000"/>
          </a:bodyPr>
          <a:lstStyle/>
          <a:p>
            <a:pPr marL="0" indent="0" algn="ctr">
              <a:buNone/>
            </a:pPr>
            <a:r>
              <a:rPr lang="en-US" dirty="0" smtClean="0">
                <a:solidFill>
                  <a:srgbClr val="FF0000"/>
                </a:solidFill>
              </a:rPr>
              <a:t>Significant economic burden of smoking at 1 year </a:t>
            </a:r>
          </a:p>
          <a:p>
            <a:pPr marL="0" indent="0">
              <a:buNone/>
            </a:pPr>
            <a:endParaRPr lang="en-US" dirty="0"/>
          </a:p>
          <a:p>
            <a:r>
              <a:rPr lang="en-US" dirty="0" smtClean="0"/>
              <a:t>509 new UCD adult patients randomly assigned to PCP and measured medical service utilization for 1 year</a:t>
            </a:r>
          </a:p>
          <a:p>
            <a:endParaRPr lang="en-US" dirty="0" smtClean="0"/>
          </a:p>
          <a:p>
            <a:r>
              <a:rPr lang="en-US" dirty="0"/>
              <a:t>10% higher total charges than nonsmokers</a:t>
            </a:r>
          </a:p>
          <a:p>
            <a:endParaRPr lang="en-US" dirty="0" smtClean="0"/>
          </a:p>
          <a:p>
            <a:endParaRPr lang="en-US" dirty="0"/>
          </a:p>
        </p:txBody>
      </p:sp>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1174" y="6400800"/>
            <a:ext cx="2276475" cy="20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914400"/>
            <a:ext cx="5301046"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4648200" y="2895600"/>
            <a:ext cx="805246" cy="3124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https://encrypted-tbn0.gstatic.com/images?q=tbn:ANd9GcTcKK9KBrMY1cytOm67mus7uWI7FyBxJe7YCZkv_YxOPO4QdoqevidSJEhk">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88900"/>
            <a:ext cx="1828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p:cNvSpPr/>
          <p:nvPr/>
        </p:nvSpPr>
        <p:spPr>
          <a:xfrm>
            <a:off x="152400" y="3581400"/>
            <a:ext cx="152400" cy="45719"/>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152400" y="4069081"/>
            <a:ext cx="152400" cy="45719"/>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152400" y="5135881"/>
            <a:ext cx="152400" cy="45719"/>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152400" y="5364481"/>
            <a:ext cx="152400" cy="45719"/>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152400" y="5897881"/>
            <a:ext cx="152400" cy="45719"/>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6144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Quitting Benefits</a:t>
            </a:r>
            <a:endParaRPr lang="en-US" dirty="0"/>
          </a:p>
        </p:txBody>
      </p:sp>
      <p:sp>
        <p:nvSpPr>
          <p:cNvPr id="8" name="Content Placeholder 7"/>
          <p:cNvSpPr>
            <a:spLocks noGrp="1"/>
          </p:cNvSpPr>
          <p:nvPr>
            <p:ph sz="half" idx="1"/>
          </p:nvPr>
        </p:nvSpPr>
        <p:spPr/>
        <p:txBody>
          <a:bodyPr>
            <a:normAutofit/>
          </a:bodyPr>
          <a:lstStyle/>
          <a:p>
            <a:pPr marL="0" indent="0">
              <a:buNone/>
            </a:pPr>
            <a:r>
              <a:rPr lang="en-US" sz="2400" dirty="0" smtClean="0"/>
              <a:t>Cardiovascular and pulmonary benefits are immediate</a:t>
            </a:r>
          </a:p>
          <a:p>
            <a:endParaRPr lang="en-US" sz="2400" dirty="0"/>
          </a:p>
          <a:p>
            <a:pPr marL="0" indent="0">
              <a:buNone/>
            </a:pPr>
            <a:r>
              <a:rPr lang="en-US" sz="2400" dirty="0" smtClean="0"/>
              <a:t>Cancer risk lowered after a few years</a:t>
            </a:r>
          </a:p>
          <a:p>
            <a:pPr marL="0" indent="0">
              <a:buNone/>
            </a:pPr>
            <a:endParaRPr lang="en-US" sz="2400" dirty="0"/>
          </a:p>
          <a:p>
            <a:pPr marL="0" indent="0">
              <a:buNone/>
            </a:pPr>
            <a:r>
              <a:rPr lang="en-US" sz="2400" dirty="0" smtClean="0"/>
              <a:t>Reducing cigarettes not enough</a:t>
            </a:r>
          </a:p>
          <a:p>
            <a:pPr lvl="1"/>
            <a:r>
              <a:rPr lang="en-US" sz="2000" dirty="0" smtClean="0"/>
              <a:t>Nicotine compensation</a:t>
            </a:r>
          </a:p>
          <a:p>
            <a:pPr lvl="1"/>
            <a:r>
              <a:rPr lang="en-US" sz="2000" dirty="0" smtClean="0"/>
              <a:t>Stable nondaily pattern</a:t>
            </a:r>
          </a:p>
          <a:p>
            <a:endParaRPr lang="en-US" dirty="0"/>
          </a:p>
          <a:p>
            <a:endParaRPr lang="en-US" dirty="0" smtClean="0"/>
          </a:p>
        </p:txBody>
      </p:sp>
      <p:sp>
        <p:nvSpPr>
          <p:cNvPr id="9" name="Left Arrow 8"/>
          <p:cNvSpPr/>
          <p:nvPr/>
        </p:nvSpPr>
        <p:spPr>
          <a:xfrm>
            <a:off x="7848600" y="3733800"/>
            <a:ext cx="685800" cy="228600"/>
          </a:xfrm>
          <a:prstGeom prst="leftArrow">
            <a:avLst/>
          </a:prstGeom>
          <a:solidFill>
            <a:srgbClr val="FF0000"/>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0000"/>
              </a:solidFill>
            </a:endParaRP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25400"/>
            <a:ext cx="2667000" cy="675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39801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normAutofit fontScale="92500" lnSpcReduction="10000"/>
          </a:bodyPr>
          <a:lstStyle/>
          <a:p>
            <a:r>
              <a:rPr lang="en-US" sz="3200" dirty="0" smtClean="0"/>
              <a:t>Tobacco Impact on Health</a:t>
            </a:r>
            <a:endParaRPr lang="en-US" sz="3200" dirty="0" smtClean="0"/>
          </a:p>
          <a:p>
            <a:pPr marL="0" indent="0">
              <a:buNone/>
            </a:pPr>
            <a:endParaRPr lang="en-US" sz="3200" dirty="0"/>
          </a:p>
          <a:p>
            <a:r>
              <a:rPr lang="en-US" sz="3200" dirty="0" smtClean="0">
                <a:solidFill>
                  <a:srgbClr val="FF0000"/>
                </a:solidFill>
              </a:rPr>
              <a:t>Tobacco Cessation: The 5 A’s</a:t>
            </a:r>
            <a:endParaRPr lang="en-US" sz="3200" dirty="0">
              <a:solidFill>
                <a:srgbClr val="FF0000"/>
              </a:solidFill>
            </a:endParaRPr>
          </a:p>
          <a:p>
            <a:pPr marL="0" indent="0">
              <a:buNone/>
            </a:pPr>
            <a:endParaRPr lang="en-US" sz="3200" dirty="0" smtClean="0"/>
          </a:p>
          <a:p>
            <a:r>
              <a:rPr lang="en-US" sz="3200" dirty="0" smtClean="0"/>
              <a:t>UC and Cessation</a:t>
            </a:r>
          </a:p>
          <a:p>
            <a:pPr lvl="1"/>
            <a:r>
              <a:rPr lang="en-US" sz="2800" dirty="0" smtClean="0"/>
              <a:t>California Smokers’ Helpline</a:t>
            </a:r>
          </a:p>
          <a:p>
            <a:pPr lvl="1"/>
            <a:r>
              <a:rPr lang="en-US" sz="2800" dirty="0" smtClean="0"/>
              <a:t>UC Quits</a:t>
            </a:r>
          </a:p>
          <a:p>
            <a:pPr lvl="1"/>
            <a:r>
              <a:rPr lang="en-US" sz="2800" dirty="0" smtClean="0"/>
              <a:t>Smoking Cessation Leadership Center</a:t>
            </a:r>
            <a:endParaRPr lang="en-US" sz="2800" dirty="0" smtClean="0"/>
          </a:p>
          <a:p>
            <a:endParaRPr lang="en-US" sz="3200" dirty="0"/>
          </a:p>
          <a:p>
            <a:r>
              <a:rPr lang="en-US" sz="3200" dirty="0" smtClean="0"/>
              <a:t>UC Smoke and Tobacco-Free Policy</a:t>
            </a:r>
            <a:endParaRPr lang="en-US" sz="3200" dirty="0" smtClean="0"/>
          </a:p>
        </p:txBody>
      </p:sp>
      <p:pic>
        <p:nvPicPr>
          <p:cNvPr id="4" name="Picture 3" descr="\\hshome02\home\SOM\IntMed\etong\AANCART &amp; old laptop\EMR tobacco\UC Tobacco Cessation Network\TOE - Outreach\uc-quits-email-signat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9409" y="1371600"/>
            <a:ext cx="2265627" cy="1924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260962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ustom 4">
      <a:dk1>
        <a:sysClr val="windowText" lastClr="000000"/>
      </a:dk1>
      <a:lt1>
        <a:sysClr val="window" lastClr="FFFFFF"/>
      </a:lt1>
      <a:dk2>
        <a:srgbClr val="1F3651"/>
      </a:dk2>
      <a:lt2>
        <a:srgbClr val="DEF5FA"/>
      </a:lt2>
      <a:accent1>
        <a:srgbClr val="70C1DE"/>
      </a:accent1>
      <a:accent2>
        <a:srgbClr val="1F6C87"/>
      </a:accent2>
      <a:accent3>
        <a:srgbClr val="77D5EA"/>
      </a:accent3>
      <a:accent4>
        <a:srgbClr val="B5E8F3"/>
      </a:accent4>
      <a:accent5>
        <a:srgbClr val="2A4A75"/>
      </a:accent5>
      <a:accent6>
        <a:srgbClr val="7C9FCF"/>
      </a:accent6>
      <a:hlink>
        <a:srgbClr val="24456E"/>
      </a:hlink>
      <a:folHlink>
        <a:srgbClr val="44B9E8"/>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6432</TotalTime>
  <Words>4912</Words>
  <Application>Microsoft Office PowerPoint</Application>
  <PresentationFormat>On-screen Show (4:3)</PresentationFormat>
  <Paragraphs>688</Paragraphs>
  <Slides>55</Slides>
  <Notes>23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57" baseType="lpstr">
      <vt:lpstr>Clarity</vt:lpstr>
      <vt:lpstr>Microsoft Graph Chart</vt:lpstr>
      <vt:lpstr>PowerPoint Presentation</vt:lpstr>
      <vt:lpstr>Objectives</vt:lpstr>
      <vt:lpstr>Tobacco Causes &amp; Worsens Disease</vt:lpstr>
      <vt:lpstr>“No Safe Level of Smoke Exposure”  </vt:lpstr>
      <vt:lpstr>Over 3 Million Smokers in California </vt:lpstr>
      <vt:lpstr>$18 Billion in Smoking Costs in California</vt:lpstr>
      <vt:lpstr>PowerPoint Presentation</vt:lpstr>
      <vt:lpstr>Quitting Benefits</vt:lpstr>
      <vt:lpstr>Objectives</vt:lpstr>
      <vt:lpstr>Tobacco Dependence:  A  2-part  Problem</vt:lpstr>
      <vt:lpstr>Quitting Can Take Multiple Tries</vt:lpstr>
      <vt:lpstr>The 5 A’s of Tobacco Treatment</vt:lpstr>
      <vt:lpstr>Health Professional Advice Helps</vt:lpstr>
      <vt:lpstr>PowerPoint Presentation</vt:lpstr>
      <vt:lpstr>Ask, Advise, Refer</vt:lpstr>
      <vt:lpstr>Objectives</vt:lpstr>
      <vt:lpstr>Nicotine Withdrawal Effects</vt:lpstr>
      <vt:lpstr>PowerPoint Presentation</vt:lpstr>
      <vt:lpstr>7 FDA-approved Medications Double Long-term (&gt; 6 month) Quit Rates</vt:lpstr>
      <vt:lpstr>Plasma Nicotine Concentrations:   Tobacco Products vs. NRT</vt:lpstr>
      <vt:lpstr>Electronic Nicotine Delivery Devices</vt:lpstr>
      <vt:lpstr>US: Not recommend e-cigs for cessation</vt:lpstr>
      <vt:lpstr>Public Health Concerns: ECigs</vt:lpstr>
      <vt:lpstr>Objectives</vt:lpstr>
      <vt:lpstr>California Smokers’ Helpline</vt:lpstr>
      <vt:lpstr>PowerPoint Presentation</vt:lpstr>
      <vt:lpstr>Who Can Call the Helpline?</vt:lpstr>
      <vt:lpstr>What Happens When You Call?</vt:lpstr>
      <vt:lpstr>Local Resources</vt:lpstr>
      <vt:lpstr>Real-world Effectiveness</vt:lpstr>
      <vt:lpstr>PowerPoint Presentation</vt:lpstr>
      <vt:lpstr>Objectives</vt:lpstr>
      <vt:lpstr>PowerPoint Presentation</vt:lpstr>
      <vt:lpstr>Aims of UC Quits</vt:lpstr>
      <vt:lpstr>Engage All Providers</vt:lpstr>
      <vt:lpstr>Two-way eReferral to Helpline</vt:lpstr>
      <vt:lpstr>1) Provider Enters Order</vt:lpstr>
      <vt:lpstr>5 UCs: 5000+ eReferrals 2013-2015</vt:lpstr>
      <vt:lpstr>EMR modifications across UCs</vt:lpstr>
      <vt:lpstr>UC Patient Education Flyer (3 pgs)</vt:lpstr>
      <vt:lpstr>PowerPoint Presentation</vt:lpstr>
      <vt:lpstr>UC Quits’ Brief Provider Training Webinars</vt:lpstr>
      <vt:lpstr>First Statewide Specialized Registry</vt:lpstr>
      <vt:lpstr>Sustainability: Tobacco as Quality</vt:lpstr>
      <vt:lpstr>Tobacco Quality Metrics:  2012 to 2016</vt:lpstr>
      <vt:lpstr>PowerPoint Presentation</vt:lpstr>
      <vt:lpstr>LA Department of Health Services</vt:lpstr>
      <vt:lpstr>Objectives</vt:lpstr>
      <vt:lpstr>Smoking Cessation Leadership Center</vt:lpstr>
      <vt:lpstr>SCLC: SAMHSA</vt:lpstr>
      <vt:lpstr>SCLC: Natl Roundtable Behavioral Health</vt:lpstr>
      <vt:lpstr>Objectives</vt:lpstr>
      <vt:lpstr>UC Smoke &amp; Tobacco-free Policy </vt:lpstr>
      <vt:lpstr>UC STF Policy:  Cessation</vt:lpstr>
      <vt:lpstr>Take-Home Points</vt:lpstr>
    </vt:vector>
  </TitlesOfParts>
  <Company>UCDHS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ntwadmin</dc:creator>
  <cp:lastModifiedBy>ektong</cp:lastModifiedBy>
  <cp:revision>254</cp:revision>
  <dcterms:created xsi:type="dcterms:W3CDTF">2014-09-05T15:52:55Z</dcterms:created>
  <dcterms:modified xsi:type="dcterms:W3CDTF">2017-03-07T02:41:50Z</dcterms:modified>
</cp:coreProperties>
</file>