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1" r:id="rId4"/>
    <p:sldId id="262" r:id="rId5"/>
    <p:sldId id="258" r:id="rId6"/>
    <p:sldId id="260" r:id="rId7"/>
    <p:sldId id="259" r:id="rId8"/>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714" autoAdjust="0"/>
  </p:normalViewPr>
  <p:slideViewPr>
    <p:cSldViewPr>
      <p:cViewPr varScale="1">
        <p:scale>
          <a:sx n="57" d="100"/>
          <a:sy n="57" d="100"/>
        </p:scale>
        <p:origin x="-1428" y="-96"/>
      </p:cViewPr>
      <p:guideLst>
        <p:guide orient="horz" pos="2160"/>
        <p:guide pos="2880"/>
      </p:guideLst>
    </p:cSldViewPr>
  </p:slideViewPr>
  <p:notesTextViewPr>
    <p:cViewPr>
      <p:scale>
        <a:sx n="100" d="100"/>
        <a:sy n="100" d="100"/>
      </p:scale>
      <p:origin x="0" y="0"/>
    </p:cViewPr>
  </p:notesTextViewPr>
  <p:notesViewPr>
    <p:cSldViewPr>
      <p:cViewPr varScale="1">
        <p:scale>
          <a:sx n="69" d="100"/>
          <a:sy n="69" d="100"/>
        </p:scale>
        <p:origin x="-221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462A33-1FDD-4A82-AB28-DC8EC79379C3}" type="datetimeFigureOut">
              <a:rPr lang="en-US" smtClean="0"/>
              <a:pPr/>
              <a:t>11/16/2010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178F7E-2519-4AE1-A0BF-462522AF69B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In</a:t>
            </a:r>
            <a:r>
              <a:rPr lang="en-US" sz="1800" baseline="0" dirty="0" smtClean="0"/>
              <a:t> this month’s safety meeting, we will be covering slips, trips, and falls and how to prevent them at work.  Remember that i</a:t>
            </a:r>
            <a:r>
              <a:rPr lang="en-US" sz="1800" dirty="0" smtClean="0"/>
              <a:t>t is now the start of winter, so it is important to be extra cautious of wet, and slippery surfaces!</a:t>
            </a:r>
            <a:endParaRPr lang="en-US" sz="18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You</a:t>
            </a:r>
            <a:r>
              <a:rPr lang="en-US" sz="1800" baseline="0" dirty="0" smtClean="0"/>
              <a:t> might ask, why is the prevention of slips, trips, and falls important?  Slips, trips, and falls actually constitutes the majority of accidents in industries.  These time-loss injuries become a great economical loss, and it amounts for a lot of pain and suffering, sometimes even death.  All these, do not need to happen and can be easily prevented by understanding how fall accidents happen, identifying trouble areas, and eliminating or minimizing hazards of falling.</a:t>
            </a:r>
            <a:endParaRPr lang="en-US" sz="18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Statistics show that 60%</a:t>
            </a:r>
            <a:r>
              <a:rPr lang="en-US" sz="1800" baseline="0" dirty="0" smtClean="0"/>
              <a:t> of falls happen on the same level resulting from slips and trips.  Slips happen when there is too little friction or traction between the footwear and the walking surface. Trips can happen when your foot collides, strikes, or hits, an object causing you to lose balance and eventually fall.  </a:t>
            </a:r>
            <a:endParaRPr lang="en-US" sz="18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baseline="0" dirty="0" smtClean="0"/>
              <a:t>Common causes of slips are wet or oily surfaces, occasional spills, weather hazards, loose, unanchored rugs or mats, and flooring or other walking surfaces that do not have same degree of traction in all areas. Common causes of tripping are obstructed view, poor lighting, clutter in your way, wrinkled carpeting, uncovered cables, bottom drawers not being closed, and uneven walking surfaces like steps or thresholds.</a:t>
            </a:r>
            <a:endParaRPr lang="en-US" sz="18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Both slips and trips result</a:t>
            </a:r>
            <a:r>
              <a:rPr lang="en-US" sz="1800" baseline="0" dirty="0" smtClean="0"/>
              <a:t> from some kind of unintended or unexpected change in the contact between the feet and the ground or walking surface.  This shows that good housekeeping, quality of walking surfaces and flooring, selection of proper footwear, and appropriate pace of walking are critical for preventing fall accidents.</a:t>
            </a:r>
            <a:endParaRPr lang="en-US" sz="18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In</a:t>
            </a:r>
            <a:r>
              <a:rPr lang="en-US" sz="1600" baseline="0" dirty="0" smtClean="0"/>
              <a:t> our February safety presentation on injuries for the year, 3 slips, trips and falls were recorded for 2009.  Recently, there has been a fall on sidewalk right outside the BART station near UCOP due to a perforated tile.  At </a:t>
            </a:r>
            <a:r>
              <a:rPr lang="en-US" sz="1600" baseline="0" smtClean="0"/>
              <a:t>the </a:t>
            </a:r>
            <a:r>
              <a:rPr lang="en-US" sz="1600" baseline="0" smtClean="0"/>
              <a:t>Treasurer’s </a:t>
            </a:r>
            <a:r>
              <a:rPr lang="en-US" sz="1600" baseline="0" dirty="0" smtClean="0"/>
              <a:t>O</a:t>
            </a:r>
            <a:r>
              <a:rPr lang="en-US" sz="1600" baseline="0" smtClean="0"/>
              <a:t>ffice</a:t>
            </a:r>
            <a:r>
              <a:rPr lang="en-US" sz="1600" baseline="0" dirty="0" smtClean="0"/>
              <a:t>, there was also a reported injury due to a trip on some unsecured flooring covers used by the construction workers during the remodeling of new office spaces.  Make sure to secure by tacking or taping down all mats, rugs, carpets, or plastic coverings that do not lay flat.  Also spaghetti wires, spilled printer oil, and kitchen spills have led to people tripping and slipping.  Please be cautious and watch your step around and outside of the office to help prevent slips, trips, and falls.  If you are in the building after hours, be cautious of custodial cleaning.  Sometimes signs are not properly put up, be extra cautious when walking around areas be cleaned for wet and slippery floors.</a:t>
            </a:r>
            <a:endParaRPr lang="en-US" sz="16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It is important to remember that safety is everybody’s business.  It is the employer’s responsibility to provide safe work environment for all employees.  Employees can improve</a:t>
            </a:r>
            <a:r>
              <a:rPr lang="en-US" sz="1600" baseline="0" dirty="0" smtClean="0"/>
              <a:t> their own safety too by reducing the risk of slipping on wet flooring and reducing the risk of tripping.  You can reduce the risk of slipping on the wet floor by taking your time and paying attention to where you are going, adjusting your stride to a pace that is suitable for the walking surface and tasks that you are doing, walking with your feet pointed slightly outward, and making wider turns at corners.  You can reduce the risk of tripping by always using installed light sources that provide sufficient light for your tasks, or using a flashlight when you are in dark rooms, and ensuring that things you are carrying or pushing do not prevent you from seeing any obstructions or spills.</a:t>
            </a:r>
            <a:endParaRPr lang="en-US" sz="1600" dirty="0"/>
          </a:p>
        </p:txBody>
      </p:sp>
      <p:sp>
        <p:nvSpPr>
          <p:cNvPr id="4" name="Slide Number Placeholder 3"/>
          <p:cNvSpPr>
            <a:spLocks noGrp="1"/>
          </p:cNvSpPr>
          <p:nvPr>
            <p:ph type="sldNum" sz="quarter" idx="10"/>
          </p:nvPr>
        </p:nvSpPr>
        <p:spPr/>
        <p:txBody>
          <a:bodyPr/>
          <a:lstStyle/>
          <a:p>
            <a:fld id="{CA178F7E-2519-4AE1-A0BF-462522AF69BF}"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3AA4B-4491-4D5D-9CB6-1789CCED24FA}"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3AA4B-4491-4D5D-9CB6-1789CCED24F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B3AA4B-4491-4D5D-9CB6-1789CCED24F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D048A2-BEE3-4CDC-B7C9-890B11326672}" type="datetimeFigureOut">
              <a:rPr lang="en-US" smtClean="0"/>
              <a:pPr/>
              <a:t>11/16/2010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3AA4B-4491-4D5D-9CB6-1789CCED24FA}"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BD048A2-BEE3-4CDC-B7C9-890B11326672}" type="datetimeFigureOut">
              <a:rPr lang="en-US" smtClean="0"/>
              <a:pPr/>
              <a:t>11/16/2010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70B3AA4B-4491-4D5D-9CB6-1789CCED24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BD048A2-BEE3-4CDC-B7C9-890B11326672}" type="datetimeFigureOut">
              <a:rPr lang="en-US" smtClean="0"/>
              <a:pPr/>
              <a:t>11/16/2010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0B3AA4B-4491-4D5D-9CB6-1789CCED24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wmf"/><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hyperlink" Target="http://www.google.com/imgres?imgurl=http://www.coloradoroofing.org/2005/newsletters/September09/images/slips.jpg&amp;imgrefurl=http://www.coloradoroofing.org/2005/newsletters/September09/index.html&amp;usg=__qyIarpZ95hwtyzSyi7ccsLcICQo=&amp;h=174&amp;w=126&amp;sz=11&amp;hl=en&amp;start=38&amp;sig2=yBO9x5XA7xWGw3m2XphxhQ&amp;zoom=1&amp;um=1&amp;itbs=1&amp;tbnid=HDEbCCjdwUPvpM:&amp;tbnh=100&amp;tbnw=72&amp;prev=/images?q=slips,+trips,+and+falls&amp;start=20&amp;um=1&amp;hl=en&amp;sa=N&amp;rls=com.microsoft:en-us&amp;ndsp=20&amp;tbs=isch:1&amp;ei=VjXUTNv-J4L0tgPP77iQCw" TargetMode="Externa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2.gif"/></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4.wmf"/><Relationship Id="rId4" Type="http://schemas.openxmlformats.org/officeDocument/2006/relationships/image" Target="../media/image13.wmf"/></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962400"/>
            <a:ext cx="8305800" cy="1524000"/>
          </a:xfrm>
        </p:spPr>
        <p:txBody>
          <a:bodyPr/>
          <a:lstStyle/>
          <a:p>
            <a:r>
              <a:rPr lang="en-US" dirty="0" smtClean="0"/>
              <a:t>Slips, Trips, and Falls!</a:t>
            </a:r>
            <a:endParaRPr lang="en-US" dirty="0"/>
          </a:p>
        </p:txBody>
      </p:sp>
      <p:sp>
        <p:nvSpPr>
          <p:cNvPr id="3" name="Subtitle 2"/>
          <p:cNvSpPr>
            <a:spLocks noGrp="1"/>
          </p:cNvSpPr>
          <p:nvPr>
            <p:ph type="subTitle" idx="1"/>
          </p:nvPr>
        </p:nvSpPr>
        <p:spPr>
          <a:xfrm>
            <a:off x="457200" y="5181600"/>
            <a:ext cx="8077200" cy="1499616"/>
          </a:xfrm>
        </p:spPr>
        <p:txBody>
          <a:bodyPr/>
          <a:lstStyle/>
          <a:p>
            <a:r>
              <a:rPr lang="en-US" dirty="0" smtClean="0"/>
              <a:t>November 2010 Safety Meeting Presentation </a:t>
            </a:r>
          </a:p>
          <a:p>
            <a:endParaRPr lang="en-US" dirty="0" smtClean="0"/>
          </a:p>
          <a:p>
            <a:r>
              <a:rPr lang="en-US" dirty="0" smtClean="0"/>
              <a:t>Developed by: Karen </a:t>
            </a:r>
            <a:r>
              <a:rPr lang="en-US" dirty="0" err="1" smtClean="0"/>
              <a:t>Hsi</a:t>
            </a:r>
            <a:r>
              <a:rPr lang="en-US" dirty="0" smtClean="0"/>
              <a:t> ,  EH&amp;S  Student Intern</a:t>
            </a:r>
            <a:endParaRPr lang="en-US" dirty="0"/>
          </a:p>
        </p:txBody>
      </p:sp>
      <p:pic>
        <p:nvPicPr>
          <p:cNvPr id="1026" name="Picture 2" descr="C:\Documents and Settings\khsi\My Documents\My Pictures\slip-hazard-sign.jpg"/>
          <p:cNvPicPr>
            <a:picLocks noChangeAspect="1" noChangeArrowheads="1"/>
          </p:cNvPicPr>
          <p:nvPr/>
        </p:nvPicPr>
        <p:blipFill>
          <a:blip r:embed="rId3" cstate="print"/>
          <a:srcRect/>
          <a:stretch>
            <a:fillRect/>
          </a:stretch>
        </p:blipFill>
        <p:spPr bwMode="auto">
          <a:xfrm>
            <a:off x="2895600" y="381000"/>
            <a:ext cx="3221762" cy="305054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013192" cy="1636776"/>
          </a:xfrm>
        </p:spPr>
        <p:txBody>
          <a:bodyPr>
            <a:normAutofit fontScale="90000"/>
          </a:bodyPr>
          <a:lstStyle/>
          <a:p>
            <a:r>
              <a:rPr lang="en-US" dirty="0" smtClean="0"/>
              <a:t>Why is prevention of </a:t>
            </a:r>
            <a:br>
              <a:rPr lang="en-US" dirty="0" smtClean="0"/>
            </a:br>
            <a:r>
              <a:rPr lang="en-US" dirty="0" smtClean="0"/>
              <a:t>slips, trips, and falls</a:t>
            </a:r>
            <a:br>
              <a:rPr lang="en-US" dirty="0" smtClean="0"/>
            </a:br>
            <a:r>
              <a:rPr lang="en-US" dirty="0" smtClean="0"/>
              <a:t>important?</a:t>
            </a:r>
            <a:endParaRPr lang="en-US" dirty="0"/>
          </a:p>
        </p:txBody>
      </p:sp>
      <p:sp>
        <p:nvSpPr>
          <p:cNvPr id="3" name="Text Placeholder 2"/>
          <p:cNvSpPr>
            <a:spLocks noGrp="1"/>
          </p:cNvSpPr>
          <p:nvPr>
            <p:ph type="body" idx="1"/>
          </p:nvPr>
        </p:nvSpPr>
        <p:spPr>
          <a:xfrm>
            <a:off x="152400" y="2743200"/>
            <a:ext cx="8686800" cy="4114800"/>
          </a:xfrm>
        </p:spPr>
        <p:txBody>
          <a:bodyPr>
            <a:normAutofit/>
          </a:bodyPr>
          <a:lstStyle/>
          <a:p>
            <a:pPr>
              <a:buFont typeface="Arial" pitchFamily="34" charset="0"/>
              <a:buChar char="•"/>
            </a:pPr>
            <a:r>
              <a:rPr lang="en-US" sz="3200" dirty="0" smtClean="0"/>
              <a:t>  Constitutes majority of accidents in industries</a:t>
            </a:r>
          </a:p>
          <a:p>
            <a:pPr>
              <a:buFont typeface="Arial" pitchFamily="34" charset="0"/>
              <a:buChar char="•"/>
            </a:pPr>
            <a:r>
              <a:rPr lang="en-US" sz="3200" dirty="0" smtClean="0"/>
              <a:t>  Causes great economical loss</a:t>
            </a:r>
          </a:p>
          <a:p>
            <a:pPr>
              <a:buFont typeface="Arial" pitchFamily="34" charset="0"/>
              <a:buChar char="•"/>
            </a:pPr>
            <a:r>
              <a:rPr lang="en-US" sz="3200" dirty="0" smtClean="0"/>
              <a:t>  Amounts for a lot of pain and suffering </a:t>
            </a:r>
          </a:p>
          <a:p>
            <a:pPr>
              <a:buFont typeface="Arial" pitchFamily="34" charset="0"/>
              <a:buChar char="•"/>
            </a:pPr>
            <a:r>
              <a:rPr lang="en-US" sz="3200" dirty="0" smtClean="0"/>
              <a:t>  All which would be avoided if we:</a:t>
            </a:r>
          </a:p>
          <a:p>
            <a:r>
              <a:rPr lang="en-US" sz="3200" dirty="0" smtClean="0"/>
              <a:t>	- understand how fall accidents happen</a:t>
            </a:r>
          </a:p>
          <a:p>
            <a:r>
              <a:rPr lang="en-US" sz="3200" dirty="0" smtClean="0"/>
              <a:t>	-  identify trouble areas</a:t>
            </a:r>
          </a:p>
          <a:p>
            <a:r>
              <a:rPr lang="en-US" sz="3200" dirty="0" smtClean="0"/>
              <a:t>	-  eliminate or minimize hazards of falling</a:t>
            </a:r>
            <a:endParaRPr lang="en-US" sz="3200" dirty="0"/>
          </a:p>
        </p:txBody>
      </p:sp>
      <p:pic>
        <p:nvPicPr>
          <p:cNvPr id="4" name="Picture 2" descr="C:\Documents and Settings\khsi\My Documents\My Pictures\slip-hazard-sign.jpg"/>
          <p:cNvPicPr>
            <a:picLocks noChangeAspect="1" noChangeArrowheads="1"/>
          </p:cNvPicPr>
          <p:nvPr/>
        </p:nvPicPr>
        <p:blipFill>
          <a:blip r:embed="rId4" cstate="print"/>
          <a:srcRect/>
          <a:stretch>
            <a:fillRect/>
          </a:stretch>
        </p:blipFill>
        <p:spPr bwMode="auto">
          <a:xfrm>
            <a:off x="7391400" y="152400"/>
            <a:ext cx="1609539" cy="1524000"/>
          </a:xfrm>
          <a:prstGeom prst="rect">
            <a:avLst/>
          </a:prstGeom>
          <a:noFill/>
        </p:spPr>
      </p:pic>
      <p:pic>
        <p:nvPicPr>
          <p:cNvPr id="5" name="Picture 7" descr="MCBS01705_0000[1]"/>
          <p:cNvPicPr>
            <a:picLocks noChangeAspect="1" noChangeArrowheads="1"/>
          </p:cNvPicPr>
          <p:nvPr/>
        </p:nvPicPr>
        <p:blipFill>
          <a:blip r:embed="rId5" cstate="print"/>
          <a:srcRect/>
          <a:stretch>
            <a:fillRect/>
          </a:stretch>
        </p:blipFill>
        <p:spPr bwMode="auto">
          <a:xfrm>
            <a:off x="5334000" y="533400"/>
            <a:ext cx="2044700" cy="2061057"/>
          </a:xfrm>
          <a:prstGeom prst="rect">
            <a:avLst/>
          </a:prstGeom>
          <a:noFill/>
        </p:spPr>
      </p:pic>
      <p:graphicFrame>
        <p:nvGraphicFramePr>
          <p:cNvPr id="1026" name="Object 15"/>
          <p:cNvGraphicFramePr>
            <a:graphicFrameLocks noChangeAspect="1"/>
          </p:cNvGraphicFramePr>
          <p:nvPr/>
        </p:nvGraphicFramePr>
        <p:xfrm>
          <a:off x="6248400" y="762000"/>
          <a:ext cx="1028700" cy="685800"/>
        </p:xfrm>
        <a:graphic>
          <a:graphicData uri="http://schemas.openxmlformats.org/presentationml/2006/ole">
            <p:oleObj spid="_x0000_s1026" name="Acrobat Document" r:id="rId6" imgW="2066925" imgH="1409700" progId="AcroExch.Document.7">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533400"/>
            <a:ext cx="8013192" cy="1636776"/>
          </a:xfrm>
        </p:spPr>
        <p:txBody>
          <a:bodyPr/>
          <a:lstStyle/>
          <a:p>
            <a:r>
              <a:rPr lang="en-US" dirty="0" smtClean="0"/>
              <a:t>How do falls happen?</a:t>
            </a:r>
            <a:endParaRPr lang="en-US" dirty="0"/>
          </a:p>
        </p:txBody>
      </p:sp>
      <p:sp>
        <p:nvSpPr>
          <p:cNvPr id="3" name="Text Placeholder 2"/>
          <p:cNvSpPr>
            <a:spLocks noGrp="1"/>
          </p:cNvSpPr>
          <p:nvPr>
            <p:ph type="body" idx="1"/>
          </p:nvPr>
        </p:nvSpPr>
        <p:spPr>
          <a:xfrm>
            <a:off x="0" y="2743200"/>
            <a:ext cx="9144000" cy="3962400"/>
          </a:xfrm>
        </p:spPr>
        <p:txBody>
          <a:bodyPr>
            <a:normAutofit/>
          </a:bodyPr>
          <a:lstStyle/>
          <a:p>
            <a:pPr>
              <a:buFont typeface="Arial" pitchFamily="34" charset="0"/>
              <a:buChar char="•"/>
            </a:pPr>
            <a:r>
              <a:rPr lang="en-US" sz="3200" dirty="0" smtClean="0"/>
              <a:t>  60% of falls happen on the same level resulting from slips and trips</a:t>
            </a:r>
          </a:p>
          <a:p>
            <a:pPr>
              <a:buFont typeface="Arial" pitchFamily="34" charset="0"/>
              <a:buChar char="•"/>
            </a:pPr>
            <a:r>
              <a:rPr lang="en-US" sz="3200" dirty="0" smtClean="0"/>
              <a:t>  Slips </a:t>
            </a:r>
            <a:r>
              <a:rPr lang="en-US" sz="3200" dirty="0" smtClean="0">
                <a:sym typeface="Wingdings" pitchFamily="2" charset="2"/>
              </a:rPr>
              <a:t> too little friction or traction between the footwear and walking surface</a:t>
            </a:r>
          </a:p>
          <a:p>
            <a:pPr>
              <a:buFont typeface="Arial" pitchFamily="34" charset="0"/>
              <a:buChar char="•"/>
            </a:pPr>
            <a:r>
              <a:rPr lang="en-US" sz="3200" dirty="0" smtClean="0"/>
              <a:t>  Trips</a:t>
            </a:r>
            <a:r>
              <a:rPr lang="en-US" sz="3200" dirty="0" smtClean="0">
                <a:sym typeface="Wingdings" pitchFamily="2" charset="2"/>
              </a:rPr>
              <a:t> when foot collides with an object causing you to lose balance and fall</a:t>
            </a:r>
            <a:endParaRPr lang="en-US" sz="3200" dirty="0"/>
          </a:p>
        </p:txBody>
      </p:sp>
      <p:pic>
        <p:nvPicPr>
          <p:cNvPr id="4" name="Picture 2" descr="C:\Documents and Settings\khsi\My Documents\My Pictures\slip-hazard-sign.jpg"/>
          <p:cNvPicPr>
            <a:picLocks noChangeAspect="1" noChangeArrowheads="1"/>
          </p:cNvPicPr>
          <p:nvPr/>
        </p:nvPicPr>
        <p:blipFill>
          <a:blip r:embed="rId3" cstate="print"/>
          <a:srcRect/>
          <a:stretch>
            <a:fillRect/>
          </a:stretch>
        </p:blipFill>
        <p:spPr bwMode="auto">
          <a:xfrm>
            <a:off x="7391400" y="152400"/>
            <a:ext cx="1609539" cy="1524000"/>
          </a:xfrm>
          <a:prstGeom prst="rect">
            <a:avLst/>
          </a:prstGeom>
          <a:noFill/>
        </p:spPr>
      </p:pic>
      <p:pic>
        <p:nvPicPr>
          <p:cNvPr id="2050" name="Picture 2" descr="C:\Documents and Settings\khsi\My Documents\My Pictures\slips trips and falls images.jpg"/>
          <p:cNvPicPr>
            <a:picLocks noChangeAspect="1" noChangeArrowheads="1"/>
          </p:cNvPicPr>
          <p:nvPr/>
        </p:nvPicPr>
        <p:blipFill>
          <a:blip r:embed="rId4" cstate="print"/>
          <a:srcRect/>
          <a:stretch>
            <a:fillRect/>
          </a:stretch>
        </p:blipFill>
        <p:spPr bwMode="auto">
          <a:xfrm>
            <a:off x="7439025" y="5153025"/>
            <a:ext cx="1704975" cy="1704975"/>
          </a:xfrm>
          <a:prstGeom prst="rect">
            <a:avLst/>
          </a:prstGeom>
          <a:noFill/>
        </p:spPr>
      </p:pic>
      <p:pic>
        <p:nvPicPr>
          <p:cNvPr id="2052" name="Picture 4" descr="http://t3.gstatic.com/images?q=tbn:HDEbCCjdwUPvpM:http://www.coloradoroofing.org/2005/newsletters/September09/images/slips.jpg">
            <a:hlinkClick r:id="rId5"/>
          </p:cNvPr>
          <p:cNvPicPr>
            <a:picLocks noChangeAspect="1" noChangeArrowheads="1"/>
          </p:cNvPicPr>
          <p:nvPr/>
        </p:nvPicPr>
        <p:blipFill>
          <a:blip r:embed="rId6" cstate="print"/>
          <a:srcRect/>
          <a:stretch>
            <a:fillRect/>
          </a:stretch>
        </p:blipFill>
        <p:spPr bwMode="auto">
          <a:xfrm>
            <a:off x="228600" y="228600"/>
            <a:ext cx="1295400" cy="179916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Causes…</a:t>
            </a:r>
            <a:endParaRPr lang="en-US" dirty="0"/>
          </a:p>
        </p:txBody>
      </p:sp>
      <p:sp>
        <p:nvSpPr>
          <p:cNvPr id="3" name="Content Placeholder 2"/>
          <p:cNvSpPr>
            <a:spLocks noGrp="1"/>
          </p:cNvSpPr>
          <p:nvPr>
            <p:ph sz="half" idx="1"/>
          </p:nvPr>
        </p:nvSpPr>
        <p:spPr/>
        <p:txBody>
          <a:bodyPr/>
          <a:lstStyle/>
          <a:p>
            <a:r>
              <a:rPr lang="en-US" dirty="0" smtClean="0"/>
              <a:t>For Slips:</a:t>
            </a:r>
          </a:p>
          <a:p>
            <a:pPr lvl="1"/>
            <a:r>
              <a:rPr lang="en-US" dirty="0" smtClean="0"/>
              <a:t>Wet or Oily surfaces</a:t>
            </a:r>
          </a:p>
          <a:p>
            <a:pPr lvl="1"/>
            <a:r>
              <a:rPr lang="en-US" dirty="0" smtClean="0"/>
              <a:t>Occasional spills</a:t>
            </a:r>
          </a:p>
          <a:p>
            <a:pPr lvl="1"/>
            <a:r>
              <a:rPr lang="en-US" dirty="0" smtClean="0"/>
              <a:t>Weather hazards</a:t>
            </a:r>
          </a:p>
          <a:p>
            <a:pPr lvl="1"/>
            <a:r>
              <a:rPr lang="en-US" dirty="0" smtClean="0"/>
              <a:t>Loose, unanchored rugs or mats</a:t>
            </a:r>
          </a:p>
          <a:p>
            <a:pPr lvl="1"/>
            <a:r>
              <a:rPr lang="en-US" dirty="0" smtClean="0"/>
              <a:t>Flooring or other walking surfaces that do not have same degree of traction in all areas</a:t>
            </a:r>
          </a:p>
          <a:p>
            <a:endParaRPr lang="en-US" dirty="0"/>
          </a:p>
        </p:txBody>
      </p:sp>
      <p:sp>
        <p:nvSpPr>
          <p:cNvPr id="4" name="Content Placeholder 3"/>
          <p:cNvSpPr>
            <a:spLocks noGrp="1"/>
          </p:cNvSpPr>
          <p:nvPr>
            <p:ph sz="half" idx="2"/>
          </p:nvPr>
        </p:nvSpPr>
        <p:spPr/>
        <p:txBody>
          <a:bodyPr/>
          <a:lstStyle/>
          <a:p>
            <a:r>
              <a:rPr lang="en-US" dirty="0" smtClean="0"/>
              <a:t>For Trips:</a:t>
            </a:r>
          </a:p>
          <a:p>
            <a:pPr lvl="1"/>
            <a:r>
              <a:rPr lang="en-US" dirty="0" smtClean="0"/>
              <a:t>Obstructed view</a:t>
            </a:r>
          </a:p>
          <a:p>
            <a:pPr lvl="1"/>
            <a:r>
              <a:rPr lang="en-US" dirty="0" smtClean="0"/>
              <a:t>Poor lighting</a:t>
            </a:r>
          </a:p>
          <a:p>
            <a:pPr lvl="1"/>
            <a:r>
              <a:rPr lang="en-US" dirty="0" smtClean="0"/>
              <a:t>Clutter in your way</a:t>
            </a:r>
          </a:p>
          <a:p>
            <a:pPr lvl="1"/>
            <a:r>
              <a:rPr lang="en-US" dirty="0" smtClean="0"/>
              <a:t>Wrinkled carpeting</a:t>
            </a:r>
          </a:p>
          <a:p>
            <a:pPr lvl="1"/>
            <a:r>
              <a:rPr lang="en-US" dirty="0" smtClean="0"/>
              <a:t>Uncovered cables</a:t>
            </a:r>
          </a:p>
          <a:p>
            <a:pPr lvl="1"/>
            <a:r>
              <a:rPr lang="en-US" dirty="0" smtClean="0"/>
              <a:t>Bottom drawers not being closed</a:t>
            </a:r>
          </a:p>
          <a:p>
            <a:pPr lvl="1"/>
            <a:r>
              <a:rPr lang="en-US" dirty="0" smtClean="0"/>
              <a:t>Uneven walking surfaces</a:t>
            </a:r>
            <a:endParaRPr lang="en-US" dirty="0"/>
          </a:p>
        </p:txBody>
      </p:sp>
      <p:pic>
        <p:nvPicPr>
          <p:cNvPr id="5" name="Picture 5" descr="MCj02977910000[1]"/>
          <p:cNvPicPr>
            <a:picLocks noChangeAspect="1" noChangeArrowheads="1"/>
          </p:cNvPicPr>
          <p:nvPr/>
        </p:nvPicPr>
        <p:blipFill>
          <a:blip r:embed="rId3" cstate="print"/>
          <a:srcRect/>
          <a:stretch>
            <a:fillRect/>
          </a:stretch>
        </p:blipFill>
        <p:spPr bwMode="auto">
          <a:xfrm>
            <a:off x="5486400" y="0"/>
            <a:ext cx="1393825" cy="1431925"/>
          </a:xfrm>
          <a:prstGeom prst="rect">
            <a:avLst/>
          </a:prstGeom>
          <a:noFill/>
        </p:spPr>
      </p:pic>
      <p:pic>
        <p:nvPicPr>
          <p:cNvPr id="7" name="Picture 6" descr="trip%20over%20file"/>
          <p:cNvPicPr>
            <a:picLocks noChangeAspect="1" noChangeArrowheads="1"/>
          </p:cNvPicPr>
          <p:nvPr/>
        </p:nvPicPr>
        <p:blipFill>
          <a:blip r:embed="rId4" cstate="print"/>
          <a:srcRect/>
          <a:stretch>
            <a:fillRect/>
          </a:stretch>
        </p:blipFill>
        <p:spPr bwMode="auto">
          <a:xfrm>
            <a:off x="7620000" y="1752600"/>
            <a:ext cx="1279525" cy="1295400"/>
          </a:xfrm>
          <a:prstGeom prst="rect">
            <a:avLst/>
          </a:prstGeom>
          <a:noFill/>
          <a:ln w="9525">
            <a:noFill/>
            <a:miter lim="800000"/>
            <a:headEnd/>
            <a:tailEnd/>
          </a:ln>
        </p:spPr>
      </p:pic>
      <p:pic>
        <p:nvPicPr>
          <p:cNvPr id="8" name="Picture 5" descr="cordtrip"/>
          <p:cNvPicPr>
            <a:picLocks noChangeAspect="1" noChangeArrowheads="1"/>
          </p:cNvPicPr>
          <p:nvPr/>
        </p:nvPicPr>
        <p:blipFill>
          <a:blip r:embed="rId5" cstate="print"/>
          <a:srcRect/>
          <a:stretch>
            <a:fillRect/>
          </a:stretch>
        </p:blipFill>
        <p:spPr bwMode="auto">
          <a:xfrm>
            <a:off x="8093075" y="3962400"/>
            <a:ext cx="1050925" cy="1295400"/>
          </a:xfrm>
          <a:prstGeom prst="rect">
            <a:avLst/>
          </a:prstGeom>
          <a:noFill/>
          <a:ln w="9525">
            <a:noFill/>
            <a:miter lim="800000"/>
            <a:headEnd/>
            <a:tailEnd/>
          </a:ln>
        </p:spPr>
      </p:pic>
      <p:pic>
        <p:nvPicPr>
          <p:cNvPr id="9" name="Picture 5" descr="icefall"/>
          <p:cNvPicPr>
            <a:picLocks noChangeAspect="1" noChangeArrowheads="1"/>
          </p:cNvPicPr>
          <p:nvPr/>
        </p:nvPicPr>
        <p:blipFill>
          <a:blip r:embed="rId6" cstate="print"/>
          <a:srcRect/>
          <a:stretch>
            <a:fillRect/>
          </a:stretch>
        </p:blipFill>
        <p:spPr bwMode="auto">
          <a:xfrm>
            <a:off x="3429000" y="2667001"/>
            <a:ext cx="1600200" cy="1100138"/>
          </a:xfrm>
          <a:prstGeom prst="rect">
            <a:avLst/>
          </a:prstGeom>
          <a:noFill/>
        </p:spPr>
      </p:pic>
      <p:pic>
        <p:nvPicPr>
          <p:cNvPr id="10" name="Picture 5" descr="MCj00978770000[1]"/>
          <p:cNvPicPr>
            <a:picLocks noChangeAspect="1" noChangeArrowheads="1"/>
          </p:cNvPicPr>
          <p:nvPr/>
        </p:nvPicPr>
        <p:blipFill>
          <a:blip r:embed="rId7" cstate="print"/>
          <a:srcRect/>
          <a:stretch>
            <a:fillRect/>
          </a:stretch>
        </p:blipFill>
        <p:spPr bwMode="auto">
          <a:xfrm>
            <a:off x="-1" y="5334000"/>
            <a:ext cx="1419452" cy="1524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to prevent falls due </a:t>
            </a:r>
            <a:br>
              <a:rPr lang="en-US" dirty="0" smtClean="0"/>
            </a:br>
            <a:r>
              <a:rPr lang="en-US" dirty="0" smtClean="0"/>
              <a:t>to slips and trips?</a:t>
            </a:r>
            <a:endParaRPr lang="en-US" dirty="0"/>
          </a:p>
        </p:txBody>
      </p:sp>
      <p:sp>
        <p:nvSpPr>
          <p:cNvPr id="3" name="Text Placeholder 2"/>
          <p:cNvSpPr>
            <a:spLocks noGrp="1"/>
          </p:cNvSpPr>
          <p:nvPr>
            <p:ph type="body" idx="1"/>
          </p:nvPr>
        </p:nvSpPr>
        <p:spPr>
          <a:xfrm>
            <a:off x="152400" y="2743200"/>
            <a:ext cx="8991600" cy="4114800"/>
          </a:xfrm>
        </p:spPr>
        <p:txBody>
          <a:bodyPr>
            <a:normAutofit/>
          </a:bodyPr>
          <a:lstStyle/>
          <a:p>
            <a:pPr>
              <a:buFont typeface="Arial" pitchFamily="34" charset="0"/>
              <a:buChar char="•"/>
            </a:pPr>
            <a:r>
              <a:rPr lang="en-US" sz="3200" dirty="0" smtClean="0"/>
              <a:t>  Good Housekeeping</a:t>
            </a:r>
          </a:p>
          <a:p>
            <a:pPr>
              <a:buFont typeface="Arial" pitchFamily="34" charset="0"/>
              <a:buChar char="•"/>
            </a:pPr>
            <a:r>
              <a:rPr lang="en-US" sz="3200" dirty="0" smtClean="0"/>
              <a:t>  Quality of walking surfaces (flooring) </a:t>
            </a:r>
          </a:p>
          <a:p>
            <a:pPr>
              <a:buFont typeface="Arial" pitchFamily="34" charset="0"/>
              <a:buChar char="•"/>
            </a:pPr>
            <a:r>
              <a:rPr lang="en-US" sz="3200" dirty="0" smtClean="0"/>
              <a:t>  Selection of proper footwear</a:t>
            </a:r>
          </a:p>
          <a:p>
            <a:pPr>
              <a:buFont typeface="Arial" pitchFamily="34" charset="0"/>
              <a:buChar char="•"/>
            </a:pPr>
            <a:r>
              <a:rPr lang="en-US" sz="3200" dirty="0" smtClean="0"/>
              <a:t>  Appropriate pace of walking </a:t>
            </a:r>
          </a:p>
          <a:p>
            <a:pPr>
              <a:buFont typeface="Arial" pitchFamily="34" charset="0"/>
              <a:buChar char="•"/>
            </a:pPr>
            <a:endParaRPr lang="en-US" sz="3200" dirty="0" smtClean="0"/>
          </a:p>
          <a:p>
            <a:r>
              <a:rPr lang="en-US" sz="3200" dirty="0" smtClean="0">
                <a:solidFill>
                  <a:srgbClr val="FFFF00"/>
                </a:solidFill>
              </a:rPr>
              <a:t>Critical for preventing </a:t>
            </a:r>
          </a:p>
          <a:p>
            <a:r>
              <a:rPr lang="en-US" sz="3200" dirty="0" smtClean="0">
                <a:solidFill>
                  <a:srgbClr val="FFFF00"/>
                </a:solidFill>
              </a:rPr>
              <a:t>slips, trips, and falls</a:t>
            </a:r>
            <a:endParaRPr lang="en-US" sz="3200" dirty="0">
              <a:solidFill>
                <a:srgbClr val="FFFF00"/>
              </a:solidFill>
            </a:endParaRPr>
          </a:p>
        </p:txBody>
      </p:sp>
      <p:pic>
        <p:nvPicPr>
          <p:cNvPr id="4" name="Picture 2" descr="C:\Documents and Settings\khsi\My Documents\My Pictures\slip-hazard-sign.jpg"/>
          <p:cNvPicPr>
            <a:picLocks noChangeAspect="1" noChangeArrowheads="1"/>
          </p:cNvPicPr>
          <p:nvPr/>
        </p:nvPicPr>
        <p:blipFill>
          <a:blip r:embed="rId3" cstate="print"/>
          <a:srcRect/>
          <a:stretch>
            <a:fillRect/>
          </a:stretch>
        </p:blipFill>
        <p:spPr bwMode="auto">
          <a:xfrm>
            <a:off x="7391400" y="152400"/>
            <a:ext cx="1609539" cy="1524000"/>
          </a:xfrm>
          <a:prstGeom prst="rect">
            <a:avLst/>
          </a:prstGeom>
          <a:noFill/>
        </p:spPr>
      </p:pic>
      <p:pic>
        <p:nvPicPr>
          <p:cNvPr id="1026" name="Picture 2" descr="C:\Documents and Settings\khsi\My Documents\My Pictures\slip.gif"/>
          <p:cNvPicPr>
            <a:picLocks noChangeAspect="1" noChangeArrowheads="1"/>
          </p:cNvPicPr>
          <p:nvPr/>
        </p:nvPicPr>
        <p:blipFill>
          <a:blip r:embed="rId4" cstate="print"/>
          <a:srcRect/>
          <a:stretch>
            <a:fillRect/>
          </a:stretch>
        </p:blipFill>
        <p:spPr bwMode="auto">
          <a:xfrm>
            <a:off x="5791200" y="4143375"/>
            <a:ext cx="2705606" cy="2714625"/>
          </a:xfrm>
          <a:prstGeom prst="rect">
            <a:avLst/>
          </a:prstGeom>
          <a:noFill/>
        </p:spPr>
      </p:pic>
      <p:grpSp>
        <p:nvGrpSpPr>
          <p:cNvPr id="6" name="Group 9"/>
          <p:cNvGrpSpPr>
            <a:grpSpLocks/>
          </p:cNvGrpSpPr>
          <p:nvPr/>
        </p:nvGrpSpPr>
        <p:grpSpPr bwMode="auto">
          <a:xfrm>
            <a:off x="5867400" y="3810000"/>
            <a:ext cx="2438400" cy="2743200"/>
            <a:chOff x="1824" y="1920"/>
            <a:chExt cx="2304" cy="2256"/>
          </a:xfrm>
        </p:grpSpPr>
        <p:sp>
          <p:nvSpPr>
            <p:cNvPr id="7" name="Oval 10"/>
            <p:cNvSpPr>
              <a:spLocks noChangeArrowheads="1"/>
            </p:cNvSpPr>
            <p:nvPr/>
          </p:nvSpPr>
          <p:spPr bwMode="auto">
            <a:xfrm>
              <a:off x="1824" y="1920"/>
              <a:ext cx="2304" cy="2256"/>
            </a:xfrm>
            <a:prstGeom prst="ellipse">
              <a:avLst/>
            </a:prstGeom>
            <a:noFill/>
            <a:ln w="127000">
              <a:solidFill>
                <a:srgbClr val="FF0000"/>
              </a:solidFill>
              <a:round/>
              <a:headEnd/>
              <a:tailEnd/>
            </a:ln>
            <a:effectLst/>
          </p:spPr>
          <p:txBody>
            <a:bodyPr wrap="none" anchor="ctr"/>
            <a:lstStyle/>
            <a:p>
              <a:endParaRPr lang="en-US"/>
            </a:p>
          </p:txBody>
        </p:sp>
        <p:sp>
          <p:nvSpPr>
            <p:cNvPr id="8" name="Line 11"/>
            <p:cNvSpPr>
              <a:spLocks noChangeShapeType="1"/>
            </p:cNvSpPr>
            <p:nvPr/>
          </p:nvSpPr>
          <p:spPr bwMode="auto">
            <a:xfrm>
              <a:off x="2256" y="2160"/>
              <a:ext cx="1440" cy="1728"/>
            </a:xfrm>
            <a:prstGeom prst="line">
              <a:avLst/>
            </a:prstGeom>
            <a:noFill/>
            <a:ln w="127000">
              <a:solidFill>
                <a:srgbClr val="FF0000"/>
              </a:solidFill>
              <a:round/>
              <a:headEnd/>
              <a:tailEnd/>
            </a:ln>
            <a:effectLst/>
          </p:spPr>
          <p:txBody>
            <a:bodyPr wrap="none" anchor="ct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Recent Slips, Trips, and </a:t>
            </a:r>
            <a:br>
              <a:rPr lang="en-US" dirty="0" smtClean="0"/>
            </a:br>
            <a:r>
              <a:rPr lang="en-US" dirty="0" smtClean="0"/>
              <a:t>Falls</a:t>
            </a:r>
            <a:endParaRPr lang="en-US" dirty="0"/>
          </a:p>
        </p:txBody>
      </p:sp>
      <p:sp>
        <p:nvSpPr>
          <p:cNvPr id="3" name="Text Placeholder 2"/>
          <p:cNvSpPr>
            <a:spLocks noGrp="1"/>
          </p:cNvSpPr>
          <p:nvPr>
            <p:ph type="body" idx="1"/>
          </p:nvPr>
        </p:nvSpPr>
        <p:spPr>
          <a:xfrm>
            <a:off x="0" y="2667000"/>
            <a:ext cx="9144000" cy="4191000"/>
          </a:xfrm>
        </p:spPr>
        <p:txBody>
          <a:bodyPr>
            <a:normAutofit/>
          </a:bodyPr>
          <a:lstStyle/>
          <a:p>
            <a:pPr>
              <a:buFont typeface="Arial" pitchFamily="34" charset="0"/>
              <a:buChar char="•"/>
            </a:pPr>
            <a:r>
              <a:rPr lang="en-US" sz="3600" dirty="0" smtClean="0"/>
              <a:t> </a:t>
            </a:r>
            <a:r>
              <a:rPr lang="en-US" sz="3200" dirty="0" smtClean="0"/>
              <a:t>3 slips, trips, and falls this year</a:t>
            </a:r>
          </a:p>
          <a:p>
            <a:pPr>
              <a:buFont typeface="Arial" pitchFamily="34" charset="0"/>
              <a:buChar char="•"/>
            </a:pPr>
            <a:r>
              <a:rPr lang="en-US" sz="3200" dirty="0" smtClean="0"/>
              <a:t> Fall on UCOP sidewalk near BART station due to perforated tile</a:t>
            </a:r>
          </a:p>
          <a:p>
            <a:pPr>
              <a:buFont typeface="Arial" pitchFamily="34" charset="0"/>
              <a:buChar char="•"/>
            </a:pPr>
            <a:r>
              <a:rPr lang="en-US" sz="3200" dirty="0" smtClean="0"/>
              <a:t> Trip on unsecure plastic floor covers </a:t>
            </a:r>
          </a:p>
          <a:p>
            <a:r>
              <a:rPr lang="en-US" sz="3200" dirty="0" smtClean="0"/>
              <a:t>during remodeling/construction</a:t>
            </a:r>
          </a:p>
          <a:p>
            <a:pPr>
              <a:buFont typeface="Arial" pitchFamily="34" charset="0"/>
              <a:buChar char="•"/>
            </a:pPr>
            <a:r>
              <a:rPr lang="en-US" sz="3200" dirty="0" smtClean="0"/>
              <a:t> Spaghetti wire trips causing rug burns, Xerox printer oil causing people to slip, Kitchen spills</a:t>
            </a:r>
          </a:p>
          <a:p>
            <a:r>
              <a:rPr lang="en-US" sz="3600" dirty="0" smtClean="0">
                <a:solidFill>
                  <a:srgbClr val="FFFF00"/>
                </a:solidFill>
              </a:rPr>
              <a:t>After Hours… Be Cautious of Custodial Cleaning</a:t>
            </a:r>
            <a:endParaRPr lang="en-US" sz="3600" dirty="0">
              <a:solidFill>
                <a:srgbClr val="FFFF00"/>
              </a:solidFill>
            </a:endParaRPr>
          </a:p>
        </p:txBody>
      </p:sp>
      <p:pic>
        <p:nvPicPr>
          <p:cNvPr id="4" name="Picture 2" descr="C:\Documents and Settings\khsi\My Documents\My Pictures\slip-hazard-sign.jpg"/>
          <p:cNvPicPr>
            <a:picLocks noChangeAspect="1" noChangeArrowheads="1"/>
          </p:cNvPicPr>
          <p:nvPr/>
        </p:nvPicPr>
        <p:blipFill>
          <a:blip r:embed="rId3" cstate="print"/>
          <a:srcRect/>
          <a:stretch>
            <a:fillRect/>
          </a:stretch>
        </p:blipFill>
        <p:spPr bwMode="auto">
          <a:xfrm>
            <a:off x="7391400" y="152400"/>
            <a:ext cx="1609539" cy="1524000"/>
          </a:xfrm>
          <a:prstGeom prst="rect">
            <a:avLst/>
          </a:prstGeom>
          <a:noFill/>
        </p:spPr>
      </p:pic>
      <p:pic>
        <p:nvPicPr>
          <p:cNvPr id="5" name="Picture 13" descr="MCBS00529_0000[1]"/>
          <p:cNvPicPr>
            <a:picLocks noChangeAspect="1" noChangeArrowheads="1"/>
          </p:cNvPicPr>
          <p:nvPr/>
        </p:nvPicPr>
        <p:blipFill>
          <a:blip r:embed="rId4" cstate="print"/>
          <a:srcRect/>
          <a:stretch>
            <a:fillRect/>
          </a:stretch>
        </p:blipFill>
        <p:spPr bwMode="auto">
          <a:xfrm>
            <a:off x="762000" y="1219200"/>
            <a:ext cx="1333500" cy="1304925"/>
          </a:xfrm>
          <a:prstGeom prst="rect">
            <a:avLst/>
          </a:prstGeom>
          <a:noFill/>
        </p:spPr>
      </p:pic>
      <p:pic>
        <p:nvPicPr>
          <p:cNvPr id="6" name="Picture 17" descr="MCSO01921_0000[1]"/>
          <p:cNvPicPr>
            <a:picLocks noChangeAspect="1" noChangeArrowheads="1"/>
          </p:cNvPicPr>
          <p:nvPr/>
        </p:nvPicPr>
        <p:blipFill>
          <a:blip r:embed="rId5" cstate="print"/>
          <a:srcRect/>
          <a:stretch>
            <a:fillRect/>
          </a:stretch>
        </p:blipFill>
        <p:spPr bwMode="auto">
          <a:xfrm>
            <a:off x="7133377" y="3657600"/>
            <a:ext cx="2010623" cy="145053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13192" cy="1636776"/>
          </a:xfrm>
        </p:spPr>
        <p:txBody>
          <a:bodyPr>
            <a:normAutofit/>
          </a:bodyPr>
          <a:lstStyle/>
          <a:p>
            <a:r>
              <a:rPr lang="en-US" dirty="0" smtClean="0"/>
              <a:t>What can you do to avoid </a:t>
            </a:r>
            <a:br>
              <a:rPr lang="en-US" dirty="0" smtClean="0"/>
            </a:br>
            <a:r>
              <a:rPr lang="en-US" dirty="0" smtClean="0"/>
              <a:t>falling at work?</a:t>
            </a:r>
            <a:endParaRPr lang="en-US" dirty="0"/>
          </a:p>
        </p:txBody>
      </p:sp>
      <p:sp>
        <p:nvSpPr>
          <p:cNvPr id="3" name="Text Placeholder 2"/>
          <p:cNvSpPr>
            <a:spLocks noGrp="1"/>
          </p:cNvSpPr>
          <p:nvPr>
            <p:ph type="body" idx="1"/>
          </p:nvPr>
        </p:nvSpPr>
        <p:spPr>
          <a:xfrm>
            <a:off x="0" y="2667000"/>
            <a:ext cx="9144000" cy="4191000"/>
          </a:xfrm>
        </p:spPr>
        <p:txBody>
          <a:bodyPr>
            <a:normAutofit/>
          </a:bodyPr>
          <a:lstStyle/>
          <a:p>
            <a:pPr>
              <a:buFont typeface="Arial" pitchFamily="34" charset="0"/>
              <a:buChar char="•"/>
            </a:pPr>
            <a:r>
              <a:rPr lang="en-US" sz="3200" dirty="0" smtClean="0"/>
              <a:t>  Employers responsibility to provide safe environment</a:t>
            </a:r>
          </a:p>
          <a:p>
            <a:pPr>
              <a:buFont typeface="Arial" pitchFamily="34" charset="0"/>
              <a:buChar char="•"/>
            </a:pPr>
            <a:r>
              <a:rPr lang="en-US" sz="3200" dirty="0" smtClean="0"/>
              <a:t>  Employees can improve own safety:	</a:t>
            </a:r>
          </a:p>
          <a:p>
            <a:pPr lvl="1">
              <a:buFontTx/>
              <a:buChar char="-"/>
            </a:pPr>
            <a:r>
              <a:rPr lang="en-US" sz="2800" dirty="0" smtClean="0"/>
              <a:t>  </a:t>
            </a:r>
            <a:r>
              <a:rPr lang="en-US" sz="2400" dirty="0" smtClean="0"/>
              <a:t>Taking your time and paying attention</a:t>
            </a:r>
          </a:p>
          <a:p>
            <a:pPr lvl="1">
              <a:buFontTx/>
              <a:buChar char="-"/>
            </a:pPr>
            <a:r>
              <a:rPr lang="en-US" sz="2400" dirty="0" smtClean="0"/>
              <a:t>  walking with feet pointed slightly outward</a:t>
            </a:r>
          </a:p>
          <a:p>
            <a:pPr lvl="1">
              <a:buFontTx/>
              <a:buChar char="-"/>
            </a:pPr>
            <a:r>
              <a:rPr lang="en-US" sz="2400" dirty="0" smtClean="0"/>
              <a:t>   making wide turns at corners</a:t>
            </a:r>
          </a:p>
          <a:p>
            <a:pPr lvl="1">
              <a:buFontTx/>
              <a:buChar char="-"/>
            </a:pPr>
            <a:r>
              <a:rPr lang="en-US" sz="2400" dirty="0" smtClean="0"/>
              <a:t>  having sufficient lighting for tasks</a:t>
            </a:r>
          </a:p>
          <a:p>
            <a:pPr lvl="1">
              <a:buFontTx/>
              <a:buChar char="-"/>
            </a:pPr>
            <a:r>
              <a:rPr lang="en-US" sz="2400" dirty="0" smtClean="0"/>
              <a:t>  ensuring that things you are carrying/pushing do not prevent you from seeing obstructions and spills</a:t>
            </a:r>
          </a:p>
        </p:txBody>
      </p:sp>
      <p:pic>
        <p:nvPicPr>
          <p:cNvPr id="4" name="Picture 2" descr="C:\Documents and Settings\khsi\My Documents\My Pictures\slip-hazard-sign.jpg"/>
          <p:cNvPicPr>
            <a:picLocks noChangeAspect="1" noChangeArrowheads="1"/>
          </p:cNvPicPr>
          <p:nvPr/>
        </p:nvPicPr>
        <p:blipFill>
          <a:blip r:embed="rId3" cstate="print"/>
          <a:srcRect/>
          <a:stretch>
            <a:fillRect/>
          </a:stretch>
        </p:blipFill>
        <p:spPr bwMode="auto">
          <a:xfrm>
            <a:off x="7391400" y="152400"/>
            <a:ext cx="1609539" cy="1524000"/>
          </a:xfrm>
          <a:prstGeom prst="rect">
            <a:avLst/>
          </a:prstGeom>
          <a:noFill/>
        </p:spPr>
      </p:pic>
      <p:pic>
        <p:nvPicPr>
          <p:cNvPr id="2050" name="Picture 2" descr="C:\Documents and Settings\khsi\My Documents\My Pictures\The-Simpsons-Slips-Trips-and-Falls-WorkPlace-Safety-Poster-55252_image.jpg"/>
          <p:cNvPicPr>
            <a:picLocks noChangeAspect="1" noChangeArrowheads="1"/>
          </p:cNvPicPr>
          <p:nvPr/>
        </p:nvPicPr>
        <p:blipFill>
          <a:blip r:embed="rId4" cstate="print"/>
          <a:srcRect/>
          <a:stretch>
            <a:fillRect/>
          </a:stretch>
        </p:blipFill>
        <p:spPr bwMode="auto">
          <a:xfrm>
            <a:off x="6781800" y="3124200"/>
            <a:ext cx="2209800" cy="3000964"/>
          </a:xfrm>
          <a:prstGeom prst="rect">
            <a:avLst/>
          </a:prstGeom>
          <a:noFill/>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201</TotalTime>
  <Words>961</Words>
  <Application>Microsoft Office PowerPoint</Application>
  <PresentationFormat>On-screen Show (4:3)</PresentationFormat>
  <Paragraphs>68</Paragraphs>
  <Slides>7</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Module</vt:lpstr>
      <vt:lpstr>Acrobat Document</vt:lpstr>
      <vt:lpstr>Slips, Trips, and Falls!</vt:lpstr>
      <vt:lpstr>Why is prevention of  slips, trips, and falls important?</vt:lpstr>
      <vt:lpstr>How do falls happen?</vt:lpstr>
      <vt:lpstr>Common Causes…</vt:lpstr>
      <vt:lpstr>How to prevent falls due  to slips and trips?</vt:lpstr>
      <vt:lpstr>Recent Slips, Trips, and  Falls</vt:lpstr>
      <vt:lpstr>What can you do to avoid  falling at work?</vt:lpstr>
    </vt:vector>
  </TitlesOfParts>
  <Company>UCOP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Slips, Trips, and Falls!</dc:title>
  <dc:creator>khsi</dc:creator>
  <cp:lastModifiedBy>lwong</cp:lastModifiedBy>
  <cp:revision>13</cp:revision>
  <dcterms:created xsi:type="dcterms:W3CDTF">2010-10-27T17:43:31Z</dcterms:created>
  <dcterms:modified xsi:type="dcterms:W3CDTF">2010-11-16T18:06:50Z</dcterms:modified>
</cp:coreProperties>
</file>