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5" r:id="rId5"/>
    <p:sldId id="259" r:id="rId6"/>
    <p:sldId id="260" r:id="rId7"/>
    <p:sldId id="261" r:id="rId8"/>
    <p:sldId id="262" r:id="rId9"/>
    <p:sldId id="263" r:id="rId10"/>
    <p:sldId id="267"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D4D4D"/>
    <a:srgbClr val="333333"/>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21" autoAdjust="0"/>
  </p:normalViewPr>
  <p:slideViewPr>
    <p:cSldViewPr>
      <p:cViewPr varScale="1">
        <p:scale>
          <a:sx n="93" d="100"/>
          <a:sy n="93" d="100"/>
        </p:scale>
        <p:origin x="-101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BE75AC7-87DC-4822-B168-5DE8292420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sis.usda.gov/contact_us/Email_Form/index.asp?rcpt=mphotline.fsis@fsis.usd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b="1" dirty="0" err="1" smtClean="0"/>
              <a:t>Foodborne</a:t>
            </a:r>
            <a:r>
              <a:rPr lang="en-US" sz="1200" b="1" dirty="0" smtClean="0"/>
              <a:t> Illnesses:</a:t>
            </a:r>
            <a:r>
              <a:rPr lang="en-US" sz="1200" dirty="0" smtClean="0"/>
              <a:t>  </a:t>
            </a:r>
          </a:p>
          <a:p>
            <a:pPr eaLnBrk="1" hangingPunct="1">
              <a:lnSpc>
                <a:spcPct val="80000"/>
              </a:lnSpc>
            </a:pPr>
            <a:r>
              <a:rPr lang="en-US" sz="1200" dirty="0" err="1" smtClean="0"/>
              <a:t>Foodborne</a:t>
            </a:r>
            <a:r>
              <a:rPr lang="en-US" sz="1200" dirty="0" smtClean="0"/>
              <a:t> illness often presents itself as flu-like symptoms such as nausea, vomiting, diarrhea, or fever.  Many people may not recognize the illness they are experiencing is caused by bacteria or other pathogens in food.</a:t>
            </a:r>
            <a:br>
              <a:rPr lang="en-US" sz="1200" dirty="0" smtClean="0"/>
            </a:br>
            <a:r>
              <a:rPr lang="en-US" sz="1200" dirty="0" smtClean="0"/>
              <a:t/>
            </a:r>
            <a:br>
              <a:rPr lang="en-US" sz="1200" dirty="0" smtClean="0"/>
            </a:br>
            <a:r>
              <a:rPr lang="en-US" sz="1200" dirty="0" smtClean="0"/>
              <a:t>Thousands of types of bacteria are naturally present in our environment. Not all bacteria cause disease in humans. For example, some bacteria are used beneficially in making cheese and yogurt.</a:t>
            </a:r>
            <a:br>
              <a:rPr lang="en-US" sz="1200" dirty="0" smtClean="0"/>
            </a:br>
            <a:r>
              <a:rPr lang="en-US" sz="1200" dirty="0" smtClean="0"/>
              <a:t/>
            </a:r>
            <a:br>
              <a:rPr lang="en-US" sz="1200" dirty="0" smtClean="0"/>
            </a:br>
            <a:r>
              <a:rPr lang="en-US" sz="1200" dirty="0" smtClean="0"/>
              <a:t>Bacteria that cause disease are called pathogens. When certain pathogens enter the food supply, they can cause </a:t>
            </a:r>
            <a:r>
              <a:rPr lang="en-US" sz="1200" dirty="0" err="1" smtClean="0"/>
              <a:t>foodborne</a:t>
            </a:r>
            <a:r>
              <a:rPr lang="en-US" sz="1200" dirty="0" smtClean="0"/>
              <a:t> illness. Millions of cases of </a:t>
            </a:r>
            <a:r>
              <a:rPr lang="en-US" sz="1200" dirty="0" err="1" smtClean="0"/>
              <a:t>foodborne</a:t>
            </a:r>
            <a:r>
              <a:rPr lang="en-US" sz="1200" dirty="0" smtClean="0"/>
              <a:t> illness occur each year. Most cases of </a:t>
            </a:r>
            <a:r>
              <a:rPr lang="en-US" sz="1200" dirty="0" err="1" smtClean="0"/>
              <a:t>foodborne</a:t>
            </a:r>
            <a:r>
              <a:rPr lang="en-US" sz="1200" dirty="0" smtClean="0"/>
              <a:t> illness can be prevented. Proper cooking or processing of food destroys bacteria. </a:t>
            </a:r>
            <a:br>
              <a:rPr lang="en-US" sz="1200" dirty="0" smtClean="0"/>
            </a:br>
            <a:r>
              <a:rPr lang="en-US" sz="800" dirty="0" smtClean="0"/>
              <a:t/>
            </a:r>
            <a:br>
              <a:rPr lang="en-US" sz="800" dirty="0" smtClean="0"/>
            </a:br>
            <a:r>
              <a:rPr lang="en-US" sz="800" dirty="0" smtClean="0"/>
              <a:t/>
            </a:r>
            <a:br>
              <a:rPr lang="en-US" sz="800" dirty="0" smtClean="0"/>
            </a:br>
            <a:endParaRPr lang="en-US" sz="800" dirty="0" smtClean="0"/>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Handling Food or Utensils</a:t>
            </a:r>
          </a:p>
          <a:p>
            <a:r>
              <a:rPr lang="en-US" dirty="0" smtClean="0"/>
              <a:t>Use Liquid Soap and Warm Water</a:t>
            </a:r>
          </a:p>
          <a:p>
            <a:pPr lvl="1"/>
            <a:r>
              <a:rPr lang="en-US" dirty="0" smtClean="0"/>
              <a:t>Rub for 15 to 20 Seconds</a:t>
            </a:r>
          </a:p>
          <a:p>
            <a:pPr lvl="1"/>
            <a:r>
              <a:rPr lang="en-US" dirty="0" smtClean="0"/>
              <a:t>Wash Under Finger Nails, Between Fingers and Exposed Portions of Wrists &amp; Arms</a:t>
            </a:r>
          </a:p>
          <a:p>
            <a:r>
              <a:rPr lang="en-US" dirty="0" smtClean="0"/>
              <a:t>Rinse &amp; Dry With Paper Towels – Not with Common Cloth Towel – May Be Contaminated</a:t>
            </a:r>
          </a:p>
          <a:p>
            <a:r>
              <a:rPr lang="en-US" dirty="0" smtClean="0"/>
              <a:t>Wash Hands Again After Any Act of Contamination (Raw Animal Food, Bathroom)</a:t>
            </a:r>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1" dirty="0" smtClean="0"/>
              <a:t>Clean and Sanitize</a:t>
            </a:r>
          </a:p>
          <a:p>
            <a:pPr eaLnBrk="1" hangingPunct="1"/>
            <a:r>
              <a:rPr lang="en-US" sz="1200" dirty="0" smtClean="0"/>
              <a:t>Use clean and sanitized equipment and utensils when preparing food.  Washing alone is not enough to control microorganisms that cause </a:t>
            </a:r>
            <a:r>
              <a:rPr lang="en-US" sz="1200" dirty="0" err="1" smtClean="0"/>
              <a:t>foodborne</a:t>
            </a:r>
            <a:r>
              <a:rPr lang="en-US" sz="1200" dirty="0" smtClean="0"/>
              <a:t> illness.  Sanitizer wipes made by manufacturers like Lysol and Clorox contain ingredients that reduce the levels of harmful bacteria to safer levels.  Use these after washing and rinsing for optimal effectiveness. </a:t>
            </a:r>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1" dirty="0" smtClean="0"/>
              <a:t>Bacteria Transferred to Food:</a:t>
            </a:r>
          </a:p>
          <a:p>
            <a:pPr eaLnBrk="1" hangingPunct="1"/>
            <a:r>
              <a:rPr lang="en-US" sz="1200" b="1" dirty="0" smtClean="0"/>
              <a:t>Raw Foods:</a:t>
            </a:r>
            <a:r>
              <a:rPr lang="en-US" sz="1200" dirty="0" smtClean="0"/>
              <a:t>  Bacteria may be present on products when you purchase them. Plastic-wrapped boneless chicken breasts and ground meat, for example, were once part of live chickens or cattle. Raw meat, poultry, seafood, and eggs are not sterile. Neither is fresh produce such as lettuce, tomatoes, sprouts, and melons.</a:t>
            </a:r>
            <a:br>
              <a:rPr lang="en-US" sz="1200" dirty="0" smtClean="0"/>
            </a:br>
            <a:r>
              <a:rPr lang="en-US" sz="1200" dirty="0" smtClean="0"/>
              <a:t/>
            </a:r>
            <a:br>
              <a:rPr lang="en-US" sz="1200" dirty="0" smtClean="0"/>
            </a:br>
            <a:r>
              <a:rPr lang="en-US" sz="1200" b="1" dirty="0" smtClean="0"/>
              <a:t>Cross-Contamination:</a:t>
            </a:r>
            <a:r>
              <a:rPr lang="en-US" sz="1200" dirty="0" smtClean="0"/>
              <a:t>  Foods, including safely cooked, ready-to-eat foods, can become cross-contaminated with bacteria transferred from raw products, meat juices, other contaminated products, or from food handlers with poor personal hygiene.</a:t>
            </a:r>
            <a:br>
              <a:rPr lang="en-US" sz="1200"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1" dirty="0" smtClean="0"/>
              <a:t>Cook Food to Safe Internal Temperatures:  </a:t>
            </a:r>
          </a:p>
          <a:p>
            <a:pPr eaLnBrk="1" hangingPunct="1"/>
            <a:r>
              <a:rPr lang="en-US" sz="1200" dirty="0" smtClean="0"/>
              <a:t>Use a food probe thermometer to ensure that raw poultry is cooked to a minimum internal temperature of 165ºF; ground beef to at least 155ºF; pork, fish, steak, and eggs to at least 145ºF.</a:t>
            </a:r>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400" b="1" dirty="0" smtClean="0"/>
              <a:t>Cooling Food:  </a:t>
            </a:r>
          </a:p>
          <a:p>
            <a:pPr eaLnBrk="1" hangingPunct="1">
              <a:lnSpc>
                <a:spcPct val="90000"/>
              </a:lnSpc>
            </a:pPr>
            <a:endParaRPr lang="en-US" sz="1400" b="1" dirty="0" smtClean="0"/>
          </a:p>
          <a:p>
            <a:pPr eaLnBrk="1" hangingPunct="1">
              <a:lnSpc>
                <a:spcPct val="90000"/>
              </a:lnSpc>
            </a:pPr>
            <a:r>
              <a:rPr lang="en-US" sz="1200" b="1" dirty="0" smtClean="0"/>
              <a:t>Working Thermometer</a:t>
            </a:r>
            <a:r>
              <a:rPr lang="en-US" sz="1200" dirty="0" smtClean="0"/>
              <a:t> - Be sure your refrigerator has a working thermometer and can keep cold food at 41ºF or below.</a:t>
            </a:r>
          </a:p>
          <a:p>
            <a:pPr eaLnBrk="1" hangingPunct="1">
              <a:lnSpc>
                <a:spcPct val="90000"/>
              </a:lnSpc>
            </a:pPr>
            <a:r>
              <a:rPr lang="en-US" sz="1200" b="1" dirty="0" smtClean="0"/>
              <a:t>Cool Hot Food Rapidly</a:t>
            </a:r>
            <a:r>
              <a:rPr lang="en-US" sz="1200" dirty="0" smtClean="0"/>
              <a:t> - When cooling hot food, cool the food rapidly from 135ºF to 41ºF within 4 hours by dividing large food portions to smaller portions.  Place the food into shallow containers.  Thick foods, such as stews, should be no more than 2 inches deep; thinner foods, such as soups, should be no more than 3 inches deep.  The food could be cooled by adding ice as an ingredient, and/or frequent stirring.  Then place the food in the refrigerator.</a:t>
            </a:r>
          </a:p>
          <a:p>
            <a:pPr eaLnBrk="1" hangingPunct="1">
              <a:lnSpc>
                <a:spcPct val="9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Limit the time these foods are exposed to room temperatures to less than 4 hours.  Dairy products, eggs, and mayonnaise should be kept at room temperature a maximum of 2 hours.  Use your judgment – These are only recommended guidelines.   If it is extremely warm, shorten the time.</a:t>
            </a:r>
          </a:p>
          <a:p>
            <a:pPr eaLnBrk="1" hangingPunct="1"/>
            <a:endParaRPr lang="en-US" sz="900" dirty="0" smtClean="0"/>
          </a:p>
          <a:p>
            <a:pPr eaLnBrk="1" hangingPunct="1"/>
            <a:r>
              <a:rPr lang="en-US" sz="1200" dirty="0" smtClean="0"/>
              <a:t>Discard food left out beyond the 4-hour/2-hour time period.  </a:t>
            </a:r>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1" dirty="0" smtClean="0"/>
              <a:t>Let’s Talk Turkey!! – Information from USDA Fact Sheets on Preparing Turkey</a:t>
            </a:r>
          </a:p>
          <a:p>
            <a:pPr eaLnBrk="1" hangingPunct="1"/>
            <a:endParaRPr lang="en-US" sz="900" b="1" dirty="0" smtClean="0"/>
          </a:p>
          <a:p>
            <a:pPr eaLnBrk="1" hangingPunct="1"/>
            <a:r>
              <a:rPr lang="en-US" sz="1200" dirty="0" smtClean="0"/>
              <a:t>If you have a frozen turkey, it should be thawed in a refrigerator (40</a:t>
            </a:r>
            <a:r>
              <a:rPr lang="en-US" sz="1200" baseline="30000" dirty="0" smtClean="0"/>
              <a:t>o</a:t>
            </a:r>
            <a:r>
              <a:rPr lang="en-US" sz="1200" dirty="0" smtClean="0"/>
              <a:t>F or below).  The thaw time should be 24 hours for every 4-5 pounds.</a:t>
            </a:r>
          </a:p>
          <a:p>
            <a:pPr eaLnBrk="1" hangingPunct="1"/>
            <a:endParaRPr lang="en-US" sz="900" dirty="0" smtClean="0"/>
          </a:p>
          <a:p>
            <a:pPr eaLnBrk="1" hangingPunct="1"/>
            <a:r>
              <a:rPr lang="en-US" sz="1200" dirty="0" smtClean="0"/>
              <a:t>The oven temperature to roast a turkey should be no lower than 325</a:t>
            </a:r>
            <a:r>
              <a:rPr lang="en-US" sz="1200" baseline="30000" dirty="0" smtClean="0"/>
              <a:t>o</a:t>
            </a:r>
            <a:r>
              <a:rPr lang="en-US" sz="1200" dirty="0" smtClean="0"/>
              <a:t>F.  The turkey should be cooked to a minimum 165</a:t>
            </a:r>
            <a:r>
              <a:rPr lang="en-US" sz="1200" baseline="30000" dirty="0" smtClean="0"/>
              <a:t>o</a:t>
            </a:r>
            <a:r>
              <a:rPr lang="en-US" sz="1200" dirty="0" smtClean="0"/>
              <a:t>F internal temperature.  The temperature should be checked with a food probe thermometer.  The parts of the turkey where you check the internal temperature are the innermost part of the thigh &amp; wing, and the thickest part of the breast.</a:t>
            </a:r>
          </a:p>
          <a:p>
            <a:pPr eaLnBrk="1" hangingPunct="1"/>
            <a:endParaRPr lang="en-US" sz="1200" dirty="0" smtClean="0"/>
          </a:p>
          <a:p>
            <a:pPr eaLnBrk="1" hangingPunct="1"/>
            <a:r>
              <a:rPr lang="en-US" sz="1200" dirty="0" smtClean="0"/>
              <a:t>Any leftovers should be refrigerated within 2 hours.  Leftover gravy should be eaten within 1 or 2 days.  Leftover turkey and stuffing should be eaten within 3 to 4 days.</a:t>
            </a:r>
          </a:p>
          <a:p>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r>
              <a:rPr lang="en-US" sz="1200" b="1" dirty="0" smtClean="0"/>
              <a:t>In Case of Suspected </a:t>
            </a:r>
            <a:r>
              <a:rPr lang="en-US" sz="1200" b="1" dirty="0" err="1" smtClean="0"/>
              <a:t>Foodborne</a:t>
            </a:r>
            <a:r>
              <a:rPr lang="en-US" sz="1200" b="1" dirty="0" smtClean="0"/>
              <a:t> </a:t>
            </a:r>
            <a:r>
              <a:rPr lang="en-US" sz="1200" b="1" dirty="0" err="1" smtClean="0"/>
              <a:t>Illness</a:t>
            </a:r>
            <a:r>
              <a:rPr lang="en-US" sz="1200" dirty="0" err="1" smtClean="0"/>
              <a:t>high</a:t>
            </a:r>
            <a:r>
              <a:rPr lang="en-US" sz="1200" dirty="0" smtClean="0"/>
              <a:t> </a:t>
            </a:r>
            <a:r>
              <a:rPr lang="en-US" sz="1200" dirty="0" err="1" smtClean="0"/>
              <a:t>temperatu</a:t>
            </a:r>
            <a:r>
              <a:rPr lang="en-US" sz="1200" dirty="0" smtClean="0"/>
              <a:t/>
            </a:r>
            <a:br>
              <a:rPr lang="en-US" sz="1200" dirty="0" smtClean="0"/>
            </a:br>
            <a:r>
              <a:rPr lang="en-US" sz="1200" dirty="0" smtClean="0"/>
              <a:t>Follow these general guidelines: </a:t>
            </a:r>
            <a:endParaRPr lang="en-US" sz="1200" b="1" dirty="0" smtClean="0"/>
          </a:p>
          <a:p>
            <a:pPr marL="228600" indent="-228600" eaLnBrk="1" hangingPunct="1"/>
            <a:r>
              <a:rPr lang="en-US" sz="1200" b="1" dirty="0" smtClean="0"/>
              <a:t>Preserve the evidence –</a:t>
            </a:r>
            <a:r>
              <a:rPr lang="en-US" sz="1200" dirty="0" smtClean="0"/>
              <a:t> There is a large or severe incident, try to preserve the evidence.  If a portion of the suspect food is available, wrap it securely, mark "DANGER" and freeze it. Save all the packaging materials, such as cans or cartons. Write down the food type, the date, other identifying marks on the package, the time consumed, and when the onset of symptoms occurred. Save any identical unopened products. </a:t>
            </a:r>
            <a:endParaRPr lang="en-US" sz="1200" b="1" dirty="0" smtClean="0"/>
          </a:p>
          <a:p>
            <a:pPr eaLnBrk="1" hangingPunct="1"/>
            <a:r>
              <a:rPr lang="en-US" sz="1200" b="1" dirty="0" smtClean="0"/>
              <a:t>Seek treatment as necessary -</a:t>
            </a:r>
            <a:r>
              <a:rPr lang="en-US" sz="1200" dirty="0" smtClean="0"/>
              <a:t> If the victim is in an "at risk" group, seek medical care immediately. Likewise, if symptoms persist or are severe (such as bloody diarrhea, excessive nausea and vomiting, or re), call your doctor. </a:t>
            </a:r>
            <a:endParaRPr lang="en-US" sz="1200" b="1" dirty="0" smtClean="0"/>
          </a:p>
          <a:p>
            <a:pPr eaLnBrk="1" hangingPunct="1"/>
            <a:r>
              <a:rPr lang="en-US" sz="1200" b="1" dirty="0" smtClean="0"/>
              <a:t>Contact the local health department</a:t>
            </a:r>
            <a:r>
              <a:rPr lang="en-US" sz="1200" dirty="0" smtClean="0"/>
              <a:t> if the suspect food was served at a large gathering, from a restaurant or other food service facility, or if it is a commercial product. </a:t>
            </a:r>
            <a:endParaRPr lang="en-US" sz="1200" b="1" dirty="0" smtClean="0"/>
          </a:p>
          <a:p>
            <a:pPr eaLnBrk="1" hangingPunct="1"/>
            <a:r>
              <a:rPr lang="en-US" sz="1200" b="1" dirty="0" smtClean="0"/>
              <a:t>Call the USDA Meat and Poultry Hotline</a:t>
            </a:r>
            <a:r>
              <a:rPr lang="en-US" sz="1200" dirty="0" smtClean="0"/>
              <a:t> if the suspect food is a USDA-inspected product and you have all the packaging at:</a:t>
            </a:r>
          </a:p>
          <a:p>
            <a:pPr eaLnBrk="1" hangingPunct="1"/>
            <a:r>
              <a:rPr lang="en-US" sz="1200" dirty="0" smtClean="0"/>
              <a:t>1-888-MPHotline (1-888-674-6854)</a:t>
            </a:r>
            <a:br>
              <a:rPr lang="en-US" sz="1200" dirty="0" smtClean="0"/>
            </a:br>
            <a:r>
              <a:rPr lang="en-US" sz="1200" b="1" dirty="0" smtClean="0"/>
              <a:t>e-mail address: </a:t>
            </a:r>
            <a:r>
              <a:rPr lang="en-US" sz="1200" dirty="0" smtClean="0">
                <a:hlinkClick r:id="rId3"/>
              </a:rPr>
              <a:t>mphotline.fsis@usda.gov</a:t>
            </a:r>
            <a:r>
              <a:rPr lang="en-US" sz="1200" dirty="0" smtClean="0"/>
              <a:t> </a:t>
            </a:r>
            <a:endParaRPr lang="en-US" dirty="0"/>
          </a:p>
        </p:txBody>
      </p:sp>
      <p:sp>
        <p:nvSpPr>
          <p:cNvPr id="4" name="Slide Number Placeholder 3"/>
          <p:cNvSpPr>
            <a:spLocks noGrp="1"/>
          </p:cNvSpPr>
          <p:nvPr>
            <p:ph type="sldNum" sz="quarter" idx="10"/>
          </p:nvPr>
        </p:nvSpPr>
        <p:spPr/>
        <p:txBody>
          <a:bodyPr/>
          <a:lstStyle/>
          <a:p>
            <a:pPr>
              <a:defRPr/>
            </a:pPr>
            <a:fld id="{9BE75AC7-87DC-4822-B168-5DE8292420C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lstStyle>
            <a:lvl1pPr>
              <a:defRPr>
                <a:solidFill>
                  <a:srgbClr val="1C1C1C"/>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048000"/>
            <a:ext cx="6400800" cy="1752600"/>
          </a:xfrm>
        </p:spPr>
        <p:txBody>
          <a:bodyPr/>
          <a:lstStyle>
            <a:lvl1pPr marL="0" indent="0" algn="ctr">
              <a:buFont typeface="Wingdings" pitchFamily="2" charset="2"/>
              <a:buNone/>
              <a:defRPr>
                <a:solidFill>
                  <a:srgbClr val="4D4D4D"/>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E51D295-A99E-4FEF-92D0-9A79269A96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06534-6C21-4DCD-BA5C-C372DCD371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74638"/>
            <a:ext cx="211455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9125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309A6-ED89-49BE-A4AA-20FB22D95B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2E862-4793-4878-83A8-0610CC0F77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EC12B-CDEF-4D61-BF14-43E79EDFBC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84CC2-E206-4A62-8608-30304D38CE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C268F6-0B9B-4EA0-BC16-C85334C0B4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61BB0-5846-42AB-A103-D3A8656C8C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74D598-F323-4663-9966-3F1015AFEC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4382DB-1384-4965-BF1F-CBEE7AF641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025441-0D29-4484-8B57-327529BE94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84582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447800"/>
            <a:ext cx="8382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8FA179F-9FCF-4B6B-8DC2-382C2DCA97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bg2"/>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photline.fsis@usda.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457200"/>
            <a:ext cx="7772400" cy="1470025"/>
          </a:xfrm>
        </p:spPr>
        <p:txBody>
          <a:bodyPr/>
          <a:lstStyle/>
          <a:p>
            <a:r>
              <a:rPr lang="en-US" dirty="0" smtClean="0"/>
              <a:t>Food Safety 101</a:t>
            </a:r>
          </a:p>
        </p:txBody>
      </p:sp>
      <p:sp>
        <p:nvSpPr>
          <p:cNvPr id="3075" name="Subtitle 2"/>
          <p:cNvSpPr>
            <a:spLocks noGrp="1"/>
          </p:cNvSpPr>
          <p:nvPr>
            <p:ph type="subTitle" idx="1"/>
          </p:nvPr>
        </p:nvSpPr>
        <p:spPr>
          <a:xfrm>
            <a:off x="1295400" y="4572000"/>
            <a:ext cx="6400800" cy="1752600"/>
          </a:xfrm>
        </p:spPr>
        <p:txBody>
          <a:bodyPr/>
          <a:lstStyle/>
          <a:p>
            <a:r>
              <a:rPr lang="en-US" dirty="0" smtClean="0"/>
              <a:t>UCOP November 2011 Safety Meeting </a:t>
            </a:r>
          </a:p>
        </p:txBody>
      </p:sp>
      <p:pic>
        <p:nvPicPr>
          <p:cNvPr id="9217" name="Picture 1" descr="C:\Documents and Settings\khsi\Local Settings\Temporary Internet Files\Content.IE5\XKKO21D4\MP900407467[1].jpg"/>
          <p:cNvPicPr>
            <a:picLocks noChangeAspect="1" noChangeArrowheads="1"/>
          </p:cNvPicPr>
          <p:nvPr/>
        </p:nvPicPr>
        <p:blipFill>
          <a:blip r:embed="rId2" cstate="print"/>
          <a:srcRect/>
          <a:stretch>
            <a:fillRect/>
          </a:stretch>
        </p:blipFill>
        <p:spPr bwMode="auto">
          <a:xfrm>
            <a:off x="2895600" y="1828800"/>
            <a:ext cx="3200400" cy="25253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of Suspected </a:t>
            </a:r>
            <a:r>
              <a:rPr lang="en-US" dirty="0" err="1" smtClean="0"/>
              <a:t>Foodborne</a:t>
            </a:r>
            <a:r>
              <a:rPr lang="en-US" dirty="0" smtClean="0"/>
              <a:t> Illness</a:t>
            </a:r>
            <a:endParaRPr lang="en-US" dirty="0"/>
          </a:p>
        </p:txBody>
      </p:sp>
      <p:sp>
        <p:nvSpPr>
          <p:cNvPr id="4" name="Content Placeholder 3"/>
          <p:cNvSpPr>
            <a:spLocks noGrp="1"/>
          </p:cNvSpPr>
          <p:nvPr>
            <p:ph sz="half" idx="2"/>
          </p:nvPr>
        </p:nvSpPr>
        <p:spPr/>
        <p:txBody>
          <a:bodyPr/>
          <a:lstStyle/>
          <a:p>
            <a:r>
              <a:rPr lang="en-US" sz="2000" dirty="0" smtClean="0"/>
              <a:t>Preserve the </a:t>
            </a:r>
            <a:r>
              <a:rPr lang="en-US" sz="2000" dirty="0" smtClean="0"/>
              <a:t>evidence</a:t>
            </a:r>
            <a:endParaRPr lang="en-US" sz="2000" dirty="0" smtClean="0"/>
          </a:p>
          <a:p>
            <a:r>
              <a:rPr lang="en-US" sz="2000" dirty="0" smtClean="0"/>
              <a:t>Seek </a:t>
            </a:r>
            <a:r>
              <a:rPr lang="en-US" sz="2000" dirty="0" smtClean="0"/>
              <a:t>treatment </a:t>
            </a:r>
            <a:r>
              <a:rPr lang="en-US" sz="2000" dirty="0" smtClean="0"/>
              <a:t>as n</a:t>
            </a:r>
            <a:r>
              <a:rPr lang="en-US" sz="2000" dirty="0" smtClean="0"/>
              <a:t>ecessary</a:t>
            </a:r>
          </a:p>
          <a:p>
            <a:r>
              <a:rPr lang="en-US" sz="2000" dirty="0" smtClean="0"/>
              <a:t>Contact </a:t>
            </a:r>
            <a:r>
              <a:rPr lang="en-US" sz="2000" dirty="0" smtClean="0"/>
              <a:t>local </a:t>
            </a:r>
            <a:r>
              <a:rPr lang="en-US" sz="2000" dirty="0" smtClean="0"/>
              <a:t>Health </a:t>
            </a:r>
            <a:r>
              <a:rPr lang="en-US" sz="2000" dirty="0" smtClean="0"/>
              <a:t>Department</a:t>
            </a:r>
          </a:p>
          <a:p>
            <a:r>
              <a:rPr lang="en-US" sz="2000" dirty="0" smtClean="0"/>
              <a:t>Contact </a:t>
            </a:r>
            <a:r>
              <a:rPr lang="en-US" sz="2000" dirty="0" smtClean="0"/>
              <a:t>the USDA Meat &amp; Poultry Hotline at</a:t>
            </a:r>
            <a:r>
              <a:rPr lang="en-US" sz="2000" dirty="0" smtClean="0"/>
              <a:t>:</a:t>
            </a:r>
          </a:p>
          <a:p>
            <a:pPr>
              <a:buNone/>
            </a:pPr>
            <a:endParaRPr lang="en-US" sz="2000" dirty="0" smtClean="0"/>
          </a:p>
          <a:p>
            <a:pPr lvl="1">
              <a:buNone/>
            </a:pPr>
            <a:r>
              <a:rPr lang="en-US" sz="2000" dirty="0" smtClean="0"/>
              <a:t>  </a:t>
            </a:r>
            <a:r>
              <a:rPr lang="en-US" sz="2000" dirty="0" smtClean="0"/>
              <a:t>1-888-MPHotline</a:t>
            </a:r>
            <a:endParaRPr lang="en-US" sz="2000" dirty="0" smtClean="0"/>
          </a:p>
          <a:p>
            <a:pPr lvl="1">
              <a:buNone/>
            </a:pPr>
            <a:r>
              <a:rPr lang="en-US" sz="2000" dirty="0" smtClean="0"/>
              <a:t>  e-</a:t>
            </a:r>
            <a:r>
              <a:rPr lang="en-US" sz="2000" b="1" dirty="0" smtClean="0"/>
              <a:t>mail Address:   </a:t>
            </a:r>
            <a:r>
              <a:rPr lang="en-US" sz="2000" dirty="0" smtClean="0">
                <a:hlinkClick r:id="rId3"/>
              </a:rPr>
              <a:t>mphotline.fsis@usda.gov</a:t>
            </a:r>
            <a:endParaRPr lang="en-US" sz="2000" dirty="0" smtClean="0"/>
          </a:p>
        </p:txBody>
      </p:sp>
      <p:sp>
        <p:nvSpPr>
          <p:cNvPr id="6" name="Content Placeholder 5"/>
          <p:cNvSpPr>
            <a:spLocks noGrp="1"/>
          </p:cNvSpPr>
          <p:nvPr>
            <p:ph sz="half" idx="1"/>
          </p:nvPr>
        </p:nvSpPr>
        <p:spPr/>
        <p:txBody>
          <a:bodyPr/>
          <a:lstStyle/>
          <a:p>
            <a:endParaRPr lang="en-US" dirty="0"/>
          </a:p>
        </p:txBody>
      </p:sp>
      <p:pic>
        <p:nvPicPr>
          <p:cNvPr id="1026" name="Picture 2" descr="C:\Documents and Settings\khsi\My Documents\My Pictures\800px-USDA_logo.svg.png"/>
          <p:cNvPicPr>
            <a:picLocks noChangeAspect="1" noChangeArrowheads="1"/>
          </p:cNvPicPr>
          <p:nvPr/>
        </p:nvPicPr>
        <p:blipFill>
          <a:blip r:embed="rId4" cstate="print"/>
          <a:srcRect/>
          <a:stretch>
            <a:fillRect/>
          </a:stretch>
        </p:blipFill>
        <p:spPr bwMode="auto">
          <a:xfrm>
            <a:off x="838200" y="2514600"/>
            <a:ext cx="3036957" cy="2095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Foodborne</a:t>
            </a:r>
            <a:r>
              <a:rPr lang="en-US" dirty="0" smtClean="0"/>
              <a:t> Illness</a:t>
            </a:r>
            <a:endParaRPr lang="en-US" dirty="0"/>
          </a:p>
        </p:txBody>
      </p:sp>
      <p:pic>
        <p:nvPicPr>
          <p:cNvPr id="4" name="Content Placeholder 3"/>
          <p:cNvPicPr>
            <a:picLocks noGrp="1" noChangeAspect="1"/>
          </p:cNvPicPr>
          <p:nvPr>
            <p:ph idx="1"/>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914400" y="1828800"/>
            <a:ext cx="2824163" cy="2824163"/>
          </a:xfrm>
          <a:prstGeom prst="rect">
            <a:avLst/>
          </a:prstGeom>
          <a:ln>
            <a:noFill/>
          </a:ln>
          <a:effectLst>
            <a:outerShdw blurRad="190500" algn="tl" rotWithShape="0">
              <a:srgbClr val="000000">
                <a:alpha val="70000"/>
              </a:srgbClr>
            </a:outerShdw>
          </a:effectLst>
        </p:spPr>
      </p:pic>
      <p:sp>
        <p:nvSpPr>
          <p:cNvPr id="5" name="Right Arrow 4"/>
          <p:cNvSpPr/>
          <p:nvPr/>
        </p:nvSpPr>
        <p:spPr>
          <a:xfrm>
            <a:off x="3886200" y="31242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C:\Documents and Settings\khsi\My Documents\My Pictures\E-Coli01.jpg"/>
          <p:cNvPicPr>
            <a:picLocks noChangeAspect="1" noChangeArrowheads="1"/>
          </p:cNvPicPr>
          <p:nvPr/>
        </p:nvPicPr>
        <p:blipFill>
          <a:blip r:embed="rId5" cstate="print"/>
          <a:srcRect/>
          <a:stretch>
            <a:fillRect/>
          </a:stretch>
        </p:blipFill>
        <p:spPr bwMode="auto">
          <a:xfrm>
            <a:off x="5486400" y="1828800"/>
            <a:ext cx="2902988" cy="2854604"/>
          </a:xfrm>
          <a:prstGeom prst="rect">
            <a:avLst/>
          </a:prstGeom>
          <a:ln>
            <a:noFill/>
          </a:ln>
          <a:effectLst>
            <a:outerShdw blurRad="190500" algn="tl" rotWithShape="0">
              <a:srgbClr val="000000">
                <a:alpha val="70000"/>
              </a:srgbClr>
            </a:outerShdw>
          </a:effectLst>
        </p:spPr>
      </p:pic>
      <p:sp>
        <p:nvSpPr>
          <p:cNvPr id="6" name="TextBox 5"/>
          <p:cNvSpPr txBox="1"/>
          <p:nvPr/>
        </p:nvSpPr>
        <p:spPr>
          <a:xfrm>
            <a:off x="1143000" y="4953000"/>
            <a:ext cx="2286000" cy="1477328"/>
          </a:xfrm>
          <a:prstGeom prst="rect">
            <a:avLst/>
          </a:prstGeom>
          <a:noFill/>
        </p:spPr>
        <p:txBody>
          <a:bodyPr wrap="square" rtlCol="0">
            <a:spAutoFit/>
          </a:bodyPr>
          <a:lstStyle/>
          <a:p>
            <a:r>
              <a:rPr lang="en-US" dirty="0" smtClean="0"/>
              <a:t>Flu-like symptoms:</a:t>
            </a:r>
          </a:p>
          <a:p>
            <a:pPr>
              <a:buFont typeface="Arial" pitchFamily="34" charset="0"/>
              <a:buChar char="•"/>
            </a:pPr>
            <a:r>
              <a:rPr lang="en-US" dirty="0" smtClean="0"/>
              <a:t>Nausea</a:t>
            </a:r>
          </a:p>
          <a:p>
            <a:pPr>
              <a:buFont typeface="Arial" pitchFamily="34" charset="0"/>
              <a:buChar char="•"/>
            </a:pPr>
            <a:r>
              <a:rPr lang="en-US" dirty="0" smtClean="0"/>
              <a:t>Vomiting</a:t>
            </a:r>
          </a:p>
          <a:p>
            <a:pPr>
              <a:buFont typeface="Arial" pitchFamily="34" charset="0"/>
              <a:buChar char="•"/>
            </a:pPr>
            <a:r>
              <a:rPr lang="en-US" dirty="0" smtClean="0"/>
              <a:t>Diarrhea</a:t>
            </a:r>
          </a:p>
          <a:p>
            <a:pPr>
              <a:buFont typeface="Arial" pitchFamily="34" charset="0"/>
              <a:buChar char="•"/>
            </a:pPr>
            <a:r>
              <a:rPr lang="en-US" dirty="0" smtClean="0"/>
              <a:t>Fever</a:t>
            </a:r>
          </a:p>
        </p:txBody>
      </p:sp>
      <p:sp>
        <p:nvSpPr>
          <p:cNvPr id="7" name="TextBox 6"/>
          <p:cNvSpPr txBox="1"/>
          <p:nvPr/>
        </p:nvSpPr>
        <p:spPr>
          <a:xfrm>
            <a:off x="5715000" y="5181600"/>
            <a:ext cx="2362200" cy="923330"/>
          </a:xfrm>
          <a:prstGeom prst="rect">
            <a:avLst/>
          </a:prstGeom>
          <a:noFill/>
        </p:spPr>
        <p:txBody>
          <a:bodyPr wrap="square" rtlCol="0">
            <a:spAutoFit/>
          </a:bodyPr>
          <a:lstStyle/>
          <a:p>
            <a:r>
              <a:rPr lang="en-US" dirty="0" smtClean="0"/>
              <a:t>Caused by Bacteria or other pathogens in food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dissolve">
                                      <p:cBhvr>
                                        <p:cTn id="11"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Wash Those Hands!</a:t>
            </a:r>
          </a:p>
        </p:txBody>
      </p:sp>
      <p:pic>
        <p:nvPicPr>
          <p:cNvPr id="4" name="Picture 7"/>
          <p:cNvPicPr>
            <a:picLocks noGrp="1" noChangeAspect="1" noChangeArrowheads="1"/>
          </p:cNvPicPr>
          <p:nvPr>
            <p:ph idx="1"/>
          </p:nvPr>
        </p:nvPicPr>
        <p:blipFill>
          <a:blip r:embed="rId3" cstate="print"/>
          <a:srcRect/>
          <a:stretch>
            <a:fillRect/>
          </a:stretch>
        </p:blipFill>
        <p:spPr bwMode="auto">
          <a:xfrm>
            <a:off x="914400" y="2133600"/>
            <a:ext cx="3001963" cy="3001963"/>
          </a:xfrm>
          <a:prstGeom prst="rect">
            <a:avLst/>
          </a:prstGeom>
          <a:noFill/>
          <a:ln w="9525">
            <a:noFill/>
            <a:miter lim="800000"/>
            <a:headEnd/>
            <a:tailEnd/>
          </a:ln>
          <a:effectLst/>
        </p:spPr>
      </p:pic>
      <p:sp>
        <p:nvSpPr>
          <p:cNvPr id="8" name="TextBox 7"/>
          <p:cNvSpPr txBox="1"/>
          <p:nvPr/>
        </p:nvSpPr>
        <p:spPr>
          <a:xfrm>
            <a:off x="4572000" y="1676401"/>
            <a:ext cx="3733800" cy="5262979"/>
          </a:xfrm>
          <a:prstGeom prst="rect">
            <a:avLst/>
          </a:prstGeom>
          <a:noFill/>
        </p:spPr>
        <p:txBody>
          <a:bodyPr wrap="square" rtlCol="0">
            <a:spAutoFit/>
          </a:bodyPr>
          <a:lstStyle/>
          <a:p>
            <a:pPr>
              <a:buFont typeface="Arial" pitchFamily="34" charset="0"/>
              <a:buChar char="•"/>
            </a:pPr>
            <a:r>
              <a:rPr lang="en-US" sz="2400" dirty="0" smtClean="0"/>
              <a:t> Soap and Warm Water</a:t>
            </a:r>
          </a:p>
          <a:p>
            <a:pPr>
              <a:buFont typeface="Arial" pitchFamily="34" charset="0"/>
              <a:buChar char="•"/>
            </a:pPr>
            <a:r>
              <a:rPr lang="en-US" sz="2400" dirty="0" smtClean="0"/>
              <a:t> Rub for 15-20 </a:t>
            </a:r>
            <a:r>
              <a:rPr lang="en-US" sz="2400" dirty="0" err="1" smtClean="0"/>
              <a:t>Secs</a:t>
            </a:r>
            <a:r>
              <a:rPr lang="en-US" sz="2400" dirty="0" smtClean="0"/>
              <a:t>.</a:t>
            </a:r>
          </a:p>
          <a:p>
            <a:r>
              <a:rPr lang="en-US" sz="2400" dirty="0" smtClean="0"/>
              <a:t>Remember to wash under finger nails, between fingers and exposed portions of wrists and arms</a:t>
            </a:r>
          </a:p>
          <a:p>
            <a:pPr>
              <a:buFont typeface="Arial" pitchFamily="34" charset="0"/>
              <a:buChar char="•"/>
            </a:pPr>
            <a:r>
              <a:rPr lang="en-US" sz="2400" dirty="0" smtClean="0"/>
              <a:t> Rinse &amp; Dry with Paper Towels</a:t>
            </a:r>
          </a:p>
          <a:p>
            <a:pPr>
              <a:buFont typeface="Arial" pitchFamily="34" charset="0"/>
              <a:buChar char="•"/>
            </a:pPr>
            <a:r>
              <a:rPr lang="en-US" sz="2400" dirty="0" smtClean="0"/>
              <a:t> Wash Hands Again After Any Act of Contamination</a:t>
            </a:r>
          </a:p>
          <a:p>
            <a:pPr>
              <a:buFont typeface="Arial" pitchFamily="34" charset="0"/>
              <a:buChar char="•"/>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Sanitize</a:t>
            </a:r>
            <a:endParaRPr lang="en-US" dirty="0"/>
          </a:p>
        </p:txBody>
      </p:sp>
      <p:sp>
        <p:nvSpPr>
          <p:cNvPr id="3" name="Content Placeholder 2"/>
          <p:cNvSpPr>
            <a:spLocks noGrp="1"/>
          </p:cNvSpPr>
          <p:nvPr>
            <p:ph sz="half" idx="1"/>
          </p:nvPr>
        </p:nvSpPr>
        <p:spPr/>
        <p:txBody>
          <a:bodyPr/>
          <a:lstStyle/>
          <a:p>
            <a:r>
              <a:rPr lang="en-US" dirty="0" smtClean="0"/>
              <a:t>Use Clean &amp; Sanitized Equipment &amp; Utensils When Preparing Food</a:t>
            </a:r>
          </a:p>
          <a:p>
            <a:pPr>
              <a:buNone/>
            </a:pPr>
            <a:endParaRPr lang="en-US" dirty="0"/>
          </a:p>
        </p:txBody>
      </p:sp>
      <p:sp>
        <p:nvSpPr>
          <p:cNvPr id="4" name="Content Placeholder 3"/>
          <p:cNvSpPr>
            <a:spLocks noGrp="1"/>
          </p:cNvSpPr>
          <p:nvPr>
            <p:ph sz="half" idx="2"/>
          </p:nvPr>
        </p:nvSpPr>
        <p:spPr/>
        <p:txBody>
          <a:bodyPr/>
          <a:lstStyle/>
          <a:p>
            <a:r>
              <a:rPr lang="en-US" dirty="0" smtClean="0"/>
              <a:t>Use Wipes After Washing &amp; Rinsing for Optimal Effectiveness</a:t>
            </a:r>
          </a:p>
          <a:p>
            <a:endParaRPr lang="en-US" dirty="0"/>
          </a:p>
        </p:txBody>
      </p:sp>
      <p:pic>
        <p:nvPicPr>
          <p:cNvPr id="24579" name="Picture 3" descr="C:\Documents and Settings\khsi\My Documents\My Pictures\preparing_food.jpg"/>
          <p:cNvPicPr>
            <a:picLocks noChangeAspect="1" noChangeArrowheads="1"/>
          </p:cNvPicPr>
          <p:nvPr/>
        </p:nvPicPr>
        <p:blipFill>
          <a:blip r:embed="rId3" cstate="print"/>
          <a:srcRect/>
          <a:stretch>
            <a:fillRect/>
          </a:stretch>
        </p:blipFill>
        <p:spPr bwMode="auto">
          <a:xfrm>
            <a:off x="609600" y="3200400"/>
            <a:ext cx="3614910" cy="2667000"/>
          </a:xfrm>
          <a:prstGeom prst="rect">
            <a:avLst/>
          </a:prstGeom>
          <a:noFill/>
        </p:spPr>
      </p:pic>
      <p:pic>
        <p:nvPicPr>
          <p:cNvPr id="24580" name="Picture 4" descr="C:\Documents and Settings\khsi\My Documents\My Pictures\kitchen-cleaning_3001.jpg"/>
          <p:cNvPicPr>
            <a:picLocks noChangeAspect="1" noChangeArrowheads="1"/>
          </p:cNvPicPr>
          <p:nvPr/>
        </p:nvPicPr>
        <p:blipFill>
          <a:blip r:embed="rId4" cstate="print"/>
          <a:srcRect/>
          <a:stretch>
            <a:fillRect/>
          </a:stretch>
        </p:blipFill>
        <p:spPr bwMode="auto">
          <a:xfrm>
            <a:off x="5181600" y="2895600"/>
            <a:ext cx="2857500" cy="3400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305800" cy="762000"/>
          </a:xfrm>
        </p:spPr>
        <p:txBody>
          <a:bodyPr/>
          <a:lstStyle/>
          <a:p>
            <a:pPr eaLnBrk="1" hangingPunct="1"/>
            <a:r>
              <a:rPr lang="en-US" sz="3600" dirty="0" smtClean="0"/>
              <a:t>Which of these are safe from bacteria?</a:t>
            </a:r>
          </a:p>
        </p:txBody>
      </p:sp>
      <p:pic>
        <p:nvPicPr>
          <p:cNvPr id="1031" name="Picture 7" descr="C:\Documents and Settings\khsi\Local Settings\Temporary Internet Files\Content.IE5\Z3EJO6CF\MP910221056[1].jpg"/>
          <p:cNvPicPr>
            <a:picLocks noChangeAspect="1" noChangeArrowheads="1"/>
          </p:cNvPicPr>
          <p:nvPr/>
        </p:nvPicPr>
        <p:blipFill>
          <a:blip r:embed="rId3" cstate="print"/>
          <a:srcRect/>
          <a:stretch>
            <a:fillRect/>
          </a:stretch>
        </p:blipFill>
        <p:spPr bwMode="auto">
          <a:xfrm>
            <a:off x="6705600" y="1295400"/>
            <a:ext cx="2286000" cy="2465933"/>
          </a:xfrm>
          <a:prstGeom prst="rect">
            <a:avLst/>
          </a:prstGeom>
          <a:noFill/>
        </p:spPr>
      </p:pic>
      <p:pic>
        <p:nvPicPr>
          <p:cNvPr id="1039" name="Picture 15" descr="C:\Documents and Settings\khsi\Local Settings\Temporary Internet Files\Content.IE5\Z3EJO6CF\MP900408868[1].jpg"/>
          <p:cNvPicPr>
            <a:picLocks noChangeAspect="1" noChangeArrowheads="1"/>
          </p:cNvPicPr>
          <p:nvPr/>
        </p:nvPicPr>
        <p:blipFill>
          <a:blip r:embed="rId4" cstate="print"/>
          <a:srcRect/>
          <a:stretch>
            <a:fillRect/>
          </a:stretch>
        </p:blipFill>
        <p:spPr bwMode="auto">
          <a:xfrm>
            <a:off x="6324600" y="4038600"/>
            <a:ext cx="2438400" cy="2438400"/>
          </a:xfrm>
          <a:prstGeom prst="rect">
            <a:avLst/>
          </a:prstGeom>
          <a:noFill/>
        </p:spPr>
      </p:pic>
      <p:pic>
        <p:nvPicPr>
          <p:cNvPr id="1040" name="Picture 16" descr="C:\Documents and Settings\khsi\My Documents\My Pictures\cupmen4.jpg"/>
          <p:cNvPicPr>
            <a:picLocks noChangeAspect="1" noChangeArrowheads="1"/>
          </p:cNvPicPr>
          <p:nvPr/>
        </p:nvPicPr>
        <p:blipFill>
          <a:blip r:embed="rId5" cstate="print"/>
          <a:srcRect/>
          <a:stretch>
            <a:fillRect/>
          </a:stretch>
        </p:blipFill>
        <p:spPr bwMode="auto">
          <a:xfrm>
            <a:off x="3124200" y="3962400"/>
            <a:ext cx="2673107" cy="2045817"/>
          </a:xfrm>
          <a:prstGeom prst="rect">
            <a:avLst/>
          </a:prstGeom>
          <a:noFill/>
        </p:spPr>
      </p:pic>
      <p:pic>
        <p:nvPicPr>
          <p:cNvPr id="1045" name="Picture 21" descr="C:\Documents and Settings\khsi\Local Settings\Temporary Internet Files\Content.IE5\XKKO21D4\MP900405246[1].jpg"/>
          <p:cNvPicPr>
            <a:picLocks noChangeAspect="1" noChangeArrowheads="1"/>
          </p:cNvPicPr>
          <p:nvPr/>
        </p:nvPicPr>
        <p:blipFill>
          <a:blip r:embed="rId6" cstate="print"/>
          <a:srcRect/>
          <a:stretch>
            <a:fillRect/>
          </a:stretch>
        </p:blipFill>
        <p:spPr bwMode="auto">
          <a:xfrm>
            <a:off x="304800" y="1219200"/>
            <a:ext cx="3322320" cy="2373086"/>
          </a:xfrm>
          <a:prstGeom prst="rect">
            <a:avLst/>
          </a:prstGeom>
          <a:noFill/>
        </p:spPr>
      </p:pic>
      <p:pic>
        <p:nvPicPr>
          <p:cNvPr id="1043" name="Picture 19" descr="C:\Documents and Settings\khsi\Local Settings\Temporary Internet Files\Content.IE5\LK10SHND\MP900437382[1].jpg"/>
          <p:cNvPicPr>
            <a:picLocks noChangeAspect="1" noChangeArrowheads="1"/>
          </p:cNvPicPr>
          <p:nvPr/>
        </p:nvPicPr>
        <p:blipFill>
          <a:blip r:embed="rId7" cstate="print"/>
          <a:srcRect/>
          <a:stretch>
            <a:fillRect/>
          </a:stretch>
        </p:blipFill>
        <p:spPr bwMode="auto">
          <a:xfrm>
            <a:off x="482527" y="3505200"/>
            <a:ext cx="1958921" cy="2934189"/>
          </a:xfrm>
          <a:prstGeom prst="rect">
            <a:avLst/>
          </a:prstGeom>
          <a:noFill/>
        </p:spPr>
      </p:pic>
      <p:pic>
        <p:nvPicPr>
          <p:cNvPr id="1029" name="Picture 5" descr="C:\Documents and Settings\khsi\My Documents\My Pictures\raw-meat.jpg"/>
          <p:cNvPicPr>
            <a:picLocks noGrp="1" noChangeAspect="1" noChangeArrowheads="1"/>
          </p:cNvPicPr>
          <p:nvPr>
            <p:ph idx="1"/>
          </p:nvPr>
        </p:nvPicPr>
        <p:blipFill>
          <a:blip r:embed="rId8" cstate="print"/>
          <a:srcRect/>
          <a:stretch>
            <a:fillRect/>
          </a:stretch>
        </p:blipFill>
        <p:spPr bwMode="auto">
          <a:xfrm>
            <a:off x="3352800" y="1524000"/>
            <a:ext cx="3200400" cy="2048256"/>
          </a:xfrm>
          <a:prstGeom prst="rect">
            <a:avLst/>
          </a:prstGeom>
          <a:noFill/>
        </p:spPr>
      </p:pic>
      <p:sp>
        <p:nvSpPr>
          <p:cNvPr id="26" name="&quot;No&quot; Symbol 25"/>
          <p:cNvSpPr/>
          <p:nvPr/>
        </p:nvSpPr>
        <p:spPr>
          <a:xfrm>
            <a:off x="685800" y="1447800"/>
            <a:ext cx="1981200" cy="19050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quot;No&quot; Symbol 26"/>
          <p:cNvSpPr/>
          <p:nvPr/>
        </p:nvSpPr>
        <p:spPr>
          <a:xfrm>
            <a:off x="3733800" y="1447800"/>
            <a:ext cx="2590800" cy="22860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quot;No&quot; Symbol 27"/>
          <p:cNvSpPr/>
          <p:nvPr/>
        </p:nvSpPr>
        <p:spPr>
          <a:xfrm>
            <a:off x="6858000" y="1600200"/>
            <a:ext cx="1981200" cy="19050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quot;No&quot; Symbol 28"/>
          <p:cNvSpPr/>
          <p:nvPr/>
        </p:nvSpPr>
        <p:spPr>
          <a:xfrm>
            <a:off x="228600" y="3733800"/>
            <a:ext cx="2286000" cy="23622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quot;No&quot; Symbol 29"/>
          <p:cNvSpPr/>
          <p:nvPr/>
        </p:nvSpPr>
        <p:spPr>
          <a:xfrm>
            <a:off x="3200400" y="3962400"/>
            <a:ext cx="2286000" cy="19812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quot;No&quot; Symbol 30"/>
          <p:cNvSpPr/>
          <p:nvPr/>
        </p:nvSpPr>
        <p:spPr>
          <a:xfrm>
            <a:off x="6629400" y="4267200"/>
            <a:ext cx="1981200" cy="1905000"/>
          </a:xfrm>
          <a:prstGeom prst="noSmoking">
            <a:avLst>
              <a:gd name="adj" fmla="val 7666"/>
            </a:avLst>
          </a:prstGeom>
          <a:solidFill>
            <a:srgbClr val="FF1111">
              <a:alpha val="45000"/>
            </a:srgbClr>
          </a:solidFill>
          <a:ln>
            <a:solidFill>
              <a:srgbClr val="FF1111">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10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10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1000"/>
                                        <p:tgtEl>
                                          <p:spTgt spid="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1000"/>
                                        <p:tgtEl>
                                          <p:spTgt spid="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khsi\My Documents\My Pictures\food-thermometer.jpg"/>
          <p:cNvPicPr>
            <a:picLocks noChangeAspect="1" noChangeArrowheads="1"/>
          </p:cNvPicPr>
          <p:nvPr/>
        </p:nvPicPr>
        <p:blipFill>
          <a:blip r:embed="rId3" cstate="print"/>
          <a:srcRect/>
          <a:stretch>
            <a:fillRect/>
          </a:stretch>
        </p:blipFill>
        <p:spPr bwMode="auto">
          <a:xfrm>
            <a:off x="152400" y="1600200"/>
            <a:ext cx="3962400" cy="39624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Keep Hot Foods Above ___</a:t>
            </a:r>
            <a:r>
              <a:rPr lang="en-US" baseline="30000" dirty="0" err="1" smtClean="0"/>
              <a:t>o</a:t>
            </a:r>
            <a:r>
              <a:rPr lang="en-US" dirty="0" err="1" smtClean="0"/>
              <a:t>F</a:t>
            </a:r>
            <a:endParaRPr lang="en-US" dirty="0"/>
          </a:p>
        </p:txBody>
      </p:sp>
      <p:sp>
        <p:nvSpPr>
          <p:cNvPr id="3" name="Content Placeholder 2"/>
          <p:cNvSpPr>
            <a:spLocks noGrp="1"/>
          </p:cNvSpPr>
          <p:nvPr>
            <p:ph idx="1"/>
          </p:nvPr>
        </p:nvSpPr>
        <p:spPr>
          <a:xfrm>
            <a:off x="3505200" y="1371601"/>
            <a:ext cx="4191000" cy="2743200"/>
          </a:xfrm>
        </p:spPr>
        <p:txBody>
          <a:bodyPr/>
          <a:lstStyle/>
          <a:p>
            <a:pPr>
              <a:buFont typeface="Wingdings" pitchFamily="2" charset="2"/>
              <a:buChar char="q"/>
            </a:pPr>
            <a:r>
              <a:rPr lang="en-US" dirty="0" smtClean="0"/>
              <a:t>57</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100</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120</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135</a:t>
            </a:r>
            <a:r>
              <a:rPr lang="en-US" baseline="30000" dirty="0" smtClean="0"/>
              <a:t> </a:t>
            </a:r>
            <a:r>
              <a:rPr lang="en-US" baseline="30000" dirty="0" err="1" smtClean="0"/>
              <a:t>o</a:t>
            </a:r>
            <a:r>
              <a:rPr lang="en-US" dirty="0" err="1" smtClean="0"/>
              <a:t>F</a:t>
            </a:r>
            <a:endParaRPr lang="en-US" dirty="0" smtClean="0"/>
          </a:p>
          <a:p>
            <a:pPr>
              <a:buNone/>
            </a:pPr>
            <a:endParaRPr lang="en-US" dirty="0" smtClean="0"/>
          </a:p>
          <a:p>
            <a:pPr>
              <a:buFont typeface="Wingdings" pitchFamily="2" charset="2"/>
              <a:buChar char="q"/>
            </a:pPr>
            <a:endParaRPr lang="en-US" dirty="0"/>
          </a:p>
        </p:txBody>
      </p:sp>
      <p:pic>
        <p:nvPicPr>
          <p:cNvPr id="5" name="Picture 8" descr="C:\Documents and Settings\khsi\Local Settings\Temporary Internet Files\Content.IE5\Z3EJO6CF\MC900434713[1].wmf"/>
          <p:cNvPicPr>
            <a:picLocks noChangeAspect="1" noChangeArrowheads="1"/>
          </p:cNvPicPr>
          <p:nvPr/>
        </p:nvPicPr>
        <p:blipFill>
          <a:blip r:embed="rId4" cstate="print"/>
          <a:srcRect/>
          <a:stretch>
            <a:fillRect/>
          </a:stretch>
        </p:blipFill>
        <p:spPr bwMode="auto">
          <a:xfrm>
            <a:off x="3657600" y="2971800"/>
            <a:ext cx="533400" cy="559106"/>
          </a:xfrm>
          <a:prstGeom prst="rect">
            <a:avLst/>
          </a:prstGeom>
          <a:noFill/>
        </p:spPr>
      </p:pic>
      <p:grpSp>
        <p:nvGrpSpPr>
          <p:cNvPr id="15" name="Group 14"/>
          <p:cNvGrpSpPr/>
          <p:nvPr/>
        </p:nvGrpSpPr>
        <p:grpSpPr>
          <a:xfrm>
            <a:off x="5638800" y="1371600"/>
            <a:ext cx="3200400" cy="5029200"/>
            <a:chOff x="5638800" y="1371600"/>
            <a:chExt cx="3200400" cy="5029200"/>
          </a:xfrm>
        </p:grpSpPr>
        <p:sp>
          <p:nvSpPr>
            <p:cNvPr id="6" name="Rectangular Callout 5"/>
            <p:cNvSpPr/>
            <p:nvPr/>
          </p:nvSpPr>
          <p:spPr>
            <a:xfrm>
              <a:off x="5638800" y="1371600"/>
              <a:ext cx="3200400" cy="5029200"/>
            </a:xfrm>
            <a:prstGeom prst="wedgeRectCallout">
              <a:avLst>
                <a:gd name="adj1" fmla="val -66891"/>
                <a:gd name="adj2" fmla="val -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600" dirty="0" smtClean="0">
                <a:solidFill>
                  <a:schemeClr val="tx1"/>
                </a:solidFill>
              </a:endParaRPr>
            </a:p>
          </p:txBody>
        </p:sp>
        <p:sp>
          <p:nvSpPr>
            <p:cNvPr id="7" name="TextBox 6"/>
            <p:cNvSpPr txBox="1"/>
            <p:nvPr/>
          </p:nvSpPr>
          <p:spPr>
            <a:xfrm>
              <a:off x="5715000" y="1524000"/>
              <a:ext cx="3048000" cy="4524315"/>
            </a:xfrm>
            <a:prstGeom prst="rect">
              <a:avLst/>
            </a:prstGeom>
            <a:noFill/>
          </p:spPr>
          <p:txBody>
            <a:bodyPr wrap="square" rtlCol="0">
              <a:spAutoFit/>
            </a:bodyPr>
            <a:lstStyle/>
            <a:p>
              <a:pPr eaLnBrk="1" hangingPunct="1"/>
              <a:r>
                <a:rPr lang="en-US" sz="1600" dirty="0" smtClean="0"/>
                <a:t>Use Food Probe Thermometer to Ensure:</a:t>
              </a:r>
            </a:p>
            <a:p>
              <a:pPr eaLnBrk="1" hangingPunct="1"/>
              <a:endParaRPr lang="en-US" sz="1600" dirty="0" smtClean="0"/>
            </a:p>
            <a:p>
              <a:pPr lvl="3"/>
              <a:r>
                <a:rPr lang="en-US" sz="1600" dirty="0" smtClean="0"/>
                <a:t>Raw Poultry is Cooked to At Least 165</a:t>
              </a:r>
              <a:r>
                <a:rPr lang="en-US" sz="1600" baseline="30000" dirty="0" smtClean="0"/>
                <a:t>o</a:t>
              </a:r>
              <a:r>
                <a:rPr lang="en-US" sz="1600" dirty="0" smtClean="0"/>
                <a:t>F</a:t>
              </a:r>
            </a:p>
            <a:p>
              <a:pPr lvl="1" eaLnBrk="1" hangingPunct="1"/>
              <a:endParaRPr lang="en-US" sz="1600" dirty="0" smtClean="0"/>
            </a:p>
            <a:p>
              <a:pPr lvl="1" eaLnBrk="1" hangingPunct="1"/>
              <a:endParaRPr lang="en-US" sz="1600" dirty="0" smtClean="0"/>
            </a:p>
            <a:p>
              <a:pPr lvl="1" eaLnBrk="1" hangingPunct="1"/>
              <a:endParaRPr lang="en-US" sz="1600" dirty="0" smtClean="0"/>
            </a:p>
            <a:p>
              <a:pPr lvl="3"/>
              <a:r>
                <a:rPr lang="en-US" sz="1600" dirty="0" smtClean="0"/>
                <a:t>Ground Beef is Cooked to At Least 155</a:t>
              </a:r>
              <a:r>
                <a:rPr lang="en-US" sz="1600" baseline="30000" dirty="0" smtClean="0"/>
                <a:t>o</a:t>
              </a:r>
              <a:r>
                <a:rPr lang="en-US" sz="1600" dirty="0" smtClean="0"/>
                <a:t>F</a:t>
              </a:r>
            </a:p>
            <a:p>
              <a:pPr lvl="1" eaLnBrk="1" hangingPunct="1"/>
              <a:endParaRPr lang="en-US" sz="1600" dirty="0" smtClean="0"/>
            </a:p>
            <a:p>
              <a:pPr lvl="1" eaLnBrk="1" hangingPunct="1"/>
              <a:endParaRPr lang="en-US" sz="1600" dirty="0" smtClean="0"/>
            </a:p>
            <a:p>
              <a:pPr lvl="3"/>
              <a:r>
                <a:rPr lang="en-US" sz="1600" dirty="0" smtClean="0"/>
                <a:t>Pork, Fish, Steak, and Eggs are Cooked to At Least 145</a:t>
              </a:r>
              <a:r>
                <a:rPr lang="en-US" sz="1600" baseline="30000" dirty="0" smtClean="0"/>
                <a:t>o</a:t>
              </a:r>
              <a:r>
                <a:rPr lang="en-US" sz="1600" dirty="0" smtClean="0"/>
                <a:t>F</a:t>
              </a:r>
            </a:p>
          </p:txBody>
        </p:sp>
        <p:pic>
          <p:nvPicPr>
            <p:cNvPr id="4099" name="Picture 3" descr="C:\Documents and Settings\khsi\Local Settings\Temporary Internet Files\Content.IE5\UK901QGR\MP900227762[1].jpg"/>
            <p:cNvPicPr>
              <a:picLocks noChangeAspect="1" noChangeArrowheads="1"/>
            </p:cNvPicPr>
            <p:nvPr/>
          </p:nvPicPr>
          <p:blipFill>
            <a:blip r:embed="rId5" cstate="print"/>
            <a:srcRect/>
            <a:stretch>
              <a:fillRect/>
            </a:stretch>
          </p:blipFill>
          <p:spPr bwMode="auto">
            <a:xfrm>
              <a:off x="5943600" y="2209800"/>
              <a:ext cx="914400" cy="1364776"/>
            </a:xfrm>
            <a:prstGeom prst="rect">
              <a:avLst/>
            </a:prstGeom>
            <a:noFill/>
          </p:spPr>
        </p:pic>
        <p:pic>
          <p:nvPicPr>
            <p:cNvPr id="4100" name="Picture 4" descr="C:\Documents and Settings\khsi\Local Settings\Temporary Internet Files\Content.IE5\LK10SHND\MP900182751[1].jpg"/>
            <p:cNvPicPr>
              <a:picLocks noChangeAspect="1" noChangeArrowheads="1"/>
            </p:cNvPicPr>
            <p:nvPr/>
          </p:nvPicPr>
          <p:blipFill>
            <a:blip r:embed="rId6" cstate="print"/>
            <a:srcRect/>
            <a:stretch>
              <a:fillRect/>
            </a:stretch>
          </p:blipFill>
          <p:spPr bwMode="auto">
            <a:xfrm>
              <a:off x="5791200" y="3810000"/>
              <a:ext cx="1248597" cy="819912"/>
            </a:xfrm>
            <a:prstGeom prst="rect">
              <a:avLst/>
            </a:prstGeom>
            <a:noFill/>
          </p:spPr>
        </p:pic>
        <p:pic>
          <p:nvPicPr>
            <p:cNvPr id="4102" name="Picture 6" descr="C:\Documents and Settings\khsi\Local Settings\Temporary Internet Files\Content.IE5\XKKO21D4\MP900178002[1].jpg"/>
            <p:cNvPicPr>
              <a:picLocks noChangeAspect="1" noChangeArrowheads="1"/>
            </p:cNvPicPr>
            <p:nvPr/>
          </p:nvPicPr>
          <p:blipFill>
            <a:blip r:embed="rId7" cstate="print"/>
            <a:srcRect/>
            <a:stretch>
              <a:fillRect/>
            </a:stretch>
          </p:blipFill>
          <p:spPr bwMode="auto">
            <a:xfrm>
              <a:off x="5791200" y="5105400"/>
              <a:ext cx="1257300" cy="838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Cold Foods Below ___</a:t>
            </a:r>
            <a:r>
              <a:rPr lang="en-US" baseline="30000" dirty="0" err="1" smtClean="0"/>
              <a:t>o</a:t>
            </a:r>
            <a:r>
              <a:rPr lang="en-US" dirty="0" err="1" smtClean="0"/>
              <a:t>F</a:t>
            </a:r>
            <a:endParaRPr lang="en-US" dirty="0"/>
          </a:p>
        </p:txBody>
      </p:sp>
      <p:sp>
        <p:nvSpPr>
          <p:cNvPr id="5" name="Content Placeholder 2"/>
          <p:cNvSpPr>
            <a:spLocks noGrp="1"/>
          </p:cNvSpPr>
          <p:nvPr>
            <p:ph idx="1"/>
          </p:nvPr>
        </p:nvSpPr>
        <p:spPr>
          <a:xfrm>
            <a:off x="3200400" y="1371600"/>
            <a:ext cx="4191000" cy="2514600"/>
          </a:xfrm>
        </p:spPr>
        <p:txBody>
          <a:bodyPr/>
          <a:lstStyle/>
          <a:p>
            <a:pPr>
              <a:buFont typeface="Wingdings" pitchFamily="2" charset="2"/>
              <a:buChar char="q"/>
            </a:pPr>
            <a:r>
              <a:rPr lang="en-US" dirty="0" smtClean="0"/>
              <a:t>60</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51</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41</a:t>
            </a:r>
            <a:r>
              <a:rPr lang="en-US" baseline="30000" dirty="0" smtClean="0"/>
              <a:t> </a:t>
            </a:r>
            <a:r>
              <a:rPr lang="en-US" baseline="30000" dirty="0" err="1" smtClean="0"/>
              <a:t>o</a:t>
            </a:r>
            <a:r>
              <a:rPr lang="en-US" dirty="0" err="1" smtClean="0"/>
              <a:t>F</a:t>
            </a:r>
            <a:endParaRPr lang="en-US" dirty="0" smtClean="0"/>
          </a:p>
          <a:p>
            <a:pPr>
              <a:buFont typeface="Wingdings" pitchFamily="2" charset="2"/>
              <a:buChar char="q"/>
            </a:pPr>
            <a:r>
              <a:rPr lang="en-US" dirty="0" smtClean="0"/>
              <a:t>25</a:t>
            </a:r>
            <a:r>
              <a:rPr lang="en-US" baseline="30000" dirty="0" smtClean="0"/>
              <a:t> </a:t>
            </a:r>
            <a:r>
              <a:rPr lang="en-US" baseline="30000" dirty="0" err="1" smtClean="0"/>
              <a:t>o</a:t>
            </a:r>
            <a:r>
              <a:rPr lang="en-US" dirty="0" err="1" smtClean="0"/>
              <a:t>F</a:t>
            </a:r>
            <a:endParaRPr lang="en-US" dirty="0" smtClean="0"/>
          </a:p>
          <a:p>
            <a:pPr>
              <a:buNone/>
            </a:pPr>
            <a:endParaRPr lang="en-US" dirty="0" smtClean="0"/>
          </a:p>
          <a:p>
            <a:pPr>
              <a:buFont typeface="Wingdings" pitchFamily="2" charset="2"/>
              <a:buChar char="q"/>
            </a:pPr>
            <a:endParaRPr lang="en-US" dirty="0"/>
          </a:p>
        </p:txBody>
      </p:sp>
      <p:pic>
        <p:nvPicPr>
          <p:cNvPr id="7" name="Picture 8" descr="C:\Documents and Settings\khsi\Local Settings\Temporary Internet Files\Content.IE5\Z3EJO6CF\MC900434713[1].wmf"/>
          <p:cNvPicPr>
            <a:picLocks noChangeAspect="1" noChangeArrowheads="1"/>
          </p:cNvPicPr>
          <p:nvPr/>
        </p:nvPicPr>
        <p:blipFill>
          <a:blip r:embed="rId3" cstate="print"/>
          <a:srcRect/>
          <a:stretch>
            <a:fillRect/>
          </a:stretch>
        </p:blipFill>
        <p:spPr bwMode="auto">
          <a:xfrm>
            <a:off x="3352800" y="2438400"/>
            <a:ext cx="533400" cy="559106"/>
          </a:xfrm>
          <a:prstGeom prst="rect">
            <a:avLst/>
          </a:prstGeom>
          <a:noFill/>
        </p:spPr>
      </p:pic>
      <p:pic>
        <p:nvPicPr>
          <p:cNvPr id="2049" name="Picture 1" descr="C:\Documents and Settings\khsi\My Documents\My Pictures\fridge-thermometer.jpg"/>
          <p:cNvPicPr>
            <a:picLocks noChangeAspect="1" noChangeArrowheads="1"/>
          </p:cNvPicPr>
          <p:nvPr/>
        </p:nvPicPr>
        <p:blipFill>
          <a:blip r:embed="rId4" cstate="print"/>
          <a:srcRect/>
          <a:stretch>
            <a:fillRect/>
          </a:stretch>
        </p:blipFill>
        <p:spPr bwMode="auto">
          <a:xfrm>
            <a:off x="457200" y="2286000"/>
            <a:ext cx="2346325" cy="2346325"/>
          </a:xfrm>
          <a:prstGeom prst="rect">
            <a:avLst/>
          </a:prstGeom>
          <a:noFill/>
        </p:spPr>
      </p:pic>
      <p:grpSp>
        <p:nvGrpSpPr>
          <p:cNvPr id="11" name="Group 10"/>
          <p:cNvGrpSpPr/>
          <p:nvPr/>
        </p:nvGrpSpPr>
        <p:grpSpPr>
          <a:xfrm>
            <a:off x="5334000" y="1371600"/>
            <a:ext cx="3581400" cy="5029200"/>
            <a:chOff x="5334000" y="1371600"/>
            <a:chExt cx="3581400" cy="5029200"/>
          </a:xfrm>
        </p:grpSpPr>
        <p:sp>
          <p:nvSpPr>
            <p:cNvPr id="6" name="Rectangular Callout 5"/>
            <p:cNvSpPr/>
            <p:nvPr/>
          </p:nvSpPr>
          <p:spPr>
            <a:xfrm>
              <a:off x="5334000" y="1371600"/>
              <a:ext cx="3581400" cy="5029200"/>
            </a:xfrm>
            <a:prstGeom prst="wedgeRectCallout">
              <a:avLst>
                <a:gd name="adj1" fmla="val -73312"/>
                <a:gd name="adj2" fmla="val -1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600" dirty="0" smtClean="0">
                <a:solidFill>
                  <a:schemeClr val="tx1"/>
                </a:solidFill>
              </a:endParaRPr>
            </a:p>
          </p:txBody>
        </p:sp>
        <p:sp>
          <p:nvSpPr>
            <p:cNvPr id="9" name="TextBox 8"/>
            <p:cNvSpPr txBox="1"/>
            <p:nvPr/>
          </p:nvSpPr>
          <p:spPr>
            <a:xfrm>
              <a:off x="5410200" y="1447800"/>
              <a:ext cx="3429000" cy="4555093"/>
            </a:xfrm>
            <a:prstGeom prst="rect">
              <a:avLst/>
            </a:prstGeom>
            <a:noFill/>
          </p:spPr>
          <p:txBody>
            <a:bodyPr wrap="square" rtlCol="0">
              <a:spAutoFit/>
            </a:bodyPr>
            <a:lstStyle/>
            <a:p>
              <a:pPr eaLnBrk="1" hangingPunct="1"/>
              <a:r>
                <a:rPr lang="en-US" sz="1600" dirty="0" smtClean="0"/>
                <a:t>Cool Hot Food Rapidly From 135</a:t>
              </a:r>
              <a:r>
                <a:rPr lang="en-US" sz="1600" baseline="30000" dirty="0" smtClean="0"/>
                <a:t>o</a:t>
              </a:r>
              <a:r>
                <a:rPr lang="en-US" sz="1600" dirty="0" smtClean="0"/>
                <a:t>F to 41</a:t>
              </a:r>
              <a:r>
                <a:rPr lang="en-US" sz="1600" baseline="30000" dirty="0" smtClean="0"/>
                <a:t>o</a:t>
              </a:r>
              <a:r>
                <a:rPr lang="en-US" sz="1600" dirty="0" smtClean="0"/>
                <a:t>F within 4 Hours By:</a:t>
              </a:r>
            </a:p>
            <a:p>
              <a:pPr eaLnBrk="1" hangingPunct="1"/>
              <a:endParaRPr lang="en-US" sz="1600" dirty="0" smtClean="0"/>
            </a:p>
            <a:p>
              <a:pPr lvl="3">
                <a:buFont typeface="Arial" pitchFamily="34" charset="0"/>
                <a:buChar char="•"/>
              </a:pPr>
              <a:r>
                <a:rPr lang="en-US" sz="1600" dirty="0" smtClean="0"/>
                <a:t>Dividing into Smaller Portions; Placing into Shallow Containers </a:t>
              </a:r>
            </a:p>
            <a:p>
              <a:pPr lvl="1">
                <a:buFont typeface="Arial" pitchFamily="34" charset="0"/>
                <a:buChar char="•"/>
              </a:pPr>
              <a:endParaRPr lang="en-US" sz="1600" dirty="0" smtClean="0"/>
            </a:p>
            <a:p>
              <a:pPr lvl="1">
                <a:buFont typeface="Arial" pitchFamily="34" charset="0"/>
                <a:buChar char="•"/>
              </a:pPr>
              <a:endParaRPr lang="en-US" sz="1600" dirty="0" smtClean="0"/>
            </a:p>
            <a:p>
              <a:pPr lvl="3">
                <a:buFont typeface="Arial" pitchFamily="34" charset="0"/>
                <a:buChar char="•"/>
              </a:pPr>
              <a:r>
                <a:rPr lang="en-US" sz="1600" dirty="0" smtClean="0"/>
                <a:t>Add Ice as an Ingredient and/or Frequent Stirring</a:t>
              </a:r>
            </a:p>
            <a:p>
              <a:pPr lvl="3">
                <a:buFont typeface="Arial" pitchFamily="34" charset="0"/>
                <a:buChar char="•"/>
              </a:pPr>
              <a:endParaRPr lang="en-US" sz="1600" dirty="0" smtClean="0"/>
            </a:p>
            <a:p>
              <a:pPr lvl="2"/>
              <a:r>
                <a:rPr lang="en-US" sz="1600" dirty="0" smtClean="0"/>
                <a:t> </a:t>
              </a:r>
            </a:p>
            <a:p>
              <a:pPr lvl="2"/>
              <a:endParaRPr lang="en-US" sz="1600" dirty="0" smtClean="0"/>
            </a:p>
            <a:p>
              <a:pPr lvl="2"/>
              <a:endParaRPr lang="en-US" sz="1600" dirty="0" smtClean="0"/>
            </a:p>
            <a:p>
              <a:pPr lvl="3">
                <a:buFont typeface="Arial" pitchFamily="34" charset="0"/>
                <a:buChar char="•"/>
              </a:pPr>
              <a:r>
                <a:rPr lang="en-US" sz="1600" dirty="0" smtClean="0"/>
                <a:t>Refrigerate</a:t>
              </a:r>
            </a:p>
            <a:p>
              <a:endParaRPr lang="en-US" dirty="0"/>
            </a:p>
          </p:txBody>
        </p:sp>
        <p:pic>
          <p:nvPicPr>
            <p:cNvPr id="2052" name="Picture 4" descr="C:\Documents and Settings\khsi\My Documents\My Pictures\plastic-food-storage-containers-with-lids.jpg"/>
            <p:cNvPicPr>
              <a:picLocks noChangeAspect="1" noChangeArrowheads="1"/>
            </p:cNvPicPr>
            <p:nvPr/>
          </p:nvPicPr>
          <p:blipFill>
            <a:blip r:embed="rId5" cstate="print"/>
            <a:srcRect/>
            <a:stretch>
              <a:fillRect/>
            </a:stretch>
          </p:blipFill>
          <p:spPr bwMode="auto">
            <a:xfrm>
              <a:off x="5486400" y="2209800"/>
              <a:ext cx="1301738" cy="1082612"/>
            </a:xfrm>
            <a:prstGeom prst="rect">
              <a:avLst/>
            </a:prstGeom>
            <a:noFill/>
          </p:spPr>
        </p:pic>
        <p:pic>
          <p:nvPicPr>
            <p:cNvPr id="2054" name="Picture 6" descr="C:\Documents and Settings\khsi\My Documents\My Pictures\bag_of_ice.jpg"/>
            <p:cNvPicPr>
              <a:picLocks noChangeAspect="1" noChangeArrowheads="1"/>
            </p:cNvPicPr>
            <p:nvPr/>
          </p:nvPicPr>
          <p:blipFill>
            <a:blip r:embed="rId6" cstate="print"/>
            <a:srcRect/>
            <a:stretch>
              <a:fillRect/>
            </a:stretch>
          </p:blipFill>
          <p:spPr bwMode="auto">
            <a:xfrm>
              <a:off x="5486400" y="3505200"/>
              <a:ext cx="1295400" cy="1295400"/>
            </a:xfrm>
            <a:prstGeom prst="rect">
              <a:avLst/>
            </a:prstGeom>
            <a:noFill/>
          </p:spPr>
        </p:pic>
        <p:pic>
          <p:nvPicPr>
            <p:cNvPr id="2057" name="Picture 9" descr="C:\Documents and Settings\khsi\My Documents\My Pictures\Storage of Leftovers in Fridge.jpg"/>
            <p:cNvPicPr>
              <a:picLocks noChangeAspect="1" noChangeArrowheads="1"/>
            </p:cNvPicPr>
            <p:nvPr/>
          </p:nvPicPr>
          <p:blipFill>
            <a:blip r:embed="rId7" cstate="print"/>
            <a:srcRect/>
            <a:stretch>
              <a:fillRect/>
            </a:stretch>
          </p:blipFill>
          <p:spPr bwMode="auto">
            <a:xfrm>
              <a:off x="5638800" y="4953000"/>
              <a:ext cx="1066800" cy="13716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 time food is exposed to Room Temperature to:</a:t>
            </a:r>
            <a:endParaRPr lang="en-US" sz="3600" dirty="0"/>
          </a:p>
        </p:txBody>
      </p:sp>
      <p:sp>
        <p:nvSpPr>
          <p:cNvPr id="3" name="Content Placeholder 2"/>
          <p:cNvSpPr>
            <a:spLocks noGrp="1"/>
          </p:cNvSpPr>
          <p:nvPr>
            <p:ph idx="1"/>
          </p:nvPr>
        </p:nvSpPr>
        <p:spPr/>
        <p:txBody>
          <a:bodyPr/>
          <a:lstStyle/>
          <a:p>
            <a:pPr>
              <a:buFont typeface="Wingdings" pitchFamily="2" charset="2"/>
              <a:buChar char="q"/>
            </a:pPr>
            <a:r>
              <a:rPr lang="en-US" dirty="0" smtClean="0"/>
              <a:t>  Less than 6 hours</a:t>
            </a:r>
          </a:p>
          <a:p>
            <a:pPr marL="514350" indent="-514350">
              <a:buFont typeface="Wingdings" pitchFamily="2" charset="2"/>
              <a:buChar char="q"/>
            </a:pPr>
            <a:r>
              <a:rPr lang="en-US" dirty="0" smtClean="0"/>
              <a:t>Less than 4 hours</a:t>
            </a:r>
          </a:p>
          <a:p>
            <a:pPr marL="514350" indent="-514350">
              <a:buFont typeface="Wingdings" pitchFamily="2" charset="2"/>
              <a:buChar char="q"/>
            </a:pPr>
            <a:r>
              <a:rPr lang="en-US" dirty="0" smtClean="0"/>
              <a:t>Less than 2 hours</a:t>
            </a:r>
          </a:p>
          <a:p>
            <a:pPr marL="514350" indent="-514350">
              <a:buNone/>
            </a:pPr>
            <a:endParaRPr lang="en-US" dirty="0"/>
          </a:p>
        </p:txBody>
      </p:sp>
      <p:grpSp>
        <p:nvGrpSpPr>
          <p:cNvPr id="16" name="Group 15"/>
          <p:cNvGrpSpPr/>
          <p:nvPr/>
        </p:nvGrpSpPr>
        <p:grpSpPr>
          <a:xfrm>
            <a:off x="4876800" y="1447800"/>
            <a:ext cx="3810000" cy="3429000"/>
            <a:chOff x="4876800" y="1447800"/>
            <a:chExt cx="3810000" cy="3429000"/>
          </a:xfrm>
        </p:grpSpPr>
        <p:sp>
          <p:nvSpPr>
            <p:cNvPr id="8" name="Rectangular Callout 7"/>
            <p:cNvSpPr/>
            <p:nvPr/>
          </p:nvSpPr>
          <p:spPr>
            <a:xfrm>
              <a:off x="4876800" y="1447800"/>
              <a:ext cx="3810000" cy="3429000"/>
            </a:xfrm>
            <a:prstGeom prst="wedgeRectCallout">
              <a:avLst>
                <a:gd name="adj1" fmla="val -67215"/>
                <a:gd name="adj2" fmla="val -23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1676400"/>
              <a:ext cx="3505200" cy="646331"/>
            </a:xfrm>
            <a:prstGeom prst="rect">
              <a:avLst/>
            </a:prstGeom>
            <a:noFill/>
          </p:spPr>
          <p:txBody>
            <a:bodyPr wrap="square" rtlCol="0">
              <a:spAutoFit/>
            </a:bodyPr>
            <a:lstStyle/>
            <a:p>
              <a:r>
                <a:rPr lang="en-US" dirty="0" smtClean="0"/>
                <a:t>Discard Food Left Out Beyond the 4-Hour.</a:t>
              </a:r>
              <a:endParaRPr lang="en-US" dirty="0"/>
            </a:p>
          </p:txBody>
        </p:sp>
        <p:pic>
          <p:nvPicPr>
            <p:cNvPr id="23558" name="Picture 6" descr="C:\Documents and Settings\khsi\Local Settings\Temporary Internet Files\Content.IE5\Z3EJO6CF\MP900438450[1].jpg"/>
            <p:cNvPicPr>
              <a:picLocks noChangeAspect="1" noChangeArrowheads="1"/>
            </p:cNvPicPr>
            <p:nvPr/>
          </p:nvPicPr>
          <p:blipFill>
            <a:blip r:embed="rId3" cstate="print"/>
            <a:srcRect/>
            <a:stretch>
              <a:fillRect/>
            </a:stretch>
          </p:blipFill>
          <p:spPr bwMode="auto">
            <a:xfrm>
              <a:off x="5181600" y="2590800"/>
              <a:ext cx="3200400" cy="2136648"/>
            </a:xfrm>
            <a:prstGeom prst="rect">
              <a:avLst/>
            </a:prstGeom>
            <a:noFill/>
          </p:spPr>
        </p:pic>
      </p:grpSp>
      <p:grpSp>
        <p:nvGrpSpPr>
          <p:cNvPr id="17" name="Group 16"/>
          <p:cNvGrpSpPr/>
          <p:nvPr/>
        </p:nvGrpSpPr>
        <p:grpSpPr>
          <a:xfrm>
            <a:off x="762000" y="3505200"/>
            <a:ext cx="3657600" cy="3124200"/>
            <a:chOff x="762000" y="3505200"/>
            <a:chExt cx="3657600" cy="3124200"/>
          </a:xfrm>
        </p:grpSpPr>
        <p:sp>
          <p:nvSpPr>
            <p:cNvPr id="13" name="Rectangular Callout 12"/>
            <p:cNvSpPr/>
            <p:nvPr/>
          </p:nvSpPr>
          <p:spPr>
            <a:xfrm>
              <a:off x="762000" y="3505200"/>
              <a:ext cx="3657600" cy="3124200"/>
            </a:xfrm>
            <a:prstGeom prst="wedgeRectCallout">
              <a:avLst>
                <a:gd name="adj1" fmla="val -21113"/>
                <a:gd name="adj2" fmla="val -63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914400" y="3581400"/>
              <a:ext cx="3352800" cy="1200329"/>
            </a:xfrm>
            <a:prstGeom prst="rect">
              <a:avLst/>
            </a:prstGeom>
            <a:noFill/>
          </p:spPr>
          <p:txBody>
            <a:bodyPr wrap="square" rtlCol="0">
              <a:spAutoFit/>
            </a:bodyPr>
            <a:lstStyle/>
            <a:p>
              <a:r>
                <a:rPr lang="en-US" dirty="0" smtClean="0"/>
                <a:t>Dairy products, eggs, and mayonnaise should be kept at room temperature a maximum of 2 hours.</a:t>
              </a:r>
              <a:endParaRPr lang="en-US" dirty="0"/>
            </a:p>
          </p:txBody>
        </p:sp>
        <p:pic>
          <p:nvPicPr>
            <p:cNvPr id="23559" name="Picture 7" descr="C:\Documents and Settings\khsi\Local Settings\Temporary Internet Files\Content.IE5\XKKO21D4\MP900177957[1].jpg"/>
            <p:cNvPicPr>
              <a:picLocks noChangeAspect="1" noChangeArrowheads="1"/>
            </p:cNvPicPr>
            <p:nvPr/>
          </p:nvPicPr>
          <p:blipFill>
            <a:blip r:embed="rId4" cstate="print"/>
            <a:srcRect/>
            <a:stretch>
              <a:fillRect/>
            </a:stretch>
          </p:blipFill>
          <p:spPr bwMode="auto">
            <a:xfrm>
              <a:off x="1219200" y="4734674"/>
              <a:ext cx="2628900" cy="1752600"/>
            </a:xfrm>
            <a:prstGeom prst="rect">
              <a:avLst/>
            </a:prstGeom>
            <a:noFill/>
          </p:spPr>
        </p:pic>
      </p:grpSp>
      <p:pic>
        <p:nvPicPr>
          <p:cNvPr id="23560" name="Picture 8" descr="C:\Documents and Settings\khsi\Local Settings\Temporary Internet Files\Content.IE5\Z3EJO6CF\MC900434713[1].wmf"/>
          <p:cNvPicPr>
            <a:picLocks noChangeAspect="1" noChangeArrowheads="1"/>
          </p:cNvPicPr>
          <p:nvPr/>
        </p:nvPicPr>
        <p:blipFill>
          <a:blip r:embed="rId5" cstate="print"/>
          <a:srcRect/>
          <a:stretch>
            <a:fillRect/>
          </a:stretch>
        </p:blipFill>
        <p:spPr bwMode="auto">
          <a:xfrm>
            <a:off x="533400" y="1905000"/>
            <a:ext cx="533400" cy="559106"/>
          </a:xfrm>
          <a:prstGeom prst="rect">
            <a:avLst/>
          </a:prstGeom>
          <a:noFill/>
        </p:spPr>
      </p:pic>
      <p:pic>
        <p:nvPicPr>
          <p:cNvPr id="19" name="Picture 8" descr="C:\Documents and Settings\khsi\Local Settings\Temporary Internet Files\Content.IE5\Z3EJO6CF\MC900434713[1].wmf"/>
          <p:cNvPicPr>
            <a:picLocks noChangeAspect="1" noChangeArrowheads="1"/>
          </p:cNvPicPr>
          <p:nvPr/>
        </p:nvPicPr>
        <p:blipFill>
          <a:blip r:embed="rId5" cstate="print"/>
          <a:srcRect/>
          <a:stretch>
            <a:fillRect/>
          </a:stretch>
        </p:blipFill>
        <p:spPr bwMode="auto">
          <a:xfrm>
            <a:off x="457200" y="2438400"/>
            <a:ext cx="533400" cy="559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dissolve">
                                      <p:cBhvr>
                                        <p:cTn id="7" dur="1000"/>
                                        <p:tgtEl>
                                          <p:spTgt spid="23560"/>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10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Turkey!!</a:t>
            </a:r>
            <a:endParaRPr lang="en-US" dirty="0"/>
          </a:p>
        </p:txBody>
      </p:sp>
      <p:sp>
        <p:nvSpPr>
          <p:cNvPr id="4" name="Rectangle 3"/>
          <p:cNvSpPr>
            <a:spLocks noGrp="1" noChangeArrowheads="1"/>
          </p:cNvSpPr>
          <p:nvPr>
            <p:ph idx="1"/>
          </p:nvPr>
        </p:nvSpPr>
        <p:spPr>
          <a:xfrm>
            <a:off x="381000" y="1371600"/>
            <a:ext cx="4419600" cy="4602163"/>
          </a:xfrm>
        </p:spPr>
        <p:txBody>
          <a:bodyPr/>
          <a:lstStyle/>
          <a:p>
            <a:pPr eaLnBrk="1" hangingPunct="1"/>
            <a:r>
              <a:rPr lang="en-US" sz="2000" dirty="0" smtClean="0"/>
              <a:t>Thawing Frozen – 24 Hours for Every 4-5 Pounds (In Refrigerator 40</a:t>
            </a:r>
            <a:r>
              <a:rPr lang="en-US" sz="2000" baseline="30000" dirty="0" smtClean="0"/>
              <a:t>o</a:t>
            </a:r>
            <a:r>
              <a:rPr lang="en-US" sz="2000" dirty="0" smtClean="0"/>
              <a:t>F or Below)</a:t>
            </a:r>
          </a:p>
          <a:p>
            <a:pPr eaLnBrk="1" hangingPunct="1"/>
            <a:r>
              <a:rPr lang="en-US" sz="2000" dirty="0" smtClean="0"/>
              <a:t>Oven Temperature No Lower Than 325</a:t>
            </a:r>
            <a:r>
              <a:rPr lang="en-US" sz="2000" baseline="30000" dirty="0" smtClean="0"/>
              <a:t>o</a:t>
            </a:r>
            <a:r>
              <a:rPr lang="en-US" sz="2000" dirty="0" smtClean="0"/>
              <a:t>F</a:t>
            </a:r>
          </a:p>
          <a:p>
            <a:pPr eaLnBrk="1" hangingPunct="1"/>
            <a:r>
              <a:rPr lang="en-US" sz="2000" dirty="0" smtClean="0"/>
              <a:t>Cooked to 165</a:t>
            </a:r>
            <a:r>
              <a:rPr lang="en-US" sz="2000" baseline="30000" dirty="0" smtClean="0"/>
              <a:t>o</a:t>
            </a:r>
            <a:r>
              <a:rPr lang="en-US" sz="2000" dirty="0" smtClean="0"/>
              <a:t>F Internal Temperature</a:t>
            </a:r>
          </a:p>
          <a:p>
            <a:pPr lvl="1" eaLnBrk="1" hangingPunct="1"/>
            <a:r>
              <a:rPr lang="en-US" sz="2000" dirty="0" smtClean="0"/>
              <a:t>Innermost Part of Thigh &amp; Wing and Thickest Part of the Breast</a:t>
            </a:r>
          </a:p>
          <a:p>
            <a:pPr eaLnBrk="1" hangingPunct="1"/>
            <a:r>
              <a:rPr lang="en-US" sz="2000" dirty="0" smtClean="0"/>
              <a:t> Refrigerate Leftovers within 2 Hours</a:t>
            </a:r>
          </a:p>
          <a:p>
            <a:pPr lvl="1" eaLnBrk="1" hangingPunct="1"/>
            <a:r>
              <a:rPr lang="en-US" sz="2000" dirty="0" smtClean="0"/>
              <a:t>Use Gravy within 1 to 2 Days</a:t>
            </a:r>
          </a:p>
          <a:p>
            <a:pPr lvl="1" eaLnBrk="1" hangingPunct="1"/>
            <a:r>
              <a:rPr lang="en-US" sz="2000" dirty="0" smtClean="0"/>
              <a:t>Use Turkey &amp; Stuffing within 3 to 4 Days</a:t>
            </a:r>
          </a:p>
          <a:p>
            <a:pPr eaLnBrk="1" hangingPunct="1"/>
            <a:endParaRPr lang="en-US" dirty="0" smtClean="0"/>
          </a:p>
          <a:p>
            <a:pPr lvl="1" eaLnBrk="1" hangingPunct="1"/>
            <a:endParaRPr lang="en-US" dirty="0" smtClean="0"/>
          </a:p>
          <a:p>
            <a:pPr eaLnBrk="1" hangingPunct="1"/>
            <a:endParaRPr lang="en-US" dirty="0" smtClean="0"/>
          </a:p>
        </p:txBody>
      </p:sp>
      <p:pic>
        <p:nvPicPr>
          <p:cNvPr id="5" name="Picture 1" descr="C:\Documents and Settings\khsi\Local Settings\Temporary Internet Files\Content.IE5\XKKO21D4\MP900407467[1].jpg"/>
          <p:cNvPicPr>
            <a:picLocks noChangeAspect="1" noChangeArrowheads="1"/>
          </p:cNvPicPr>
          <p:nvPr/>
        </p:nvPicPr>
        <p:blipFill>
          <a:blip r:embed="rId3" cstate="print"/>
          <a:srcRect/>
          <a:stretch>
            <a:fillRect/>
          </a:stretch>
        </p:blipFill>
        <p:spPr bwMode="auto">
          <a:xfrm>
            <a:off x="4724400" y="2133600"/>
            <a:ext cx="3886200" cy="3066454"/>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O_COMPLETION_THRESHOLD" val="5"/>
  <p:tag name="AO_COMPLETION_METHOD" val="VIEW"/>
  <p:tag name="AO_REPORTING" val="0"/>
  <p:tag name="ARTICULATE_PUBLISH_PATH" val="C:\Documents and Settings\Tom\Desktop\Dump\Articulate_practice"/>
  <p:tag name="PUBLISH_TITLE" val="testkit1"/>
  <p:tag name="ARTICULATE_LOGO" val="(None selected)"/>
  <p:tag name="ARTICULATE_PRESENTER" val="(None selected)"/>
  <p:tag name="ARTICULATE_LMS" val="0"/>
  <p:tag name="LMS_PROTOCOL_METHOD" val="SCORM"/>
  <p:tag name="LMS_PROTOCOL_VERSION" val="1.2"/>
  <p:tag name="AO_COMPLETION_TITLE" val="testkit1"/>
  <p:tag name="LMS_PUBLISH" val="No"/>
  <p:tag name="ARTICULATE_TEMPLATE_GUID" val="1a000000-6000-0000-b000-000000000001"/>
  <p:tag name="ARTICULATE_TEMPLATE" val="Corporate Communications"/>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ncy\LOCALS~1\Temp\articulate\presenter\imgtemp\PvT3HY5x_files\slide0001_image001.jpg"/>
</p:tagLst>
</file>

<file path=ppt/theme/theme1.xml><?xml version="1.0" encoding="utf-8"?>
<a:theme xmlns:a="http://schemas.openxmlformats.org/drawingml/2006/main" name="subtle_blue">
  <a:themeElements>
    <a:clrScheme name="subtl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le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btl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le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le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le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le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le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le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le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le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le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le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le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965</Words>
  <Application>Microsoft Office PowerPoint</Application>
  <PresentationFormat>On-screen Show (4:3)</PresentationFormat>
  <Paragraphs>118</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subtle_blue</vt:lpstr>
      <vt:lpstr>Food Safety 101</vt:lpstr>
      <vt:lpstr>Foodborne Illness</vt:lpstr>
      <vt:lpstr>Wash Those Hands!</vt:lpstr>
      <vt:lpstr>Clean and Sanitize</vt:lpstr>
      <vt:lpstr>Which of these are safe from bacteria?</vt:lpstr>
      <vt:lpstr>Keep Hot Foods Above ___oF</vt:lpstr>
      <vt:lpstr>Keep Cold Foods Below ___oF</vt:lpstr>
      <vt:lpstr>Limit time food is exposed to Room Temperature to:</vt:lpstr>
      <vt:lpstr>Let’s Talk Turkey!!</vt:lpstr>
      <vt:lpstr>In Case of Suspected Foodborne Illness</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dc:title>
  <dc:creator>khsi</dc:creator>
  <cp:lastModifiedBy>khsi</cp:lastModifiedBy>
  <cp:revision>58</cp:revision>
  <dcterms:created xsi:type="dcterms:W3CDTF">2011-11-04T20:48:21Z</dcterms:created>
  <dcterms:modified xsi:type="dcterms:W3CDTF">2011-11-08T20:06:54Z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testkit1</vt:lpwstr>
  </property>
  <property fmtid="{D5CDD505-2E9C-101B-9397-08002B2CF9AE}" pid="3" name="ArticulateGUID">
    <vt:lpwstr>95C11924-75C6-43E1-B76C-87A7D5951143</vt:lpwstr>
  </property>
  <property fmtid="{D5CDD505-2E9C-101B-9397-08002B2CF9AE}" pid="4" name="ArticulateUseProject">
    <vt:lpwstr>1</vt:lpwstr>
  </property>
  <property fmtid="{D5CDD505-2E9C-101B-9397-08002B2CF9AE}" pid="5" name="ArticulateProjectFull">
    <vt:lpwstr>C:\Users\Tom\Desktop\ppt-template\subtle blue\subtle_blue.ppta</vt:lpwstr>
  </property>
</Properties>
</file>