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73" r:id="rId5"/>
    <p:sldId id="279" r:id="rId6"/>
    <p:sldId id="280" r:id="rId7"/>
    <p:sldId id="276" r:id="rId8"/>
    <p:sldId id="278" r:id="rId9"/>
    <p:sldId id="271" r:id="rId10"/>
    <p:sldId id="277" r:id="rId11"/>
    <p:sldId id="282" r:id="rId12"/>
    <p:sldId id="281" r:id="rId13"/>
    <p:sldId id="262" r:id="rId14"/>
    <p:sldId id="28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AF1"/>
    <a:srgbClr val="737880"/>
    <a:srgbClr val="FFFFFF"/>
    <a:srgbClr val="4472C4"/>
    <a:srgbClr val="F2FC98"/>
    <a:srgbClr val="9CB4E0"/>
    <a:srgbClr val="9FD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115" d="100"/>
          <a:sy n="115" d="100"/>
        </p:scale>
        <p:origin x="8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idx="1"/>
          </p:nvPr>
        </p:nvSpPr>
        <p:spPr>
          <a:xfrm>
            <a:off x="3971082" y="2"/>
            <a:ext cx="3037735" cy="466088"/>
          </a:xfrm>
          <a:prstGeom prst="rect">
            <a:avLst/>
          </a:prstGeom>
        </p:spPr>
        <p:txBody>
          <a:bodyPr vert="horz" lIns="91285" tIns="45642" rIns="91285" bIns="45642" rtlCol="0"/>
          <a:lstStyle>
            <a:lvl1pPr algn="r">
              <a:defRPr sz="1200"/>
            </a:lvl1pPr>
          </a:lstStyle>
          <a:p>
            <a:fld id="{44F39C9C-711D-49DC-9972-CE5CFA055F3F}" type="datetimeFigureOut">
              <a:rPr lang="en-US" smtClean="0"/>
              <a:t>10/2/2018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85" tIns="45642" rIns="91285" bIns="45642"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85" tIns="45642" rIns="91285" bIns="4564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7" name="Slide Number Placeholder 6"/>
          <p:cNvSpPr>
            <a:spLocks noGrp="1"/>
          </p:cNvSpPr>
          <p:nvPr>
            <p:ph type="sldNum" sz="quarter" idx="5"/>
          </p:nvPr>
        </p:nvSpPr>
        <p:spPr>
          <a:xfrm>
            <a:off x="3971082" y="8830312"/>
            <a:ext cx="3037735" cy="466088"/>
          </a:xfrm>
          <a:prstGeom prst="rect">
            <a:avLst/>
          </a:prstGeom>
        </p:spPr>
        <p:txBody>
          <a:bodyPr vert="horz" lIns="91285" tIns="45642" rIns="91285" bIns="45642" rtlCol="0" anchor="b"/>
          <a:lstStyle>
            <a:lvl1pPr algn="r">
              <a:defRPr sz="1200"/>
            </a:lvl1pPr>
          </a:lstStyle>
          <a:p>
            <a:fld id="{0DA38DAE-DC71-4C8C-93F3-A07E5437534C}" type="slidenum">
              <a:rPr lang="en-US" smtClean="0"/>
              <a:t>‹#›</a:t>
            </a:fld>
            <a:endParaRPr lang="en-US"/>
          </a:p>
        </p:txBody>
      </p:sp>
    </p:spTree>
    <p:extLst>
      <p:ext uri="{BB962C8B-B14F-4D97-AF65-F5344CB8AC3E}">
        <p14:creationId xmlns:p14="http://schemas.microsoft.com/office/powerpoint/2010/main" val="284018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1">
    <p:spTree>
      <p:nvGrpSpPr>
        <p:cNvPr id="1" name=""/>
        <p:cNvGrpSpPr/>
        <p:nvPr/>
      </p:nvGrpSpPr>
      <p:grpSpPr>
        <a:xfrm>
          <a:off x="0" y="0"/>
          <a:ext cx="0" cy="0"/>
          <a:chOff x="0" y="0"/>
          <a:chExt cx="0" cy="0"/>
        </a:xfrm>
      </p:grpSpPr>
      <p:sp>
        <p:nvSpPr>
          <p:cNvPr id="5" name="Rectangle 4"/>
          <p:cNvSpPr/>
          <p:nvPr/>
        </p:nvSpPr>
        <p:spPr>
          <a:xfrm>
            <a:off x="1" y="1"/>
            <a:ext cx="12209279" cy="61550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2" hasCustomPrompt="1"/>
          </p:nvPr>
        </p:nvSpPr>
        <p:spPr>
          <a:xfrm>
            <a:off x="3619501" y="5728659"/>
            <a:ext cx="8386233" cy="272647"/>
          </a:xfrm>
          <a:prstGeom prst="rect">
            <a:avLst/>
          </a:prstGeom>
        </p:spPr>
        <p:txBody>
          <a:bodyPr anchor="ctr">
            <a:noAutofit/>
          </a:bodyPr>
          <a:lstStyle>
            <a:lvl1pPr marL="0" indent="0">
              <a:buNone/>
              <a:defRPr sz="1600" baseline="0"/>
            </a:lvl1pPr>
          </a:lstStyle>
          <a:p>
            <a:pPr lvl="0"/>
            <a:r>
              <a:rPr lang="en-US" dirty="0" smtClean="0"/>
              <a:t>July 30, 2015</a:t>
            </a:r>
            <a:endParaRPr lang="en-US" dirty="0"/>
          </a:p>
        </p:txBody>
      </p:sp>
      <p:sp>
        <p:nvSpPr>
          <p:cNvPr id="15" name="Text Placeholder 14"/>
          <p:cNvSpPr>
            <a:spLocks noGrp="1"/>
          </p:cNvSpPr>
          <p:nvPr>
            <p:ph type="body" sz="quarter" idx="13" hasCustomPrompt="1"/>
          </p:nvPr>
        </p:nvSpPr>
        <p:spPr>
          <a:xfrm>
            <a:off x="3619501" y="4970546"/>
            <a:ext cx="8386233" cy="543535"/>
          </a:xfrm>
          <a:prstGeom prst="rect">
            <a:avLst/>
          </a:prstGeom>
          <a:ln>
            <a:noFill/>
          </a:ln>
        </p:spPr>
        <p:txBody>
          <a:bodyPr anchor="ctr">
            <a:normAutofit/>
          </a:bodyPr>
          <a:lstStyle>
            <a:lvl1pPr marL="0" indent="0">
              <a:buNone/>
              <a:defRPr sz="2400" b="1"/>
            </a:lvl1pPr>
          </a:lstStyle>
          <a:p>
            <a:pPr lvl="0"/>
            <a:r>
              <a:rPr lang="en-US" dirty="0" smtClean="0"/>
              <a:t>UCOP Local Service Management</a:t>
            </a:r>
            <a:endParaRPr lang="en-US" dirty="0"/>
          </a:p>
        </p:txBody>
      </p:sp>
      <p:sp>
        <p:nvSpPr>
          <p:cNvPr id="7"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srgbClr val="BEB6AF"/>
              </a:solidFill>
            </a:endParaRPr>
          </a:p>
        </p:txBody>
      </p:sp>
      <p:pic>
        <p:nvPicPr>
          <p:cNvPr id="10" name="Picture 9" descr="UC_Merced_March_day1-04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8821" y="112714"/>
            <a:ext cx="8396913" cy="4743065"/>
          </a:xfrm>
          <a:prstGeom prst="rect">
            <a:avLst/>
          </a:prstGeom>
          <a:ln>
            <a:solidFill>
              <a:srgbClr val="BEB6AF"/>
            </a:solidFill>
          </a:ln>
        </p:spPr>
      </p:pic>
      <p:pic>
        <p:nvPicPr>
          <p:cNvPr id="13" name="Picture 12" descr="UC_Merced_processed_color_corrected-01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7801" y="112713"/>
            <a:ext cx="3349721" cy="5941246"/>
          </a:xfrm>
          <a:prstGeom prst="rect">
            <a:avLst/>
          </a:prstGeom>
          <a:ln>
            <a:solidFill>
              <a:srgbClr val="BEB6AF"/>
            </a:solidFill>
          </a:ln>
        </p:spPr>
      </p:pic>
    </p:spTree>
    <p:extLst>
      <p:ext uri="{BB962C8B-B14F-4D97-AF65-F5344CB8AC3E}">
        <p14:creationId xmlns:p14="http://schemas.microsoft.com/office/powerpoint/2010/main" val="190307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F6CD61D-383B-8C4C-A586-A9FA29BEA8BE}" type="slidenum">
              <a:rPr lang="en-US" smtClean="0"/>
              <a:pPr/>
              <a:t>‹#›</a:t>
            </a:fld>
            <a:endParaRPr lang="en-US" dirty="0"/>
          </a:p>
        </p:txBody>
      </p:sp>
    </p:spTree>
    <p:extLst>
      <p:ext uri="{BB962C8B-B14F-4D97-AF65-F5344CB8AC3E}">
        <p14:creationId xmlns:p14="http://schemas.microsoft.com/office/powerpoint/2010/main" val="299566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Divider 1 ">
    <p:spTree>
      <p:nvGrpSpPr>
        <p:cNvPr id="1" name=""/>
        <p:cNvGrpSpPr/>
        <p:nvPr/>
      </p:nvGrpSpPr>
      <p:grpSpPr>
        <a:xfrm>
          <a:off x="0" y="0"/>
          <a:ext cx="0" cy="0"/>
          <a:chOff x="0" y="0"/>
          <a:chExt cx="0" cy="0"/>
        </a:xfrm>
      </p:grpSpPr>
      <p:sp>
        <p:nvSpPr>
          <p:cNvPr id="13"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smtClean="0"/>
              <a:t>Click to edit section title</a:t>
            </a:r>
            <a:endParaRPr lang="en-US" dirty="0"/>
          </a:p>
        </p:txBody>
      </p:sp>
      <p:sp>
        <p:nvSpPr>
          <p:cNvPr id="4"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cxnSp>
        <p:nvCxnSpPr>
          <p:cNvPr id="3" name="Straight Connector 2"/>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cxnSp>
        <p:nvCxnSpPr>
          <p:cNvPr id="7" name="Straight Connector 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3496573" cy="614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5947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icture &amp; Text 8">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smtClean="0"/>
              <a:t>Click to edit Master title style</a:t>
            </a:r>
            <a:endParaRPr lang="en-US" dirty="0"/>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6275"/>
            <a:ext cx="4621619" cy="5518711"/>
          </a:xfrm>
          <a:prstGeom prst="rect">
            <a:avLst/>
          </a:prstGeom>
        </p:spPr>
      </p:pic>
      <p:sp>
        <p:nvSpPr>
          <p:cNvPr id="9" name="Text Placeholder 7"/>
          <p:cNvSpPr>
            <a:spLocks noGrp="1"/>
          </p:cNvSpPr>
          <p:nvPr>
            <p:ph type="body" sz="quarter" idx="11"/>
          </p:nvPr>
        </p:nvSpPr>
        <p:spPr>
          <a:xfrm>
            <a:off x="4678520" y="700909"/>
            <a:ext cx="7428813" cy="5298537"/>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3480" t="10046" r="44146"/>
          <a:stretch/>
        </p:blipFill>
        <p:spPr>
          <a:xfrm>
            <a:off x="6" y="616276"/>
            <a:ext cx="4621612" cy="5518709"/>
          </a:xfrm>
          <a:prstGeom prst="rect">
            <a:avLst/>
          </a:prstGeom>
        </p:spPr>
      </p:pic>
    </p:spTree>
    <p:extLst>
      <p:ext uri="{BB962C8B-B14F-4D97-AF65-F5344CB8AC3E}">
        <p14:creationId xmlns:p14="http://schemas.microsoft.com/office/powerpoint/2010/main" val="276557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5  - Title page (add your own title)">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solidFill>
                  <a:schemeClr val="bg1"/>
                </a:solidFill>
              </a:defRPr>
            </a:lvl1pPr>
          </a:lstStyle>
          <a:p>
            <a:pPr lvl="0"/>
            <a:r>
              <a:rPr lang="en-US" dirty="0" smtClean="0"/>
              <a:t>Click to edit subtitle</a:t>
            </a:r>
            <a:endParaRPr lang="en-US" dirty="0"/>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solidFill>
                  <a:schemeClr val="bg1"/>
                </a:solidFill>
              </a:defRPr>
            </a:lvl1pPr>
          </a:lstStyle>
          <a:p>
            <a:pPr lvl="0"/>
            <a:r>
              <a:rPr lang="en-US" dirty="0" smtClean="0"/>
              <a:t>Click to edit title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8772"/>
          <a:stretch/>
        </p:blipFill>
        <p:spPr>
          <a:xfrm>
            <a:off x="3606436" y="0"/>
            <a:ext cx="8567635" cy="4396508"/>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16203" b="10077"/>
          <a:stretch/>
        </p:blipFill>
        <p:spPr>
          <a:xfrm>
            <a:off x="721" y="1"/>
            <a:ext cx="3515112" cy="6166883"/>
          </a:xfrm>
          <a:prstGeom prst="rect">
            <a:avLst/>
          </a:prstGeom>
        </p:spPr>
      </p:pic>
    </p:spTree>
    <p:extLst>
      <p:ext uri="{BB962C8B-B14F-4D97-AF65-F5344CB8AC3E}">
        <p14:creationId xmlns:p14="http://schemas.microsoft.com/office/powerpoint/2010/main" val="148863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fld id="{6E19D98E-D198-43F3-AF4F-97D3A66AC41E}" type="datetimeFigureOut">
              <a:rPr lang="en-US" smtClean="0"/>
              <a:pPr/>
              <a:t>10/10/2017</a:t>
            </a:fld>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08D6C29-3808-4CF1-B27B-82D4E3075D35}" type="slidenum">
              <a:rPr lang="en-US" smtClean="0"/>
              <a:t>‹#›</a:t>
            </a:fld>
            <a:endParaRPr lang="en-US" dirty="0"/>
          </a:p>
        </p:txBody>
      </p:sp>
    </p:spTree>
    <p:extLst>
      <p:ext uri="{BB962C8B-B14F-4D97-AF65-F5344CB8AC3E}">
        <p14:creationId xmlns:p14="http://schemas.microsoft.com/office/powerpoint/2010/main" val="63103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flipV="1">
            <a:off x="3610719" y="6155766"/>
            <a:ext cx="8601203" cy="182880"/>
          </a:xfrm>
          <a:prstGeom prst="rect">
            <a:avLst/>
          </a:prstGeom>
          <a:solidFill>
            <a:srgbClr val="005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Text Placeholder 2"/>
          <p:cNvSpPr>
            <a:spLocks noGrp="1"/>
          </p:cNvSpPr>
          <p:nvPr>
            <p:ph type="body" idx="1"/>
          </p:nvPr>
        </p:nvSpPr>
        <p:spPr>
          <a:xfrm>
            <a:off x="321733" y="698501"/>
            <a:ext cx="11680399" cy="5267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9189163" y="6389970"/>
            <a:ext cx="2844800" cy="365125"/>
          </a:xfrm>
          <a:prstGeom prst="rect">
            <a:avLst/>
          </a:prstGeom>
        </p:spPr>
        <p:txBody>
          <a:bodyPr vert="horz" lIns="91440" tIns="45720" rIns="91440" bIns="45720" rtlCol="0" anchor="ctr"/>
          <a:lstStyle>
            <a:lvl1pPr algn="r">
              <a:defRPr sz="800" b="1">
                <a:solidFill>
                  <a:schemeClr val="bg2"/>
                </a:solidFill>
              </a:defRPr>
            </a:lvl1pPr>
          </a:lstStyle>
          <a:p>
            <a:fld id="{DF6CD61D-383B-8C4C-A586-A9FA29BEA8BE}" type="slidenum">
              <a:rPr lang="en-US" smtClean="0"/>
              <a:pPr/>
              <a:t>‹#›</a:t>
            </a:fld>
            <a:endParaRPr lang="en-US" dirty="0"/>
          </a:p>
        </p:txBody>
      </p:sp>
      <p:sp>
        <p:nvSpPr>
          <p:cNvPr id="8" name="Rectangle 7"/>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3" name="Rectangle 136"/>
          <p:cNvSpPr>
            <a:spLocks noChangeArrowheads="1"/>
          </p:cNvSpPr>
          <p:nvPr userDrawn="1"/>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dirty="0"/>
          </a:p>
        </p:txBody>
      </p:sp>
      <p:sp>
        <p:nvSpPr>
          <p:cNvPr id="144" name="Rectangle 137"/>
          <p:cNvSpPr>
            <a:spLocks noChangeArrowheads="1"/>
          </p:cNvSpPr>
          <p:nvPr userDrawn="1"/>
        </p:nvSpPr>
        <p:spPr bwMode="auto">
          <a:xfrm>
            <a:off x="93133" y="459016"/>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138"/>
          <p:cNvSpPr>
            <a:spLocks noChangeArrowheads="1"/>
          </p:cNvSpPr>
          <p:nvPr userDrawn="1"/>
        </p:nvSpPr>
        <p:spPr bwMode="auto">
          <a:xfrm>
            <a:off x="93133" y="586016"/>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139"/>
          <p:cNvSpPr>
            <a:spLocks noChangeArrowheads="1"/>
          </p:cNvSpPr>
          <p:nvPr userDrawn="1"/>
        </p:nvSpPr>
        <p:spPr bwMode="auto">
          <a:xfrm>
            <a:off x="93134" y="636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140"/>
          <p:cNvSpPr>
            <a:spLocks noChangeArrowheads="1"/>
          </p:cNvSpPr>
          <p:nvPr userDrawn="1"/>
        </p:nvSpPr>
        <p:spPr bwMode="auto">
          <a:xfrm>
            <a:off x="84667" y="7471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141"/>
          <p:cNvSpPr>
            <a:spLocks noChangeArrowheads="1"/>
          </p:cNvSpPr>
          <p:nvPr userDrawn="1"/>
        </p:nvSpPr>
        <p:spPr bwMode="auto">
          <a:xfrm>
            <a:off x="84667" y="943447"/>
            <a:ext cx="21352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142"/>
          <p:cNvSpPr>
            <a:spLocks noChangeArrowheads="1"/>
          </p:cNvSpPr>
          <p:nvPr userDrawn="1"/>
        </p:nvSpPr>
        <p:spPr bwMode="auto">
          <a:xfrm>
            <a:off x="84667" y="10011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10" name="Picture 21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6489" y="6359526"/>
            <a:ext cx="793326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3709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1" latinLnBrk="0" hangingPunct="1">
        <a:spcBef>
          <a:spcPct val="0"/>
        </a:spcBef>
        <a:buNone/>
        <a:defRPr sz="2400" b="0" i="0" kern="1200">
          <a:solidFill>
            <a:srgbClr val="000000"/>
          </a:solidFill>
          <a:latin typeface="Arial"/>
          <a:ea typeface="+mj-ea"/>
          <a:cs typeface="Kievit Offc Pro Medium"/>
        </a:defRPr>
      </a:lvl1pPr>
    </p:titleStyle>
    <p:bodyStyle>
      <a:lvl1pPr marL="228600" indent="-228600" algn="l" defTabSz="457200" rtl="0" eaLnBrk="1" latinLnBrk="0" hangingPunct="1">
        <a:lnSpc>
          <a:spcPct val="100000"/>
        </a:lnSpc>
        <a:spcBef>
          <a:spcPts val="0"/>
        </a:spcBef>
        <a:spcAft>
          <a:spcPts val="1200"/>
        </a:spcAft>
        <a:buFont typeface="Wingdings" charset="2"/>
        <a:buChar char="§"/>
        <a:defRPr sz="1400" b="0" i="0" kern="1200">
          <a:solidFill>
            <a:srgbClr val="000000"/>
          </a:solidFill>
          <a:latin typeface="Arial"/>
          <a:ea typeface="+mn-ea"/>
          <a:cs typeface="Arial"/>
        </a:defRPr>
      </a:lvl1pPr>
      <a:lvl2pPr marL="742950" indent="-28575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2pPr>
      <a:lvl3pPr marL="1143000" indent="-22860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3pPr>
      <a:lvl4pPr marL="16002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4pPr>
      <a:lvl5pPr marL="20574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pmail.ucop.edu" TargetMode="External"/><Relationship Id="rId2" Type="http://schemas.openxmlformats.org/officeDocument/2006/relationships/hyperlink" Target="http://regents.universityofcalifornia.edu/governance/policies/5103.html" TargetMode="External"/><Relationship Id="rId1" Type="http://schemas.openxmlformats.org/officeDocument/2006/relationships/slideLayout" Target="../slideLayouts/slideLayout6.xml"/><Relationship Id="rId4" Type="http://schemas.openxmlformats.org/officeDocument/2006/relationships/hyperlink" Target="mailto:Halina.Wojnicz@ucop.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8885" y="207818"/>
            <a:ext cx="2312611" cy="5893724"/>
          </a:xfrm>
          <a:prstGeom prst="rect">
            <a:avLst/>
          </a:prstGeom>
          <a:ln>
            <a:solidFill>
              <a:schemeClr val="tx2">
                <a:lumMod val="75000"/>
              </a:schemeClr>
            </a:solidFill>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2254" y="207817"/>
            <a:ext cx="9271447" cy="4946073"/>
          </a:xfrm>
          <a:prstGeom prst="rect">
            <a:avLst/>
          </a:prstGeom>
          <a:ln>
            <a:solidFill>
              <a:srgbClr val="BFBFBF"/>
            </a:solidFill>
          </a:ln>
        </p:spPr>
      </p:pic>
      <p:sp>
        <p:nvSpPr>
          <p:cNvPr id="8" name="TextBox 7"/>
          <p:cNvSpPr txBox="1"/>
          <p:nvPr/>
        </p:nvSpPr>
        <p:spPr>
          <a:xfrm>
            <a:off x="6018416" y="5270269"/>
            <a:ext cx="5935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Regents Reporting Requirements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 Instructions for </a:t>
            </a:r>
            <a:r>
              <a:rPr kumimoji="0" lang="en-US" sz="1800" b="0" i="0" u="none" strike="noStrike" kern="1200" cap="none" spc="0" normalizeH="0" baseline="0" noProof="0" dirty="0">
                <a:ln>
                  <a:noFill/>
                </a:ln>
                <a:solidFill>
                  <a:prstClr val="black"/>
                </a:solidFill>
                <a:effectLst/>
                <a:uLnTx/>
                <a:uFillTx/>
                <a:latin typeface="Arial"/>
                <a:ea typeface="+mn-ea"/>
                <a:cs typeface="+mn-cs"/>
              </a:rPr>
              <a:t>Significant IT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Projects</a:t>
            </a:r>
            <a:endParaRPr kumimoji="0" lang="en-US" sz="1800" b="0" i="1" u="none" strike="noStrike" kern="1200" cap="none" spc="0" normalizeH="0" baseline="0" noProof="0" dirty="0">
              <a:ln>
                <a:noFill/>
              </a:ln>
              <a:solidFill>
                <a:srgbClr val="FF0000"/>
              </a:solidFill>
              <a:effectLst/>
              <a:uLnTx/>
              <a:uFillTx/>
              <a:latin typeface="Arial"/>
              <a:ea typeface="+mn-ea"/>
              <a:cs typeface="+mn-cs"/>
            </a:endParaRPr>
          </a:p>
        </p:txBody>
      </p:sp>
      <p:sp>
        <p:nvSpPr>
          <p:cNvPr id="2" name="TextBox 1"/>
          <p:cNvSpPr txBox="1"/>
          <p:nvPr/>
        </p:nvSpPr>
        <p:spPr>
          <a:xfrm>
            <a:off x="10973946" y="6413863"/>
            <a:ext cx="780983" cy="307777"/>
          </a:xfrm>
          <a:prstGeom prst="rect">
            <a:avLst/>
          </a:prstGeom>
          <a:noFill/>
        </p:spPr>
        <p:txBody>
          <a:bodyPr wrap="none" rtlCol="0">
            <a:spAutoFit/>
          </a:bodyPr>
          <a:lstStyle/>
          <a:p>
            <a:r>
              <a:rPr lang="en-US" sz="1400" dirty="0" smtClean="0">
                <a:solidFill>
                  <a:schemeClr val="bg1"/>
                </a:solidFill>
              </a:rPr>
              <a:t>10/1/18</a:t>
            </a:r>
            <a:endParaRPr lang="en-US" sz="1400" dirty="0">
              <a:solidFill>
                <a:schemeClr val="bg1"/>
              </a:solidFill>
            </a:endParaRPr>
          </a:p>
        </p:txBody>
      </p:sp>
    </p:spTree>
    <p:extLst>
      <p:ext uri="{BB962C8B-B14F-4D97-AF65-F5344CB8AC3E}">
        <p14:creationId xmlns:p14="http://schemas.microsoft.com/office/powerpoint/2010/main" val="238204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752" y="146457"/>
            <a:ext cx="11463609" cy="455309"/>
          </a:xfrm>
        </p:spPr>
        <p:txBody>
          <a:bodyPr/>
          <a:lstStyle/>
          <a:p>
            <a:pPr algn="ctr"/>
            <a:r>
              <a:rPr lang="en-US" sz="1800" b="1" dirty="0">
                <a:solidFill>
                  <a:schemeClr val="bg1"/>
                </a:solidFill>
              </a:rPr>
              <a:t>&lt;</a:t>
            </a:r>
            <a:r>
              <a:rPr lang="en-US" sz="1800" b="1" i="1" dirty="0">
                <a:solidFill>
                  <a:schemeClr val="bg1"/>
                </a:solidFill>
              </a:rPr>
              <a:t>Location</a:t>
            </a:r>
            <a:r>
              <a:rPr lang="en-US" sz="1800" b="1" dirty="0">
                <a:solidFill>
                  <a:schemeClr val="bg1"/>
                </a:solidFill>
              </a:rPr>
              <a:t>&gt; – &lt;Project Name&gt;, Sponsor: &lt;name</a:t>
            </a:r>
            <a:r>
              <a:rPr lang="en-US" sz="1800" b="1" dirty="0" smtClean="0">
                <a:solidFill>
                  <a:schemeClr val="bg1"/>
                </a:solidFill>
              </a:rPr>
              <a:t>&gt;</a:t>
            </a:r>
            <a:endParaRPr lang="en-US" sz="20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75068689"/>
              </p:ext>
            </p:extLst>
          </p:nvPr>
        </p:nvGraphicFramePr>
        <p:xfrm>
          <a:off x="388757" y="770345"/>
          <a:ext cx="11463605" cy="4317420"/>
        </p:xfrm>
        <a:graphic>
          <a:graphicData uri="http://schemas.openxmlformats.org/drawingml/2006/table">
            <a:tbl>
              <a:tblPr firstRow="1" bandRow="1"/>
              <a:tblGrid>
                <a:gridCol w="5209686">
                  <a:extLst>
                    <a:ext uri="{9D8B030D-6E8A-4147-A177-3AD203B41FA5}">
                      <a16:colId xmlns:a16="http://schemas.microsoft.com/office/drawing/2014/main" val="1337722802"/>
                    </a:ext>
                  </a:extLst>
                </a:gridCol>
                <a:gridCol w="2954215">
                  <a:extLst>
                    <a:ext uri="{9D8B030D-6E8A-4147-A177-3AD203B41FA5}">
                      <a16:colId xmlns:a16="http://schemas.microsoft.com/office/drawing/2014/main" val="3716992783"/>
                    </a:ext>
                  </a:extLst>
                </a:gridCol>
                <a:gridCol w="3299704">
                  <a:extLst>
                    <a:ext uri="{9D8B030D-6E8A-4147-A177-3AD203B41FA5}">
                      <a16:colId xmlns:a16="http://schemas.microsoft.com/office/drawing/2014/main" val="3878698329"/>
                    </a:ext>
                  </a:extLst>
                </a:gridCol>
              </a:tblGrid>
              <a:tr h="346842">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r>
                        <a:rPr lang="en-US" sz="1600" dirty="0" smtClean="0">
                          <a:solidFill>
                            <a:schemeClr val="bg1"/>
                          </a:solidFill>
                        </a:rPr>
                        <a:t>Description &amp; Purpose</a:t>
                      </a:r>
                      <a:endParaRPr lang="en-US" sz="1600" dirty="0">
                        <a:solidFill>
                          <a:schemeClr val="bg1"/>
                        </a:solidFill>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Risk</a:t>
                      </a:r>
                      <a:r>
                        <a:rPr lang="en-US" sz="1600" baseline="0" dirty="0" smtClean="0">
                          <a:solidFill>
                            <a:schemeClr val="bg1"/>
                          </a:solidFill>
                        </a:rPr>
                        <a:t> </a:t>
                      </a:r>
                      <a:r>
                        <a:rPr lang="en-US" sz="1600" dirty="0" smtClean="0">
                          <a:solidFill>
                            <a:schemeClr val="bg1"/>
                          </a:solidFill>
                        </a:rPr>
                        <a:t> </a:t>
                      </a:r>
                      <a:r>
                        <a:rPr lang="en-US" sz="1600" b="0" kern="1200" dirty="0" smtClean="0">
                          <a:solidFill>
                            <a:schemeClr val="bg1"/>
                          </a:solidFill>
                          <a:latin typeface="Calibri" panose="020F0502020204030204"/>
                          <a:ea typeface="+mn-ea"/>
                          <a:cs typeface="+mn-cs"/>
                        </a:rPr>
                        <a:t>&lt;High,</a:t>
                      </a:r>
                      <a:r>
                        <a:rPr lang="en-US" sz="1600" b="0" kern="1200" baseline="0" dirty="0" smtClean="0">
                          <a:solidFill>
                            <a:schemeClr val="bg1"/>
                          </a:solidFill>
                          <a:latin typeface="Calibri" panose="020F0502020204030204"/>
                          <a:ea typeface="+mn-ea"/>
                          <a:cs typeface="+mn-cs"/>
                        </a:rPr>
                        <a:t> Medium, Low&gt;</a:t>
                      </a:r>
                      <a:endParaRPr lang="en-US" sz="1600" b="0" dirty="0">
                        <a:solidFill>
                          <a:schemeClr val="bg1"/>
                        </a:solidFill>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254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Calibri" panose="020F0502020204030204"/>
                          <a:ea typeface="+mn-ea"/>
                          <a:cs typeface="+mn-cs"/>
                        </a:rPr>
                        <a:t>Overall Health</a:t>
                      </a:r>
                      <a:endParaRPr lang="en-US" sz="1600" dirty="0">
                        <a:solidFill>
                          <a:schemeClr val="bg1"/>
                        </a:solidFill>
                      </a:endParaRP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254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780004"/>
                  </a:ext>
                </a:extLst>
              </a:tr>
              <a:tr h="338557">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1600" b="1" baseline="0" dirty="0" smtClean="0">
                          <a:solidFill>
                            <a:schemeClr val="bg1"/>
                          </a:solidFill>
                        </a:rPr>
                        <a:t>&lt;Brief description of project and purpose/benefit&gt;  </a:t>
                      </a:r>
                      <a:endParaRPr lang="en-US" sz="1600" b="1" dirty="0">
                        <a:solidFill>
                          <a:schemeClr val="bg1"/>
                        </a:solidFill>
                      </a:endParaRPr>
                    </a:p>
                  </a:txBody>
                  <a:tcPr>
                    <a:lnL w="12700" cmpd="sng">
                      <a:solidFill>
                        <a:srgbClr val="4472C4"/>
                      </a:solidFill>
                    </a:lnL>
                    <a:lnR w="12700" cap="flat" cmpd="sng" algn="ctr">
                      <a:solidFill>
                        <a:srgbClr val="4472C4"/>
                      </a:solidFill>
                      <a:prstDash val="solid"/>
                      <a:round/>
                      <a:headEnd type="none" w="med" len="med"/>
                      <a:tailEnd type="none" w="med" len="med"/>
                    </a:lnR>
                    <a:lnT w="254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algn="l" defTabSz="457200" rtl="0" eaLnBrk="1" latinLnBrk="0" hangingPunct="1"/>
                      <a:r>
                        <a:rPr lang="en-US" sz="1400" b="1" kern="1200" dirty="0" smtClean="0">
                          <a:solidFill>
                            <a:schemeClr val="bg1"/>
                          </a:solidFill>
                          <a:latin typeface="Calibri" panose="020F0502020204030204"/>
                          <a:ea typeface="+mn-ea"/>
                          <a:cs typeface="+mn-cs"/>
                        </a:rPr>
                        <a:t>Budget</a:t>
                      </a:r>
                      <a:endParaRPr lang="en-US" sz="1400" b="1" kern="1200" dirty="0">
                        <a:solidFill>
                          <a:schemeClr val="bg1"/>
                        </a:solidFill>
                        <a:latin typeface="Calibri" panose="020F0502020204030204"/>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254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Schedule</a:t>
                      </a:r>
                      <a:endParaRPr lang="en-US" sz="1400" b="1" kern="1200" dirty="0">
                        <a:solidFill>
                          <a:schemeClr val="bg1"/>
                        </a:solidFill>
                        <a:latin typeface="Calibri" panose="020F0502020204030204"/>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254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878450532"/>
                  </a:ext>
                </a:extLst>
              </a:tr>
              <a:tr h="707351">
                <a:tc vMerge="1">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lang="en-US" sz="1200" b="1" dirty="0">
                        <a:solidFill>
                          <a:schemeClr val="bg1"/>
                        </a:solidFill>
                      </a:endParaRPr>
                    </a:p>
                  </a:txBody>
                  <a:tcP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300" kern="1200" dirty="0" smtClean="0">
                          <a:solidFill>
                            <a:schemeClr val="bg1"/>
                          </a:solidFill>
                          <a:latin typeface="Calibri" panose="020F0502020204030204" pitchFamily="34" charset="0"/>
                          <a:ea typeface="+mn-ea"/>
                          <a:cs typeface="Calibri" panose="020F0502020204030204" pitchFamily="34" charset="0"/>
                        </a:rPr>
                        <a:t>Original Budget:         &lt;$###.##M&gt;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pitchFamily="34" charset="0"/>
                          <a:ea typeface="+mn-ea"/>
                          <a:cs typeface="Calibri" panose="020F0502020204030204" pitchFamily="34" charset="0"/>
                        </a:rPr>
                        <a:t>Current Budget:          &lt;$###.##M&gt;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pitchFamily="34" charset="0"/>
                          <a:ea typeface="+mn-ea"/>
                          <a:cs typeface="Calibri" panose="020F0502020204030204" pitchFamily="34" charset="0"/>
                        </a:rPr>
                        <a:t>Est.</a:t>
                      </a:r>
                      <a:r>
                        <a:rPr lang="en-US" sz="1300" kern="1200" baseline="0" dirty="0" smtClean="0">
                          <a:solidFill>
                            <a:schemeClr val="bg1"/>
                          </a:solidFill>
                          <a:latin typeface="Calibri" panose="020F0502020204030204" pitchFamily="34" charset="0"/>
                          <a:ea typeface="+mn-ea"/>
                          <a:cs typeface="Calibri" panose="020F0502020204030204" pitchFamily="34" charset="0"/>
                        </a:rPr>
                        <a:t> Completion Cost: </a:t>
                      </a:r>
                      <a:r>
                        <a:rPr lang="en-US" sz="1300" kern="1200" dirty="0" smtClean="0">
                          <a:solidFill>
                            <a:schemeClr val="bg1"/>
                          </a:solidFill>
                          <a:latin typeface="Calibri" panose="020F0502020204030204" pitchFamily="34" charset="0"/>
                          <a:ea typeface="+mn-ea"/>
                          <a:cs typeface="Calibri" panose="020F0502020204030204" pitchFamily="34" charset="0"/>
                        </a:rPr>
                        <a:t>&lt;$###.##M&gt;</a:t>
                      </a:r>
                      <a:endParaRPr lang="en-US" sz="1300" dirty="0" smtClean="0">
                        <a:solidFill>
                          <a:schemeClr val="bg1"/>
                        </a:solidFill>
                        <a:latin typeface="+mj-lt"/>
                      </a:endParaRPr>
                    </a:p>
                    <a:p>
                      <a:pPr marL="171450" indent="-171450" algn="l">
                        <a:lnSpc>
                          <a:spcPct val="100000"/>
                        </a:lnSpc>
                        <a:buFont typeface="Arial" panose="020B0604020202020204" pitchFamily="34" charset="0"/>
                        <a:buChar char="•"/>
                      </a:pPr>
                      <a:endParaRPr lang="en-US" sz="1300" dirty="0" smtClean="0">
                        <a:solidFill>
                          <a:schemeClr val="bg1"/>
                        </a:solidFill>
                        <a:latin typeface="+mj-lt"/>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71450" indent="-171450" algn="l">
                        <a:lnSpc>
                          <a:spcPct val="100000"/>
                        </a:lnSpc>
                        <a:buFont typeface="Arial" panose="020B0604020202020204" pitchFamily="34" charset="0"/>
                        <a:buChar char="•"/>
                      </a:pPr>
                      <a:r>
                        <a:rPr lang="en-US" sz="1300" kern="1200" dirty="0" smtClean="0">
                          <a:solidFill>
                            <a:schemeClr val="bg1"/>
                          </a:solidFill>
                          <a:latin typeface="Calibri" panose="020F0502020204030204"/>
                          <a:ea typeface="+mn-ea"/>
                          <a:cs typeface="+mn-cs"/>
                        </a:rPr>
                        <a:t>Start</a:t>
                      </a:r>
                      <a:r>
                        <a:rPr lang="en-US" sz="1300" kern="1200" baseline="0" dirty="0" smtClean="0">
                          <a:solidFill>
                            <a:schemeClr val="bg1"/>
                          </a:solidFill>
                          <a:latin typeface="Calibri" panose="020F0502020204030204"/>
                          <a:ea typeface="+mn-ea"/>
                          <a:cs typeface="+mn-cs"/>
                        </a:rPr>
                        <a:t> Date:                             &lt;mm/</a:t>
                      </a:r>
                      <a:r>
                        <a:rPr lang="en-US" sz="1300" kern="1200" baseline="0" dirty="0" err="1" smtClean="0">
                          <a:solidFill>
                            <a:schemeClr val="bg1"/>
                          </a:solidFill>
                          <a:latin typeface="Calibri" panose="020F0502020204030204"/>
                          <a:ea typeface="+mn-ea"/>
                          <a:cs typeface="+mn-cs"/>
                        </a:rPr>
                        <a:t>yyyy</a:t>
                      </a:r>
                      <a:r>
                        <a:rPr lang="en-US" sz="1300" kern="1200" baseline="0" dirty="0" smtClean="0">
                          <a:solidFill>
                            <a:schemeClr val="bg1"/>
                          </a:solidFill>
                          <a:latin typeface="Calibri" panose="020F0502020204030204"/>
                          <a:ea typeface="+mn-ea"/>
                          <a:cs typeface="+mn-cs"/>
                        </a:rPr>
                        <a:t>&gt;</a:t>
                      </a:r>
                      <a:endParaRPr lang="en-US" sz="1300" kern="1200" dirty="0" smtClean="0">
                        <a:solidFill>
                          <a:schemeClr val="bg1"/>
                        </a:solidFill>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a:ea typeface="+mn-ea"/>
                          <a:cs typeface="+mn-cs"/>
                        </a:rPr>
                        <a:t>Original Completion</a:t>
                      </a:r>
                      <a:r>
                        <a:rPr lang="en-US" sz="1300" kern="1200" baseline="0" dirty="0" smtClean="0">
                          <a:solidFill>
                            <a:schemeClr val="bg1"/>
                          </a:solidFill>
                          <a:latin typeface="Calibri" panose="020F0502020204030204"/>
                          <a:ea typeface="+mn-ea"/>
                          <a:cs typeface="+mn-cs"/>
                        </a:rPr>
                        <a:t> Date:  &lt;mm/</a:t>
                      </a:r>
                      <a:r>
                        <a:rPr lang="en-US" sz="1300" kern="1200" baseline="0" dirty="0" err="1" smtClean="0">
                          <a:solidFill>
                            <a:schemeClr val="bg1"/>
                          </a:solidFill>
                          <a:latin typeface="Calibri" panose="020F0502020204030204"/>
                          <a:ea typeface="+mn-ea"/>
                          <a:cs typeface="+mn-cs"/>
                        </a:rPr>
                        <a:t>yyyy</a:t>
                      </a:r>
                      <a:r>
                        <a:rPr lang="en-US" sz="1300" kern="1200" baseline="0" dirty="0" smtClean="0">
                          <a:solidFill>
                            <a:schemeClr val="bg1"/>
                          </a:solidFill>
                          <a:latin typeface="Calibri" panose="020F0502020204030204"/>
                          <a:ea typeface="+mn-ea"/>
                          <a:cs typeface="+mn-cs"/>
                        </a:rPr>
                        <a:t>&gt;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a:ea typeface="+mn-ea"/>
                          <a:cs typeface="+mn-cs"/>
                        </a:rPr>
                        <a:t>Current Completion</a:t>
                      </a:r>
                      <a:r>
                        <a:rPr lang="en-US" sz="1300" kern="1200" baseline="0" dirty="0" smtClean="0">
                          <a:solidFill>
                            <a:schemeClr val="bg1"/>
                          </a:solidFill>
                          <a:latin typeface="Calibri" panose="020F0502020204030204"/>
                          <a:ea typeface="+mn-ea"/>
                          <a:cs typeface="+mn-cs"/>
                        </a:rPr>
                        <a:t> Date:  &lt;mm/</a:t>
                      </a:r>
                      <a:r>
                        <a:rPr lang="en-US" sz="1300" kern="1200" baseline="0" dirty="0" err="1" smtClean="0">
                          <a:solidFill>
                            <a:schemeClr val="bg1"/>
                          </a:solidFill>
                          <a:latin typeface="Calibri" panose="020F0502020204030204"/>
                          <a:ea typeface="+mn-ea"/>
                          <a:cs typeface="+mn-cs"/>
                        </a:rPr>
                        <a:t>yyyy</a:t>
                      </a:r>
                      <a:r>
                        <a:rPr lang="en-US" sz="1300" kern="1200" baseline="0" dirty="0" smtClean="0">
                          <a:solidFill>
                            <a:schemeClr val="bg1"/>
                          </a:solidFill>
                          <a:latin typeface="Calibri" panose="020F0502020204030204"/>
                          <a:ea typeface="+mn-ea"/>
                          <a:cs typeface="+mn-cs"/>
                        </a:rPr>
                        <a:t>&gt;</a:t>
                      </a:r>
                      <a:endParaRPr lang="en-US" sz="1300" kern="1200" dirty="0">
                        <a:solidFill>
                          <a:schemeClr val="bg1"/>
                        </a:solidFill>
                        <a:latin typeface="+mj-lt"/>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947898317"/>
                  </a:ext>
                </a:extLst>
              </a:tr>
              <a:tr h="32641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1400" b="1" kern="1200" dirty="0" smtClean="0">
                          <a:solidFill>
                            <a:schemeClr val="bg1"/>
                          </a:solidFill>
                          <a:latin typeface="Calibri" panose="020F0502020204030204"/>
                          <a:ea typeface="+mn-ea"/>
                          <a:cs typeface="+mn-cs"/>
                        </a:rPr>
                        <a:t>Top Issues, Risks &amp; Scope Changes</a:t>
                      </a:r>
                      <a:endParaRPr lang="en-US" sz="1400" b="1" kern="1200" dirty="0">
                        <a:solidFill>
                          <a:schemeClr val="bg1"/>
                        </a:solidFill>
                        <a:latin typeface="Calibri" panose="020F0502020204030204"/>
                        <a:ea typeface="+mn-ea"/>
                        <a:cs typeface="+mn-cs"/>
                      </a:endParaRPr>
                    </a:p>
                  </a:txBody>
                  <a:tcP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Mitigation Plan/Status</a:t>
                      </a: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56860343"/>
                  </a:ext>
                </a:extLst>
              </a:tr>
              <a:tr h="89164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lvl="0" indent="0">
                        <a:buFont typeface="Arial" panose="020B0604020202020204" pitchFamily="34" charset="0"/>
                        <a:buNone/>
                      </a:pPr>
                      <a:r>
                        <a:rPr lang="en-US" sz="1100" dirty="0" smtClean="0">
                          <a:solidFill>
                            <a:schemeClr val="bg1"/>
                          </a:solidFill>
                        </a:rPr>
                        <a:t>&lt;Include</a:t>
                      </a:r>
                      <a:r>
                        <a:rPr lang="en-US" sz="1100" baseline="0" dirty="0" smtClean="0">
                          <a:solidFill>
                            <a:schemeClr val="bg1"/>
                          </a:solidFill>
                        </a:rPr>
                        <a:t> the following components:</a:t>
                      </a:r>
                    </a:p>
                    <a:p>
                      <a:pPr marL="171450" lvl="0" indent="-171450">
                        <a:buFont typeface="Arial" panose="020B0604020202020204" pitchFamily="34" charset="0"/>
                        <a:buChar char="•"/>
                      </a:pPr>
                      <a:r>
                        <a:rPr lang="en-US" sz="800" u="sng" kern="1200" dirty="0" smtClean="0">
                          <a:solidFill>
                            <a:schemeClr val="bg1"/>
                          </a:solidFill>
                          <a:effectLst/>
                          <a:latin typeface="Calibri" panose="020F0502020204030204"/>
                          <a:ea typeface="+mn-ea"/>
                          <a:cs typeface="+mn-cs"/>
                        </a:rPr>
                        <a:t>Overview of project performance</a:t>
                      </a:r>
                    </a:p>
                    <a:p>
                      <a:pPr marL="171450" lvl="0" indent="-171450">
                        <a:buFont typeface="Arial" panose="020B0604020202020204" pitchFamily="34" charset="0"/>
                        <a:buChar char="•"/>
                      </a:pPr>
                      <a:r>
                        <a:rPr lang="en-US" sz="800" u="sng" kern="1200" dirty="0" smtClean="0">
                          <a:solidFill>
                            <a:schemeClr val="bg1"/>
                          </a:solidFill>
                          <a:effectLst/>
                          <a:latin typeface="Calibri" panose="020F0502020204030204"/>
                          <a:ea typeface="+mn-ea"/>
                          <a:cs typeface="+mn-cs"/>
                        </a:rPr>
                        <a:t>Changes in project scope</a:t>
                      </a:r>
                    </a:p>
                    <a:p>
                      <a:pPr marL="171450" lvl="0" indent="-171450">
                        <a:buFont typeface="Arial" panose="020B0604020202020204" pitchFamily="34" charset="0"/>
                        <a:buChar char="•"/>
                      </a:pPr>
                      <a:r>
                        <a:rPr lang="en-US" sz="800" u="sng" kern="1200" dirty="0" smtClean="0">
                          <a:solidFill>
                            <a:schemeClr val="bg1"/>
                          </a:solidFill>
                          <a:effectLst/>
                          <a:latin typeface="Calibri" panose="020F0502020204030204"/>
                          <a:ea typeface="+mn-ea"/>
                          <a:cs typeface="+mn-cs"/>
                        </a:rPr>
                        <a:t>Changes in project cost</a:t>
                      </a:r>
                    </a:p>
                    <a:p>
                      <a:pPr marL="171450" lvl="0" indent="-171450">
                        <a:buFont typeface="Arial" panose="020B0604020202020204" pitchFamily="34" charset="0"/>
                        <a:buChar char="•"/>
                      </a:pPr>
                      <a:r>
                        <a:rPr lang="en-US" sz="800" u="sng" kern="1200" dirty="0" smtClean="0">
                          <a:solidFill>
                            <a:schemeClr val="bg1"/>
                          </a:solidFill>
                          <a:effectLst/>
                          <a:latin typeface="Calibri" panose="020F0502020204030204"/>
                          <a:ea typeface="+mn-ea"/>
                          <a:cs typeface="+mn-cs"/>
                        </a:rPr>
                        <a:t>Changes in schedule</a:t>
                      </a:r>
                    </a:p>
                    <a:p>
                      <a:pPr marL="171450" lvl="0" indent="-171450">
                        <a:buFont typeface="Arial" panose="020B0604020202020204" pitchFamily="34" charset="0"/>
                        <a:buChar char="•"/>
                      </a:pPr>
                      <a:r>
                        <a:rPr lang="en-US" sz="800" u="sng" kern="1200" dirty="0" smtClean="0">
                          <a:solidFill>
                            <a:schemeClr val="bg1"/>
                          </a:solidFill>
                          <a:effectLst/>
                          <a:latin typeface="Calibri" panose="020F0502020204030204"/>
                          <a:ea typeface="+mn-ea"/>
                          <a:cs typeface="+mn-cs"/>
                        </a:rPr>
                        <a:t>Significant project risks/issues&gt;</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lang="en-US" sz="1200" dirty="0">
                        <a:solidFill>
                          <a:schemeClr val="bg1"/>
                        </a:solidFill>
                      </a:endParaRP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extLst>
                  <a:ext uri="{0D108BD9-81ED-4DB2-BD59-A6C34878D82A}">
                    <a16:rowId xmlns:a16="http://schemas.microsoft.com/office/drawing/2014/main" val="3667910134"/>
                  </a:ext>
                </a:extLst>
              </a:tr>
              <a:tr h="32990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Recent Accomplishments</a:t>
                      </a:r>
                      <a:endParaRPr lang="en-US" sz="1400" b="1" kern="1200" dirty="0">
                        <a:solidFill>
                          <a:schemeClr val="bg1"/>
                        </a:solidFill>
                        <a:latin typeface="Calibri" panose="020F0502020204030204"/>
                        <a:ea typeface="+mn-ea"/>
                        <a:cs typeface="+mn-cs"/>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Planned Accomplishments for Next Reporting Period</a:t>
                      </a: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49812429"/>
                  </a:ext>
                </a:extLst>
              </a:tr>
              <a:tr h="120014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lang="en-US" sz="1000" dirty="0">
                        <a:solidFill>
                          <a:schemeClr val="bg1"/>
                        </a:solidFill>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lang="en-US" sz="1000" dirty="0">
                        <a:solidFill>
                          <a:schemeClr val="bg1"/>
                        </a:solidFill>
                      </a:endParaRP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extLst>
                  <a:ext uri="{0D108BD9-81ED-4DB2-BD59-A6C34878D82A}">
                    <a16:rowId xmlns:a16="http://schemas.microsoft.com/office/drawing/2014/main" val="2719872079"/>
                  </a:ext>
                </a:extLst>
              </a:tr>
            </a:tbl>
          </a:graphicData>
        </a:graphic>
      </p:graphicFrame>
      <p:sp>
        <p:nvSpPr>
          <p:cNvPr id="9" name="Slide Number Placeholder 1"/>
          <p:cNvSpPr txBox="1">
            <a:spLocks/>
          </p:cNvSpPr>
          <p:nvPr/>
        </p:nvSpPr>
        <p:spPr>
          <a:xfrm>
            <a:off x="6382981" y="6828939"/>
            <a:ext cx="3010006" cy="26424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7"/>
          <p:cNvSpPr txBox="1">
            <a:spLocks noChangeArrowheads="1"/>
          </p:cNvSpPr>
          <p:nvPr/>
        </p:nvSpPr>
        <p:spPr bwMode="auto">
          <a:xfrm>
            <a:off x="388752" y="4926640"/>
            <a:ext cx="11463609" cy="1357012"/>
          </a:xfrm>
          <a:prstGeom prst="rect">
            <a:avLst/>
          </a:prstGeom>
          <a:noFill/>
          <a:ln w="3175">
            <a:solidFill>
              <a:schemeClr val="bg1">
                <a:lumMod val="65000"/>
              </a:schemeClr>
            </a:solidFill>
            <a:miter lim="800000"/>
            <a:headEnd/>
            <a:tailEnd/>
          </a:ln>
        </p:spPr>
        <p:txBody>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Rectangle 10"/>
          <p:cNvSpPr/>
          <p:nvPr/>
        </p:nvSpPr>
        <p:spPr>
          <a:xfrm>
            <a:off x="2596679" y="5505696"/>
            <a:ext cx="2849271" cy="45719"/>
          </a:xfrm>
          <a:prstGeom prst="rect">
            <a:avLst/>
          </a:prstGeom>
          <a:solidFill>
            <a:srgbClr val="556D9F"/>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2" name="Group 11"/>
          <p:cNvGrpSpPr/>
          <p:nvPr/>
        </p:nvGrpSpPr>
        <p:grpSpPr>
          <a:xfrm>
            <a:off x="1561540" y="4978710"/>
            <a:ext cx="9285916" cy="103875"/>
            <a:chOff x="309146" y="3195903"/>
            <a:chExt cx="8462800" cy="191379"/>
          </a:xfrm>
        </p:grpSpPr>
        <p:sp>
          <p:nvSpPr>
            <p:cNvPr id="13" name="TextBox 12"/>
            <p:cNvSpPr txBox="1"/>
            <p:nvPr/>
          </p:nvSpPr>
          <p:spPr>
            <a:xfrm>
              <a:off x="4925865"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Nov</a:t>
              </a:r>
            </a:p>
          </p:txBody>
        </p:sp>
        <p:sp>
          <p:nvSpPr>
            <p:cNvPr id="14" name="TextBox 13"/>
            <p:cNvSpPr txBox="1"/>
            <p:nvPr/>
          </p:nvSpPr>
          <p:spPr>
            <a:xfrm>
              <a:off x="5377479"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Dec</a:t>
              </a:r>
            </a:p>
          </p:txBody>
        </p:sp>
        <p:sp>
          <p:nvSpPr>
            <p:cNvPr id="15" name="TextBox 14"/>
            <p:cNvSpPr txBox="1"/>
            <p:nvPr/>
          </p:nvSpPr>
          <p:spPr>
            <a:xfrm>
              <a:off x="309146" y="3195903"/>
              <a:ext cx="42105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Jan ‘17</a:t>
              </a:r>
            </a:p>
          </p:txBody>
        </p:sp>
        <p:sp>
          <p:nvSpPr>
            <p:cNvPr id="16" name="TextBox 15"/>
            <p:cNvSpPr txBox="1"/>
            <p:nvPr/>
          </p:nvSpPr>
          <p:spPr>
            <a:xfrm>
              <a:off x="838022"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Feb</a:t>
              </a:r>
            </a:p>
          </p:txBody>
        </p:sp>
        <p:sp>
          <p:nvSpPr>
            <p:cNvPr id="17" name="TextBox 16"/>
            <p:cNvSpPr txBox="1"/>
            <p:nvPr/>
          </p:nvSpPr>
          <p:spPr>
            <a:xfrm>
              <a:off x="1289637"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Mar</a:t>
              </a:r>
            </a:p>
          </p:txBody>
        </p:sp>
        <p:sp>
          <p:nvSpPr>
            <p:cNvPr id="18" name="TextBox 17"/>
            <p:cNvSpPr txBox="1"/>
            <p:nvPr/>
          </p:nvSpPr>
          <p:spPr>
            <a:xfrm>
              <a:off x="1741250"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Apr</a:t>
              </a:r>
            </a:p>
          </p:txBody>
        </p:sp>
        <p:sp>
          <p:nvSpPr>
            <p:cNvPr id="19" name="TextBox 18"/>
            <p:cNvSpPr txBox="1"/>
            <p:nvPr/>
          </p:nvSpPr>
          <p:spPr>
            <a:xfrm>
              <a:off x="2192865"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May</a:t>
              </a:r>
            </a:p>
          </p:txBody>
        </p:sp>
        <p:sp>
          <p:nvSpPr>
            <p:cNvPr id="20" name="TextBox 19"/>
            <p:cNvSpPr txBox="1"/>
            <p:nvPr/>
          </p:nvSpPr>
          <p:spPr>
            <a:xfrm>
              <a:off x="2644480"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Jun</a:t>
              </a:r>
            </a:p>
          </p:txBody>
        </p:sp>
        <p:sp>
          <p:nvSpPr>
            <p:cNvPr id="21" name="TextBox 20"/>
            <p:cNvSpPr txBox="1"/>
            <p:nvPr/>
          </p:nvSpPr>
          <p:spPr>
            <a:xfrm>
              <a:off x="3096093"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Jul</a:t>
              </a:r>
            </a:p>
          </p:txBody>
        </p:sp>
        <p:sp>
          <p:nvSpPr>
            <p:cNvPr id="22" name="TextBox 21"/>
            <p:cNvSpPr txBox="1"/>
            <p:nvPr/>
          </p:nvSpPr>
          <p:spPr>
            <a:xfrm>
              <a:off x="3547707"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Aug</a:t>
              </a:r>
            </a:p>
          </p:txBody>
        </p:sp>
        <p:sp>
          <p:nvSpPr>
            <p:cNvPr id="23" name="TextBox 22"/>
            <p:cNvSpPr txBox="1"/>
            <p:nvPr/>
          </p:nvSpPr>
          <p:spPr>
            <a:xfrm>
              <a:off x="3999321"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Sep</a:t>
              </a:r>
            </a:p>
          </p:txBody>
        </p:sp>
        <p:sp>
          <p:nvSpPr>
            <p:cNvPr id="24" name="TextBox 23"/>
            <p:cNvSpPr txBox="1"/>
            <p:nvPr/>
          </p:nvSpPr>
          <p:spPr>
            <a:xfrm>
              <a:off x="4450935" y="3195903"/>
              <a:ext cx="256477"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Oct</a:t>
              </a:r>
            </a:p>
          </p:txBody>
        </p:sp>
        <p:sp>
          <p:nvSpPr>
            <p:cNvPr id="25" name="TextBox 24"/>
            <p:cNvSpPr txBox="1"/>
            <p:nvPr/>
          </p:nvSpPr>
          <p:spPr>
            <a:xfrm>
              <a:off x="5829093" y="3195903"/>
              <a:ext cx="343108"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Jan ‘18</a:t>
              </a:r>
            </a:p>
          </p:txBody>
        </p:sp>
        <p:sp>
          <p:nvSpPr>
            <p:cNvPr id="26" name="TextBox 25"/>
            <p:cNvSpPr txBox="1"/>
            <p:nvPr/>
          </p:nvSpPr>
          <p:spPr>
            <a:xfrm>
              <a:off x="6280707"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Feb</a:t>
              </a:r>
            </a:p>
          </p:txBody>
        </p:sp>
        <p:sp>
          <p:nvSpPr>
            <p:cNvPr id="27" name="TextBox 26"/>
            <p:cNvSpPr txBox="1"/>
            <p:nvPr/>
          </p:nvSpPr>
          <p:spPr>
            <a:xfrm>
              <a:off x="6732321"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Mar</a:t>
              </a:r>
            </a:p>
          </p:txBody>
        </p:sp>
        <p:sp>
          <p:nvSpPr>
            <p:cNvPr id="28" name="TextBox 27"/>
            <p:cNvSpPr txBox="1"/>
            <p:nvPr/>
          </p:nvSpPr>
          <p:spPr>
            <a:xfrm>
              <a:off x="7183935"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Apr</a:t>
              </a:r>
            </a:p>
          </p:txBody>
        </p:sp>
        <p:sp>
          <p:nvSpPr>
            <p:cNvPr id="29" name="TextBox 28"/>
            <p:cNvSpPr txBox="1"/>
            <p:nvPr/>
          </p:nvSpPr>
          <p:spPr>
            <a:xfrm>
              <a:off x="7635549"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May</a:t>
              </a:r>
            </a:p>
          </p:txBody>
        </p:sp>
        <p:sp>
          <p:nvSpPr>
            <p:cNvPr id="30" name="TextBox 29"/>
            <p:cNvSpPr txBox="1"/>
            <p:nvPr/>
          </p:nvSpPr>
          <p:spPr>
            <a:xfrm>
              <a:off x="8087163"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Jun</a:t>
              </a:r>
            </a:p>
          </p:txBody>
        </p:sp>
        <p:sp>
          <p:nvSpPr>
            <p:cNvPr id="31" name="TextBox 30"/>
            <p:cNvSpPr txBox="1"/>
            <p:nvPr/>
          </p:nvSpPr>
          <p:spPr>
            <a:xfrm>
              <a:off x="8538785" y="3195903"/>
              <a:ext cx="233161" cy="19137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srgbClr val="000000"/>
                  </a:solidFill>
                  <a:effectLst/>
                  <a:uLnTx/>
                  <a:uFillTx/>
                  <a:latin typeface="Calibri"/>
                  <a:ea typeface="+mn-ea"/>
                  <a:cs typeface="+mn-cs"/>
                </a:rPr>
                <a:t>Jul</a:t>
              </a:r>
            </a:p>
          </p:txBody>
        </p:sp>
      </p:grpSp>
      <p:sp>
        <p:nvSpPr>
          <p:cNvPr id="32" name="Rectangle 31"/>
          <p:cNvSpPr/>
          <p:nvPr/>
        </p:nvSpPr>
        <p:spPr>
          <a:xfrm>
            <a:off x="2606415" y="5747616"/>
            <a:ext cx="2834415" cy="45719"/>
          </a:xfrm>
          <a:prstGeom prst="rect">
            <a:avLst/>
          </a:prstGeom>
          <a:solidFill>
            <a:srgbClr val="00B050"/>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dirty="0">
              <a:ln>
                <a:noFill/>
              </a:ln>
              <a:solidFill>
                <a:srgbClr val="000000"/>
              </a:solidFill>
              <a:effectLst/>
              <a:uLnTx/>
              <a:uFillTx/>
              <a:latin typeface="Calibri"/>
              <a:ea typeface="+mn-ea"/>
              <a:cs typeface="+mn-cs"/>
            </a:endParaRPr>
          </a:p>
        </p:txBody>
      </p:sp>
      <p:sp>
        <p:nvSpPr>
          <p:cNvPr id="33" name="Line 42"/>
          <p:cNvSpPr>
            <a:spLocks noChangeShapeType="1"/>
          </p:cNvSpPr>
          <p:nvPr/>
        </p:nvSpPr>
        <p:spPr bwMode="auto">
          <a:xfrm flipV="1">
            <a:off x="4309142" y="5131173"/>
            <a:ext cx="13002" cy="739898"/>
          </a:xfrm>
          <a:prstGeom prst="line">
            <a:avLst/>
          </a:prstGeom>
          <a:ln>
            <a:solidFill>
              <a:srgbClr val="FF0000">
                <a:alpha val="80000"/>
              </a:srgbClr>
            </a:solidFill>
            <a:prstDash val="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4" name="TextBox 33"/>
          <p:cNvSpPr txBox="1"/>
          <p:nvPr/>
        </p:nvSpPr>
        <p:spPr>
          <a:xfrm>
            <a:off x="4319115" y="5176276"/>
            <a:ext cx="622380" cy="1839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0000"/>
                </a:solidFill>
                <a:effectLst/>
                <a:uLnTx/>
                <a:uFillTx/>
                <a:latin typeface="Arial"/>
                <a:ea typeface="+mn-ea"/>
                <a:cs typeface="+mn-cs"/>
              </a:rPr>
              <a:t>Today</a:t>
            </a:r>
          </a:p>
        </p:txBody>
      </p:sp>
      <p:sp>
        <p:nvSpPr>
          <p:cNvPr id="35" name="Isosceles Triangle 34"/>
          <p:cNvSpPr/>
          <p:nvPr/>
        </p:nvSpPr>
        <p:spPr>
          <a:xfrm>
            <a:off x="4483495" y="5466397"/>
            <a:ext cx="200677" cy="79004"/>
          </a:xfrm>
          <a:prstGeom prst="triangl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nvGrpSpPr>
          <p:cNvPr id="36" name="Group 35"/>
          <p:cNvGrpSpPr/>
          <p:nvPr/>
        </p:nvGrpSpPr>
        <p:grpSpPr>
          <a:xfrm>
            <a:off x="1710459" y="5139943"/>
            <a:ext cx="8964427" cy="863851"/>
            <a:chOff x="489960" y="3415870"/>
            <a:chExt cx="8169809" cy="3296845"/>
          </a:xfrm>
        </p:grpSpPr>
        <p:sp>
          <p:nvSpPr>
            <p:cNvPr id="37" name="Line 42"/>
            <p:cNvSpPr>
              <a:spLocks noChangeShapeType="1"/>
            </p:cNvSpPr>
            <p:nvPr/>
          </p:nvSpPr>
          <p:spPr bwMode="auto">
            <a:xfrm flipV="1">
              <a:off x="2301135"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8" name="Line 42"/>
            <p:cNvSpPr>
              <a:spLocks noChangeShapeType="1"/>
            </p:cNvSpPr>
            <p:nvPr/>
          </p:nvSpPr>
          <p:spPr bwMode="auto">
            <a:xfrm flipV="1">
              <a:off x="489960" y="3419853"/>
              <a:ext cx="0" cy="329286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9" name="Line 42"/>
            <p:cNvSpPr>
              <a:spLocks noChangeShapeType="1"/>
            </p:cNvSpPr>
            <p:nvPr/>
          </p:nvSpPr>
          <p:spPr bwMode="auto">
            <a:xfrm flipV="1">
              <a:off x="3208059"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0" name="Line 42"/>
            <p:cNvSpPr>
              <a:spLocks noChangeShapeType="1"/>
            </p:cNvSpPr>
            <p:nvPr/>
          </p:nvSpPr>
          <p:spPr bwMode="auto">
            <a:xfrm flipV="1">
              <a:off x="1847673"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1" name="Line 62"/>
            <p:cNvSpPr>
              <a:spLocks noChangeShapeType="1"/>
            </p:cNvSpPr>
            <p:nvPr/>
          </p:nvSpPr>
          <p:spPr bwMode="auto">
            <a:xfrm flipV="1">
              <a:off x="7301070"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2" name="Line 42"/>
            <p:cNvSpPr>
              <a:spLocks noChangeShapeType="1"/>
            </p:cNvSpPr>
            <p:nvPr/>
          </p:nvSpPr>
          <p:spPr bwMode="auto">
            <a:xfrm flipV="1">
              <a:off x="4568445" y="3415872"/>
              <a:ext cx="11853"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Line 62"/>
            <p:cNvSpPr>
              <a:spLocks noChangeShapeType="1"/>
            </p:cNvSpPr>
            <p:nvPr/>
          </p:nvSpPr>
          <p:spPr bwMode="auto">
            <a:xfrm flipV="1">
              <a:off x="5940684"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4" name="Line 62"/>
            <p:cNvSpPr>
              <a:spLocks noChangeShapeType="1"/>
            </p:cNvSpPr>
            <p:nvPr/>
          </p:nvSpPr>
          <p:spPr bwMode="auto">
            <a:xfrm flipV="1">
              <a:off x="8659769"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Line 42"/>
            <p:cNvSpPr>
              <a:spLocks noChangeShapeType="1"/>
            </p:cNvSpPr>
            <p:nvPr/>
          </p:nvSpPr>
          <p:spPr bwMode="auto">
            <a:xfrm flipV="1">
              <a:off x="8207994" y="3415872"/>
              <a:ext cx="0" cy="3296843"/>
            </a:xfrm>
            <a:prstGeom prst="line">
              <a:avLst/>
            </a:prstGeom>
            <a:ln>
              <a:solidFill>
                <a:schemeClr val="bg1">
                  <a:lumMod val="65000"/>
                  <a:alpha val="80000"/>
                </a:schemeClr>
              </a:solidFill>
              <a:prstDash val="sysDash"/>
              <a:headEnd type="oval" w="med" len="med"/>
              <a:tailEnd type="oval" w="med" len="med"/>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6" name="Line 42"/>
            <p:cNvSpPr>
              <a:spLocks noChangeShapeType="1"/>
            </p:cNvSpPr>
            <p:nvPr/>
          </p:nvSpPr>
          <p:spPr bwMode="auto">
            <a:xfrm flipV="1">
              <a:off x="940749"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7" name="Line 42"/>
            <p:cNvSpPr>
              <a:spLocks noChangeShapeType="1"/>
            </p:cNvSpPr>
            <p:nvPr/>
          </p:nvSpPr>
          <p:spPr bwMode="auto">
            <a:xfrm flipV="1">
              <a:off x="1394211"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 name="Line 42"/>
            <p:cNvSpPr>
              <a:spLocks noChangeShapeType="1"/>
            </p:cNvSpPr>
            <p:nvPr/>
          </p:nvSpPr>
          <p:spPr bwMode="auto">
            <a:xfrm flipV="1">
              <a:off x="2754597"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Line 42"/>
            <p:cNvSpPr>
              <a:spLocks noChangeShapeType="1"/>
            </p:cNvSpPr>
            <p:nvPr/>
          </p:nvSpPr>
          <p:spPr bwMode="auto">
            <a:xfrm flipV="1">
              <a:off x="5033760"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Line 42"/>
            <p:cNvSpPr>
              <a:spLocks noChangeShapeType="1"/>
            </p:cNvSpPr>
            <p:nvPr/>
          </p:nvSpPr>
          <p:spPr bwMode="auto">
            <a:xfrm flipV="1">
              <a:off x="5487222" y="3415872"/>
              <a:ext cx="0" cy="3296843"/>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1" name="Line 42"/>
            <p:cNvSpPr>
              <a:spLocks noChangeShapeType="1"/>
            </p:cNvSpPr>
            <p:nvPr/>
          </p:nvSpPr>
          <p:spPr bwMode="auto">
            <a:xfrm flipV="1">
              <a:off x="6394146" y="3415871"/>
              <a:ext cx="0" cy="329684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2" name="Line 42"/>
            <p:cNvSpPr>
              <a:spLocks noChangeShapeType="1"/>
            </p:cNvSpPr>
            <p:nvPr/>
          </p:nvSpPr>
          <p:spPr bwMode="auto">
            <a:xfrm flipV="1">
              <a:off x="6847608" y="3415870"/>
              <a:ext cx="0" cy="329684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3" name="Line 42"/>
            <p:cNvSpPr>
              <a:spLocks noChangeShapeType="1"/>
            </p:cNvSpPr>
            <p:nvPr/>
          </p:nvSpPr>
          <p:spPr bwMode="auto">
            <a:xfrm flipV="1">
              <a:off x="7754532" y="3415870"/>
              <a:ext cx="0" cy="329684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4" name="Line 42"/>
            <p:cNvSpPr>
              <a:spLocks noChangeShapeType="1"/>
            </p:cNvSpPr>
            <p:nvPr/>
          </p:nvSpPr>
          <p:spPr bwMode="auto">
            <a:xfrm flipV="1">
              <a:off x="3661521" y="3415870"/>
              <a:ext cx="0" cy="329684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5" name="Line 42"/>
            <p:cNvSpPr>
              <a:spLocks noChangeShapeType="1"/>
            </p:cNvSpPr>
            <p:nvPr/>
          </p:nvSpPr>
          <p:spPr bwMode="auto">
            <a:xfrm flipV="1">
              <a:off x="4114983" y="3415870"/>
              <a:ext cx="0" cy="3296842"/>
            </a:xfrm>
            <a:prstGeom prst="line">
              <a:avLst/>
            </a:prstGeom>
            <a:ln>
              <a:solidFill>
                <a:schemeClr val="bg1">
                  <a:lumMod val="65000"/>
                  <a:alpha val="80000"/>
                </a:schemeClr>
              </a:solidFill>
              <a:prstDash val="sysDash"/>
              <a:headEnd type="oval" w="med" len="med"/>
              <a:tailEnd type="oval"/>
            </a:ln>
          </p:spPr>
          <p:style>
            <a:lnRef idx="1">
              <a:schemeClr val="dk1"/>
            </a:lnRef>
            <a:fillRef idx="0">
              <a:schemeClr val="dk1"/>
            </a:fillRef>
            <a:effectRef idx="0">
              <a:schemeClr val="dk1"/>
            </a:effectRef>
            <a:fontRef idx="minor">
              <a:schemeClr val="tx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56" name="Rounded Rectangle 12"/>
          <p:cNvSpPr>
            <a:spLocks noChangeArrowheads="1"/>
          </p:cNvSpPr>
          <p:nvPr/>
        </p:nvSpPr>
        <p:spPr bwMode="auto">
          <a:xfrm>
            <a:off x="588476" y="5222200"/>
            <a:ext cx="915476" cy="129146"/>
          </a:xfrm>
          <a:prstGeom prst="roundRect">
            <a:avLst>
              <a:gd name="adj" fmla="val 16667"/>
            </a:avLst>
          </a:prstGeom>
          <a:solidFill>
            <a:schemeClr val="tx1"/>
          </a:solidFill>
          <a:ln w="12700" algn="ctr">
            <a:solidFill>
              <a:srgbClr val="000000"/>
            </a:solidFill>
            <a:round/>
            <a:headEnd type="none" w="sm" len="sm"/>
            <a:tailEnd type="none" w="sm" len="sm"/>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000000"/>
                </a:solidFill>
                <a:effectLst/>
                <a:uLnTx/>
                <a:uFillTx/>
                <a:latin typeface="Calibri"/>
                <a:ea typeface="+mn-ea"/>
                <a:cs typeface="+mn-cs"/>
              </a:rPr>
              <a:t>Timeline</a:t>
            </a:r>
          </a:p>
        </p:txBody>
      </p:sp>
      <p:sp>
        <p:nvSpPr>
          <p:cNvPr id="57" name="Rounded Rectangle 56"/>
          <p:cNvSpPr/>
          <p:nvPr/>
        </p:nvSpPr>
        <p:spPr>
          <a:xfrm>
            <a:off x="496115" y="5466735"/>
            <a:ext cx="1619679" cy="598878"/>
          </a:xfrm>
          <a:prstGeom prst="round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1" i="0" u="none" strike="noStrike" kern="1200" cap="none" spc="0" normalizeH="0" baseline="0" noProof="0" dirty="0">
              <a:ln>
                <a:noFill/>
              </a:ln>
              <a:solidFill>
                <a:srgbClr val="000000"/>
              </a:solidFill>
              <a:effectLst/>
              <a:uLnTx/>
              <a:uFillTx/>
              <a:latin typeface="Arial"/>
              <a:ea typeface="+mn-ea"/>
              <a:cs typeface="+mn-cs"/>
            </a:endParaRPr>
          </a:p>
        </p:txBody>
      </p:sp>
      <p:sp>
        <p:nvSpPr>
          <p:cNvPr id="58" name="Rectangle 57"/>
          <p:cNvSpPr/>
          <p:nvPr/>
        </p:nvSpPr>
        <p:spPr>
          <a:xfrm>
            <a:off x="530803" y="5498797"/>
            <a:ext cx="522710" cy="50691"/>
          </a:xfrm>
          <a:prstGeom prst="rect">
            <a:avLst/>
          </a:prstGeom>
          <a:solidFill>
            <a:srgbClr val="556D9F"/>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Rectangle 58"/>
          <p:cNvSpPr/>
          <p:nvPr/>
        </p:nvSpPr>
        <p:spPr>
          <a:xfrm>
            <a:off x="547429" y="5655302"/>
            <a:ext cx="522710" cy="45719"/>
          </a:xfrm>
          <a:prstGeom prst="rect">
            <a:avLst/>
          </a:prstGeom>
          <a:solidFill>
            <a:srgbClr val="00B050"/>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dirty="0">
              <a:ln>
                <a:noFill/>
              </a:ln>
              <a:solidFill>
                <a:srgbClr val="000000"/>
              </a:solidFill>
              <a:effectLst/>
              <a:uLnTx/>
              <a:uFillTx/>
              <a:latin typeface="Calibri"/>
              <a:ea typeface="+mn-ea"/>
              <a:cs typeface="+mn-cs"/>
            </a:endParaRPr>
          </a:p>
        </p:txBody>
      </p:sp>
      <p:sp>
        <p:nvSpPr>
          <p:cNvPr id="60" name="Rectangle 59"/>
          <p:cNvSpPr/>
          <p:nvPr/>
        </p:nvSpPr>
        <p:spPr>
          <a:xfrm>
            <a:off x="965788" y="5608617"/>
            <a:ext cx="1182919" cy="16098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0" noProof="0" dirty="0">
                <a:ln>
                  <a:noFill/>
                </a:ln>
                <a:solidFill>
                  <a:srgbClr val="000000"/>
                </a:solidFill>
                <a:effectLst/>
                <a:uLnTx/>
                <a:uFillTx/>
                <a:latin typeface="Calibri"/>
                <a:ea typeface="+mn-ea"/>
                <a:cs typeface="+mn-cs"/>
              </a:rPr>
              <a:t>Progress</a:t>
            </a:r>
          </a:p>
        </p:txBody>
      </p:sp>
      <p:sp>
        <p:nvSpPr>
          <p:cNvPr id="61" name="Rectangle 60"/>
          <p:cNvSpPr/>
          <p:nvPr/>
        </p:nvSpPr>
        <p:spPr>
          <a:xfrm>
            <a:off x="975101" y="5772786"/>
            <a:ext cx="1132559" cy="16098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1" i="1" u="none" strike="noStrike" kern="1200" cap="none" spc="0" normalizeH="0" baseline="0" noProof="0" dirty="0">
                <a:ln>
                  <a:noFill/>
                </a:ln>
                <a:solidFill>
                  <a:srgbClr val="000000"/>
                </a:solidFill>
                <a:effectLst/>
                <a:uLnTx/>
                <a:uFillTx/>
                <a:latin typeface="Calibri"/>
                <a:ea typeface="+mn-ea"/>
                <a:cs typeface="+mn-cs"/>
              </a:rPr>
              <a:t>Planned Milestone</a:t>
            </a:r>
          </a:p>
        </p:txBody>
      </p:sp>
      <p:sp>
        <p:nvSpPr>
          <p:cNvPr id="62" name="Isosceles Triangle 61"/>
          <p:cNvSpPr/>
          <p:nvPr/>
        </p:nvSpPr>
        <p:spPr>
          <a:xfrm>
            <a:off x="687995" y="5759200"/>
            <a:ext cx="200677" cy="79004"/>
          </a:xfrm>
          <a:prstGeom prst="triangl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63" name="Isosceles Triangle 62"/>
          <p:cNvSpPr/>
          <p:nvPr/>
        </p:nvSpPr>
        <p:spPr>
          <a:xfrm>
            <a:off x="687050" y="5905574"/>
            <a:ext cx="200677" cy="79004"/>
          </a:xfrm>
          <a:prstGeom prst="triangle">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64" name="Rectangle 63"/>
          <p:cNvSpPr/>
          <p:nvPr/>
        </p:nvSpPr>
        <p:spPr>
          <a:xfrm>
            <a:off x="973167" y="5904629"/>
            <a:ext cx="1132559" cy="16098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1" i="1" u="none" strike="noStrike" kern="1200" cap="none" spc="0" normalizeH="0" baseline="0" noProof="0" dirty="0">
                <a:ln>
                  <a:noFill/>
                </a:ln>
                <a:solidFill>
                  <a:srgbClr val="000000"/>
                </a:solidFill>
                <a:effectLst/>
                <a:uLnTx/>
                <a:uFillTx/>
                <a:latin typeface="Calibri"/>
                <a:ea typeface="+mn-ea"/>
                <a:cs typeface="+mn-cs"/>
              </a:rPr>
              <a:t>Completed Milestone</a:t>
            </a:r>
          </a:p>
        </p:txBody>
      </p:sp>
      <p:sp>
        <p:nvSpPr>
          <p:cNvPr id="65" name="Rectangle 64"/>
          <p:cNvSpPr/>
          <p:nvPr/>
        </p:nvSpPr>
        <p:spPr>
          <a:xfrm>
            <a:off x="973731" y="5467483"/>
            <a:ext cx="1132559" cy="16098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0" noProof="0" dirty="0">
                <a:ln>
                  <a:noFill/>
                </a:ln>
                <a:solidFill>
                  <a:srgbClr val="000000"/>
                </a:solidFill>
                <a:effectLst/>
                <a:uLnTx/>
                <a:uFillTx/>
                <a:latin typeface="Calibri"/>
                <a:ea typeface="+mn-ea"/>
                <a:cs typeface="+mn-cs"/>
              </a:rPr>
              <a:t>Plan</a:t>
            </a:r>
          </a:p>
        </p:txBody>
      </p:sp>
      <p:sp>
        <p:nvSpPr>
          <p:cNvPr id="66" name="Flowchart: Connector 65"/>
          <p:cNvSpPr/>
          <p:nvPr/>
        </p:nvSpPr>
        <p:spPr>
          <a:xfrm>
            <a:off x="10016468" y="788704"/>
            <a:ext cx="274320" cy="27432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Flowchart: Connector 69"/>
          <p:cNvSpPr/>
          <p:nvPr/>
        </p:nvSpPr>
        <p:spPr>
          <a:xfrm>
            <a:off x="6340273" y="1157038"/>
            <a:ext cx="182880" cy="18288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1" name="Flowchart: Connector 70"/>
          <p:cNvSpPr/>
          <p:nvPr/>
        </p:nvSpPr>
        <p:spPr>
          <a:xfrm>
            <a:off x="9403359" y="1157038"/>
            <a:ext cx="182880" cy="18288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7193768" y="6367128"/>
            <a:ext cx="4998232" cy="400110"/>
          </a:xfrm>
          <a:prstGeom prst="rect">
            <a:avLst/>
          </a:prstGeom>
        </p:spPr>
        <p:txBody>
          <a:bodyPr wrap="square">
            <a:spAutoFit/>
          </a:bodyPr>
          <a:lstStyle/>
          <a:p>
            <a:r>
              <a:rPr lang="en-US" dirty="0">
                <a:solidFill>
                  <a:prstClr val="black"/>
                </a:solidFill>
                <a:ea typeface="+mj-ea"/>
              </a:rPr>
              <a:t>Reporting Period Ending: </a:t>
            </a:r>
            <a:r>
              <a:rPr lang="en-US" b="1" dirty="0">
                <a:solidFill>
                  <a:schemeClr val="bg1"/>
                </a:solidFill>
                <a:ea typeface="+mj-ea"/>
              </a:rPr>
              <a:t>&lt;</a:t>
            </a:r>
            <a:r>
              <a:rPr lang="en-US" b="1" dirty="0" smtClean="0">
                <a:solidFill>
                  <a:schemeClr val="bg1"/>
                </a:solidFill>
                <a:ea typeface="+mj-ea"/>
              </a:rPr>
              <a:t>mm/</a:t>
            </a:r>
            <a:r>
              <a:rPr lang="en-US" b="1" dirty="0" err="1" smtClean="0">
                <a:solidFill>
                  <a:schemeClr val="bg1"/>
                </a:solidFill>
                <a:ea typeface="+mj-ea"/>
              </a:rPr>
              <a:t>dd</a:t>
            </a:r>
            <a:r>
              <a:rPr lang="en-US" b="1" dirty="0" smtClean="0">
                <a:solidFill>
                  <a:schemeClr val="bg1"/>
                </a:solidFill>
                <a:ea typeface="+mj-ea"/>
              </a:rPr>
              <a:t>/</a:t>
            </a:r>
            <a:r>
              <a:rPr lang="en-US" b="1" dirty="0" err="1" smtClean="0">
                <a:solidFill>
                  <a:schemeClr val="bg1"/>
                </a:solidFill>
                <a:ea typeface="+mj-ea"/>
              </a:rPr>
              <a:t>yyyy</a:t>
            </a:r>
            <a:r>
              <a:rPr lang="en-US" sz="2000" b="1" dirty="0">
                <a:solidFill>
                  <a:schemeClr val="bg1"/>
                </a:solidFill>
                <a:ea typeface="+mj-ea"/>
              </a:rPr>
              <a:t>&gt;</a:t>
            </a:r>
            <a:endParaRPr lang="en-US" b="1" dirty="0">
              <a:solidFill>
                <a:schemeClr val="bg1"/>
              </a:solidFill>
            </a:endParaRPr>
          </a:p>
        </p:txBody>
      </p:sp>
      <p:sp>
        <p:nvSpPr>
          <p:cNvPr id="67" name="Flowchart: Connector 66"/>
          <p:cNvSpPr/>
          <p:nvPr/>
        </p:nvSpPr>
        <p:spPr>
          <a:xfrm>
            <a:off x="10351908" y="785788"/>
            <a:ext cx="274320" cy="274320"/>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Flowchart: Connector 67"/>
          <p:cNvSpPr/>
          <p:nvPr/>
        </p:nvSpPr>
        <p:spPr>
          <a:xfrm>
            <a:off x="10687348" y="790164"/>
            <a:ext cx="274320" cy="27432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Flowchart: Connector 68"/>
          <p:cNvSpPr/>
          <p:nvPr/>
        </p:nvSpPr>
        <p:spPr>
          <a:xfrm>
            <a:off x="9637009" y="1157038"/>
            <a:ext cx="182880" cy="182880"/>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Flowchart: Connector 71"/>
          <p:cNvSpPr/>
          <p:nvPr/>
        </p:nvSpPr>
        <p:spPr>
          <a:xfrm>
            <a:off x="9879903" y="1157038"/>
            <a:ext cx="182880" cy="18288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Flowchart: Connector 72"/>
          <p:cNvSpPr/>
          <p:nvPr/>
        </p:nvSpPr>
        <p:spPr>
          <a:xfrm>
            <a:off x="6816173" y="1157038"/>
            <a:ext cx="182880" cy="18288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4" name="Flowchart: Connector 73"/>
          <p:cNvSpPr/>
          <p:nvPr/>
        </p:nvSpPr>
        <p:spPr>
          <a:xfrm>
            <a:off x="6572333" y="1157038"/>
            <a:ext cx="182880" cy="182880"/>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p:cNvSpPr txBox="1"/>
          <p:nvPr/>
        </p:nvSpPr>
        <p:spPr>
          <a:xfrm>
            <a:off x="332531" y="6455041"/>
            <a:ext cx="2800404" cy="261610"/>
          </a:xfrm>
          <a:prstGeom prst="rect">
            <a:avLst/>
          </a:prstGeom>
          <a:noFill/>
        </p:spPr>
        <p:txBody>
          <a:bodyPr wrap="square" rtlCol="0">
            <a:spAutoFit/>
          </a:bodyPr>
          <a:lstStyle/>
          <a:p>
            <a:r>
              <a:rPr lang="en-US" sz="1100" dirty="0" smtClean="0">
                <a:solidFill>
                  <a:schemeClr val="bg1">
                    <a:lumMod val="65000"/>
                    <a:lumOff val="35000"/>
                  </a:schemeClr>
                </a:solidFill>
              </a:rPr>
              <a:t>Prepared by: &lt;name&gt;; &lt;email&gt;</a:t>
            </a:r>
            <a:endParaRPr lang="en-US" sz="1100" dirty="0">
              <a:solidFill>
                <a:schemeClr val="bg1">
                  <a:lumMod val="65000"/>
                  <a:lumOff val="35000"/>
                </a:schemeClr>
              </a:solidFill>
            </a:endParaRPr>
          </a:p>
        </p:txBody>
      </p:sp>
    </p:spTree>
    <p:extLst>
      <p:ext uri="{BB962C8B-B14F-4D97-AF65-F5344CB8AC3E}">
        <p14:creationId xmlns:p14="http://schemas.microsoft.com/office/powerpoint/2010/main" val="17689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7511"/>
          </a:xfrm>
        </p:spPr>
        <p:txBody>
          <a:bodyPr/>
          <a:lstStyle/>
          <a:p>
            <a:r>
              <a:rPr lang="en-US" b="1" dirty="0" smtClean="0"/>
              <a:t>Document Revision History</a:t>
            </a:r>
            <a:endParaRPr lang="en-US" b="1" dirty="0"/>
          </a:p>
        </p:txBody>
      </p:sp>
      <p:sp>
        <p:nvSpPr>
          <p:cNvPr id="3" name="Slide Number Placeholder 2"/>
          <p:cNvSpPr>
            <a:spLocks noGrp="1"/>
          </p:cNvSpPr>
          <p:nvPr>
            <p:ph type="sldNum" sz="quarter" idx="10"/>
          </p:nvPr>
        </p:nvSpPr>
        <p:spPr/>
        <p:txBody>
          <a:bodyPr/>
          <a:lstStyle/>
          <a:p>
            <a:fld id="{DF6CD61D-383B-8C4C-A586-A9FA29BEA8BE}" type="slidenum">
              <a:rPr lang="en-US" smtClean="0"/>
              <a:pPr/>
              <a:t>11</a:t>
            </a:fld>
            <a:endParaRPr lang="en-US" dirty="0"/>
          </a:p>
        </p:txBody>
      </p:sp>
      <p:sp>
        <p:nvSpPr>
          <p:cNvPr id="4" name="TextBox 3"/>
          <p:cNvSpPr txBox="1"/>
          <p:nvPr/>
        </p:nvSpPr>
        <p:spPr>
          <a:xfrm>
            <a:off x="609600" y="1672046"/>
            <a:ext cx="10737669" cy="1477328"/>
          </a:xfrm>
          <a:prstGeom prst="rect">
            <a:avLst/>
          </a:prstGeom>
          <a:noFill/>
        </p:spPr>
        <p:txBody>
          <a:bodyPr wrap="square" rtlCol="0">
            <a:spAutoFit/>
          </a:bodyPr>
          <a:lstStyle/>
          <a:p>
            <a:r>
              <a:rPr lang="en-US" dirty="0" smtClean="0">
                <a:solidFill>
                  <a:schemeClr val="bg1"/>
                </a:solidFill>
              </a:rPr>
              <a:t>12/07/18 – Initial Publication</a:t>
            </a:r>
          </a:p>
          <a:p>
            <a:endParaRPr lang="en-US" dirty="0" smtClean="0">
              <a:solidFill>
                <a:schemeClr val="bg1"/>
              </a:solidFill>
            </a:endParaRPr>
          </a:p>
          <a:p>
            <a:r>
              <a:rPr lang="en-US" dirty="0" smtClean="0">
                <a:solidFill>
                  <a:schemeClr val="bg1"/>
                </a:solidFill>
              </a:rPr>
              <a:t>10/01/18  – Revised to include updated comprehensive report template.  Template revised to include </a:t>
            </a:r>
            <a:r>
              <a:rPr lang="en-US" i="1" dirty="0" smtClean="0">
                <a:solidFill>
                  <a:schemeClr val="bg1"/>
                </a:solidFill>
              </a:rPr>
              <a:t>Est. Completion Cost </a:t>
            </a:r>
            <a:r>
              <a:rPr lang="en-US" dirty="0" smtClean="0">
                <a:solidFill>
                  <a:schemeClr val="bg1"/>
                </a:solidFill>
              </a:rPr>
              <a:t>in Budget box; Report Period Ending format also revised to include the day (previously only included month and year.)</a:t>
            </a:r>
            <a:endParaRPr lang="en-US" dirty="0">
              <a:solidFill>
                <a:schemeClr val="bg1"/>
              </a:solidFill>
            </a:endParaRPr>
          </a:p>
        </p:txBody>
      </p:sp>
    </p:spTree>
    <p:extLst>
      <p:ext uri="{BB962C8B-B14F-4D97-AF65-F5344CB8AC3E}">
        <p14:creationId xmlns:p14="http://schemas.microsoft.com/office/powerpoint/2010/main" val="24796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7511"/>
          </a:xfrm>
        </p:spPr>
        <p:txBody>
          <a:bodyPr/>
          <a:lstStyle/>
          <a:p>
            <a:r>
              <a:rPr lang="en-US" dirty="0" smtClean="0"/>
              <a:t>Regents Reporting Requirements </a:t>
            </a:r>
            <a:r>
              <a:rPr lang="en-US" dirty="0"/>
              <a:t>for Significant IT </a:t>
            </a:r>
            <a:r>
              <a:rPr lang="en-US" dirty="0" smtClean="0"/>
              <a:t>Projects</a:t>
            </a:r>
            <a:endParaRPr lang="en-US" dirty="0"/>
          </a:p>
        </p:txBody>
      </p:sp>
      <p:sp>
        <p:nvSpPr>
          <p:cNvPr id="3" name="Content Placeholder 2"/>
          <p:cNvSpPr>
            <a:spLocks noGrp="1"/>
          </p:cNvSpPr>
          <p:nvPr>
            <p:ph idx="1"/>
          </p:nvPr>
        </p:nvSpPr>
        <p:spPr>
          <a:xfrm>
            <a:off x="609600" y="979595"/>
            <a:ext cx="11107782" cy="5527821"/>
          </a:xfrm>
        </p:spPr>
        <p:txBody>
          <a:bodyPr>
            <a:normAutofit/>
          </a:bodyPr>
          <a:lstStyle/>
          <a:p>
            <a:pPr marL="0" indent="0">
              <a:buNone/>
            </a:pPr>
            <a:r>
              <a:rPr lang="en-US" sz="1200" dirty="0"/>
              <a:t>To ensure that the University of California Board of Regents is able to exercise necessary oversight for the university's significant IT projects, all University locations are </a:t>
            </a:r>
            <a:r>
              <a:rPr lang="en-US" sz="1200" i="1" dirty="0"/>
              <a:t>required</a:t>
            </a:r>
            <a:r>
              <a:rPr lang="en-US" sz="1200" dirty="0"/>
              <a:t> per </a:t>
            </a:r>
            <a:r>
              <a:rPr lang="en-US" sz="1200" dirty="0">
                <a:hlinkClick r:id="rId2"/>
              </a:rPr>
              <a:t>Regents </a:t>
            </a:r>
            <a:r>
              <a:rPr lang="en-US" sz="1200" dirty="0" smtClean="0">
                <a:hlinkClick r:id="rId2"/>
              </a:rPr>
              <a:t>Policy 5103</a:t>
            </a:r>
            <a:r>
              <a:rPr lang="en-US" sz="1200" dirty="0"/>
              <a:t> </a:t>
            </a:r>
            <a:r>
              <a:rPr lang="en-US" sz="1200" dirty="0" smtClean="0"/>
              <a:t>to </a:t>
            </a:r>
            <a:r>
              <a:rPr lang="en-US" sz="1200" b="1" i="1" dirty="0"/>
              <a:t>provide a status update to the Regents three times per calendar year on IT projects with an estimated or actual cumulative cost of $5M or </a:t>
            </a:r>
            <a:r>
              <a:rPr lang="en-US" sz="1200" b="1" i="1" dirty="0" smtClean="0"/>
              <a:t>more.  </a:t>
            </a:r>
            <a:endParaRPr lang="en-US" sz="1200" b="1" i="1" dirty="0"/>
          </a:p>
          <a:p>
            <a:pPr marL="0" indent="0">
              <a:buNone/>
            </a:pPr>
            <a:r>
              <a:rPr lang="en-US" sz="1200" dirty="0"/>
              <a:t>Two types of reports are to be submitted to UCOP for reporting to the Regents</a:t>
            </a:r>
            <a:r>
              <a:rPr lang="en-US" sz="1200" dirty="0" smtClean="0"/>
              <a:t>:</a:t>
            </a:r>
          </a:p>
          <a:p>
            <a:pPr marL="342900" indent="-342900">
              <a:buFont typeface="+mj-lt"/>
              <a:buAutoNum type="arabicPeriod"/>
            </a:pPr>
            <a:r>
              <a:rPr lang="en-US" sz="1200" b="1" i="1" dirty="0" smtClean="0"/>
              <a:t>Summary </a:t>
            </a:r>
            <a:r>
              <a:rPr lang="en-US" sz="1200" b="1" i="1" dirty="0"/>
              <a:t>report </a:t>
            </a:r>
            <a:r>
              <a:rPr lang="en-US" sz="1200" dirty="0"/>
              <a:t>for each project with an estimated/actual cumulative cost between $5M and $25M. </a:t>
            </a:r>
            <a:endParaRPr lang="en-US" sz="1200" dirty="0" smtClean="0"/>
          </a:p>
          <a:p>
            <a:pPr marL="342900" indent="-342900">
              <a:buFont typeface="+mj-lt"/>
              <a:buAutoNum type="arabicPeriod"/>
            </a:pPr>
            <a:r>
              <a:rPr lang="en-US" sz="1200" b="1" i="1" dirty="0"/>
              <a:t>Comprehensive report</a:t>
            </a:r>
            <a:r>
              <a:rPr lang="en-US" sz="1200" dirty="0"/>
              <a:t> for each project with an estimated/actual cumulative cost of $25M or more.</a:t>
            </a:r>
          </a:p>
          <a:p>
            <a:pPr marL="0" indent="0">
              <a:buNone/>
            </a:pPr>
            <a:r>
              <a:rPr lang="en-US" sz="1200" dirty="0"/>
              <a:t>Each </a:t>
            </a:r>
            <a:r>
              <a:rPr lang="en-US" sz="1200" dirty="0" smtClean="0"/>
              <a:t>location </a:t>
            </a:r>
            <a:r>
              <a:rPr lang="en-US" sz="1200" dirty="0"/>
              <a:t>is responsible for preparing its own reports. Completed reports </a:t>
            </a:r>
            <a:r>
              <a:rPr lang="en-US" sz="1200" b="1" i="1" dirty="0"/>
              <a:t>must be submitted using the templates provided </a:t>
            </a:r>
            <a:r>
              <a:rPr lang="en-US" sz="1200" dirty="0"/>
              <a:t>and are sent to the Office of the President for consolidation and submission to the Regents</a:t>
            </a:r>
            <a:r>
              <a:rPr lang="en-US" sz="1200" dirty="0" smtClean="0"/>
              <a:t>.</a:t>
            </a:r>
            <a:r>
              <a:rPr lang="en-US" sz="800" dirty="0"/>
              <a:t> </a:t>
            </a:r>
            <a:endParaRPr lang="en-US" sz="800" dirty="0" smtClean="0"/>
          </a:p>
          <a:p>
            <a:pPr marL="0" indent="0">
              <a:buNone/>
            </a:pPr>
            <a:r>
              <a:rPr lang="en-US" sz="1200" dirty="0"/>
              <a:t>Reporting </a:t>
            </a:r>
            <a:r>
              <a:rPr lang="en-US" sz="1200" dirty="0" smtClean="0"/>
              <a:t>samples, instructions, and templates are </a:t>
            </a:r>
            <a:r>
              <a:rPr lang="en-US" sz="1200" dirty="0"/>
              <a:t>contained in </a:t>
            </a:r>
            <a:r>
              <a:rPr lang="en-US" sz="1200" dirty="0" smtClean="0"/>
              <a:t>the pages </a:t>
            </a:r>
            <a:r>
              <a:rPr lang="en-US" sz="1200" dirty="0"/>
              <a:t>that follow.</a:t>
            </a:r>
          </a:p>
          <a:p>
            <a:pPr marL="0" indent="0">
              <a:buNone/>
            </a:pPr>
            <a:endParaRPr lang="en-US" sz="200" dirty="0"/>
          </a:p>
          <a:p>
            <a:endParaRPr lang="en-US" sz="200" dirty="0" smtClean="0"/>
          </a:p>
          <a:p>
            <a:endParaRPr lang="en-US" sz="200" dirty="0"/>
          </a:p>
          <a:p>
            <a:endParaRPr lang="en-US" sz="200"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sz="1200" b="1" dirty="0" smtClean="0"/>
              <a:t>Send completed reports to:  </a:t>
            </a:r>
            <a:r>
              <a:rPr lang="en-US" sz="1200" dirty="0" smtClean="0">
                <a:hlinkClick r:id="rId3"/>
              </a:rPr>
              <a:t>RegentsStatusReport@spmail.ucop.edu</a:t>
            </a:r>
            <a:endParaRPr lang="en-US" sz="1200" dirty="0" smtClean="0"/>
          </a:p>
          <a:p>
            <a:pPr marL="0" indent="0">
              <a:buNone/>
            </a:pPr>
            <a:r>
              <a:rPr lang="en-US" sz="1200" b="1" dirty="0" smtClean="0"/>
              <a:t>Questions? </a:t>
            </a:r>
            <a:r>
              <a:rPr lang="en-US" sz="1200" dirty="0" smtClean="0"/>
              <a:t>Contact</a:t>
            </a:r>
            <a:r>
              <a:rPr lang="en-US" sz="1200" dirty="0"/>
              <a:t> </a:t>
            </a:r>
            <a:r>
              <a:rPr lang="en-US" sz="1200" dirty="0" smtClean="0"/>
              <a:t>Halina Wojnicz, Director, UC IT Project Management Office, at 510-987-0808 or </a:t>
            </a:r>
            <a:r>
              <a:rPr lang="en-US" sz="1200" dirty="0" smtClean="0">
                <a:hlinkClick r:id="rId4"/>
              </a:rPr>
              <a:t>Halina.Wojnicz@ucop.edu</a:t>
            </a:r>
            <a:r>
              <a:rPr lang="en-US" sz="1200" dirty="0" smtClean="0"/>
              <a:t> </a:t>
            </a:r>
            <a:endParaRPr lang="en-US" dirty="0" smtClean="0"/>
          </a:p>
          <a:p>
            <a:pPr marL="0" indent="0">
              <a:buNone/>
            </a:pPr>
            <a:endParaRPr lang="en-US" dirty="0" smtClean="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D6C29-3808-4CF1-B27B-82D4E3075D35}" type="slidenum">
              <a:rPr kumimoji="0" lang="en-US" sz="800" b="1" i="0" u="none" strike="noStrike" kern="1200" cap="none" spc="0" normalizeH="0" baseline="0" noProof="0" smtClean="0">
                <a:ln>
                  <a:noFill/>
                </a:ln>
                <a:solidFill>
                  <a:srgbClr val="00558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005581"/>
              </a:solidFill>
              <a:effectLst/>
              <a:uLnTx/>
              <a:uFillTx/>
              <a:latin typeface="Arial"/>
              <a:ea typeface="+mn-ea"/>
              <a:cs typeface="+mn-cs"/>
            </a:endParaRPr>
          </a:p>
        </p:txBody>
      </p:sp>
      <p:sp>
        <p:nvSpPr>
          <p:cNvPr id="5" name="TextBox 4"/>
          <p:cNvSpPr txBox="1"/>
          <p:nvPr/>
        </p:nvSpPr>
        <p:spPr>
          <a:xfrm>
            <a:off x="6890100" y="3763703"/>
            <a:ext cx="4598125" cy="1569660"/>
          </a:xfrm>
          <a:prstGeom prst="rect">
            <a:avLst/>
          </a:prstGeom>
          <a:solidFill>
            <a:schemeClr val="accent2">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a:ea typeface="+mn-ea"/>
                <a:cs typeface="+mn-cs"/>
              </a:rPr>
              <a:t>$5M Threshold: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smtClean="0">
                <a:ln>
                  <a:noFill/>
                </a:ln>
                <a:solidFill>
                  <a:prstClr val="black"/>
                </a:solidFill>
                <a:effectLst/>
                <a:uLnTx/>
                <a:uFillTx/>
                <a:latin typeface="Arial"/>
                <a:ea typeface="+mn-ea"/>
                <a:cs typeface="+mn-cs"/>
              </a:rPr>
              <a:t>Includes </a:t>
            </a:r>
            <a:r>
              <a:rPr kumimoji="0" lang="en-US" sz="1200" b="0" i="0" u="none" strike="noStrike" kern="1200" cap="none" spc="0" normalizeH="0" baseline="0" noProof="0" dirty="0">
                <a:ln>
                  <a:noFill/>
                </a:ln>
                <a:solidFill>
                  <a:prstClr val="black"/>
                </a:solidFill>
                <a:effectLst/>
                <a:uLnTx/>
                <a:uFillTx/>
                <a:latin typeface="Arial"/>
                <a:ea typeface="+mn-ea"/>
                <a:cs typeface="+mn-cs"/>
              </a:rPr>
              <a:t>in-kind labor (e.g</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existing staff</a:t>
            </a:r>
            <a:r>
              <a:rPr kumimoji="0" lang="en-US" sz="1200" b="0" i="0" u="none" strike="noStrike" kern="1200" cap="none" spc="0" normalizeH="0" baseline="0" noProof="0" dirty="0">
                <a:ln>
                  <a:noFill/>
                </a:ln>
                <a:solidFill>
                  <a:prstClr val="black"/>
                </a:solidFill>
                <a:effectLst/>
                <a:uLnTx/>
                <a:uFillTx/>
                <a:latin typeface="Arial"/>
                <a:ea typeface="+mn-ea"/>
                <a:cs typeface="+mn-cs"/>
              </a:rPr>
              <a:t>) and billable labor (e.g., contractors, UC recharge labor</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Arial"/>
                <a:ea typeface="+mn-ea"/>
                <a:cs typeface="+mn-cs"/>
              </a:rPr>
              <a:t>E</a:t>
            </a:r>
            <a:r>
              <a:rPr kumimoji="0" lang="en-US" sz="1200" b="1" i="1" u="none" strike="noStrike" kern="1200" cap="none" spc="0" normalizeH="0" baseline="0" noProof="0" dirty="0" smtClean="0">
                <a:ln>
                  <a:noFill/>
                </a:ln>
                <a:solidFill>
                  <a:prstClr val="black"/>
                </a:solidFill>
                <a:effectLst/>
                <a:uLnTx/>
                <a:uFillTx/>
                <a:latin typeface="Arial"/>
                <a:ea typeface="+mn-ea"/>
                <a:cs typeface="+mn-cs"/>
              </a:rPr>
              <a:t>xcludes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ongoing cost of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prstClr val="black"/>
                </a:solidFill>
                <a:effectLst/>
                <a:uLnTx/>
                <a:uFillTx/>
                <a:latin typeface="Arial"/>
                <a:ea typeface="+mn-ea"/>
                <a:cs typeface="+mn-cs"/>
              </a:rPr>
              <a:t>E</a:t>
            </a:r>
            <a:r>
              <a:rPr kumimoji="0" lang="en-US" sz="1200" b="1" i="1" u="none" strike="noStrike" kern="1200" cap="none" spc="0" normalizeH="0" baseline="0" noProof="0" dirty="0" smtClean="0">
                <a:ln>
                  <a:noFill/>
                </a:ln>
                <a:solidFill>
                  <a:prstClr val="black"/>
                </a:solidFill>
                <a:effectLst/>
                <a:uLnTx/>
                <a:uFillTx/>
                <a:latin typeface="Arial"/>
                <a:ea typeface="+mn-ea"/>
                <a:cs typeface="+mn-cs"/>
              </a:rPr>
              <a:t>xcludes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savings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projections</a:t>
            </a:r>
          </a:p>
        </p:txBody>
      </p:sp>
      <p:graphicFrame>
        <p:nvGraphicFramePr>
          <p:cNvPr id="7" name="Table 6"/>
          <p:cNvGraphicFramePr>
            <a:graphicFrameLocks noGrp="1"/>
          </p:cNvGraphicFramePr>
          <p:nvPr>
            <p:extLst>
              <p:ext uri="{D42A27DB-BD31-4B8C-83A1-F6EECF244321}">
                <p14:modId xmlns:p14="http://schemas.microsoft.com/office/powerpoint/2010/main" val="4289837983"/>
              </p:ext>
            </p:extLst>
          </p:nvPr>
        </p:nvGraphicFramePr>
        <p:xfrm>
          <a:off x="691896" y="3744276"/>
          <a:ext cx="5911790" cy="1585546"/>
        </p:xfrm>
        <a:graphic>
          <a:graphicData uri="http://schemas.openxmlformats.org/drawingml/2006/table">
            <a:tbl>
              <a:tblPr firstRow="1" bandRow="1">
                <a:tableStyleId>{5C22544A-7EE6-4342-B048-85BDC9FD1C3A}</a:tableStyleId>
              </a:tblPr>
              <a:tblGrid>
                <a:gridCol w="1978152">
                  <a:extLst>
                    <a:ext uri="{9D8B030D-6E8A-4147-A177-3AD203B41FA5}">
                      <a16:colId xmlns:a16="http://schemas.microsoft.com/office/drawing/2014/main" val="2477982355"/>
                    </a:ext>
                  </a:extLst>
                </a:gridCol>
                <a:gridCol w="1901362">
                  <a:extLst>
                    <a:ext uri="{9D8B030D-6E8A-4147-A177-3AD203B41FA5}">
                      <a16:colId xmlns:a16="http://schemas.microsoft.com/office/drawing/2014/main" val="3002081823"/>
                    </a:ext>
                  </a:extLst>
                </a:gridCol>
                <a:gridCol w="2032276">
                  <a:extLst>
                    <a:ext uri="{9D8B030D-6E8A-4147-A177-3AD203B41FA5}">
                      <a16:colId xmlns:a16="http://schemas.microsoft.com/office/drawing/2014/main" val="2951310076"/>
                    </a:ext>
                  </a:extLst>
                </a:gridCol>
              </a:tblGrid>
              <a:tr h="325643">
                <a:tc gridSpan="3">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1" dirty="0" smtClean="0">
                          <a:ln>
                            <a:solidFill>
                              <a:schemeClr val="accent1">
                                <a:alpha val="0"/>
                              </a:schemeClr>
                            </a:solidFill>
                          </a:ln>
                        </a:rPr>
                        <a:t>Report Submission Timelines</a:t>
                      </a:r>
                      <a:endParaRPr lang="en-US" sz="1200"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52953872"/>
                  </a:ext>
                </a:extLst>
              </a:tr>
              <a:tr h="374904">
                <a:tc>
                  <a:txBody>
                    <a:bodyPr/>
                    <a:lstStyle/>
                    <a:p>
                      <a:pPr marL="0" marR="0">
                        <a:lnSpc>
                          <a:spcPct val="107000"/>
                        </a:lnSpc>
                        <a:spcBef>
                          <a:spcPts val="0"/>
                        </a:spcBef>
                        <a:spcAft>
                          <a:spcPts val="0"/>
                        </a:spcAft>
                      </a:pPr>
                      <a:r>
                        <a:rPr lang="en-US" sz="1100" b="1" dirty="0" smtClean="0">
                          <a:ln>
                            <a:solidFill>
                              <a:schemeClr val="accent1">
                                <a:alpha val="0"/>
                              </a:schemeClr>
                            </a:solidFill>
                          </a:ln>
                          <a:effectLst/>
                        </a:rPr>
                        <a:t>Report </a:t>
                      </a:r>
                      <a:r>
                        <a:rPr lang="en-US" sz="1100" b="1" dirty="0">
                          <a:ln>
                            <a:solidFill>
                              <a:schemeClr val="accent1">
                                <a:alpha val="0"/>
                              </a:schemeClr>
                            </a:solidFill>
                          </a:ln>
                          <a:effectLst/>
                        </a:rPr>
                        <a:t>Period </a:t>
                      </a:r>
                      <a:r>
                        <a:rPr lang="en-US" sz="1100" b="1" dirty="0" smtClean="0">
                          <a:ln>
                            <a:solidFill>
                              <a:schemeClr val="accent1">
                                <a:alpha val="0"/>
                              </a:schemeClr>
                            </a:solidFill>
                          </a:ln>
                          <a:effectLst/>
                        </a:rPr>
                        <a:t>Ending</a:t>
                      </a:r>
                      <a:r>
                        <a:rPr lang="en-US" sz="1100" b="1" baseline="0" dirty="0" smtClean="0">
                          <a:ln>
                            <a:solidFill>
                              <a:schemeClr val="accent1">
                                <a:alpha val="0"/>
                              </a:schemeClr>
                            </a:solidFill>
                          </a:ln>
                          <a:effectLst/>
                        </a:rPr>
                        <a:t> </a:t>
                      </a:r>
                      <a:r>
                        <a:rPr lang="en-US" sz="1100" b="1" dirty="0" smtClean="0">
                          <a:ln>
                            <a:solidFill>
                              <a:schemeClr val="accent1">
                                <a:alpha val="0"/>
                              </a:schemeClr>
                            </a:solidFill>
                          </a:ln>
                          <a:effectLst/>
                        </a:rPr>
                        <a:t>Date</a:t>
                      </a:r>
                      <a:endParaRPr lang="en-US" sz="105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100" b="1" dirty="0">
                          <a:ln>
                            <a:solidFill>
                              <a:schemeClr val="accent1">
                                <a:alpha val="0"/>
                              </a:schemeClr>
                            </a:solidFill>
                          </a:ln>
                          <a:effectLst/>
                        </a:rPr>
                        <a:t>Date Report Due to </a:t>
                      </a:r>
                      <a:r>
                        <a:rPr lang="en-US" sz="1100" b="1" dirty="0" smtClean="0">
                          <a:ln>
                            <a:solidFill>
                              <a:schemeClr val="accent1">
                                <a:alpha val="0"/>
                              </a:schemeClr>
                            </a:solidFill>
                          </a:ln>
                          <a:effectLst/>
                        </a:rPr>
                        <a:t>UCOP</a:t>
                      </a:r>
                      <a:endParaRPr lang="en-US" sz="105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100" b="1" dirty="0">
                          <a:ln>
                            <a:solidFill>
                              <a:schemeClr val="accent1">
                                <a:alpha val="0"/>
                              </a:schemeClr>
                            </a:solidFill>
                          </a:ln>
                          <a:effectLst/>
                        </a:rPr>
                        <a:t>Regents Presentation Date</a:t>
                      </a:r>
                      <a:endParaRPr lang="en-US" sz="105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56386750"/>
                  </a:ext>
                </a:extLst>
              </a:tr>
              <a:tr h="287655">
                <a:tc>
                  <a:txBody>
                    <a:bodyPr/>
                    <a:lstStyle/>
                    <a:p>
                      <a:pPr marL="0" marR="0" algn="ctr">
                        <a:lnSpc>
                          <a:spcPct val="107000"/>
                        </a:lnSpc>
                        <a:spcBef>
                          <a:spcPts val="0"/>
                        </a:spcBef>
                        <a:spcAft>
                          <a:spcPts val="0"/>
                        </a:spcAft>
                      </a:pPr>
                      <a:r>
                        <a:rPr lang="en-US" sz="1200" dirty="0">
                          <a:ln>
                            <a:solidFill>
                              <a:schemeClr val="accent1">
                                <a:alpha val="0"/>
                              </a:schemeClr>
                            </a:solidFill>
                          </a:ln>
                          <a:effectLst/>
                        </a:rPr>
                        <a:t>Dec 31</a:t>
                      </a:r>
                      <a:endParaRPr lang="en-US" sz="1100"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dirty="0">
                          <a:ln>
                            <a:solidFill>
                              <a:schemeClr val="accent1">
                                <a:alpha val="0"/>
                              </a:schemeClr>
                            </a:solidFill>
                          </a:ln>
                          <a:effectLst/>
                        </a:rPr>
                        <a:t>Feb 1</a:t>
                      </a:r>
                      <a:endParaRPr lang="en-US" sz="110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dirty="0">
                          <a:ln>
                            <a:solidFill>
                              <a:schemeClr val="accent1">
                                <a:alpha val="0"/>
                              </a:schemeClr>
                            </a:solidFill>
                          </a:ln>
                          <a:effectLst/>
                        </a:rPr>
                        <a:t>Mar </a:t>
                      </a:r>
                      <a:r>
                        <a:rPr lang="en-US" sz="1200" dirty="0" smtClean="0">
                          <a:ln>
                            <a:solidFill>
                              <a:schemeClr val="accent1">
                                <a:alpha val="0"/>
                              </a:schemeClr>
                            </a:solidFill>
                          </a:ln>
                          <a:effectLst/>
                        </a:rPr>
                        <a:t>14/15</a:t>
                      </a:r>
                      <a:endParaRPr lang="en-US" sz="1100" dirty="0">
                        <a:ln>
                          <a:solidFill>
                            <a:schemeClr val="accent1">
                              <a:alpha val="0"/>
                            </a:schemeClr>
                          </a:solidFill>
                        </a:ln>
                        <a:effectLst/>
                      </a:endParaRPr>
                    </a:p>
                  </a:txBody>
                  <a:tcPr/>
                </a:tc>
                <a:extLst>
                  <a:ext uri="{0D108BD9-81ED-4DB2-BD59-A6C34878D82A}">
                    <a16:rowId xmlns:a16="http://schemas.microsoft.com/office/drawing/2014/main" val="1000837701"/>
                  </a:ext>
                </a:extLst>
              </a:tr>
              <a:tr h="310197">
                <a:tc>
                  <a:txBody>
                    <a:bodyPr/>
                    <a:lstStyle/>
                    <a:p>
                      <a:pPr marL="0" marR="0" algn="ctr">
                        <a:lnSpc>
                          <a:spcPct val="107000"/>
                        </a:lnSpc>
                        <a:spcBef>
                          <a:spcPts val="0"/>
                        </a:spcBef>
                        <a:spcAft>
                          <a:spcPts val="0"/>
                        </a:spcAft>
                      </a:pPr>
                      <a:r>
                        <a:rPr lang="en-US" sz="1200">
                          <a:ln>
                            <a:solidFill>
                              <a:schemeClr val="accent1">
                                <a:alpha val="0"/>
                              </a:schemeClr>
                            </a:solidFill>
                          </a:ln>
                          <a:effectLst/>
                        </a:rPr>
                        <a:t>Apr 31</a:t>
                      </a:r>
                      <a:endParaRPr lang="en-US" sz="110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dirty="0">
                          <a:ln>
                            <a:solidFill>
                              <a:schemeClr val="accent1">
                                <a:alpha val="0"/>
                              </a:schemeClr>
                            </a:solidFill>
                          </a:ln>
                          <a:effectLst/>
                        </a:rPr>
                        <a:t>Jun 15</a:t>
                      </a:r>
                      <a:endParaRPr lang="en-US" sz="110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dirty="0">
                          <a:ln>
                            <a:solidFill>
                              <a:schemeClr val="accent1">
                                <a:alpha val="0"/>
                              </a:schemeClr>
                            </a:solidFill>
                          </a:ln>
                          <a:effectLst/>
                        </a:rPr>
                        <a:t>Jul </a:t>
                      </a:r>
                      <a:r>
                        <a:rPr lang="en-US" sz="1200" dirty="0" smtClean="0">
                          <a:ln>
                            <a:solidFill>
                              <a:schemeClr val="accent1">
                                <a:alpha val="0"/>
                              </a:schemeClr>
                            </a:solidFill>
                          </a:ln>
                          <a:effectLst/>
                        </a:rPr>
                        <a:t>31 </a:t>
                      </a:r>
                      <a:endParaRPr lang="en-US" sz="1100"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23789851"/>
                  </a:ext>
                </a:extLst>
              </a:tr>
              <a:tr h="238760">
                <a:tc>
                  <a:txBody>
                    <a:bodyPr/>
                    <a:lstStyle/>
                    <a:p>
                      <a:pPr marL="0" marR="0" algn="ctr">
                        <a:lnSpc>
                          <a:spcPct val="107000"/>
                        </a:lnSpc>
                        <a:spcBef>
                          <a:spcPts val="0"/>
                        </a:spcBef>
                        <a:spcAft>
                          <a:spcPts val="0"/>
                        </a:spcAft>
                      </a:pPr>
                      <a:r>
                        <a:rPr lang="en-US" sz="1200">
                          <a:ln>
                            <a:solidFill>
                              <a:schemeClr val="accent1">
                                <a:alpha val="0"/>
                              </a:schemeClr>
                            </a:solidFill>
                          </a:ln>
                          <a:effectLst/>
                        </a:rPr>
                        <a:t>Aug 31</a:t>
                      </a:r>
                      <a:endParaRPr lang="en-US" sz="110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dirty="0">
                          <a:ln>
                            <a:solidFill>
                              <a:schemeClr val="accent1">
                                <a:alpha val="0"/>
                              </a:schemeClr>
                            </a:solidFill>
                          </a:ln>
                          <a:effectLst/>
                        </a:rPr>
                        <a:t>Oct 15</a:t>
                      </a:r>
                      <a:endParaRPr lang="en-US" sz="1100" b="1" dirty="0">
                        <a:ln>
                          <a:solidFill>
                            <a:schemeClr val="accent1">
                              <a:alpha val="0"/>
                            </a:schemeClr>
                          </a:solidFill>
                        </a:ln>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dirty="0">
                          <a:ln>
                            <a:solidFill>
                              <a:schemeClr val="accent1">
                                <a:alpha val="0"/>
                              </a:schemeClr>
                            </a:solidFill>
                          </a:ln>
                          <a:effectLst/>
                        </a:rPr>
                        <a:t>Nov 30 </a:t>
                      </a:r>
                      <a:endParaRPr lang="en-US" sz="1100" dirty="0">
                        <a:ln>
                          <a:solidFill>
                            <a:schemeClr val="accent1">
                              <a:alpha val="0"/>
                            </a:schemeClr>
                          </a:solidFill>
                        </a:ln>
                        <a:effectLst/>
                      </a:endParaRPr>
                    </a:p>
                  </a:txBody>
                  <a:tcPr/>
                </a:tc>
                <a:extLst>
                  <a:ext uri="{0D108BD9-81ED-4DB2-BD59-A6C34878D82A}">
                    <a16:rowId xmlns:a16="http://schemas.microsoft.com/office/drawing/2014/main" val="3728008814"/>
                  </a:ext>
                </a:extLst>
              </a:tr>
            </a:tbl>
          </a:graphicData>
        </a:graphic>
      </p:graphicFrame>
    </p:spTree>
    <p:extLst>
      <p:ext uri="{BB962C8B-B14F-4D97-AF65-F5344CB8AC3E}">
        <p14:creationId xmlns:p14="http://schemas.microsoft.com/office/powerpoint/2010/main" val="354511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47" y="127099"/>
            <a:ext cx="10972800" cy="497149"/>
          </a:xfrm>
        </p:spPr>
        <p:txBody>
          <a:bodyPr/>
          <a:lstStyle/>
          <a:p>
            <a:r>
              <a:rPr lang="en-US" b="1" dirty="0"/>
              <a:t>Summary Report </a:t>
            </a:r>
            <a:r>
              <a:rPr lang="en-US" b="1" dirty="0" smtClean="0">
                <a:solidFill>
                  <a:schemeClr val="bg1">
                    <a:lumMod val="50000"/>
                    <a:lumOff val="50000"/>
                  </a:schemeClr>
                </a:solidFill>
              </a:rPr>
              <a:t>Sample</a:t>
            </a:r>
            <a:endParaRPr lang="en-US" dirty="0">
              <a:solidFill>
                <a:schemeClr val="bg1">
                  <a:lumMod val="50000"/>
                  <a:lumOff val="50000"/>
                </a:schemeClr>
              </a:solidFill>
            </a:endParaRPr>
          </a:p>
        </p:txBody>
      </p:sp>
      <p:sp>
        <p:nvSpPr>
          <p:cNvPr id="3" name="Content Placeholder 2"/>
          <p:cNvSpPr>
            <a:spLocks noGrp="1"/>
          </p:cNvSpPr>
          <p:nvPr>
            <p:ph idx="1"/>
          </p:nvPr>
        </p:nvSpPr>
        <p:spPr>
          <a:xfrm>
            <a:off x="823347" y="743151"/>
            <a:ext cx="10293144" cy="543877"/>
          </a:xfrm>
        </p:spPr>
        <p:txBody>
          <a:bodyPr>
            <a:normAutofit/>
          </a:bodyPr>
          <a:lstStyle/>
          <a:p>
            <a:pPr marL="0" indent="0">
              <a:buNone/>
            </a:pPr>
            <a:r>
              <a:rPr lang="en-US" dirty="0" smtClean="0"/>
              <a:t>The Summary </a:t>
            </a:r>
            <a:r>
              <a:rPr lang="en-US" dirty="0"/>
              <a:t>Report </a:t>
            </a:r>
            <a:r>
              <a:rPr lang="en-US" dirty="0" smtClean="0"/>
              <a:t>format is used for </a:t>
            </a:r>
            <a:r>
              <a:rPr lang="en-US" dirty="0"/>
              <a:t>projects with </a:t>
            </a:r>
            <a:r>
              <a:rPr lang="en-US" dirty="0" smtClean="0"/>
              <a:t>an estimated or actual cumulative </a:t>
            </a:r>
            <a:r>
              <a:rPr lang="en-US" dirty="0"/>
              <a:t>budget between $5M and $25M</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08D6C29-3808-4CF1-B27B-82D4E3075D35}" type="slidenum">
              <a:rPr lang="en-US" smtClean="0"/>
              <a:t>3</a:t>
            </a:fld>
            <a:endParaRPr lang="en-US" dirty="0"/>
          </a:p>
        </p:txBody>
      </p:sp>
      <p:sp>
        <p:nvSpPr>
          <p:cNvPr id="13" name="Rectangle 4"/>
          <p:cNvSpPr>
            <a:spLocks noChangeArrowheads="1"/>
          </p:cNvSpPr>
          <p:nvPr/>
        </p:nvSpPr>
        <p:spPr bwMode="auto">
          <a:xfrm>
            <a:off x="8759941" y="1287029"/>
            <a:ext cx="2556808" cy="677108"/>
          </a:xfrm>
          <a:prstGeom prst="rect">
            <a:avLst/>
          </a:prstGeom>
          <a:solidFill>
            <a:schemeClr val="accent4">
              <a:lumMod val="20000"/>
              <a:lumOff val="80000"/>
            </a:schemeClr>
          </a:solidFill>
          <a:ln>
            <a:solidFill>
              <a:srgbClr val="0070C0"/>
            </a:solidFill>
          </a:ln>
          <a:effectLs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200" dirty="0">
              <a:solidFill>
                <a:schemeClr val="bg1"/>
              </a:solidFill>
            </a:endParaRPr>
          </a:p>
          <a:p>
            <a:pPr algn="ctr" eaLnBrk="0" fontAlgn="base" hangingPunct="0">
              <a:spcBef>
                <a:spcPct val="0"/>
              </a:spcBef>
              <a:spcAft>
                <a:spcPct val="0"/>
              </a:spcAft>
            </a:pPr>
            <a:endParaRPr lang="en-US" sz="1200" dirty="0" smtClean="0">
              <a:solidFill>
                <a:schemeClr val="bg1"/>
              </a:solidFill>
            </a:endParaRPr>
          </a:p>
          <a:p>
            <a:pPr algn="ctr" eaLnBrk="0" fontAlgn="base" hangingPunct="0">
              <a:spcBef>
                <a:spcPct val="0"/>
              </a:spcBef>
              <a:spcAft>
                <a:spcPct val="0"/>
              </a:spcAft>
            </a:pPr>
            <a:r>
              <a:rPr lang="en-US" sz="1200" b="1" dirty="0" smtClean="0">
                <a:solidFill>
                  <a:schemeClr val="bg1"/>
                </a:solidFill>
              </a:rPr>
              <a:t>Templates are on slides 9 and 10</a:t>
            </a:r>
          </a:p>
          <a:p>
            <a:pPr eaLnBrk="0" fontAlgn="base" hangingPunct="0">
              <a:spcBef>
                <a:spcPct val="0"/>
              </a:spcBef>
              <a:spcAft>
                <a:spcPct val="0"/>
              </a:spcAft>
            </a:pPr>
            <a:endParaRPr lang="en-US" sz="12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58613890"/>
              </p:ext>
            </p:extLst>
          </p:nvPr>
        </p:nvGraphicFramePr>
        <p:xfrm>
          <a:off x="926285" y="1304285"/>
          <a:ext cx="7316379" cy="5268567"/>
        </p:xfrm>
        <a:graphic>
          <a:graphicData uri="http://schemas.openxmlformats.org/drawingml/2006/table">
            <a:tbl>
              <a:tblPr firstRow="1" firstCol="1" bandRow="1">
                <a:tableStyleId>{5C22544A-7EE6-4342-B048-85BDC9FD1C3A}</a:tableStyleId>
              </a:tblPr>
              <a:tblGrid>
                <a:gridCol w="1790568">
                  <a:extLst>
                    <a:ext uri="{9D8B030D-6E8A-4147-A177-3AD203B41FA5}">
                      <a16:colId xmlns:a16="http://schemas.microsoft.com/office/drawing/2014/main" val="2877161424"/>
                    </a:ext>
                  </a:extLst>
                </a:gridCol>
                <a:gridCol w="2595726">
                  <a:extLst>
                    <a:ext uri="{9D8B030D-6E8A-4147-A177-3AD203B41FA5}">
                      <a16:colId xmlns:a16="http://schemas.microsoft.com/office/drawing/2014/main" val="2907446088"/>
                    </a:ext>
                  </a:extLst>
                </a:gridCol>
                <a:gridCol w="1017929">
                  <a:extLst>
                    <a:ext uri="{9D8B030D-6E8A-4147-A177-3AD203B41FA5}">
                      <a16:colId xmlns:a16="http://schemas.microsoft.com/office/drawing/2014/main" val="3716258463"/>
                    </a:ext>
                  </a:extLst>
                </a:gridCol>
                <a:gridCol w="957845">
                  <a:extLst>
                    <a:ext uri="{9D8B030D-6E8A-4147-A177-3AD203B41FA5}">
                      <a16:colId xmlns:a16="http://schemas.microsoft.com/office/drawing/2014/main" val="255458494"/>
                    </a:ext>
                  </a:extLst>
                </a:gridCol>
                <a:gridCol w="954311">
                  <a:extLst>
                    <a:ext uri="{9D8B030D-6E8A-4147-A177-3AD203B41FA5}">
                      <a16:colId xmlns:a16="http://schemas.microsoft.com/office/drawing/2014/main" val="1539781334"/>
                    </a:ext>
                  </a:extLst>
                </a:gridCol>
              </a:tblGrid>
              <a:tr h="165671">
                <a:tc>
                  <a:txBody>
                    <a:bodyPr/>
                    <a:lstStyle/>
                    <a:p>
                      <a:pPr marL="0" marR="0" algn="l">
                        <a:lnSpc>
                          <a:spcPct val="107000"/>
                        </a:lnSpc>
                        <a:spcBef>
                          <a:spcPts val="0"/>
                        </a:spcBef>
                        <a:spcAft>
                          <a:spcPts val="0"/>
                        </a:spcAft>
                      </a:pPr>
                      <a:r>
                        <a:rPr lang="en-US" sz="800" dirty="0">
                          <a:effectLst/>
                        </a:rPr>
                        <a:t>Location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Project 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Budget ($MM)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Start Date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dirty="0">
                          <a:effectLst/>
                        </a:rPr>
                        <a:t>End 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926400826"/>
                  </a:ext>
                </a:extLst>
              </a:tr>
              <a:tr h="155421">
                <a:tc>
                  <a:txBody>
                    <a:bodyPr/>
                    <a:lstStyle/>
                    <a:p>
                      <a:pPr marL="0" marR="0" algn="l">
                        <a:lnSpc>
                          <a:spcPct val="107000"/>
                        </a:lnSpc>
                        <a:spcBef>
                          <a:spcPts val="0"/>
                        </a:spcBef>
                        <a:spcAft>
                          <a:spcPts val="0"/>
                        </a:spcAft>
                      </a:pPr>
                      <a:r>
                        <a:rPr lang="en-US" sz="800">
                          <a:effectLst/>
                        </a:rPr>
                        <a:t>UC-wide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UCPath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504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Oct 2011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Jun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526035132"/>
                  </a:ext>
                </a:extLst>
              </a:tr>
              <a:tr h="301883">
                <a:tc>
                  <a:txBody>
                    <a:bodyPr/>
                    <a:lstStyle/>
                    <a:p>
                      <a:pPr marL="0" marR="0" algn="l">
                        <a:lnSpc>
                          <a:spcPct val="107000"/>
                        </a:lnSpc>
                        <a:spcBef>
                          <a:spcPts val="0"/>
                        </a:spcBef>
                        <a:spcAft>
                          <a:spcPts val="0"/>
                        </a:spcAft>
                      </a:pPr>
                      <a:r>
                        <a:rPr lang="en-US" sz="800">
                          <a:effectLst/>
                        </a:rPr>
                        <a:t>UC Irvine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UCePic - UC electronic Patient Information Collaboration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dirty="0">
                          <a:effectLst/>
                        </a:rPr>
                        <a:t> $                82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Jul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Nov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133636475"/>
                  </a:ext>
                </a:extLst>
              </a:tr>
              <a:tr h="301883">
                <a:tc>
                  <a:txBody>
                    <a:bodyPr/>
                    <a:lstStyle/>
                    <a:p>
                      <a:pPr marL="0" marR="0" algn="l">
                        <a:lnSpc>
                          <a:spcPct val="107000"/>
                        </a:lnSpc>
                        <a:spcBef>
                          <a:spcPts val="0"/>
                        </a:spcBef>
                        <a:spcAft>
                          <a:spcPts val="0"/>
                        </a:spcAft>
                      </a:pPr>
                      <a:r>
                        <a:rPr lang="en-US" sz="800">
                          <a:effectLst/>
                        </a:rPr>
                        <a:t>UC Irvine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UCI Student Information System Replacement Project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70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Jan 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Jul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836574042"/>
                  </a:ext>
                </a:extLst>
              </a:tr>
              <a:tr h="155421">
                <a:tc>
                  <a:txBody>
                    <a:bodyPr/>
                    <a:lstStyle/>
                    <a:p>
                      <a:pPr marL="0" marR="0" algn="l">
                        <a:lnSpc>
                          <a:spcPct val="107000"/>
                        </a:lnSpc>
                        <a:spcBef>
                          <a:spcPts val="0"/>
                        </a:spcBef>
                        <a:spcAft>
                          <a:spcPts val="0"/>
                        </a:spcAft>
                      </a:pPr>
                      <a:r>
                        <a:rPr lang="en-US" sz="800">
                          <a:effectLst/>
                        </a:rPr>
                        <a:t>UC-wide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Redwood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51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Jan 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Apr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036664656"/>
                  </a:ext>
                </a:extLst>
              </a:tr>
              <a:tr h="301883">
                <a:tc>
                  <a:txBody>
                    <a:bodyPr/>
                    <a:lstStyle/>
                    <a:p>
                      <a:pPr marL="0" marR="0" algn="l">
                        <a:lnSpc>
                          <a:spcPct val="107000"/>
                        </a:lnSpc>
                        <a:spcBef>
                          <a:spcPts val="0"/>
                        </a:spcBef>
                        <a:spcAft>
                          <a:spcPts val="0"/>
                        </a:spcAft>
                      </a:pPr>
                      <a:r>
                        <a:rPr lang="en-US" sz="800">
                          <a:effectLst/>
                        </a:rPr>
                        <a:t>UC-wide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FireEye Cybersecurity Threat Detection &amp; Intelligence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23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May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Dec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54078106"/>
                  </a:ext>
                </a:extLst>
              </a:tr>
              <a:tr h="395492">
                <a:tc>
                  <a:txBody>
                    <a:bodyPr/>
                    <a:lstStyle/>
                    <a:p>
                      <a:pPr marL="0" marR="0" algn="l">
                        <a:lnSpc>
                          <a:spcPct val="107000"/>
                        </a:lnSpc>
                        <a:spcBef>
                          <a:spcPts val="0"/>
                        </a:spcBef>
                        <a:spcAft>
                          <a:spcPts val="0"/>
                        </a:spcAft>
                      </a:pPr>
                      <a:r>
                        <a:rPr lang="en-US" sz="800">
                          <a:effectLst/>
                        </a:rPr>
                        <a:t>UC Merced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Capital Projects (Downtown Campus Center &amp; Project 2020): FF&amp;E for active electronics &amp; AV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22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539071927"/>
                  </a:ext>
                </a:extLst>
              </a:tr>
              <a:tr h="155421">
                <a:tc>
                  <a:txBody>
                    <a:bodyPr/>
                    <a:lstStyle/>
                    <a:p>
                      <a:pPr marL="0" marR="0" algn="l">
                        <a:lnSpc>
                          <a:spcPct val="107000"/>
                        </a:lnSpc>
                        <a:spcBef>
                          <a:spcPts val="0"/>
                        </a:spcBef>
                        <a:spcAft>
                          <a:spcPts val="0"/>
                        </a:spcAft>
                      </a:pPr>
                      <a:r>
                        <a:rPr lang="en-US" sz="800">
                          <a:effectLst/>
                        </a:rPr>
                        <a:t>UC Davis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EHR Hosting - Marshall Medical Center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22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Jul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Nov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4155551427"/>
                  </a:ext>
                </a:extLst>
              </a:tr>
              <a:tr h="155421">
                <a:tc>
                  <a:txBody>
                    <a:bodyPr/>
                    <a:lstStyle/>
                    <a:p>
                      <a:pPr marL="0" marR="0" algn="l">
                        <a:lnSpc>
                          <a:spcPct val="107000"/>
                        </a:lnSpc>
                        <a:spcBef>
                          <a:spcPts val="0"/>
                        </a:spcBef>
                        <a:spcAft>
                          <a:spcPts val="0"/>
                        </a:spcAft>
                      </a:pPr>
                      <a:r>
                        <a:rPr lang="en-US" sz="800">
                          <a:effectLst/>
                        </a:rPr>
                        <a:t>UC San Diego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Student Information System renewal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19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Jan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Jun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712765266"/>
                  </a:ext>
                </a:extLst>
              </a:tr>
              <a:tr h="155421">
                <a:tc>
                  <a:txBody>
                    <a:bodyPr/>
                    <a:lstStyle/>
                    <a:p>
                      <a:pPr marL="0" marR="0" algn="l">
                        <a:lnSpc>
                          <a:spcPct val="107000"/>
                        </a:lnSpc>
                        <a:spcBef>
                          <a:spcPts val="0"/>
                        </a:spcBef>
                        <a:spcAft>
                          <a:spcPts val="0"/>
                        </a:spcAft>
                      </a:pPr>
                      <a:r>
                        <a:rPr lang="en-US" sz="800">
                          <a:effectLst/>
                        </a:rPr>
                        <a:t>UC Davis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ePic Beaker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18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Jul 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Feb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754166451"/>
                  </a:ext>
                </a:extLst>
              </a:tr>
              <a:tr h="155421">
                <a:tc>
                  <a:txBody>
                    <a:bodyPr/>
                    <a:lstStyle/>
                    <a:p>
                      <a:pPr marL="0" marR="0" algn="l">
                        <a:lnSpc>
                          <a:spcPct val="107000"/>
                        </a:lnSpc>
                        <a:spcBef>
                          <a:spcPts val="0"/>
                        </a:spcBef>
                        <a:spcAft>
                          <a:spcPts val="0"/>
                        </a:spcAft>
                      </a:pPr>
                      <a:r>
                        <a:rPr lang="en-US" sz="800">
                          <a:effectLst/>
                        </a:rPr>
                        <a:t>UC Davis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Materials Management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16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Jan 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Mar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879428050"/>
                  </a:ext>
                </a:extLst>
              </a:tr>
              <a:tr h="263661">
                <a:tc>
                  <a:txBody>
                    <a:bodyPr/>
                    <a:lstStyle/>
                    <a:p>
                      <a:pPr marL="0" marR="0" algn="l">
                        <a:lnSpc>
                          <a:spcPct val="107000"/>
                        </a:lnSpc>
                        <a:spcBef>
                          <a:spcPts val="0"/>
                        </a:spcBef>
                        <a:spcAft>
                          <a:spcPts val="0"/>
                        </a:spcAft>
                      </a:pPr>
                      <a:r>
                        <a:rPr lang="en-US" sz="800">
                          <a:effectLst/>
                        </a:rPr>
                        <a:t>UC San Francisco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Precision Cancer Medical Building (PCMB)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16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Jun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Apr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260278546"/>
                  </a:ext>
                </a:extLst>
              </a:tr>
              <a:tr h="155421">
                <a:tc>
                  <a:txBody>
                    <a:bodyPr/>
                    <a:lstStyle/>
                    <a:p>
                      <a:pPr marL="0" marR="0" algn="l">
                        <a:lnSpc>
                          <a:spcPct val="107000"/>
                        </a:lnSpc>
                        <a:spcBef>
                          <a:spcPts val="0"/>
                        </a:spcBef>
                        <a:spcAft>
                          <a:spcPts val="0"/>
                        </a:spcAft>
                      </a:pPr>
                      <a:r>
                        <a:rPr lang="en-US" sz="800">
                          <a:effectLst/>
                        </a:rPr>
                        <a:t>UC Merced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Next Gen Network Upgrade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989690801"/>
                  </a:ext>
                </a:extLst>
              </a:tr>
              <a:tr h="301883">
                <a:tc>
                  <a:txBody>
                    <a:bodyPr/>
                    <a:lstStyle/>
                    <a:p>
                      <a:pPr marL="0" marR="0" algn="l">
                        <a:lnSpc>
                          <a:spcPct val="107000"/>
                        </a:lnSpc>
                        <a:spcBef>
                          <a:spcPts val="0"/>
                        </a:spcBef>
                        <a:spcAft>
                          <a:spcPts val="0"/>
                        </a:spcAft>
                      </a:pPr>
                      <a:r>
                        <a:rPr lang="en-US" sz="800">
                          <a:effectLst/>
                        </a:rPr>
                        <a:t>UC Riverside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Banner: Student System Upgrade from IBM based to Oracle based platform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Oct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195641739"/>
                  </a:ext>
                </a:extLst>
              </a:tr>
              <a:tr h="155421">
                <a:tc>
                  <a:txBody>
                    <a:bodyPr/>
                    <a:lstStyle/>
                    <a:p>
                      <a:pPr marL="0" marR="0" algn="l">
                        <a:lnSpc>
                          <a:spcPct val="107000"/>
                        </a:lnSpc>
                        <a:spcBef>
                          <a:spcPts val="0"/>
                        </a:spcBef>
                        <a:spcAft>
                          <a:spcPts val="0"/>
                        </a:spcAft>
                      </a:pPr>
                      <a:r>
                        <a:rPr lang="en-US" sz="800">
                          <a:effectLst/>
                        </a:rPr>
                        <a:t>UC San Francisco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UCSF Data Center Migration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Nov 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Jun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23816174"/>
                  </a:ext>
                </a:extLst>
              </a:tr>
              <a:tr h="155421">
                <a:tc>
                  <a:txBody>
                    <a:bodyPr/>
                    <a:lstStyle/>
                    <a:p>
                      <a:pPr marL="0" marR="0" algn="l">
                        <a:lnSpc>
                          <a:spcPct val="107000"/>
                        </a:lnSpc>
                        <a:spcBef>
                          <a:spcPts val="0"/>
                        </a:spcBef>
                        <a:spcAft>
                          <a:spcPts val="0"/>
                        </a:spcAft>
                      </a:pPr>
                      <a:r>
                        <a:rPr lang="en-US" sz="800">
                          <a:effectLst/>
                        </a:rPr>
                        <a:t>UC San Diego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Financial Information System renewal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10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Apr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Jun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2623989765"/>
                  </a:ext>
                </a:extLst>
              </a:tr>
              <a:tr h="263661">
                <a:tc>
                  <a:txBody>
                    <a:bodyPr/>
                    <a:lstStyle/>
                    <a:p>
                      <a:pPr marL="0" marR="0" algn="l">
                        <a:lnSpc>
                          <a:spcPct val="107000"/>
                        </a:lnSpc>
                        <a:spcBef>
                          <a:spcPts val="0"/>
                        </a:spcBef>
                        <a:spcAft>
                          <a:spcPts val="0"/>
                        </a:spcAft>
                      </a:pPr>
                      <a:r>
                        <a:rPr lang="en-US" sz="800">
                          <a:effectLst/>
                        </a:rPr>
                        <a:t>UC San Diego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ePic EMR Module additions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8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Jul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May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811452318"/>
                  </a:ext>
                </a:extLst>
              </a:tr>
              <a:tr h="263661">
                <a:tc>
                  <a:txBody>
                    <a:bodyPr/>
                    <a:lstStyle/>
                    <a:p>
                      <a:pPr marL="0" marR="0" algn="l">
                        <a:lnSpc>
                          <a:spcPct val="107000"/>
                        </a:lnSpc>
                        <a:spcBef>
                          <a:spcPts val="0"/>
                        </a:spcBef>
                        <a:spcAft>
                          <a:spcPts val="0"/>
                        </a:spcAft>
                      </a:pPr>
                      <a:r>
                        <a:rPr lang="en-US" sz="800">
                          <a:effectLst/>
                        </a:rPr>
                        <a:t>UC Santa Cruz</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Telecommunications Infrastructure Upgrade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Apr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Sep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501803243"/>
                  </a:ext>
                </a:extLst>
              </a:tr>
              <a:tr h="301883">
                <a:tc>
                  <a:txBody>
                    <a:bodyPr/>
                    <a:lstStyle/>
                    <a:p>
                      <a:pPr marL="0" marR="0" algn="l">
                        <a:lnSpc>
                          <a:spcPct val="107000"/>
                        </a:lnSpc>
                        <a:spcBef>
                          <a:spcPts val="0"/>
                        </a:spcBef>
                        <a:spcAft>
                          <a:spcPts val="0"/>
                        </a:spcAft>
                      </a:pPr>
                      <a:r>
                        <a:rPr lang="en-US" sz="800">
                          <a:effectLst/>
                        </a:rPr>
                        <a:t>UC 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Enterprise Imaging (VNA: Vendor Neutral Archive)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6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Feb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Apr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3238238534"/>
                  </a:ext>
                </a:extLst>
              </a:tr>
              <a:tr h="301883">
                <a:tc>
                  <a:txBody>
                    <a:bodyPr/>
                    <a:lstStyle/>
                    <a:p>
                      <a:pPr marL="0" marR="0" algn="l">
                        <a:lnSpc>
                          <a:spcPct val="107000"/>
                        </a:lnSpc>
                        <a:spcBef>
                          <a:spcPts val="0"/>
                        </a:spcBef>
                        <a:spcAft>
                          <a:spcPts val="0"/>
                        </a:spcAft>
                      </a:pPr>
                      <a:r>
                        <a:rPr lang="en-US" sz="800">
                          <a:effectLst/>
                        </a:rPr>
                        <a:t>UC-wide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Consolidated Financial Reporting replacement project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Oct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Dec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2578395153"/>
                  </a:ext>
                </a:extLst>
              </a:tr>
              <a:tr h="395492">
                <a:tc>
                  <a:txBody>
                    <a:bodyPr/>
                    <a:lstStyle/>
                    <a:p>
                      <a:pPr marL="0" marR="0" algn="l">
                        <a:lnSpc>
                          <a:spcPct val="107000"/>
                        </a:lnSpc>
                        <a:spcBef>
                          <a:spcPts val="0"/>
                        </a:spcBef>
                        <a:spcAft>
                          <a:spcPts val="0"/>
                        </a:spcAft>
                      </a:pPr>
                      <a:r>
                        <a:rPr lang="en-US" sz="800">
                          <a:effectLst/>
                        </a:rPr>
                        <a:t>UC Merced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ENABLE: Campus data store &amp; data warehouse to support campus-wide reporting strategy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                   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994159719"/>
                  </a:ext>
                </a:extLst>
              </a:tr>
              <a:tr h="155421">
                <a:tc>
                  <a:txBody>
                    <a:bodyPr/>
                    <a:lstStyle/>
                    <a:p>
                      <a:pPr marL="0" marR="0" algn="l">
                        <a:lnSpc>
                          <a:spcPct val="107000"/>
                        </a:lnSpc>
                        <a:spcBef>
                          <a:spcPts val="0"/>
                        </a:spcBef>
                        <a:spcAft>
                          <a:spcPts val="0"/>
                        </a:spcAft>
                      </a:pPr>
                      <a:r>
                        <a:rPr lang="en-US" sz="800">
                          <a:effectLst/>
                        </a:rPr>
                        <a:t>UC Merced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eProcurement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in planning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Dec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521160199"/>
                  </a:ext>
                </a:extLst>
              </a:tr>
              <a:tr h="155421">
                <a:tc>
                  <a:txBody>
                    <a:bodyPr/>
                    <a:lstStyle/>
                    <a:p>
                      <a:pPr marL="0" marR="0" algn="l">
                        <a:lnSpc>
                          <a:spcPct val="107000"/>
                        </a:lnSpc>
                        <a:spcBef>
                          <a:spcPts val="0"/>
                        </a:spcBef>
                        <a:spcAft>
                          <a:spcPts val="0"/>
                        </a:spcAft>
                      </a:pPr>
                      <a:r>
                        <a:rPr lang="en-US" sz="800" dirty="0">
                          <a:effectLst/>
                        </a:rPr>
                        <a:t>UCLA/UCM/UCOP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l">
                        <a:lnSpc>
                          <a:spcPct val="107000"/>
                        </a:lnSpc>
                        <a:spcBef>
                          <a:spcPts val="0"/>
                        </a:spcBef>
                        <a:spcAft>
                          <a:spcPts val="0"/>
                        </a:spcAft>
                      </a:pPr>
                      <a:r>
                        <a:rPr lang="en-US" sz="800">
                          <a:effectLst/>
                        </a:rPr>
                        <a:t>Financial System Replacement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 in planning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a:effectLst/>
                        </a:rPr>
                        <a:t>Jan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tc>
                  <a:txBody>
                    <a:bodyPr/>
                    <a:lstStyle/>
                    <a:p>
                      <a:pPr marL="0" marR="0" algn="ctr">
                        <a:lnSpc>
                          <a:spcPct val="107000"/>
                        </a:lnSpc>
                        <a:spcBef>
                          <a:spcPts val="0"/>
                        </a:spcBef>
                        <a:spcAft>
                          <a:spcPts val="0"/>
                        </a:spcAft>
                      </a:pPr>
                      <a:r>
                        <a:rPr lang="en-US" sz="800" dirty="0">
                          <a:effectLst/>
                        </a:rPr>
                        <a:t>Jul 2020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2" marR="60792" marT="0" marB="0" anchor="b"/>
                </a:tc>
                <a:extLst>
                  <a:ext uri="{0D108BD9-81ED-4DB2-BD59-A6C34878D82A}">
                    <a16:rowId xmlns:a16="http://schemas.microsoft.com/office/drawing/2014/main" val="1217403536"/>
                  </a:ext>
                </a:extLst>
              </a:tr>
            </a:tbl>
          </a:graphicData>
        </a:graphic>
      </p:graphicFrame>
    </p:spTree>
    <p:extLst>
      <p:ext uri="{BB962C8B-B14F-4D97-AF65-F5344CB8AC3E}">
        <p14:creationId xmlns:p14="http://schemas.microsoft.com/office/powerpoint/2010/main" val="4020707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rot="1395002">
            <a:off x="1397650" y="1857974"/>
            <a:ext cx="9992606" cy="2123658"/>
          </a:xfrm>
          <a:prstGeom prst="rect">
            <a:avLst/>
          </a:prstGeom>
          <a:noFill/>
        </p:spPr>
        <p:txBody>
          <a:bodyPr wrap="square" rtlCol="0">
            <a:spAutoFit/>
          </a:bodyPr>
          <a:lstStyle/>
          <a:p>
            <a:pPr algn="ctr"/>
            <a:r>
              <a:rPr lang="en-US" sz="6600" cap="all" dirty="0" smtClean="0">
                <a:solidFill>
                  <a:schemeClr val="tx1">
                    <a:lumMod val="75000"/>
                  </a:schemeClr>
                </a:solidFill>
              </a:rPr>
              <a:t>Comprehensive Report SAMPLE</a:t>
            </a:r>
            <a:endParaRPr lang="en-US" sz="6600" cap="all" dirty="0">
              <a:solidFill>
                <a:schemeClr val="tx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90532558"/>
              </p:ext>
            </p:extLst>
          </p:nvPr>
        </p:nvGraphicFramePr>
        <p:xfrm>
          <a:off x="407814" y="611976"/>
          <a:ext cx="11423487" cy="4932639"/>
        </p:xfrm>
        <a:graphic>
          <a:graphicData uri="http://schemas.openxmlformats.org/drawingml/2006/table">
            <a:tbl>
              <a:tblPr firstRow="1" bandRow="1"/>
              <a:tblGrid>
                <a:gridCol w="5191455">
                  <a:extLst>
                    <a:ext uri="{9D8B030D-6E8A-4147-A177-3AD203B41FA5}">
                      <a16:colId xmlns:a16="http://schemas.microsoft.com/office/drawing/2014/main" val="1337722802"/>
                    </a:ext>
                  </a:extLst>
                </a:gridCol>
                <a:gridCol w="2943876">
                  <a:extLst>
                    <a:ext uri="{9D8B030D-6E8A-4147-A177-3AD203B41FA5}">
                      <a16:colId xmlns:a16="http://schemas.microsoft.com/office/drawing/2014/main" val="3716992783"/>
                    </a:ext>
                  </a:extLst>
                </a:gridCol>
                <a:gridCol w="3288156">
                  <a:extLst>
                    <a:ext uri="{9D8B030D-6E8A-4147-A177-3AD203B41FA5}">
                      <a16:colId xmlns:a16="http://schemas.microsoft.com/office/drawing/2014/main" val="3878698329"/>
                    </a:ext>
                  </a:extLst>
                </a:gridCol>
              </a:tblGrid>
              <a:tr h="271064">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r>
                        <a:rPr lang="en-US" sz="1600" dirty="0" smtClean="0">
                          <a:solidFill>
                            <a:schemeClr val="bg1"/>
                          </a:solidFill>
                        </a:rPr>
                        <a:t>Description &amp; Purpose</a:t>
                      </a:r>
                      <a:endParaRPr lang="en-US" sz="1600" dirty="0">
                        <a:solidFill>
                          <a:schemeClr val="bg1"/>
                        </a:solidFill>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Risk</a:t>
                      </a:r>
                      <a:r>
                        <a:rPr lang="en-US" sz="1600" baseline="0" dirty="0" smtClean="0">
                          <a:solidFill>
                            <a:schemeClr val="bg1"/>
                          </a:solidFill>
                        </a:rPr>
                        <a:t> </a:t>
                      </a:r>
                      <a:r>
                        <a:rPr lang="en-US" sz="1600" dirty="0" smtClean="0">
                          <a:solidFill>
                            <a:schemeClr val="bg1"/>
                          </a:solidFill>
                        </a:rPr>
                        <a:t> </a:t>
                      </a:r>
                      <a:r>
                        <a:rPr lang="en-US" sz="1600" b="0" kern="1200" baseline="0" dirty="0" smtClean="0">
                          <a:solidFill>
                            <a:schemeClr val="bg1"/>
                          </a:solidFill>
                          <a:latin typeface="Calibri" panose="020F0502020204030204"/>
                          <a:ea typeface="+mn-ea"/>
                          <a:cs typeface="+mn-cs"/>
                        </a:rPr>
                        <a:t>Medium</a:t>
                      </a:r>
                      <a:endParaRPr lang="en-US" sz="1600" b="0" dirty="0">
                        <a:solidFill>
                          <a:schemeClr val="bg1"/>
                        </a:solidFill>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254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Calibri" panose="020F0502020204030204"/>
                          <a:ea typeface="+mn-ea"/>
                          <a:cs typeface="+mn-cs"/>
                        </a:rPr>
                        <a:t>Overall Health</a:t>
                      </a:r>
                      <a:endParaRPr lang="en-US" sz="1600" dirty="0">
                        <a:solidFill>
                          <a:schemeClr val="bg1"/>
                        </a:solidFill>
                      </a:endParaRP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254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780004"/>
                  </a:ext>
                </a:extLst>
              </a:tr>
              <a:tr h="345731">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1100" kern="1200" dirty="0" smtClean="0">
                          <a:solidFill>
                            <a:schemeClr val="bg1"/>
                          </a:solidFill>
                          <a:effectLst/>
                          <a:latin typeface="Calibri" panose="020F0502020204030204"/>
                          <a:ea typeface="+mn-ea"/>
                          <a:cs typeface="+mn-cs"/>
                        </a:rPr>
                        <a:t>The</a:t>
                      </a:r>
                      <a:r>
                        <a:rPr lang="en-US" sz="1100" kern="1200" baseline="0" dirty="0" smtClean="0">
                          <a:solidFill>
                            <a:schemeClr val="bg1"/>
                          </a:solidFill>
                          <a:effectLst/>
                          <a:latin typeface="Calibri" panose="020F0502020204030204"/>
                          <a:ea typeface="+mn-ea"/>
                          <a:cs typeface="+mn-cs"/>
                        </a:rPr>
                        <a:t> Redwood project seeks to m</a:t>
                      </a:r>
                      <a:r>
                        <a:rPr lang="en-US" sz="1100" kern="1200" dirty="0" smtClean="0">
                          <a:solidFill>
                            <a:schemeClr val="bg1"/>
                          </a:solidFill>
                          <a:effectLst/>
                          <a:latin typeface="Calibri" panose="020F0502020204030204"/>
                          <a:ea typeface="+mn-ea"/>
                          <a:cs typeface="+mn-cs"/>
                        </a:rPr>
                        <a:t>odernize the University’s pension administration technology, and with</a:t>
                      </a:r>
                      <a:r>
                        <a:rPr lang="en-US" sz="1100" kern="1200" baseline="0" dirty="0" smtClean="0">
                          <a:solidFill>
                            <a:schemeClr val="bg1"/>
                          </a:solidFill>
                          <a:effectLst/>
                          <a:latin typeface="Calibri" panose="020F0502020204030204"/>
                          <a:ea typeface="+mn-ea"/>
                          <a:cs typeface="+mn-cs"/>
                        </a:rPr>
                        <a:t> that, adapt it to the changing landscape of retirement programs</a:t>
                      </a:r>
                      <a:r>
                        <a:rPr lang="en-US" sz="1100" kern="1200" dirty="0" smtClean="0">
                          <a:solidFill>
                            <a:schemeClr val="bg1"/>
                          </a:solidFill>
                          <a:effectLst/>
                          <a:latin typeface="Calibri" panose="020F0502020204030204"/>
                          <a:ea typeface="+mn-ea"/>
                          <a:cs typeface="+mn-cs"/>
                        </a:rPr>
                        <a:t> and</a:t>
                      </a:r>
                      <a:r>
                        <a:rPr lang="en-US" sz="1100" kern="1200" baseline="0" dirty="0" smtClean="0">
                          <a:solidFill>
                            <a:schemeClr val="bg1"/>
                          </a:solidFill>
                          <a:effectLst/>
                          <a:latin typeface="Calibri" panose="020F0502020204030204"/>
                          <a:ea typeface="+mn-ea"/>
                          <a:cs typeface="+mn-cs"/>
                        </a:rPr>
                        <a:t> </a:t>
                      </a:r>
                      <a:r>
                        <a:rPr lang="en-US" sz="1100" kern="1200" dirty="0" smtClean="0">
                          <a:solidFill>
                            <a:schemeClr val="bg1"/>
                          </a:solidFill>
                          <a:effectLst/>
                          <a:latin typeface="Calibri" panose="020F0502020204030204"/>
                          <a:ea typeface="+mn-ea"/>
                          <a:cs typeface="+mn-cs"/>
                        </a:rPr>
                        <a:t>enhance the member experience. </a:t>
                      </a:r>
                      <a:r>
                        <a:rPr lang="en-US" sz="1100" b="0" baseline="0" dirty="0" smtClean="0">
                          <a:solidFill>
                            <a:schemeClr val="bg1"/>
                          </a:solidFill>
                        </a:rPr>
                        <a:t>Maintaining the current 35-year old system into the future represents a significant risk to the execution of our fiduciary responsibilities and for the timely delivery of benefits. </a:t>
                      </a:r>
                      <a:r>
                        <a:rPr lang="en-US" sz="1100" kern="1200" dirty="0" smtClean="0">
                          <a:solidFill>
                            <a:schemeClr val="bg1"/>
                          </a:solidFill>
                          <a:effectLst/>
                          <a:latin typeface="Calibri" panose="020F0502020204030204"/>
                          <a:ea typeface="+mn-ea"/>
                          <a:cs typeface="+mn-cs"/>
                        </a:rPr>
                        <a:t>Project funded by restricted monies (UCRP trust</a:t>
                      </a:r>
                      <a:r>
                        <a:rPr lang="en-US" sz="1100" b="0" kern="1200" baseline="0" dirty="0" smtClean="0">
                          <a:solidFill>
                            <a:schemeClr val="bg1"/>
                          </a:solidFill>
                          <a:effectLst/>
                          <a:latin typeface="Calibri" panose="020F0502020204030204"/>
                          <a:ea typeface="+mn-ea"/>
                          <a:cs typeface="+mn-cs"/>
                        </a:rPr>
                        <a:t>).</a:t>
                      </a:r>
                    </a:p>
                  </a:txBody>
                  <a:tcPr>
                    <a:lnL w="12700" cmpd="sng">
                      <a:solidFill>
                        <a:srgbClr val="4472C4"/>
                      </a:solidFill>
                    </a:lnL>
                    <a:lnR w="12700" cap="flat" cmpd="sng" algn="ctr">
                      <a:solidFill>
                        <a:srgbClr val="4472C4"/>
                      </a:solidFill>
                      <a:prstDash val="solid"/>
                      <a:round/>
                      <a:headEnd type="none" w="med" len="med"/>
                      <a:tailEnd type="none" w="med" len="med"/>
                    </a:lnR>
                    <a:lnT w="254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algn="l" defTabSz="457200" rtl="0" eaLnBrk="1" latinLnBrk="0" hangingPunct="1"/>
                      <a:r>
                        <a:rPr lang="en-US" sz="1400" b="1" kern="1200" dirty="0" smtClean="0">
                          <a:solidFill>
                            <a:schemeClr val="bg1"/>
                          </a:solidFill>
                          <a:latin typeface="Calibri" panose="020F0502020204030204"/>
                          <a:ea typeface="+mn-ea"/>
                          <a:cs typeface="+mn-cs"/>
                        </a:rPr>
                        <a:t>Budget</a:t>
                      </a:r>
                      <a:endParaRPr lang="en-US" sz="1400" b="1" kern="1200" dirty="0">
                        <a:solidFill>
                          <a:schemeClr val="bg1"/>
                        </a:solidFill>
                        <a:latin typeface="Calibri" panose="020F0502020204030204"/>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254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Schedule</a:t>
                      </a:r>
                      <a:endParaRPr lang="en-US" sz="1400" b="1" kern="1200" dirty="0">
                        <a:solidFill>
                          <a:schemeClr val="bg1"/>
                        </a:solidFill>
                        <a:latin typeface="Calibri" panose="020F0502020204030204"/>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254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878450532"/>
                  </a:ext>
                </a:extLst>
              </a:tr>
              <a:tr h="722339">
                <a:tc vMerge="1">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lang="en-US" sz="1200" b="1" dirty="0">
                        <a:solidFill>
                          <a:schemeClr val="bg1"/>
                        </a:solidFill>
                      </a:endParaRPr>
                    </a:p>
                  </a:txBody>
                  <a:tcP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300" kern="1200" dirty="0" smtClean="0">
                          <a:solidFill>
                            <a:schemeClr val="bg1"/>
                          </a:solidFill>
                          <a:latin typeface="Calibri" panose="020F0502020204030204" pitchFamily="34" charset="0"/>
                          <a:ea typeface="+mn-ea"/>
                          <a:cs typeface="Calibri" panose="020F0502020204030204" pitchFamily="34" charset="0"/>
                        </a:rPr>
                        <a:t>Original Budget: $50.7M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pitchFamily="34" charset="0"/>
                          <a:ea typeface="+mn-ea"/>
                          <a:cs typeface="Calibri" panose="020F0502020204030204" pitchFamily="34" charset="0"/>
                        </a:rPr>
                        <a:t>Current Budget:  $50.7M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pitchFamily="34" charset="0"/>
                          <a:ea typeface="+mn-ea"/>
                          <a:cs typeface="Calibri" panose="020F0502020204030204" pitchFamily="34" charset="0"/>
                        </a:rPr>
                        <a:t>Est. Completion Cost: $50.7M</a:t>
                      </a:r>
                      <a:endParaRPr lang="en-US" sz="1300" dirty="0" smtClean="0">
                        <a:solidFill>
                          <a:schemeClr val="bg1"/>
                        </a:solidFill>
                        <a:latin typeface="+mj-lt"/>
                      </a:endParaRPr>
                    </a:p>
                    <a:p>
                      <a:pPr marL="171450" indent="-171450" algn="l">
                        <a:lnSpc>
                          <a:spcPct val="100000"/>
                        </a:lnSpc>
                        <a:buFont typeface="Arial" panose="020B0604020202020204" pitchFamily="34" charset="0"/>
                        <a:buChar char="•"/>
                      </a:pPr>
                      <a:endParaRPr lang="en-US" sz="1300" dirty="0" smtClean="0">
                        <a:solidFill>
                          <a:schemeClr val="bg1"/>
                        </a:solidFill>
                        <a:latin typeface="+mj-lt"/>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71450" indent="-171450" algn="l">
                        <a:lnSpc>
                          <a:spcPct val="100000"/>
                        </a:lnSpc>
                        <a:buFont typeface="Arial" panose="020B0604020202020204" pitchFamily="34" charset="0"/>
                        <a:buChar char="•"/>
                      </a:pPr>
                      <a:r>
                        <a:rPr lang="en-US" sz="1300" kern="1200" dirty="0" smtClean="0">
                          <a:solidFill>
                            <a:schemeClr val="bg1"/>
                          </a:solidFill>
                          <a:latin typeface="Calibri" panose="020F0502020204030204"/>
                          <a:ea typeface="+mn-ea"/>
                          <a:cs typeface="+mn-cs"/>
                        </a:rPr>
                        <a:t>Start</a:t>
                      </a:r>
                      <a:r>
                        <a:rPr lang="en-US" sz="1300" kern="1200" baseline="0" dirty="0" smtClean="0">
                          <a:solidFill>
                            <a:schemeClr val="bg1"/>
                          </a:solidFill>
                          <a:latin typeface="Calibri" panose="020F0502020204030204"/>
                          <a:ea typeface="+mn-ea"/>
                          <a:cs typeface="+mn-cs"/>
                        </a:rPr>
                        <a:t> Date:                              01/2015</a:t>
                      </a:r>
                      <a:endParaRPr lang="en-US" sz="1300" kern="1200" dirty="0" smtClean="0">
                        <a:solidFill>
                          <a:schemeClr val="bg1"/>
                        </a:solidFill>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a:ea typeface="+mn-ea"/>
                          <a:cs typeface="+mn-cs"/>
                        </a:rPr>
                        <a:t>Original Completion</a:t>
                      </a:r>
                      <a:r>
                        <a:rPr lang="en-US" sz="1300" kern="1200" baseline="0" dirty="0" smtClean="0">
                          <a:solidFill>
                            <a:schemeClr val="bg1"/>
                          </a:solidFill>
                          <a:latin typeface="Calibri" panose="020F0502020204030204"/>
                          <a:ea typeface="+mn-ea"/>
                          <a:cs typeface="+mn-cs"/>
                        </a:rPr>
                        <a:t> Date:   04/2020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bg1"/>
                          </a:solidFill>
                          <a:latin typeface="Calibri" panose="020F0502020204030204"/>
                          <a:ea typeface="+mn-ea"/>
                          <a:cs typeface="+mn-cs"/>
                        </a:rPr>
                        <a:t>Current Completion</a:t>
                      </a:r>
                      <a:r>
                        <a:rPr lang="en-US" sz="1300" kern="1200" baseline="0" dirty="0" smtClean="0">
                          <a:solidFill>
                            <a:schemeClr val="bg1"/>
                          </a:solidFill>
                          <a:latin typeface="Calibri" panose="020F0502020204030204"/>
                          <a:ea typeface="+mn-ea"/>
                          <a:cs typeface="+mn-cs"/>
                        </a:rPr>
                        <a:t> Date:   04/2020</a:t>
                      </a:r>
                      <a:endParaRPr lang="en-US" sz="1300" kern="1200" dirty="0">
                        <a:solidFill>
                          <a:schemeClr val="bg1"/>
                        </a:solidFill>
                        <a:latin typeface="+mj-lt"/>
                        <a:ea typeface="+mn-ea"/>
                        <a:cs typeface="+mn-cs"/>
                      </a:endParaRPr>
                    </a:p>
                  </a:txBody>
                  <a:tcP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947898317"/>
                  </a:ext>
                </a:extLst>
              </a:tr>
              <a:tr h="33333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1400" b="1" kern="1200" dirty="0" smtClean="0">
                          <a:solidFill>
                            <a:schemeClr val="bg1"/>
                          </a:solidFill>
                          <a:latin typeface="Calibri" panose="020F0502020204030204"/>
                          <a:ea typeface="+mn-ea"/>
                          <a:cs typeface="+mn-cs"/>
                        </a:rPr>
                        <a:t>Top Issues, Risks &amp; Scope Changes</a:t>
                      </a:r>
                      <a:endParaRPr lang="en-US" sz="1400" b="1" kern="1200" dirty="0">
                        <a:solidFill>
                          <a:schemeClr val="bg1"/>
                        </a:solidFill>
                        <a:latin typeface="Calibri" panose="020F0502020204030204"/>
                        <a:ea typeface="+mn-ea"/>
                        <a:cs typeface="+mn-cs"/>
                      </a:endParaRPr>
                    </a:p>
                  </a:txBody>
                  <a:tcP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Mitigation Plan/Status</a:t>
                      </a: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56860343"/>
                  </a:ext>
                </a:extLst>
              </a:tr>
              <a:tr h="112053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lvl="0" indent="0">
                        <a:buFontTx/>
                        <a:buNone/>
                      </a:pPr>
                      <a:r>
                        <a:rPr lang="en-US" sz="1100" u="none" kern="1200" baseline="0" dirty="0" smtClean="0">
                          <a:solidFill>
                            <a:schemeClr val="bg1"/>
                          </a:solidFill>
                          <a:effectLst/>
                          <a:latin typeface="Calibri" panose="020F0502020204030204"/>
                          <a:ea typeface="+mn-ea"/>
                          <a:cs typeface="+mn-cs"/>
                        </a:rPr>
                        <a:t>Currently within budget and schedule for the original scope of work. Change order preparation is underway to include functionality in Redwood  to support mandates approved by Regents after the RFP was released. </a:t>
                      </a:r>
                      <a:r>
                        <a:rPr lang="en-US" sz="1100" kern="1200" dirty="0" smtClean="0">
                          <a:solidFill>
                            <a:schemeClr val="bg1"/>
                          </a:solidFill>
                          <a:effectLst/>
                          <a:latin typeface="Calibri" panose="020F0502020204030204"/>
                          <a:ea typeface="+mn-ea"/>
                          <a:cs typeface="+mn-cs"/>
                        </a:rPr>
                        <a:t>These </a:t>
                      </a:r>
                      <a:r>
                        <a:rPr lang="en-US" sz="1100" kern="1200" baseline="0" dirty="0" smtClean="0">
                          <a:solidFill>
                            <a:schemeClr val="bg1"/>
                          </a:solidFill>
                          <a:effectLst/>
                          <a:latin typeface="Calibri" panose="020F0502020204030204"/>
                          <a:ea typeface="+mn-ea"/>
                          <a:cs typeface="+mn-cs"/>
                        </a:rPr>
                        <a:t> s</a:t>
                      </a:r>
                      <a:r>
                        <a:rPr lang="en-US" sz="1100" kern="1200" dirty="0" smtClean="0">
                          <a:solidFill>
                            <a:schemeClr val="bg1"/>
                          </a:solidFill>
                          <a:effectLst/>
                          <a:latin typeface="Calibri" panose="020F0502020204030204"/>
                          <a:ea typeface="+mn-ea"/>
                          <a:cs typeface="+mn-cs"/>
                        </a:rPr>
                        <a:t>cope changes are necessary because of collective bargaining agreements (e.g.</a:t>
                      </a:r>
                      <a:r>
                        <a:rPr lang="en-US" sz="1100" kern="1200" baseline="0" dirty="0" smtClean="0">
                          <a:solidFill>
                            <a:schemeClr val="bg1"/>
                          </a:solidFill>
                          <a:effectLst/>
                          <a:latin typeface="Calibri" panose="020F0502020204030204"/>
                          <a:ea typeface="+mn-ea"/>
                          <a:cs typeface="+mn-cs"/>
                        </a:rPr>
                        <a:t> introduction of the  2013 Modified Tier) </a:t>
                      </a:r>
                      <a:r>
                        <a:rPr lang="en-US" sz="1100" kern="1200" dirty="0" smtClean="0">
                          <a:solidFill>
                            <a:schemeClr val="bg1"/>
                          </a:solidFill>
                          <a:effectLst/>
                          <a:latin typeface="Calibri" panose="020F0502020204030204"/>
                          <a:ea typeface="+mn-ea"/>
                          <a:cs typeface="+mn-cs"/>
                        </a:rPr>
                        <a:t>and a new retirement program approved by the Regents (the Retirement Choice Program (RCP)).</a:t>
                      </a:r>
                      <a:r>
                        <a:rPr lang="en-US" sz="1100" kern="1200" baseline="0" dirty="0" smtClean="0">
                          <a:solidFill>
                            <a:schemeClr val="bg1"/>
                          </a:solidFill>
                          <a:effectLst/>
                          <a:latin typeface="Calibri" panose="020F0502020204030204"/>
                          <a:ea typeface="+mn-ea"/>
                          <a:cs typeface="+mn-cs"/>
                        </a:rPr>
                        <a:t> </a:t>
                      </a:r>
                      <a:r>
                        <a:rPr lang="en-US" sz="1100" kern="1200" dirty="0" smtClean="0">
                          <a:solidFill>
                            <a:schemeClr val="bg1"/>
                          </a:solidFill>
                          <a:effectLst/>
                          <a:latin typeface="Calibri" panose="020F0502020204030204"/>
                          <a:ea typeface="+mn-ea"/>
                          <a:cs typeface="+mn-cs"/>
                        </a:rPr>
                        <a:t>These changes</a:t>
                      </a:r>
                      <a:r>
                        <a:rPr lang="en-US" sz="1100" kern="1200" baseline="0" dirty="0" smtClean="0">
                          <a:solidFill>
                            <a:schemeClr val="bg1"/>
                          </a:solidFill>
                          <a:effectLst/>
                          <a:latin typeface="Calibri" panose="020F0502020204030204"/>
                          <a:ea typeface="+mn-ea"/>
                          <a:cs typeface="+mn-cs"/>
                        </a:rPr>
                        <a:t> must be implemented by the go-live date, and with some functionality requiring </a:t>
                      </a:r>
                      <a:r>
                        <a:rPr lang="en-US" sz="1100" kern="1200" dirty="0" smtClean="0">
                          <a:solidFill>
                            <a:schemeClr val="bg1"/>
                          </a:solidFill>
                          <a:effectLst/>
                          <a:latin typeface="Calibri" panose="020F0502020204030204"/>
                          <a:ea typeface="+mn-ea"/>
                          <a:cs typeface="+mn-cs"/>
                        </a:rPr>
                        <a:t>re-programming and testing of work that had already been done.</a:t>
                      </a:r>
                      <a:r>
                        <a:rPr lang="en-US" sz="1100" kern="1200" baseline="0" dirty="0" smtClean="0">
                          <a:solidFill>
                            <a:schemeClr val="bg1"/>
                          </a:solidFill>
                          <a:effectLst/>
                          <a:latin typeface="Calibri" panose="020F0502020204030204"/>
                          <a:ea typeface="+mn-ea"/>
                          <a:cs typeface="+mn-cs"/>
                        </a:rPr>
                        <a:t> </a:t>
                      </a:r>
                      <a:r>
                        <a:rPr lang="en-US" sz="1100" kern="1200" dirty="0" smtClean="0">
                          <a:solidFill>
                            <a:schemeClr val="bg1"/>
                          </a:solidFill>
                          <a:effectLst/>
                          <a:latin typeface="Calibri" panose="020F0502020204030204"/>
                          <a:ea typeface="+mn-ea"/>
                          <a:cs typeface="+mn-cs"/>
                        </a:rPr>
                        <a:t>In addition, cybersecurity functionality</a:t>
                      </a:r>
                      <a:r>
                        <a:rPr lang="en-US" sz="1100" kern="1200" baseline="0" dirty="0" smtClean="0">
                          <a:solidFill>
                            <a:schemeClr val="bg1"/>
                          </a:solidFill>
                          <a:effectLst/>
                          <a:latin typeface="Calibri" panose="020F0502020204030204"/>
                          <a:ea typeface="+mn-ea"/>
                          <a:cs typeface="+mn-cs"/>
                        </a:rPr>
                        <a:t> </a:t>
                      </a:r>
                      <a:r>
                        <a:rPr lang="en-US" sz="1100" kern="1200" dirty="0" smtClean="0">
                          <a:solidFill>
                            <a:schemeClr val="bg1"/>
                          </a:solidFill>
                          <a:effectLst/>
                          <a:latin typeface="Calibri" panose="020F0502020204030204"/>
                          <a:ea typeface="+mn-ea"/>
                          <a:cs typeface="+mn-cs"/>
                        </a:rPr>
                        <a:t>are</a:t>
                      </a:r>
                      <a:r>
                        <a:rPr lang="en-US" sz="1100" kern="1200" baseline="0" dirty="0" smtClean="0">
                          <a:solidFill>
                            <a:schemeClr val="bg1"/>
                          </a:solidFill>
                          <a:effectLst/>
                          <a:latin typeface="Calibri" panose="020F0502020204030204"/>
                          <a:ea typeface="+mn-ea"/>
                          <a:cs typeface="+mn-cs"/>
                        </a:rPr>
                        <a:t> being aligned with new </a:t>
                      </a:r>
                      <a:r>
                        <a:rPr lang="en-US" sz="1100" kern="1200" dirty="0" smtClean="0">
                          <a:solidFill>
                            <a:schemeClr val="bg1"/>
                          </a:solidFill>
                          <a:effectLst/>
                          <a:latin typeface="Calibri" panose="020F0502020204030204"/>
                          <a:ea typeface="+mn-ea"/>
                          <a:cs typeface="+mn-cs"/>
                        </a:rPr>
                        <a:t>UC standards and need to be included into the development of the new system.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indent="0">
                        <a:buFont typeface="Arial" panose="020B0604020202020204" pitchFamily="34" charset="0"/>
                        <a:buNone/>
                      </a:pPr>
                      <a:r>
                        <a:rPr lang="en-US" sz="1100" dirty="0" smtClean="0">
                          <a:solidFill>
                            <a:schemeClr val="bg1"/>
                          </a:solidFill>
                        </a:rPr>
                        <a:t>As</a:t>
                      </a:r>
                      <a:r>
                        <a:rPr lang="en-US" sz="1100" baseline="0" dirty="0" smtClean="0">
                          <a:solidFill>
                            <a:schemeClr val="bg1"/>
                          </a:solidFill>
                        </a:rPr>
                        <a:t> part of the strategy to deliver the project on time, all necessary at-go-live scope will be included in the initial release of Redwood, to be followed by an incremental release. </a:t>
                      </a:r>
                    </a:p>
                    <a:p>
                      <a:pPr marL="0" indent="0">
                        <a:buFont typeface="Arial" panose="020B0604020202020204" pitchFamily="34" charset="0"/>
                        <a:buNone/>
                      </a:pPr>
                      <a:endParaRPr lang="en-US" sz="1100" baseline="0" dirty="0" smtClean="0">
                        <a:solidFill>
                          <a:schemeClr val="bg1"/>
                        </a:solidFill>
                      </a:endParaRP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extLst>
                  <a:ext uri="{0D108BD9-81ED-4DB2-BD59-A6C34878D82A}">
                    <a16:rowId xmlns:a16="http://schemas.microsoft.com/office/drawing/2014/main" val="3667910134"/>
                  </a:ext>
                </a:extLst>
              </a:tr>
              <a:tr h="33689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Recent Accomplishments</a:t>
                      </a:r>
                      <a:endParaRPr lang="en-US" sz="1400" b="1" kern="1200" dirty="0">
                        <a:solidFill>
                          <a:schemeClr val="bg1"/>
                        </a:solidFill>
                        <a:latin typeface="Calibri" panose="020F0502020204030204"/>
                        <a:ea typeface="+mn-ea"/>
                        <a:cs typeface="+mn-cs"/>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libri" panose="020F0502020204030204"/>
                          <a:ea typeface="+mn-ea"/>
                          <a:cs typeface="+mn-cs"/>
                        </a:rPr>
                        <a:t>Planned Accomplishments for Next Reporting Period</a:t>
                      </a: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249812429"/>
                  </a:ext>
                </a:extLst>
              </a:tr>
              <a:tr h="107986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71450" indent="-171450">
                        <a:buFont typeface="Arial" panose="020B0604020202020204" pitchFamily="34" charset="0"/>
                        <a:buChar char="•"/>
                      </a:pPr>
                      <a:r>
                        <a:rPr lang="en-US" sz="1100" dirty="0" smtClean="0">
                          <a:solidFill>
                            <a:schemeClr val="bg1"/>
                          </a:solidFill>
                        </a:rPr>
                        <a:t>Completed design, development, and system</a:t>
                      </a:r>
                      <a:r>
                        <a:rPr lang="en-US" sz="1100" baseline="0" dirty="0" smtClean="0">
                          <a:solidFill>
                            <a:schemeClr val="bg1"/>
                          </a:solidFill>
                        </a:rPr>
                        <a:t> testing </a:t>
                      </a:r>
                      <a:r>
                        <a:rPr lang="en-US" sz="1100" dirty="0" smtClean="0">
                          <a:solidFill>
                            <a:schemeClr val="bg1"/>
                          </a:solidFill>
                        </a:rPr>
                        <a:t>of</a:t>
                      </a:r>
                      <a:r>
                        <a:rPr lang="en-US" sz="1100" baseline="0" dirty="0" smtClean="0">
                          <a:solidFill>
                            <a:schemeClr val="bg1"/>
                          </a:solidFill>
                        </a:rPr>
                        <a:t> 2 major groups of functionality:  System Administration &amp; Membership and Benefit Calculations &amp; Payments.</a:t>
                      </a:r>
                    </a:p>
                    <a:p>
                      <a:pPr marL="171450" indent="-171450">
                        <a:buFont typeface="Arial" panose="020B0604020202020204" pitchFamily="34" charset="0"/>
                        <a:buChar char="•"/>
                      </a:pPr>
                      <a:r>
                        <a:rPr lang="en-US" sz="1100" baseline="0" dirty="0" smtClean="0">
                          <a:solidFill>
                            <a:schemeClr val="bg1"/>
                          </a:solidFill>
                        </a:rPr>
                        <a:t>Completed 2 Redwood Lab sessions and 3 organizational change management events where end users were able to preview Redwood and gain initial hands-on experience with the new system.</a:t>
                      </a:r>
                      <a:endParaRPr lang="en-US" sz="1100" dirty="0" smtClean="0">
                        <a:solidFill>
                          <a:schemeClr val="bg1"/>
                        </a:solidFill>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71450" indent="-171450">
                        <a:buFont typeface="Arial" panose="020B0604020202020204" pitchFamily="34" charset="0"/>
                        <a:buChar char="•"/>
                      </a:pPr>
                      <a:r>
                        <a:rPr lang="en-US" sz="1100" baseline="0" dirty="0" smtClean="0">
                          <a:solidFill>
                            <a:schemeClr val="bg1"/>
                          </a:solidFill>
                        </a:rPr>
                        <a:t>Complete design of the Member Portal and associated functionality.</a:t>
                      </a:r>
                    </a:p>
                    <a:p>
                      <a:pPr marL="171450" indent="-171450">
                        <a:buFont typeface="Arial" panose="020B0604020202020204" pitchFamily="34" charset="0"/>
                        <a:buChar char="•"/>
                      </a:pPr>
                      <a:r>
                        <a:rPr lang="en-US" sz="1100" baseline="0" dirty="0" smtClean="0">
                          <a:solidFill>
                            <a:schemeClr val="bg1"/>
                          </a:solidFill>
                        </a:rPr>
                        <a:t>Continue development and system testing of Member Portal and associated functionality.</a:t>
                      </a:r>
                    </a:p>
                    <a:p>
                      <a:pPr marL="171450" indent="-171450">
                        <a:buFont typeface="Arial" panose="020B0604020202020204" pitchFamily="34" charset="0"/>
                        <a:buChar char="•"/>
                      </a:pPr>
                      <a:r>
                        <a:rPr lang="en-US" sz="1100" baseline="0" dirty="0" smtClean="0">
                          <a:solidFill>
                            <a:schemeClr val="bg1"/>
                          </a:solidFill>
                        </a:rPr>
                        <a:t>Begin planning of System Integration Testing.</a:t>
                      </a:r>
                    </a:p>
                    <a:p>
                      <a:pPr marL="171450" indent="-171450">
                        <a:buFont typeface="Arial" panose="020B0604020202020204" pitchFamily="34" charset="0"/>
                        <a:buChar char="•"/>
                      </a:pPr>
                      <a:r>
                        <a:rPr lang="en-US" sz="1100" baseline="0" dirty="0" smtClean="0">
                          <a:solidFill>
                            <a:schemeClr val="bg1"/>
                          </a:solidFill>
                        </a:rPr>
                        <a:t>Begin planning of the first monthly pension parallel run.</a:t>
                      </a:r>
                    </a:p>
                    <a:p>
                      <a:pPr marL="171450" indent="-171450">
                        <a:buFont typeface="Arial" panose="020B0604020202020204" pitchFamily="34" charset="0"/>
                        <a:buChar char="•"/>
                      </a:pPr>
                      <a:r>
                        <a:rPr lang="en-US" sz="1100" baseline="0" dirty="0" smtClean="0">
                          <a:solidFill>
                            <a:schemeClr val="bg1"/>
                          </a:solidFill>
                        </a:rPr>
                        <a:t>Develop schedule for the end user training and knowledge base materials.</a:t>
                      </a:r>
                    </a:p>
                  </a:txBody>
                  <a:tcP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extLst>
                  <a:ext uri="{0D108BD9-81ED-4DB2-BD59-A6C34878D82A}">
                    <a16:rowId xmlns:a16="http://schemas.microsoft.com/office/drawing/2014/main" val="2719872079"/>
                  </a:ext>
                </a:extLst>
              </a:tr>
            </a:tbl>
          </a:graphicData>
        </a:graphic>
      </p:graphicFrame>
      <p:sp>
        <p:nvSpPr>
          <p:cNvPr id="2" name="Title 1"/>
          <p:cNvSpPr>
            <a:spLocks noGrp="1"/>
          </p:cNvSpPr>
          <p:nvPr>
            <p:ph type="title"/>
          </p:nvPr>
        </p:nvSpPr>
        <p:spPr>
          <a:xfrm>
            <a:off x="426480" y="135873"/>
            <a:ext cx="11404821" cy="455309"/>
          </a:xfrm>
        </p:spPr>
        <p:txBody>
          <a:bodyPr/>
          <a:lstStyle/>
          <a:p>
            <a:pPr algn="ctr"/>
            <a:r>
              <a:rPr lang="en-US" sz="1800" b="1" dirty="0" smtClean="0">
                <a:solidFill>
                  <a:schemeClr val="bg1"/>
                </a:solidFill>
              </a:rPr>
              <a:t>UCOP </a:t>
            </a:r>
            <a:r>
              <a:rPr lang="en-US" sz="1800" b="1" dirty="0">
                <a:solidFill>
                  <a:schemeClr val="bg1"/>
                </a:solidFill>
              </a:rPr>
              <a:t>– </a:t>
            </a:r>
            <a:r>
              <a:rPr lang="en-US" sz="1800" b="1" dirty="0" smtClean="0">
                <a:solidFill>
                  <a:schemeClr val="bg1"/>
                </a:solidFill>
              </a:rPr>
              <a:t>Pension Administration Modernization Project (Redwood), </a:t>
            </a:r>
            <a:r>
              <a:rPr lang="en-US" sz="1800" b="1" dirty="0">
                <a:solidFill>
                  <a:schemeClr val="bg1"/>
                </a:solidFill>
              </a:rPr>
              <a:t>Sponsor: </a:t>
            </a:r>
            <a:r>
              <a:rPr lang="en-US" sz="1800" b="1" dirty="0" smtClean="0">
                <a:solidFill>
                  <a:schemeClr val="bg1"/>
                </a:solidFill>
              </a:rPr>
              <a:t>Dwaine B. Duckett</a:t>
            </a:r>
            <a:endParaRPr lang="en-US" sz="2000" b="1" dirty="0">
              <a:solidFill>
                <a:schemeClr val="bg1"/>
              </a:solidFill>
            </a:endParaRPr>
          </a:p>
        </p:txBody>
      </p:sp>
      <p:sp>
        <p:nvSpPr>
          <p:cNvPr id="9" name="Slide Number Placeholder 1"/>
          <p:cNvSpPr txBox="1">
            <a:spLocks/>
          </p:cNvSpPr>
          <p:nvPr/>
        </p:nvSpPr>
        <p:spPr>
          <a:xfrm>
            <a:off x="6722619" y="6828939"/>
            <a:ext cx="3010006" cy="26424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lowchart: Connector 65"/>
          <p:cNvSpPr/>
          <p:nvPr/>
        </p:nvSpPr>
        <p:spPr>
          <a:xfrm>
            <a:off x="10345804" y="640536"/>
            <a:ext cx="274320" cy="27432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Flowchart: Connector 69"/>
          <p:cNvSpPr/>
          <p:nvPr/>
        </p:nvSpPr>
        <p:spPr>
          <a:xfrm>
            <a:off x="6679911" y="1033230"/>
            <a:ext cx="182880" cy="18288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1" name="Flowchart: Connector 70"/>
          <p:cNvSpPr/>
          <p:nvPr/>
        </p:nvSpPr>
        <p:spPr>
          <a:xfrm>
            <a:off x="9723571" y="1033230"/>
            <a:ext cx="182880" cy="182880"/>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7533406" y="6476968"/>
            <a:ext cx="429789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Reporting Period Ending: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Sept 30, 2017</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25" y="5397988"/>
            <a:ext cx="1157082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68625" y="6543892"/>
            <a:ext cx="3948517" cy="261610"/>
          </a:xfrm>
          <a:prstGeom prst="rect">
            <a:avLst/>
          </a:prstGeom>
          <a:noFill/>
        </p:spPr>
        <p:txBody>
          <a:bodyPr wrap="none" rtlCol="0">
            <a:spAutoFit/>
          </a:bodyPr>
          <a:lstStyle/>
          <a:p>
            <a:r>
              <a:rPr lang="en-US" sz="1100" dirty="0" smtClean="0">
                <a:solidFill>
                  <a:schemeClr val="bg1">
                    <a:lumMod val="65000"/>
                    <a:lumOff val="35000"/>
                  </a:schemeClr>
                </a:solidFill>
              </a:rPr>
              <a:t>Prepared by: Esther Cheung Hill; Esther.Cheung@ucop.edu</a:t>
            </a:r>
            <a:endParaRPr lang="en-US" sz="1100" dirty="0">
              <a:solidFill>
                <a:schemeClr val="bg1">
                  <a:lumMod val="65000"/>
                  <a:lumOff val="35000"/>
                </a:schemeClr>
              </a:solidFill>
            </a:endParaRPr>
          </a:p>
        </p:txBody>
      </p:sp>
    </p:spTree>
    <p:extLst>
      <p:ext uri="{BB962C8B-B14F-4D97-AF65-F5344CB8AC3E}">
        <p14:creationId xmlns:p14="http://schemas.microsoft.com/office/powerpoint/2010/main" val="351798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47875" y="235610"/>
            <a:ext cx="8053431" cy="511034"/>
          </a:xfrm>
        </p:spPr>
        <p:txBody>
          <a:bodyPr/>
          <a:lstStyle/>
          <a:p>
            <a:r>
              <a:rPr lang="en-US" b="1" dirty="0" smtClean="0"/>
              <a:t>Comprehensive Report </a:t>
            </a:r>
            <a:r>
              <a:rPr lang="en-US" dirty="0" smtClean="0"/>
              <a:t>Template Instructions</a:t>
            </a:r>
            <a:endParaRPr lang="en-US" dirty="0"/>
          </a:p>
        </p:txBody>
      </p:sp>
      <p:sp>
        <p:nvSpPr>
          <p:cNvPr id="7" name="Slide Number Placeholder 3"/>
          <p:cNvSpPr txBox="1">
            <a:spLocks/>
          </p:cNvSpPr>
          <p:nvPr/>
        </p:nvSpPr>
        <p:spPr>
          <a:xfrm>
            <a:off x="9700683" y="6494303"/>
            <a:ext cx="2459438" cy="363697"/>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8D6C29-3808-4CF1-B27B-82D4E3075D35}" type="slidenum">
              <a:rPr lang="en-US" smtClean="0"/>
              <a:pPr/>
              <a:t>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43669292"/>
              </p:ext>
            </p:extLst>
          </p:nvPr>
        </p:nvGraphicFramePr>
        <p:xfrm>
          <a:off x="173366" y="388484"/>
          <a:ext cx="3081325" cy="6479030"/>
        </p:xfrm>
        <a:graphic>
          <a:graphicData uri="http://schemas.openxmlformats.org/drawingml/2006/table">
            <a:tbl>
              <a:tblPr firstRow="1" bandRow="1">
                <a:tableStyleId>{5FD0F851-EC5A-4D38-B0AD-8093EC10F338}</a:tableStyleId>
              </a:tblPr>
              <a:tblGrid>
                <a:gridCol w="532644">
                  <a:extLst>
                    <a:ext uri="{9D8B030D-6E8A-4147-A177-3AD203B41FA5}">
                      <a16:colId xmlns:a16="http://schemas.microsoft.com/office/drawing/2014/main" val="20000"/>
                    </a:ext>
                  </a:extLst>
                </a:gridCol>
                <a:gridCol w="2548681">
                  <a:extLst>
                    <a:ext uri="{9D8B030D-6E8A-4147-A177-3AD203B41FA5}">
                      <a16:colId xmlns:a16="http://schemas.microsoft.com/office/drawing/2014/main" val="20001"/>
                    </a:ext>
                  </a:extLst>
                </a:gridCol>
              </a:tblGrid>
              <a:tr h="455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0" kern="1200" dirty="0" smtClean="0">
                          <a:solidFill>
                            <a:schemeClr val="bg1"/>
                          </a:solidFill>
                          <a:effectLst/>
                          <a:latin typeface="+mn-lt"/>
                          <a:ea typeface="+mn-ea"/>
                          <a:cs typeface="+mn-cs"/>
                        </a:rPr>
                        <a:t>Enter the campus location, project name, and sponsor.</a:t>
                      </a:r>
                      <a:r>
                        <a:rPr lang="en-US" sz="1000" b="0" dirty="0" smtClean="0">
                          <a:solidFill>
                            <a:schemeClr val="bg1"/>
                          </a:solidFill>
                          <a:effectLst/>
                        </a:rPr>
                        <a:t> </a:t>
                      </a:r>
                      <a:endParaRPr lang="en-US" sz="10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2146">
                <a:tc>
                  <a:txBody>
                    <a:bodyPr/>
                    <a:lstStyle/>
                    <a:p>
                      <a:endParaRPr lang="en-US"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r>
                        <a:rPr lang="en-US" sz="1000" b="0" dirty="0" smtClean="0">
                          <a:solidFill>
                            <a:schemeClr val="bg1"/>
                          </a:solidFill>
                        </a:rPr>
                        <a:t>Enter brief</a:t>
                      </a:r>
                      <a:r>
                        <a:rPr lang="en-US" sz="1000" b="0" baseline="0" dirty="0" smtClean="0">
                          <a:solidFill>
                            <a:schemeClr val="bg1"/>
                          </a:solidFill>
                        </a:rPr>
                        <a:t> project description &amp; purpose.</a:t>
                      </a:r>
                      <a:endParaRPr lang="en-US" sz="1000" b="0" dirty="0">
                        <a:solidFill>
                          <a:schemeClr val="bg1"/>
                        </a:solidFill>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455412">
                <a:tc>
                  <a:txBody>
                    <a:bodyPr/>
                    <a:lstStyle/>
                    <a:p>
                      <a:endParaRPr lang="en-US" dirty="0"/>
                    </a:p>
                  </a:txBody>
                  <a:tcPr>
                    <a:lnL w="12700" cap="flat" cmpd="sng" algn="ctr">
                      <a:solidFill>
                        <a:schemeClr val="tx1"/>
                      </a:solidFill>
                      <a:prstDash val="solid"/>
                      <a:round/>
                      <a:headEnd type="none" w="med" len="med"/>
                      <a:tailEnd type="none" w="med" len="med"/>
                    </a:lnL>
                    <a:lnT>
                      <a:noFill/>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Keep</a:t>
                      </a:r>
                      <a:r>
                        <a:rPr lang="en-US" sz="1000" b="0" baseline="0" dirty="0" smtClean="0">
                          <a:solidFill>
                            <a:schemeClr val="bg1"/>
                          </a:solidFill>
                        </a:rPr>
                        <a:t> the correct project risk level indicator, delete the 2 remaining. Refer to slide #6 for additional instructions.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lnT>
                      <a:noFill/>
                    </a:lnT>
                  </a:tcPr>
                </a:tc>
                <a:extLst>
                  <a:ext uri="{0D108BD9-81ED-4DB2-BD59-A6C34878D82A}">
                    <a16:rowId xmlns:a16="http://schemas.microsoft.com/office/drawing/2014/main" val="10002"/>
                  </a:ext>
                </a:extLst>
              </a:tr>
              <a:tr h="523043">
                <a:tc>
                  <a:txBody>
                    <a:bodyPr/>
                    <a:lstStyle/>
                    <a:p>
                      <a:endParaRPr lang="en-US" dirty="0"/>
                    </a:p>
                  </a:txBody>
                  <a:tcPr>
                    <a:lnL w="12700" cap="flat" cmpd="sng" algn="ctr">
                      <a:solidFill>
                        <a:schemeClr val="tx1"/>
                      </a:solidFill>
                      <a:prstDash val="solid"/>
                      <a:round/>
                      <a:headEnd type="none" w="med" len="med"/>
                      <a:tailEnd type="none" w="med" len="med"/>
                    </a:lnL>
                    <a:solidFill>
                      <a:srgbClr val="4472C4">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Keep the correct stoplight, delete the 2 remaining. Refer to </a:t>
                      </a:r>
                      <a:r>
                        <a:rPr lang="en-US" sz="1000" b="0" baseline="0" dirty="0" smtClean="0">
                          <a:solidFill>
                            <a:schemeClr val="bg1"/>
                          </a:solidFill>
                        </a:rPr>
                        <a:t>slide #7 for additional instructions.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solidFill>
                      <a:srgbClr val="4472C4">
                        <a:alpha val="20000"/>
                      </a:srgbClr>
                    </a:solidFill>
                  </a:tcPr>
                </a:tc>
                <a:extLst>
                  <a:ext uri="{0D108BD9-81ED-4DB2-BD59-A6C34878D82A}">
                    <a16:rowId xmlns:a16="http://schemas.microsoft.com/office/drawing/2014/main" val="10003"/>
                  </a:ext>
                </a:extLst>
              </a:tr>
              <a:tr h="455412">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Current</a:t>
                      </a:r>
                      <a:r>
                        <a:rPr lang="en-US" sz="1000" b="0" baseline="0" dirty="0" smtClean="0">
                          <a:solidFill>
                            <a:schemeClr val="bg1"/>
                          </a:solidFill>
                        </a:rPr>
                        <a:t> approved budget.  </a:t>
                      </a:r>
                      <a:r>
                        <a:rPr lang="en-US" sz="1000" b="0" dirty="0" smtClean="0">
                          <a:solidFill>
                            <a:schemeClr val="bg1"/>
                          </a:solidFill>
                        </a:rPr>
                        <a:t>Keep the correct stoplight, delete the 2 remaining. Refer to </a:t>
                      </a:r>
                      <a:r>
                        <a:rPr lang="en-US" sz="1000" b="0" baseline="0" dirty="0" smtClean="0">
                          <a:solidFill>
                            <a:schemeClr val="bg1"/>
                          </a:solidFill>
                        </a:rPr>
                        <a:t>slide #7 for additional  instructions.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55412">
                <a:tc>
                  <a:txBody>
                    <a:bodyPr/>
                    <a:lstStyle/>
                    <a:p>
                      <a:endParaRPr lang="en-US" dirty="0"/>
                    </a:p>
                  </a:txBody>
                  <a:tcPr>
                    <a:lnL w="12700" cap="flat" cmpd="sng" algn="ctr">
                      <a:solidFill>
                        <a:schemeClr val="tx1"/>
                      </a:solidFill>
                      <a:prstDash val="solid"/>
                      <a:round/>
                      <a:headEnd type="none" w="med" len="med"/>
                      <a:tailEnd type="none" w="med" len="med"/>
                    </a:lnL>
                    <a:solidFill>
                      <a:srgbClr val="4472C4">
                        <a:alpha val="20000"/>
                      </a:srgbClr>
                    </a:solidFill>
                  </a:tcPr>
                </a:tc>
                <a:tc>
                  <a:txBody>
                    <a:bodyPr/>
                    <a:lstStyle/>
                    <a:p>
                      <a:r>
                        <a:rPr lang="en-US" sz="1000" b="0" dirty="0" smtClean="0">
                          <a:solidFill>
                            <a:schemeClr val="bg1"/>
                          </a:solidFill>
                        </a:rPr>
                        <a:t>Current</a:t>
                      </a:r>
                      <a:r>
                        <a:rPr lang="en-US" sz="1000" b="0" baseline="0" dirty="0" smtClean="0">
                          <a:solidFill>
                            <a:schemeClr val="bg1"/>
                          </a:solidFill>
                        </a:rPr>
                        <a:t> approved schedule. </a:t>
                      </a:r>
                      <a:r>
                        <a:rPr lang="en-US" sz="1000" b="0" dirty="0" smtClean="0">
                          <a:solidFill>
                            <a:schemeClr val="bg1"/>
                          </a:solidFill>
                        </a:rPr>
                        <a:t>Keep the correct stoplight, delete the 2 remaining. Replace</a:t>
                      </a:r>
                      <a:r>
                        <a:rPr lang="en-US" sz="1000" b="0" baseline="0" dirty="0" smtClean="0">
                          <a:solidFill>
                            <a:schemeClr val="bg1"/>
                          </a:solidFill>
                        </a:rPr>
                        <a:t> MM/YYYY with appropriate dates.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solidFill>
                      <a:srgbClr val="4472C4">
                        <a:alpha val="20000"/>
                      </a:srgbClr>
                    </a:solidFill>
                  </a:tcPr>
                </a:tc>
                <a:extLst>
                  <a:ext uri="{0D108BD9-81ED-4DB2-BD59-A6C34878D82A}">
                    <a16:rowId xmlns:a16="http://schemas.microsoft.com/office/drawing/2014/main" val="10005"/>
                  </a:ext>
                </a:extLst>
              </a:tr>
              <a:tr h="355830">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baseline="0" dirty="0" smtClean="0">
                          <a:solidFill>
                            <a:schemeClr val="bg1"/>
                          </a:solidFill>
                        </a:rPr>
                        <a:t>List top issues, risks and scope changes.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455412">
                <a:tc>
                  <a:txBody>
                    <a:bodyPr/>
                    <a:lstStyle/>
                    <a:p>
                      <a:endParaRPr lang="en-US" dirty="0"/>
                    </a:p>
                  </a:txBody>
                  <a:tcPr>
                    <a:lnL w="12700" cap="flat" cmpd="sng" algn="ctr">
                      <a:solidFill>
                        <a:schemeClr val="tx1"/>
                      </a:solidFill>
                      <a:prstDash val="solid"/>
                      <a:round/>
                      <a:headEnd type="none" w="med" len="med"/>
                      <a:tailEnd type="none" w="med" len="med"/>
                    </a:lnL>
                    <a:solidFill>
                      <a:srgbClr val="4472C4">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baseline="0" dirty="0" smtClean="0">
                          <a:solidFill>
                            <a:schemeClr val="bg1"/>
                          </a:solidFill>
                        </a:rPr>
                        <a:t>Describe mitigation plans/status for top issues, risks and scope changes.</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solidFill>
                      <a:srgbClr val="4472C4">
                        <a:alpha val="20000"/>
                      </a:srgbClr>
                    </a:solidFill>
                  </a:tcPr>
                </a:tc>
                <a:extLst>
                  <a:ext uri="{0D108BD9-81ED-4DB2-BD59-A6C34878D82A}">
                    <a16:rowId xmlns:a16="http://schemas.microsoft.com/office/drawing/2014/main" val="10007"/>
                  </a:ext>
                </a:extLst>
              </a:tr>
              <a:tr h="486676">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Summary of accomplishments during this reporting period.</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455412">
                <a:tc>
                  <a:txBody>
                    <a:bodyPr/>
                    <a:lstStyle/>
                    <a:p>
                      <a:endParaRPr lang="en-US" dirty="0"/>
                    </a:p>
                  </a:txBody>
                  <a:tcPr>
                    <a:lnL w="12700" cap="flat" cmpd="sng" algn="ctr">
                      <a:solidFill>
                        <a:schemeClr val="tx1"/>
                      </a:solidFill>
                      <a:prstDash val="solid"/>
                      <a:round/>
                      <a:headEnd type="none" w="med" len="med"/>
                      <a:tailEnd type="none" w="med" len="med"/>
                    </a:lnL>
                    <a:solidFill>
                      <a:srgbClr val="4472C4">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Summary of planned accomplishments for next reporting period.</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solidFill>
                      <a:srgbClr val="4472C4">
                        <a:alpha val="20000"/>
                      </a:srgbClr>
                    </a:solidFill>
                  </a:tcPr>
                </a:tc>
                <a:extLst>
                  <a:ext uri="{0D108BD9-81ED-4DB2-BD59-A6C34878D82A}">
                    <a16:rowId xmlns:a16="http://schemas.microsoft.com/office/drawing/2014/main" val="10009"/>
                  </a:ext>
                </a:extLst>
              </a:tr>
              <a:tr h="455412">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baseline="0" dirty="0" smtClean="0">
                          <a:solidFill>
                            <a:schemeClr val="bg1"/>
                          </a:solidFill>
                        </a:rPr>
                        <a:t>Show timeline for entire project.</a:t>
                      </a:r>
                      <a:endParaRPr lang="en-US" sz="1000" b="0"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Adjust bars to show </a:t>
                      </a:r>
                      <a:r>
                        <a:rPr lang="en-US" sz="1000" b="0" baseline="0" dirty="0" smtClean="0">
                          <a:solidFill>
                            <a:schemeClr val="bg1"/>
                          </a:solidFill>
                        </a:rPr>
                        <a:t>planned versus actual/progress. Move “Today” to appropriate month. Change month/year if needed. </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455412">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4472C4">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rPr>
                        <a:t>Include Reporting Period Ending MM/YYYY.</a:t>
                      </a:r>
                      <a:endParaRPr lang="en-US" sz="1000" b="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4472C4">
                        <a:alpha val="20000"/>
                      </a:srgbClr>
                    </a:solidFill>
                  </a:tcPr>
                </a:tc>
                <a:extLst>
                  <a:ext uri="{0D108BD9-81ED-4DB2-BD59-A6C34878D82A}">
                    <a16:rowId xmlns:a16="http://schemas.microsoft.com/office/drawing/2014/main" val="10011"/>
                  </a:ext>
                </a:extLst>
              </a:tr>
            </a:tbl>
          </a:graphicData>
        </a:graphic>
      </p:graphicFrame>
      <p:pic>
        <p:nvPicPr>
          <p:cNvPr id="10" name="Picture 9"/>
          <p:cNvPicPr>
            <a:picLocks/>
          </p:cNvPicPr>
          <p:nvPr/>
        </p:nvPicPr>
        <p:blipFill>
          <a:blip r:embed="rId2"/>
          <a:stretch>
            <a:fillRect/>
          </a:stretch>
        </p:blipFill>
        <p:spPr>
          <a:xfrm>
            <a:off x="179141" y="379027"/>
            <a:ext cx="431673" cy="466342"/>
          </a:xfrm>
          <a:prstGeom prst="rect">
            <a:avLst/>
          </a:prstGeom>
        </p:spPr>
      </p:pic>
      <p:pic>
        <p:nvPicPr>
          <p:cNvPr id="11" name="Picture 10"/>
          <p:cNvPicPr>
            <a:picLocks/>
          </p:cNvPicPr>
          <p:nvPr/>
        </p:nvPicPr>
        <p:blipFill>
          <a:blip r:embed="rId3"/>
          <a:stretch>
            <a:fillRect/>
          </a:stretch>
        </p:blipFill>
        <p:spPr>
          <a:xfrm>
            <a:off x="179236" y="846845"/>
            <a:ext cx="434150" cy="466344"/>
          </a:xfrm>
          <a:prstGeom prst="rect">
            <a:avLst/>
          </a:prstGeom>
        </p:spPr>
      </p:pic>
      <p:pic>
        <p:nvPicPr>
          <p:cNvPr id="12" name="Picture 11"/>
          <p:cNvPicPr>
            <a:picLocks/>
          </p:cNvPicPr>
          <p:nvPr/>
        </p:nvPicPr>
        <p:blipFill>
          <a:blip r:embed="rId4"/>
          <a:stretch>
            <a:fillRect/>
          </a:stretch>
        </p:blipFill>
        <p:spPr>
          <a:xfrm>
            <a:off x="173366" y="1359927"/>
            <a:ext cx="434150" cy="466344"/>
          </a:xfrm>
          <a:prstGeom prst="rect">
            <a:avLst/>
          </a:prstGeom>
        </p:spPr>
      </p:pic>
      <p:pic>
        <p:nvPicPr>
          <p:cNvPr id="13" name="Picture 12"/>
          <p:cNvPicPr>
            <a:picLocks/>
          </p:cNvPicPr>
          <p:nvPr/>
        </p:nvPicPr>
        <p:blipFill>
          <a:blip r:embed="rId5"/>
          <a:stretch>
            <a:fillRect/>
          </a:stretch>
        </p:blipFill>
        <p:spPr>
          <a:xfrm>
            <a:off x="175123" y="1923606"/>
            <a:ext cx="434150" cy="466344"/>
          </a:xfrm>
          <a:prstGeom prst="rect">
            <a:avLst/>
          </a:prstGeom>
        </p:spPr>
      </p:pic>
      <p:pic>
        <p:nvPicPr>
          <p:cNvPr id="14" name="Picture 13"/>
          <p:cNvPicPr>
            <a:picLocks/>
          </p:cNvPicPr>
          <p:nvPr/>
        </p:nvPicPr>
        <p:blipFill>
          <a:blip r:embed="rId6"/>
          <a:stretch>
            <a:fillRect/>
          </a:stretch>
        </p:blipFill>
        <p:spPr>
          <a:xfrm>
            <a:off x="175123" y="2526202"/>
            <a:ext cx="439198" cy="466344"/>
          </a:xfrm>
          <a:prstGeom prst="rect">
            <a:avLst/>
          </a:prstGeom>
        </p:spPr>
      </p:pic>
      <p:pic>
        <p:nvPicPr>
          <p:cNvPr id="15" name="Picture 14"/>
          <p:cNvPicPr>
            <a:picLocks/>
          </p:cNvPicPr>
          <p:nvPr/>
        </p:nvPicPr>
        <p:blipFill>
          <a:blip r:embed="rId7"/>
          <a:stretch>
            <a:fillRect/>
          </a:stretch>
        </p:blipFill>
        <p:spPr>
          <a:xfrm>
            <a:off x="180493" y="3217299"/>
            <a:ext cx="431673" cy="466344"/>
          </a:xfrm>
          <a:prstGeom prst="rect">
            <a:avLst/>
          </a:prstGeom>
        </p:spPr>
      </p:pic>
      <p:pic>
        <p:nvPicPr>
          <p:cNvPr id="16" name="Picture 15"/>
          <p:cNvPicPr>
            <a:picLocks/>
          </p:cNvPicPr>
          <p:nvPr/>
        </p:nvPicPr>
        <p:blipFill>
          <a:blip r:embed="rId8"/>
          <a:stretch>
            <a:fillRect/>
          </a:stretch>
        </p:blipFill>
        <p:spPr>
          <a:xfrm>
            <a:off x="176281" y="3769108"/>
            <a:ext cx="434150" cy="467470"/>
          </a:xfrm>
          <a:prstGeom prst="rect">
            <a:avLst/>
          </a:prstGeom>
        </p:spPr>
      </p:pic>
      <p:pic>
        <p:nvPicPr>
          <p:cNvPr id="17" name="Picture 16"/>
          <p:cNvPicPr>
            <a:picLocks/>
          </p:cNvPicPr>
          <p:nvPr/>
        </p:nvPicPr>
        <p:blipFill>
          <a:blip r:embed="rId9"/>
          <a:stretch>
            <a:fillRect/>
          </a:stretch>
        </p:blipFill>
        <p:spPr>
          <a:xfrm>
            <a:off x="175122" y="4203572"/>
            <a:ext cx="434150" cy="466344"/>
          </a:xfrm>
          <a:prstGeom prst="rect">
            <a:avLst/>
          </a:prstGeom>
        </p:spPr>
      </p:pic>
      <p:pic>
        <p:nvPicPr>
          <p:cNvPr id="18" name="Picture 17"/>
          <p:cNvPicPr>
            <a:picLocks/>
          </p:cNvPicPr>
          <p:nvPr/>
        </p:nvPicPr>
        <p:blipFill>
          <a:blip r:embed="rId10"/>
          <a:stretch>
            <a:fillRect/>
          </a:stretch>
        </p:blipFill>
        <p:spPr>
          <a:xfrm>
            <a:off x="163713" y="4722702"/>
            <a:ext cx="434150" cy="466344"/>
          </a:xfrm>
          <a:prstGeom prst="rect">
            <a:avLst/>
          </a:prstGeom>
        </p:spPr>
      </p:pic>
      <p:pic>
        <p:nvPicPr>
          <p:cNvPr id="19" name="Picture 18"/>
          <p:cNvPicPr>
            <a:picLocks/>
          </p:cNvPicPr>
          <p:nvPr/>
        </p:nvPicPr>
        <p:blipFill>
          <a:blip r:embed="rId11"/>
          <a:stretch>
            <a:fillRect/>
          </a:stretch>
        </p:blipFill>
        <p:spPr>
          <a:xfrm>
            <a:off x="164943" y="5201950"/>
            <a:ext cx="434150" cy="466344"/>
          </a:xfrm>
          <a:prstGeom prst="rect">
            <a:avLst/>
          </a:prstGeom>
        </p:spPr>
      </p:pic>
      <p:pic>
        <p:nvPicPr>
          <p:cNvPr id="20" name="Picture 19"/>
          <p:cNvPicPr>
            <a:picLocks/>
          </p:cNvPicPr>
          <p:nvPr/>
        </p:nvPicPr>
        <p:blipFill>
          <a:blip r:embed="rId12"/>
          <a:stretch>
            <a:fillRect/>
          </a:stretch>
        </p:blipFill>
        <p:spPr>
          <a:xfrm>
            <a:off x="171816" y="5773196"/>
            <a:ext cx="434150" cy="466344"/>
          </a:xfrm>
          <a:prstGeom prst="rect">
            <a:avLst/>
          </a:prstGeom>
        </p:spPr>
      </p:pic>
      <p:pic>
        <p:nvPicPr>
          <p:cNvPr id="21" name="Picture 20"/>
          <p:cNvPicPr>
            <a:picLocks/>
          </p:cNvPicPr>
          <p:nvPr/>
        </p:nvPicPr>
        <p:blipFill>
          <a:blip r:embed="rId13"/>
          <a:stretch>
            <a:fillRect/>
          </a:stretch>
        </p:blipFill>
        <p:spPr>
          <a:xfrm>
            <a:off x="167429" y="6335985"/>
            <a:ext cx="434150" cy="466344"/>
          </a:xfrm>
          <a:prstGeom prst="rect">
            <a:avLst/>
          </a:prstGeom>
        </p:spPr>
      </p:pic>
      <p:pic>
        <p:nvPicPr>
          <p:cNvPr id="2" name="Picture 1"/>
          <p:cNvPicPr>
            <a:picLocks noChangeAspect="1"/>
          </p:cNvPicPr>
          <p:nvPr/>
        </p:nvPicPr>
        <p:blipFill>
          <a:blip r:embed="rId14"/>
          <a:stretch>
            <a:fillRect/>
          </a:stretch>
        </p:blipFill>
        <p:spPr>
          <a:xfrm>
            <a:off x="3254945" y="884308"/>
            <a:ext cx="8829675" cy="5695950"/>
          </a:xfrm>
          <a:prstGeom prst="rect">
            <a:avLst/>
          </a:prstGeom>
        </p:spPr>
      </p:pic>
      <p:sp>
        <p:nvSpPr>
          <p:cNvPr id="22" name="TextBox 21"/>
          <p:cNvSpPr txBox="1"/>
          <p:nvPr/>
        </p:nvSpPr>
        <p:spPr>
          <a:xfrm>
            <a:off x="3795376" y="6180983"/>
            <a:ext cx="2513984" cy="261610"/>
          </a:xfrm>
          <a:prstGeom prst="rect">
            <a:avLst/>
          </a:prstGeom>
          <a:noFill/>
        </p:spPr>
        <p:txBody>
          <a:bodyPr wrap="square" rtlCol="0">
            <a:spAutoFit/>
          </a:bodyPr>
          <a:lstStyle/>
          <a:p>
            <a:r>
              <a:rPr lang="en-US" sz="1100" b="1" dirty="0" smtClean="0">
                <a:solidFill>
                  <a:schemeClr val="bg1">
                    <a:lumMod val="50000"/>
                    <a:lumOff val="50000"/>
                  </a:schemeClr>
                </a:solidFill>
              </a:rPr>
              <a:t>Prepared by: &lt;name&gt;; &lt;email&gt;</a:t>
            </a:r>
            <a:endParaRPr lang="en-US" sz="1100" b="1" dirty="0">
              <a:solidFill>
                <a:schemeClr val="bg1">
                  <a:lumMod val="50000"/>
                  <a:lumOff val="50000"/>
                </a:schemeClr>
              </a:solidFill>
            </a:endParaRPr>
          </a:p>
        </p:txBody>
      </p:sp>
      <p:pic>
        <p:nvPicPr>
          <p:cNvPr id="5" name="Picture 4"/>
          <p:cNvPicPr>
            <a:picLocks noChangeAspect="1"/>
          </p:cNvPicPr>
          <p:nvPr/>
        </p:nvPicPr>
        <p:blipFill>
          <a:blip r:embed="rId15"/>
          <a:stretch>
            <a:fillRect/>
          </a:stretch>
        </p:blipFill>
        <p:spPr>
          <a:xfrm>
            <a:off x="9890339" y="6209438"/>
            <a:ext cx="1251806" cy="204698"/>
          </a:xfrm>
          <a:prstGeom prst="rect">
            <a:avLst/>
          </a:prstGeom>
        </p:spPr>
      </p:pic>
      <p:pic>
        <p:nvPicPr>
          <p:cNvPr id="26" name="Picture 25"/>
          <p:cNvPicPr>
            <a:picLocks noChangeAspect="1"/>
          </p:cNvPicPr>
          <p:nvPr/>
        </p:nvPicPr>
        <p:blipFill>
          <a:blip r:embed="rId16">
            <a:clrChange>
              <a:clrFrom>
                <a:srgbClr val="DAE3F3"/>
              </a:clrFrom>
              <a:clrTo>
                <a:srgbClr val="DAE3F3">
                  <a:alpha val="0"/>
                </a:srgbClr>
              </a:clrTo>
            </a:clrChange>
          </a:blip>
          <a:stretch>
            <a:fillRect/>
          </a:stretch>
        </p:blipFill>
        <p:spPr>
          <a:xfrm>
            <a:off x="7685465" y="2381407"/>
            <a:ext cx="1810003" cy="173206"/>
          </a:xfrm>
          <a:prstGeom prst="rect">
            <a:avLst/>
          </a:prstGeom>
        </p:spPr>
      </p:pic>
      <p:pic>
        <p:nvPicPr>
          <p:cNvPr id="28" name="Picture 27"/>
          <p:cNvPicPr>
            <a:picLocks noChangeAspect="1"/>
          </p:cNvPicPr>
          <p:nvPr/>
        </p:nvPicPr>
        <p:blipFill>
          <a:blip r:embed="rId17"/>
          <a:stretch>
            <a:fillRect/>
          </a:stretch>
        </p:blipFill>
        <p:spPr>
          <a:xfrm>
            <a:off x="7543256" y="2395092"/>
            <a:ext cx="112584" cy="112584"/>
          </a:xfrm>
          <a:prstGeom prst="rect">
            <a:avLst/>
          </a:prstGeom>
        </p:spPr>
      </p:pic>
    </p:spTree>
    <p:extLst>
      <p:ext uri="{BB962C8B-B14F-4D97-AF65-F5344CB8AC3E}">
        <p14:creationId xmlns:p14="http://schemas.microsoft.com/office/powerpoint/2010/main" val="64101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6758701" y="5136520"/>
            <a:ext cx="5276543" cy="1292662"/>
          </a:xfrm>
          <a:prstGeom prst="rect">
            <a:avLst/>
          </a:prstGeom>
          <a:solidFill>
            <a:schemeClr val="accent1">
              <a:lumMod val="20000"/>
              <a:lumOff val="80000"/>
            </a:schemeClr>
          </a:solidFill>
          <a:ln>
            <a:solidFill>
              <a:schemeClr val="bg1"/>
            </a:solidFill>
          </a:ln>
        </p:spPr>
        <p:txBody>
          <a:bodyPr wrap="square" rtlCol="0">
            <a:spAutoFit/>
          </a:bodyPr>
          <a:lstStyle/>
          <a:p>
            <a:r>
              <a:rPr lang="en-US" sz="1300" b="1" dirty="0" smtClean="0">
                <a:solidFill>
                  <a:schemeClr val="bg1"/>
                </a:solidFill>
              </a:rPr>
              <a:t>Example – Setting Project Risk Indicator</a:t>
            </a:r>
          </a:p>
          <a:p>
            <a:endParaRPr lang="en-US" sz="1300" dirty="0">
              <a:solidFill>
                <a:schemeClr val="bg1"/>
              </a:solidFill>
            </a:endParaRPr>
          </a:p>
          <a:p>
            <a:r>
              <a:rPr lang="en-US" sz="1300" dirty="0" smtClean="0">
                <a:solidFill>
                  <a:schemeClr val="bg1"/>
                </a:solidFill>
              </a:rPr>
              <a:t>Budget risk = HIGH if </a:t>
            </a:r>
            <a:r>
              <a:rPr lang="en-US" sz="1300" dirty="0">
                <a:solidFill>
                  <a:schemeClr val="bg1"/>
                </a:solidFill>
              </a:rPr>
              <a:t>impact is </a:t>
            </a:r>
            <a:r>
              <a:rPr lang="en-US" sz="1300" i="1" dirty="0">
                <a:solidFill>
                  <a:schemeClr val="bg1"/>
                </a:solidFill>
              </a:rPr>
              <a:t>major</a:t>
            </a:r>
            <a:r>
              <a:rPr lang="en-US" sz="1300" dirty="0">
                <a:solidFill>
                  <a:schemeClr val="bg1"/>
                </a:solidFill>
              </a:rPr>
              <a:t> </a:t>
            </a:r>
            <a:r>
              <a:rPr lang="en-US" sz="1300" dirty="0" smtClean="0">
                <a:solidFill>
                  <a:schemeClr val="bg1"/>
                </a:solidFill>
              </a:rPr>
              <a:t>&amp; </a:t>
            </a:r>
            <a:r>
              <a:rPr lang="en-US" sz="1300" dirty="0">
                <a:solidFill>
                  <a:schemeClr val="bg1"/>
                </a:solidFill>
              </a:rPr>
              <a:t>probability is </a:t>
            </a:r>
            <a:r>
              <a:rPr lang="en-US" sz="1300" i="1" dirty="0" smtClean="0">
                <a:solidFill>
                  <a:schemeClr val="bg1"/>
                </a:solidFill>
              </a:rPr>
              <a:t>highly likely</a:t>
            </a:r>
            <a:endParaRPr lang="en-US" sz="1300" i="1" dirty="0">
              <a:solidFill>
                <a:schemeClr val="bg1"/>
              </a:solidFill>
            </a:endParaRPr>
          </a:p>
          <a:p>
            <a:r>
              <a:rPr lang="en-US" sz="1300" dirty="0">
                <a:solidFill>
                  <a:schemeClr val="bg1"/>
                </a:solidFill>
              </a:rPr>
              <a:t>Schedule </a:t>
            </a:r>
            <a:r>
              <a:rPr lang="en-US" sz="1300" dirty="0" smtClean="0">
                <a:solidFill>
                  <a:schemeClr val="bg1"/>
                </a:solidFill>
              </a:rPr>
              <a:t>risk = MED if </a:t>
            </a:r>
            <a:r>
              <a:rPr lang="en-US" sz="1300" dirty="0">
                <a:solidFill>
                  <a:schemeClr val="bg1"/>
                </a:solidFill>
              </a:rPr>
              <a:t>impact is </a:t>
            </a:r>
            <a:r>
              <a:rPr lang="en-US" sz="1300" i="1" dirty="0" smtClean="0">
                <a:solidFill>
                  <a:schemeClr val="bg1"/>
                </a:solidFill>
              </a:rPr>
              <a:t>moderate</a:t>
            </a:r>
            <a:r>
              <a:rPr lang="en-US" sz="1300" dirty="0" smtClean="0">
                <a:solidFill>
                  <a:schemeClr val="bg1"/>
                </a:solidFill>
              </a:rPr>
              <a:t> &amp; probability </a:t>
            </a:r>
            <a:r>
              <a:rPr lang="en-US" sz="1300" dirty="0">
                <a:solidFill>
                  <a:schemeClr val="bg1"/>
                </a:solidFill>
              </a:rPr>
              <a:t>is </a:t>
            </a:r>
            <a:r>
              <a:rPr lang="en-US" sz="1300" i="1" dirty="0" smtClean="0">
                <a:solidFill>
                  <a:schemeClr val="bg1"/>
                </a:solidFill>
              </a:rPr>
              <a:t>likely</a:t>
            </a:r>
            <a:endParaRPr lang="en-US" sz="1300" i="1" dirty="0">
              <a:solidFill>
                <a:schemeClr val="bg1"/>
              </a:solidFill>
            </a:endParaRPr>
          </a:p>
          <a:p>
            <a:r>
              <a:rPr lang="en-US" sz="1300" dirty="0">
                <a:solidFill>
                  <a:schemeClr val="bg1"/>
                </a:solidFill>
              </a:rPr>
              <a:t>Outcome </a:t>
            </a:r>
            <a:r>
              <a:rPr lang="en-US" sz="1300" dirty="0" smtClean="0">
                <a:solidFill>
                  <a:schemeClr val="bg1"/>
                </a:solidFill>
              </a:rPr>
              <a:t>risk = </a:t>
            </a:r>
            <a:r>
              <a:rPr lang="en-US" sz="1300" dirty="0">
                <a:solidFill>
                  <a:schemeClr val="bg1"/>
                </a:solidFill>
              </a:rPr>
              <a:t>LOW </a:t>
            </a:r>
            <a:r>
              <a:rPr lang="en-US" sz="1300" dirty="0" smtClean="0">
                <a:solidFill>
                  <a:schemeClr val="bg1"/>
                </a:solidFill>
              </a:rPr>
              <a:t>if </a:t>
            </a:r>
            <a:r>
              <a:rPr lang="en-US" sz="1300" dirty="0">
                <a:solidFill>
                  <a:schemeClr val="bg1"/>
                </a:solidFill>
              </a:rPr>
              <a:t>impact is </a:t>
            </a:r>
            <a:r>
              <a:rPr lang="en-US" sz="1300" i="1" dirty="0">
                <a:solidFill>
                  <a:schemeClr val="bg1"/>
                </a:solidFill>
              </a:rPr>
              <a:t>moderate</a:t>
            </a:r>
            <a:r>
              <a:rPr lang="en-US" sz="1300" dirty="0">
                <a:solidFill>
                  <a:schemeClr val="bg1"/>
                </a:solidFill>
              </a:rPr>
              <a:t> </a:t>
            </a:r>
            <a:r>
              <a:rPr lang="en-US" sz="1300" dirty="0" smtClean="0">
                <a:solidFill>
                  <a:schemeClr val="bg1"/>
                </a:solidFill>
              </a:rPr>
              <a:t>&amp; probability </a:t>
            </a:r>
            <a:r>
              <a:rPr lang="en-US" sz="1300" dirty="0">
                <a:solidFill>
                  <a:schemeClr val="bg1"/>
                </a:solidFill>
              </a:rPr>
              <a:t>is </a:t>
            </a:r>
            <a:r>
              <a:rPr lang="en-US" sz="1300" dirty="0" smtClean="0">
                <a:solidFill>
                  <a:schemeClr val="bg1"/>
                </a:solidFill>
              </a:rPr>
              <a:t>unlikely</a:t>
            </a:r>
          </a:p>
          <a:p>
            <a:r>
              <a:rPr lang="en-US" sz="1300" b="1" dirty="0" smtClean="0">
                <a:solidFill>
                  <a:schemeClr val="bg1"/>
                </a:solidFill>
              </a:rPr>
              <a:t>Project</a:t>
            </a:r>
            <a:r>
              <a:rPr lang="en-US" sz="1300" dirty="0" smtClean="0">
                <a:solidFill>
                  <a:schemeClr val="bg1"/>
                </a:solidFill>
              </a:rPr>
              <a:t> </a:t>
            </a:r>
            <a:r>
              <a:rPr lang="en-US" sz="1300" b="1" dirty="0">
                <a:solidFill>
                  <a:schemeClr val="bg1"/>
                </a:solidFill>
              </a:rPr>
              <a:t>Risk</a:t>
            </a:r>
            <a:r>
              <a:rPr lang="en-US" sz="1300" dirty="0">
                <a:solidFill>
                  <a:schemeClr val="bg1"/>
                </a:solidFill>
              </a:rPr>
              <a:t> </a:t>
            </a:r>
            <a:r>
              <a:rPr lang="en-US" sz="1300" dirty="0" smtClean="0">
                <a:solidFill>
                  <a:schemeClr val="bg1"/>
                </a:solidFill>
              </a:rPr>
              <a:t>= </a:t>
            </a:r>
            <a:r>
              <a:rPr lang="en-US" sz="1300" b="1" dirty="0">
                <a:solidFill>
                  <a:schemeClr val="bg1"/>
                </a:solidFill>
              </a:rPr>
              <a:t>HIGH</a:t>
            </a:r>
            <a:r>
              <a:rPr lang="en-US" sz="1300" dirty="0">
                <a:solidFill>
                  <a:schemeClr val="bg1"/>
                </a:solidFill>
              </a:rPr>
              <a:t> since this is the highest level </a:t>
            </a:r>
            <a:r>
              <a:rPr lang="en-US" sz="1300" dirty="0" smtClean="0">
                <a:solidFill>
                  <a:schemeClr val="bg1"/>
                </a:solidFill>
              </a:rPr>
              <a:t>risk mapped</a:t>
            </a:r>
            <a:endParaRPr lang="en-US" sz="1300" dirty="0">
              <a:solidFill>
                <a:schemeClr val="bg1"/>
              </a:solidFill>
            </a:endParaRPr>
          </a:p>
        </p:txBody>
      </p:sp>
      <p:sp>
        <p:nvSpPr>
          <p:cNvPr id="2" name="Title 1"/>
          <p:cNvSpPr>
            <a:spLocks noGrp="1"/>
          </p:cNvSpPr>
          <p:nvPr>
            <p:ph type="title"/>
          </p:nvPr>
        </p:nvSpPr>
        <p:spPr>
          <a:xfrm>
            <a:off x="609600" y="274638"/>
            <a:ext cx="10972800" cy="563348"/>
          </a:xfrm>
        </p:spPr>
        <p:txBody>
          <a:bodyPr/>
          <a:lstStyle/>
          <a:p>
            <a:r>
              <a:rPr lang="en-US" b="1" dirty="0"/>
              <a:t>Comprehensive Report </a:t>
            </a:r>
            <a:r>
              <a:rPr lang="en-US" dirty="0" smtClean="0"/>
              <a:t>Template Instructions, continued</a:t>
            </a:r>
            <a:endParaRPr lang="en-US" dirty="0"/>
          </a:p>
        </p:txBody>
      </p:sp>
      <p:sp>
        <p:nvSpPr>
          <p:cNvPr id="3" name="Content Placeholder 2"/>
          <p:cNvSpPr>
            <a:spLocks noGrp="1"/>
          </p:cNvSpPr>
          <p:nvPr>
            <p:ph idx="1"/>
          </p:nvPr>
        </p:nvSpPr>
        <p:spPr>
          <a:xfrm>
            <a:off x="565747" y="949346"/>
            <a:ext cx="11468216" cy="1011715"/>
          </a:xfrm>
        </p:spPr>
        <p:txBody>
          <a:bodyPr>
            <a:normAutofit/>
          </a:bodyPr>
          <a:lstStyle/>
          <a:p>
            <a:pPr marL="0" indent="0">
              <a:buNone/>
            </a:pPr>
            <a:r>
              <a:rPr lang="en-US" sz="1300" dirty="0"/>
              <a:t>To determine the project</a:t>
            </a:r>
            <a:r>
              <a:rPr lang="en-US" sz="1300" i="1" dirty="0"/>
              <a:t> </a:t>
            </a:r>
            <a:r>
              <a:rPr lang="en-US" sz="1300" b="1" dirty="0" smtClean="0"/>
              <a:t>RISK</a:t>
            </a:r>
            <a:r>
              <a:rPr lang="en-US" sz="1300" i="1" dirty="0" smtClean="0"/>
              <a:t> </a:t>
            </a:r>
            <a:r>
              <a:rPr lang="en-US" sz="1300" dirty="0"/>
              <a:t>level use the matrix </a:t>
            </a:r>
            <a:r>
              <a:rPr lang="en-US" sz="1300" dirty="0" smtClean="0"/>
              <a:t>and thresholds below</a:t>
            </a:r>
            <a:r>
              <a:rPr lang="en-US" sz="1300" dirty="0"/>
              <a:t>. </a:t>
            </a:r>
            <a:endParaRPr lang="en-US" sz="1300" dirty="0" smtClean="0"/>
          </a:p>
          <a:p>
            <a:pPr marL="0" indent="0">
              <a:buNone/>
            </a:pPr>
            <a:r>
              <a:rPr lang="en-US" sz="1300" dirty="0" smtClean="0"/>
              <a:t>Assess </a:t>
            </a:r>
            <a:r>
              <a:rPr lang="en-US" sz="1300" dirty="0"/>
              <a:t>risk to </a:t>
            </a:r>
            <a:r>
              <a:rPr lang="en-US" sz="1300" dirty="0" smtClean="0"/>
              <a:t>meeting </a:t>
            </a:r>
            <a:r>
              <a:rPr lang="en-US" sz="1300" b="1" i="1" dirty="0" smtClean="0"/>
              <a:t>latest approved </a:t>
            </a:r>
            <a:r>
              <a:rPr lang="en-US" sz="1300" dirty="0" smtClean="0"/>
              <a:t>budget</a:t>
            </a:r>
            <a:r>
              <a:rPr lang="en-US" sz="1300" dirty="0"/>
              <a:t>, </a:t>
            </a:r>
            <a:r>
              <a:rPr lang="en-US" sz="1300" dirty="0" smtClean="0"/>
              <a:t>schedule and outcomes.  Map </a:t>
            </a:r>
            <a:r>
              <a:rPr lang="en-US" sz="1300" dirty="0"/>
              <a:t>each risk individually and set the overall project risk to </a:t>
            </a:r>
            <a:r>
              <a:rPr lang="en-US" sz="1300" dirty="0" smtClean="0"/>
              <a:t>equal the highest level risk mapped.  </a:t>
            </a:r>
            <a:r>
              <a:rPr lang="en-US" sz="1300" dirty="0"/>
              <a:t>Provide </a:t>
            </a:r>
            <a:r>
              <a:rPr lang="en-US" sz="1300" dirty="0" smtClean="0"/>
              <a:t>a description </a:t>
            </a:r>
            <a:r>
              <a:rPr lang="en-US" sz="1300" dirty="0"/>
              <a:t>in the risk section of the report</a:t>
            </a:r>
            <a:r>
              <a:rPr lang="en-US" sz="1300" dirty="0" smtClean="0"/>
              <a:t>. </a:t>
            </a:r>
            <a:endParaRPr lang="en-US" sz="1300" dirty="0"/>
          </a:p>
          <a:p>
            <a:pPr marL="0" indent="0">
              <a:buNone/>
            </a:pPr>
            <a:endParaRPr lang="en-US" dirty="0"/>
          </a:p>
        </p:txBody>
      </p:sp>
      <p:sp>
        <p:nvSpPr>
          <p:cNvPr id="14" name="Rectangle 10"/>
          <p:cNvSpPr>
            <a:spLocks noChangeArrowheads="1"/>
          </p:cNvSpPr>
          <p:nvPr/>
        </p:nvSpPr>
        <p:spPr bwMode="auto">
          <a:xfrm>
            <a:off x="6515100"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p:cNvPicPr>
            <a:picLocks/>
          </p:cNvPicPr>
          <p:nvPr/>
        </p:nvPicPr>
        <p:blipFill>
          <a:blip r:embed="rId2"/>
          <a:stretch>
            <a:fillRect/>
          </a:stretch>
        </p:blipFill>
        <p:spPr>
          <a:xfrm>
            <a:off x="198284" y="837986"/>
            <a:ext cx="434150" cy="466344"/>
          </a:xfrm>
          <a:prstGeom prst="rect">
            <a:avLst/>
          </a:prstGeom>
        </p:spPr>
      </p:pic>
      <p:sp>
        <p:nvSpPr>
          <p:cNvPr id="22" name="TextBox 21"/>
          <p:cNvSpPr txBox="1"/>
          <p:nvPr/>
        </p:nvSpPr>
        <p:spPr>
          <a:xfrm>
            <a:off x="1008529" y="2837328"/>
            <a:ext cx="1290918" cy="369332"/>
          </a:xfrm>
          <a:prstGeom prst="rect">
            <a:avLst/>
          </a:prstGeom>
          <a:noFill/>
        </p:spPr>
        <p:txBody>
          <a:bodyPr wrap="square" rtlCol="0">
            <a:spAutoFit/>
          </a:bodyPr>
          <a:lstStyle/>
          <a:p>
            <a:r>
              <a:rPr lang="en-US" dirty="0" smtClean="0"/>
              <a:t>f</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733194013"/>
              </p:ext>
            </p:extLst>
          </p:nvPr>
        </p:nvGraphicFramePr>
        <p:xfrm>
          <a:off x="657189" y="1854821"/>
          <a:ext cx="7390268" cy="1432560"/>
        </p:xfrm>
        <a:graphic>
          <a:graphicData uri="http://schemas.openxmlformats.org/drawingml/2006/table">
            <a:tbl>
              <a:tblPr firstRow="1" firstCol="1" bandRow="1" bandCol="1"/>
              <a:tblGrid>
                <a:gridCol w="767398">
                  <a:extLst>
                    <a:ext uri="{9D8B030D-6E8A-4147-A177-3AD203B41FA5}">
                      <a16:colId xmlns:a16="http://schemas.microsoft.com/office/drawing/2014/main" val="1696910787"/>
                    </a:ext>
                  </a:extLst>
                </a:gridCol>
                <a:gridCol w="1201783">
                  <a:extLst>
                    <a:ext uri="{9D8B030D-6E8A-4147-A177-3AD203B41FA5}">
                      <a16:colId xmlns:a16="http://schemas.microsoft.com/office/drawing/2014/main" val="3048840627"/>
                    </a:ext>
                  </a:extLst>
                </a:gridCol>
                <a:gridCol w="1860152">
                  <a:extLst>
                    <a:ext uri="{9D8B030D-6E8A-4147-A177-3AD203B41FA5}">
                      <a16:colId xmlns:a16="http://schemas.microsoft.com/office/drawing/2014/main" val="3458288476"/>
                    </a:ext>
                  </a:extLst>
                </a:gridCol>
                <a:gridCol w="1633412">
                  <a:extLst>
                    <a:ext uri="{9D8B030D-6E8A-4147-A177-3AD203B41FA5}">
                      <a16:colId xmlns:a16="http://schemas.microsoft.com/office/drawing/2014/main" val="2875262991"/>
                    </a:ext>
                  </a:extLst>
                </a:gridCol>
                <a:gridCol w="1927523">
                  <a:extLst>
                    <a:ext uri="{9D8B030D-6E8A-4147-A177-3AD203B41FA5}">
                      <a16:colId xmlns:a16="http://schemas.microsoft.com/office/drawing/2014/main" val="2615563023"/>
                    </a:ext>
                  </a:extLst>
                </a:gridCol>
              </a:tblGrid>
              <a:tr h="225998">
                <a:tc rowSpan="3">
                  <a:txBody>
                    <a:bodyPr/>
                    <a:lstStyle/>
                    <a:p>
                      <a:pPr marL="0" marR="0" algn="ctr">
                        <a:spcBef>
                          <a:spcPts val="0"/>
                        </a:spcBef>
                        <a:spcAft>
                          <a:spcPts val="0"/>
                        </a:spcAft>
                      </a:pPr>
                      <a:r>
                        <a:rPr lang="en-US" sz="105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rowSpan="2">
                  <a:txBody>
                    <a:bodyPr/>
                    <a:lstStyle/>
                    <a:p>
                      <a:pPr marL="0" marR="0">
                        <a:spcBef>
                          <a:spcPts val="0"/>
                        </a:spcBef>
                        <a:spcAft>
                          <a:spcPts val="0"/>
                        </a:spcAft>
                      </a:pPr>
                      <a:r>
                        <a:rPr lang="en-US" sz="105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gridSpan="3">
                  <a:txBody>
                    <a:bodyPr/>
                    <a:lstStyle/>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Risk Probability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5995783"/>
                  </a:ext>
                </a:extLst>
              </a:tr>
              <a:tr h="3994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Unlikely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spcBef>
                          <a:spcPts val="0"/>
                        </a:spcBef>
                        <a:spcAft>
                          <a:spcPts val="0"/>
                        </a:spcAft>
                      </a:pPr>
                      <a:r>
                        <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Likely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 – 65%)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spcBef>
                          <a:spcPts val="0"/>
                        </a:spcBef>
                        <a:spcAft>
                          <a:spcPts val="0"/>
                        </a:spcAft>
                      </a:pPr>
                      <a:r>
                        <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Highly </a:t>
                      </a:r>
                      <a:r>
                        <a:rPr lang="en-US" sz="16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Likely</a:t>
                      </a:r>
                      <a:endPar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(66% - 99%)</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191058820"/>
                  </a:ext>
                </a:extLst>
              </a:tr>
              <a:tr h="30480">
                <a:tc vMerge="1">
                  <a:txBody>
                    <a:bodyPr/>
                    <a:lstStyle/>
                    <a:p>
                      <a:endParaRPr lang="en-US"/>
                    </a:p>
                  </a:txBody>
                  <a:tcPr/>
                </a:tc>
                <a:tc rowSpan="2">
                  <a:txBody>
                    <a:bodyPr/>
                    <a:lstStyle/>
                    <a:p>
                      <a:pPr marL="0" marR="0">
                        <a:spcBef>
                          <a:spcPts val="0"/>
                        </a:spcBef>
                        <a:spcAft>
                          <a:spcPts val="0"/>
                        </a:spcAft>
                      </a:pPr>
                      <a:r>
                        <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Major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rowSpan="2">
                  <a:txBody>
                    <a:bodyPr/>
                    <a:lstStyle/>
                    <a:p>
                      <a:pPr marL="0" marR="0" algn="ctr" defTabSz="457200" rtl="0" eaLnBrk="1" latinLnBrk="0" hangingPunct="1">
                        <a:spcBef>
                          <a:spcPts val="0"/>
                        </a:spcBef>
                        <a:spcAft>
                          <a:spcPts val="0"/>
                        </a:spcAft>
                      </a:pPr>
                      <a:r>
                        <a:rPr lang="en-US" sz="1400" i="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a:t>
                      </a:r>
                      <a:endParaRPr lang="en-US" sz="1400" i="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rowSpan="2">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648873501"/>
                  </a:ext>
                </a:extLst>
              </a:tr>
              <a:tr h="213360">
                <a:tc rowSpan="3">
                  <a:txBody>
                    <a:bodyPr/>
                    <a:lstStyle/>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Risk</a:t>
                      </a:r>
                      <a:endPar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Impact</a:t>
                      </a:r>
                      <a:endPar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7853297"/>
                  </a:ext>
                </a:extLst>
              </a:tr>
              <a:tr h="224705">
                <a:tc vMerge="1">
                  <a:txBody>
                    <a:bodyPr/>
                    <a:lstStyle/>
                    <a:p>
                      <a:endParaRPr lang="en-US"/>
                    </a:p>
                  </a:txBody>
                  <a:tcPr/>
                </a:tc>
                <a:tc>
                  <a:txBody>
                    <a:bodyPr/>
                    <a:lstStyle/>
                    <a:p>
                      <a:pPr marL="0" marR="0">
                        <a:spcBef>
                          <a:spcPts val="0"/>
                        </a:spcBef>
                        <a:spcAft>
                          <a:spcPts val="0"/>
                        </a:spcAft>
                      </a:pPr>
                      <a:r>
                        <a:rPr lang="en-US" sz="16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Moderate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32255550"/>
                  </a:ext>
                </a:extLst>
              </a:tr>
              <a:tr h="224705">
                <a:tc vMerge="1">
                  <a:txBody>
                    <a:bodyPr/>
                    <a:lstStyle/>
                    <a:p>
                      <a:endParaRPr lang="en-US"/>
                    </a:p>
                  </a:txBody>
                  <a:tcPr/>
                </a:tc>
                <a:tc>
                  <a:txBody>
                    <a:bodyPr/>
                    <a:lstStyle/>
                    <a:p>
                      <a:pPr marL="0" marR="0">
                        <a:spcBef>
                          <a:spcPts val="0"/>
                        </a:spcBef>
                        <a:spcAft>
                          <a:spcPts val="0"/>
                        </a:spcAft>
                      </a:pPr>
                      <a:r>
                        <a:rPr lang="en-US"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Negligible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spcBef>
                          <a:spcPts val="0"/>
                        </a:spcBef>
                        <a:spcAft>
                          <a:spcPts val="0"/>
                        </a:spcAft>
                      </a:pPr>
                      <a:r>
                        <a:rPr lang="en-US" sz="1400" i="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p>
                      <a:pPr marL="0" marR="0" algn="ctr">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a16="http://schemas.microsoft.com/office/drawing/2014/main" val="1259637251"/>
                  </a:ext>
                </a:extLst>
              </a:tr>
            </a:tbl>
          </a:graphicData>
        </a:graphic>
      </p:graphicFrame>
      <p:sp>
        <p:nvSpPr>
          <p:cNvPr id="25" name="TextBox 24"/>
          <p:cNvSpPr txBox="1"/>
          <p:nvPr/>
        </p:nvSpPr>
        <p:spPr>
          <a:xfrm>
            <a:off x="657189" y="3455957"/>
            <a:ext cx="5963940" cy="3293209"/>
          </a:xfrm>
          <a:prstGeom prst="rect">
            <a:avLst/>
          </a:prstGeom>
          <a:solidFill>
            <a:schemeClr val="accent6">
              <a:lumMod val="20000"/>
              <a:lumOff val="80000"/>
            </a:schemeClr>
          </a:solidFill>
          <a:ln w="3175">
            <a:solidFill>
              <a:schemeClr val="bg1"/>
            </a:solidFill>
          </a:ln>
        </p:spPr>
        <p:txBody>
          <a:bodyPr wrap="none" rtlCol="0">
            <a:spAutoFit/>
          </a:bodyPr>
          <a:lstStyle/>
          <a:p>
            <a:r>
              <a:rPr lang="en-US" sz="1300" b="1" dirty="0" smtClean="0">
                <a:solidFill>
                  <a:schemeClr val="bg1"/>
                </a:solidFill>
              </a:rPr>
              <a:t>Risk </a:t>
            </a:r>
            <a:r>
              <a:rPr lang="en-US" sz="1300" b="1" dirty="0">
                <a:solidFill>
                  <a:schemeClr val="bg1"/>
                </a:solidFill>
              </a:rPr>
              <a:t>Impact </a:t>
            </a:r>
            <a:r>
              <a:rPr lang="en-US" sz="1300" dirty="0">
                <a:solidFill>
                  <a:schemeClr val="bg1"/>
                </a:solidFill>
              </a:rPr>
              <a:t>to the project budget, schedule and outcomes </a:t>
            </a:r>
            <a:endParaRPr lang="en-US" sz="1300" dirty="0" smtClean="0">
              <a:solidFill>
                <a:schemeClr val="bg1"/>
              </a:solidFill>
            </a:endParaRPr>
          </a:p>
          <a:p>
            <a:endParaRPr lang="en-US" sz="1300" dirty="0">
              <a:solidFill>
                <a:schemeClr val="bg1"/>
              </a:solidFill>
            </a:endParaRPr>
          </a:p>
          <a:p>
            <a:r>
              <a:rPr lang="en-US" sz="1300" b="1" i="1" dirty="0" smtClean="0">
                <a:solidFill>
                  <a:schemeClr val="bg1"/>
                </a:solidFill>
              </a:rPr>
              <a:t>Major</a:t>
            </a:r>
            <a:r>
              <a:rPr lang="en-US" sz="1300" i="1" dirty="0">
                <a:solidFill>
                  <a:schemeClr val="bg1"/>
                </a:solidFill>
              </a:rPr>
              <a:t>     </a:t>
            </a:r>
            <a:r>
              <a:rPr lang="en-US" sz="1300" i="1" dirty="0" smtClean="0">
                <a:solidFill>
                  <a:schemeClr val="bg1"/>
                </a:solidFill>
              </a:rPr>
              <a:t>     </a:t>
            </a:r>
            <a:r>
              <a:rPr lang="en-US" sz="1300" dirty="0">
                <a:solidFill>
                  <a:schemeClr val="bg1"/>
                </a:solidFill>
              </a:rPr>
              <a:t>Risk presents a significant impact</a:t>
            </a:r>
          </a:p>
          <a:p>
            <a:pPr marL="1200150" lvl="2" indent="-285750">
              <a:buFont typeface="Arial" panose="020B0604020202020204" pitchFamily="34" charset="0"/>
              <a:buChar char="•"/>
            </a:pPr>
            <a:r>
              <a:rPr lang="en-US" sz="1300" dirty="0">
                <a:solidFill>
                  <a:schemeClr val="bg1"/>
                </a:solidFill>
              </a:rPr>
              <a:t>Cost increase 11% or more over current budget</a:t>
            </a:r>
          </a:p>
          <a:p>
            <a:pPr marL="1200150" lvl="2" indent="-285750">
              <a:buFont typeface="Arial" panose="020B0604020202020204" pitchFamily="34" charset="0"/>
              <a:buChar char="•"/>
            </a:pPr>
            <a:r>
              <a:rPr lang="en-US" sz="1300" dirty="0">
                <a:solidFill>
                  <a:schemeClr val="bg1"/>
                </a:solidFill>
              </a:rPr>
              <a:t>Schedule increase </a:t>
            </a:r>
            <a:r>
              <a:rPr lang="en-US" sz="1300" dirty="0" smtClean="0">
                <a:solidFill>
                  <a:schemeClr val="bg1"/>
                </a:solidFill>
              </a:rPr>
              <a:t>more </a:t>
            </a:r>
            <a:r>
              <a:rPr lang="en-US" sz="1300" dirty="0">
                <a:solidFill>
                  <a:schemeClr val="bg1"/>
                </a:solidFill>
              </a:rPr>
              <a:t>than 11% over current schedule</a:t>
            </a:r>
          </a:p>
          <a:p>
            <a:pPr marL="1200150" lvl="2" indent="-285750">
              <a:buFont typeface="Arial" panose="020B0604020202020204" pitchFamily="34" charset="0"/>
              <a:buChar char="•"/>
            </a:pPr>
            <a:r>
              <a:rPr lang="en-US" sz="1300" dirty="0">
                <a:solidFill>
                  <a:schemeClr val="bg1"/>
                </a:solidFill>
              </a:rPr>
              <a:t>Significant discrepancies in desired </a:t>
            </a:r>
            <a:r>
              <a:rPr lang="en-US" sz="1300" dirty="0" smtClean="0">
                <a:solidFill>
                  <a:schemeClr val="bg1"/>
                </a:solidFill>
              </a:rPr>
              <a:t>outcomes</a:t>
            </a:r>
          </a:p>
          <a:p>
            <a:pPr lvl="2"/>
            <a:endParaRPr lang="en-US" sz="1300" dirty="0">
              <a:solidFill>
                <a:schemeClr val="bg1"/>
              </a:solidFill>
            </a:endParaRPr>
          </a:p>
          <a:p>
            <a:r>
              <a:rPr lang="en-US" sz="1300" b="1" i="1" dirty="0" smtClean="0">
                <a:solidFill>
                  <a:schemeClr val="bg1"/>
                </a:solidFill>
              </a:rPr>
              <a:t>Moderate</a:t>
            </a:r>
            <a:r>
              <a:rPr lang="en-US" sz="1300" i="1" dirty="0" smtClean="0">
                <a:solidFill>
                  <a:schemeClr val="bg1"/>
                </a:solidFill>
              </a:rPr>
              <a:t> </a:t>
            </a:r>
            <a:r>
              <a:rPr lang="en-US" sz="1300" i="1" dirty="0">
                <a:solidFill>
                  <a:schemeClr val="bg1"/>
                </a:solidFill>
              </a:rPr>
              <a:t> </a:t>
            </a:r>
            <a:r>
              <a:rPr lang="en-US" sz="1300" i="1" dirty="0" smtClean="0">
                <a:solidFill>
                  <a:schemeClr val="bg1"/>
                </a:solidFill>
              </a:rPr>
              <a:t>  </a:t>
            </a:r>
            <a:r>
              <a:rPr lang="en-US" sz="1300" dirty="0" smtClean="0">
                <a:solidFill>
                  <a:schemeClr val="bg1"/>
                </a:solidFill>
              </a:rPr>
              <a:t>Risk </a:t>
            </a:r>
            <a:r>
              <a:rPr lang="en-US" sz="1300" dirty="0">
                <a:solidFill>
                  <a:schemeClr val="bg1"/>
                </a:solidFill>
              </a:rPr>
              <a:t>presents a moderate impact</a:t>
            </a:r>
          </a:p>
          <a:p>
            <a:pPr marL="1200150" lvl="2" indent="-285750">
              <a:buFont typeface="Arial" panose="020B0604020202020204" pitchFamily="34" charset="0"/>
              <a:buChar char="•"/>
            </a:pPr>
            <a:r>
              <a:rPr lang="en-US" sz="1300" dirty="0">
                <a:solidFill>
                  <a:schemeClr val="bg1"/>
                </a:solidFill>
              </a:rPr>
              <a:t>Cost increase between 5 – 10% over current budget</a:t>
            </a:r>
          </a:p>
          <a:p>
            <a:pPr marL="1200150" lvl="2" indent="-285750">
              <a:buFont typeface="Arial" panose="020B0604020202020204" pitchFamily="34" charset="0"/>
              <a:buChar char="•"/>
            </a:pPr>
            <a:r>
              <a:rPr lang="en-US" sz="1300" dirty="0">
                <a:solidFill>
                  <a:schemeClr val="bg1"/>
                </a:solidFill>
              </a:rPr>
              <a:t>Schedule increase between  5 – 10% over current schedule</a:t>
            </a:r>
          </a:p>
          <a:p>
            <a:pPr marL="1200150" lvl="2" indent="-285750">
              <a:buFont typeface="Arial" panose="020B0604020202020204" pitchFamily="34" charset="0"/>
              <a:buChar char="•"/>
            </a:pPr>
            <a:r>
              <a:rPr lang="en-US" sz="1300" dirty="0">
                <a:solidFill>
                  <a:schemeClr val="bg1"/>
                </a:solidFill>
              </a:rPr>
              <a:t>Moderate discrepancies in desired </a:t>
            </a:r>
            <a:r>
              <a:rPr lang="en-US" sz="1300" dirty="0" smtClean="0">
                <a:solidFill>
                  <a:schemeClr val="bg1"/>
                </a:solidFill>
              </a:rPr>
              <a:t>outcomes</a:t>
            </a:r>
          </a:p>
          <a:p>
            <a:pPr lvl="2"/>
            <a:endParaRPr lang="en-US" sz="1300" dirty="0">
              <a:solidFill>
                <a:schemeClr val="bg1"/>
              </a:solidFill>
            </a:endParaRPr>
          </a:p>
          <a:p>
            <a:r>
              <a:rPr lang="en-US" sz="1300" b="1" i="1" dirty="0" smtClean="0">
                <a:solidFill>
                  <a:schemeClr val="bg1"/>
                </a:solidFill>
              </a:rPr>
              <a:t>Negligible   </a:t>
            </a:r>
            <a:r>
              <a:rPr lang="en-US" sz="1300" dirty="0">
                <a:solidFill>
                  <a:schemeClr val="bg1"/>
                </a:solidFill>
              </a:rPr>
              <a:t>Risk does not present a material impact </a:t>
            </a:r>
          </a:p>
          <a:p>
            <a:pPr marL="1200150" lvl="2" indent="-285750">
              <a:buFont typeface="Arial" panose="020B0604020202020204" pitchFamily="34" charset="0"/>
              <a:buChar char="•"/>
            </a:pPr>
            <a:r>
              <a:rPr lang="en-US" sz="1300" dirty="0">
                <a:solidFill>
                  <a:schemeClr val="bg1"/>
                </a:solidFill>
              </a:rPr>
              <a:t>Cost increase less than 5% over current budget</a:t>
            </a:r>
          </a:p>
          <a:p>
            <a:pPr marL="1200150" lvl="2" indent="-285750">
              <a:buFont typeface="Arial" panose="020B0604020202020204" pitchFamily="34" charset="0"/>
              <a:buChar char="•"/>
            </a:pPr>
            <a:r>
              <a:rPr lang="en-US" sz="1300" dirty="0">
                <a:solidFill>
                  <a:schemeClr val="bg1"/>
                </a:solidFill>
              </a:rPr>
              <a:t>Schedule increase less than 5% over current schedule</a:t>
            </a:r>
          </a:p>
          <a:p>
            <a:pPr marL="1200150" lvl="2" indent="-285750">
              <a:buFont typeface="Arial" panose="020B0604020202020204" pitchFamily="34" charset="0"/>
              <a:buChar char="•"/>
            </a:pPr>
            <a:r>
              <a:rPr lang="en-US" sz="1300" dirty="0">
                <a:solidFill>
                  <a:schemeClr val="bg1"/>
                </a:solidFill>
              </a:rPr>
              <a:t>Minor discrepancies in desired </a:t>
            </a:r>
            <a:r>
              <a:rPr lang="en-US" sz="1300" dirty="0" smtClean="0">
                <a:solidFill>
                  <a:schemeClr val="bg1"/>
                </a:solidFill>
              </a:rPr>
              <a:t>outcomes</a:t>
            </a:r>
            <a:endParaRPr lang="en-US" sz="1300" dirty="0">
              <a:solidFill>
                <a:schemeClr val="bg1"/>
              </a:solidFill>
            </a:endParaRPr>
          </a:p>
        </p:txBody>
      </p:sp>
      <p:sp>
        <p:nvSpPr>
          <p:cNvPr id="6" name="TextBox 5"/>
          <p:cNvSpPr txBox="1"/>
          <p:nvPr/>
        </p:nvSpPr>
        <p:spPr>
          <a:xfrm>
            <a:off x="8490857" y="4833257"/>
            <a:ext cx="248786" cy="369332"/>
          </a:xfrm>
          <a:prstGeom prst="rect">
            <a:avLst/>
          </a:prstGeom>
          <a:noFill/>
        </p:spPr>
        <p:txBody>
          <a:bodyPr wrap="none" rtlCol="0">
            <a:spAutoFit/>
          </a:bodyPr>
          <a:lstStyle/>
          <a:p>
            <a:r>
              <a:rPr lang="en-US" dirty="0" smtClean="0"/>
              <a:t> </a:t>
            </a:r>
            <a:endParaRPr lang="en-US" dirty="0"/>
          </a:p>
        </p:txBody>
      </p:sp>
      <p:sp>
        <p:nvSpPr>
          <p:cNvPr id="15" name="TextBox 14"/>
          <p:cNvSpPr txBox="1"/>
          <p:nvPr/>
        </p:nvSpPr>
        <p:spPr>
          <a:xfrm>
            <a:off x="6758701" y="3457281"/>
            <a:ext cx="5275262" cy="1492716"/>
          </a:xfrm>
          <a:prstGeom prst="rect">
            <a:avLst/>
          </a:prstGeom>
          <a:solidFill>
            <a:schemeClr val="accent6">
              <a:lumMod val="20000"/>
              <a:lumOff val="80000"/>
            </a:schemeClr>
          </a:solidFill>
          <a:ln>
            <a:solidFill>
              <a:schemeClr val="bg1"/>
            </a:solidFill>
          </a:ln>
        </p:spPr>
        <p:txBody>
          <a:bodyPr wrap="square" rtlCol="0">
            <a:spAutoFit/>
          </a:bodyPr>
          <a:lstStyle/>
          <a:p>
            <a:r>
              <a:rPr lang="en-US" sz="1300" b="1" dirty="0" smtClean="0">
                <a:solidFill>
                  <a:schemeClr val="bg1"/>
                </a:solidFill>
              </a:rPr>
              <a:t>Risk Probability </a:t>
            </a:r>
            <a:r>
              <a:rPr lang="en-US" sz="1300" dirty="0" smtClean="0">
                <a:solidFill>
                  <a:schemeClr val="bg1"/>
                </a:solidFill>
              </a:rPr>
              <a:t>or likelihood of occurrence</a:t>
            </a:r>
            <a:endParaRPr lang="en-US" sz="1300" b="1" dirty="0" smtClean="0">
              <a:solidFill>
                <a:schemeClr val="bg1"/>
              </a:solidFill>
            </a:endParaRPr>
          </a:p>
          <a:p>
            <a:endParaRPr lang="en-US" sz="1300" dirty="0" smtClean="0">
              <a:solidFill>
                <a:schemeClr val="bg1"/>
              </a:solidFill>
            </a:endParaRPr>
          </a:p>
          <a:p>
            <a:r>
              <a:rPr lang="en-US" sz="1300" b="1" i="1" dirty="0" smtClean="0">
                <a:solidFill>
                  <a:schemeClr val="bg1"/>
                </a:solidFill>
              </a:rPr>
              <a:t>Unlikely</a:t>
            </a:r>
            <a:r>
              <a:rPr lang="en-US" sz="1300" i="1" dirty="0" smtClean="0">
                <a:solidFill>
                  <a:schemeClr val="bg1"/>
                </a:solidFill>
              </a:rPr>
              <a:t>              </a:t>
            </a:r>
            <a:r>
              <a:rPr lang="en-US" sz="1300" dirty="0" smtClean="0">
                <a:solidFill>
                  <a:schemeClr val="bg1"/>
                </a:solidFill>
              </a:rPr>
              <a:t>Will </a:t>
            </a:r>
            <a:r>
              <a:rPr lang="en-US" sz="1300" dirty="0">
                <a:solidFill>
                  <a:schemeClr val="bg1"/>
                </a:solidFill>
              </a:rPr>
              <a:t>probably not (1% - 33%) </a:t>
            </a:r>
            <a:r>
              <a:rPr lang="en-US" sz="1300" dirty="0" smtClean="0">
                <a:solidFill>
                  <a:schemeClr val="bg1"/>
                </a:solidFill>
              </a:rPr>
              <a:t>occur</a:t>
            </a:r>
          </a:p>
          <a:p>
            <a:endParaRPr lang="en-US" sz="1300" dirty="0">
              <a:solidFill>
                <a:schemeClr val="bg1"/>
              </a:solidFill>
            </a:endParaRPr>
          </a:p>
          <a:p>
            <a:r>
              <a:rPr lang="en-US" sz="1300" b="1" i="1" dirty="0" smtClean="0">
                <a:solidFill>
                  <a:schemeClr val="bg1"/>
                </a:solidFill>
              </a:rPr>
              <a:t>Likely</a:t>
            </a:r>
            <a:r>
              <a:rPr lang="en-US" sz="1300" i="1" dirty="0" smtClean="0">
                <a:solidFill>
                  <a:schemeClr val="bg1"/>
                </a:solidFill>
              </a:rPr>
              <a:t>                  </a:t>
            </a:r>
            <a:r>
              <a:rPr lang="en-US" sz="1300" dirty="0" smtClean="0">
                <a:solidFill>
                  <a:schemeClr val="bg1"/>
                </a:solidFill>
              </a:rPr>
              <a:t>Moderately likely (34% - 65%) to occur</a:t>
            </a:r>
          </a:p>
          <a:p>
            <a:endParaRPr lang="en-US" sz="1300" dirty="0" smtClean="0">
              <a:solidFill>
                <a:schemeClr val="bg1"/>
              </a:solidFill>
            </a:endParaRPr>
          </a:p>
          <a:p>
            <a:r>
              <a:rPr lang="en-US" sz="1300" b="1" i="1" dirty="0" smtClean="0">
                <a:solidFill>
                  <a:schemeClr val="bg1"/>
                </a:solidFill>
              </a:rPr>
              <a:t>Highly Likely</a:t>
            </a:r>
            <a:r>
              <a:rPr lang="en-US" sz="1300" i="1" dirty="0" smtClean="0">
                <a:solidFill>
                  <a:schemeClr val="bg1"/>
                </a:solidFill>
              </a:rPr>
              <a:t>      A</a:t>
            </a:r>
            <a:r>
              <a:rPr lang="en-US" sz="1300" dirty="0" smtClean="0">
                <a:solidFill>
                  <a:schemeClr val="bg1"/>
                </a:solidFill>
              </a:rPr>
              <a:t>lmost </a:t>
            </a:r>
            <a:r>
              <a:rPr lang="en-US" sz="1300" dirty="0">
                <a:solidFill>
                  <a:schemeClr val="bg1"/>
                </a:solidFill>
              </a:rPr>
              <a:t>certain (66% - 99%) </a:t>
            </a:r>
            <a:r>
              <a:rPr lang="en-US" sz="1300" dirty="0" smtClean="0">
                <a:solidFill>
                  <a:schemeClr val="bg1"/>
                </a:solidFill>
              </a:rPr>
              <a:t>to occur </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E08D6C29-3808-4CF1-B27B-82D4E3075D35}" type="slidenum">
              <a:rPr lang="en-US" smtClean="0"/>
              <a:t>6</a:t>
            </a:fld>
            <a:endParaRPr lang="en-US" dirty="0"/>
          </a:p>
        </p:txBody>
      </p:sp>
    </p:spTree>
    <p:extLst>
      <p:ext uri="{BB962C8B-B14F-4D97-AF65-F5344CB8AC3E}">
        <p14:creationId xmlns:p14="http://schemas.microsoft.com/office/powerpoint/2010/main" val="287504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9052"/>
          </a:xfrm>
        </p:spPr>
        <p:txBody>
          <a:bodyPr/>
          <a:lstStyle/>
          <a:p>
            <a:r>
              <a:rPr lang="en-US" b="1" dirty="0"/>
              <a:t>Comprehensive Report </a:t>
            </a:r>
            <a:r>
              <a:rPr lang="en-US" dirty="0" smtClean="0"/>
              <a:t>Template Instructions, continued</a:t>
            </a:r>
            <a:endParaRPr lang="en-US" dirty="0"/>
          </a:p>
        </p:txBody>
      </p:sp>
      <p:sp>
        <p:nvSpPr>
          <p:cNvPr id="3" name="Content Placeholder 2"/>
          <p:cNvSpPr>
            <a:spLocks noGrp="1"/>
          </p:cNvSpPr>
          <p:nvPr>
            <p:ph idx="1"/>
          </p:nvPr>
        </p:nvSpPr>
        <p:spPr>
          <a:xfrm>
            <a:off x="733646" y="908121"/>
            <a:ext cx="6627223" cy="3927665"/>
          </a:xfrm>
        </p:spPr>
        <p:txBody>
          <a:bodyPr>
            <a:normAutofit fontScale="62500" lnSpcReduction="20000"/>
          </a:bodyPr>
          <a:lstStyle/>
          <a:p>
            <a:pPr marL="0" indent="0">
              <a:buNone/>
            </a:pPr>
            <a:r>
              <a:rPr lang="en-US" sz="2100" b="1" dirty="0" smtClean="0"/>
              <a:t>Use Common </a:t>
            </a:r>
            <a:r>
              <a:rPr lang="en-US" sz="2100" b="1" dirty="0"/>
              <a:t>weighted average formula to set </a:t>
            </a:r>
            <a:r>
              <a:rPr lang="en-US" sz="2100" b="1" dirty="0" smtClean="0"/>
              <a:t>OVERALL HEALTH indicator</a:t>
            </a:r>
            <a:r>
              <a:rPr lang="en-US" sz="2100" b="1" dirty="0"/>
              <a:t>:</a:t>
            </a:r>
          </a:p>
          <a:p>
            <a:pPr marL="342900" indent="-342900">
              <a:buFont typeface="+mj-lt"/>
              <a:buAutoNum type="arabicPeriod"/>
            </a:pPr>
            <a:r>
              <a:rPr lang="en-US" sz="2200" i="1" dirty="0"/>
              <a:t>Assign weights </a:t>
            </a:r>
            <a:r>
              <a:rPr lang="en-US" sz="2200" dirty="0"/>
              <a:t>to </a:t>
            </a:r>
            <a:r>
              <a:rPr lang="en-US" sz="2200" i="1" dirty="0" smtClean="0"/>
              <a:t>Budget</a:t>
            </a:r>
            <a:r>
              <a:rPr lang="en-US" sz="2200" dirty="0" smtClean="0"/>
              <a:t> and </a:t>
            </a:r>
            <a:r>
              <a:rPr lang="en-US" sz="2200" i="1" dirty="0" smtClean="0"/>
              <a:t>Schedule</a:t>
            </a:r>
            <a:r>
              <a:rPr lang="en-US" sz="2200" dirty="0" smtClean="0"/>
              <a:t> </a:t>
            </a:r>
            <a:r>
              <a:rPr lang="en-US" sz="2200" i="1" dirty="0" smtClean="0"/>
              <a:t>Health Indicators</a:t>
            </a:r>
            <a:r>
              <a:rPr lang="en-US" sz="2200" dirty="0" smtClean="0"/>
              <a:t>:</a:t>
            </a:r>
            <a:endParaRPr lang="en-US" sz="2200" dirty="0"/>
          </a:p>
          <a:p>
            <a:pPr marL="457200" lvl="1" indent="0">
              <a:buNone/>
            </a:pPr>
            <a:r>
              <a:rPr lang="en-US" sz="2200" dirty="0"/>
              <a:t>Green = </a:t>
            </a:r>
            <a:r>
              <a:rPr lang="en-US" sz="2200" dirty="0" smtClean="0"/>
              <a:t>5</a:t>
            </a:r>
          </a:p>
          <a:p>
            <a:pPr marL="457200" lvl="1" indent="0">
              <a:buNone/>
            </a:pPr>
            <a:r>
              <a:rPr lang="en-US" sz="2200" dirty="0" smtClean="0"/>
              <a:t>Yellow </a:t>
            </a:r>
            <a:r>
              <a:rPr lang="en-US" sz="2200" dirty="0"/>
              <a:t>= 10</a:t>
            </a:r>
          </a:p>
          <a:p>
            <a:pPr marL="457200" lvl="1" indent="0">
              <a:buNone/>
            </a:pPr>
            <a:r>
              <a:rPr lang="en-US" sz="2200" dirty="0"/>
              <a:t>Red = </a:t>
            </a:r>
            <a:r>
              <a:rPr lang="en-US" sz="2200" dirty="0" smtClean="0"/>
              <a:t>15</a:t>
            </a:r>
            <a:br>
              <a:rPr lang="en-US" sz="2200" dirty="0" smtClean="0"/>
            </a:br>
            <a:endParaRPr lang="en-US" sz="1100" dirty="0"/>
          </a:p>
          <a:p>
            <a:pPr marL="342900" indent="-342900">
              <a:lnSpc>
                <a:spcPct val="120000"/>
              </a:lnSpc>
              <a:buFont typeface="+mj-lt"/>
              <a:buAutoNum type="arabicPeriod"/>
            </a:pPr>
            <a:r>
              <a:rPr lang="en-US" sz="2200" i="1" dirty="0" smtClean="0"/>
              <a:t>Determine the weighted average </a:t>
            </a:r>
            <a:r>
              <a:rPr lang="en-US" sz="2200" dirty="0" smtClean="0"/>
              <a:t>by totaling the Budget and Health indicator weights and dividing by 2</a:t>
            </a:r>
            <a:br>
              <a:rPr lang="en-US" sz="2200" dirty="0" smtClean="0"/>
            </a:br>
            <a:endParaRPr lang="en-US" sz="1100" i="1" dirty="0" smtClean="0"/>
          </a:p>
          <a:p>
            <a:pPr marL="342900" indent="-342900">
              <a:buFont typeface="+mj-lt"/>
              <a:buAutoNum type="arabicPeriod"/>
            </a:pPr>
            <a:r>
              <a:rPr lang="en-US" sz="2200" i="1" dirty="0" smtClean="0"/>
              <a:t>Set </a:t>
            </a:r>
            <a:r>
              <a:rPr lang="en-US" sz="2200" i="1" cap="all" dirty="0"/>
              <a:t>o</a:t>
            </a:r>
            <a:r>
              <a:rPr lang="en-US" sz="2200" i="1" cap="all" dirty="0" smtClean="0"/>
              <a:t>verall health</a:t>
            </a:r>
            <a:r>
              <a:rPr lang="en-US" sz="2200" i="1" dirty="0" smtClean="0"/>
              <a:t> </a:t>
            </a:r>
            <a:r>
              <a:rPr lang="en-US" sz="2200" dirty="0"/>
              <a:t>based on weighted </a:t>
            </a:r>
            <a:r>
              <a:rPr lang="en-US" sz="2200" dirty="0" smtClean="0"/>
              <a:t>average:</a:t>
            </a:r>
          </a:p>
          <a:p>
            <a:pPr marL="514350" lvl="1" indent="-57150">
              <a:buNone/>
            </a:pPr>
            <a:r>
              <a:rPr lang="en-US" sz="2200" dirty="0" smtClean="0"/>
              <a:t>  Green, when weighted average is equal to 5 or 7.5 </a:t>
            </a:r>
          </a:p>
          <a:p>
            <a:pPr marL="457200" lvl="1" indent="0">
              <a:buNone/>
            </a:pPr>
            <a:r>
              <a:rPr lang="en-US" sz="2200" dirty="0" smtClean="0"/>
              <a:t>  Yellow</a:t>
            </a:r>
            <a:r>
              <a:rPr lang="en-US" sz="2200" dirty="0"/>
              <a:t>, when weighted average, equal to 10 </a:t>
            </a:r>
          </a:p>
          <a:p>
            <a:pPr marL="457200" lvl="1" indent="0">
              <a:buNone/>
            </a:pPr>
            <a:r>
              <a:rPr lang="en-US" sz="2200" dirty="0" smtClean="0"/>
              <a:t>  Red</a:t>
            </a:r>
            <a:r>
              <a:rPr lang="en-US" sz="2200" dirty="0"/>
              <a:t>, when weighted average, is equal to 12.5 or </a:t>
            </a:r>
            <a:r>
              <a:rPr lang="en-US" sz="2200" dirty="0" smtClean="0"/>
              <a:t>15</a:t>
            </a:r>
            <a:endParaRPr lang="en-US" dirty="0"/>
          </a:p>
        </p:txBody>
      </p:sp>
      <p:sp>
        <p:nvSpPr>
          <p:cNvPr id="4" name="Slide Number Placeholder 3"/>
          <p:cNvSpPr>
            <a:spLocks noGrp="1"/>
          </p:cNvSpPr>
          <p:nvPr>
            <p:ph type="sldNum" sz="quarter" idx="12"/>
          </p:nvPr>
        </p:nvSpPr>
        <p:spPr/>
        <p:txBody>
          <a:bodyPr/>
          <a:lstStyle/>
          <a:p>
            <a:fld id="{E08D6C29-3808-4CF1-B27B-82D4E3075D35}" type="slidenum">
              <a:rPr lang="en-US" smtClean="0"/>
              <a:t>7</a:t>
            </a:fld>
            <a:endParaRPr lang="en-US" dirty="0"/>
          </a:p>
        </p:txBody>
      </p:sp>
      <p:sp>
        <p:nvSpPr>
          <p:cNvPr id="14" name="Rectangle 10"/>
          <p:cNvSpPr>
            <a:spLocks noChangeArrowheads="1"/>
          </p:cNvSpPr>
          <p:nvPr/>
        </p:nvSpPr>
        <p:spPr bwMode="auto">
          <a:xfrm>
            <a:off x="6515100"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560810912"/>
              </p:ext>
            </p:extLst>
          </p:nvPr>
        </p:nvGraphicFramePr>
        <p:xfrm>
          <a:off x="7738200" y="3522510"/>
          <a:ext cx="3633788" cy="1031875"/>
        </p:xfrm>
        <a:graphic>
          <a:graphicData uri="http://schemas.openxmlformats.org/presentationml/2006/ole">
            <mc:AlternateContent xmlns:mc="http://schemas.openxmlformats.org/markup-compatibility/2006">
              <mc:Choice xmlns:v="urn:schemas-microsoft-com:vml" Requires="v">
                <p:oleObj spid="_x0000_s2137" name="Worksheet" r:id="rId3" imgW="3067165" imgH="962037" progId="Excel.Sheet.12">
                  <p:embed/>
                </p:oleObj>
              </mc:Choice>
              <mc:Fallback>
                <p:oleObj name="Worksheet" r:id="rId3" imgW="3067165" imgH="962037" progId="Excel.Sheet.12">
                  <p:embed/>
                  <p:pic>
                    <p:nvPicPr>
                      <p:cNvPr id="15" name="Object 14"/>
                      <p:cNvPicPr>
                        <a:picLocks noChangeAspect="1" noChangeArrowheads="1"/>
                      </p:cNvPicPr>
                      <p:nvPr/>
                    </p:nvPicPr>
                    <p:blipFill>
                      <a:blip r:embed="rId4"/>
                      <a:srcRect/>
                      <a:stretch>
                        <a:fillRect/>
                      </a:stretch>
                    </p:blipFill>
                    <p:spPr bwMode="auto">
                      <a:xfrm>
                        <a:off x="7738200" y="3522510"/>
                        <a:ext cx="3633788" cy="1031875"/>
                      </a:xfrm>
                      <a:prstGeom prst="rect">
                        <a:avLst/>
                      </a:prstGeom>
                      <a:noFill/>
                      <a:ln>
                        <a:solidFill>
                          <a:schemeClr val="accent1"/>
                        </a:solidFill>
                      </a:ln>
                      <a:extLst/>
                    </p:spPr>
                  </p:pic>
                </p:oleObj>
              </mc:Fallback>
            </mc:AlternateContent>
          </a:graphicData>
        </a:graphic>
      </p:graphicFrame>
      <p:pic>
        <p:nvPicPr>
          <p:cNvPr id="7" name="Picture 6"/>
          <p:cNvPicPr/>
          <p:nvPr/>
        </p:nvPicPr>
        <p:blipFill>
          <a:blip r:embed="rId5"/>
          <a:stretch>
            <a:fillRect/>
          </a:stretch>
        </p:blipFill>
        <p:spPr>
          <a:xfrm>
            <a:off x="294275" y="777491"/>
            <a:ext cx="439371" cy="493776"/>
          </a:xfrm>
          <a:prstGeom prst="rect">
            <a:avLst/>
          </a:prstGeom>
        </p:spPr>
      </p:pic>
      <p:sp>
        <p:nvSpPr>
          <p:cNvPr id="5" name="TextBox 4"/>
          <p:cNvSpPr txBox="1"/>
          <p:nvPr/>
        </p:nvSpPr>
        <p:spPr>
          <a:xfrm>
            <a:off x="7751263" y="1035685"/>
            <a:ext cx="3644022" cy="1631216"/>
          </a:xfrm>
          <a:prstGeom prst="rect">
            <a:avLst/>
          </a:prstGeom>
          <a:solidFill>
            <a:schemeClr val="accent1">
              <a:lumMod val="20000"/>
              <a:lumOff val="80000"/>
            </a:schemeClr>
          </a:solidFill>
        </p:spPr>
        <p:txBody>
          <a:bodyPr wrap="square" rtlCol="0">
            <a:spAutoFit/>
          </a:bodyPr>
          <a:lstStyle/>
          <a:p>
            <a:pPr defTabSz="457200">
              <a:spcAft>
                <a:spcPts val="1200"/>
              </a:spcAft>
            </a:pPr>
            <a:r>
              <a:rPr lang="en-US" sz="1200" b="1" dirty="0" smtClean="0">
                <a:solidFill>
                  <a:srgbClr val="000000"/>
                </a:solidFill>
                <a:cs typeface="Arial"/>
              </a:rPr>
              <a:t>Example: Setting Overall Health Indicator </a:t>
            </a:r>
          </a:p>
          <a:p>
            <a:pPr defTabSz="457200">
              <a:spcAft>
                <a:spcPts val="1200"/>
              </a:spcAft>
            </a:pPr>
            <a:r>
              <a:rPr lang="en-US" sz="1200" dirty="0" smtClean="0">
                <a:solidFill>
                  <a:srgbClr val="000000"/>
                </a:solidFill>
                <a:cs typeface="Arial"/>
              </a:rPr>
              <a:t>Schedule </a:t>
            </a:r>
            <a:r>
              <a:rPr lang="en-US" sz="1200" dirty="0">
                <a:solidFill>
                  <a:srgbClr val="000000"/>
                </a:solidFill>
                <a:cs typeface="Arial"/>
              </a:rPr>
              <a:t>is green = </a:t>
            </a:r>
            <a:r>
              <a:rPr lang="en-US" sz="1200" dirty="0" smtClean="0">
                <a:solidFill>
                  <a:srgbClr val="000000"/>
                </a:solidFill>
                <a:cs typeface="Arial"/>
              </a:rPr>
              <a:t>5</a:t>
            </a:r>
          </a:p>
          <a:p>
            <a:pPr defTabSz="457200">
              <a:spcAft>
                <a:spcPts val="1200"/>
              </a:spcAft>
            </a:pPr>
            <a:r>
              <a:rPr lang="en-US" sz="1200" dirty="0">
                <a:solidFill>
                  <a:srgbClr val="000000"/>
                </a:solidFill>
                <a:cs typeface="Arial"/>
              </a:rPr>
              <a:t>B</a:t>
            </a:r>
            <a:r>
              <a:rPr lang="en-US" sz="1200" dirty="0" smtClean="0">
                <a:solidFill>
                  <a:srgbClr val="000000"/>
                </a:solidFill>
                <a:cs typeface="Arial"/>
              </a:rPr>
              <a:t>udget </a:t>
            </a:r>
            <a:r>
              <a:rPr lang="en-US" sz="1200" dirty="0">
                <a:solidFill>
                  <a:srgbClr val="000000"/>
                </a:solidFill>
                <a:cs typeface="Arial"/>
              </a:rPr>
              <a:t>is red = </a:t>
            </a:r>
            <a:r>
              <a:rPr lang="en-US" sz="1200" dirty="0" smtClean="0">
                <a:solidFill>
                  <a:srgbClr val="000000"/>
                </a:solidFill>
                <a:cs typeface="Arial"/>
              </a:rPr>
              <a:t>15</a:t>
            </a:r>
          </a:p>
          <a:p>
            <a:pPr defTabSz="457200">
              <a:spcAft>
                <a:spcPts val="1200"/>
              </a:spcAft>
            </a:pPr>
            <a:r>
              <a:rPr lang="en-US" sz="1200" dirty="0" smtClean="0">
                <a:solidFill>
                  <a:srgbClr val="000000"/>
                </a:solidFill>
                <a:cs typeface="Arial"/>
              </a:rPr>
              <a:t>Weighted average = 20 / 2 = 10</a:t>
            </a:r>
          </a:p>
          <a:p>
            <a:pPr defTabSz="457200">
              <a:spcAft>
                <a:spcPts val="1200"/>
              </a:spcAft>
            </a:pPr>
            <a:r>
              <a:rPr lang="en-US" sz="1200" dirty="0" smtClean="0">
                <a:solidFill>
                  <a:srgbClr val="000000"/>
                </a:solidFill>
                <a:cs typeface="Arial"/>
              </a:rPr>
              <a:t>Overall Health Indicator = Yellow</a:t>
            </a:r>
          </a:p>
        </p:txBody>
      </p:sp>
      <p:sp>
        <p:nvSpPr>
          <p:cNvPr id="10" name="Content Placeholder 2"/>
          <p:cNvSpPr txBox="1">
            <a:spLocks/>
          </p:cNvSpPr>
          <p:nvPr/>
        </p:nvSpPr>
        <p:spPr>
          <a:xfrm>
            <a:off x="785898" y="5071174"/>
            <a:ext cx="10586090" cy="1786825"/>
          </a:xfrm>
          <a:prstGeom prst="rect">
            <a:avLst/>
          </a:prstGeom>
          <a:solidFill>
            <a:schemeClr val="tx2"/>
          </a:solidFill>
        </p:spPr>
        <p:txBody>
          <a:bodyPr vert="horz" lIns="91440" tIns="45720" rIns="91440" bIns="45720" rtlCol="0">
            <a:normAutofit/>
          </a:bodyPr>
          <a:lstStyle>
            <a:lvl1pPr marL="228600" indent="-228600" algn="l" defTabSz="457200" rtl="0" eaLnBrk="1" latinLnBrk="0" hangingPunct="1">
              <a:lnSpc>
                <a:spcPct val="100000"/>
              </a:lnSpc>
              <a:spcBef>
                <a:spcPts val="0"/>
              </a:spcBef>
              <a:spcAft>
                <a:spcPts val="1200"/>
              </a:spcAft>
              <a:buFont typeface="Wingdings" charset="2"/>
              <a:buChar char="§"/>
              <a:defRPr sz="1400" b="0" i="0" kern="1200">
                <a:solidFill>
                  <a:srgbClr val="000000"/>
                </a:solidFill>
                <a:latin typeface="Arial"/>
                <a:ea typeface="+mn-ea"/>
                <a:cs typeface="Arial"/>
              </a:defRPr>
            </a:lvl1pPr>
            <a:lvl2pPr marL="742950" indent="-28575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2pPr>
            <a:lvl3pPr marL="1143000" indent="-22860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3pPr>
            <a:lvl4pPr marL="16002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4pPr>
            <a:lvl5pPr marL="20574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dirty="0" smtClean="0"/>
              <a:t>Use the following thresholds to set BUDGET </a:t>
            </a:r>
            <a:r>
              <a:rPr lang="en-US" sz="1300" b="1" dirty="0"/>
              <a:t>HEALTH and </a:t>
            </a:r>
            <a:r>
              <a:rPr lang="en-US" sz="1300" b="1" dirty="0" smtClean="0"/>
              <a:t>SCHEDULE HEALTH indicators.  When variance occurs provide </a:t>
            </a:r>
            <a:r>
              <a:rPr lang="en-US" sz="1300" b="1" i="1" dirty="0" smtClean="0"/>
              <a:t>one-time </a:t>
            </a:r>
            <a:r>
              <a:rPr lang="en-US" sz="1300" b="1" dirty="0" smtClean="0"/>
              <a:t>explanation in section 7.  </a:t>
            </a:r>
            <a:r>
              <a:rPr lang="en-US" sz="1300" b="1" i="1" dirty="0" smtClean="0"/>
              <a:t>One-time</a:t>
            </a:r>
            <a:r>
              <a:rPr lang="en-US" sz="1300" b="1" dirty="0" smtClean="0"/>
              <a:t> means no need to repeat explanation in future reports.</a:t>
            </a:r>
          </a:p>
          <a:p>
            <a:pPr marL="514350" lvl="1" indent="0">
              <a:lnSpc>
                <a:spcPct val="80000"/>
              </a:lnSpc>
              <a:buNone/>
            </a:pPr>
            <a:r>
              <a:rPr lang="en-US" sz="1100" dirty="0" smtClean="0"/>
              <a:t> </a:t>
            </a:r>
            <a:r>
              <a:rPr lang="en-US" dirty="0"/>
              <a:t>Green     less than 5% over current approved budget or schedule</a:t>
            </a:r>
          </a:p>
          <a:p>
            <a:pPr marL="514350" lvl="1" indent="0">
              <a:lnSpc>
                <a:spcPct val="80000"/>
              </a:lnSpc>
              <a:buNone/>
            </a:pPr>
            <a:r>
              <a:rPr lang="en-US" dirty="0"/>
              <a:t> Yellow    5 -10% over current approved budget or schedule</a:t>
            </a:r>
          </a:p>
          <a:p>
            <a:pPr marL="514350" lvl="1" indent="0">
              <a:lnSpc>
                <a:spcPct val="80000"/>
              </a:lnSpc>
              <a:buNone/>
            </a:pPr>
            <a:r>
              <a:rPr lang="en-US" dirty="0"/>
              <a:t> Red       11% or more over current approved budget or schedule</a:t>
            </a:r>
          </a:p>
          <a:p>
            <a:pPr marL="0" indent="0">
              <a:buFont typeface="Wingdings" charset="2"/>
              <a:buNone/>
            </a:pPr>
            <a:endParaRPr lang="en-US" dirty="0" smtClean="0"/>
          </a:p>
        </p:txBody>
      </p:sp>
      <p:pic>
        <p:nvPicPr>
          <p:cNvPr id="11" name="Picture 10"/>
          <p:cNvPicPr/>
          <p:nvPr/>
        </p:nvPicPr>
        <p:blipFill>
          <a:blip r:embed="rId6"/>
          <a:stretch>
            <a:fillRect/>
          </a:stretch>
        </p:blipFill>
        <p:spPr>
          <a:xfrm>
            <a:off x="46461" y="4965506"/>
            <a:ext cx="438988" cy="495488"/>
          </a:xfrm>
          <a:prstGeom prst="rect">
            <a:avLst/>
          </a:prstGeom>
        </p:spPr>
      </p:pic>
      <p:pic>
        <p:nvPicPr>
          <p:cNvPr id="16" name="Picture 15"/>
          <p:cNvPicPr>
            <a:picLocks noChangeAspect="1"/>
          </p:cNvPicPr>
          <p:nvPr/>
        </p:nvPicPr>
        <p:blipFill>
          <a:blip r:embed="rId7"/>
          <a:stretch>
            <a:fillRect/>
          </a:stretch>
        </p:blipFill>
        <p:spPr>
          <a:xfrm>
            <a:off x="1085076" y="5656939"/>
            <a:ext cx="188992" cy="798645"/>
          </a:xfrm>
          <a:prstGeom prst="rect">
            <a:avLst/>
          </a:prstGeom>
        </p:spPr>
      </p:pic>
      <p:pic>
        <p:nvPicPr>
          <p:cNvPr id="17" name="Picture 16"/>
          <p:cNvPicPr>
            <a:picLocks noChangeAspect="1"/>
          </p:cNvPicPr>
          <p:nvPr/>
        </p:nvPicPr>
        <p:blipFill>
          <a:blip r:embed="rId7"/>
          <a:stretch>
            <a:fillRect/>
          </a:stretch>
        </p:blipFill>
        <p:spPr>
          <a:xfrm>
            <a:off x="1082021" y="3632315"/>
            <a:ext cx="188992" cy="798645"/>
          </a:xfrm>
          <a:prstGeom prst="rect">
            <a:avLst/>
          </a:prstGeom>
        </p:spPr>
      </p:pic>
      <p:sp>
        <p:nvSpPr>
          <p:cNvPr id="18" name="Notched Right Arrow 17"/>
          <p:cNvSpPr/>
          <p:nvPr/>
        </p:nvSpPr>
        <p:spPr>
          <a:xfrm>
            <a:off x="6097653" y="3710478"/>
            <a:ext cx="978408" cy="484632"/>
          </a:xfrm>
          <a:prstGeom prst="notchedRightArrow">
            <a:avLst/>
          </a:prstGeom>
          <a:gradFill>
            <a:gsLst>
              <a:gs pos="0">
                <a:srgbClr val="4472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9" name="TextBox 18"/>
          <p:cNvSpPr txBox="1"/>
          <p:nvPr/>
        </p:nvSpPr>
        <p:spPr>
          <a:xfrm>
            <a:off x="7725137" y="3228720"/>
            <a:ext cx="3656578" cy="276999"/>
          </a:xfrm>
          <a:prstGeom prst="rect">
            <a:avLst/>
          </a:prstGeom>
          <a:solidFill>
            <a:schemeClr val="tx1">
              <a:lumMod val="95000"/>
            </a:schemeClr>
          </a:solidFill>
          <a:ln>
            <a:solidFill>
              <a:schemeClr val="accent1"/>
            </a:solidFill>
          </a:ln>
        </p:spPr>
        <p:txBody>
          <a:bodyPr wrap="none" rtlCol="0">
            <a:spAutoFit/>
          </a:bodyPr>
          <a:lstStyle/>
          <a:p>
            <a:r>
              <a:rPr lang="en-US" sz="1200" b="1" dirty="0" smtClean="0">
                <a:solidFill>
                  <a:schemeClr val="bg1"/>
                </a:solidFill>
              </a:rPr>
              <a:t>Weighted Average Color/Values                           </a:t>
            </a:r>
            <a:endParaRPr lang="en-US" sz="1200" b="1" dirty="0">
              <a:solidFill>
                <a:schemeClr val="bg1"/>
              </a:solidFill>
            </a:endParaRPr>
          </a:p>
        </p:txBody>
      </p:sp>
      <p:pic>
        <p:nvPicPr>
          <p:cNvPr id="20" name="Picture 19"/>
          <p:cNvPicPr>
            <a:picLocks/>
          </p:cNvPicPr>
          <p:nvPr/>
        </p:nvPicPr>
        <p:blipFill>
          <a:blip r:embed="rId8"/>
          <a:stretch>
            <a:fillRect/>
          </a:stretch>
        </p:blipFill>
        <p:spPr>
          <a:xfrm>
            <a:off x="415882" y="4975957"/>
            <a:ext cx="431673" cy="466344"/>
          </a:xfrm>
          <a:prstGeom prst="rect">
            <a:avLst/>
          </a:prstGeom>
        </p:spPr>
      </p:pic>
    </p:spTree>
    <p:extLst>
      <p:ext uri="{BB962C8B-B14F-4D97-AF65-F5344CB8AC3E}">
        <p14:creationId xmlns:p14="http://schemas.microsoft.com/office/powerpoint/2010/main" val="153360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8D6C29-3808-4CF1-B27B-82D4E3075D35}" type="slidenum">
              <a:rPr lang="en-US" smtClean="0"/>
              <a:t>8</a:t>
            </a:fld>
            <a:endParaRPr lang="en-US" dirty="0"/>
          </a:p>
        </p:txBody>
      </p:sp>
      <p:sp>
        <p:nvSpPr>
          <p:cNvPr id="5" name="Title 1"/>
          <p:cNvSpPr txBox="1">
            <a:spLocks/>
          </p:cNvSpPr>
          <p:nvPr/>
        </p:nvSpPr>
        <p:spPr>
          <a:xfrm>
            <a:off x="2155320" y="1851153"/>
            <a:ext cx="5503828" cy="1353442"/>
          </a:xfrm>
          <a:prstGeom prst="rect">
            <a:avLst/>
          </a:prstGeom>
        </p:spPr>
        <p:txBody>
          <a:bodyPr/>
          <a:lstStyle>
            <a:lvl1pPr algn="l" defTabSz="457200" rtl="0" eaLnBrk="1" latinLnBrk="0" hangingPunct="1">
              <a:spcBef>
                <a:spcPct val="0"/>
              </a:spcBef>
              <a:buNone/>
              <a:defRPr sz="2400" b="0" i="0" kern="1200">
                <a:solidFill>
                  <a:srgbClr val="000000"/>
                </a:solidFill>
                <a:latin typeface="Arial"/>
                <a:ea typeface="+mj-ea"/>
                <a:cs typeface="Kievit Offc Pro Medium"/>
              </a:defRPr>
            </a:lvl1pPr>
          </a:lstStyle>
          <a:p>
            <a:pPr marL="342900" indent="-342900">
              <a:buFont typeface="Arial" panose="020B0604020202020204" pitchFamily="34" charset="0"/>
              <a:buChar char="•"/>
            </a:pPr>
            <a:r>
              <a:rPr lang="en-US" dirty="0" smtClean="0"/>
              <a:t>Slide 9   – Summary Report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Slide 10 – Comprehensive Report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6" name="Title 1"/>
          <p:cNvSpPr txBox="1">
            <a:spLocks/>
          </p:cNvSpPr>
          <p:nvPr/>
        </p:nvSpPr>
        <p:spPr>
          <a:xfrm>
            <a:off x="527856" y="1072532"/>
            <a:ext cx="10972800" cy="544949"/>
          </a:xfrm>
          <a:prstGeom prst="rect">
            <a:avLst/>
          </a:prstGeom>
        </p:spPr>
        <p:txBody>
          <a:bodyPr/>
          <a:lstStyle>
            <a:lvl1pPr algn="l" defTabSz="457200" rtl="0" eaLnBrk="1" latinLnBrk="0" hangingPunct="1">
              <a:spcBef>
                <a:spcPct val="0"/>
              </a:spcBef>
              <a:buNone/>
              <a:defRPr sz="2400" b="0" i="0" kern="1200">
                <a:solidFill>
                  <a:srgbClr val="000000"/>
                </a:solidFill>
                <a:latin typeface="Arial"/>
                <a:ea typeface="+mj-ea"/>
                <a:cs typeface="Kievit Offc Pro Medium"/>
              </a:defRPr>
            </a:lvl1pPr>
          </a:lstStyle>
          <a:p>
            <a:pPr algn="ctr"/>
            <a:r>
              <a:rPr lang="en-US" dirty="0" smtClean="0"/>
              <a:t>Report Templates are provided on the following 2 pages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12596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47" y="343131"/>
            <a:ext cx="4162991" cy="497149"/>
          </a:xfrm>
        </p:spPr>
        <p:txBody>
          <a:bodyPr/>
          <a:lstStyle/>
          <a:p>
            <a:r>
              <a:rPr lang="en-US" b="1" dirty="0"/>
              <a:t>Summary Report </a:t>
            </a:r>
            <a:r>
              <a:rPr lang="en-US" b="1" dirty="0" smtClean="0">
                <a:solidFill>
                  <a:schemeClr val="bg1">
                    <a:lumMod val="50000"/>
                    <a:lumOff val="50000"/>
                  </a:schemeClr>
                </a:solidFill>
              </a:rPr>
              <a:t>Template</a:t>
            </a:r>
            <a:endParaRPr lang="en-US" dirty="0">
              <a:solidFill>
                <a:schemeClr val="bg1">
                  <a:lumMod val="50000"/>
                  <a:lumOff val="50000"/>
                </a:schemeClr>
              </a:solidFill>
            </a:endParaRPr>
          </a:p>
        </p:txBody>
      </p:sp>
      <p:sp>
        <p:nvSpPr>
          <p:cNvPr id="3" name="Content Placeholder 2"/>
          <p:cNvSpPr>
            <a:spLocks noGrp="1"/>
          </p:cNvSpPr>
          <p:nvPr>
            <p:ph idx="1"/>
          </p:nvPr>
        </p:nvSpPr>
        <p:spPr>
          <a:xfrm>
            <a:off x="1010660" y="5773783"/>
            <a:ext cx="9113054" cy="616187"/>
          </a:xfrm>
          <a:solidFill>
            <a:schemeClr val="accent4">
              <a:lumMod val="20000"/>
              <a:lumOff val="80000"/>
            </a:schemeClr>
          </a:solidFill>
          <a:ln>
            <a:solidFill>
              <a:srgbClr val="0070C0"/>
            </a:solidFill>
          </a:ln>
        </p:spPr>
        <p:txBody>
          <a:bodyPr anchor="ctr">
            <a:noAutofit/>
          </a:bodyPr>
          <a:lstStyle/>
          <a:p>
            <a:pPr marL="0" indent="0">
              <a:buNone/>
            </a:pPr>
            <a:r>
              <a:rPr lang="en-US" sz="1200" dirty="0" smtClean="0"/>
              <a:t>See </a:t>
            </a:r>
            <a:r>
              <a:rPr lang="en-US" sz="1200" b="1" dirty="0" smtClean="0"/>
              <a:t>next slide </a:t>
            </a:r>
            <a:r>
              <a:rPr lang="en-US" sz="1200" dirty="0" smtClean="0"/>
              <a:t>for the </a:t>
            </a:r>
            <a:r>
              <a:rPr lang="en-US" sz="1200" b="1" dirty="0" smtClean="0"/>
              <a:t>Comprehensive </a:t>
            </a:r>
            <a:r>
              <a:rPr lang="en-US" sz="1200" b="1" dirty="0"/>
              <a:t>Report </a:t>
            </a:r>
            <a:r>
              <a:rPr lang="en-US" sz="1200" dirty="0" smtClean="0"/>
              <a:t>template for projects </a:t>
            </a:r>
            <a:r>
              <a:rPr lang="en-US" sz="1200" dirty="0"/>
              <a:t>with an estimated or actual cumulative budget </a:t>
            </a:r>
            <a:r>
              <a:rPr lang="en-US" sz="1200" dirty="0" smtClean="0"/>
              <a:t>over $25M.</a:t>
            </a:r>
            <a:endParaRPr lang="en-US" sz="1200" dirty="0"/>
          </a:p>
        </p:txBody>
      </p:sp>
      <p:sp>
        <p:nvSpPr>
          <p:cNvPr id="4" name="Slide Number Placeholder 3"/>
          <p:cNvSpPr>
            <a:spLocks noGrp="1"/>
          </p:cNvSpPr>
          <p:nvPr>
            <p:ph type="sldNum" sz="quarter" idx="12"/>
          </p:nvPr>
        </p:nvSpPr>
        <p:spPr/>
        <p:txBody>
          <a:bodyPr/>
          <a:lstStyle/>
          <a:p>
            <a:fld id="{E08D6C29-3808-4CF1-B27B-82D4E3075D35}" type="slidenum">
              <a:rPr lang="en-US" smtClean="0"/>
              <a:t>9</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876882615"/>
              </p:ext>
            </p:extLst>
          </p:nvPr>
        </p:nvGraphicFramePr>
        <p:xfrm>
          <a:off x="1066627" y="2057811"/>
          <a:ext cx="6572250" cy="3241675"/>
        </p:xfrm>
        <a:graphic>
          <a:graphicData uri="http://schemas.openxmlformats.org/drawingml/2006/table">
            <a:tbl>
              <a:tblPr firstRow="1" firstCol="1" bandRow="1"/>
              <a:tblGrid>
                <a:gridCol w="1600200">
                  <a:extLst>
                    <a:ext uri="{9D8B030D-6E8A-4147-A177-3AD203B41FA5}">
                      <a16:colId xmlns:a16="http://schemas.microsoft.com/office/drawing/2014/main" val="212987074"/>
                    </a:ext>
                  </a:extLst>
                </a:gridCol>
                <a:gridCol w="2343150">
                  <a:extLst>
                    <a:ext uri="{9D8B030D-6E8A-4147-A177-3AD203B41FA5}">
                      <a16:colId xmlns:a16="http://schemas.microsoft.com/office/drawing/2014/main" val="815386052"/>
                    </a:ext>
                  </a:extLst>
                </a:gridCol>
                <a:gridCol w="914400">
                  <a:extLst>
                    <a:ext uri="{9D8B030D-6E8A-4147-A177-3AD203B41FA5}">
                      <a16:colId xmlns:a16="http://schemas.microsoft.com/office/drawing/2014/main" val="452440743"/>
                    </a:ext>
                  </a:extLst>
                </a:gridCol>
                <a:gridCol w="857250">
                  <a:extLst>
                    <a:ext uri="{9D8B030D-6E8A-4147-A177-3AD203B41FA5}">
                      <a16:colId xmlns:a16="http://schemas.microsoft.com/office/drawing/2014/main" val="3746215641"/>
                    </a:ext>
                  </a:extLst>
                </a:gridCol>
                <a:gridCol w="857250">
                  <a:extLst>
                    <a:ext uri="{9D8B030D-6E8A-4147-A177-3AD203B41FA5}">
                      <a16:colId xmlns:a16="http://schemas.microsoft.com/office/drawing/2014/main" val="3437605690"/>
                    </a:ext>
                  </a:extLst>
                </a:gridCol>
              </a:tblGrid>
              <a:tr h="228600">
                <a:tc>
                  <a:txBody>
                    <a:bodyPr/>
                    <a:lstStyle/>
                    <a:p>
                      <a:pPr marL="0" marR="0" algn="l">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End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67710089"/>
                  </a:ext>
                </a:extLst>
              </a:tr>
              <a:tr h="231775">
                <a:tc>
                  <a:txBody>
                    <a:bodyPr/>
                    <a:lstStyle/>
                    <a:p>
                      <a:pPr marL="0" marR="0" algn="l">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4520070"/>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328797"/>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0132479"/>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6481547"/>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694163"/>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308706"/>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151"/>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4470369"/>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640731"/>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0527698"/>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66201"/>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2157393"/>
                  </a:ext>
                </a:extLst>
              </a:tr>
              <a:tr h="2317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2262021"/>
                  </a:ext>
                </a:extLst>
              </a:tr>
            </a:tbl>
          </a:graphicData>
        </a:graphic>
      </p:graphicFrame>
      <p:sp>
        <p:nvSpPr>
          <p:cNvPr id="18" name="Content Placeholder 2"/>
          <p:cNvSpPr txBox="1">
            <a:spLocks/>
          </p:cNvSpPr>
          <p:nvPr/>
        </p:nvSpPr>
        <p:spPr>
          <a:xfrm>
            <a:off x="975747" y="1443146"/>
            <a:ext cx="10285184" cy="352662"/>
          </a:xfrm>
          <a:prstGeom prst="rect">
            <a:avLst/>
          </a:prstGeom>
        </p:spPr>
        <p:txBody>
          <a:bodyPr vert="horz" lIns="91440" tIns="45720" rIns="91440" bIns="45720" rtlCol="0">
            <a:noAutofit/>
          </a:bodyPr>
          <a:lstStyle>
            <a:lvl1pPr marL="228600" indent="-228600" algn="l" defTabSz="457200" rtl="0" eaLnBrk="1" latinLnBrk="0" hangingPunct="1">
              <a:lnSpc>
                <a:spcPct val="100000"/>
              </a:lnSpc>
              <a:spcBef>
                <a:spcPts val="0"/>
              </a:spcBef>
              <a:spcAft>
                <a:spcPts val="1200"/>
              </a:spcAft>
              <a:buFont typeface="Wingdings" charset="2"/>
              <a:buChar char="§"/>
              <a:defRPr sz="1400" b="0" i="0" kern="1200">
                <a:solidFill>
                  <a:srgbClr val="000000"/>
                </a:solidFill>
                <a:latin typeface="Arial"/>
                <a:ea typeface="+mn-ea"/>
                <a:cs typeface="Arial"/>
              </a:defRPr>
            </a:lvl1pPr>
            <a:lvl2pPr marL="742950" indent="-28575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2pPr>
            <a:lvl3pPr marL="1143000" indent="-22860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3pPr>
            <a:lvl4pPr marL="16002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4pPr>
            <a:lvl5pPr marL="2057400" indent="-228600" algn="l" defTabSz="457200" rtl="0" eaLnBrk="1" latinLnBrk="0" hangingPunct="1">
              <a:lnSpc>
                <a:spcPct val="100000"/>
              </a:lnSpc>
              <a:spcBef>
                <a:spcPts val="0"/>
              </a:spcBef>
              <a:spcAft>
                <a:spcPts val="1200"/>
              </a:spcAft>
              <a:buFont typeface="Arial"/>
              <a:buChar char="»"/>
              <a:defRPr sz="14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Use the </a:t>
            </a:r>
            <a:r>
              <a:rPr lang="en-US" sz="1200" b="1" dirty="0" smtClean="0"/>
              <a:t>Summary Report </a:t>
            </a:r>
            <a:r>
              <a:rPr lang="en-US" sz="1200" dirty="0" smtClean="0"/>
              <a:t>template for projects with </a:t>
            </a:r>
            <a:r>
              <a:rPr lang="en-US" sz="1200" dirty="0"/>
              <a:t>an estimated or actual cumulative </a:t>
            </a:r>
            <a:r>
              <a:rPr lang="en-US" sz="1200" dirty="0" smtClean="0"/>
              <a:t>budget between $5M and $25M.</a:t>
            </a:r>
          </a:p>
          <a:p>
            <a:pPr marL="0" indent="0">
              <a:buFont typeface="Wingdings" charset="2"/>
              <a:buNone/>
            </a:pPr>
            <a:endParaRPr lang="en-US" sz="1200" dirty="0"/>
          </a:p>
        </p:txBody>
      </p:sp>
    </p:spTree>
    <p:extLst>
      <p:ext uri="{BB962C8B-B14F-4D97-AF65-F5344CB8AC3E}">
        <p14:creationId xmlns:p14="http://schemas.microsoft.com/office/powerpoint/2010/main" val="3467074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UC Executive Deck">
      <a:dk1>
        <a:sysClr val="windowText" lastClr="000000"/>
      </a:dk1>
      <a:lt1>
        <a:sysClr val="window" lastClr="FFFFFF"/>
      </a:lt1>
      <a:dk2>
        <a:srgbClr val="005581"/>
      </a:dk2>
      <a:lt2>
        <a:srgbClr val="FFFFFF"/>
      </a:lt2>
      <a:accent1>
        <a:srgbClr val="1295D8"/>
      </a:accent1>
      <a:accent2>
        <a:srgbClr val="FFB511"/>
      </a:accent2>
      <a:accent3>
        <a:srgbClr val="B4975A"/>
      </a:accent3>
      <a:accent4>
        <a:srgbClr val="FFD200"/>
      </a:accent4>
      <a:accent5>
        <a:srgbClr val="72CDF4"/>
      </a:accent5>
      <a:accent6>
        <a:srgbClr val="FFE552"/>
      </a:accent6>
      <a:hlink>
        <a:srgbClr val="00778B"/>
      </a:hlink>
      <a:folHlink>
        <a:srgbClr val="00A3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DC6115A8E25149BF9515E239642C9A" ma:contentTypeVersion="" ma:contentTypeDescription="Create a new document." ma:contentTypeScope="" ma:versionID="a349772ad2ce65053936d239d08cd5c0">
  <xsd:schema xmlns:xsd="http://www.w3.org/2001/XMLSchema" xmlns:xs="http://www.w3.org/2001/XMLSchema" xmlns:p="http://schemas.microsoft.com/office/2006/metadata/properties" xmlns:ns1="http://schemas.microsoft.com/sharepoint/v3" xmlns:ns2="35F45275-27BD-41E8-B2E6-7F2AC1E0E79F" xmlns:ns3="http://schemas.microsoft.com/sharepoint/v4" targetNamespace="http://schemas.microsoft.com/office/2006/metadata/properties" ma:root="true" ma:fieldsID="ff982ea7eade8195c98c13844d4c82f1" ns1:_="" ns2:_="" ns3:_="">
    <xsd:import namespace="http://schemas.microsoft.com/sharepoint/v3"/>
    <xsd:import namespace="35F45275-27BD-41E8-B2E6-7F2AC1E0E79F"/>
    <xsd:import namespace="http://schemas.microsoft.com/sharepoint/v4"/>
    <xsd:element name="properties">
      <xsd:complexType>
        <xsd:sequence>
          <xsd:element name="documentManagement">
            <xsd:complexType>
              <xsd:all>
                <xsd:element ref="ns2:Category"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hidden="true" ma:internalName="EmailSender">
      <xsd:simpleType>
        <xsd:restriction base="dms:Note">
          <xsd:maxLength value="255"/>
        </xsd:restriction>
      </xsd:simpleType>
    </xsd:element>
    <xsd:element name="EmailTo" ma:index="10" nillable="true" ma:displayName="E-Mail To" ma:hidden="true" ma:internalName="EmailTo">
      <xsd:simpleType>
        <xsd:restriction base="dms:Note">
          <xsd:maxLength value="255"/>
        </xsd:restriction>
      </xsd:simpleType>
    </xsd:element>
    <xsd:element name="EmailCc" ma:index="11" nillable="true" ma:displayName="E-Mail Cc" ma:hidden="true" ma:internalName="EmailCc">
      <xsd:simpleType>
        <xsd:restriction base="dms:Note">
          <xsd:maxLength value="255"/>
        </xsd:restriction>
      </xsd:simpleType>
    </xsd:element>
    <xsd:element name="EmailFrom" ma:index="12" nillable="true" ma:displayName="E-Mail From" ma:hidden="true" ma:internalName="EmailFrom">
      <xsd:simpleType>
        <xsd:restriction base="dms:Text"/>
      </xsd:simpleType>
    </xsd:element>
    <xsd:element name="EmailSubject" ma:index="13"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F45275-27BD-41E8-B2E6-7F2AC1E0E79F" elementFormDefault="qualified">
    <xsd:import namespace="http://schemas.microsoft.com/office/2006/documentManagement/types"/>
    <xsd:import namespace="http://schemas.microsoft.com/office/infopath/2007/PartnerControls"/>
    <xsd:element name="Category" ma:index="8" nillable="true" ma:displayName="Category" ma:format="RadioButtons" ma:internalName="Category">
      <xsd:simpleType>
        <xsd:restriction base="dms:Choice">
          <xsd:enumeration value="Cost Reporting"/>
          <xsd:enumeration value="Change Management"/>
          <xsd:enumeration value="DED"/>
          <xsd:enumeration value="Schedule (Reasonableness, Integrated)"/>
          <xsd:enumeration value="Resource Planning"/>
          <xsd:enumeration value="Risk Management"/>
          <xsd:enumeration value="IV&amp;V"/>
          <xsd:enumeration value="Emails"/>
          <xsd:enumeration value="Meetings: Agenda &amp; Minutes"/>
          <xsd:enumeration value="Project Management"/>
          <xsd:enumeration value="Schedules &amp; Plans"/>
          <xsd:enumeration value="Status Reporting"/>
          <xsd:enumeration value="Project Dashboard"/>
          <xsd:enumeration value="Project Implementation"/>
          <xsd:enumeration value="IT Project Guidelines (drafted Sections)"/>
          <xsd:enumeration value="IT Project Guidelines (appendix items)"/>
          <xsd:enumeration value="Campus Projects"/>
          <xsd:enumeration value="Regents Policy"/>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4"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Tom Andriola &amp;lt;tom.andriola@ucop.edu&amp;gt;; Mark Cianca &amp;lt;Mark.Cianca@ucop.edu&amp;gt;; Dan Russi &amp;lt;dan.russi@ucop.edu&amp;gt;; Yvonne Tevis &amp;lt;Yvonne.Tevis@ucop.edu&amp;gt;</EmailTo>
    <EmailHeaders xmlns="http://schemas.microsoft.com/sharepoint/v4">x-sender: Halina.Wojnicz@ucop.edu
x-receiver: pathaudit@spmail.ucop.edu
Received: from p-its-excas05.AD.UCOP.EDU ([128.48.72.52]) by p-its-aws-sp2.AD.UCOP.EDU over TLS secured channel with Microsoft SMTPSVC(8.5.9600.16384);
	 Tue, 7 Nov 2017 18:11:03 -0800
X-CrossPremisesHeadersFilteredBySendConnector: p-its-excas05.AD.UCOP.EDU
Received: from p-its-excas05.AD.UCOP.EDU (128.48.72.52) by
 p-its-excas05.AD.UCOP.EDU (128.48.72.52) with Microsoft SMTP Server (TLS) id
 15.0.1263.5; Tue, 7 Nov 2017 18:10:58 -0800
Received: from NAM01-BY2-obe.outbound.protection.outlook.com (216.32.181.184)
 by p-its-excas05.AD.UCOP.EDU (128.48.72.52) with Microsoft SMTP Server (TLS)
 id 15.0.1263.5 via Frontend Transport; Tue, 7 Nov 2017 18:10:58 -0800
Received: from CY4PR06MB2456.namprd06.prod.outlook.com (10.169.186.136) by
 CY4PR06MB2776.namprd06.prod.outlook.com (10.175.117.144) with Microsoft SMTP
 Server (version=TLS1_2, cipher=TLS_ECDHE_RSA_WITH_AES_256_CBC_SHA384_P256) id
 15.20.197.13; Wed, 8 Nov 2017 02:10:51 +0000
Received: from CY4PR06MB2456.namprd06.prod.outlook.com ([10.169.186.136]) by
 CY4PR06MB2456.namprd06.prod.outlook.com ([10.169.186.136]) with mapi id
 15.20.0197.020; Wed, 8 Nov 2017 02:10:51 +0000
From: Halina Wojnicz &lt;Halina.Wojnicz@ucop.edu&gt;
To: Tom Andriola &lt;tom.andriola@ucop.edu&gt;, Mark Cianca &lt;Mark.Cianca@ucop.edu&gt;,
	Dan Russi &lt;dan.russi@ucop.edu&gt;, Yvonne Tevis &lt;Yvonne.Tevis@ucop.edu&gt;
CC: "pathaudit@spmail.ucop.edu" &lt;pathaudit@spmail.ucop.edu&gt;
Subject: Regents Status Reporting Deck V1.7
Thread-Topic: Regents Status Reporting Deck V1.7
Thread-Index: AdNYNh1cdlJKo/umTy+vv4xNmdUzTw==
Date: Wed, 8 Nov 2017 02:10:50 +0000
Message-ID: &lt;CY4PR06MB24569E0012739BF2E8F1BE9AE8560@CY4PR06MB2456.namprd06.prod.outlook.com&gt;
Accept-Language: en-US
Content-Language: en-US
X-MS-Has-Attach: yes
X-MS-TNEF-Correlator:
x-originating-ip: [128.48.7.72]
x-ms-publictraffictype: Email
x-microsoft-exchange-diagnostics: 1;CY4PR06MB2776;7:9UskbPbAj8AUPQ/8umkInGWUhrov/UhJIeRvR1kskkoRCjXuw00HJ3fTKjPfLJvF1i7RqDaG3TaXxdXVOeD+s726gpcpRAcQa40+Rgm7dKfdr9343mclkb5KeRgfzO6nlgRFHndwKjCfUojnnOQ7O3uldXbxuWK4eWgeZYBNYmS323SRbHSE6wts4/dprURxIWU8w/Lcl+6f0tjTbhGr8FB6cheRZTM6/XaW1UL1wzx11/lyUEjw/ZFC5Y3ip49L
x-ms-office365-filtering-correlation-id: 9e7385bd-7bfd-4c79-531d-08d5264def69
x-microsoft-antispam: BCL:0;PCL:0;RULEID:(22001)(999901066);SRVR:CY4PR06MB2776;
x-ms-traffictypediagnostic: CY4PR06MB2776:
x-exchange-antispam-report-cfa-test: BCL:0;PCL:0;RULEID:(9999012063);SRVR:CY4PR06MB2776;BCL:0;PCL:0;RULEID:(100000800101)(100110000095)(100000801101)(100110300095)(100000802101)(100110100095)(9999013053);SRVR:CY4PR06MB2776;
x-forefront-antispam-report: SFV:SKI;SFS:;DIR:INB;SFP:;SCL:-1;SRVR:CY4PR06MB2776;H:CY4PR06MB2456.namprd06.prod.outlook.com;FPR:;SPF:None;LANG:en;
spamdiagnosticoutput: 1:0
Content-Type: multipart/mixed;
	boundary="_004_CY4PR06MB24569E0012739BF2E8F1BE9AE8560CY4PR06MB2456namp_"
MIME-Version: 1.0
X-MS-Exchange-CrossTenant-Network-Message-Id: 9e7385bd-7bfd-4c79-531d-08d5264def69
X-MS-Exchange-CrossTenant-originalarrivaltime: 08 Nov 2017 02:10:50.9881
 (UTC)
X-MS-Exchange-CrossTenant-fromentityheader: Hosted
X-MS-Exchange-CrossTenant-id: 6737ae8b-7f79-4cda-90a2-1861f16fa830
X-MS-Exchange-Transport-CrossTenantHeadersStamped: CY4PR06MB2776
X-OrganizationHeadersPreserved: CY4PR06MB2776.namprd06.prod.outlook.com
Return-Path: Halina.Wojnicz@ucop.edu
X-CrossPremisesHeadersPromoted: p-its-excas05.AD.UCOP.EDU
X-CrossPremisesHeadersFiltered: p-its-excas05.AD.UCOP.EDU
X-OriginatorOrg: ucop.edu
X-OrganizationHeadersPreserved: p-its-excas05.AD.UCOP.EDU
X-OriginalArrivalTime: 08 Nov 2017 02:11:03.0132 (UTC) FILETIME=[D3F3B9C0:01D35836]
</EmailHeaders>
    <EmailSender xmlns="http://schemas.microsoft.com/sharepoint/v3">&lt;a href="mailto&amp;#58;Halina.Wojnicz@ucop.edu"&gt;Halina.Wojnicz@ucop.edu&lt;/a&gt;</EmailSender>
    <EmailFrom xmlns="http://schemas.microsoft.com/sharepoint/v3">Halina Wojnicz &lt;Halina.Wojnicz@ucop.edu&gt;</EmailFrom>
    <EmailSubject xmlns="http://schemas.microsoft.com/sharepoint/v3">Regents Status Reporting Deck V1.7</EmailSubject>
    <Category xmlns="35F45275-27BD-41E8-B2E6-7F2AC1E0E79F">IT Project Guidelines (drafted Sections)</Category>
    <EmailCc xmlns="http://schemas.microsoft.com/sharepoint/v3">pathaudit@spmail.ucop.edu &amp;lt;pathaudit@spmail.ucop.edu&amp;gt;</EmailC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E6838-45E0-4140-BD42-CA816D326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F45275-27BD-41E8-B2E6-7F2AC1E0E79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AC9E5D-2B9B-4BE7-98B9-B01C4A7E151A}">
  <ds:schemaRefs>
    <ds:schemaRef ds:uri="http://schemas.microsoft.com/office/infopath/2007/PartnerControl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5F45275-27BD-41E8-B2E6-7F2AC1E0E79F"/>
    <ds:schemaRef ds:uri="http://www.w3.org/XML/1998/namespace"/>
    <ds:schemaRef ds:uri="http://purl.org/dc/dcmitype/"/>
  </ds:schemaRefs>
</ds:datastoreItem>
</file>

<file path=customXml/itemProps3.xml><?xml version="1.0" encoding="utf-8"?>
<ds:datastoreItem xmlns:ds="http://schemas.openxmlformats.org/officeDocument/2006/customXml" ds:itemID="{C691506D-A6B2-4BF6-8E69-DFBED25B4C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20801</TotalTime>
  <Words>1841</Words>
  <Application>Microsoft Office PowerPoint</Application>
  <PresentationFormat>Widescreen</PresentationFormat>
  <Paragraphs>364</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Courier New</vt:lpstr>
      <vt:lpstr>Kievit Offc Pro Medium</vt:lpstr>
      <vt:lpstr>Times New Roman</vt:lpstr>
      <vt:lpstr>Wingdings</vt:lpstr>
      <vt:lpstr>Default Theme</vt:lpstr>
      <vt:lpstr>Worksheet</vt:lpstr>
      <vt:lpstr>PowerPoint Presentation</vt:lpstr>
      <vt:lpstr>Regents Reporting Requirements for Significant IT Projects</vt:lpstr>
      <vt:lpstr>Summary Report Sample</vt:lpstr>
      <vt:lpstr>UCOP – Pension Administration Modernization Project (Redwood), Sponsor: Dwaine B. Duckett</vt:lpstr>
      <vt:lpstr>Comprehensive Report Template Instructions</vt:lpstr>
      <vt:lpstr>Comprehensive Report Template Instructions, continued</vt:lpstr>
      <vt:lpstr>Comprehensive Report Template Instructions, continued</vt:lpstr>
      <vt:lpstr>PowerPoint Presentation</vt:lpstr>
      <vt:lpstr>Summary Report Template</vt:lpstr>
      <vt:lpstr>&lt;Location&gt; – &lt;Project Name&gt;, Sponsor: &lt;name&gt;</vt:lpstr>
      <vt:lpstr>Document Revision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Deck w/Template &amp; Example (FINAL w/campus feedback incorporated)</dc:title>
  <dc:creator>Halina Wojnicz</dc:creator>
  <cp:lastModifiedBy>Jenn Bejaka</cp:lastModifiedBy>
  <cp:revision>178</cp:revision>
  <cp:lastPrinted>2018-10-02T20:28:09Z</cp:lastPrinted>
  <dcterms:created xsi:type="dcterms:W3CDTF">2017-10-10T17:30:07Z</dcterms:created>
  <dcterms:modified xsi:type="dcterms:W3CDTF">2018-10-02T22:48:32Z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0x01010087DC6115A8E25149BF9515E239642C9A</vt:lpwstr>
  </property>
</Properties>
</file>