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3744" r:id="rId1"/>
    <p:sldMasterId id="2147483794" r:id="rId2"/>
  </p:sldMasterIdLst>
  <p:notesMasterIdLst>
    <p:notesMasterId r:id="rId7"/>
  </p:notesMasterIdLst>
  <p:handoutMasterIdLst>
    <p:handoutMasterId r:id="rId8"/>
  </p:handoutMasterIdLst>
  <p:sldIdLst>
    <p:sldId id="363" r:id="rId3"/>
    <p:sldId id="364" r:id="rId4"/>
    <p:sldId id="370" r:id="rId5"/>
    <p:sldId id="371" r:id="rId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5578"/>
    <a:srgbClr val="26486F"/>
    <a:srgbClr val="8E0000"/>
    <a:srgbClr val="0052D7"/>
    <a:srgbClr val="F4F4F4"/>
    <a:srgbClr val="172A54"/>
    <a:srgbClr val="6E7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39" autoAdjust="0"/>
    <p:restoredTop sz="96086" autoAdjust="0"/>
  </p:normalViewPr>
  <p:slideViewPr>
    <p:cSldViewPr snapToGrid="0">
      <p:cViewPr varScale="1">
        <p:scale>
          <a:sx n="76" d="100"/>
          <a:sy n="76" d="100"/>
        </p:scale>
        <p:origin x="1356" y="84"/>
      </p:cViewPr>
      <p:guideLst/>
    </p:cSldViewPr>
  </p:slideViewPr>
  <p:outlineViewPr>
    <p:cViewPr>
      <p:scale>
        <a:sx n="33" d="100"/>
        <a:sy n="33" d="100"/>
      </p:scale>
      <p:origin x="0" y="0"/>
    </p:cViewPr>
  </p:outlineViewPr>
  <p:notesTextViewPr>
    <p:cViewPr>
      <p:scale>
        <a:sx n="75" d="100"/>
        <a:sy n="75" d="100"/>
      </p:scale>
      <p:origin x="0" y="0"/>
    </p:cViewPr>
  </p:notesTextViewPr>
  <p:sorterViewPr>
    <p:cViewPr varScale="1">
      <p:scale>
        <a:sx n="100" d="100"/>
        <a:sy n="100" d="100"/>
      </p:scale>
      <p:origin x="0" y="0"/>
    </p:cViewPr>
  </p:sorterViewPr>
  <p:notesViewPr>
    <p:cSldViewPr snapToGrid="0">
      <p:cViewPr>
        <p:scale>
          <a:sx n="75" d="100"/>
          <a:sy n="75" d="100"/>
        </p:scale>
        <p:origin x="3120" y="1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D0E8F3FD-8012-4C7C-BCFB-C23E18FC275E}" type="datetimeFigureOut">
              <a:rPr lang="en-US" smtClean="0"/>
              <a:t>5/3/2022</a:t>
            </a:fld>
            <a:endParaRPr lang="en-US" dirty="0"/>
          </a:p>
        </p:txBody>
      </p:sp>
      <p:sp>
        <p:nvSpPr>
          <p:cNvPr id="6" name="TextBox 5"/>
          <p:cNvSpPr txBox="1"/>
          <p:nvPr/>
        </p:nvSpPr>
        <p:spPr>
          <a:xfrm>
            <a:off x="169974" y="9095052"/>
            <a:ext cx="6689682" cy="221204"/>
          </a:xfrm>
          <a:prstGeom prst="rect">
            <a:avLst/>
          </a:prstGeom>
          <a:noFill/>
        </p:spPr>
        <p:txBody>
          <a:bodyPr wrap="square" lIns="0" tIns="0" rIns="0" bIns="0" rtlCol="0" anchor="b" anchorCtr="0">
            <a:spAutoFit/>
          </a:bodyPr>
          <a:lstStyle/>
          <a:p>
            <a:pPr marL="235572" indent="-235572" defTabSz="942289">
              <a:tabLst>
                <a:tab pos="235572" algn="l"/>
              </a:tabLst>
              <a:defRPr/>
            </a:pPr>
            <a:fld id="{1CE9EA8B-DBE7-492B-893F-AD13AC039ED7}" type="slidenum">
              <a:rPr lang="en-US" sz="700">
                <a:solidFill>
                  <a:srgbClr val="979D9D"/>
                </a:solidFill>
              </a:rPr>
              <a:pPr marL="235572" indent="-235572" defTabSz="942289">
                <a:tabLst>
                  <a:tab pos="235572" algn="l"/>
                </a:tabLst>
                <a:defRPr/>
              </a:pPr>
              <a:t>‹#›</a:t>
            </a:fld>
            <a:r>
              <a:rPr lang="en-US" sz="700" dirty="0">
                <a:solidFill>
                  <a:srgbClr val="979D9D"/>
                </a:solidFill>
              </a:rPr>
              <a:t>	© 2019 Gartner, Inc. and/or its affiliates. All rights reserved. Gartner is a registered trademark of Gartner, Inc. or its affiliates.</a:t>
            </a:r>
            <a:br>
              <a:rPr lang="en-US" sz="700" dirty="0">
                <a:solidFill>
                  <a:srgbClr val="979D9D"/>
                </a:solidFill>
              </a:rPr>
            </a:br>
            <a:r>
              <a:rPr lang="en-US" sz="700" b="1" dirty="0">
                <a:solidFill>
                  <a:srgbClr val="979D9D"/>
                </a:solidFill>
              </a:rPr>
              <a:t>INTERNAL — FOR INTERNAL USE ONLY or RESTRICTED [CHOSE ONE – DELETE AS APPROPRIATE] </a:t>
            </a:r>
            <a:r>
              <a:rPr lang="en-US" sz="700" dirty="0">
                <a:solidFill>
                  <a:srgbClr val="979D9D"/>
                </a:solidFill>
              </a:rPr>
              <a:t>| Version X.X Last updated [insert date format: DD Month YYYY]</a:t>
            </a:r>
          </a:p>
        </p:txBody>
      </p:sp>
    </p:spTree>
    <p:extLst>
      <p:ext uri="{BB962C8B-B14F-4D97-AF65-F5344CB8AC3E}">
        <p14:creationId xmlns:p14="http://schemas.microsoft.com/office/powerpoint/2010/main" val="10234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704975" y="731838"/>
            <a:ext cx="3692525" cy="276860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251011" y="3688586"/>
            <a:ext cx="6600453" cy="5374768"/>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rot="16200000">
            <a:off x="-1076251" y="2029971"/>
            <a:ext cx="2797964" cy="143436"/>
          </a:xfrm>
          <a:prstGeom prst="rect">
            <a:avLst/>
          </a:prstGeom>
          <a:noFill/>
        </p:spPr>
        <p:txBody>
          <a:bodyPr wrap="none" lIns="0" tIns="0" rIns="0" bIns="0" rtlCol="0" anchor="ctr">
            <a:spAutoFit/>
          </a:bodyPr>
          <a:lstStyle/>
          <a:p>
            <a:pPr algn="ctr">
              <a:spcBef>
                <a:spcPts val="0"/>
              </a:spcBef>
              <a:spcAft>
                <a:spcPts val="0"/>
              </a:spcAft>
            </a:pPr>
            <a:r>
              <a:rPr lang="en-US" sz="900" kern="1200" spc="103" baseline="0" dirty="0">
                <a:solidFill>
                  <a:srgbClr val="CDCDCD"/>
                </a:solidFill>
                <a:effectLst/>
              </a:rPr>
              <a:t>— NOT FOR EXTERNAL DISTRIBUTION —</a:t>
            </a:r>
            <a:endParaRPr lang="en-US" sz="900" spc="103" baseline="0" dirty="0">
              <a:solidFill>
                <a:srgbClr val="CDCDCD"/>
              </a:solidFill>
            </a:endParaRPr>
          </a:p>
        </p:txBody>
      </p:sp>
      <p:sp>
        <p:nvSpPr>
          <p:cNvPr id="12" name="TextBox 11"/>
          <p:cNvSpPr txBox="1"/>
          <p:nvPr/>
        </p:nvSpPr>
        <p:spPr>
          <a:xfrm rot="5400000">
            <a:off x="5380764" y="2029971"/>
            <a:ext cx="2797964" cy="143436"/>
          </a:xfrm>
          <a:prstGeom prst="rect">
            <a:avLst/>
          </a:prstGeom>
          <a:noFill/>
        </p:spPr>
        <p:txBody>
          <a:bodyPr wrap="none" lIns="0" tIns="0" rIns="0" bIns="0" rtlCol="0" anchor="ctr">
            <a:spAutoFit/>
          </a:bodyPr>
          <a:lstStyle/>
          <a:p>
            <a:pPr algn="ctr">
              <a:spcBef>
                <a:spcPts val="0"/>
              </a:spcBef>
              <a:spcAft>
                <a:spcPts val="0"/>
              </a:spcAft>
            </a:pPr>
            <a:r>
              <a:rPr lang="en-US" sz="900" kern="1200" spc="103" baseline="0" dirty="0">
                <a:solidFill>
                  <a:srgbClr val="CDCDCD"/>
                </a:solidFill>
                <a:effectLst/>
              </a:rPr>
              <a:t>— NOT FOR EXTERNAL DISTRIBUTION —</a:t>
            </a:r>
            <a:endParaRPr lang="en-US" sz="900" spc="103" baseline="0" dirty="0">
              <a:solidFill>
                <a:srgbClr val="CDCDCD"/>
              </a:solidFill>
            </a:endParaRPr>
          </a:p>
        </p:txBody>
      </p:sp>
      <p:sp>
        <p:nvSpPr>
          <p:cNvPr id="14" name="Text Box 86"/>
          <p:cNvSpPr txBox="1">
            <a:spLocks noChangeArrowheads="1"/>
          </p:cNvSpPr>
          <p:nvPr/>
        </p:nvSpPr>
        <p:spPr bwMode="gray">
          <a:xfrm>
            <a:off x="251013" y="131689"/>
            <a:ext cx="6551580" cy="265368"/>
          </a:xfrm>
          <a:prstGeom prst="rect">
            <a:avLst/>
          </a:prstGeom>
          <a:noFill/>
          <a:ln w="12700">
            <a:noFill/>
            <a:miter lim="800000"/>
            <a:headEnd type="none" w="sm" len="sm"/>
            <a:tailEnd type="none" w="sm" len="sm"/>
          </a:ln>
          <a:effectLst/>
        </p:spPr>
        <p:txBody>
          <a:bodyPr wrap="square" lIns="0" tIns="47076" rIns="94153" bIns="47076" anchor="t" anchorCtr="0">
            <a:spAutoFit/>
          </a:bodyPr>
          <a:lstStyle/>
          <a:p>
            <a:pPr marL="0" marR="0" lvl="0" indent="0" algn="l" defTabSz="940654" rtl="0" eaLnBrk="1" fontAlgn="auto" latinLnBrk="0" hangingPunct="1">
              <a:lnSpc>
                <a:spcPct val="90000"/>
              </a:lnSpc>
              <a:spcBef>
                <a:spcPct val="0"/>
              </a:spcBef>
              <a:spcAft>
                <a:spcPct val="0"/>
              </a:spcAft>
              <a:buClrTx/>
              <a:buSzTx/>
              <a:buFontTx/>
              <a:buNone/>
              <a:tabLst/>
              <a:defRPr/>
            </a:pPr>
            <a:r>
              <a:rPr lang="en-US" sz="1200" b="1" dirty="0"/>
              <a:t>Presentation Title</a:t>
            </a:r>
          </a:p>
        </p:txBody>
      </p:sp>
      <p:sp>
        <p:nvSpPr>
          <p:cNvPr id="8" name="TextBox 7"/>
          <p:cNvSpPr txBox="1"/>
          <p:nvPr/>
        </p:nvSpPr>
        <p:spPr>
          <a:xfrm>
            <a:off x="251012" y="9125326"/>
            <a:ext cx="6600453" cy="189603"/>
          </a:xfrm>
          <a:prstGeom prst="rect">
            <a:avLst/>
          </a:prstGeom>
          <a:noFill/>
        </p:spPr>
        <p:txBody>
          <a:bodyPr wrap="square" lIns="0" tIns="0" rIns="0" bIns="0" rtlCol="0" anchor="b" anchorCtr="0">
            <a:spAutoFit/>
          </a:bodyPr>
          <a:lstStyle/>
          <a:p>
            <a:pPr marL="235572" marR="0" lvl="0" indent="-235572" algn="l" defTabSz="942289" rtl="0" eaLnBrk="1" fontAlgn="auto" latinLnBrk="0" hangingPunct="1">
              <a:lnSpc>
                <a:spcPct val="100000"/>
              </a:lnSpc>
              <a:spcBef>
                <a:spcPts val="0"/>
              </a:spcBef>
              <a:spcAft>
                <a:spcPts val="0"/>
              </a:spcAft>
              <a:buClrTx/>
              <a:buSzTx/>
              <a:buFontTx/>
              <a:buNone/>
              <a:tabLst>
                <a:tab pos="235572" algn="l"/>
              </a:tabLst>
              <a:defRPr/>
            </a:pPr>
            <a:fld id="{1CE9EA8B-DBE7-492B-893F-AD13AC039ED7}" type="slidenum">
              <a:rPr lang="en-US" sz="600" smtClean="0">
                <a:solidFill>
                  <a:srgbClr val="6E7878"/>
                </a:solidFill>
              </a:rPr>
              <a:pPr marL="235572" marR="0" lvl="0" indent="-235572" algn="l" defTabSz="942289" rtl="0" eaLnBrk="1" fontAlgn="auto" latinLnBrk="0" hangingPunct="1">
                <a:lnSpc>
                  <a:spcPct val="100000"/>
                </a:lnSpc>
                <a:spcBef>
                  <a:spcPts val="0"/>
                </a:spcBef>
                <a:spcAft>
                  <a:spcPts val="0"/>
                </a:spcAft>
                <a:buClrTx/>
                <a:buSzTx/>
                <a:buFontTx/>
                <a:buNone/>
                <a:tabLst>
                  <a:tab pos="235572" algn="l"/>
                </a:tabLst>
                <a:defRPr/>
              </a:pPr>
              <a:t>‹#›</a:t>
            </a:fld>
            <a:r>
              <a:rPr lang="en-US" sz="600" dirty="0">
                <a:solidFill>
                  <a:srgbClr val="6E7878"/>
                </a:solidFill>
              </a:rPr>
              <a:t>	© 2019 Gartner, Inc. and/or its affiliates. All rights reserved. Gartner is a registered trademark of Gartner, Inc. or its affiliates.</a:t>
            </a:r>
            <a:br>
              <a:rPr lang="en-US" sz="600" dirty="0">
                <a:solidFill>
                  <a:srgbClr val="6E7878"/>
                </a:solidFill>
              </a:rPr>
            </a:br>
            <a:r>
              <a:rPr lang="en-US" sz="600" b="1" dirty="0">
                <a:solidFill>
                  <a:srgbClr val="6E7878"/>
                </a:solidFill>
              </a:rPr>
              <a:t>INTERNAL — FOR INTERNAL USE ONLY or RESTRICTED [CHOOSE ONE – DELETE AS APPROPRIATE] </a:t>
            </a:r>
            <a:r>
              <a:rPr lang="en-US" sz="600" b="0" baseline="0" dirty="0">
                <a:solidFill>
                  <a:srgbClr val="6E7878"/>
                </a:solidFill>
              </a:rPr>
              <a:t>| </a:t>
            </a:r>
            <a:r>
              <a:rPr lang="en-US" sz="600" dirty="0">
                <a:solidFill>
                  <a:srgbClr val="6E7878"/>
                </a:solidFill>
              </a:rPr>
              <a:t>Version X.X Last updated [insert date format: DD Month YYYY]</a:t>
            </a:r>
          </a:p>
        </p:txBody>
      </p:sp>
    </p:spTree>
    <p:extLst>
      <p:ext uri="{BB962C8B-B14F-4D97-AF65-F5344CB8AC3E}">
        <p14:creationId xmlns:p14="http://schemas.microsoft.com/office/powerpoint/2010/main" val="1265795583"/>
      </p:ext>
    </p:extLst>
  </p:cSld>
  <p:clrMap bg1="lt1" tx1="dk1" bg2="lt2" tx2="dk2" accent1="accent1" accent2="accent2" accent3="accent3" accent4="accent4" accent5="accent5" accent6="accent6" hlink="hlink" folHlink="folHlink"/>
  <p:hf sldNum="0" hdr="0" ftr="0" dt="0"/>
  <p:notesStyle>
    <a:lvl1pPr marL="0" indent="0" algn="l" defTabSz="914400" rtl="0" eaLnBrk="1" latinLnBrk="0" hangingPunct="1">
      <a:lnSpc>
        <a:spcPct val="90000"/>
      </a:lnSpc>
      <a:spcAft>
        <a:spcPts val="600"/>
      </a:spcAft>
      <a:buFont typeface="Arial" panose="020B0604020202020204" pitchFamily="34" charset="0"/>
      <a:buNone/>
      <a:defRPr sz="1200" kern="1200">
        <a:solidFill>
          <a:schemeClr val="tx1"/>
        </a:solidFill>
        <a:latin typeface="+mn-lt"/>
        <a:ea typeface="+mn-ea"/>
        <a:cs typeface="+mn-cs"/>
      </a:defRPr>
    </a:lvl1pPr>
    <a:lvl2pPr marL="18288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2pPr>
    <a:lvl3pPr marL="36576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3pPr>
    <a:lvl4pPr marL="54864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4pPr>
    <a:lvl5pPr marL="73152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539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3594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5586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3519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www.gartner.com/technology/about/policies/usage_policy.jsp" TargetMode="External"/><Relationship Id="rId2" Type="http://schemas.openxmlformats.org/officeDocument/2006/relationships/hyperlink" Target="https://www.gartner.com/en/about/policies/antitrust-guidelines" TargetMode="External"/><Relationship Id="rId1" Type="http://schemas.openxmlformats.org/officeDocument/2006/relationships/slideMaster" Target="../slideMasters/slideMaster1.xml"/><Relationship Id="rId4" Type="http://schemas.openxmlformats.org/officeDocument/2006/relationships/hyperlink" Target="https://www.gartner.com/technology/about/ombudsman/omb_guide2.jsp"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Pag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en-US" dirty="0"/>
              <a:t>Page Title</a:t>
            </a:r>
          </a:p>
        </p:txBody>
      </p:sp>
      <p:sp>
        <p:nvSpPr>
          <p:cNvPr id="7" name="Content Placeholder 6"/>
          <p:cNvSpPr>
            <a:spLocks noGrp="1"/>
          </p:cNvSpPr>
          <p:nvPr>
            <p:ph sz="quarter" idx="10" hasCustomPrompt="1"/>
          </p:nvPr>
        </p:nvSpPr>
        <p:spPr>
          <a:xfrm>
            <a:off x="457201" y="1524000"/>
            <a:ext cx="8229600" cy="1215865"/>
          </a:xfrm>
          <a:prstGeom prst="rect">
            <a:avLst/>
          </a:prstGeom>
        </p:spPr>
        <p:txBody>
          <a:bodyPr lIns="0" tIns="0" rIns="0" bIns="0"/>
          <a:lstStyle>
            <a:lvl1pPr>
              <a:defRPr sz="1200"/>
            </a:lvl1pPr>
          </a:lstStyle>
          <a:p>
            <a:pPr lvl="0"/>
            <a:r>
              <a:rPr lang="en-US" dirty="0"/>
              <a:t>Click to edit text.</a:t>
            </a:r>
          </a:p>
        </p:txBody>
      </p:sp>
      <p:sp>
        <p:nvSpPr>
          <p:cNvPr id="4" name="Text Placeholder 3">
            <a:extLst>
              <a:ext uri="{FF2B5EF4-FFF2-40B4-BE49-F238E27FC236}">
                <a16:creationId xmlns:a16="http://schemas.microsoft.com/office/drawing/2014/main" id="{716650B1-1095-5A46-896C-45E569F94BAC}"/>
              </a:ext>
            </a:extLst>
          </p:cNvPr>
          <p:cNvSpPr>
            <a:spLocks noGrp="1"/>
          </p:cNvSpPr>
          <p:nvPr>
            <p:ph type="body" sz="quarter" idx="11" hasCustomPrompt="1"/>
          </p:nvPr>
        </p:nvSpPr>
        <p:spPr>
          <a:xfrm>
            <a:off x="457200" y="914401"/>
            <a:ext cx="8229600" cy="182880"/>
          </a:xfrm>
          <a:prstGeom prst="rect">
            <a:avLst/>
          </a:prstGeom>
        </p:spPr>
        <p:txBody>
          <a:bodyPr lIns="0" tIns="0" rIns="0" bIns="0"/>
          <a:lstStyle>
            <a:lvl1pPr>
              <a:defRPr sz="1400"/>
            </a:lvl1pPr>
          </a:lstStyle>
          <a:p>
            <a:pPr lvl="0"/>
            <a:r>
              <a:rPr lang="en-US" dirty="0"/>
              <a:t>Figure Title Arial 14</a:t>
            </a:r>
          </a:p>
        </p:txBody>
      </p:sp>
      <p:sp>
        <p:nvSpPr>
          <p:cNvPr id="6" name="Text Placeholder 5">
            <a:extLst>
              <a:ext uri="{FF2B5EF4-FFF2-40B4-BE49-F238E27FC236}">
                <a16:creationId xmlns:a16="http://schemas.microsoft.com/office/drawing/2014/main" id="{B47FD8CA-D75A-6447-A179-C9DD8DF1CEE6}"/>
              </a:ext>
            </a:extLst>
          </p:cNvPr>
          <p:cNvSpPr>
            <a:spLocks noGrp="1"/>
          </p:cNvSpPr>
          <p:nvPr>
            <p:ph type="body" sz="quarter" idx="12" hasCustomPrompt="1"/>
          </p:nvPr>
        </p:nvSpPr>
        <p:spPr>
          <a:xfrm>
            <a:off x="457200" y="1145032"/>
            <a:ext cx="8229600" cy="182880"/>
          </a:xfrm>
          <a:prstGeom prst="rect">
            <a:avLst/>
          </a:prstGeom>
        </p:spPr>
        <p:txBody>
          <a:bodyPr lIns="0" tIns="0" rIns="0" bIns="0"/>
          <a:lstStyle>
            <a:lvl1pPr>
              <a:defRPr sz="1200" i="1"/>
            </a:lvl1pPr>
          </a:lstStyle>
          <a:p>
            <a:pPr lvl="0"/>
            <a:r>
              <a:rPr lang="en-US" dirty="0"/>
              <a:t>Subtitle Arial Italic 12</a:t>
            </a:r>
          </a:p>
        </p:txBody>
      </p:sp>
    </p:spTree>
    <p:extLst>
      <p:ext uri="{BB962C8B-B14F-4D97-AF65-F5344CB8AC3E}">
        <p14:creationId xmlns:p14="http://schemas.microsoft.com/office/powerpoint/2010/main" val="284019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6" name="Focus Frame 2">
            <a:extLst>
              <a:ext uri="{FF2B5EF4-FFF2-40B4-BE49-F238E27FC236}">
                <a16:creationId xmlns:a16="http://schemas.microsoft.com/office/drawing/2014/main" id="{CCA78577-ADE0-F84C-A466-4A2D4BBF63C3}"/>
              </a:ext>
            </a:extLst>
          </p:cNvPr>
          <p:cNvSpPr>
            <a:spLocks noChangeAspect="1"/>
          </p:cNvSpPr>
          <p:nvPr userDrawn="1"/>
        </p:nvSpPr>
        <p:spPr bwMode="auto">
          <a:xfrm>
            <a:off x="4899675" y="805139"/>
            <a:ext cx="120325"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lvl="0" indent="0" algn="ctr" defTabSz="685800" eaLnBrk="0" fontAlgn="base" latinLnBrk="0" hangingPunct="0">
              <a:lnSpc>
                <a:spcPct val="100000"/>
              </a:lnSpc>
              <a:spcBef>
                <a:spcPct val="50000"/>
              </a:spcBef>
              <a:spcAft>
                <a:spcPct val="0"/>
              </a:spcAft>
              <a:buClrTx/>
              <a:buSzTx/>
              <a:buFontTx/>
              <a:buNone/>
              <a:tabLst/>
              <a:defRPr/>
            </a:pPr>
            <a:endParaRPr kumimoji="0" lang="en-US" sz="1350" b="0" i="0" u="none" strike="noStrike" kern="0" cap="none" spc="0" normalizeH="0" baseline="0" noProof="0" dirty="0">
              <a:ln>
                <a:noFill/>
              </a:ln>
              <a:solidFill>
                <a:srgbClr val="000000"/>
              </a:solidFill>
              <a:effectLst/>
              <a:uLnTx/>
              <a:uFillTx/>
            </a:endParaRPr>
          </a:p>
        </p:txBody>
      </p:sp>
      <p:sp>
        <p:nvSpPr>
          <p:cNvPr id="17" name="Focus Frame 2">
            <a:extLst>
              <a:ext uri="{FF2B5EF4-FFF2-40B4-BE49-F238E27FC236}">
                <a16:creationId xmlns:a16="http://schemas.microsoft.com/office/drawing/2014/main" id="{7D9977A2-39FE-D148-842F-928FEF53CDE7}"/>
              </a:ext>
            </a:extLst>
          </p:cNvPr>
          <p:cNvSpPr>
            <a:spLocks noChangeAspect="1"/>
          </p:cNvSpPr>
          <p:nvPr userDrawn="1"/>
        </p:nvSpPr>
        <p:spPr bwMode="auto">
          <a:xfrm>
            <a:off x="796906" y="805139"/>
            <a:ext cx="120325"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lvl="0" indent="0" algn="ctr" defTabSz="685800" eaLnBrk="0" fontAlgn="base" latinLnBrk="0" hangingPunct="0">
              <a:lnSpc>
                <a:spcPct val="100000"/>
              </a:lnSpc>
              <a:spcBef>
                <a:spcPct val="50000"/>
              </a:spcBef>
              <a:spcAft>
                <a:spcPct val="0"/>
              </a:spcAft>
              <a:buClrTx/>
              <a:buSzTx/>
              <a:buFontTx/>
              <a:buNone/>
              <a:tabLst/>
              <a:defRPr/>
            </a:pPr>
            <a:endParaRPr kumimoji="0" lang="en-US" sz="1350" b="0" i="0" u="none" strike="noStrike" kern="0" cap="none" spc="0" normalizeH="0" baseline="0" noProof="0" dirty="0">
              <a:ln>
                <a:noFill/>
              </a:ln>
              <a:solidFill>
                <a:srgbClr val="000000"/>
              </a:solidFill>
              <a:effectLst/>
              <a:uLnTx/>
              <a:uFillTx/>
            </a:endParaRPr>
          </a:p>
        </p:txBody>
      </p:sp>
      <p:sp>
        <p:nvSpPr>
          <p:cNvPr id="8" name="Title 1">
            <a:extLst>
              <a:ext uri="{FF2B5EF4-FFF2-40B4-BE49-F238E27FC236}">
                <a16:creationId xmlns:a16="http://schemas.microsoft.com/office/drawing/2014/main" id="{52482E8C-33D2-FF4B-B033-CEC537EB4A4C}"/>
              </a:ext>
            </a:extLst>
          </p:cNvPr>
          <p:cNvSpPr>
            <a:spLocks noGrp="1"/>
          </p:cNvSpPr>
          <p:nvPr>
            <p:ph type="ctrTitle" hasCustomPrompt="1"/>
          </p:nvPr>
        </p:nvSpPr>
        <p:spPr>
          <a:xfrm>
            <a:off x="917231" y="805139"/>
            <a:ext cx="3982444" cy="2399665"/>
          </a:xfrm>
          <a:prstGeom prst="rect">
            <a:avLst/>
          </a:prstGeom>
        </p:spPr>
        <p:txBody>
          <a:bodyPr wrap="square" lIns="329184" tIns="329184" rIns="329184" bIns="91440" anchor="ctr" anchorCtr="0">
            <a:noAutofit/>
          </a:bodyPr>
          <a:lstStyle>
            <a:lvl1pPr algn="l">
              <a:defRPr sz="2800"/>
            </a:lvl1pPr>
          </a:lstStyle>
          <a:p>
            <a:r>
              <a:rPr lang="en-US" dirty="0"/>
              <a:t>Click to Add Title</a:t>
            </a:r>
          </a:p>
        </p:txBody>
      </p:sp>
      <p:pic>
        <p:nvPicPr>
          <p:cNvPr id="10" name="Picture 9">
            <a:extLst>
              <a:ext uri="{FF2B5EF4-FFF2-40B4-BE49-F238E27FC236}">
                <a16:creationId xmlns:a16="http://schemas.microsoft.com/office/drawing/2014/main" id="{D584C363-0B00-ED40-B686-B89429C247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858000" y="5983833"/>
            <a:ext cx="1828800" cy="416967"/>
          </a:xfrm>
          <a:prstGeom prst="rect">
            <a:avLst/>
          </a:prstGeom>
        </p:spPr>
      </p:pic>
      <p:sp>
        <p:nvSpPr>
          <p:cNvPr id="7" name="Text Placeholder 6">
            <a:extLst>
              <a:ext uri="{FF2B5EF4-FFF2-40B4-BE49-F238E27FC236}">
                <a16:creationId xmlns:a16="http://schemas.microsoft.com/office/drawing/2014/main" id="{E96D759F-4155-344F-8C9F-AF7A860E5958}"/>
              </a:ext>
            </a:extLst>
          </p:cNvPr>
          <p:cNvSpPr>
            <a:spLocks noGrp="1"/>
          </p:cNvSpPr>
          <p:nvPr>
            <p:ph type="body" sz="quarter" idx="12" hasCustomPrompt="1"/>
          </p:nvPr>
        </p:nvSpPr>
        <p:spPr>
          <a:xfrm>
            <a:off x="917230" y="3326724"/>
            <a:ext cx="3982443" cy="739775"/>
          </a:xfrm>
          <a:prstGeom prst="rect">
            <a:avLst/>
          </a:prstGeom>
        </p:spPr>
        <p:txBody>
          <a:bodyPr lIns="329184" tIns="0" rIns="329184" bIns="329184"/>
          <a:lstStyle>
            <a:lvl1pPr marL="0" indent="0">
              <a:buNone/>
              <a:defRPr sz="1400"/>
            </a:lvl1pPr>
            <a:lvl2pPr>
              <a:defRPr sz="1400"/>
            </a:lvl2pPr>
            <a:lvl3pPr>
              <a:defRPr sz="1400"/>
            </a:lvl3pPr>
            <a:lvl4pPr>
              <a:defRPr sz="1400"/>
            </a:lvl4pPr>
            <a:lvl5pPr>
              <a:defRPr sz="1400"/>
            </a:lvl5pPr>
          </a:lstStyle>
          <a:p>
            <a:pPr lvl="0"/>
            <a:r>
              <a:rPr lang="en-US" dirty="0"/>
              <a:t>Date</a:t>
            </a:r>
            <a:br>
              <a:rPr lang="en-US" dirty="0"/>
            </a:br>
            <a:r>
              <a:rPr lang="en-US" dirty="0"/>
              <a:t>Location</a:t>
            </a:r>
          </a:p>
        </p:txBody>
      </p:sp>
    </p:spTree>
    <p:extLst>
      <p:ext uri="{BB962C8B-B14F-4D97-AF65-F5344CB8AC3E}">
        <p14:creationId xmlns:p14="http://schemas.microsoft.com/office/powerpoint/2010/main" val="221105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Dar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auto">
          <a:xfrm>
            <a:off x="5355674" y="1354039"/>
            <a:ext cx="3788325"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auto">
          <a:xfrm>
            <a:off x="-2" y="1354039"/>
            <a:ext cx="1315466"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8" name="Title 3">
            <a:extLst>
              <a:ext uri="{FF2B5EF4-FFF2-40B4-BE49-F238E27FC236}">
                <a16:creationId xmlns:a16="http://schemas.microsoft.com/office/drawing/2014/main" id="{E850B517-0939-4D98-A0B3-846155750AFB}"/>
              </a:ext>
            </a:extLst>
          </p:cNvPr>
          <p:cNvSpPr>
            <a:spLocks noGrp="1"/>
          </p:cNvSpPr>
          <p:nvPr>
            <p:ph type="title" hasCustomPrompt="1"/>
          </p:nvPr>
        </p:nvSpPr>
        <p:spPr>
          <a:xfrm>
            <a:off x="1315464" y="1354039"/>
            <a:ext cx="4040210" cy="3286926"/>
          </a:xfrm>
          <a:prstGeom prst="rect">
            <a:avLst/>
          </a:prstGeom>
        </p:spPr>
        <p:txBody>
          <a:bodyPr lIns="329184" tIns="329184" rIns="329184" bIns="329184" anchor="ctr" anchorCtr="0">
            <a:normAutofit/>
          </a:bodyPr>
          <a:lstStyle>
            <a:lvl1pPr>
              <a:lnSpc>
                <a:spcPct val="100000"/>
              </a:lnSpc>
              <a:defRPr sz="2400"/>
            </a:lvl1pPr>
          </a:lstStyle>
          <a:p>
            <a:r>
              <a:rPr lang="en-US" dirty="0"/>
              <a:t>Divider Slide</a:t>
            </a:r>
            <a:br>
              <a:rPr lang="en-US" dirty="0"/>
            </a:br>
            <a:r>
              <a:rPr lang="en-US" dirty="0"/>
              <a:t>30 Characters</a:t>
            </a:r>
            <a:br>
              <a:rPr lang="en-US" dirty="0"/>
            </a:br>
            <a:r>
              <a:rPr lang="en-US" dirty="0"/>
              <a:t>Lorem Ipsum</a:t>
            </a:r>
          </a:p>
        </p:txBody>
      </p:sp>
      <p:sp>
        <p:nvSpPr>
          <p:cNvPr id="14" name="TextBox 13">
            <a:extLst>
              <a:ext uri="{FF2B5EF4-FFF2-40B4-BE49-F238E27FC236}">
                <a16:creationId xmlns:a16="http://schemas.microsoft.com/office/drawing/2014/main" id="{02ED703A-FCC2-B14F-AFBF-9BBF545C167A}"/>
              </a:ext>
            </a:extLst>
          </p:cNvPr>
          <p:cNvSpPr txBox="1"/>
          <p:nvPr userDrawn="1"/>
        </p:nvSpPr>
        <p:spPr>
          <a:xfrm>
            <a:off x="457200" y="6519672"/>
            <a:ext cx="5386387" cy="107722"/>
          </a:xfrm>
          <a:prstGeom prst="rect">
            <a:avLst/>
          </a:prstGeom>
          <a:noFill/>
        </p:spPr>
        <p:txBody>
          <a:bodyPr wrap="square" lIns="0" tIns="0" rIns="0" bIns="0" rtlCol="0" anchor="b" anchorCtr="0">
            <a:spAutoFit/>
          </a:bodyPr>
          <a:lstStyle/>
          <a:p>
            <a:pPr marL="171450" marR="0" lvl="0" indent="-171450" algn="l" defTabSz="685800" rtl="0" eaLnBrk="1" fontAlgn="auto" latinLnBrk="0" hangingPunct="1">
              <a:lnSpc>
                <a:spcPct val="100000"/>
              </a:lnSpc>
              <a:spcBef>
                <a:spcPts val="0"/>
              </a:spcBef>
              <a:spcAft>
                <a:spcPts val="0"/>
              </a:spcAft>
              <a:buClrTx/>
              <a:buSzTx/>
              <a:buFontTx/>
              <a:buNone/>
              <a:tabLst>
                <a:tab pos="171450" algn="l"/>
              </a:tabLst>
              <a:defRPr/>
            </a:pPr>
            <a:fld id="{1CE9EA8B-DBE7-492B-893F-AD13AC039ED7}" type="slidenum">
              <a:rPr lang="en-US" sz="700" b="0" kern="1200" smtClean="0">
                <a:solidFill>
                  <a:schemeClr val="tx1"/>
                </a:solidFill>
                <a:latin typeface="+mn-lt"/>
                <a:ea typeface="+mn-ea"/>
                <a:cs typeface="+mn-cs"/>
              </a:rPr>
              <a:pPr marL="171450" marR="0" lvl="0" indent="-171450" algn="l" defTabSz="685800" rtl="0" eaLnBrk="1" fontAlgn="auto" latinLnBrk="0" hangingPunct="1">
                <a:lnSpc>
                  <a:spcPct val="100000"/>
                </a:lnSpc>
                <a:spcBef>
                  <a:spcPts val="0"/>
                </a:spcBef>
                <a:spcAft>
                  <a:spcPts val="0"/>
                </a:spcAft>
                <a:buClrTx/>
                <a:buSzTx/>
                <a:buFontTx/>
                <a:buNone/>
                <a:tabLst>
                  <a:tab pos="171450" algn="l"/>
                </a:tabLst>
                <a:defRPr/>
              </a:pPr>
              <a:t>‹#›</a:t>
            </a:fld>
            <a:r>
              <a:rPr lang="en-US" sz="700" b="0" kern="1200" dirty="0">
                <a:solidFill>
                  <a:schemeClr val="tx1"/>
                </a:solidFill>
                <a:latin typeface="+mn-lt"/>
                <a:ea typeface="+mn-ea"/>
                <a:cs typeface="+mn-cs"/>
              </a:rPr>
              <a:t>	© 2019 Gartner, Inc. and/or its affiliates. All rights reserved. 199413</a:t>
            </a:r>
          </a:p>
        </p:txBody>
      </p:sp>
      <p:pic>
        <p:nvPicPr>
          <p:cNvPr id="11" name="Gartner Logo">
            <a:extLst>
              <a:ext uri="{FF2B5EF4-FFF2-40B4-BE49-F238E27FC236}">
                <a16:creationId xmlns:a16="http://schemas.microsoft.com/office/drawing/2014/main" id="{F5C0B9B6-F149-5C4B-BEFD-5854211F7E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
          <a:xfrm>
            <a:off x="7315200" y="6080760"/>
            <a:ext cx="1371600" cy="313362"/>
          </a:xfrm>
          <a:prstGeom prst="rect">
            <a:avLst/>
          </a:prstGeom>
        </p:spPr>
      </p:pic>
    </p:spTree>
    <p:extLst>
      <p:ext uri="{BB962C8B-B14F-4D97-AF65-F5344CB8AC3E}">
        <p14:creationId xmlns:p14="http://schemas.microsoft.com/office/powerpoint/2010/main" val="21774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Page_SB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en-US" dirty="0"/>
              <a:t>Page Title</a:t>
            </a:r>
          </a:p>
        </p:txBody>
      </p:sp>
      <p:sp>
        <p:nvSpPr>
          <p:cNvPr id="7" name="Content Placeholder 6"/>
          <p:cNvSpPr>
            <a:spLocks noGrp="1"/>
          </p:cNvSpPr>
          <p:nvPr>
            <p:ph sz="quarter" idx="10" hasCustomPrompt="1"/>
          </p:nvPr>
        </p:nvSpPr>
        <p:spPr>
          <a:xfrm>
            <a:off x="457201" y="1527048"/>
            <a:ext cx="4010024" cy="1231106"/>
          </a:xfrm>
          <a:prstGeom prst="rect">
            <a:avLst/>
          </a:prstGeom>
        </p:spPr>
        <p:txBody>
          <a:bodyPr lIns="0" tIns="0" rIns="0" bIns="0"/>
          <a:lstStyle>
            <a:lvl1pPr>
              <a:defRPr sz="1200"/>
            </a:lvl1pPr>
          </a:lstStyle>
          <a:p>
            <a:pPr lvl="0"/>
            <a:r>
              <a:rPr lang="en-US" dirty="0"/>
              <a:t>Click to edit text.</a:t>
            </a:r>
          </a:p>
        </p:txBody>
      </p:sp>
      <p:sp>
        <p:nvSpPr>
          <p:cNvPr id="4" name="Text Placeholder 3">
            <a:extLst>
              <a:ext uri="{FF2B5EF4-FFF2-40B4-BE49-F238E27FC236}">
                <a16:creationId xmlns:a16="http://schemas.microsoft.com/office/drawing/2014/main" id="{716650B1-1095-5A46-896C-45E569F94BAC}"/>
              </a:ext>
            </a:extLst>
          </p:cNvPr>
          <p:cNvSpPr>
            <a:spLocks noGrp="1"/>
          </p:cNvSpPr>
          <p:nvPr>
            <p:ph type="body" sz="quarter" idx="11" hasCustomPrompt="1"/>
          </p:nvPr>
        </p:nvSpPr>
        <p:spPr>
          <a:xfrm>
            <a:off x="457200" y="914401"/>
            <a:ext cx="4023360" cy="182880"/>
          </a:xfrm>
          <a:prstGeom prst="rect">
            <a:avLst/>
          </a:prstGeom>
        </p:spPr>
        <p:txBody>
          <a:bodyPr lIns="0" tIns="0" rIns="0" bIns="0"/>
          <a:lstStyle>
            <a:lvl1pPr>
              <a:defRPr sz="1400"/>
            </a:lvl1pPr>
          </a:lstStyle>
          <a:p>
            <a:pPr lvl="0"/>
            <a:r>
              <a:rPr lang="en-US" dirty="0"/>
              <a:t>Figure Title Arial 14</a:t>
            </a:r>
          </a:p>
        </p:txBody>
      </p:sp>
      <p:sp>
        <p:nvSpPr>
          <p:cNvPr id="6" name="Text Placeholder 5">
            <a:extLst>
              <a:ext uri="{FF2B5EF4-FFF2-40B4-BE49-F238E27FC236}">
                <a16:creationId xmlns:a16="http://schemas.microsoft.com/office/drawing/2014/main" id="{B47FD8CA-D75A-6447-A179-C9DD8DF1CEE6}"/>
              </a:ext>
            </a:extLst>
          </p:cNvPr>
          <p:cNvSpPr>
            <a:spLocks noGrp="1"/>
          </p:cNvSpPr>
          <p:nvPr>
            <p:ph type="body" sz="quarter" idx="12" hasCustomPrompt="1"/>
          </p:nvPr>
        </p:nvSpPr>
        <p:spPr>
          <a:xfrm>
            <a:off x="457200" y="1145032"/>
            <a:ext cx="4023360" cy="182880"/>
          </a:xfrm>
          <a:prstGeom prst="rect">
            <a:avLst/>
          </a:prstGeom>
        </p:spPr>
        <p:txBody>
          <a:bodyPr lIns="0" tIns="0" rIns="0" bIns="0"/>
          <a:lstStyle>
            <a:lvl1pPr>
              <a:defRPr sz="1200" i="1"/>
            </a:lvl1pPr>
          </a:lstStyle>
          <a:p>
            <a:pPr lvl="0"/>
            <a:r>
              <a:rPr lang="en-US" dirty="0"/>
              <a:t>Subtitle Arial Italic 12</a:t>
            </a:r>
          </a:p>
        </p:txBody>
      </p:sp>
      <p:sp>
        <p:nvSpPr>
          <p:cNvPr id="8" name="Content Placeholder 6">
            <a:extLst>
              <a:ext uri="{FF2B5EF4-FFF2-40B4-BE49-F238E27FC236}">
                <a16:creationId xmlns:a16="http://schemas.microsoft.com/office/drawing/2014/main" id="{8C57861E-DD5F-724D-BB46-31BE24D739BE}"/>
              </a:ext>
            </a:extLst>
          </p:cNvPr>
          <p:cNvSpPr>
            <a:spLocks noGrp="1"/>
          </p:cNvSpPr>
          <p:nvPr>
            <p:ph sz="quarter" idx="13" hasCustomPrompt="1"/>
          </p:nvPr>
        </p:nvSpPr>
        <p:spPr>
          <a:xfrm>
            <a:off x="4709160" y="1527048"/>
            <a:ext cx="4010024" cy="1231106"/>
          </a:xfrm>
          <a:prstGeom prst="rect">
            <a:avLst/>
          </a:prstGeom>
        </p:spPr>
        <p:txBody>
          <a:bodyPr lIns="0" tIns="0" rIns="0" bIns="0"/>
          <a:lstStyle>
            <a:lvl1pPr>
              <a:defRPr sz="1200"/>
            </a:lvl1pPr>
          </a:lstStyle>
          <a:p>
            <a:pPr lvl="0"/>
            <a:r>
              <a:rPr lang="en-US" dirty="0"/>
              <a:t>Click to edit text.</a:t>
            </a:r>
          </a:p>
        </p:txBody>
      </p:sp>
      <p:sp>
        <p:nvSpPr>
          <p:cNvPr id="9" name="Text Placeholder 3">
            <a:extLst>
              <a:ext uri="{FF2B5EF4-FFF2-40B4-BE49-F238E27FC236}">
                <a16:creationId xmlns:a16="http://schemas.microsoft.com/office/drawing/2014/main" id="{CD3BA6B5-55DF-AD4A-AEAE-67978209827B}"/>
              </a:ext>
            </a:extLst>
          </p:cNvPr>
          <p:cNvSpPr>
            <a:spLocks noGrp="1"/>
          </p:cNvSpPr>
          <p:nvPr>
            <p:ph type="body" sz="quarter" idx="14" hasCustomPrompt="1"/>
          </p:nvPr>
        </p:nvSpPr>
        <p:spPr>
          <a:xfrm>
            <a:off x="4709160" y="914401"/>
            <a:ext cx="4023360" cy="182880"/>
          </a:xfrm>
          <a:prstGeom prst="rect">
            <a:avLst/>
          </a:prstGeom>
        </p:spPr>
        <p:txBody>
          <a:bodyPr lIns="0" tIns="0" rIns="0" bIns="0"/>
          <a:lstStyle>
            <a:lvl1pPr>
              <a:defRPr sz="1400"/>
            </a:lvl1pPr>
          </a:lstStyle>
          <a:p>
            <a:pPr lvl="0"/>
            <a:r>
              <a:rPr lang="en-US" dirty="0"/>
              <a:t>Figure Title Arial 14</a:t>
            </a:r>
          </a:p>
        </p:txBody>
      </p:sp>
      <p:sp>
        <p:nvSpPr>
          <p:cNvPr id="10" name="Text Placeholder 5">
            <a:extLst>
              <a:ext uri="{FF2B5EF4-FFF2-40B4-BE49-F238E27FC236}">
                <a16:creationId xmlns:a16="http://schemas.microsoft.com/office/drawing/2014/main" id="{418B1384-832C-7D41-89B8-3C0C9B166D9C}"/>
              </a:ext>
            </a:extLst>
          </p:cNvPr>
          <p:cNvSpPr>
            <a:spLocks noGrp="1"/>
          </p:cNvSpPr>
          <p:nvPr>
            <p:ph type="body" sz="quarter" idx="15" hasCustomPrompt="1"/>
          </p:nvPr>
        </p:nvSpPr>
        <p:spPr>
          <a:xfrm>
            <a:off x="4709160" y="1145032"/>
            <a:ext cx="4023360" cy="182880"/>
          </a:xfrm>
          <a:prstGeom prst="rect">
            <a:avLst/>
          </a:prstGeom>
        </p:spPr>
        <p:txBody>
          <a:bodyPr lIns="0" tIns="0" rIns="0" bIns="0"/>
          <a:lstStyle>
            <a:lvl1pPr>
              <a:defRPr sz="1200" i="1"/>
            </a:lvl1pPr>
          </a:lstStyle>
          <a:p>
            <a:pPr lvl="0"/>
            <a:r>
              <a:rPr lang="en-US" dirty="0"/>
              <a:t>Subtitle Arial Italic 12</a:t>
            </a:r>
          </a:p>
        </p:txBody>
      </p:sp>
    </p:spTree>
    <p:extLst>
      <p:ext uri="{BB962C8B-B14F-4D97-AF65-F5344CB8AC3E}">
        <p14:creationId xmlns:p14="http://schemas.microsoft.com/office/powerpoint/2010/main" val="145358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Page_OnTop">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en-US" dirty="0"/>
              <a:t>Page Title</a:t>
            </a:r>
          </a:p>
        </p:txBody>
      </p:sp>
      <p:sp>
        <p:nvSpPr>
          <p:cNvPr id="7" name="Content Placeholder 6"/>
          <p:cNvSpPr>
            <a:spLocks noGrp="1"/>
          </p:cNvSpPr>
          <p:nvPr>
            <p:ph sz="quarter" idx="10" hasCustomPrompt="1"/>
          </p:nvPr>
        </p:nvSpPr>
        <p:spPr>
          <a:xfrm>
            <a:off x="457201" y="1524000"/>
            <a:ext cx="8216264" cy="1261586"/>
          </a:xfrm>
          <a:prstGeom prst="rect">
            <a:avLst/>
          </a:prstGeom>
        </p:spPr>
        <p:txBody>
          <a:bodyPr lIns="0" tIns="0" rIns="0" bIns="0"/>
          <a:lstStyle>
            <a:lvl1pPr>
              <a:defRPr sz="1200"/>
            </a:lvl1pPr>
          </a:lstStyle>
          <a:p>
            <a:pPr lvl="0"/>
            <a:r>
              <a:rPr lang="en-US" dirty="0"/>
              <a:t>Click to edit text.</a:t>
            </a:r>
          </a:p>
        </p:txBody>
      </p:sp>
      <p:sp>
        <p:nvSpPr>
          <p:cNvPr id="4" name="Text Placeholder 3">
            <a:extLst>
              <a:ext uri="{FF2B5EF4-FFF2-40B4-BE49-F238E27FC236}">
                <a16:creationId xmlns:a16="http://schemas.microsoft.com/office/drawing/2014/main" id="{716650B1-1095-5A46-896C-45E569F94BAC}"/>
              </a:ext>
            </a:extLst>
          </p:cNvPr>
          <p:cNvSpPr>
            <a:spLocks noGrp="1"/>
          </p:cNvSpPr>
          <p:nvPr>
            <p:ph type="body" sz="quarter" idx="11" hasCustomPrompt="1"/>
          </p:nvPr>
        </p:nvSpPr>
        <p:spPr>
          <a:xfrm>
            <a:off x="457199" y="914401"/>
            <a:ext cx="8243589" cy="182880"/>
          </a:xfrm>
          <a:prstGeom prst="rect">
            <a:avLst/>
          </a:prstGeom>
        </p:spPr>
        <p:txBody>
          <a:bodyPr lIns="0" tIns="0" rIns="0" bIns="0"/>
          <a:lstStyle>
            <a:lvl1pPr>
              <a:defRPr sz="1400"/>
            </a:lvl1pPr>
          </a:lstStyle>
          <a:p>
            <a:pPr lvl="0"/>
            <a:r>
              <a:rPr lang="en-US" dirty="0"/>
              <a:t>Figure Title Arial 14</a:t>
            </a:r>
          </a:p>
        </p:txBody>
      </p:sp>
      <p:sp>
        <p:nvSpPr>
          <p:cNvPr id="6" name="Text Placeholder 5">
            <a:extLst>
              <a:ext uri="{FF2B5EF4-FFF2-40B4-BE49-F238E27FC236}">
                <a16:creationId xmlns:a16="http://schemas.microsoft.com/office/drawing/2014/main" id="{B47FD8CA-D75A-6447-A179-C9DD8DF1CEE6}"/>
              </a:ext>
            </a:extLst>
          </p:cNvPr>
          <p:cNvSpPr>
            <a:spLocks noGrp="1"/>
          </p:cNvSpPr>
          <p:nvPr>
            <p:ph type="body" sz="quarter" idx="12" hasCustomPrompt="1"/>
          </p:nvPr>
        </p:nvSpPr>
        <p:spPr>
          <a:xfrm>
            <a:off x="457199" y="1145032"/>
            <a:ext cx="8243589" cy="182880"/>
          </a:xfrm>
          <a:prstGeom prst="rect">
            <a:avLst/>
          </a:prstGeom>
        </p:spPr>
        <p:txBody>
          <a:bodyPr lIns="0" tIns="0" rIns="0" bIns="0"/>
          <a:lstStyle>
            <a:lvl1pPr>
              <a:defRPr sz="1200" i="1"/>
            </a:lvl1pPr>
          </a:lstStyle>
          <a:p>
            <a:pPr lvl="0"/>
            <a:r>
              <a:rPr lang="en-US" dirty="0"/>
              <a:t>Subtitle Arial Italic 12</a:t>
            </a:r>
          </a:p>
        </p:txBody>
      </p:sp>
      <p:sp>
        <p:nvSpPr>
          <p:cNvPr id="8" name="Content Placeholder 6">
            <a:extLst>
              <a:ext uri="{FF2B5EF4-FFF2-40B4-BE49-F238E27FC236}">
                <a16:creationId xmlns:a16="http://schemas.microsoft.com/office/drawing/2014/main" id="{8C57861E-DD5F-724D-BB46-31BE24D739BE}"/>
              </a:ext>
            </a:extLst>
          </p:cNvPr>
          <p:cNvSpPr>
            <a:spLocks noGrp="1"/>
          </p:cNvSpPr>
          <p:nvPr>
            <p:ph sz="quarter" idx="13" hasCustomPrompt="1"/>
          </p:nvPr>
        </p:nvSpPr>
        <p:spPr>
          <a:xfrm>
            <a:off x="470536" y="4267200"/>
            <a:ext cx="8216264" cy="1317758"/>
          </a:xfrm>
          <a:prstGeom prst="rect">
            <a:avLst/>
          </a:prstGeom>
        </p:spPr>
        <p:txBody>
          <a:bodyPr lIns="0" tIns="0" rIns="0" bIns="0"/>
          <a:lstStyle>
            <a:lvl1pPr>
              <a:defRPr sz="1200"/>
            </a:lvl1pPr>
          </a:lstStyle>
          <a:p>
            <a:pPr lvl="0"/>
            <a:r>
              <a:rPr lang="en-US" dirty="0"/>
              <a:t>Click to edit text.</a:t>
            </a:r>
          </a:p>
        </p:txBody>
      </p:sp>
      <p:sp>
        <p:nvSpPr>
          <p:cNvPr id="9" name="Text Placeholder 3">
            <a:extLst>
              <a:ext uri="{FF2B5EF4-FFF2-40B4-BE49-F238E27FC236}">
                <a16:creationId xmlns:a16="http://schemas.microsoft.com/office/drawing/2014/main" id="{CD3BA6B5-55DF-AD4A-AEAE-67978209827B}"/>
              </a:ext>
            </a:extLst>
          </p:cNvPr>
          <p:cNvSpPr>
            <a:spLocks noGrp="1"/>
          </p:cNvSpPr>
          <p:nvPr>
            <p:ph type="body" sz="quarter" idx="14" hasCustomPrompt="1"/>
          </p:nvPr>
        </p:nvSpPr>
        <p:spPr>
          <a:xfrm>
            <a:off x="457200" y="3657600"/>
            <a:ext cx="8243589" cy="182880"/>
          </a:xfrm>
          <a:prstGeom prst="rect">
            <a:avLst/>
          </a:prstGeom>
        </p:spPr>
        <p:txBody>
          <a:bodyPr lIns="0" tIns="0" rIns="0" bIns="0"/>
          <a:lstStyle>
            <a:lvl1pPr>
              <a:defRPr sz="1400"/>
            </a:lvl1pPr>
          </a:lstStyle>
          <a:p>
            <a:pPr lvl="0"/>
            <a:r>
              <a:rPr lang="en-US" dirty="0"/>
              <a:t>Figure Title Arial 14</a:t>
            </a:r>
          </a:p>
        </p:txBody>
      </p:sp>
      <p:sp>
        <p:nvSpPr>
          <p:cNvPr id="10" name="Text Placeholder 5">
            <a:extLst>
              <a:ext uri="{FF2B5EF4-FFF2-40B4-BE49-F238E27FC236}">
                <a16:creationId xmlns:a16="http://schemas.microsoft.com/office/drawing/2014/main" id="{418B1384-832C-7D41-89B8-3C0C9B166D9C}"/>
              </a:ext>
            </a:extLst>
          </p:cNvPr>
          <p:cNvSpPr>
            <a:spLocks noGrp="1"/>
          </p:cNvSpPr>
          <p:nvPr>
            <p:ph type="body" sz="quarter" idx="15" hasCustomPrompt="1"/>
          </p:nvPr>
        </p:nvSpPr>
        <p:spPr>
          <a:xfrm>
            <a:off x="470535" y="3888232"/>
            <a:ext cx="8243589" cy="182880"/>
          </a:xfrm>
          <a:prstGeom prst="rect">
            <a:avLst/>
          </a:prstGeom>
        </p:spPr>
        <p:txBody>
          <a:bodyPr lIns="0" tIns="0" rIns="0" bIns="0"/>
          <a:lstStyle>
            <a:lvl1pPr>
              <a:defRPr sz="1200" i="1"/>
            </a:lvl1pPr>
          </a:lstStyle>
          <a:p>
            <a:pPr lvl="0"/>
            <a:r>
              <a:rPr lang="en-US" dirty="0"/>
              <a:t>Subtitle Arial Italic 12</a:t>
            </a:r>
          </a:p>
        </p:txBody>
      </p:sp>
    </p:spTree>
    <p:extLst>
      <p:ext uri="{BB962C8B-B14F-4D97-AF65-F5344CB8AC3E}">
        <p14:creationId xmlns:p14="http://schemas.microsoft.com/office/powerpoint/2010/main" val="292166678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Page_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en-US" dirty="0"/>
              <a:t>Page Title</a:t>
            </a:r>
          </a:p>
        </p:txBody>
      </p:sp>
      <p:sp>
        <p:nvSpPr>
          <p:cNvPr id="4" name="Text Placeholder 3">
            <a:extLst>
              <a:ext uri="{FF2B5EF4-FFF2-40B4-BE49-F238E27FC236}">
                <a16:creationId xmlns:a16="http://schemas.microsoft.com/office/drawing/2014/main" id="{716650B1-1095-5A46-896C-45E569F94BAC}"/>
              </a:ext>
            </a:extLst>
          </p:cNvPr>
          <p:cNvSpPr>
            <a:spLocks noGrp="1"/>
          </p:cNvSpPr>
          <p:nvPr>
            <p:ph type="body" sz="quarter" idx="11" hasCustomPrompt="1"/>
          </p:nvPr>
        </p:nvSpPr>
        <p:spPr>
          <a:xfrm>
            <a:off x="457200" y="914401"/>
            <a:ext cx="8229600" cy="182880"/>
          </a:xfrm>
          <a:prstGeom prst="rect">
            <a:avLst/>
          </a:prstGeom>
        </p:spPr>
        <p:txBody>
          <a:bodyPr lIns="0" tIns="0" rIns="0" bIns="0"/>
          <a:lstStyle>
            <a:lvl1pPr>
              <a:defRPr sz="1400"/>
            </a:lvl1pPr>
          </a:lstStyle>
          <a:p>
            <a:pPr lvl="0"/>
            <a:r>
              <a:rPr lang="en-US" dirty="0"/>
              <a:t>Figure Title Arial 14</a:t>
            </a:r>
          </a:p>
        </p:txBody>
      </p:sp>
      <p:sp>
        <p:nvSpPr>
          <p:cNvPr id="6" name="Text Placeholder 5">
            <a:extLst>
              <a:ext uri="{FF2B5EF4-FFF2-40B4-BE49-F238E27FC236}">
                <a16:creationId xmlns:a16="http://schemas.microsoft.com/office/drawing/2014/main" id="{B47FD8CA-D75A-6447-A179-C9DD8DF1CEE6}"/>
              </a:ext>
            </a:extLst>
          </p:cNvPr>
          <p:cNvSpPr>
            <a:spLocks noGrp="1"/>
          </p:cNvSpPr>
          <p:nvPr>
            <p:ph type="body" sz="quarter" idx="12" hasCustomPrompt="1"/>
          </p:nvPr>
        </p:nvSpPr>
        <p:spPr>
          <a:xfrm>
            <a:off x="457200" y="1124712"/>
            <a:ext cx="8229600" cy="182880"/>
          </a:xfrm>
          <a:prstGeom prst="rect">
            <a:avLst/>
          </a:prstGeom>
        </p:spPr>
        <p:txBody>
          <a:bodyPr lIns="0" tIns="0" rIns="0" bIns="0"/>
          <a:lstStyle>
            <a:lvl1pPr>
              <a:defRPr sz="1200" i="1"/>
            </a:lvl1pPr>
          </a:lstStyle>
          <a:p>
            <a:pPr lvl="0"/>
            <a:r>
              <a:rPr lang="en-US" dirty="0"/>
              <a:t>Subtitle Arial Italic 12</a:t>
            </a:r>
          </a:p>
        </p:txBody>
      </p:sp>
      <p:sp>
        <p:nvSpPr>
          <p:cNvPr id="5" name="Text Placeholder 4">
            <a:extLst>
              <a:ext uri="{FF2B5EF4-FFF2-40B4-BE49-F238E27FC236}">
                <a16:creationId xmlns:a16="http://schemas.microsoft.com/office/drawing/2014/main" id="{3527F989-F338-364C-AA3E-432C265112D7}"/>
              </a:ext>
            </a:extLst>
          </p:cNvPr>
          <p:cNvSpPr>
            <a:spLocks noGrp="1"/>
          </p:cNvSpPr>
          <p:nvPr>
            <p:ph type="body" sz="quarter" idx="13"/>
          </p:nvPr>
        </p:nvSpPr>
        <p:spPr>
          <a:xfrm>
            <a:off x="457200" y="1529533"/>
            <a:ext cx="8229600" cy="1077218"/>
          </a:xfrm>
          <a:prstGeom prst="rect">
            <a:avLst/>
          </a:prstGeom>
        </p:spPr>
        <p:txBody>
          <a:bodyPr lIns="0" tIns="0" rIns="0" bIns="0"/>
          <a:lstStyle>
            <a:lvl1pPr marL="91440" indent="-91440">
              <a:spcAft>
                <a:spcPts val="600"/>
              </a:spcAft>
              <a:buFont typeface="Arial" panose="020B0604020202020204" pitchFamily="34" charset="0"/>
              <a:buChar char="•"/>
              <a:defRPr sz="1200"/>
            </a:lvl1pPr>
            <a:lvl2pPr marL="201168" indent="-91440">
              <a:spcAft>
                <a:spcPts val="600"/>
              </a:spcAft>
              <a:defRPr sz="1200"/>
            </a:lvl2pPr>
            <a:lvl3pPr marL="292608" indent="-91440">
              <a:spcAft>
                <a:spcPts val="600"/>
              </a:spcAft>
              <a:defRPr sz="1200"/>
            </a:lvl3pPr>
            <a:lvl4pPr marL="393192" indent="-91440">
              <a:spcAft>
                <a:spcPts val="600"/>
              </a:spcAft>
              <a:defRPr sz="1200"/>
            </a:lvl4pPr>
            <a:lvl5pPr marL="475488" indent="-91440">
              <a:spcAft>
                <a:spcPts val="600"/>
              </a:spcAft>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22692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BF0BC-4E38-0C40-BB27-29D9E004FA24}"/>
              </a:ext>
            </a:extLst>
          </p:cNvPr>
          <p:cNvSpPr>
            <a:spLocks noGrp="1"/>
          </p:cNvSpPr>
          <p:nvPr>
            <p:ph type="title" hasCustomPrompt="1"/>
          </p:nvPr>
        </p:nvSpPr>
        <p:spPr/>
        <p:txBody>
          <a:bodyPr/>
          <a:lstStyle>
            <a:lvl1pPr>
              <a:defRPr sz="2000"/>
            </a:lvl1pPr>
          </a:lstStyle>
          <a:p>
            <a:r>
              <a:rPr lang="en-US" dirty="0"/>
              <a:t>Page Title</a:t>
            </a:r>
          </a:p>
        </p:txBody>
      </p:sp>
    </p:spTree>
    <p:extLst>
      <p:ext uri="{BB962C8B-B14F-4D97-AF65-F5344CB8AC3E}">
        <p14:creationId xmlns:p14="http://schemas.microsoft.com/office/powerpoint/2010/main" val="340755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PR Legal Pag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929951-22BE-BE4E-A2A1-716DD99EB81C}"/>
              </a:ext>
            </a:extLst>
          </p:cNvPr>
          <p:cNvSpPr txBox="1"/>
          <p:nvPr userDrawn="1"/>
        </p:nvSpPr>
        <p:spPr>
          <a:xfrm>
            <a:off x="457200" y="1848904"/>
            <a:ext cx="8229600" cy="4539704"/>
          </a:xfrm>
          <a:prstGeom prst="rect">
            <a:avLst/>
          </a:prstGeom>
          <a:noFill/>
        </p:spPr>
        <p:txBody>
          <a:bodyPr wrap="square" lIns="0" tIns="0" rIns="0" bIns="0" rtlCol="0" anchor="b" anchorCtr="0">
            <a:spAutoFit/>
          </a:bodyPr>
          <a:lstStyle/>
          <a:p>
            <a:pPr marL="0" indent="0">
              <a:buNone/>
            </a:pPr>
            <a:r>
              <a:rPr lang="en-US" sz="1000" dirty="0"/>
              <a:t>At Gartner, antitrust compliance is the responsibility of every peer activity participant. As such, it is the obligation of each participant in this peer activity to comply at all times with all applicable antitrust laws, and to refrain from engaging in any anticompetitive conduct. This includes, but is not limited to, the following:</a:t>
            </a:r>
          </a:p>
          <a:p>
            <a:pPr marL="0" indent="0">
              <a:buNone/>
            </a:pPr>
            <a:endParaRPr lang="en-US" sz="1000" dirty="0"/>
          </a:p>
          <a:p>
            <a:pPr marL="171450" indent="-171450">
              <a:spcAft>
                <a:spcPts val="600"/>
              </a:spcAft>
              <a:buFont typeface="Arial" panose="020B0604020202020204" pitchFamily="34" charset="0"/>
              <a:buChar char="•"/>
            </a:pPr>
            <a:r>
              <a:rPr lang="en-US" sz="1000" dirty="0"/>
              <a:t>Discussing or actively setting prices or production capacity.</a:t>
            </a:r>
          </a:p>
          <a:p>
            <a:pPr marL="171450" indent="-171450">
              <a:spcAft>
                <a:spcPts val="600"/>
              </a:spcAft>
              <a:buFont typeface="Arial" panose="020B0604020202020204" pitchFamily="34" charset="0"/>
              <a:buChar char="•"/>
            </a:pPr>
            <a:r>
              <a:rPr lang="en-US" sz="1000" dirty="0"/>
              <a:t>Discussing or disclosing customer-specific information.</a:t>
            </a:r>
          </a:p>
          <a:p>
            <a:pPr marL="171450" indent="-171450">
              <a:spcAft>
                <a:spcPts val="600"/>
              </a:spcAft>
              <a:buFont typeface="Arial" panose="020B0604020202020204" pitchFamily="34" charset="0"/>
              <a:buChar char="•"/>
            </a:pPr>
            <a:r>
              <a:rPr lang="en-US" sz="1000" dirty="0"/>
              <a:t>Discussing or actively dividing or allocating markets or customers.</a:t>
            </a:r>
          </a:p>
          <a:p>
            <a:pPr marL="171450" indent="-171450">
              <a:spcAft>
                <a:spcPts val="600"/>
              </a:spcAft>
              <a:buFont typeface="Arial" panose="020B0604020202020204" pitchFamily="34" charset="0"/>
              <a:buChar char="•"/>
            </a:pPr>
            <a:r>
              <a:rPr lang="en-US" sz="1000" dirty="0"/>
              <a:t>Discussing or actively engaging in boycotts or refusals to deal.</a:t>
            </a:r>
          </a:p>
          <a:p>
            <a:pPr marL="171450" indent="-171450">
              <a:spcAft>
                <a:spcPts val="600"/>
              </a:spcAft>
              <a:buFont typeface="Arial" panose="020B0604020202020204" pitchFamily="34" charset="0"/>
              <a:buChar char="•"/>
            </a:pPr>
            <a:r>
              <a:rPr lang="en-US" sz="1000" dirty="0"/>
              <a:t>Discussing or taking joint action against a customer, supplier, distributor, or competitor.</a:t>
            </a:r>
          </a:p>
          <a:p>
            <a:endParaRPr lang="en-US" sz="1000" dirty="0"/>
          </a:p>
          <a:p>
            <a:pPr marL="0" indent="0">
              <a:buNone/>
            </a:pPr>
            <a:r>
              <a:rPr lang="en-US" sz="1000" dirty="0"/>
              <a:t>Please note the above list is not comprehensive, and that your approach to mitigating antitrust risk will vary depending on the nature of the situation and the discussions. Participants who have any questions in this regard should consult their own legal counsel.</a:t>
            </a:r>
          </a:p>
          <a:p>
            <a:pPr marL="0" indent="0">
              <a:buNone/>
            </a:pPr>
            <a:endParaRPr lang="en-US" sz="1000" dirty="0"/>
          </a:p>
          <a:p>
            <a:pPr marL="0" indent="0">
              <a:buNone/>
            </a:pPr>
            <a:r>
              <a:rPr lang="en-US" sz="1000" dirty="0"/>
              <a:t>Gartner assumes no responsibility for ensuring that discussions conducted during peer activities are appropriate and are not in violation of antitrust or competition law.</a:t>
            </a:r>
          </a:p>
          <a:p>
            <a:pPr marL="0" indent="0">
              <a:buNone/>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ko-KR" sz="1000" dirty="0">
                <a:latin typeface="Arial" panose="020B0604020202020204" pitchFamily="34" charset="0"/>
                <a:ea typeface="Calibri" panose="020F0502020204030204" pitchFamily="34" charset="0"/>
                <a:cs typeface="Times New Roman" panose="02020603050405020304" pitchFamily="18" charset="0"/>
              </a:rPr>
              <a:t>For further guidance, please see Gartner’s complete policy at</a:t>
            </a:r>
            <a:r>
              <a:rPr lang="en-US" altLang="ko-KR" sz="1000" dirty="0">
                <a:latin typeface="Arial" panose="020B0604020202020204" pitchFamily="34" charset="0"/>
              </a:rPr>
              <a:t> </a:t>
            </a:r>
            <a:r>
              <a:rPr lang="en-US" altLang="ko-KR" sz="1000" dirty="0">
                <a:solidFill>
                  <a:srgbClr val="000000"/>
                </a:solidFill>
                <a:latin typeface="Arial" panose="020B0604020202020204" pitchFamily="34" charset="0"/>
                <a:ea typeface="Calibri" panose="020F0502020204030204" pitchFamily="34" charset="0"/>
                <a:cs typeface="Times New Roman" panose="02020603050405020304" pitchFamily="18" charset="0"/>
                <a:hlinkClick r:id="rId2"/>
              </a:rPr>
              <a:t>https://www.gartner.com/en/about/policies/antitrust-guideline</a:t>
            </a:r>
            <a:r>
              <a:rPr lang="en-US" altLang="ko-KR" sz="1000" dirty="0">
                <a:latin typeface="Arial" panose="020B0604020202020204" pitchFamily="34" charset="0"/>
                <a:ea typeface="Calibri" panose="020F0502020204030204" pitchFamily="34" charset="0"/>
                <a:cs typeface="Times New Roman" panose="02020603050405020304" pitchFamily="18" charset="0"/>
                <a:hlinkClick r:id="rId2"/>
              </a:rPr>
              <a:t>s</a:t>
            </a:r>
            <a:r>
              <a:rPr lang="en-US" altLang="ko-KR" sz="1000" dirty="0">
                <a:latin typeface="Arial" panose="020B0604020202020204" pitchFamily="34" charset="0"/>
                <a:ea typeface="Calibri" panose="020F0502020204030204" pitchFamily="34" charset="0"/>
                <a:cs typeface="Times New Roman" panose="02020603050405020304" pitchFamily="18" charset="0"/>
              </a:rPr>
              <a:t>.</a:t>
            </a:r>
          </a:p>
          <a:p>
            <a:pPr marL="0" indent="0">
              <a:buNone/>
            </a:pPr>
            <a:br>
              <a:rPr lang="en-US" sz="1000" dirty="0"/>
            </a:br>
            <a:endParaRPr lang="en-US" sz="1000" dirty="0"/>
          </a:p>
          <a:p>
            <a:r>
              <a:rPr lang="en-US" sz="1000" dirty="0"/>
              <a:t>© 2019 Gartner, Inc. and/or its affiliates. All rights reserved. Gartner is a registered trademark of Gartner, Inc. and its affiliates. This publication </a:t>
            </a:r>
            <a:br>
              <a:rPr lang="en-US" sz="1000" dirty="0"/>
            </a:br>
            <a:r>
              <a:rPr lang="en-US" sz="1000" dirty="0"/>
              <a:t>may not be reproduced or distributed in any form without Gartner’s prior written permission. It consists of the opinions of Gartner’s research organization, which should not be construed as statements of fact. While the information contained in this publication has been obtained from sources believed to be reliable, Gartner disclaims all warranties as to the accuracy, completeness or adequacy of such information. Although Gartner research may address legal and financial issues, Gartner does not provide legal or investment advice and its research should not be construed or used as such. Your access and use of this publication are governed by </a:t>
            </a:r>
            <a:r>
              <a:rPr lang="en-US" sz="1000" dirty="0">
                <a:hlinkClick r:id="rId3"/>
              </a:rPr>
              <a:t>Gartner’s Usage Policy</a:t>
            </a:r>
            <a:r>
              <a:rPr lang="en-US" sz="1000" dirty="0"/>
              <a:t>. Gartner prides itself on its reputation for independence and objectivity. Its research is produced independently by its research organization without input or influence from any third party. For further information, see “</a:t>
            </a:r>
            <a:r>
              <a:rPr lang="en-US" sz="1000" dirty="0">
                <a:hlinkClick r:id="rId4"/>
              </a:rPr>
              <a:t>Guiding Principles on Independence and Objectivity</a:t>
            </a:r>
            <a:r>
              <a:rPr lang="en-US" sz="1000" dirty="0"/>
              <a:t>.”</a:t>
            </a:r>
          </a:p>
        </p:txBody>
      </p:sp>
      <p:sp>
        <p:nvSpPr>
          <p:cNvPr id="5" name="Title 1">
            <a:extLst>
              <a:ext uri="{FF2B5EF4-FFF2-40B4-BE49-F238E27FC236}">
                <a16:creationId xmlns:a16="http://schemas.microsoft.com/office/drawing/2014/main" id="{DB40B643-7881-4E45-890D-25596C3A08FD}"/>
              </a:ext>
            </a:extLst>
          </p:cNvPr>
          <p:cNvSpPr txBox="1">
            <a:spLocks/>
          </p:cNvSpPr>
          <p:nvPr userDrawn="1"/>
        </p:nvSpPr>
        <p:spPr>
          <a:xfrm>
            <a:off x="457201" y="457200"/>
            <a:ext cx="8229600" cy="228600"/>
          </a:xfrm>
          <a:prstGeom prst="rect">
            <a:avLst/>
          </a:prstGeom>
        </p:spPr>
        <p:txBody>
          <a:bodyPr vert="horz" wrap="square" lIns="0" tIns="0" rIns="0" bIns="0" rtlCol="0" anchor="t" anchorCtr="0">
            <a:noAutofit/>
          </a:bodyPr>
          <a:lstStyle>
            <a:lvl1pPr algn="l" defTabSz="685800" rtl="0" eaLnBrk="1" latinLnBrk="0" hangingPunct="1">
              <a:lnSpc>
                <a:spcPct val="90000"/>
              </a:lnSpc>
              <a:spcBef>
                <a:spcPct val="0"/>
              </a:spcBef>
              <a:spcAft>
                <a:spcPts val="900"/>
              </a:spcAft>
              <a:buNone/>
              <a:defRPr sz="2400" kern="1200">
                <a:solidFill>
                  <a:schemeClr val="tx2"/>
                </a:solidFill>
                <a:latin typeface="+mj-lt"/>
                <a:ea typeface="+mj-ea"/>
                <a:cs typeface="+mj-cs"/>
              </a:defRPr>
            </a:lvl1pPr>
          </a:lstStyle>
          <a:p>
            <a:r>
              <a:rPr lang="en-US" sz="2000" dirty="0"/>
              <a:t>Gartner Antitrust Compliance Statement </a:t>
            </a:r>
          </a:p>
        </p:txBody>
      </p:sp>
    </p:spTree>
    <p:extLst>
      <p:ext uri="{BB962C8B-B14F-4D97-AF65-F5344CB8AC3E}">
        <p14:creationId xmlns:p14="http://schemas.microsoft.com/office/powerpoint/2010/main" val="316155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PR Legal Pag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929951-22BE-BE4E-A2A1-716DD99EB81C}"/>
              </a:ext>
            </a:extLst>
          </p:cNvPr>
          <p:cNvSpPr txBox="1"/>
          <p:nvPr userDrawn="1"/>
        </p:nvSpPr>
        <p:spPr>
          <a:xfrm>
            <a:off x="457200" y="1047167"/>
            <a:ext cx="8229600" cy="769441"/>
          </a:xfrm>
          <a:prstGeom prst="rect">
            <a:avLst/>
          </a:prstGeom>
          <a:noFill/>
        </p:spPr>
        <p:txBody>
          <a:bodyPr wrap="square" lIns="0" tIns="0" rIns="0" bIns="0" rtlCol="0" anchor="b" anchorCtr="0">
            <a:spAutoFit/>
          </a:bodyPr>
          <a:lstStyle/>
          <a:p>
            <a:pPr marL="0" marR="0" indent="0" algn="l" defTabSz="914400" rtl="0" eaLnBrk="1" fontAlgn="auto" latinLnBrk="0" hangingPunct="1">
              <a:lnSpc>
                <a:spcPct val="100000"/>
              </a:lnSpc>
              <a:spcBef>
                <a:spcPts val="1200"/>
              </a:spcBef>
              <a:spcAft>
                <a:spcPts val="0"/>
              </a:spcAft>
              <a:buClrTx/>
              <a:buSzTx/>
              <a:buFontTx/>
              <a:buNone/>
              <a:tabLst/>
              <a:defRPr/>
            </a:pPr>
            <a:r>
              <a:rPr lang="en-US" sz="1000" noProof="0" dirty="0"/>
              <a:t>Guidelines: Review the meeting agenda; ensure that your discussions during the meeting adhere to the agenda; if at any time you feel the discussion is heading in a direction that may violate antitrust law please alert the moderator; if the moderator fails to take action, participants are within their rights to leave the meeting.</a:t>
            </a:r>
          </a:p>
          <a:p>
            <a:pPr marL="0" marR="0" indent="0" algn="l" defTabSz="914400" rtl="0" eaLnBrk="1" fontAlgn="auto" latinLnBrk="0" hangingPunct="1">
              <a:lnSpc>
                <a:spcPct val="100000"/>
              </a:lnSpc>
              <a:spcAft>
                <a:spcPts val="0"/>
              </a:spcAft>
              <a:buClrTx/>
              <a:buSzTx/>
              <a:buFontTx/>
              <a:buNone/>
              <a:tabLst/>
              <a:defRPr/>
            </a:pPr>
            <a:br>
              <a:rPr lang="en-US" sz="1000" noProof="0" dirty="0"/>
            </a:br>
            <a:r>
              <a:rPr lang="en-US" sz="1000" noProof="0" dirty="0"/>
              <a:t>Consult the matrix below for a summary of key topics that should be avoided when participating in discussions:</a:t>
            </a:r>
          </a:p>
        </p:txBody>
      </p:sp>
      <p:graphicFrame>
        <p:nvGraphicFramePr>
          <p:cNvPr id="5" name="Table 4">
            <a:extLst>
              <a:ext uri="{FF2B5EF4-FFF2-40B4-BE49-F238E27FC236}">
                <a16:creationId xmlns:a16="http://schemas.microsoft.com/office/drawing/2014/main" id="{85D257C1-64C6-B04B-9C15-155096836354}"/>
              </a:ext>
            </a:extLst>
          </p:cNvPr>
          <p:cNvGraphicFramePr>
            <a:graphicFrameLocks noGrp="1"/>
          </p:cNvGraphicFramePr>
          <p:nvPr userDrawn="1">
            <p:extLst>
              <p:ext uri="{D42A27DB-BD31-4B8C-83A1-F6EECF244321}">
                <p14:modId xmlns:p14="http://schemas.microsoft.com/office/powerpoint/2010/main" val="2899503224"/>
              </p:ext>
            </p:extLst>
          </p:nvPr>
        </p:nvGraphicFramePr>
        <p:xfrm>
          <a:off x="496388" y="1988616"/>
          <a:ext cx="8151224" cy="4412184"/>
        </p:xfrm>
        <a:graphic>
          <a:graphicData uri="http://schemas.openxmlformats.org/drawingml/2006/table">
            <a:tbl>
              <a:tblPr/>
              <a:tblGrid>
                <a:gridCol w="1547224">
                  <a:extLst>
                    <a:ext uri="{9D8B030D-6E8A-4147-A177-3AD203B41FA5}">
                      <a16:colId xmlns:a16="http://schemas.microsoft.com/office/drawing/2014/main" val="104427176"/>
                    </a:ext>
                  </a:extLst>
                </a:gridCol>
                <a:gridCol w="6604000">
                  <a:extLst>
                    <a:ext uri="{9D8B030D-6E8A-4147-A177-3AD203B41FA5}">
                      <a16:colId xmlns:a16="http://schemas.microsoft.com/office/drawing/2014/main" val="3391611847"/>
                    </a:ext>
                  </a:extLst>
                </a:gridCol>
              </a:tblGrid>
              <a:tr h="287582">
                <a:tc>
                  <a:txBody>
                    <a:bodyPr/>
                    <a:lstStyle/>
                    <a:p>
                      <a:pPr rtl="0" fontAlgn="t">
                        <a:spcBef>
                          <a:spcPts val="0"/>
                        </a:spcBef>
                        <a:spcAft>
                          <a:spcPts val="0"/>
                        </a:spcAft>
                      </a:pPr>
                      <a:r>
                        <a:rPr lang="en-US" sz="1000" b="1" i="0" u="none" strike="noStrike" dirty="0">
                          <a:solidFill>
                            <a:srgbClr val="FFFFFF"/>
                          </a:solidFill>
                          <a:effectLst/>
                          <a:latin typeface="Arial" panose="020B0604020202020204" pitchFamily="34" charset="0"/>
                        </a:rPr>
                        <a:t>Subject</a:t>
                      </a:r>
                      <a:endParaRPr lang="en-US" sz="1000" b="1" dirty="0">
                        <a:effectLst/>
                      </a:endParaRPr>
                    </a:p>
                  </a:txBody>
                  <a:tcPr marL="44243" marR="44243" marT="44243" marB="44243">
                    <a:lnL>
                      <a:noFill/>
                    </a:lnL>
                    <a:lnR>
                      <a:noFill/>
                    </a:lnR>
                    <a:lnT>
                      <a:noFill/>
                    </a:lnT>
                    <a:lnB w="19050" cap="flat" cmpd="sng" algn="ctr">
                      <a:solidFill>
                        <a:srgbClr val="C9C9C9"/>
                      </a:solidFill>
                      <a:prstDash val="solid"/>
                      <a:round/>
                      <a:headEnd type="none" w="med" len="med"/>
                      <a:tailEnd type="none" w="med" len="med"/>
                    </a:lnB>
                    <a:solidFill>
                      <a:srgbClr val="002856"/>
                    </a:solidFill>
                  </a:tcPr>
                </a:tc>
                <a:tc>
                  <a:txBody>
                    <a:bodyPr/>
                    <a:lstStyle/>
                    <a:p>
                      <a:pPr rtl="0" fontAlgn="t">
                        <a:spcBef>
                          <a:spcPts val="0"/>
                        </a:spcBef>
                        <a:spcAft>
                          <a:spcPts val="0"/>
                        </a:spcAft>
                      </a:pPr>
                      <a:r>
                        <a:rPr lang="en-US" sz="1000" b="1" i="0" u="none" strike="noStrike" dirty="0">
                          <a:solidFill>
                            <a:srgbClr val="FFFFFF"/>
                          </a:solidFill>
                          <a:effectLst/>
                          <a:latin typeface="Arial" panose="020B0604020202020204" pitchFamily="34" charset="0"/>
                        </a:rPr>
                        <a:t>Guidance</a:t>
                      </a:r>
                      <a:endParaRPr lang="en-US" sz="1000" b="1" dirty="0">
                        <a:effectLst/>
                      </a:endParaRPr>
                    </a:p>
                  </a:txBody>
                  <a:tcPr marL="44243" marR="44243" marT="44243" marB="44243">
                    <a:lnL>
                      <a:noFill/>
                    </a:lnL>
                    <a:lnR>
                      <a:noFill/>
                    </a:lnR>
                    <a:lnT>
                      <a:noFill/>
                    </a:lnT>
                    <a:lnB w="19050" cap="flat" cmpd="sng" algn="ctr">
                      <a:solidFill>
                        <a:srgbClr val="C9C9C9"/>
                      </a:solidFill>
                      <a:prstDash val="solid"/>
                      <a:round/>
                      <a:headEnd type="none" w="med" len="med"/>
                      <a:tailEnd type="none" w="med" len="med"/>
                    </a:lnB>
                    <a:solidFill>
                      <a:srgbClr val="002856"/>
                    </a:solidFill>
                  </a:tcPr>
                </a:tc>
                <a:extLst>
                  <a:ext uri="{0D108BD9-81ED-4DB2-BD59-A6C34878D82A}">
                    <a16:rowId xmlns:a16="http://schemas.microsoft.com/office/drawing/2014/main" val="4015495211"/>
                  </a:ext>
                </a:extLst>
              </a:tr>
              <a:tr h="49996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Price-Fixing</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9050"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engage in discussions regarding prices, fees or rates. E.g. do not say, “Something needs to be done about low prices,” which may be interpreted as an invitation to the group to raise prices. Do not discuss price-setting methodologies, make comments regarding past, current or future pricing or discuss/agree on prices that companies will charge customers.</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9050"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2210805325"/>
                  </a:ext>
                </a:extLst>
              </a:tr>
              <a:tr h="91144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Allocation, Demand &amp; Refusal to Deal</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make any agreements regarding allocation of customers, geographic territories or markets. Do not disclose expansion or retraction plans, production capacity, or forecast future ability to meet market demand. Do not agree to fix product quality or quantities. Do not disclose revenues attributable to specific customers or refuse to deal with a specific customer or supplier. Do not make any agreement regarding a joint action that may be taken against a customer, supplier, distributor, or competitor, or jointly attempt to prevent a supplier from selling to your competitor(s). Do not make statements that could be interpreted as an invitation to coordinate behavior, such as collectively agreeing not to do business with a certain customer/competitor.</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3464913438"/>
                  </a:ext>
                </a:extLst>
              </a:tr>
              <a:tr h="36280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Strategies</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disclose your company’s commercial strategy (which may be interpreted as an invitation to coordinate strategies or to otherwise enable a coordination of strategies).Do not agree on a joint strategy relating to the operation of your business.</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963252783"/>
                  </a:ext>
                </a:extLst>
              </a:tr>
              <a:tr h="49996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Entering New Markets</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agree to forego entering new lines of business because they are run by a participant’s competitor. Do not, if your company is entering into a new industry, discuss with another company in that same industry the terms on which you should or should not compete in that market.</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1738804035"/>
                  </a:ext>
                </a:extLst>
              </a:tr>
              <a:tr h="36280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Press Releases &amp; Public Communications</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discuss press releases since they may be interpreted as an invitation to coordinate announcements with other participants.</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3842535365"/>
                  </a:ext>
                </a:extLst>
              </a:tr>
              <a:tr h="36280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Terms &amp; Conditions</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agree with other participants to coordinate &amp; align legal T&amp;Cs, including license provisions, as a means of dealing with certain customers or suppliers that you have in common.</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4237639648"/>
                  </a:ext>
                </a:extLst>
              </a:tr>
              <a:tr h="362806">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Confidential Customer Information</a:t>
                      </a:r>
                      <a:endParaRPr lang="en-US" sz="1000" dirty="0">
                        <a:effectLst/>
                      </a:endParaRPr>
                    </a:p>
                  </a:txBody>
                  <a:tcPr marL="44243" marR="44243" marT="44243" marB="44243">
                    <a:lnL>
                      <a:noFill/>
                    </a:lnL>
                    <a:lnR w="12649" cap="flat" cmpd="sng" algn="ctr">
                      <a:solidFill>
                        <a:srgbClr val="C9C9C9"/>
                      </a:solidFill>
                      <a:prstDash val="solid"/>
                      <a:round/>
                      <a:headEnd type="none" w="med" len="med"/>
                      <a:tailEnd type="none" w="med" len="med"/>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rPr>
                        <a:t>Do not disclose any confidential, customer-specific information. For example participants should not disclose specific contractual terms they have negotiated with a particular supplier.</a:t>
                      </a:r>
                      <a:endParaRPr lang="en-US" sz="1000" dirty="0">
                        <a:effectLst/>
                      </a:endParaRPr>
                    </a:p>
                  </a:txBody>
                  <a:tcPr marL="44243" marR="44243" marT="44243" marB="44243">
                    <a:lnL w="12649" cap="flat" cmpd="sng" algn="ctr">
                      <a:solidFill>
                        <a:srgbClr val="C9C9C9"/>
                      </a:solidFill>
                      <a:prstDash val="solid"/>
                      <a:round/>
                      <a:headEnd type="none" w="med" len="med"/>
                      <a:tailEnd type="none" w="med" len="med"/>
                    </a:lnL>
                    <a:lnR>
                      <a:noFill/>
                    </a:lnR>
                    <a:lnT w="12649" cap="flat" cmpd="sng" algn="ctr">
                      <a:solidFill>
                        <a:srgbClr val="C9C9C9"/>
                      </a:solidFill>
                      <a:prstDash val="solid"/>
                      <a:round/>
                      <a:headEnd type="none" w="med" len="med"/>
                      <a:tailEnd type="none" w="med" len="med"/>
                    </a:lnT>
                    <a:lnB w="12649"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119363046"/>
                  </a:ext>
                </a:extLst>
              </a:tr>
            </a:tbl>
          </a:graphicData>
        </a:graphic>
      </p:graphicFrame>
      <p:sp>
        <p:nvSpPr>
          <p:cNvPr id="6" name="Title 1">
            <a:extLst>
              <a:ext uri="{FF2B5EF4-FFF2-40B4-BE49-F238E27FC236}">
                <a16:creationId xmlns:a16="http://schemas.microsoft.com/office/drawing/2014/main" id="{8C44AE0E-BA5C-2041-A96E-E8827F4C5945}"/>
              </a:ext>
            </a:extLst>
          </p:cNvPr>
          <p:cNvSpPr txBox="1">
            <a:spLocks/>
          </p:cNvSpPr>
          <p:nvPr userDrawn="1"/>
        </p:nvSpPr>
        <p:spPr>
          <a:xfrm>
            <a:off x="457201" y="457200"/>
            <a:ext cx="8229600" cy="228600"/>
          </a:xfrm>
          <a:prstGeom prst="rect">
            <a:avLst/>
          </a:prstGeom>
        </p:spPr>
        <p:txBody>
          <a:bodyPr vert="horz" wrap="square" lIns="0" tIns="0" rIns="0" bIns="0" rtlCol="0" anchor="t" anchorCtr="0">
            <a:noAutofit/>
          </a:bodyPr>
          <a:lstStyle>
            <a:lvl1pPr algn="l" defTabSz="685800" rtl="0" eaLnBrk="1" latinLnBrk="0" hangingPunct="1">
              <a:lnSpc>
                <a:spcPct val="90000"/>
              </a:lnSpc>
              <a:spcBef>
                <a:spcPct val="0"/>
              </a:spcBef>
              <a:spcAft>
                <a:spcPts val="900"/>
              </a:spcAft>
              <a:buNone/>
              <a:defRPr sz="2400" kern="1200">
                <a:solidFill>
                  <a:schemeClr val="tx2"/>
                </a:solidFill>
                <a:latin typeface="+mj-lt"/>
                <a:ea typeface="+mj-ea"/>
                <a:cs typeface="+mj-cs"/>
              </a:defRPr>
            </a:lvl1pPr>
          </a:lstStyle>
          <a:p>
            <a:r>
              <a:rPr lang="en-US" sz="2000" dirty="0"/>
              <a:t>Gartner Antitrust Compliance Guidelines </a:t>
            </a:r>
          </a:p>
        </p:txBody>
      </p:sp>
    </p:spTree>
    <p:extLst>
      <p:ext uri="{BB962C8B-B14F-4D97-AF65-F5344CB8AC3E}">
        <p14:creationId xmlns:p14="http://schemas.microsoft.com/office/powerpoint/2010/main" val="202600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White w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73EB3B-0AE2-7A48-BF35-D1CF1DB27874}"/>
              </a:ext>
            </a:extLst>
          </p:cNvPr>
          <p:cNvSpPr/>
          <p:nvPr userDrawn="1"/>
        </p:nvSpPr>
        <p:spPr bwMode="ltGray">
          <a:xfrm>
            <a:off x="5355674" y="1354039"/>
            <a:ext cx="3788325"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14" name="Rectangle 13">
            <a:extLst>
              <a:ext uri="{FF2B5EF4-FFF2-40B4-BE49-F238E27FC236}">
                <a16:creationId xmlns:a16="http://schemas.microsoft.com/office/drawing/2014/main" id="{D3C73678-BC25-BB4A-A678-83DD136C7174}"/>
              </a:ext>
            </a:extLst>
          </p:cNvPr>
          <p:cNvSpPr/>
          <p:nvPr userDrawn="1"/>
        </p:nvSpPr>
        <p:spPr bwMode="ltGray">
          <a:xfrm>
            <a:off x="-2" y="1354039"/>
            <a:ext cx="1315466"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4" name="Title 3">
            <a:extLst>
              <a:ext uri="{FF2B5EF4-FFF2-40B4-BE49-F238E27FC236}">
                <a16:creationId xmlns:a16="http://schemas.microsoft.com/office/drawing/2014/main" id="{784A8834-3401-41F6-84CC-8519F3E2FE6F}"/>
              </a:ext>
            </a:extLst>
          </p:cNvPr>
          <p:cNvSpPr>
            <a:spLocks noGrp="1"/>
          </p:cNvSpPr>
          <p:nvPr>
            <p:ph type="title" hasCustomPrompt="1"/>
          </p:nvPr>
        </p:nvSpPr>
        <p:spPr>
          <a:xfrm>
            <a:off x="1315464" y="1354039"/>
            <a:ext cx="4040210" cy="3286926"/>
          </a:xfrm>
        </p:spPr>
        <p:txBody>
          <a:bodyPr lIns="329184" tIns="329184" rIns="329184" bIns="329184" anchor="ctr" anchorCtr="0">
            <a:normAutofit/>
          </a:bodyPr>
          <a:lstStyle>
            <a:lvl1pPr>
              <a:lnSpc>
                <a:spcPct val="100000"/>
              </a:lnSpc>
              <a:defRPr sz="2400"/>
            </a:lvl1pPr>
          </a:lstStyle>
          <a:p>
            <a:r>
              <a:rPr lang="en-US" dirty="0"/>
              <a:t>Divider Slide</a:t>
            </a:r>
            <a:br>
              <a:rPr lang="en-US" dirty="0"/>
            </a:br>
            <a:r>
              <a:rPr lang="en-US" dirty="0"/>
              <a:t>30 Characters</a:t>
            </a:r>
            <a:br>
              <a:rPr lang="en-US" dirty="0"/>
            </a:br>
            <a:r>
              <a:rPr lang="en-US" dirty="0"/>
              <a:t>Lorem Ipsum</a:t>
            </a:r>
          </a:p>
        </p:txBody>
      </p:sp>
      <p:pic>
        <p:nvPicPr>
          <p:cNvPr id="5" name="Gartner Logo">
            <a:extLst>
              <a:ext uri="{FF2B5EF4-FFF2-40B4-BE49-F238E27FC236}">
                <a16:creationId xmlns:a16="http://schemas.microsoft.com/office/drawing/2014/main" id="{E127C782-BF03-DC4F-9B64-7BD6884D7D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200" y="6080760"/>
            <a:ext cx="1371600" cy="313754"/>
          </a:xfrm>
          <a:prstGeom prst="rect">
            <a:avLst/>
          </a:prstGeom>
        </p:spPr>
      </p:pic>
    </p:spTree>
    <p:extLst>
      <p:ext uri="{BB962C8B-B14F-4D97-AF65-F5344CB8AC3E}">
        <p14:creationId xmlns:p14="http://schemas.microsoft.com/office/powerpoint/2010/main" val="2847968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White w Sk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ltGray">
          <a:xfrm>
            <a:off x="5355674" y="1354039"/>
            <a:ext cx="3788325"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ltGray">
          <a:xfrm>
            <a:off x="-2" y="1354039"/>
            <a:ext cx="1315466"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68580" tIns="34290" rIns="68580" bIns="34290" numCol="1" spcCol="0" rtlCol="0" fromWordArt="0" anchor="ctr" anchorCtr="0" forceAA="0" compatLnSpc="1">
            <a:prstTxWarp prst="textNoShape">
              <a:avLst/>
            </a:prstTxWarp>
            <a:noAutofit/>
          </a:bodyPr>
          <a:lstStyle/>
          <a:p>
            <a:pPr marL="0" marR="0" indent="0" algn="ctr" defTabSz="685800" rtl="0" eaLnBrk="0" fontAlgn="base" latinLnBrk="0" hangingPunct="0">
              <a:lnSpc>
                <a:spcPct val="100000"/>
              </a:lnSpc>
              <a:spcBef>
                <a:spcPct val="50000"/>
              </a:spcBef>
              <a:spcAft>
                <a:spcPct val="0"/>
              </a:spcAft>
              <a:buClrTx/>
              <a:buSzTx/>
              <a:buFontTx/>
              <a:buNone/>
              <a:tabLst/>
            </a:pPr>
            <a:endParaRPr kumimoji="0" lang="en-US" sz="1350" b="0" i="0" u="none" strike="noStrike" cap="none" normalizeH="0" baseline="0" dirty="0">
              <a:ln>
                <a:noFill/>
              </a:ln>
              <a:solidFill>
                <a:schemeClr val="bg1"/>
              </a:solidFill>
              <a:effectLst/>
              <a:latin typeface="Arial" charset="0"/>
            </a:endParaRPr>
          </a:p>
        </p:txBody>
      </p:sp>
      <p:sp>
        <p:nvSpPr>
          <p:cNvPr id="8" name="Title 3">
            <a:extLst>
              <a:ext uri="{FF2B5EF4-FFF2-40B4-BE49-F238E27FC236}">
                <a16:creationId xmlns:a16="http://schemas.microsoft.com/office/drawing/2014/main" id="{58103116-3096-412B-B31E-6176BE5C46DE}"/>
              </a:ext>
            </a:extLst>
          </p:cNvPr>
          <p:cNvSpPr>
            <a:spLocks noGrp="1"/>
          </p:cNvSpPr>
          <p:nvPr>
            <p:ph type="title" hasCustomPrompt="1"/>
          </p:nvPr>
        </p:nvSpPr>
        <p:spPr>
          <a:xfrm>
            <a:off x="1315464" y="1343025"/>
            <a:ext cx="4040210" cy="3286926"/>
          </a:xfrm>
        </p:spPr>
        <p:txBody>
          <a:bodyPr lIns="329184" tIns="329184" rIns="329184" bIns="329184" anchor="ctr" anchorCtr="0">
            <a:normAutofit/>
          </a:bodyPr>
          <a:lstStyle>
            <a:lvl1pPr>
              <a:lnSpc>
                <a:spcPct val="100000"/>
              </a:lnSpc>
              <a:defRPr sz="2400"/>
            </a:lvl1pPr>
          </a:lstStyle>
          <a:p>
            <a:r>
              <a:rPr lang="en-US" dirty="0"/>
              <a:t>Divider Slide</a:t>
            </a:r>
            <a:br>
              <a:rPr lang="en-US" dirty="0"/>
            </a:br>
            <a:r>
              <a:rPr lang="en-US" dirty="0"/>
              <a:t>30 Characters</a:t>
            </a:r>
            <a:br>
              <a:rPr lang="en-US" dirty="0"/>
            </a:br>
            <a:r>
              <a:rPr lang="en-US" dirty="0"/>
              <a:t>Lorem Ipsum</a:t>
            </a:r>
          </a:p>
        </p:txBody>
      </p:sp>
      <p:pic>
        <p:nvPicPr>
          <p:cNvPr id="7" name="Gartner Logo">
            <a:extLst>
              <a:ext uri="{FF2B5EF4-FFF2-40B4-BE49-F238E27FC236}">
                <a16:creationId xmlns:a16="http://schemas.microsoft.com/office/drawing/2014/main" id="{34C0C8B7-2D79-914E-9DDC-AD2FF5105C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200" y="6080760"/>
            <a:ext cx="1371600" cy="313754"/>
          </a:xfrm>
          <a:prstGeom prst="rect">
            <a:avLst/>
          </a:prstGeom>
        </p:spPr>
      </p:pic>
    </p:spTree>
    <p:extLst>
      <p:ext uri="{BB962C8B-B14F-4D97-AF65-F5344CB8AC3E}">
        <p14:creationId xmlns:p14="http://schemas.microsoft.com/office/powerpoint/2010/main" val="188874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457200"/>
            <a:ext cx="8229600" cy="228600"/>
          </a:xfrm>
          <a:prstGeom prst="rect">
            <a:avLst/>
          </a:prstGeom>
        </p:spPr>
        <p:txBody>
          <a:bodyPr vert="horz" wrap="square" lIns="0" tIns="0" rIns="0" bIns="0" rtlCol="0" anchor="t" anchorCtr="0">
            <a:noAutofit/>
          </a:bodyPr>
          <a:lstStyle/>
          <a:p>
            <a:r>
              <a:rPr lang="en-US" dirty="0"/>
              <a:t>Click to edit title</a:t>
            </a:r>
          </a:p>
        </p:txBody>
      </p:sp>
      <p:sp>
        <p:nvSpPr>
          <p:cNvPr id="15" name="Original Legal Copy" hidden="1"/>
          <p:cNvSpPr txBox="1"/>
          <p:nvPr userDrawn="1"/>
        </p:nvSpPr>
        <p:spPr>
          <a:xfrm>
            <a:off x="342901" y="6389235"/>
            <a:ext cx="5901836" cy="161583"/>
          </a:xfrm>
          <a:prstGeom prst="rect">
            <a:avLst/>
          </a:prstGeom>
          <a:noFill/>
        </p:spPr>
        <p:txBody>
          <a:bodyPr wrap="square" lIns="0" tIns="0" rIns="0" bIns="0" rtlCol="0" anchor="b" anchorCtr="0">
            <a:spAutoFit/>
          </a:bodyPr>
          <a:lstStyle/>
          <a:p>
            <a:pPr marL="171450" indent="-171450" algn="l">
              <a:tabLst>
                <a:tab pos="171450" algn="l"/>
              </a:tabLst>
            </a:pPr>
            <a:fld id="{1CE9EA8B-DBE7-492B-893F-AD13AC039ED7}" type="slidenum">
              <a:rPr lang="en-US" sz="525" smtClean="0">
                <a:solidFill>
                  <a:srgbClr val="6E7878"/>
                </a:solidFill>
              </a:rPr>
              <a:pPr marL="171450" indent="-171450" algn="l">
                <a:tabLst>
                  <a:tab pos="171450" algn="l"/>
                </a:tabLst>
              </a:pPr>
              <a:t>‹#›</a:t>
            </a:fld>
            <a:r>
              <a:rPr lang="en-US" sz="525" dirty="0">
                <a:solidFill>
                  <a:srgbClr val="6E7878"/>
                </a:solidFill>
              </a:rPr>
              <a:t>	© 2019 Gartner, Inc. and/or its affiliates. All rights reserved. Gartner is a registered trademark of Gartner, Inc. or its affiliates. Version 8.2 Last updated 29 June 2019</a:t>
            </a:r>
          </a:p>
          <a:p>
            <a:pPr algn="l">
              <a:tabLst>
                <a:tab pos="171450" algn="l"/>
              </a:tabLst>
            </a:pPr>
            <a:r>
              <a:rPr lang="en-US" sz="525" dirty="0">
                <a:solidFill>
                  <a:srgbClr val="6E7878"/>
                </a:solidFill>
              </a:rPr>
              <a:t>	</a:t>
            </a:r>
            <a:r>
              <a:rPr lang="en-US" sz="525" b="1" dirty="0">
                <a:solidFill>
                  <a:srgbClr val="6E7878"/>
                </a:solidFill>
              </a:rPr>
              <a:t>INTERNAL — FOR INTERNAL USE ONLY</a:t>
            </a:r>
          </a:p>
        </p:txBody>
      </p:sp>
      <p:sp>
        <p:nvSpPr>
          <p:cNvPr id="10" name="TextBox 9"/>
          <p:cNvSpPr txBox="1"/>
          <p:nvPr userDrawn="1"/>
        </p:nvSpPr>
        <p:spPr>
          <a:xfrm>
            <a:off x="457200" y="6473506"/>
            <a:ext cx="5480049" cy="153888"/>
          </a:xfrm>
          <a:prstGeom prst="rect">
            <a:avLst/>
          </a:prstGeom>
          <a:noFill/>
        </p:spPr>
        <p:txBody>
          <a:bodyPr wrap="square" lIns="0" tIns="0" rIns="0" bIns="0" rtlCol="0" anchor="b" anchorCtr="0">
            <a:spAutoFit/>
          </a:bodyPr>
          <a:lstStyle/>
          <a:p>
            <a:pPr marL="233363" marR="0" lvl="0" indent="-223838" algn="l" defTabSz="685800" rtl="0" eaLnBrk="1" fontAlgn="auto" latinLnBrk="0" hangingPunct="1">
              <a:lnSpc>
                <a:spcPct val="100000"/>
              </a:lnSpc>
              <a:spcBef>
                <a:spcPts val="0"/>
              </a:spcBef>
              <a:spcAft>
                <a:spcPts val="0"/>
              </a:spcAft>
              <a:buClrTx/>
              <a:buSzTx/>
              <a:buFontTx/>
              <a:buNone/>
              <a:tabLst>
                <a:tab pos="222250" algn="l"/>
              </a:tabLst>
              <a:defRPr/>
            </a:pPr>
            <a:fld id="{C8715055-8345-8347-8008-CD9D51621ED9}" type="slidenum">
              <a:rPr lang="en-US" sz="1000" smtClean="0">
                <a:solidFill>
                  <a:schemeClr val="tx1"/>
                </a:solidFill>
              </a:rPr>
              <a:pPr marL="233363" marR="0" lvl="0" indent="-223838" algn="l" defTabSz="685800" rtl="0" eaLnBrk="1" fontAlgn="auto" latinLnBrk="0" hangingPunct="1">
                <a:lnSpc>
                  <a:spcPct val="100000"/>
                </a:lnSpc>
                <a:spcBef>
                  <a:spcPts val="0"/>
                </a:spcBef>
                <a:spcAft>
                  <a:spcPts val="0"/>
                </a:spcAft>
                <a:buClrTx/>
                <a:buSzTx/>
                <a:buFontTx/>
                <a:buNone/>
                <a:tabLst>
                  <a:tab pos="222250" algn="l"/>
                </a:tabLst>
                <a:defRPr/>
              </a:pPr>
              <a:t>‹#›</a:t>
            </a:fld>
            <a:r>
              <a:rPr lang="en-US" sz="900" dirty="0">
                <a:solidFill>
                  <a:schemeClr val="tx1"/>
                </a:solidFill>
              </a:rPr>
              <a:t>	</a:t>
            </a:r>
            <a:r>
              <a:rPr lang="en-US" sz="800" dirty="0">
                <a:solidFill>
                  <a:schemeClr val="tx1"/>
                </a:solidFill>
              </a:rPr>
              <a:t>© 2019 Gartner, Inc. and/or its affiliates. All rights reserved. 199413</a:t>
            </a:r>
          </a:p>
        </p:txBody>
      </p:sp>
    </p:spTree>
    <p:extLst>
      <p:ext uri="{BB962C8B-B14F-4D97-AF65-F5344CB8AC3E}">
        <p14:creationId xmlns:p14="http://schemas.microsoft.com/office/powerpoint/2010/main" val="3362298311"/>
      </p:ext>
    </p:extLst>
  </p:cSld>
  <p:clrMap bg1="lt1" tx1="dk1" bg2="lt2" tx2="dk2" accent1="accent1" accent2="accent2" accent3="accent3" accent4="accent4" accent5="accent5" accent6="accent6" hlink="hlink" folHlink="folHlink"/>
  <p:sldLayoutIdLst>
    <p:sldLayoutId id="2147483746" r:id="rId1"/>
    <p:sldLayoutId id="2147483880" r:id="rId2"/>
    <p:sldLayoutId id="2147483881" r:id="rId3"/>
    <p:sldLayoutId id="2147483879" r:id="rId4"/>
    <p:sldLayoutId id="2147483877" r:id="rId5"/>
    <p:sldLayoutId id="2147483878" r:id="rId6"/>
    <p:sldLayoutId id="2147483882" r:id="rId7"/>
    <p:sldLayoutId id="2147483875" r:id="rId8"/>
    <p:sldLayoutId id="2147483789" r:id="rId9"/>
  </p:sldLayoutIdLst>
  <p:hf sldNum="0" hdr="0" ftr="0" dt="0"/>
  <p:txStyles>
    <p:titleStyle>
      <a:lvl1pPr algn="l" defTabSz="685800" rtl="0" eaLnBrk="1" latinLnBrk="0" hangingPunct="1">
        <a:lnSpc>
          <a:spcPct val="90000"/>
        </a:lnSpc>
        <a:spcBef>
          <a:spcPct val="0"/>
        </a:spcBef>
        <a:spcAft>
          <a:spcPts val="900"/>
        </a:spcAft>
        <a:buNone/>
        <a:defRPr sz="2000" kern="1200">
          <a:solidFill>
            <a:schemeClr val="tx2"/>
          </a:solidFill>
          <a:latin typeface="+mj-lt"/>
          <a:ea typeface="+mj-ea"/>
          <a:cs typeface="+mj-cs"/>
        </a:defRPr>
      </a:lvl1pPr>
    </p:titleStyle>
    <p:bodyStyle>
      <a:lvl1pPr marL="0" indent="0" algn="l" defTabSz="685800" rtl="0" eaLnBrk="1" latinLnBrk="0" hangingPunct="1">
        <a:lnSpc>
          <a:spcPct val="100000"/>
        </a:lnSpc>
        <a:spcBef>
          <a:spcPts val="0"/>
        </a:spcBef>
        <a:spcAft>
          <a:spcPts val="900"/>
        </a:spcAft>
        <a:buClr>
          <a:schemeClr val="tx1"/>
        </a:buClr>
        <a:buSzPct val="100000"/>
        <a:buFont typeface="Arial" panose="020B0604020202020204" pitchFamily="34" charset="0"/>
        <a:buNone/>
        <a:defRPr sz="1000" kern="1200">
          <a:solidFill>
            <a:schemeClr val="tx1"/>
          </a:solidFill>
          <a:latin typeface="+mn-lt"/>
          <a:ea typeface="+mn-ea"/>
          <a:cs typeface="+mn-cs"/>
        </a:defRPr>
      </a:lvl1pPr>
      <a:lvl2pPr marL="411480" indent="-171450" algn="l" defTabSz="685800" rtl="0" eaLnBrk="1" latinLnBrk="0" hangingPunct="1">
        <a:lnSpc>
          <a:spcPct val="100000"/>
        </a:lnSpc>
        <a:spcBef>
          <a:spcPts val="0"/>
        </a:spcBef>
        <a:spcAft>
          <a:spcPts val="900"/>
        </a:spcAft>
        <a:buSzPct val="90000"/>
        <a:buFont typeface="Arial" panose="020B0604020202020204" pitchFamily="34" charset="0"/>
        <a:buChar char="–"/>
        <a:defRPr sz="1000" kern="1200">
          <a:solidFill>
            <a:schemeClr val="tx1"/>
          </a:solidFill>
          <a:latin typeface="+mn-lt"/>
          <a:ea typeface="+mn-ea"/>
          <a:cs typeface="+mn-cs"/>
        </a:defRPr>
      </a:lvl2pPr>
      <a:lvl3pPr marL="582930" indent="-171450" algn="l" defTabSz="685800" rtl="0" eaLnBrk="1" latinLnBrk="0" hangingPunct="1">
        <a:lnSpc>
          <a:spcPct val="100000"/>
        </a:lnSpc>
        <a:spcBef>
          <a:spcPts val="0"/>
        </a:spcBef>
        <a:spcAft>
          <a:spcPts val="900"/>
        </a:spcAft>
        <a:buSzPct val="100000"/>
        <a:buFont typeface="Arial" panose="020B0604020202020204" pitchFamily="34" charset="0"/>
        <a:buChar char="•"/>
        <a:defRPr sz="1000" kern="1200">
          <a:solidFill>
            <a:schemeClr val="tx1"/>
          </a:solidFill>
          <a:latin typeface="+mn-lt"/>
          <a:ea typeface="+mn-ea"/>
          <a:cs typeface="+mn-cs"/>
        </a:defRPr>
      </a:lvl3pPr>
      <a:lvl4pPr marL="788670" indent="-171450" algn="l" defTabSz="685800" rtl="0" eaLnBrk="1" latinLnBrk="0" hangingPunct="1">
        <a:lnSpc>
          <a:spcPct val="100000"/>
        </a:lnSpc>
        <a:spcBef>
          <a:spcPts val="0"/>
        </a:spcBef>
        <a:spcAft>
          <a:spcPts val="900"/>
        </a:spcAft>
        <a:buSzPct val="90000"/>
        <a:buFont typeface="Arial" panose="020B0604020202020204" pitchFamily="34" charset="0"/>
        <a:buChar char="–"/>
        <a:defRPr sz="1000" kern="1200">
          <a:solidFill>
            <a:schemeClr val="tx1"/>
          </a:solidFill>
          <a:latin typeface="+mn-lt"/>
          <a:ea typeface="+mn-ea"/>
          <a:cs typeface="+mn-cs"/>
        </a:defRPr>
      </a:lvl4pPr>
      <a:lvl5pPr marL="960120" indent="-171450" algn="l" defTabSz="685800" rtl="0" eaLnBrk="1" latinLnBrk="0" hangingPunct="1">
        <a:lnSpc>
          <a:spcPct val="100000"/>
        </a:lnSpc>
        <a:spcBef>
          <a:spcPts val="0"/>
        </a:spcBef>
        <a:spcAft>
          <a:spcPts val="900"/>
        </a:spcAft>
        <a:buSzPct val="100000"/>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 userDrawn="1">
          <p15:clr>
            <a:srgbClr val="5ACBF0"/>
          </p15:clr>
        </p15:guide>
        <p15:guide id="4" orient="horz" pos="2544" userDrawn="1">
          <p15:clr>
            <a:srgbClr val="FDE53C"/>
          </p15:clr>
        </p15:guide>
        <p15:guide id="5" orient="horz" pos="288" userDrawn="1">
          <p15:clr>
            <a:srgbClr val="5ACBF0"/>
          </p15:clr>
        </p15:guide>
        <p15:guide id="6" pos="5472" userDrawn="1">
          <p15:clr>
            <a:srgbClr val="5ACBF0"/>
          </p15:clr>
        </p15:guide>
        <p15:guide id="9" orient="horz" pos="4032" userDrawn="1">
          <p15:clr>
            <a:srgbClr val="5ACBF0"/>
          </p15:clr>
        </p15:guide>
        <p15:guide id="10" orient="horz" pos="576" userDrawn="1">
          <p15:clr>
            <a:srgbClr val="FDE53C"/>
          </p15:clr>
        </p15:guide>
        <p15:guide id="11" orient="horz" pos="816" userDrawn="1">
          <p15:clr>
            <a:srgbClr val="FDE53C"/>
          </p15:clr>
        </p15:guide>
        <p15:guide id="12" orient="horz" pos="960" userDrawn="1">
          <p15:clr>
            <a:srgbClr val="5ACBF0"/>
          </p15:clr>
        </p15:guide>
        <p15:guide id="14" pos="2814" userDrawn="1">
          <p15:clr>
            <a:srgbClr val="5ACBF0"/>
          </p15:clr>
        </p15:guide>
        <p15:guide id="15" pos="2945" userDrawn="1">
          <p15:clr>
            <a:srgbClr val="5ACBF0"/>
          </p15:clr>
        </p15:guide>
        <p15:guide id="16" orient="horz" pos="2304" userDrawn="1">
          <p15:clr>
            <a:srgbClr val="FDE53C"/>
          </p15:clr>
        </p15:guide>
        <p15:guide id="17" orient="horz" pos="2688" userDrawn="1">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5" name="Original Legal Copy" hidden="1"/>
          <p:cNvSpPr txBox="1"/>
          <p:nvPr userDrawn="1"/>
        </p:nvSpPr>
        <p:spPr>
          <a:xfrm>
            <a:off x="342901" y="6389235"/>
            <a:ext cx="5901836" cy="161583"/>
          </a:xfrm>
          <a:prstGeom prst="rect">
            <a:avLst/>
          </a:prstGeom>
          <a:noFill/>
        </p:spPr>
        <p:txBody>
          <a:bodyPr wrap="square" lIns="0" tIns="0" rIns="0" bIns="0" rtlCol="0" anchor="b" anchorCtr="0">
            <a:spAutoFit/>
          </a:bodyPr>
          <a:lstStyle/>
          <a:p>
            <a:pPr marL="171450" indent="-171450" algn="l">
              <a:tabLst>
                <a:tab pos="171450" algn="l"/>
              </a:tabLst>
            </a:pPr>
            <a:fld id="{1CE9EA8B-DBE7-492B-893F-AD13AC039ED7}" type="slidenum">
              <a:rPr lang="en-US" sz="525" smtClean="0">
                <a:solidFill>
                  <a:srgbClr val="6E7878"/>
                </a:solidFill>
              </a:rPr>
              <a:pPr marL="171450" indent="-171450" algn="l">
                <a:tabLst>
                  <a:tab pos="171450" algn="l"/>
                </a:tabLst>
              </a:pPr>
              <a:t>‹#›</a:t>
            </a:fld>
            <a:r>
              <a:rPr lang="en-US" sz="525" dirty="0">
                <a:solidFill>
                  <a:srgbClr val="6E7878"/>
                </a:solidFill>
              </a:rPr>
              <a:t>	© 2019 Gartner, Inc. and/or its affiliates. All rights reserved. Gartner is a registered trademark of Gartner, Inc. or its affiliates. Version 8.2 Last updated 29 June 2019</a:t>
            </a:r>
          </a:p>
          <a:p>
            <a:pPr algn="l">
              <a:tabLst>
                <a:tab pos="171450" algn="l"/>
              </a:tabLst>
            </a:pPr>
            <a:r>
              <a:rPr lang="en-US" sz="525" dirty="0">
                <a:solidFill>
                  <a:srgbClr val="6E7878"/>
                </a:solidFill>
              </a:rPr>
              <a:t>	</a:t>
            </a:r>
            <a:r>
              <a:rPr lang="en-US" sz="525" b="1" dirty="0">
                <a:solidFill>
                  <a:srgbClr val="6E7878"/>
                </a:solidFill>
              </a:rPr>
              <a:t>INTERNAL — FOR INTERNAL USE ONLY</a:t>
            </a:r>
          </a:p>
        </p:txBody>
      </p:sp>
    </p:spTree>
    <p:extLst>
      <p:ext uri="{BB962C8B-B14F-4D97-AF65-F5344CB8AC3E}">
        <p14:creationId xmlns:p14="http://schemas.microsoft.com/office/powerpoint/2010/main" val="2025644939"/>
      </p:ext>
    </p:extLst>
  </p:cSld>
  <p:clrMap bg1="dk1" tx1="lt1" bg2="dk2" tx2="lt2" accent1="accent1" accent2="accent2" accent3="accent3" accent4="accent4" accent5="accent5" accent6="accent6" hlink="hlink" folHlink="folHlink"/>
  <p:sldLayoutIdLst>
    <p:sldLayoutId id="2147483876" r:id="rId1"/>
    <p:sldLayoutId id="2147483809" r:id="rId2"/>
  </p:sldLayoutIdLst>
  <p:hf sldNum="0" hdr="0" ftr="0" dt="0"/>
  <p:txStyles>
    <p:titleStyle>
      <a:lvl1pPr algn="l" defTabSz="685800" rtl="0" eaLnBrk="1" latinLnBrk="0" hangingPunct="1">
        <a:lnSpc>
          <a:spcPct val="90000"/>
        </a:lnSpc>
        <a:spcBef>
          <a:spcPct val="0"/>
        </a:spcBef>
        <a:spcAft>
          <a:spcPts val="900"/>
        </a:spcAft>
        <a:buNone/>
        <a:defRPr sz="2400"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900"/>
        </a:spcAft>
        <a:buClr>
          <a:schemeClr val="tx1"/>
        </a:buClr>
        <a:buSzPct val="100000"/>
        <a:buFont typeface="Arial" panose="020B0604020202020204" pitchFamily="34" charset="0"/>
        <a:buChar char="•"/>
        <a:defRPr sz="1800" kern="1200">
          <a:solidFill>
            <a:schemeClr val="tx1"/>
          </a:solidFill>
          <a:latin typeface="+mn-lt"/>
          <a:ea typeface="+mn-ea"/>
          <a:cs typeface="+mn-cs"/>
        </a:defRPr>
      </a:lvl1pPr>
      <a:lvl2pPr marL="411480" indent="-171450" algn="l" defTabSz="685800" rtl="0" eaLnBrk="1" latinLnBrk="0" hangingPunct="1">
        <a:lnSpc>
          <a:spcPct val="100000"/>
        </a:lnSpc>
        <a:spcBef>
          <a:spcPts val="0"/>
        </a:spcBef>
        <a:spcAft>
          <a:spcPts val="900"/>
        </a:spcAft>
        <a:buSzPct val="90000"/>
        <a:buFont typeface="Arial" panose="020B0604020202020204" pitchFamily="34" charset="0"/>
        <a:buChar char="–"/>
        <a:defRPr sz="1800" kern="1200">
          <a:solidFill>
            <a:schemeClr val="tx1"/>
          </a:solidFill>
          <a:latin typeface="+mn-lt"/>
          <a:ea typeface="+mn-ea"/>
          <a:cs typeface="+mn-cs"/>
        </a:defRPr>
      </a:lvl2pPr>
      <a:lvl3pPr marL="582930" indent="-171450" algn="l" defTabSz="685800" rtl="0" eaLnBrk="1" latinLnBrk="0" hangingPunct="1">
        <a:lnSpc>
          <a:spcPct val="100000"/>
        </a:lnSpc>
        <a:spcBef>
          <a:spcPts val="0"/>
        </a:spcBef>
        <a:spcAft>
          <a:spcPts val="900"/>
        </a:spcAft>
        <a:buSzPct val="100000"/>
        <a:buFont typeface="Arial" panose="020B0604020202020204" pitchFamily="34" charset="0"/>
        <a:buChar char="•"/>
        <a:defRPr sz="1800" kern="1200">
          <a:solidFill>
            <a:schemeClr val="tx1"/>
          </a:solidFill>
          <a:latin typeface="+mn-lt"/>
          <a:ea typeface="+mn-ea"/>
          <a:cs typeface="+mn-cs"/>
        </a:defRPr>
      </a:lvl3pPr>
      <a:lvl4pPr marL="788670" indent="-171450" algn="l" defTabSz="685800" rtl="0" eaLnBrk="1" latinLnBrk="0" hangingPunct="1">
        <a:lnSpc>
          <a:spcPct val="100000"/>
        </a:lnSpc>
        <a:spcBef>
          <a:spcPts val="0"/>
        </a:spcBef>
        <a:spcAft>
          <a:spcPts val="900"/>
        </a:spcAft>
        <a:buSzPct val="90000"/>
        <a:buFont typeface="Arial" panose="020B0604020202020204" pitchFamily="34" charset="0"/>
        <a:buChar char="–"/>
        <a:defRPr sz="1800" kern="1200">
          <a:solidFill>
            <a:schemeClr val="tx1"/>
          </a:solidFill>
          <a:latin typeface="+mn-lt"/>
          <a:ea typeface="+mn-ea"/>
          <a:cs typeface="+mn-cs"/>
        </a:defRPr>
      </a:lvl4pPr>
      <a:lvl5pPr marL="960120" indent="-171450" algn="l" defTabSz="685800" rtl="0" eaLnBrk="1" latinLnBrk="0" hangingPunct="1">
        <a:lnSpc>
          <a:spcPct val="100000"/>
        </a:lnSpc>
        <a:spcBef>
          <a:spcPts val="0"/>
        </a:spcBef>
        <a:spcAft>
          <a:spcPts val="900"/>
        </a:spcAft>
        <a:buSzPct val="100000"/>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userDrawn="1">
          <p15:clr>
            <a:srgbClr val="A4A3A4"/>
          </p15:clr>
        </p15:guide>
        <p15:guide id="4" orient="horz" pos="288" userDrawn="1">
          <p15:clr>
            <a:srgbClr val="5ACBF0"/>
          </p15:clr>
        </p15:guide>
        <p15:guide id="11" orient="horz" pos="4032" userDrawn="1">
          <p15:clr>
            <a:srgbClr val="5ACBF0"/>
          </p15:clr>
        </p15:guide>
        <p15:guide id="12" pos="288" userDrawn="1">
          <p15:clr>
            <a:srgbClr val="5ACBF0"/>
          </p15:clr>
        </p15:guide>
        <p15:guide id="13" pos="5472"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C1A39D6-0082-A24E-9EB1-9F4988674DC1}"/>
              </a:ext>
            </a:extLst>
          </p:cNvPr>
          <p:cNvGraphicFramePr>
            <a:graphicFrameLocks noGrp="1"/>
          </p:cNvGraphicFramePr>
          <p:nvPr>
            <p:extLst>
              <p:ext uri="{D42A27DB-BD31-4B8C-83A1-F6EECF244321}">
                <p14:modId xmlns:p14="http://schemas.microsoft.com/office/powerpoint/2010/main" val="2678917986"/>
              </p:ext>
            </p:extLst>
          </p:nvPr>
        </p:nvGraphicFramePr>
        <p:xfrm>
          <a:off x="457200" y="976393"/>
          <a:ext cx="6328161" cy="4163508"/>
        </p:xfrm>
        <a:graphic>
          <a:graphicData uri="http://schemas.openxmlformats.org/drawingml/2006/table">
            <a:tbl>
              <a:tblPr firstRow="1" bandRow="1">
                <a:tableStyleId>{5C22544A-7EE6-4342-B048-85BDC9FD1C3A}</a:tableStyleId>
              </a:tblPr>
              <a:tblGrid>
                <a:gridCol w="3513356">
                  <a:extLst>
                    <a:ext uri="{9D8B030D-6E8A-4147-A177-3AD203B41FA5}">
                      <a16:colId xmlns:a16="http://schemas.microsoft.com/office/drawing/2014/main" val="112469225"/>
                    </a:ext>
                  </a:extLst>
                </a:gridCol>
                <a:gridCol w="2694650">
                  <a:extLst>
                    <a:ext uri="{9D8B030D-6E8A-4147-A177-3AD203B41FA5}">
                      <a16:colId xmlns:a16="http://schemas.microsoft.com/office/drawing/2014/main" val="2935484753"/>
                    </a:ext>
                  </a:extLst>
                </a:gridCol>
                <a:gridCol w="120155">
                  <a:extLst>
                    <a:ext uri="{9D8B030D-6E8A-4147-A177-3AD203B41FA5}">
                      <a16:colId xmlns:a16="http://schemas.microsoft.com/office/drawing/2014/main" val="2389984213"/>
                    </a:ext>
                  </a:extLst>
                </a:gridCol>
              </a:tblGrid>
              <a:tr h="258902">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noProof="0" dirty="0">
                          <a:solidFill>
                            <a:srgbClr val="6F7878"/>
                          </a:solidFill>
                          <a:latin typeface="+mj-lt"/>
                        </a:rPr>
                        <a:t>Overview</a:t>
                      </a:r>
                    </a:p>
                  </a:txBody>
                  <a:tcPr marL="0">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1604463"/>
                  </a:ext>
                </a:extLst>
              </a:tr>
              <a:tr h="1208210">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noProof="0" dirty="0"/>
                        <a:t>Recognizing the changing role of the IT function, the University of </a:t>
                      </a:r>
                      <a:r>
                        <a:rPr lang="en-US" sz="1200" noProof="0"/>
                        <a:t>California’s previous enterprise </a:t>
                      </a:r>
                      <a:r>
                        <a:rPr lang="en-US" sz="1200" noProof="0" dirty="0"/>
                        <a:t>CIO identified that IT’s future leaders must play a critical role in leading, influencing, and managing change throughout the organization. To address this need, the CIO worked with unit CIOs to establish critical principles for IT leadership development aligned to four competency areas: strategic leadership, innovation, collaboration and change management.</a:t>
                      </a:r>
                    </a:p>
                  </a:txBody>
                  <a:tcPr marL="0" marR="0" marT="91440" marB="274320">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8057432"/>
                  </a:ext>
                </a:extLst>
              </a:tr>
              <a:tr h="258902">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noProof="0" dirty="0">
                          <a:solidFill>
                            <a:srgbClr val="6F7878"/>
                          </a:solidFill>
                          <a:latin typeface="+mj-lt"/>
                        </a:rPr>
                        <a:t>Solution Highlights</a:t>
                      </a:r>
                    </a:p>
                  </a:txBody>
                  <a:tcPr marL="0">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4043214"/>
                  </a:ext>
                </a:extLst>
              </a:tr>
              <a:tr h="1035609">
                <a:tc gridSpan="3">
                  <a:txBody>
                    <a:bodyPr/>
                    <a:lstStyle/>
                    <a:p>
                      <a:r>
                        <a:rPr lang="en-US" sz="1200" b="1" noProof="0" dirty="0"/>
                        <a:t>Establish competency development principles for emerging leaders: </a:t>
                      </a:r>
                      <a:r>
                        <a:rPr lang="en-US" sz="1200" b="0" noProof="0" dirty="0"/>
                        <a:t>Engineer IT leadership development towards bolstering participants’ leadership, innovation, collaboration and influencing capabilities to better prepare them for an increasingly connected and interdependent digital working environment.</a:t>
                      </a:r>
                    </a:p>
                  </a:txBody>
                  <a:tcPr marL="0" marR="0" marT="91440" marB="274320">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06182185"/>
                  </a:ext>
                </a:extLst>
              </a:tr>
              <a:tr h="258902">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noProof="0" dirty="0">
                          <a:solidFill>
                            <a:srgbClr val="6F7878"/>
                          </a:solidFill>
                          <a:latin typeface="+mj-lt"/>
                        </a:rPr>
                        <a:t>About the Company</a:t>
                      </a:r>
                    </a:p>
                  </a:txBody>
                  <a:tcPr marL="0">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59874133"/>
                  </a:ext>
                </a:extLst>
              </a:tr>
              <a:tr h="345203">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noProof="0" dirty="0"/>
                        <a:t>University of California System</a:t>
                      </a:r>
                    </a:p>
                  </a:txBody>
                  <a:tcPr marL="0" marR="0" marT="91440" marB="91440">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28728255"/>
                  </a:ext>
                </a:extLst>
              </a:tr>
              <a:tr h="597348">
                <a:tc>
                  <a:txBody>
                    <a:bodyPr/>
                    <a:lstStyle/>
                    <a:p>
                      <a:r>
                        <a:rPr lang="en-US" sz="1200" noProof="0" dirty="0">
                          <a:solidFill>
                            <a:srgbClr val="000000"/>
                          </a:solidFill>
                          <a:latin typeface="+mn-lt"/>
                        </a:rPr>
                        <a:t>Industry: Education and Healthcare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Headquarters Location: Oakland, California</a:t>
                      </a:r>
                    </a:p>
                  </a:txBody>
                  <a:tcPr marL="0">
                    <a:lnT w="6350" cap="flat" cmpd="sng" algn="ctr">
                      <a:noFill/>
                      <a:prstDash val="solid"/>
                      <a:round/>
                      <a:headEnd type="none" w="med" len="med"/>
                      <a:tailEnd type="none" w="med" len="med"/>
                    </a:lnT>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Revenue: $34.6 billion</a:t>
                      </a:r>
                    </a:p>
                    <a:p>
                      <a:pPr marL="0" marR="0" indent="0" algn="l" defTabSz="6858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Employees: 236,302</a:t>
                      </a:r>
                    </a:p>
                  </a:txBody>
                  <a:tcPr marL="0" marR="0">
                    <a:lnT w="6350" cap="flat" cmpd="sng" algn="ctr">
                      <a:noFill/>
                      <a:prstDash val="solid"/>
                      <a:round/>
                      <a:headEnd type="none" w="med" len="med"/>
                      <a:tailEnd type="none" w="med" len="med"/>
                    </a:lnT>
                    <a:noFill/>
                  </a:tcPr>
                </a:tc>
                <a:tc>
                  <a:txBody>
                    <a:bodyPr/>
                    <a:lstStyle/>
                    <a:p>
                      <a:endParaRPr lang="en-US" sz="1000" noProof="0" dirty="0">
                        <a:solidFill>
                          <a:srgbClr val="000000"/>
                        </a:solidFill>
                      </a:endParaRPr>
                    </a:p>
                  </a:txBody>
                  <a:tcPr marL="0" marR="0">
                    <a:lnT w="6350" cap="flat" cmpd="sng" algn="ctr">
                      <a:noFill/>
                      <a:prstDash val="solid"/>
                      <a:round/>
                      <a:headEnd type="none" w="med" len="med"/>
                      <a:tailEnd type="none" w="med" len="med"/>
                    </a:lnT>
                    <a:noFill/>
                  </a:tcPr>
                </a:tc>
                <a:extLst>
                  <a:ext uri="{0D108BD9-81ED-4DB2-BD59-A6C34878D82A}">
                    <a16:rowId xmlns:a16="http://schemas.microsoft.com/office/drawing/2014/main" val="2300536420"/>
                  </a:ext>
                </a:extLst>
              </a:tr>
            </a:tbl>
          </a:graphicData>
        </a:graphic>
      </p:graphicFrame>
      <p:sp>
        <p:nvSpPr>
          <p:cNvPr id="6" name="Title 5">
            <a:extLst>
              <a:ext uri="{FF2B5EF4-FFF2-40B4-BE49-F238E27FC236}">
                <a16:creationId xmlns:a16="http://schemas.microsoft.com/office/drawing/2014/main" id="{6A37F783-2839-B34F-8AA6-1363730D1885}"/>
              </a:ext>
            </a:extLst>
          </p:cNvPr>
          <p:cNvSpPr>
            <a:spLocks noGrp="1"/>
          </p:cNvSpPr>
          <p:nvPr>
            <p:ph type="title"/>
          </p:nvPr>
        </p:nvSpPr>
        <p:spPr/>
        <p:txBody>
          <a:bodyPr/>
          <a:lstStyle/>
          <a:p>
            <a:r>
              <a:rPr lang="en-US" dirty="0"/>
              <a:t>Principled IT Leadership Bench Development</a:t>
            </a:r>
          </a:p>
        </p:txBody>
      </p:sp>
      <p:graphicFrame>
        <p:nvGraphicFramePr>
          <p:cNvPr id="4" name="object 4">
            <a:extLst>
              <a:ext uri="{FF2B5EF4-FFF2-40B4-BE49-F238E27FC236}">
                <a16:creationId xmlns:a16="http://schemas.microsoft.com/office/drawing/2014/main" id="{38FDCC52-27AB-0A4B-957D-32E1D8384262}"/>
              </a:ext>
            </a:extLst>
          </p:cNvPr>
          <p:cNvGraphicFramePr>
            <a:graphicFrameLocks noGrp="1"/>
          </p:cNvGraphicFramePr>
          <p:nvPr>
            <p:extLst>
              <p:ext uri="{D42A27DB-BD31-4B8C-83A1-F6EECF244321}">
                <p14:modId xmlns:p14="http://schemas.microsoft.com/office/powerpoint/2010/main" val="4014954241"/>
              </p:ext>
            </p:extLst>
          </p:nvPr>
        </p:nvGraphicFramePr>
        <p:xfrm>
          <a:off x="7304454" y="2715606"/>
          <a:ext cx="1159329" cy="404130"/>
        </p:xfrm>
        <a:graphic>
          <a:graphicData uri="http://schemas.openxmlformats.org/drawingml/2006/table">
            <a:tbl>
              <a:tblPr firstRow="1" bandRow="1">
                <a:tableStyleId>{2D5ABB26-0587-4C30-8999-92F81FD0307C}</a:tableStyleId>
              </a:tblPr>
              <a:tblGrid>
                <a:gridCol w="1159329">
                  <a:extLst>
                    <a:ext uri="{9D8B030D-6E8A-4147-A177-3AD203B41FA5}">
                      <a16:colId xmlns:a16="http://schemas.microsoft.com/office/drawing/2014/main" val="20000"/>
                    </a:ext>
                  </a:extLst>
                </a:gridCol>
              </a:tblGrid>
              <a:tr h="204242">
                <a:tc>
                  <a:txBody>
                    <a:bodyPr/>
                    <a:lstStyle/>
                    <a:p>
                      <a:pPr algn="ctr">
                        <a:lnSpc>
                          <a:spcPct val="100000"/>
                        </a:lnSpc>
                        <a:spcBef>
                          <a:spcPts val="135"/>
                        </a:spcBef>
                      </a:pPr>
                      <a:r>
                        <a:rPr sz="1100" b="1" spc="-25" dirty="0">
                          <a:solidFill>
                            <a:srgbClr val="6E7878"/>
                          </a:solidFill>
                          <a:latin typeface="+mn-lt"/>
                          <a:cs typeface="Graphik"/>
                        </a:rPr>
                        <a:t>Tom</a:t>
                      </a:r>
                      <a:r>
                        <a:rPr sz="1100" b="1" spc="-15" dirty="0">
                          <a:solidFill>
                            <a:srgbClr val="6E7878"/>
                          </a:solidFill>
                          <a:latin typeface="+mn-lt"/>
                          <a:cs typeface="Graphik"/>
                        </a:rPr>
                        <a:t> </a:t>
                      </a:r>
                      <a:r>
                        <a:rPr sz="1100" b="1" spc="-5" dirty="0">
                          <a:solidFill>
                            <a:srgbClr val="6E7878"/>
                          </a:solidFill>
                          <a:latin typeface="+mn-lt"/>
                          <a:cs typeface="Graphik"/>
                        </a:rPr>
                        <a:t>Androlia</a:t>
                      </a:r>
                      <a:endParaRPr sz="1100" dirty="0">
                        <a:latin typeface="+mn-lt"/>
                        <a:cs typeface="Graphik"/>
                      </a:endParaRPr>
                    </a:p>
                  </a:txBody>
                  <a:tcPr marL="0" marR="0" marT="18370" marB="0"/>
                </a:tc>
                <a:extLst>
                  <a:ext uri="{0D108BD9-81ED-4DB2-BD59-A6C34878D82A}">
                    <a16:rowId xmlns:a16="http://schemas.microsoft.com/office/drawing/2014/main" val="10000"/>
                  </a:ext>
                </a:extLst>
              </a:tr>
              <a:tr h="199888">
                <a:tc>
                  <a:txBody>
                    <a:bodyPr/>
                    <a:lstStyle/>
                    <a:p>
                      <a:pPr algn="ctr">
                        <a:lnSpc>
                          <a:spcPts val="1125"/>
                        </a:lnSpc>
                        <a:spcBef>
                          <a:spcPts val="244"/>
                        </a:spcBef>
                      </a:pPr>
                      <a:r>
                        <a:rPr sz="1100" dirty="0">
                          <a:latin typeface="+mn-lt"/>
                          <a:cs typeface="Graphik"/>
                        </a:rPr>
                        <a:t>CIO</a:t>
                      </a:r>
                    </a:p>
                  </a:txBody>
                  <a:tcPr marL="0" marR="0" marT="33336" marB="0"/>
                </a:tc>
                <a:extLst>
                  <a:ext uri="{0D108BD9-81ED-4DB2-BD59-A6C34878D82A}">
                    <a16:rowId xmlns:a16="http://schemas.microsoft.com/office/drawing/2014/main" val="10001"/>
                  </a:ext>
                </a:extLst>
              </a:tr>
            </a:tbl>
          </a:graphicData>
        </a:graphic>
      </p:graphicFrame>
      <p:sp>
        <p:nvSpPr>
          <p:cNvPr id="7" name="object 7">
            <a:extLst>
              <a:ext uri="{FF2B5EF4-FFF2-40B4-BE49-F238E27FC236}">
                <a16:creationId xmlns:a16="http://schemas.microsoft.com/office/drawing/2014/main" id="{1CDDC384-A54E-1041-B81D-CD8BA92A6822}"/>
              </a:ext>
            </a:extLst>
          </p:cNvPr>
          <p:cNvSpPr/>
          <p:nvPr/>
        </p:nvSpPr>
        <p:spPr>
          <a:xfrm>
            <a:off x="7094764" y="1051133"/>
            <a:ext cx="1592036" cy="1592036"/>
          </a:xfrm>
          <a:prstGeom prst="rect">
            <a:avLst/>
          </a:prstGeom>
          <a:blipFill>
            <a:blip r:embed="rId3" cstate="print"/>
            <a:stretch>
              <a:fillRect/>
            </a:stretch>
          </a:blipFill>
          <a:ln w="12700">
            <a:solidFill>
              <a:srgbClr val="979D9D"/>
            </a:solidFill>
          </a:ln>
        </p:spPr>
        <p:txBody>
          <a:bodyPr wrap="square" lIns="0" tIns="0" rIns="0" bIns="0" rtlCol="0"/>
          <a:lstStyle/>
          <a:p>
            <a:endParaRPr sz="1929" dirty="0"/>
          </a:p>
        </p:txBody>
      </p:sp>
      <p:pic>
        <p:nvPicPr>
          <p:cNvPr id="11" name="Picture 10">
            <a:extLst>
              <a:ext uri="{FF2B5EF4-FFF2-40B4-BE49-F238E27FC236}">
                <a16:creationId xmlns:a16="http://schemas.microsoft.com/office/drawing/2014/main" id="{A0C11F59-4EF2-A44F-8473-8F98B6054747}"/>
              </a:ext>
            </a:extLst>
          </p:cNvPr>
          <p:cNvPicPr>
            <a:picLocks noChangeAspect="1"/>
          </p:cNvPicPr>
          <p:nvPr/>
        </p:nvPicPr>
        <p:blipFill>
          <a:blip r:embed="rId4"/>
          <a:stretch>
            <a:fillRect/>
          </a:stretch>
        </p:blipFill>
        <p:spPr>
          <a:xfrm>
            <a:off x="7299429" y="3192173"/>
            <a:ext cx="1182707" cy="583253"/>
          </a:xfrm>
          <a:prstGeom prst="rect">
            <a:avLst/>
          </a:prstGeom>
        </p:spPr>
      </p:pic>
    </p:spTree>
    <p:extLst>
      <p:ext uri="{BB962C8B-B14F-4D97-AF65-F5344CB8AC3E}">
        <p14:creationId xmlns:p14="http://schemas.microsoft.com/office/powerpoint/2010/main" val="66079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2FF0-B20E-E248-B87B-28610F5023A6}"/>
              </a:ext>
            </a:extLst>
          </p:cNvPr>
          <p:cNvSpPr>
            <a:spLocks noGrp="1"/>
          </p:cNvSpPr>
          <p:nvPr>
            <p:ph type="title"/>
          </p:nvPr>
        </p:nvSpPr>
        <p:spPr/>
        <p:txBody>
          <a:bodyPr/>
          <a:lstStyle/>
          <a:p>
            <a:r>
              <a:rPr lang="en-US" dirty="0"/>
              <a:t>Principles for Effective IT Leadership Development</a:t>
            </a:r>
          </a:p>
        </p:txBody>
      </p:sp>
      <p:sp>
        <p:nvSpPr>
          <p:cNvPr id="4" name="Text Placeholder 3">
            <a:extLst>
              <a:ext uri="{FF2B5EF4-FFF2-40B4-BE49-F238E27FC236}">
                <a16:creationId xmlns:a16="http://schemas.microsoft.com/office/drawing/2014/main" id="{0F19E90B-0878-D146-A78F-EC408CAEF416}"/>
              </a:ext>
            </a:extLst>
          </p:cNvPr>
          <p:cNvSpPr>
            <a:spLocks noGrp="1"/>
          </p:cNvSpPr>
          <p:nvPr>
            <p:ph type="body" sz="quarter" idx="11"/>
          </p:nvPr>
        </p:nvSpPr>
        <p:spPr/>
        <p:txBody>
          <a:bodyPr/>
          <a:lstStyle/>
          <a:p>
            <a:r>
              <a:rPr lang="en-IN" spc="-32" dirty="0">
                <a:cs typeface="Graphik"/>
              </a:rPr>
              <a:t>CIO’s </a:t>
            </a:r>
            <a:r>
              <a:rPr lang="en-IN" dirty="0">
                <a:cs typeface="Graphik"/>
              </a:rPr>
              <a:t>Guiding</a:t>
            </a:r>
            <a:r>
              <a:rPr lang="en-IN" spc="27" dirty="0">
                <a:cs typeface="Graphik"/>
              </a:rPr>
              <a:t> </a:t>
            </a:r>
            <a:r>
              <a:rPr lang="en-IN" dirty="0">
                <a:cs typeface="Graphik"/>
              </a:rPr>
              <a:t>Principles</a:t>
            </a:r>
          </a:p>
        </p:txBody>
      </p:sp>
      <p:cxnSp>
        <p:nvCxnSpPr>
          <p:cNvPr id="16" name="Straight Connector 15">
            <a:extLst>
              <a:ext uri="{FF2B5EF4-FFF2-40B4-BE49-F238E27FC236}">
                <a16:creationId xmlns:a16="http://schemas.microsoft.com/office/drawing/2014/main" id="{A78BF2C4-4550-F041-BF1A-6045B26B1E1D}"/>
              </a:ext>
            </a:extLst>
          </p:cNvPr>
          <p:cNvCxnSpPr/>
          <p:nvPr/>
        </p:nvCxnSpPr>
        <p:spPr>
          <a:xfrm>
            <a:off x="457200" y="2349129"/>
            <a:ext cx="8229600" cy="0"/>
          </a:xfrm>
          <a:prstGeom prst="line">
            <a:avLst/>
          </a:prstGeom>
          <a:ln w="3175">
            <a:solidFill>
              <a:srgbClr val="6F7878"/>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17FC7E-E41D-7748-ACB4-ED7A71DC9831}"/>
              </a:ext>
            </a:extLst>
          </p:cNvPr>
          <p:cNvCxnSpPr/>
          <p:nvPr/>
        </p:nvCxnSpPr>
        <p:spPr>
          <a:xfrm>
            <a:off x="457200" y="3625230"/>
            <a:ext cx="8229600" cy="0"/>
          </a:xfrm>
          <a:prstGeom prst="line">
            <a:avLst/>
          </a:prstGeom>
          <a:ln w="3175">
            <a:solidFill>
              <a:srgbClr val="6F7878"/>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BB3D956-6504-0C46-8F7D-C26E85167CF2}"/>
              </a:ext>
            </a:extLst>
          </p:cNvPr>
          <p:cNvCxnSpPr/>
          <p:nvPr/>
        </p:nvCxnSpPr>
        <p:spPr>
          <a:xfrm>
            <a:off x="457200" y="5070608"/>
            <a:ext cx="8229600" cy="0"/>
          </a:xfrm>
          <a:prstGeom prst="line">
            <a:avLst/>
          </a:prstGeom>
          <a:ln w="3175">
            <a:solidFill>
              <a:srgbClr val="6F7878"/>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9A7E9C2-2B57-B440-B16F-BCD0AC49BAE9}"/>
              </a:ext>
            </a:extLst>
          </p:cNvPr>
          <p:cNvSpPr/>
          <p:nvPr/>
        </p:nvSpPr>
        <p:spPr>
          <a:xfrm>
            <a:off x="1965534" y="1378936"/>
            <a:ext cx="6721266" cy="833562"/>
          </a:xfrm>
          <a:prstGeom prst="rect">
            <a:avLst/>
          </a:prstGeom>
        </p:spPr>
        <p:txBody>
          <a:bodyPr wrap="square">
            <a:spAutoFit/>
          </a:bodyPr>
          <a:lstStyle/>
          <a:p>
            <a:pPr marL="236538" indent="-228600">
              <a:spcBef>
                <a:spcPts val="1462"/>
              </a:spcBef>
              <a:buFont typeface="+mj-lt"/>
              <a:buAutoNum type="arabicPeriod"/>
              <a:tabLst>
                <a:tab pos="1504950" algn="l"/>
              </a:tabLst>
            </a:pPr>
            <a:r>
              <a:rPr lang="en-IN" sz="1100" b="1" spc="-5" dirty="0">
                <a:cs typeface="Graphik"/>
              </a:rPr>
              <a:t>Use real-world </a:t>
            </a:r>
            <a:r>
              <a:rPr lang="en-IN" sz="1100" b="1" dirty="0">
                <a:cs typeface="Graphik"/>
              </a:rPr>
              <a:t>scenarios to build </a:t>
            </a:r>
            <a:r>
              <a:rPr lang="en-IN" sz="1100" b="1" spc="-5" dirty="0">
                <a:cs typeface="Graphik"/>
              </a:rPr>
              <a:t>leaders’ strategic influencing </a:t>
            </a:r>
            <a:r>
              <a:rPr lang="en-IN" sz="1100" b="1" dirty="0">
                <a:cs typeface="Graphik"/>
              </a:rPr>
              <a:t>and decision-making</a:t>
            </a:r>
            <a:r>
              <a:rPr lang="en-IN" sz="1100" b="1" spc="32" dirty="0">
                <a:cs typeface="Graphik"/>
              </a:rPr>
              <a:t> </a:t>
            </a:r>
            <a:r>
              <a:rPr lang="en-IN" sz="1100" b="1" spc="-5" dirty="0">
                <a:cs typeface="Graphik"/>
              </a:rPr>
              <a:t>ability:</a:t>
            </a:r>
            <a:r>
              <a:rPr lang="en-IN" sz="1100" b="1" dirty="0">
                <a:cs typeface="Graphik"/>
              </a:rPr>
              <a:t> </a:t>
            </a:r>
            <a:r>
              <a:rPr lang="en-IN" sz="1100" spc="-5" dirty="0">
                <a:cs typeface="Graphik"/>
              </a:rPr>
              <a:t>Use business-relevant </a:t>
            </a:r>
            <a:r>
              <a:rPr lang="en-IN" sz="1100" spc="-11" dirty="0">
                <a:cs typeface="Graphik"/>
              </a:rPr>
              <a:t>exercises </a:t>
            </a:r>
            <a:r>
              <a:rPr lang="en-IN" sz="1100" dirty="0">
                <a:cs typeface="Graphik"/>
              </a:rPr>
              <a:t>to build </a:t>
            </a:r>
            <a:r>
              <a:rPr lang="en-IN" sz="1100" spc="-5" dirty="0">
                <a:cs typeface="Graphik"/>
              </a:rPr>
              <a:t>leaders’ </a:t>
            </a:r>
            <a:r>
              <a:rPr lang="en-IN" sz="1100" dirty="0">
                <a:cs typeface="Graphik"/>
              </a:rPr>
              <a:t>ability to </a:t>
            </a:r>
            <a:r>
              <a:rPr lang="en-IN" sz="1100" spc="-11" dirty="0">
                <a:cs typeface="Graphik"/>
              </a:rPr>
              <a:t>make </a:t>
            </a:r>
            <a:r>
              <a:rPr lang="en-IN" sz="1100" spc="-16" dirty="0">
                <a:cs typeface="Graphik"/>
              </a:rPr>
              <a:t>effective </a:t>
            </a:r>
            <a:r>
              <a:rPr lang="en-IN" sz="1100" spc="-11" dirty="0">
                <a:cs typeface="Graphik"/>
              </a:rPr>
              <a:t>trade-off</a:t>
            </a:r>
            <a:r>
              <a:rPr lang="en-IN" sz="1100" spc="129" dirty="0">
                <a:cs typeface="Graphik"/>
              </a:rPr>
              <a:t> </a:t>
            </a:r>
            <a:r>
              <a:rPr lang="en-IN" sz="1100" dirty="0">
                <a:cs typeface="Graphik"/>
              </a:rPr>
              <a:t>decisions.</a:t>
            </a:r>
          </a:p>
          <a:p>
            <a:pPr marL="236538" indent="-228600">
              <a:spcBef>
                <a:spcPts val="482"/>
              </a:spcBef>
              <a:buFont typeface="+mj-lt"/>
              <a:buAutoNum type="arabicPeriod"/>
              <a:tabLst>
                <a:tab pos="1504950" algn="l"/>
              </a:tabLst>
            </a:pPr>
            <a:r>
              <a:rPr lang="en-IN" sz="1100" b="1" dirty="0">
                <a:cs typeface="Graphik"/>
              </a:rPr>
              <a:t>Increase leadership </a:t>
            </a:r>
            <a:r>
              <a:rPr lang="en-IN" sz="1100" b="1" spc="-11" dirty="0">
                <a:cs typeface="Graphik"/>
              </a:rPr>
              <a:t>effectiveness </a:t>
            </a:r>
            <a:r>
              <a:rPr lang="en-IN" sz="1100" b="1" spc="-5" dirty="0">
                <a:cs typeface="Graphik"/>
              </a:rPr>
              <a:t>through self-reflection: </a:t>
            </a:r>
            <a:r>
              <a:rPr lang="en-IN" sz="1100" spc="-5" dirty="0">
                <a:cs typeface="Graphik"/>
              </a:rPr>
              <a:t>Use </a:t>
            </a:r>
            <a:r>
              <a:rPr lang="en-IN" sz="1100" dirty="0">
                <a:cs typeface="Graphik"/>
              </a:rPr>
              <a:t>guided </a:t>
            </a:r>
            <a:r>
              <a:rPr lang="en-IN" sz="1100" spc="-5" dirty="0">
                <a:cs typeface="Graphik"/>
              </a:rPr>
              <a:t>reflection </a:t>
            </a:r>
            <a:r>
              <a:rPr lang="en-IN" sz="1100" dirty="0">
                <a:cs typeface="Graphik"/>
              </a:rPr>
              <a:t>to</a:t>
            </a:r>
            <a:r>
              <a:rPr lang="en-IN" sz="1100" spc="-86" dirty="0">
                <a:cs typeface="Graphik"/>
              </a:rPr>
              <a:t> </a:t>
            </a:r>
            <a:r>
              <a:rPr lang="en-IN" sz="1100" dirty="0">
                <a:cs typeface="Graphik"/>
              </a:rPr>
              <a:t>help leaders assess their leadership </a:t>
            </a:r>
            <a:r>
              <a:rPr lang="en-IN" sz="1100" spc="-5" dirty="0">
                <a:cs typeface="Graphik"/>
              </a:rPr>
              <a:t>voice </a:t>
            </a:r>
            <a:r>
              <a:rPr lang="en-IN" sz="1100" dirty="0">
                <a:cs typeface="Graphik"/>
              </a:rPr>
              <a:t>and </a:t>
            </a:r>
            <a:r>
              <a:rPr lang="en-IN" sz="1100" spc="-5" dirty="0">
                <a:cs typeface="Graphik"/>
              </a:rPr>
              <a:t>evaluate how they drive </a:t>
            </a:r>
            <a:r>
              <a:rPr lang="en-IN" sz="1100" dirty="0">
                <a:cs typeface="Graphik"/>
              </a:rPr>
              <a:t>their teams to </a:t>
            </a:r>
            <a:r>
              <a:rPr lang="en-IN" sz="1100" spc="-5" dirty="0">
                <a:cs typeface="Graphik"/>
              </a:rPr>
              <a:t>innovate (see </a:t>
            </a:r>
            <a:r>
              <a:rPr lang="en-IN" sz="1100" dirty="0">
                <a:cs typeface="Graphik"/>
              </a:rPr>
              <a:t>Slide 3).</a:t>
            </a:r>
          </a:p>
        </p:txBody>
      </p:sp>
      <p:grpSp>
        <p:nvGrpSpPr>
          <p:cNvPr id="33" name="Group 32">
            <a:extLst>
              <a:ext uri="{FF2B5EF4-FFF2-40B4-BE49-F238E27FC236}">
                <a16:creationId xmlns:a16="http://schemas.microsoft.com/office/drawing/2014/main" id="{D5D88490-CD09-8849-9885-C23415252D3E}"/>
              </a:ext>
            </a:extLst>
          </p:cNvPr>
          <p:cNvGrpSpPr/>
          <p:nvPr/>
        </p:nvGrpSpPr>
        <p:grpSpPr>
          <a:xfrm>
            <a:off x="582770" y="1405025"/>
            <a:ext cx="1382764" cy="781384"/>
            <a:chOff x="582770" y="1513861"/>
            <a:chExt cx="1382764" cy="781384"/>
          </a:xfrm>
        </p:grpSpPr>
        <p:sp>
          <p:nvSpPr>
            <p:cNvPr id="11" name="object 18">
              <a:extLst>
                <a:ext uri="{FF2B5EF4-FFF2-40B4-BE49-F238E27FC236}">
                  <a16:creationId xmlns:a16="http://schemas.microsoft.com/office/drawing/2014/main" id="{54DE8900-8FFF-594C-A1D1-2ABE1F76E277}"/>
                </a:ext>
              </a:extLst>
            </p:cNvPr>
            <p:cNvSpPr txBox="1"/>
            <p:nvPr/>
          </p:nvSpPr>
          <p:spPr>
            <a:xfrm>
              <a:off x="582770" y="1912173"/>
              <a:ext cx="1382764" cy="383072"/>
            </a:xfrm>
            <a:prstGeom prst="rect">
              <a:avLst/>
            </a:prstGeom>
          </p:spPr>
          <p:txBody>
            <a:bodyPr vert="horz" wrap="square" lIns="0" tIns="13607" rIns="0" bIns="0" rtlCol="0">
              <a:spAutoFit/>
            </a:bodyPr>
            <a:lstStyle/>
            <a:p>
              <a:pPr marL="13607" marR="5443" indent="65313" algn="ctr">
                <a:spcBef>
                  <a:spcPts val="107"/>
                </a:spcBef>
              </a:pPr>
              <a:r>
                <a:rPr sz="1200" b="1" spc="-5" dirty="0">
                  <a:solidFill>
                    <a:srgbClr val="6A80A3"/>
                  </a:solidFill>
                  <a:cs typeface="Graphik"/>
                </a:rPr>
                <a:t>Strategic</a:t>
              </a:r>
              <a:r>
                <a:rPr lang="en-IN" sz="1200" b="1" spc="-5" dirty="0">
                  <a:solidFill>
                    <a:srgbClr val="6A80A3"/>
                  </a:solidFill>
                  <a:cs typeface="Graphik"/>
                </a:rPr>
                <a:t> </a:t>
              </a:r>
              <a:r>
                <a:rPr sz="1200" b="1" spc="-11" dirty="0">
                  <a:solidFill>
                    <a:srgbClr val="6A80A3"/>
                  </a:solidFill>
                  <a:cs typeface="Graphik"/>
                </a:rPr>
                <a:t>L</a:t>
              </a:r>
              <a:r>
                <a:rPr sz="1200" b="1" spc="5" dirty="0">
                  <a:solidFill>
                    <a:srgbClr val="6A80A3"/>
                  </a:solidFill>
                  <a:cs typeface="Graphik"/>
                </a:rPr>
                <a:t>e</a:t>
              </a:r>
              <a:r>
                <a:rPr sz="1200" b="1" dirty="0">
                  <a:solidFill>
                    <a:srgbClr val="6A80A3"/>
                  </a:solidFill>
                  <a:cs typeface="Graphik"/>
                </a:rPr>
                <a:t>adership</a:t>
              </a:r>
            </a:p>
          </p:txBody>
        </p:sp>
        <p:sp>
          <p:nvSpPr>
            <p:cNvPr id="23" name="Freeform: Shape 210">
              <a:extLst>
                <a:ext uri="{FF2B5EF4-FFF2-40B4-BE49-F238E27FC236}">
                  <a16:creationId xmlns:a16="http://schemas.microsoft.com/office/drawing/2014/main" id="{DF0BF600-8EBD-4047-A502-24AA0661E561}"/>
                </a:ext>
              </a:extLst>
            </p:cNvPr>
            <p:cNvSpPr/>
            <p:nvPr/>
          </p:nvSpPr>
          <p:spPr>
            <a:xfrm>
              <a:off x="1115778" y="1513861"/>
              <a:ext cx="316748" cy="378552"/>
            </a:xfrm>
            <a:custGeom>
              <a:avLst/>
              <a:gdLst>
                <a:gd name="connsiteX0" fmla="*/ 197644 w 390525"/>
                <a:gd name="connsiteY0" fmla="*/ 273844 h 466725"/>
                <a:gd name="connsiteX1" fmla="*/ 330994 w 390525"/>
                <a:gd name="connsiteY1" fmla="*/ 140494 h 466725"/>
                <a:gd name="connsiteX2" fmla="*/ 197644 w 390525"/>
                <a:gd name="connsiteY2" fmla="*/ 7144 h 466725"/>
                <a:gd name="connsiteX3" fmla="*/ 64294 w 390525"/>
                <a:gd name="connsiteY3" fmla="*/ 140494 h 466725"/>
                <a:gd name="connsiteX4" fmla="*/ 197644 w 390525"/>
                <a:gd name="connsiteY4" fmla="*/ 273844 h 466725"/>
                <a:gd name="connsiteX5" fmla="*/ 197644 w 390525"/>
                <a:gd name="connsiteY5" fmla="*/ 45244 h 466725"/>
                <a:gd name="connsiteX6" fmla="*/ 292894 w 390525"/>
                <a:gd name="connsiteY6" fmla="*/ 140494 h 466725"/>
                <a:gd name="connsiteX7" fmla="*/ 197644 w 390525"/>
                <a:gd name="connsiteY7" fmla="*/ 235744 h 466725"/>
                <a:gd name="connsiteX8" fmla="*/ 102394 w 390525"/>
                <a:gd name="connsiteY8" fmla="*/ 140494 h 466725"/>
                <a:gd name="connsiteX9" fmla="*/ 197644 w 390525"/>
                <a:gd name="connsiteY9" fmla="*/ 45244 h 466725"/>
                <a:gd name="connsiteX10" fmla="*/ 388144 w 390525"/>
                <a:gd name="connsiteY10" fmla="*/ 264319 h 466725"/>
                <a:gd name="connsiteX11" fmla="*/ 388144 w 390525"/>
                <a:gd name="connsiteY11" fmla="*/ 464344 h 466725"/>
                <a:gd name="connsiteX12" fmla="*/ 350044 w 390525"/>
                <a:gd name="connsiteY12" fmla="*/ 464344 h 466725"/>
                <a:gd name="connsiteX13" fmla="*/ 350044 w 390525"/>
                <a:gd name="connsiteY13" fmla="*/ 302419 h 466725"/>
                <a:gd name="connsiteX14" fmla="*/ 302133 w 390525"/>
                <a:gd name="connsiteY14" fmla="*/ 302419 h 466725"/>
                <a:gd name="connsiteX15" fmla="*/ 197644 w 390525"/>
                <a:gd name="connsiteY15" fmla="*/ 462820 h 466725"/>
                <a:gd name="connsiteX16" fmla="*/ 93155 w 390525"/>
                <a:gd name="connsiteY16" fmla="*/ 302419 h 466725"/>
                <a:gd name="connsiteX17" fmla="*/ 45244 w 390525"/>
                <a:gd name="connsiteY17" fmla="*/ 302419 h 466725"/>
                <a:gd name="connsiteX18" fmla="*/ 45244 w 390525"/>
                <a:gd name="connsiteY18" fmla="*/ 464344 h 466725"/>
                <a:gd name="connsiteX19" fmla="*/ 7144 w 390525"/>
                <a:gd name="connsiteY19" fmla="*/ 464344 h 466725"/>
                <a:gd name="connsiteX20" fmla="*/ 7144 w 390525"/>
                <a:gd name="connsiteY20" fmla="*/ 264319 h 466725"/>
                <a:gd name="connsiteX21" fmla="*/ 113729 w 390525"/>
                <a:gd name="connsiteY21" fmla="*/ 264319 h 466725"/>
                <a:gd name="connsiteX22" fmla="*/ 197644 w 390525"/>
                <a:gd name="connsiteY22" fmla="*/ 393097 h 466725"/>
                <a:gd name="connsiteX23" fmla="*/ 281559 w 390525"/>
                <a:gd name="connsiteY23" fmla="*/ 264319 h 466725"/>
                <a:gd name="connsiteX24" fmla="*/ 388144 w 390525"/>
                <a:gd name="connsiteY24" fmla="*/ 264319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0525" h="466725">
                  <a:moveTo>
                    <a:pt x="197644" y="273844"/>
                  </a:moveTo>
                  <a:cubicBezTo>
                    <a:pt x="271176" y="273844"/>
                    <a:pt x="330994" y="214027"/>
                    <a:pt x="330994" y="140494"/>
                  </a:cubicBezTo>
                  <a:cubicBezTo>
                    <a:pt x="330994" y="66961"/>
                    <a:pt x="271176" y="7144"/>
                    <a:pt x="197644" y="7144"/>
                  </a:cubicBezTo>
                  <a:cubicBezTo>
                    <a:pt x="124111" y="7144"/>
                    <a:pt x="64294" y="66961"/>
                    <a:pt x="64294" y="140494"/>
                  </a:cubicBezTo>
                  <a:cubicBezTo>
                    <a:pt x="64294" y="214027"/>
                    <a:pt x="124111" y="273844"/>
                    <a:pt x="197644" y="273844"/>
                  </a:cubicBezTo>
                  <a:close/>
                  <a:moveTo>
                    <a:pt x="197644" y="45244"/>
                  </a:moveTo>
                  <a:cubicBezTo>
                    <a:pt x="250127" y="45244"/>
                    <a:pt x="292894" y="88011"/>
                    <a:pt x="292894" y="140494"/>
                  </a:cubicBezTo>
                  <a:cubicBezTo>
                    <a:pt x="292894" y="192977"/>
                    <a:pt x="250127" y="235744"/>
                    <a:pt x="197644" y="235744"/>
                  </a:cubicBezTo>
                  <a:cubicBezTo>
                    <a:pt x="145161" y="235744"/>
                    <a:pt x="102394" y="192977"/>
                    <a:pt x="102394" y="140494"/>
                  </a:cubicBezTo>
                  <a:cubicBezTo>
                    <a:pt x="102394" y="88011"/>
                    <a:pt x="145161" y="45244"/>
                    <a:pt x="197644" y="45244"/>
                  </a:cubicBezTo>
                  <a:close/>
                  <a:moveTo>
                    <a:pt x="388144" y="264319"/>
                  </a:moveTo>
                  <a:lnTo>
                    <a:pt x="388144" y="464344"/>
                  </a:lnTo>
                  <a:lnTo>
                    <a:pt x="350044" y="464344"/>
                  </a:lnTo>
                  <a:lnTo>
                    <a:pt x="350044" y="302419"/>
                  </a:lnTo>
                  <a:lnTo>
                    <a:pt x="302133" y="302419"/>
                  </a:lnTo>
                  <a:lnTo>
                    <a:pt x="197644" y="462820"/>
                  </a:lnTo>
                  <a:lnTo>
                    <a:pt x="93155" y="302419"/>
                  </a:lnTo>
                  <a:lnTo>
                    <a:pt x="45244" y="302419"/>
                  </a:lnTo>
                  <a:lnTo>
                    <a:pt x="45244" y="464344"/>
                  </a:lnTo>
                  <a:lnTo>
                    <a:pt x="7144" y="464344"/>
                  </a:lnTo>
                  <a:lnTo>
                    <a:pt x="7144" y="264319"/>
                  </a:lnTo>
                  <a:lnTo>
                    <a:pt x="113729" y="264319"/>
                  </a:lnTo>
                  <a:lnTo>
                    <a:pt x="197644" y="393097"/>
                  </a:lnTo>
                  <a:lnTo>
                    <a:pt x="281559" y="264319"/>
                  </a:lnTo>
                  <a:lnTo>
                    <a:pt x="388144" y="264319"/>
                  </a:lnTo>
                  <a:close/>
                </a:path>
              </a:pathLst>
            </a:custGeom>
            <a:solidFill>
              <a:srgbClr val="6A80A3"/>
            </a:solidFill>
            <a:ln w="9525" cap="flat">
              <a:noFill/>
              <a:prstDash val="solid"/>
              <a:miter/>
            </a:ln>
          </p:spPr>
          <p:txBody>
            <a:bodyPr rtlCol="0" anchor="ctr"/>
            <a:lstStyle/>
            <a:p>
              <a:endParaRPr lang="en-US" dirty="0"/>
            </a:p>
          </p:txBody>
        </p:sp>
      </p:grpSp>
      <p:sp>
        <p:nvSpPr>
          <p:cNvPr id="8" name="Rectangle 7">
            <a:extLst>
              <a:ext uri="{FF2B5EF4-FFF2-40B4-BE49-F238E27FC236}">
                <a16:creationId xmlns:a16="http://schemas.microsoft.com/office/drawing/2014/main" id="{9FA9003A-1883-484C-8E22-35ACF1920649}"/>
              </a:ext>
            </a:extLst>
          </p:cNvPr>
          <p:cNvSpPr/>
          <p:nvPr/>
        </p:nvSpPr>
        <p:spPr>
          <a:xfrm>
            <a:off x="1965534" y="2485760"/>
            <a:ext cx="6721266" cy="1002839"/>
          </a:xfrm>
          <a:prstGeom prst="rect">
            <a:avLst/>
          </a:prstGeom>
        </p:spPr>
        <p:txBody>
          <a:bodyPr wrap="square">
            <a:spAutoFit/>
          </a:bodyPr>
          <a:lstStyle/>
          <a:p>
            <a:pPr marL="244248" marR="240159" indent="-228600">
              <a:spcBef>
                <a:spcPts val="107"/>
              </a:spcBef>
              <a:buFont typeface="+mj-lt"/>
              <a:buAutoNum type="arabicPeriod" startAt="3"/>
              <a:tabLst>
                <a:tab pos="195938" algn="l"/>
              </a:tabLst>
            </a:pPr>
            <a:r>
              <a:rPr lang="en-IN" sz="1100" b="1" spc="-5" dirty="0">
                <a:cs typeface="Graphik"/>
              </a:rPr>
              <a:t>Show emerging </a:t>
            </a:r>
            <a:r>
              <a:rPr lang="en-IN" sz="1100" b="1" dirty="0">
                <a:cs typeface="Graphik"/>
              </a:rPr>
              <a:t>leaders the </a:t>
            </a:r>
            <a:r>
              <a:rPr lang="en-IN" sz="1100" b="1" spc="-5" dirty="0">
                <a:cs typeface="Graphik"/>
              </a:rPr>
              <a:t>risks </a:t>
            </a:r>
            <a:r>
              <a:rPr lang="en-IN" sz="1100" b="1" dirty="0">
                <a:cs typeface="Graphik"/>
              </a:rPr>
              <a:t>to </a:t>
            </a:r>
            <a:r>
              <a:rPr lang="en-IN" sz="1100" b="1" spc="-32" dirty="0">
                <a:cs typeface="Graphik"/>
              </a:rPr>
              <a:t>IT’s </a:t>
            </a:r>
            <a:r>
              <a:rPr lang="en-IN" sz="1100" b="1" spc="-11" dirty="0">
                <a:cs typeface="Graphik"/>
              </a:rPr>
              <a:t>relevance </a:t>
            </a:r>
            <a:r>
              <a:rPr lang="en-IN" sz="1100" b="1" dirty="0">
                <a:cs typeface="Graphik"/>
              </a:rPr>
              <a:t>to </a:t>
            </a:r>
            <a:r>
              <a:rPr lang="en-IN" sz="1100" b="1" spc="-5" dirty="0">
                <a:cs typeface="Graphik"/>
              </a:rPr>
              <a:t>stress </a:t>
            </a:r>
            <a:r>
              <a:rPr lang="en-IN" sz="1100" b="1" dirty="0">
                <a:cs typeface="Graphik"/>
              </a:rPr>
              <a:t>the </a:t>
            </a:r>
            <a:r>
              <a:rPr lang="en-IN" sz="1100" b="1" spc="-5" dirty="0">
                <a:cs typeface="Graphik"/>
              </a:rPr>
              <a:t>urgency </a:t>
            </a:r>
            <a:r>
              <a:rPr lang="en-IN" sz="1100" b="1" spc="-11" dirty="0">
                <a:cs typeface="Graphik"/>
              </a:rPr>
              <a:t>of</a:t>
            </a:r>
            <a:r>
              <a:rPr lang="en-IN" sz="1100" b="1" spc="-11" dirty="0">
                <a:solidFill>
                  <a:srgbClr val="FF0000"/>
                </a:solidFill>
                <a:cs typeface="Graphik"/>
              </a:rPr>
              <a:t> </a:t>
            </a:r>
            <a:r>
              <a:rPr lang="en-IN" sz="1100" b="1" spc="-11" dirty="0">
                <a:cs typeface="Graphik"/>
              </a:rPr>
              <a:t>evolving </a:t>
            </a:r>
            <a:r>
              <a:rPr lang="en-IN" sz="1100" b="1" dirty="0">
                <a:cs typeface="Graphik"/>
              </a:rPr>
              <a:t>their </a:t>
            </a:r>
            <a:r>
              <a:rPr lang="en-IN" sz="1100" b="1" spc="-5" dirty="0">
                <a:cs typeface="Graphik"/>
              </a:rPr>
              <a:t>role: </a:t>
            </a:r>
            <a:r>
              <a:rPr lang="en-IN" sz="1100" dirty="0">
                <a:cs typeface="Graphik"/>
              </a:rPr>
              <a:t>The CIO tells </a:t>
            </a:r>
            <a:r>
              <a:rPr lang="en-IN" sz="1100" spc="-5" dirty="0">
                <a:cs typeface="Graphik"/>
              </a:rPr>
              <a:t>specific </a:t>
            </a:r>
            <a:r>
              <a:rPr lang="en-IN" sz="1100" dirty="0">
                <a:cs typeface="Graphik"/>
              </a:rPr>
              <a:t>stories of </a:t>
            </a:r>
            <a:r>
              <a:rPr lang="en-IN" sz="1100" spc="-5" dirty="0">
                <a:cs typeface="Graphik"/>
              </a:rPr>
              <a:t>how </a:t>
            </a:r>
            <a:r>
              <a:rPr lang="en-IN" sz="1100" dirty="0">
                <a:cs typeface="Graphik"/>
              </a:rPr>
              <a:t>a </a:t>
            </a:r>
            <a:r>
              <a:rPr lang="en-IN" sz="1100" spc="-11" dirty="0">
                <a:cs typeface="Graphik"/>
              </a:rPr>
              <a:t>fixed </a:t>
            </a:r>
            <a:r>
              <a:rPr lang="en-IN" sz="1100" dirty="0">
                <a:cs typeface="Graphik"/>
              </a:rPr>
              <a:t>mindset </a:t>
            </a:r>
            <a:r>
              <a:rPr lang="en-IN" sz="1100" spc="-5" dirty="0">
                <a:cs typeface="Graphik"/>
              </a:rPr>
              <a:t>risks </a:t>
            </a:r>
            <a:r>
              <a:rPr lang="en-IN" sz="1100" spc="-32" dirty="0">
                <a:cs typeface="Graphik"/>
              </a:rPr>
              <a:t>IT’s </a:t>
            </a:r>
            <a:r>
              <a:rPr lang="en-IN" sz="1100" spc="-5" dirty="0">
                <a:cs typeface="Graphik"/>
              </a:rPr>
              <a:t>relevance </a:t>
            </a:r>
            <a:r>
              <a:rPr lang="en-IN" sz="1100" dirty="0">
                <a:cs typeface="Graphik"/>
              </a:rPr>
              <a:t>with business partners and </a:t>
            </a:r>
            <a:r>
              <a:rPr lang="en-IN" sz="1100" spc="-11" dirty="0">
                <a:cs typeface="Graphik"/>
              </a:rPr>
              <a:t>executive</a:t>
            </a:r>
            <a:r>
              <a:rPr lang="en-IN" sz="1100" spc="-5" dirty="0">
                <a:cs typeface="Graphik"/>
              </a:rPr>
              <a:t> </a:t>
            </a:r>
            <a:r>
              <a:rPr lang="en-IN" sz="1100" dirty="0">
                <a:cs typeface="Graphik"/>
              </a:rPr>
              <a:t>leaders.</a:t>
            </a:r>
          </a:p>
          <a:p>
            <a:pPr marL="241526" marR="5443" indent="-228600">
              <a:spcBef>
                <a:spcPts val="482"/>
              </a:spcBef>
              <a:buFont typeface="+mj-lt"/>
              <a:buAutoNum type="arabicPeriod" startAt="3"/>
              <a:tabLst>
                <a:tab pos="195938" algn="l"/>
              </a:tabLst>
            </a:pPr>
            <a:r>
              <a:rPr lang="en-IN" sz="1100" b="1" spc="-5" dirty="0">
                <a:cs typeface="Graphik"/>
              </a:rPr>
              <a:t>Encourage </a:t>
            </a:r>
            <a:r>
              <a:rPr lang="en-IN" sz="1100" b="1" dirty="0">
                <a:cs typeface="Graphik"/>
              </a:rPr>
              <a:t>participants to </a:t>
            </a:r>
            <a:r>
              <a:rPr lang="en-IN" sz="1100" b="1" spc="-5" dirty="0">
                <a:cs typeface="Graphik"/>
              </a:rPr>
              <a:t>constructively </a:t>
            </a:r>
            <a:r>
              <a:rPr lang="en-IN" sz="1100" b="1" dirty="0">
                <a:cs typeface="Graphik"/>
              </a:rPr>
              <a:t>challenge the </a:t>
            </a:r>
            <a:r>
              <a:rPr lang="en-IN" sz="1100" b="1" spc="-5" dirty="0">
                <a:cs typeface="Graphik"/>
              </a:rPr>
              <a:t>status </a:t>
            </a:r>
            <a:r>
              <a:rPr lang="en-IN" sz="1100" b="1" dirty="0">
                <a:cs typeface="Graphik"/>
              </a:rPr>
              <a:t>quo: </a:t>
            </a:r>
            <a:r>
              <a:rPr lang="en-IN" sz="1100" spc="-5" dirty="0">
                <a:cs typeface="Graphik"/>
              </a:rPr>
              <a:t>Encourage </a:t>
            </a:r>
            <a:r>
              <a:rPr lang="en-IN" sz="1100" dirty="0">
                <a:cs typeface="Graphik"/>
              </a:rPr>
              <a:t>participants to push the boundaries on </a:t>
            </a:r>
            <a:r>
              <a:rPr lang="en-IN" sz="1100" spc="-5" dirty="0">
                <a:cs typeface="Graphik"/>
              </a:rPr>
              <a:t>innovation </a:t>
            </a:r>
            <a:r>
              <a:rPr lang="en-IN" sz="1100" dirty="0">
                <a:cs typeface="Graphik"/>
              </a:rPr>
              <a:t>in simulated </a:t>
            </a:r>
            <a:r>
              <a:rPr lang="en-IN" sz="1100" spc="-11" dirty="0">
                <a:cs typeface="Graphik"/>
              </a:rPr>
              <a:t>exercise </a:t>
            </a:r>
            <a:r>
              <a:rPr lang="en-IN" sz="1100" dirty="0">
                <a:cs typeface="Graphik"/>
              </a:rPr>
              <a:t>to build their ability to </a:t>
            </a:r>
            <a:r>
              <a:rPr lang="en-IN" sz="1100" spc="-5" dirty="0">
                <a:cs typeface="Graphik"/>
              </a:rPr>
              <a:t>take </a:t>
            </a:r>
            <a:r>
              <a:rPr lang="en-IN" sz="1100" dirty="0">
                <a:cs typeface="Graphik"/>
              </a:rPr>
              <a:t>calculated </a:t>
            </a:r>
            <a:r>
              <a:rPr lang="en-IN" sz="1100" spc="-5" dirty="0">
                <a:cs typeface="Graphik"/>
              </a:rPr>
              <a:t>risks.</a:t>
            </a:r>
            <a:endParaRPr lang="en-IN" sz="1100" dirty="0">
              <a:cs typeface="Graphik"/>
            </a:endParaRPr>
          </a:p>
        </p:txBody>
      </p:sp>
      <p:grpSp>
        <p:nvGrpSpPr>
          <p:cNvPr id="34" name="Group 33">
            <a:extLst>
              <a:ext uri="{FF2B5EF4-FFF2-40B4-BE49-F238E27FC236}">
                <a16:creationId xmlns:a16="http://schemas.microsoft.com/office/drawing/2014/main" id="{9B36D6BA-D618-1046-8D1F-2D5B905D1049}"/>
              </a:ext>
            </a:extLst>
          </p:cNvPr>
          <p:cNvGrpSpPr/>
          <p:nvPr/>
        </p:nvGrpSpPr>
        <p:grpSpPr>
          <a:xfrm>
            <a:off x="582770" y="2673778"/>
            <a:ext cx="1382764" cy="626802"/>
            <a:chOff x="582770" y="2763368"/>
            <a:chExt cx="1382764" cy="626802"/>
          </a:xfrm>
        </p:grpSpPr>
        <p:sp>
          <p:nvSpPr>
            <p:cNvPr id="19" name="object 18">
              <a:extLst>
                <a:ext uri="{FF2B5EF4-FFF2-40B4-BE49-F238E27FC236}">
                  <a16:creationId xmlns:a16="http://schemas.microsoft.com/office/drawing/2014/main" id="{842B213E-3D17-A341-B751-D365FBA503C9}"/>
                </a:ext>
              </a:extLst>
            </p:cNvPr>
            <p:cNvSpPr txBox="1"/>
            <p:nvPr/>
          </p:nvSpPr>
          <p:spPr>
            <a:xfrm>
              <a:off x="582770" y="3191764"/>
              <a:ext cx="1382764" cy="198406"/>
            </a:xfrm>
            <a:prstGeom prst="rect">
              <a:avLst/>
            </a:prstGeom>
          </p:spPr>
          <p:txBody>
            <a:bodyPr vert="horz" wrap="square" lIns="0" tIns="13607" rIns="0" bIns="0" rtlCol="0">
              <a:spAutoFit/>
            </a:bodyPr>
            <a:lstStyle/>
            <a:p>
              <a:pPr marL="13607" marR="5443" indent="65313" algn="ctr">
                <a:spcBef>
                  <a:spcPts val="107"/>
                </a:spcBef>
              </a:pPr>
              <a:r>
                <a:rPr lang="en-IN" sz="1200" b="1" spc="-5" dirty="0">
                  <a:solidFill>
                    <a:srgbClr val="6A80A3"/>
                  </a:solidFill>
                  <a:cs typeface="Graphik"/>
                </a:rPr>
                <a:t>Innovation</a:t>
              </a:r>
            </a:p>
          </p:txBody>
        </p:sp>
        <p:sp>
          <p:nvSpPr>
            <p:cNvPr id="24" name="Freeform: Shape 160">
              <a:extLst>
                <a:ext uri="{FF2B5EF4-FFF2-40B4-BE49-F238E27FC236}">
                  <a16:creationId xmlns:a16="http://schemas.microsoft.com/office/drawing/2014/main" id="{AD37877B-2ECA-AF46-A641-8C350364CC67}"/>
                </a:ext>
              </a:extLst>
            </p:cNvPr>
            <p:cNvSpPr/>
            <p:nvPr/>
          </p:nvSpPr>
          <p:spPr>
            <a:xfrm>
              <a:off x="1065562" y="2763368"/>
              <a:ext cx="401729" cy="409454"/>
            </a:xfrm>
            <a:custGeom>
              <a:avLst/>
              <a:gdLst>
                <a:gd name="connsiteX0" fmla="*/ 328231 w 495300"/>
                <a:gd name="connsiteY0" fmla="*/ 433007 h 504825"/>
                <a:gd name="connsiteX1" fmla="*/ 175831 w 495300"/>
                <a:gd name="connsiteY1" fmla="*/ 433007 h 504825"/>
                <a:gd name="connsiteX2" fmla="*/ 175831 w 495300"/>
                <a:gd name="connsiteY2" fmla="*/ 349663 h 504825"/>
                <a:gd name="connsiteX3" fmla="*/ 128206 w 495300"/>
                <a:gd name="connsiteY3" fmla="*/ 252127 h 504825"/>
                <a:gd name="connsiteX4" fmla="*/ 252031 w 495300"/>
                <a:gd name="connsiteY4" fmla="*/ 128302 h 504825"/>
                <a:gd name="connsiteX5" fmla="*/ 375856 w 495300"/>
                <a:gd name="connsiteY5" fmla="*/ 252127 h 504825"/>
                <a:gd name="connsiteX6" fmla="*/ 328231 w 495300"/>
                <a:gd name="connsiteY6" fmla="*/ 349663 h 504825"/>
                <a:gd name="connsiteX7" fmla="*/ 328231 w 495300"/>
                <a:gd name="connsiteY7" fmla="*/ 433007 h 504825"/>
                <a:gd name="connsiteX8" fmla="*/ 213931 w 495300"/>
                <a:gd name="connsiteY8" fmla="*/ 394907 h 504825"/>
                <a:gd name="connsiteX9" fmla="*/ 290131 w 495300"/>
                <a:gd name="connsiteY9" fmla="*/ 394907 h 504825"/>
                <a:gd name="connsiteX10" fmla="*/ 290131 w 495300"/>
                <a:gd name="connsiteY10" fmla="*/ 329470 h 504825"/>
                <a:gd name="connsiteX11" fmla="*/ 298799 w 495300"/>
                <a:gd name="connsiteY11" fmla="*/ 323850 h 504825"/>
                <a:gd name="connsiteX12" fmla="*/ 337756 w 495300"/>
                <a:gd name="connsiteY12" fmla="*/ 252032 h 504825"/>
                <a:gd name="connsiteX13" fmla="*/ 252031 w 495300"/>
                <a:gd name="connsiteY13" fmla="*/ 166307 h 504825"/>
                <a:gd name="connsiteX14" fmla="*/ 166306 w 495300"/>
                <a:gd name="connsiteY14" fmla="*/ 252032 h 504825"/>
                <a:gd name="connsiteX15" fmla="*/ 205264 w 495300"/>
                <a:gd name="connsiteY15" fmla="*/ 323850 h 504825"/>
                <a:gd name="connsiteX16" fmla="*/ 213931 w 495300"/>
                <a:gd name="connsiteY16" fmla="*/ 329470 h 504825"/>
                <a:gd name="connsiteX17" fmla="*/ 213931 w 495300"/>
                <a:gd name="connsiteY17" fmla="*/ 394907 h 504825"/>
                <a:gd name="connsiteX18" fmla="*/ 290131 w 495300"/>
                <a:gd name="connsiteY18" fmla="*/ 461582 h 504825"/>
                <a:gd name="connsiteX19" fmla="*/ 213931 w 495300"/>
                <a:gd name="connsiteY19" fmla="*/ 461582 h 504825"/>
                <a:gd name="connsiteX20" fmla="*/ 213931 w 495300"/>
                <a:gd name="connsiteY20" fmla="*/ 499682 h 504825"/>
                <a:gd name="connsiteX21" fmla="*/ 290131 w 495300"/>
                <a:gd name="connsiteY21" fmla="*/ 499682 h 504825"/>
                <a:gd name="connsiteX22" fmla="*/ 290131 w 495300"/>
                <a:gd name="connsiteY22" fmla="*/ 461582 h 504825"/>
                <a:gd name="connsiteX23" fmla="*/ 207645 w 495300"/>
                <a:gd name="connsiteY23" fmla="*/ 95155 h 504825"/>
                <a:gd name="connsiteX24" fmla="*/ 171164 w 495300"/>
                <a:gd name="connsiteY24" fmla="*/ 7144 h 504825"/>
                <a:gd name="connsiteX25" fmla="*/ 135922 w 495300"/>
                <a:gd name="connsiteY25" fmla="*/ 21717 h 504825"/>
                <a:gd name="connsiteX26" fmla="*/ 172402 w 495300"/>
                <a:gd name="connsiteY26" fmla="*/ 109728 h 504825"/>
                <a:gd name="connsiteX27" fmla="*/ 207645 w 495300"/>
                <a:gd name="connsiteY27" fmla="*/ 95155 h 504825"/>
                <a:gd name="connsiteX28" fmla="*/ 109728 w 495300"/>
                <a:gd name="connsiteY28" fmla="*/ 172498 h 504825"/>
                <a:gd name="connsiteX29" fmla="*/ 21717 w 495300"/>
                <a:gd name="connsiteY29" fmla="*/ 136017 h 504825"/>
                <a:gd name="connsiteX30" fmla="*/ 7144 w 495300"/>
                <a:gd name="connsiteY30" fmla="*/ 171260 h 504825"/>
                <a:gd name="connsiteX31" fmla="*/ 95155 w 495300"/>
                <a:gd name="connsiteY31" fmla="*/ 207740 h 504825"/>
                <a:gd name="connsiteX32" fmla="*/ 109728 w 495300"/>
                <a:gd name="connsiteY32" fmla="*/ 172498 h 504825"/>
                <a:gd name="connsiteX33" fmla="*/ 109728 w 495300"/>
                <a:gd name="connsiteY33" fmla="*/ 331661 h 504825"/>
                <a:gd name="connsiteX34" fmla="*/ 95155 w 495300"/>
                <a:gd name="connsiteY34" fmla="*/ 296418 h 504825"/>
                <a:gd name="connsiteX35" fmla="*/ 7144 w 495300"/>
                <a:gd name="connsiteY35" fmla="*/ 332899 h 504825"/>
                <a:gd name="connsiteX36" fmla="*/ 21717 w 495300"/>
                <a:gd name="connsiteY36" fmla="*/ 368141 h 504825"/>
                <a:gd name="connsiteX37" fmla="*/ 109728 w 495300"/>
                <a:gd name="connsiteY37" fmla="*/ 331661 h 504825"/>
                <a:gd name="connsiteX38" fmla="*/ 496919 w 495300"/>
                <a:gd name="connsiteY38" fmla="*/ 332899 h 504825"/>
                <a:gd name="connsiteX39" fmla="*/ 408908 w 495300"/>
                <a:gd name="connsiteY39" fmla="*/ 296418 h 504825"/>
                <a:gd name="connsiteX40" fmla="*/ 394335 w 495300"/>
                <a:gd name="connsiteY40" fmla="*/ 331661 h 504825"/>
                <a:gd name="connsiteX41" fmla="*/ 482346 w 495300"/>
                <a:gd name="connsiteY41" fmla="*/ 368141 h 504825"/>
                <a:gd name="connsiteX42" fmla="*/ 496919 w 495300"/>
                <a:gd name="connsiteY42" fmla="*/ 332899 h 504825"/>
                <a:gd name="connsiteX43" fmla="*/ 496919 w 495300"/>
                <a:gd name="connsiteY43" fmla="*/ 171260 h 504825"/>
                <a:gd name="connsiteX44" fmla="*/ 482346 w 495300"/>
                <a:gd name="connsiteY44" fmla="*/ 136017 h 504825"/>
                <a:gd name="connsiteX45" fmla="*/ 394335 w 495300"/>
                <a:gd name="connsiteY45" fmla="*/ 172498 h 504825"/>
                <a:gd name="connsiteX46" fmla="*/ 408908 w 495300"/>
                <a:gd name="connsiteY46" fmla="*/ 207740 h 504825"/>
                <a:gd name="connsiteX47" fmla="*/ 496919 w 495300"/>
                <a:gd name="connsiteY47" fmla="*/ 171260 h 504825"/>
                <a:gd name="connsiteX48" fmla="*/ 368046 w 495300"/>
                <a:gd name="connsiteY48" fmla="*/ 21812 h 504825"/>
                <a:gd name="connsiteX49" fmla="*/ 332804 w 495300"/>
                <a:gd name="connsiteY49" fmla="*/ 7239 h 504825"/>
                <a:gd name="connsiteX50" fmla="*/ 296323 w 495300"/>
                <a:gd name="connsiteY50" fmla="*/ 95250 h 504825"/>
                <a:gd name="connsiteX51" fmla="*/ 331565 w 495300"/>
                <a:gd name="connsiteY51" fmla="*/ 109823 h 504825"/>
                <a:gd name="connsiteX52" fmla="*/ 368046 w 495300"/>
                <a:gd name="connsiteY52" fmla="*/ 21812 h 50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95300" h="504825">
                  <a:moveTo>
                    <a:pt x="328231" y="433007"/>
                  </a:moveTo>
                  <a:lnTo>
                    <a:pt x="175831" y="433007"/>
                  </a:lnTo>
                  <a:lnTo>
                    <a:pt x="175831" y="349663"/>
                  </a:lnTo>
                  <a:cubicBezTo>
                    <a:pt x="145828" y="326231"/>
                    <a:pt x="128206" y="290513"/>
                    <a:pt x="128206" y="252127"/>
                  </a:cubicBezTo>
                  <a:cubicBezTo>
                    <a:pt x="128206" y="183833"/>
                    <a:pt x="183737" y="128302"/>
                    <a:pt x="252031" y="128302"/>
                  </a:cubicBezTo>
                  <a:cubicBezTo>
                    <a:pt x="320326" y="128302"/>
                    <a:pt x="375856" y="183833"/>
                    <a:pt x="375856" y="252127"/>
                  </a:cubicBezTo>
                  <a:cubicBezTo>
                    <a:pt x="375856" y="290513"/>
                    <a:pt x="358235" y="326231"/>
                    <a:pt x="328231" y="349663"/>
                  </a:cubicBezTo>
                  <a:lnTo>
                    <a:pt x="328231" y="433007"/>
                  </a:lnTo>
                  <a:close/>
                  <a:moveTo>
                    <a:pt x="213931" y="394907"/>
                  </a:moveTo>
                  <a:lnTo>
                    <a:pt x="290131" y="394907"/>
                  </a:lnTo>
                  <a:lnTo>
                    <a:pt x="290131" y="329470"/>
                  </a:lnTo>
                  <a:lnTo>
                    <a:pt x="298799" y="323850"/>
                  </a:lnTo>
                  <a:cubicBezTo>
                    <a:pt x="323183" y="307943"/>
                    <a:pt x="337756" y="281083"/>
                    <a:pt x="337756" y="252032"/>
                  </a:cubicBezTo>
                  <a:cubicBezTo>
                    <a:pt x="337756" y="204788"/>
                    <a:pt x="299275" y="166307"/>
                    <a:pt x="252031" y="166307"/>
                  </a:cubicBezTo>
                  <a:cubicBezTo>
                    <a:pt x="204788" y="166307"/>
                    <a:pt x="166306" y="204788"/>
                    <a:pt x="166306" y="252032"/>
                  </a:cubicBezTo>
                  <a:cubicBezTo>
                    <a:pt x="166306" y="281083"/>
                    <a:pt x="180880" y="307943"/>
                    <a:pt x="205264" y="323850"/>
                  </a:cubicBezTo>
                  <a:lnTo>
                    <a:pt x="213931" y="329470"/>
                  </a:lnTo>
                  <a:lnTo>
                    <a:pt x="213931" y="394907"/>
                  </a:lnTo>
                  <a:close/>
                  <a:moveTo>
                    <a:pt x="290131" y="461582"/>
                  </a:moveTo>
                  <a:lnTo>
                    <a:pt x="213931" y="461582"/>
                  </a:lnTo>
                  <a:lnTo>
                    <a:pt x="213931" y="499682"/>
                  </a:lnTo>
                  <a:lnTo>
                    <a:pt x="290131" y="499682"/>
                  </a:lnTo>
                  <a:lnTo>
                    <a:pt x="290131" y="461582"/>
                  </a:lnTo>
                  <a:close/>
                  <a:moveTo>
                    <a:pt x="207645" y="95155"/>
                  </a:moveTo>
                  <a:lnTo>
                    <a:pt x="171164" y="7144"/>
                  </a:lnTo>
                  <a:lnTo>
                    <a:pt x="135922" y="21717"/>
                  </a:lnTo>
                  <a:lnTo>
                    <a:pt x="172402" y="109728"/>
                  </a:lnTo>
                  <a:lnTo>
                    <a:pt x="207645" y="95155"/>
                  </a:lnTo>
                  <a:close/>
                  <a:moveTo>
                    <a:pt x="109728" y="172498"/>
                  </a:moveTo>
                  <a:lnTo>
                    <a:pt x="21717" y="136017"/>
                  </a:lnTo>
                  <a:lnTo>
                    <a:pt x="7144" y="171260"/>
                  </a:lnTo>
                  <a:lnTo>
                    <a:pt x="95155" y="207740"/>
                  </a:lnTo>
                  <a:lnTo>
                    <a:pt x="109728" y="172498"/>
                  </a:lnTo>
                  <a:close/>
                  <a:moveTo>
                    <a:pt x="109728" y="331661"/>
                  </a:moveTo>
                  <a:lnTo>
                    <a:pt x="95155" y="296418"/>
                  </a:lnTo>
                  <a:lnTo>
                    <a:pt x="7144" y="332899"/>
                  </a:lnTo>
                  <a:lnTo>
                    <a:pt x="21717" y="368141"/>
                  </a:lnTo>
                  <a:lnTo>
                    <a:pt x="109728" y="331661"/>
                  </a:lnTo>
                  <a:close/>
                  <a:moveTo>
                    <a:pt x="496919" y="332899"/>
                  </a:moveTo>
                  <a:lnTo>
                    <a:pt x="408908" y="296418"/>
                  </a:lnTo>
                  <a:lnTo>
                    <a:pt x="394335" y="331661"/>
                  </a:lnTo>
                  <a:lnTo>
                    <a:pt x="482346" y="368141"/>
                  </a:lnTo>
                  <a:lnTo>
                    <a:pt x="496919" y="332899"/>
                  </a:lnTo>
                  <a:close/>
                  <a:moveTo>
                    <a:pt x="496919" y="171260"/>
                  </a:moveTo>
                  <a:lnTo>
                    <a:pt x="482346" y="136017"/>
                  </a:lnTo>
                  <a:lnTo>
                    <a:pt x="394335" y="172498"/>
                  </a:lnTo>
                  <a:lnTo>
                    <a:pt x="408908" y="207740"/>
                  </a:lnTo>
                  <a:lnTo>
                    <a:pt x="496919" y="171260"/>
                  </a:lnTo>
                  <a:close/>
                  <a:moveTo>
                    <a:pt x="368046" y="21812"/>
                  </a:moveTo>
                  <a:lnTo>
                    <a:pt x="332804" y="7239"/>
                  </a:lnTo>
                  <a:lnTo>
                    <a:pt x="296323" y="95250"/>
                  </a:lnTo>
                  <a:lnTo>
                    <a:pt x="331565" y="109823"/>
                  </a:lnTo>
                  <a:lnTo>
                    <a:pt x="368046" y="21812"/>
                  </a:lnTo>
                  <a:close/>
                </a:path>
              </a:pathLst>
            </a:custGeom>
            <a:solidFill>
              <a:srgbClr val="6A80A3"/>
            </a:solidFill>
            <a:ln w="9525" cap="flat">
              <a:noFill/>
              <a:prstDash val="solid"/>
              <a:miter/>
            </a:ln>
          </p:spPr>
          <p:txBody>
            <a:bodyPr rtlCol="0" anchor="ctr"/>
            <a:lstStyle/>
            <a:p>
              <a:endParaRPr lang="en-US" dirty="0"/>
            </a:p>
          </p:txBody>
        </p:sp>
      </p:grpSp>
      <p:sp>
        <p:nvSpPr>
          <p:cNvPr id="9" name="Rectangle 8">
            <a:extLst>
              <a:ext uri="{FF2B5EF4-FFF2-40B4-BE49-F238E27FC236}">
                <a16:creationId xmlns:a16="http://schemas.microsoft.com/office/drawing/2014/main" id="{494C58AF-997B-E846-800C-1BEE91AAAE5F}"/>
              </a:ext>
            </a:extLst>
          </p:cNvPr>
          <p:cNvSpPr/>
          <p:nvPr/>
        </p:nvSpPr>
        <p:spPr>
          <a:xfrm>
            <a:off x="1965534" y="3761861"/>
            <a:ext cx="6721266" cy="1172116"/>
          </a:xfrm>
          <a:prstGeom prst="rect">
            <a:avLst/>
          </a:prstGeom>
        </p:spPr>
        <p:txBody>
          <a:bodyPr wrap="square">
            <a:spAutoFit/>
          </a:bodyPr>
          <a:lstStyle/>
          <a:p>
            <a:pPr marL="248330" marR="82321" indent="-228600">
              <a:spcBef>
                <a:spcPts val="107"/>
              </a:spcBef>
              <a:buFont typeface="+mj-lt"/>
              <a:buAutoNum type="arabicPeriod" startAt="5"/>
              <a:tabLst>
                <a:tab pos="194577" algn="l"/>
              </a:tabLst>
            </a:pPr>
            <a:r>
              <a:rPr lang="en-IN" sz="1100" b="1" dirty="0">
                <a:cs typeface="Graphik"/>
              </a:rPr>
              <a:t>Highlight </a:t>
            </a:r>
            <a:r>
              <a:rPr lang="en-IN" sz="1100" b="1" spc="-11" dirty="0">
                <a:cs typeface="Graphik"/>
              </a:rPr>
              <a:t>network-driven, </a:t>
            </a:r>
            <a:r>
              <a:rPr lang="en-IN" sz="1100" b="1" dirty="0">
                <a:cs typeface="Graphik"/>
              </a:rPr>
              <a:t>peer successes to </a:t>
            </a:r>
            <a:r>
              <a:rPr lang="en-IN" sz="1100" b="1" spc="-5" dirty="0">
                <a:cs typeface="Graphik"/>
              </a:rPr>
              <a:t>ensure </a:t>
            </a:r>
            <a:r>
              <a:rPr lang="en-IN" sz="1100" b="1" dirty="0">
                <a:cs typeface="Graphik"/>
              </a:rPr>
              <a:t>leaders understand the </a:t>
            </a:r>
            <a:r>
              <a:rPr lang="en-IN" sz="1100" b="1" spc="-11" dirty="0">
                <a:cs typeface="Graphik"/>
              </a:rPr>
              <a:t>power </a:t>
            </a:r>
            <a:r>
              <a:rPr lang="en-IN" sz="1100" b="1" dirty="0">
                <a:cs typeface="Graphik"/>
              </a:rPr>
              <a:t>of </a:t>
            </a:r>
            <a:r>
              <a:rPr lang="en-IN" sz="1100" b="1" spc="-5" dirty="0">
                <a:cs typeface="Graphik"/>
              </a:rPr>
              <a:t>collaboration: </a:t>
            </a:r>
            <a:r>
              <a:rPr lang="en-IN" sz="1100" spc="-11" dirty="0">
                <a:cs typeface="Graphik"/>
              </a:rPr>
              <a:t>Have </a:t>
            </a:r>
            <a:r>
              <a:rPr lang="en-IN" sz="1100" dirty="0">
                <a:cs typeface="Graphik"/>
              </a:rPr>
              <a:t>alumni of the </a:t>
            </a:r>
            <a:r>
              <a:rPr lang="en-IN" sz="1100" spc="-5" dirty="0">
                <a:cs typeface="Graphik"/>
              </a:rPr>
              <a:t>leadership development program </a:t>
            </a:r>
            <a:r>
              <a:rPr lang="en-IN" sz="1100" dirty="0">
                <a:cs typeface="Graphik"/>
              </a:rPr>
              <a:t>act as </a:t>
            </a:r>
            <a:r>
              <a:rPr lang="en-IN" sz="1100" spc="-5" dirty="0">
                <a:cs typeface="Graphik"/>
              </a:rPr>
              <a:t>speakers </a:t>
            </a:r>
            <a:r>
              <a:rPr lang="en-IN" sz="1100" dirty="0">
                <a:cs typeface="Graphik"/>
              </a:rPr>
              <a:t>and coaches to teach and </a:t>
            </a:r>
            <a:r>
              <a:rPr lang="en-IN" sz="1100" spc="-11" dirty="0">
                <a:cs typeface="Graphik"/>
              </a:rPr>
              <a:t>reinforce </a:t>
            </a:r>
            <a:r>
              <a:rPr lang="en-IN" sz="1100" dirty="0">
                <a:cs typeface="Graphik"/>
              </a:rPr>
              <a:t>the </a:t>
            </a:r>
            <a:r>
              <a:rPr lang="en-IN" sz="1100" spc="-5" dirty="0">
                <a:cs typeface="Graphik"/>
              </a:rPr>
              <a:t>value </a:t>
            </a:r>
            <a:r>
              <a:rPr lang="en-IN" sz="1100" dirty="0">
                <a:cs typeface="Graphik"/>
              </a:rPr>
              <a:t>of </a:t>
            </a:r>
            <a:r>
              <a:rPr lang="en-IN" sz="1100" spc="-5" dirty="0">
                <a:cs typeface="Graphik"/>
              </a:rPr>
              <a:t>working </a:t>
            </a:r>
            <a:r>
              <a:rPr lang="en-IN" sz="1100" dirty="0">
                <a:cs typeface="Graphik"/>
              </a:rPr>
              <a:t>together, and </a:t>
            </a:r>
            <a:r>
              <a:rPr lang="en-IN" sz="1100" spc="-11" dirty="0">
                <a:cs typeface="Graphik"/>
              </a:rPr>
              <a:t>reinforce </a:t>
            </a:r>
            <a:r>
              <a:rPr lang="en-IN" sz="1100" dirty="0">
                <a:cs typeface="Graphik"/>
              </a:rPr>
              <a:t>that no one is as smart as the</a:t>
            </a:r>
            <a:r>
              <a:rPr lang="en-IN" sz="1100" spc="-5" dirty="0">
                <a:cs typeface="Graphik"/>
              </a:rPr>
              <a:t> whole.</a:t>
            </a:r>
            <a:endParaRPr lang="en-IN" sz="1100" dirty="0">
              <a:cs typeface="Graphik"/>
            </a:endParaRPr>
          </a:p>
          <a:p>
            <a:pPr marL="241527" marR="5443" indent="-228600">
              <a:spcBef>
                <a:spcPts val="482"/>
              </a:spcBef>
              <a:buFont typeface="+mj-lt"/>
              <a:buAutoNum type="arabicPeriod" startAt="5"/>
              <a:tabLst>
                <a:tab pos="194577" algn="l"/>
              </a:tabLst>
            </a:pPr>
            <a:r>
              <a:rPr lang="en-IN" sz="1100" b="1" dirty="0">
                <a:cs typeface="Graphik"/>
              </a:rPr>
              <a:t>Intentionally engineer successful </a:t>
            </a:r>
            <a:r>
              <a:rPr lang="en-IN" sz="1100" b="1" spc="-5" dirty="0">
                <a:cs typeface="Graphik"/>
              </a:rPr>
              <a:t>networking </a:t>
            </a:r>
            <a:r>
              <a:rPr lang="en-IN" sz="1100" b="1" dirty="0">
                <a:cs typeface="Graphik"/>
              </a:rPr>
              <a:t>moments </a:t>
            </a:r>
            <a:r>
              <a:rPr lang="en-IN" sz="1100" b="1" spc="-5" dirty="0">
                <a:cs typeface="Graphik"/>
              </a:rPr>
              <a:t>through attention </a:t>
            </a:r>
            <a:r>
              <a:rPr lang="en-IN" sz="1100" b="1" dirty="0">
                <a:cs typeface="Graphik"/>
              </a:rPr>
              <a:t>to small details: </a:t>
            </a:r>
            <a:r>
              <a:rPr lang="en-IN" sz="1100" spc="-5" dirty="0">
                <a:cs typeface="Graphik"/>
              </a:rPr>
              <a:t>Use thoughtful </a:t>
            </a:r>
            <a:r>
              <a:rPr lang="en-IN" sz="1100" dirty="0">
                <a:cs typeface="Graphik"/>
              </a:rPr>
              <a:t>seating and team assignments to </a:t>
            </a:r>
            <a:r>
              <a:rPr lang="en-IN" sz="1100" spc="-5" dirty="0">
                <a:cs typeface="Graphik"/>
              </a:rPr>
              <a:t>create networking </a:t>
            </a:r>
            <a:r>
              <a:rPr lang="en-IN" sz="1100" dirty="0">
                <a:cs typeface="Graphik"/>
              </a:rPr>
              <a:t>and </a:t>
            </a:r>
            <a:r>
              <a:rPr lang="en-IN" sz="1100" spc="-5" dirty="0">
                <a:cs typeface="Graphik"/>
              </a:rPr>
              <a:t>collaboration </a:t>
            </a:r>
            <a:r>
              <a:rPr lang="en-IN" sz="1100" dirty="0">
                <a:cs typeface="Graphik"/>
              </a:rPr>
              <a:t>opportunities among individuals that </a:t>
            </a:r>
            <a:r>
              <a:rPr lang="en-IN" sz="1100" spc="-11" dirty="0">
                <a:cs typeface="Graphik"/>
              </a:rPr>
              <a:t>haven’t </a:t>
            </a:r>
            <a:r>
              <a:rPr lang="en-IN" sz="1100" spc="-5" dirty="0">
                <a:cs typeface="Graphik"/>
              </a:rPr>
              <a:t>previously </a:t>
            </a:r>
            <a:r>
              <a:rPr lang="en-IN" sz="1100" spc="-11" dirty="0">
                <a:cs typeface="Graphik"/>
              </a:rPr>
              <a:t>worked</a:t>
            </a:r>
            <a:r>
              <a:rPr lang="en-IN" sz="1100" spc="11" dirty="0">
                <a:cs typeface="Graphik"/>
              </a:rPr>
              <a:t> </a:t>
            </a:r>
            <a:r>
              <a:rPr lang="en-IN" sz="1100" spc="-11" dirty="0">
                <a:cs typeface="Graphik"/>
              </a:rPr>
              <a:t>together.</a:t>
            </a:r>
            <a:endParaRPr lang="en-IN" sz="1100" dirty="0">
              <a:cs typeface="Graphik"/>
            </a:endParaRPr>
          </a:p>
        </p:txBody>
      </p:sp>
      <p:grpSp>
        <p:nvGrpSpPr>
          <p:cNvPr id="35" name="Group 34">
            <a:extLst>
              <a:ext uri="{FF2B5EF4-FFF2-40B4-BE49-F238E27FC236}">
                <a16:creationId xmlns:a16="http://schemas.microsoft.com/office/drawing/2014/main" id="{81E9414C-DDA6-0843-A440-7B9BCB417655}"/>
              </a:ext>
            </a:extLst>
          </p:cNvPr>
          <p:cNvGrpSpPr/>
          <p:nvPr/>
        </p:nvGrpSpPr>
        <p:grpSpPr>
          <a:xfrm>
            <a:off x="582770" y="4070012"/>
            <a:ext cx="1382764" cy="555815"/>
            <a:chOff x="582770" y="4227320"/>
            <a:chExt cx="1382764" cy="555815"/>
          </a:xfrm>
        </p:grpSpPr>
        <p:sp>
          <p:nvSpPr>
            <p:cNvPr id="20" name="object 18">
              <a:extLst>
                <a:ext uri="{FF2B5EF4-FFF2-40B4-BE49-F238E27FC236}">
                  <a16:creationId xmlns:a16="http://schemas.microsoft.com/office/drawing/2014/main" id="{E7821064-62D5-054E-B048-73AAB0FB6EA4}"/>
                </a:ext>
              </a:extLst>
            </p:cNvPr>
            <p:cNvSpPr txBox="1"/>
            <p:nvPr/>
          </p:nvSpPr>
          <p:spPr>
            <a:xfrm>
              <a:off x="582770" y="4584729"/>
              <a:ext cx="1382764" cy="198406"/>
            </a:xfrm>
            <a:prstGeom prst="rect">
              <a:avLst/>
            </a:prstGeom>
          </p:spPr>
          <p:txBody>
            <a:bodyPr vert="horz" wrap="square" lIns="0" tIns="13607" rIns="0" bIns="0" rtlCol="0">
              <a:spAutoFit/>
            </a:bodyPr>
            <a:lstStyle/>
            <a:p>
              <a:pPr marL="13607" marR="5443" indent="65313" algn="ctr">
                <a:spcBef>
                  <a:spcPts val="107"/>
                </a:spcBef>
              </a:pPr>
              <a:r>
                <a:rPr lang="en-IN" sz="1200" b="1" spc="-5" dirty="0">
                  <a:solidFill>
                    <a:srgbClr val="6A80A3"/>
                  </a:solidFill>
                  <a:cs typeface="Graphik"/>
                </a:rPr>
                <a:t>Collaboration</a:t>
              </a:r>
            </a:p>
          </p:txBody>
        </p:sp>
        <p:sp>
          <p:nvSpPr>
            <p:cNvPr id="25" name="Freeform: Shape 219">
              <a:extLst>
                <a:ext uri="{FF2B5EF4-FFF2-40B4-BE49-F238E27FC236}">
                  <a16:creationId xmlns:a16="http://schemas.microsoft.com/office/drawing/2014/main" id="{A1879549-31A7-E346-9F8B-C17A94821933}"/>
                </a:ext>
              </a:extLst>
            </p:cNvPr>
            <p:cNvSpPr/>
            <p:nvPr/>
          </p:nvSpPr>
          <p:spPr>
            <a:xfrm>
              <a:off x="1065562" y="4227320"/>
              <a:ext cx="455808" cy="324473"/>
            </a:xfrm>
            <a:custGeom>
              <a:avLst/>
              <a:gdLst>
                <a:gd name="connsiteX0" fmla="*/ 511969 w 561975"/>
                <a:gd name="connsiteY0" fmla="*/ 73819 h 400050"/>
                <a:gd name="connsiteX1" fmla="*/ 559594 w 561975"/>
                <a:gd name="connsiteY1" fmla="*/ 73819 h 400050"/>
                <a:gd name="connsiteX2" fmla="*/ 559594 w 561975"/>
                <a:gd name="connsiteY2" fmla="*/ 35719 h 400050"/>
                <a:gd name="connsiteX3" fmla="*/ 473869 w 561975"/>
                <a:gd name="connsiteY3" fmla="*/ 35719 h 400050"/>
                <a:gd name="connsiteX4" fmla="*/ 473869 w 561975"/>
                <a:gd name="connsiteY4" fmla="*/ 64770 h 400050"/>
                <a:gd name="connsiteX5" fmla="*/ 382429 w 561975"/>
                <a:gd name="connsiteY5" fmla="*/ 26670 h 400050"/>
                <a:gd name="connsiteX6" fmla="*/ 292513 w 561975"/>
                <a:gd name="connsiteY6" fmla="*/ 26670 h 400050"/>
                <a:gd name="connsiteX7" fmla="*/ 247364 w 561975"/>
                <a:gd name="connsiteY7" fmla="*/ 45244 h 400050"/>
                <a:gd name="connsiteX8" fmla="*/ 92869 w 561975"/>
                <a:gd name="connsiteY8" fmla="*/ 45244 h 400050"/>
                <a:gd name="connsiteX9" fmla="*/ 92869 w 561975"/>
                <a:gd name="connsiteY9" fmla="*/ 7144 h 400050"/>
                <a:gd name="connsiteX10" fmla="*/ 7144 w 561975"/>
                <a:gd name="connsiteY10" fmla="*/ 7144 h 400050"/>
                <a:gd name="connsiteX11" fmla="*/ 7144 w 561975"/>
                <a:gd name="connsiteY11" fmla="*/ 45244 h 400050"/>
                <a:gd name="connsiteX12" fmla="*/ 54769 w 561975"/>
                <a:gd name="connsiteY12" fmla="*/ 45244 h 400050"/>
                <a:gd name="connsiteX13" fmla="*/ 54769 w 561975"/>
                <a:gd name="connsiteY13" fmla="*/ 264319 h 400050"/>
                <a:gd name="connsiteX14" fmla="*/ 7144 w 561975"/>
                <a:gd name="connsiteY14" fmla="*/ 264319 h 400050"/>
                <a:gd name="connsiteX15" fmla="*/ 7144 w 561975"/>
                <a:gd name="connsiteY15" fmla="*/ 302419 h 400050"/>
                <a:gd name="connsiteX16" fmla="*/ 92869 w 561975"/>
                <a:gd name="connsiteY16" fmla="*/ 302419 h 400050"/>
                <a:gd name="connsiteX17" fmla="*/ 92869 w 561975"/>
                <a:gd name="connsiteY17" fmla="*/ 273844 h 400050"/>
                <a:gd name="connsiteX18" fmla="*/ 110966 w 561975"/>
                <a:gd name="connsiteY18" fmla="*/ 273844 h 400050"/>
                <a:gd name="connsiteX19" fmla="*/ 162592 w 561975"/>
                <a:gd name="connsiteY19" fmla="*/ 354997 h 400050"/>
                <a:gd name="connsiteX20" fmla="*/ 195167 w 561975"/>
                <a:gd name="connsiteY20" fmla="*/ 384429 h 400050"/>
                <a:gd name="connsiteX21" fmla="*/ 231934 w 561975"/>
                <a:gd name="connsiteY21" fmla="*/ 393097 h 400050"/>
                <a:gd name="connsiteX22" fmla="*/ 255651 w 561975"/>
                <a:gd name="connsiteY22" fmla="*/ 389573 h 400050"/>
                <a:gd name="connsiteX23" fmla="*/ 381381 w 561975"/>
                <a:gd name="connsiteY23" fmla="*/ 351854 h 400050"/>
                <a:gd name="connsiteX24" fmla="*/ 446532 w 561975"/>
                <a:gd name="connsiteY24" fmla="*/ 302800 h 400050"/>
                <a:gd name="connsiteX25" fmla="*/ 473869 w 561975"/>
                <a:gd name="connsiteY25" fmla="*/ 302800 h 400050"/>
                <a:gd name="connsiteX26" fmla="*/ 473869 w 561975"/>
                <a:gd name="connsiteY26" fmla="*/ 330899 h 400050"/>
                <a:gd name="connsiteX27" fmla="*/ 559594 w 561975"/>
                <a:gd name="connsiteY27" fmla="*/ 330899 h 400050"/>
                <a:gd name="connsiteX28" fmla="*/ 559594 w 561975"/>
                <a:gd name="connsiteY28" fmla="*/ 292799 h 400050"/>
                <a:gd name="connsiteX29" fmla="*/ 511969 w 561975"/>
                <a:gd name="connsiteY29" fmla="*/ 292799 h 400050"/>
                <a:gd name="connsiteX30" fmla="*/ 511969 w 561975"/>
                <a:gd name="connsiteY30" fmla="*/ 80582 h 400050"/>
                <a:gd name="connsiteX31" fmla="*/ 511969 w 561975"/>
                <a:gd name="connsiteY31" fmla="*/ 73819 h 400050"/>
                <a:gd name="connsiteX32" fmla="*/ 370427 w 561975"/>
                <a:gd name="connsiteY32" fmla="*/ 315468 h 400050"/>
                <a:gd name="connsiteX33" fmla="*/ 244697 w 561975"/>
                <a:gd name="connsiteY33" fmla="*/ 353187 h 400050"/>
                <a:gd name="connsiteX34" fmla="*/ 212217 w 561975"/>
                <a:gd name="connsiteY34" fmla="*/ 350425 h 400050"/>
                <a:gd name="connsiteX35" fmla="*/ 194691 w 561975"/>
                <a:gd name="connsiteY35" fmla="*/ 334613 h 400050"/>
                <a:gd name="connsiteX36" fmla="*/ 131826 w 561975"/>
                <a:gd name="connsiteY36" fmla="*/ 235839 h 400050"/>
                <a:gd name="connsiteX37" fmla="*/ 92869 w 561975"/>
                <a:gd name="connsiteY37" fmla="*/ 235839 h 400050"/>
                <a:gd name="connsiteX38" fmla="*/ 92869 w 561975"/>
                <a:gd name="connsiteY38" fmla="*/ 83439 h 400050"/>
                <a:gd name="connsiteX39" fmla="*/ 209264 w 561975"/>
                <a:gd name="connsiteY39" fmla="*/ 83439 h 400050"/>
                <a:gd name="connsiteX40" fmla="*/ 132683 w 561975"/>
                <a:gd name="connsiteY40" fmla="*/ 160020 h 400050"/>
                <a:gd name="connsiteX41" fmla="*/ 156020 w 561975"/>
                <a:gd name="connsiteY41" fmla="*/ 183547 h 400050"/>
                <a:gd name="connsiteX42" fmla="*/ 216694 w 561975"/>
                <a:gd name="connsiteY42" fmla="*/ 208883 h 400050"/>
                <a:gd name="connsiteX43" fmla="*/ 216694 w 561975"/>
                <a:gd name="connsiteY43" fmla="*/ 208883 h 400050"/>
                <a:gd name="connsiteX44" fmla="*/ 277368 w 561975"/>
                <a:gd name="connsiteY44" fmla="*/ 183642 h 400050"/>
                <a:gd name="connsiteX45" fmla="*/ 300800 w 561975"/>
                <a:gd name="connsiteY45" fmla="*/ 160115 h 400050"/>
                <a:gd name="connsiteX46" fmla="*/ 330327 w 561975"/>
                <a:gd name="connsiteY46" fmla="*/ 160115 h 400050"/>
                <a:gd name="connsiteX47" fmla="*/ 413099 w 561975"/>
                <a:gd name="connsiteY47" fmla="*/ 284321 h 400050"/>
                <a:gd name="connsiteX48" fmla="*/ 370427 w 561975"/>
                <a:gd name="connsiteY48" fmla="*/ 315468 h 400050"/>
                <a:gd name="connsiteX49" fmla="*/ 445961 w 561975"/>
                <a:gd name="connsiteY49" fmla="*/ 264795 h 400050"/>
                <a:gd name="connsiteX50" fmla="*/ 350711 w 561975"/>
                <a:gd name="connsiteY50" fmla="*/ 121920 h 400050"/>
                <a:gd name="connsiteX51" fmla="*/ 284988 w 561975"/>
                <a:gd name="connsiteY51" fmla="*/ 121920 h 400050"/>
                <a:gd name="connsiteX52" fmla="*/ 250412 w 561975"/>
                <a:gd name="connsiteY52" fmla="*/ 156686 h 400050"/>
                <a:gd name="connsiteX53" fmla="*/ 216789 w 561975"/>
                <a:gd name="connsiteY53" fmla="*/ 170688 h 400050"/>
                <a:gd name="connsiteX54" fmla="*/ 216789 w 561975"/>
                <a:gd name="connsiteY54" fmla="*/ 170688 h 400050"/>
                <a:gd name="connsiteX55" fmla="*/ 186690 w 561975"/>
                <a:gd name="connsiteY55" fmla="*/ 159925 h 400050"/>
                <a:gd name="connsiteX56" fmla="*/ 274225 w 561975"/>
                <a:gd name="connsiteY56" fmla="*/ 72390 h 400050"/>
                <a:gd name="connsiteX57" fmla="*/ 292608 w 561975"/>
                <a:gd name="connsiteY57" fmla="*/ 64770 h 400050"/>
                <a:gd name="connsiteX58" fmla="*/ 374904 w 561975"/>
                <a:gd name="connsiteY58" fmla="*/ 64770 h 400050"/>
                <a:gd name="connsiteX59" fmla="*/ 473964 w 561975"/>
                <a:gd name="connsiteY59" fmla="*/ 106013 h 400050"/>
                <a:gd name="connsiteX60" fmla="*/ 473964 w 561975"/>
                <a:gd name="connsiteY60" fmla="*/ 264795 h 400050"/>
                <a:gd name="connsiteX61" fmla="*/ 445961 w 561975"/>
                <a:gd name="connsiteY61" fmla="*/ 264795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61975" h="400050">
                  <a:moveTo>
                    <a:pt x="511969" y="73819"/>
                  </a:moveTo>
                  <a:lnTo>
                    <a:pt x="559594" y="73819"/>
                  </a:lnTo>
                  <a:lnTo>
                    <a:pt x="559594" y="35719"/>
                  </a:lnTo>
                  <a:lnTo>
                    <a:pt x="473869" y="35719"/>
                  </a:lnTo>
                  <a:lnTo>
                    <a:pt x="473869" y="64770"/>
                  </a:lnTo>
                  <a:lnTo>
                    <a:pt x="382429" y="26670"/>
                  </a:lnTo>
                  <a:lnTo>
                    <a:pt x="292513" y="26670"/>
                  </a:lnTo>
                  <a:cubicBezTo>
                    <a:pt x="275463" y="26670"/>
                    <a:pt x="259461" y="33242"/>
                    <a:pt x="247364" y="45244"/>
                  </a:cubicBezTo>
                  <a:lnTo>
                    <a:pt x="92869" y="45244"/>
                  </a:lnTo>
                  <a:lnTo>
                    <a:pt x="92869" y="7144"/>
                  </a:lnTo>
                  <a:lnTo>
                    <a:pt x="7144" y="7144"/>
                  </a:lnTo>
                  <a:lnTo>
                    <a:pt x="7144" y="45244"/>
                  </a:lnTo>
                  <a:lnTo>
                    <a:pt x="54769" y="45244"/>
                  </a:lnTo>
                  <a:lnTo>
                    <a:pt x="54769" y="264319"/>
                  </a:lnTo>
                  <a:lnTo>
                    <a:pt x="7144" y="264319"/>
                  </a:lnTo>
                  <a:lnTo>
                    <a:pt x="7144" y="302419"/>
                  </a:lnTo>
                  <a:lnTo>
                    <a:pt x="92869" y="302419"/>
                  </a:lnTo>
                  <a:lnTo>
                    <a:pt x="92869" y="273844"/>
                  </a:lnTo>
                  <a:lnTo>
                    <a:pt x="110966" y="273844"/>
                  </a:lnTo>
                  <a:lnTo>
                    <a:pt x="162592" y="354997"/>
                  </a:lnTo>
                  <a:cubicBezTo>
                    <a:pt x="170593" y="367570"/>
                    <a:pt x="181833" y="377762"/>
                    <a:pt x="195167" y="384429"/>
                  </a:cubicBezTo>
                  <a:cubicBezTo>
                    <a:pt x="206693" y="390239"/>
                    <a:pt x="219266" y="393097"/>
                    <a:pt x="231934" y="393097"/>
                  </a:cubicBezTo>
                  <a:cubicBezTo>
                    <a:pt x="239839" y="393097"/>
                    <a:pt x="247841" y="391954"/>
                    <a:pt x="255651" y="389573"/>
                  </a:cubicBezTo>
                  <a:lnTo>
                    <a:pt x="381381" y="351854"/>
                  </a:lnTo>
                  <a:cubicBezTo>
                    <a:pt x="408241" y="343757"/>
                    <a:pt x="431387" y="326136"/>
                    <a:pt x="446532" y="302800"/>
                  </a:cubicBezTo>
                  <a:lnTo>
                    <a:pt x="473869" y="302800"/>
                  </a:lnTo>
                  <a:lnTo>
                    <a:pt x="473869" y="330899"/>
                  </a:lnTo>
                  <a:lnTo>
                    <a:pt x="559594" y="330899"/>
                  </a:lnTo>
                  <a:lnTo>
                    <a:pt x="559594" y="292799"/>
                  </a:lnTo>
                  <a:lnTo>
                    <a:pt x="511969" y="292799"/>
                  </a:lnTo>
                  <a:lnTo>
                    <a:pt x="511969" y="80582"/>
                  </a:lnTo>
                  <a:lnTo>
                    <a:pt x="511969" y="73819"/>
                  </a:lnTo>
                  <a:close/>
                  <a:moveTo>
                    <a:pt x="370427" y="315468"/>
                  </a:moveTo>
                  <a:lnTo>
                    <a:pt x="244697" y="353187"/>
                  </a:lnTo>
                  <a:cubicBezTo>
                    <a:pt x="233839" y="356426"/>
                    <a:pt x="222314" y="355473"/>
                    <a:pt x="212217" y="350425"/>
                  </a:cubicBezTo>
                  <a:cubicBezTo>
                    <a:pt x="205074" y="346805"/>
                    <a:pt x="198977" y="341376"/>
                    <a:pt x="194691" y="334613"/>
                  </a:cubicBezTo>
                  <a:lnTo>
                    <a:pt x="131826" y="235839"/>
                  </a:lnTo>
                  <a:lnTo>
                    <a:pt x="92869" y="235839"/>
                  </a:lnTo>
                  <a:lnTo>
                    <a:pt x="92869" y="83439"/>
                  </a:lnTo>
                  <a:lnTo>
                    <a:pt x="209264" y="83439"/>
                  </a:lnTo>
                  <a:lnTo>
                    <a:pt x="132683" y="160020"/>
                  </a:lnTo>
                  <a:lnTo>
                    <a:pt x="156020" y="183547"/>
                  </a:lnTo>
                  <a:cubicBezTo>
                    <a:pt x="172212" y="199835"/>
                    <a:pt x="193739" y="208788"/>
                    <a:pt x="216694" y="208883"/>
                  </a:cubicBezTo>
                  <a:cubicBezTo>
                    <a:pt x="216694" y="208883"/>
                    <a:pt x="216694" y="208883"/>
                    <a:pt x="216694" y="208883"/>
                  </a:cubicBezTo>
                  <a:cubicBezTo>
                    <a:pt x="239649" y="208883"/>
                    <a:pt x="261175" y="199930"/>
                    <a:pt x="277368" y="183642"/>
                  </a:cubicBezTo>
                  <a:lnTo>
                    <a:pt x="300800" y="160115"/>
                  </a:lnTo>
                  <a:lnTo>
                    <a:pt x="330327" y="160115"/>
                  </a:lnTo>
                  <a:lnTo>
                    <a:pt x="413099" y="284321"/>
                  </a:lnTo>
                  <a:cubicBezTo>
                    <a:pt x="402907" y="298990"/>
                    <a:pt x="387858" y="310229"/>
                    <a:pt x="370427" y="315468"/>
                  </a:cubicBezTo>
                  <a:close/>
                  <a:moveTo>
                    <a:pt x="445961" y="264795"/>
                  </a:moveTo>
                  <a:lnTo>
                    <a:pt x="350711" y="121920"/>
                  </a:lnTo>
                  <a:lnTo>
                    <a:pt x="284988" y="121920"/>
                  </a:lnTo>
                  <a:lnTo>
                    <a:pt x="250412" y="156686"/>
                  </a:lnTo>
                  <a:cubicBezTo>
                    <a:pt x="241459" y="165735"/>
                    <a:pt x="229458" y="170688"/>
                    <a:pt x="216789" y="170688"/>
                  </a:cubicBezTo>
                  <a:cubicBezTo>
                    <a:pt x="216789" y="170688"/>
                    <a:pt x="216789" y="170688"/>
                    <a:pt x="216789" y="170688"/>
                  </a:cubicBezTo>
                  <a:cubicBezTo>
                    <a:pt x="205645" y="170688"/>
                    <a:pt x="195167" y="166878"/>
                    <a:pt x="186690" y="159925"/>
                  </a:cubicBezTo>
                  <a:lnTo>
                    <a:pt x="274225" y="72390"/>
                  </a:lnTo>
                  <a:cubicBezTo>
                    <a:pt x="279082" y="67532"/>
                    <a:pt x="285655" y="64770"/>
                    <a:pt x="292608" y="64770"/>
                  </a:cubicBezTo>
                  <a:lnTo>
                    <a:pt x="374904" y="64770"/>
                  </a:lnTo>
                  <a:lnTo>
                    <a:pt x="473964" y="106013"/>
                  </a:lnTo>
                  <a:lnTo>
                    <a:pt x="473964" y="264795"/>
                  </a:lnTo>
                  <a:lnTo>
                    <a:pt x="445961" y="264795"/>
                  </a:lnTo>
                  <a:close/>
                </a:path>
              </a:pathLst>
            </a:custGeom>
            <a:solidFill>
              <a:srgbClr val="6A80A3"/>
            </a:solidFill>
            <a:ln w="9525" cap="flat">
              <a:noFill/>
              <a:prstDash val="solid"/>
              <a:miter/>
            </a:ln>
          </p:spPr>
          <p:txBody>
            <a:bodyPr rtlCol="0" anchor="ctr"/>
            <a:lstStyle/>
            <a:p>
              <a:endParaRPr lang="en-US" dirty="0"/>
            </a:p>
          </p:txBody>
        </p:sp>
      </p:grpSp>
      <p:sp>
        <p:nvSpPr>
          <p:cNvPr id="10" name="Rectangle 9">
            <a:extLst>
              <a:ext uri="{FF2B5EF4-FFF2-40B4-BE49-F238E27FC236}">
                <a16:creationId xmlns:a16="http://schemas.microsoft.com/office/drawing/2014/main" id="{482B7B0E-A245-FA44-B804-E5781682D411}"/>
              </a:ext>
            </a:extLst>
          </p:cNvPr>
          <p:cNvSpPr/>
          <p:nvPr/>
        </p:nvSpPr>
        <p:spPr>
          <a:xfrm>
            <a:off x="1965534" y="5389665"/>
            <a:ext cx="6721266" cy="430887"/>
          </a:xfrm>
          <a:prstGeom prst="rect">
            <a:avLst/>
          </a:prstGeom>
        </p:spPr>
        <p:txBody>
          <a:bodyPr wrap="square">
            <a:spAutoFit/>
          </a:bodyPr>
          <a:lstStyle/>
          <a:p>
            <a:pPr marL="248330" marR="82321" indent="-228600">
              <a:spcBef>
                <a:spcPts val="107"/>
              </a:spcBef>
              <a:buFont typeface="+mj-lt"/>
              <a:buAutoNum type="arabicPeriod" startAt="7"/>
              <a:tabLst>
                <a:tab pos="194577" algn="l"/>
              </a:tabLst>
            </a:pPr>
            <a:r>
              <a:rPr lang="en-IN" sz="1100" b="1" dirty="0">
                <a:cs typeface="Graphik"/>
              </a:rPr>
              <a:t>Teach influencing to develop change agents: </a:t>
            </a:r>
            <a:r>
              <a:rPr lang="en-IN" sz="1100" dirty="0">
                <a:cs typeface="Graphik"/>
              </a:rPr>
              <a:t>Use negotiation, training and influencing frameworks to ensure IT is a change leader rather than an order taker.</a:t>
            </a:r>
          </a:p>
        </p:txBody>
      </p:sp>
      <p:grpSp>
        <p:nvGrpSpPr>
          <p:cNvPr id="36" name="Group 35">
            <a:extLst>
              <a:ext uri="{FF2B5EF4-FFF2-40B4-BE49-F238E27FC236}">
                <a16:creationId xmlns:a16="http://schemas.microsoft.com/office/drawing/2014/main" id="{D7975E35-5458-D24F-9A94-573D54BC619F}"/>
              </a:ext>
            </a:extLst>
          </p:cNvPr>
          <p:cNvGrpSpPr/>
          <p:nvPr/>
        </p:nvGrpSpPr>
        <p:grpSpPr>
          <a:xfrm>
            <a:off x="582770" y="5207237"/>
            <a:ext cx="1382764" cy="795742"/>
            <a:chOff x="582770" y="5288164"/>
            <a:chExt cx="1382764" cy="795742"/>
          </a:xfrm>
        </p:grpSpPr>
        <p:sp>
          <p:nvSpPr>
            <p:cNvPr id="21" name="object 18">
              <a:extLst>
                <a:ext uri="{FF2B5EF4-FFF2-40B4-BE49-F238E27FC236}">
                  <a16:creationId xmlns:a16="http://schemas.microsoft.com/office/drawing/2014/main" id="{F21E4473-2414-B844-A889-5B0D670EC331}"/>
                </a:ext>
              </a:extLst>
            </p:cNvPr>
            <p:cNvSpPr txBox="1"/>
            <p:nvPr/>
          </p:nvSpPr>
          <p:spPr>
            <a:xfrm>
              <a:off x="582770" y="5700834"/>
              <a:ext cx="1382764" cy="383072"/>
            </a:xfrm>
            <a:prstGeom prst="rect">
              <a:avLst/>
            </a:prstGeom>
          </p:spPr>
          <p:txBody>
            <a:bodyPr vert="horz" wrap="square" lIns="0" tIns="13607" rIns="0" bIns="0" rtlCol="0">
              <a:spAutoFit/>
            </a:bodyPr>
            <a:lstStyle/>
            <a:p>
              <a:pPr marL="13607" marR="5443" indent="65313" algn="ctr">
                <a:spcBef>
                  <a:spcPts val="107"/>
                </a:spcBef>
              </a:pPr>
              <a:r>
                <a:rPr lang="en-IN" sz="1200" b="1" spc="-5" dirty="0">
                  <a:solidFill>
                    <a:srgbClr val="6A80A3"/>
                  </a:solidFill>
                  <a:cs typeface="Graphik"/>
                </a:rPr>
                <a:t>Change Management</a:t>
              </a:r>
            </a:p>
          </p:txBody>
        </p:sp>
        <p:sp>
          <p:nvSpPr>
            <p:cNvPr id="26" name="Freeform: Shape 6">
              <a:extLst>
                <a:ext uri="{FF2B5EF4-FFF2-40B4-BE49-F238E27FC236}">
                  <a16:creationId xmlns:a16="http://schemas.microsoft.com/office/drawing/2014/main" id="{DFAEB231-9D40-8149-BB80-D072DA18E6B3}"/>
                </a:ext>
              </a:extLst>
            </p:cNvPr>
            <p:cNvSpPr/>
            <p:nvPr/>
          </p:nvSpPr>
          <p:spPr>
            <a:xfrm>
              <a:off x="1115778" y="5288164"/>
              <a:ext cx="405592" cy="405591"/>
            </a:xfrm>
            <a:custGeom>
              <a:avLst/>
              <a:gdLst>
                <a:gd name="connsiteX0" fmla="*/ 410795 w 542925"/>
                <a:gd name="connsiteY0" fmla="*/ 291816 h 542925"/>
                <a:gd name="connsiteX1" fmla="*/ 410795 w 542925"/>
                <a:gd name="connsiteY1" fmla="*/ 253716 h 542925"/>
                <a:gd name="connsiteX2" fmla="*/ 378029 w 542925"/>
                <a:gd name="connsiteY2" fmla="*/ 253716 h 542925"/>
                <a:gd name="connsiteX3" fmla="*/ 360694 w 542925"/>
                <a:gd name="connsiteY3" fmla="*/ 211711 h 542925"/>
                <a:gd name="connsiteX4" fmla="*/ 390983 w 542925"/>
                <a:gd name="connsiteY4" fmla="*/ 181421 h 542925"/>
                <a:gd name="connsiteX5" fmla="*/ 364028 w 542925"/>
                <a:gd name="connsiteY5" fmla="*/ 154465 h 542925"/>
                <a:gd name="connsiteX6" fmla="*/ 333738 w 542925"/>
                <a:gd name="connsiteY6" fmla="*/ 184755 h 542925"/>
                <a:gd name="connsiteX7" fmla="*/ 291733 w 542925"/>
                <a:gd name="connsiteY7" fmla="*/ 167419 h 542925"/>
                <a:gd name="connsiteX8" fmla="*/ 291733 w 542925"/>
                <a:gd name="connsiteY8" fmla="*/ 129891 h 542925"/>
                <a:gd name="connsiteX9" fmla="*/ 253633 w 542925"/>
                <a:gd name="connsiteY9" fmla="*/ 129891 h 542925"/>
                <a:gd name="connsiteX10" fmla="*/ 253633 w 542925"/>
                <a:gd name="connsiteY10" fmla="*/ 167419 h 542925"/>
                <a:gd name="connsiteX11" fmla="*/ 211628 w 542925"/>
                <a:gd name="connsiteY11" fmla="*/ 184755 h 542925"/>
                <a:gd name="connsiteX12" fmla="*/ 181338 w 542925"/>
                <a:gd name="connsiteY12" fmla="*/ 154465 h 542925"/>
                <a:gd name="connsiteX13" fmla="*/ 154382 w 542925"/>
                <a:gd name="connsiteY13" fmla="*/ 181421 h 542925"/>
                <a:gd name="connsiteX14" fmla="*/ 184672 w 542925"/>
                <a:gd name="connsiteY14" fmla="*/ 211711 h 542925"/>
                <a:gd name="connsiteX15" fmla="*/ 167336 w 542925"/>
                <a:gd name="connsiteY15" fmla="*/ 253716 h 542925"/>
                <a:gd name="connsiteX16" fmla="*/ 125045 w 542925"/>
                <a:gd name="connsiteY16" fmla="*/ 253716 h 542925"/>
                <a:gd name="connsiteX17" fmla="*/ 125045 w 542925"/>
                <a:gd name="connsiteY17" fmla="*/ 291816 h 542925"/>
                <a:gd name="connsiteX18" fmla="*/ 167336 w 542925"/>
                <a:gd name="connsiteY18" fmla="*/ 291816 h 542925"/>
                <a:gd name="connsiteX19" fmla="*/ 184672 w 542925"/>
                <a:gd name="connsiteY19" fmla="*/ 333821 h 542925"/>
                <a:gd name="connsiteX20" fmla="*/ 154382 w 542925"/>
                <a:gd name="connsiteY20" fmla="*/ 364111 h 542925"/>
                <a:gd name="connsiteX21" fmla="*/ 181338 w 542925"/>
                <a:gd name="connsiteY21" fmla="*/ 391066 h 542925"/>
                <a:gd name="connsiteX22" fmla="*/ 211628 w 542925"/>
                <a:gd name="connsiteY22" fmla="*/ 360777 h 542925"/>
                <a:gd name="connsiteX23" fmla="*/ 253633 w 542925"/>
                <a:gd name="connsiteY23" fmla="*/ 378112 h 542925"/>
                <a:gd name="connsiteX24" fmla="*/ 253633 w 542925"/>
                <a:gd name="connsiteY24" fmla="*/ 415641 h 542925"/>
                <a:gd name="connsiteX25" fmla="*/ 291733 w 542925"/>
                <a:gd name="connsiteY25" fmla="*/ 415641 h 542925"/>
                <a:gd name="connsiteX26" fmla="*/ 291733 w 542925"/>
                <a:gd name="connsiteY26" fmla="*/ 378112 h 542925"/>
                <a:gd name="connsiteX27" fmla="*/ 333738 w 542925"/>
                <a:gd name="connsiteY27" fmla="*/ 360777 h 542925"/>
                <a:gd name="connsiteX28" fmla="*/ 364028 w 542925"/>
                <a:gd name="connsiteY28" fmla="*/ 391066 h 542925"/>
                <a:gd name="connsiteX29" fmla="*/ 390983 w 542925"/>
                <a:gd name="connsiteY29" fmla="*/ 364111 h 542925"/>
                <a:gd name="connsiteX30" fmla="*/ 360694 w 542925"/>
                <a:gd name="connsiteY30" fmla="*/ 333821 h 542925"/>
                <a:gd name="connsiteX31" fmla="*/ 378029 w 542925"/>
                <a:gd name="connsiteY31" fmla="*/ 291816 h 542925"/>
                <a:gd name="connsiteX32" fmla="*/ 410795 w 542925"/>
                <a:gd name="connsiteY32" fmla="*/ 291816 h 542925"/>
                <a:gd name="connsiteX33" fmla="*/ 272683 w 542925"/>
                <a:gd name="connsiteY33" fmla="*/ 341822 h 542925"/>
                <a:gd name="connsiteX34" fmla="*/ 203627 w 542925"/>
                <a:gd name="connsiteY34" fmla="*/ 272766 h 542925"/>
                <a:gd name="connsiteX35" fmla="*/ 272683 w 542925"/>
                <a:gd name="connsiteY35" fmla="*/ 203710 h 542925"/>
                <a:gd name="connsiteX36" fmla="*/ 341739 w 542925"/>
                <a:gd name="connsiteY36" fmla="*/ 272766 h 542925"/>
                <a:gd name="connsiteX37" fmla="*/ 272683 w 542925"/>
                <a:gd name="connsiteY37" fmla="*/ 341822 h 542925"/>
                <a:gd name="connsiteX38" fmla="*/ 310783 w 542925"/>
                <a:gd name="connsiteY38" fmla="*/ 272766 h 542925"/>
                <a:gd name="connsiteX39" fmla="*/ 272683 w 542925"/>
                <a:gd name="connsiteY39" fmla="*/ 310866 h 542925"/>
                <a:gd name="connsiteX40" fmla="*/ 234583 w 542925"/>
                <a:gd name="connsiteY40" fmla="*/ 272766 h 542925"/>
                <a:gd name="connsiteX41" fmla="*/ 272683 w 542925"/>
                <a:gd name="connsiteY41" fmla="*/ 234666 h 542925"/>
                <a:gd name="connsiteX42" fmla="*/ 310783 w 542925"/>
                <a:gd name="connsiteY42" fmla="*/ 272766 h 542925"/>
                <a:gd name="connsiteX43" fmla="*/ 501187 w 542925"/>
                <a:gd name="connsiteY43" fmla="*/ 407926 h 542925"/>
                <a:gd name="connsiteX44" fmla="*/ 338691 w 542925"/>
                <a:gd name="connsiteY44" fmla="*/ 529941 h 542925"/>
                <a:gd name="connsiteX45" fmla="*/ 272111 w 542925"/>
                <a:gd name="connsiteY45" fmla="*/ 538418 h 542925"/>
                <a:gd name="connsiteX46" fmla="*/ 89803 w 542925"/>
                <a:gd name="connsiteY46" fmla="*/ 465361 h 542925"/>
                <a:gd name="connsiteX47" fmla="*/ 89803 w 542925"/>
                <a:gd name="connsiteY47" fmla="*/ 509176 h 542925"/>
                <a:gd name="connsiteX48" fmla="*/ 51703 w 542925"/>
                <a:gd name="connsiteY48" fmla="*/ 509176 h 542925"/>
                <a:gd name="connsiteX49" fmla="*/ 51703 w 542925"/>
                <a:gd name="connsiteY49" fmla="*/ 400782 h 542925"/>
                <a:gd name="connsiteX50" fmla="*/ 160097 w 542925"/>
                <a:gd name="connsiteY50" fmla="*/ 400782 h 542925"/>
                <a:gd name="connsiteX51" fmla="*/ 160097 w 542925"/>
                <a:gd name="connsiteY51" fmla="*/ 438882 h 542925"/>
                <a:gd name="connsiteX52" fmla="*/ 113901 w 542925"/>
                <a:gd name="connsiteY52" fmla="*/ 438882 h 542925"/>
                <a:gd name="connsiteX53" fmla="*/ 329833 w 542925"/>
                <a:gd name="connsiteY53" fmla="*/ 495365 h 542925"/>
                <a:gd name="connsiteX54" fmla="*/ 470517 w 542925"/>
                <a:gd name="connsiteY54" fmla="*/ 389828 h 542925"/>
                <a:gd name="connsiteX55" fmla="*/ 495282 w 542925"/>
                <a:gd name="connsiteY55" fmla="*/ 215711 h 542925"/>
                <a:gd name="connsiteX56" fmla="*/ 529858 w 542925"/>
                <a:gd name="connsiteY56" fmla="*/ 206853 h 542925"/>
                <a:gd name="connsiteX57" fmla="*/ 501187 w 542925"/>
                <a:gd name="connsiteY57" fmla="*/ 407926 h 542925"/>
                <a:gd name="connsiteX58" fmla="*/ 50083 w 542925"/>
                <a:gd name="connsiteY58" fmla="*/ 329916 h 542925"/>
                <a:gd name="connsiteX59" fmla="*/ 15508 w 542925"/>
                <a:gd name="connsiteY59" fmla="*/ 338774 h 542925"/>
                <a:gd name="connsiteX60" fmla="*/ 206674 w 542925"/>
                <a:gd name="connsiteY60" fmla="*/ 15591 h 542925"/>
                <a:gd name="connsiteX61" fmla="*/ 455563 w 542925"/>
                <a:gd name="connsiteY61" fmla="*/ 80361 h 542925"/>
                <a:gd name="connsiteX62" fmla="*/ 455658 w 542925"/>
                <a:gd name="connsiteY62" fmla="*/ 36355 h 542925"/>
                <a:gd name="connsiteX63" fmla="*/ 493758 w 542925"/>
                <a:gd name="connsiteY63" fmla="*/ 36355 h 542925"/>
                <a:gd name="connsiteX64" fmla="*/ 493663 w 542925"/>
                <a:gd name="connsiteY64" fmla="*/ 144750 h 542925"/>
                <a:gd name="connsiteX65" fmla="*/ 385268 w 542925"/>
                <a:gd name="connsiteY65" fmla="*/ 144655 h 542925"/>
                <a:gd name="connsiteX66" fmla="*/ 385268 w 542925"/>
                <a:gd name="connsiteY66" fmla="*/ 106555 h 542925"/>
                <a:gd name="connsiteX67" fmla="*/ 431369 w 542925"/>
                <a:gd name="connsiteY67" fmla="*/ 106650 h 542925"/>
                <a:gd name="connsiteX68" fmla="*/ 215533 w 542925"/>
                <a:gd name="connsiteY68" fmla="*/ 50167 h 542925"/>
                <a:gd name="connsiteX69" fmla="*/ 50083 w 542925"/>
                <a:gd name="connsiteY69" fmla="*/ 329916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42925" h="542925">
                  <a:moveTo>
                    <a:pt x="410795" y="291816"/>
                  </a:moveTo>
                  <a:lnTo>
                    <a:pt x="410795" y="253716"/>
                  </a:lnTo>
                  <a:lnTo>
                    <a:pt x="378029" y="253716"/>
                  </a:lnTo>
                  <a:cubicBezTo>
                    <a:pt x="375267" y="238285"/>
                    <a:pt x="369266" y="224093"/>
                    <a:pt x="360694" y="211711"/>
                  </a:cubicBezTo>
                  <a:lnTo>
                    <a:pt x="390983" y="181421"/>
                  </a:lnTo>
                  <a:lnTo>
                    <a:pt x="364028" y="154465"/>
                  </a:lnTo>
                  <a:lnTo>
                    <a:pt x="333738" y="184755"/>
                  </a:lnTo>
                  <a:cubicBezTo>
                    <a:pt x="321355" y="176182"/>
                    <a:pt x="307163" y="170182"/>
                    <a:pt x="291733" y="167419"/>
                  </a:cubicBezTo>
                  <a:lnTo>
                    <a:pt x="291733" y="129891"/>
                  </a:lnTo>
                  <a:lnTo>
                    <a:pt x="253633" y="129891"/>
                  </a:lnTo>
                  <a:lnTo>
                    <a:pt x="253633" y="167419"/>
                  </a:lnTo>
                  <a:cubicBezTo>
                    <a:pt x="238202" y="170182"/>
                    <a:pt x="224010" y="176182"/>
                    <a:pt x="211628" y="184755"/>
                  </a:cubicBezTo>
                  <a:lnTo>
                    <a:pt x="181338" y="154465"/>
                  </a:lnTo>
                  <a:lnTo>
                    <a:pt x="154382" y="181421"/>
                  </a:lnTo>
                  <a:lnTo>
                    <a:pt x="184672" y="211711"/>
                  </a:lnTo>
                  <a:cubicBezTo>
                    <a:pt x="176099" y="224093"/>
                    <a:pt x="170098" y="238285"/>
                    <a:pt x="167336" y="253716"/>
                  </a:cubicBezTo>
                  <a:lnTo>
                    <a:pt x="125045" y="253716"/>
                  </a:lnTo>
                  <a:lnTo>
                    <a:pt x="125045" y="291816"/>
                  </a:lnTo>
                  <a:lnTo>
                    <a:pt x="167336" y="291816"/>
                  </a:lnTo>
                  <a:cubicBezTo>
                    <a:pt x="170098" y="307246"/>
                    <a:pt x="176099" y="321439"/>
                    <a:pt x="184672" y="333821"/>
                  </a:cubicBezTo>
                  <a:lnTo>
                    <a:pt x="154382" y="364111"/>
                  </a:lnTo>
                  <a:lnTo>
                    <a:pt x="181338" y="391066"/>
                  </a:lnTo>
                  <a:lnTo>
                    <a:pt x="211628" y="360777"/>
                  </a:lnTo>
                  <a:cubicBezTo>
                    <a:pt x="224010" y="369349"/>
                    <a:pt x="238202" y="375350"/>
                    <a:pt x="253633" y="378112"/>
                  </a:cubicBezTo>
                  <a:lnTo>
                    <a:pt x="253633" y="415641"/>
                  </a:lnTo>
                  <a:lnTo>
                    <a:pt x="291733" y="415641"/>
                  </a:lnTo>
                  <a:lnTo>
                    <a:pt x="291733" y="378112"/>
                  </a:lnTo>
                  <a:cubicBezTo>
                    <a:pt x="307163" y="375350"/>
                    <a:pt x="321355" y="369349"/>
                    <a:pt x="333738" y="360777"/>
                  </a:cubicBezTo>
                  <a:lnTo>
                    <a:pt x="364028" y="391066"/>
                  </a:lnTo>
                  <a:lnTo>
                    <a:pt x="390983" y="364111"/>
                  </a:lnTo>
                  <a:lnTo>
                    <a:pt x="360694" y="333821"/>
                  </a:lnTo>
                  <a:cubicBezTo>
                    <a:pt x="369266" y="321439"/>
                    <a:pt x="375267" y="307246"/>
                    <a:pt x="378029" y="291816"/>
                  </a:cubicBezTo>
                  <a:lnTo>
                    <a:pt x="410795" y="291816"/>
                  </a:lnTo>
                  <a:close/>
                  <a:moveTo>
                    <a:pt x="272683" y="341822"/>
                  </a:moveTo>
                  <a:cubicBezTo>
                    <a:pt x="234583" y="341822"/>
                    <a:pt x="203627" y="310866"/>
                    <a:pt x="203627" y="272766"/>
                  </a:cubicBezTo>
                  <a:cubicBezTo>
                    <a:pt x="203627" y="234666"/>
                    <a:pt x="234583" y="203710"/>
                    <a:pt x="272683" y="203710"/>
                  </a:cubicBezTo>
                  <a:cubicBezTo>
                    <a:pt x="310783" y="203710"/>
                    <a:pt x="341739" y="234666"/>
                    <a:pt x="341739" y="272766"/>
                  </a:cubicBezTo>
                  <a:cubicBezTo>
                    <a:pt x="341739" y="310866"/>
                    <a:pt x="310687" y="341822"/>
                    <a:pt x="272683" y="341822"/>
                  </a:cubicBezTo>
                  <a:close/>
                  <a:moveTo>
                    <a:pt x="310783" y="272766"/>
                  </a:moveTo>
                  <a:cubicBezTo>
                    <a:pt x="310783" y="293816"/>
                    <a:pt x="293733" y="310866"/>
                    <a:pt x="272683" y="310866"/>
                  </a:cubicBezTo>
                  <a:cubicBezTo>
                    <a:pt x="251632" y="310866"/>
                    <a:pt x="234583" y="293816"/>
                    <a:pt x="234583" y="272766"/>
                  </a:cubicBezTo>
                  <a:cubicBezTo>
                    <a:pt x="234583" y="251716"/>
                    <a:pt x="251632" y="234666"/>
                    <a:pt x="272683" y="234666"/>
                  </a:cubicBezTo>
                  <a:cubicBezTo>
                    <a:pt x="293733" y="234666"/>
                    <a:pt x="310783" y="251716"/>
                    <a:pt x="310783" y="272766"/>
                  </a:cubicBezTo>
                  <a:close/>
                  <a:moveTo>
                    <a:pt x="501187" y="407926"/>
                  </a:moveTo>
                  <a:cubicBezTo>
                    <a:pt x="465088" y="468981"/>
                    <a:pt x="407366" y="512320"/>
                    <a:pt x="338691" y="529941"/>
                  </a:cubicBezTo>
                  <a:cubicBezTo>
                    <a:pt x="316593" y="535656"/>
                    <a:pt x="294209" y="538418"/>
                    <a:pt x="272111" y="538418"/>
                  </a:cubicBezTo>
                  <a:cubicBezTo>
                    <a:pt x="204388" y="538418"/>
                    <a:pt x="139237" y="512510"/>
                    <a:pt x="89803" y="465361"/>
                  </a:cubicBezTo>
                  <a:lnTo>
                    <a:pt x="89803" y="509176"/>
                  </a:lnTo>
                  <a:lnTo>
                    <a:pt x="51703" y="509176"/>
                  </a:lnTo>
                  <a:lnTo>
                    <a:pt x="51703" y="400782"/>
                  </a:lnTo>
                  <a:lnTo>
                    <a:pt x="160097" y="400782"/>
                  </a:lnTo>
                  <a:lnTo>
                    <a:pt x="160097" y="438882"/>
                  </a:lnTo>
                  <a:lnTo>
                    <a:pt x="113901" y="438882"/>
                  </a:lnTo>
                  <a:cubicBezTo>
                    <a:pt x="170670" y="493365"/>
                    <a:pt x="251728" y="515463"/>
                    <a:pt x="329833" y="495365"/>
                  </a:cubicBezTo>
                  <a:cubicBezTo>
                    <a:pt x="389269" y="480125"/>
                    <a:pt x="439275" y="442597"/>
                    <a:pt x="470517" y="389828"/>
                  </a:cubicBezTo>
                  <a:cubicBezTo>
                    <a:pt x="501759" y="336964"/>
                    <a:pt x="510617" y="275147"/>
                    <a:pt x="495282" y="215711"/>
                  </a:cubicBezTo>
                  <a:lnTo>
                    <a:pt x="529858" y="206853"/>
                  </a:lnTo>
                  <a:cubicBezTo>
                    <a:pt x="547479" y="275433"/>
                    <a:pt x="537287" y="346966"/>
                    <a:pt x="501187" y="407926"/>
                  </a:cubicBezTo>
                  <a:close/>
                  <a:moveTo>
                    <a:pt x="50083" y="329916"/>
                  </a:moveTo>
                  <a:lnTo>
                    <a:pt x="15508" y="338774"/>
                  </a:lnTo>
                  <a:cubicBezTo>
                    <a:pt x="-20878" y="196947"/>
                    <a:pt x="64847" y="51976"/>
                    <a:pt x="206674" y="15591"/>
                  </a:cubicBezTo>
                  <a:cubicBezTo>
                    <a:pt x="296971" y="-7555"/>
                    <a:pt x="390126" y="17782"/>
                    <a:pt x="455563" y="80361"/>
                  </a:cubicBezTo>
                  <a:lnTo>
                    <a:pt x="455658" y="36355"/>
                  </a:lnTo>
                  <a:lnTo>
                    <a:pt x="493758" y="36355"/>
                  </a:lnTo>
                  <a:lnTo>
                    <a:pt x="493663" y="144750"/>
                  </a:lnTo>
                  <a:lnTo>
                    <a:pt x="385268" y="144655"/>
                  </a:lnTo>
                  <a:lnTo>
                    <a:pt x="385268" y="106555"/>
                  </a:lnTo>
                  <a:lnTo>
                    <a:pt x="431369" y="106650"/>
                  </a:lnTo>
                  <a:cubicBezTo>
                    <a:pt x="374696" y="52167"/>
                    <a:pt x="293828" y="30069"/>
                    <a:pt x="215533" y="50167"/>
                  </a:cubicBezTo>
                  <a:cubicBezTo>
                    <a:pt x="92755" y="81694"/>
                    <a:pt x="18556" y="207139"/>
                    <a:pt x="50083" y="329916"/>
                  </a:cubicBezTo>
                  <a:close/>
                </a:path>
              </a:pathLst>
            </a:custGeom>
            <a:solidFill>
              <a:srgbClr val="6A80A3"/>
            </a:solidFill>
            <a:ln w="9525" cap="flat">
              <a:noFill/>
              <a:prstDash val="solid"/>
              <a:miter/>
            </a:ln>
          </p:spPr>
          <p:txBody>
            <a:bodyPr rtlCol="0" anchor="ctr"/>
            <a:lstStyle/>
            <a:p>
              <a:endParaRPr lang="en-US" dirty="0"/>
            </a:p>
          </p:txBody>
        </p:sp>
      </p:grpSp>
      <p:pic>
        <p:nvPicPr>
          <p:cNvPr id="41" name="Picture 40">
            <a:extLst>
              <a:ext uri="{FF2B5EF4-FFF2-40B4-BE49-F238E27FC236}">
                <a16:creationId xmlns:a16="http://schemas.microsoft.com/office/drawing/2014/main" id="{39F11E20-A000-7846-A0D5-A059F943CC96}"/>
              </a:ext>
            </a:extLst>
          </p:cNvPr>
          <p:cNvPicPr>
            <a:picLocks noChangeAspect="1"/>
          </p:cNvPicPr>
          <p:nvPr/>
        </p:nvPicPr>
        <p:blipFill>
          <a:blip r:embed="rId3"/>
          <a:stretch>
            <a:fillRect/>
          </a:stretch>
        </p:blipFill>
        <p:spPr>
          <a:xfrm>
            <a:off x="7880108" y="6002979"/>
            <a:ext cx="806692" cy="397821"/>
          </a:xfrm>
          <a:prstGeom prst="rect">
            <a:avLst/>
          </a:prstGeom>
        </p:spPr>
      </p:pic>
      <p:sp>
        <p:nvSpPr>
          <p:cNvPr id="43" name="object 3">
            <a:extLst>
              <a:ext uri="{FF2B5EF4-FFF2-40B4-BE49-F238E27FC236}">
                <a16:creationId xmlns:a16="http://schemas.microsoft.com/office/drawing/2014/main" id="{791E39B9-9F10-FD4F-A961-DDFB17F9A07C}"/>
              </a:ext>
            </a:extLst>
          </p:cNvPr>
          <p:cNvSpPr txBox="1"/>
          <p:nvPr/>
        </p:nvSpPr>
        <p:spPr>
          <a:xfrm>
            <a:off x="457200" y="6139608"/>
            <a:ext cx="3878494" cy="167628"/>
          </a:xfrm>
          <a:prstGeom prst="rect">
            <a:avLst/>
          </a:prstGeom>
        </p:spPr>
        <p:txBody>
          <a:bodyPr vert="horz" wrap="square" lIns="0" tIns="13607" rIns="0" bIns="0" rtlCol="0">
            <a:spAutoFit/>
          </a:bodyPr>
          <a:lstStyle/>
          <a:p>
            <a:pPr marL="13607">
              <a:spcBef>
                <a:spcPts val="107"/>
              </a:spcBef>
            </a:pPr>
            <a:r>
              <a:rPr sz="1000" spc="-5" dirty="0">
                <a:cs typeface="Graphik-Light"/>
              </a:rPr>
              <a:t>Source: Adapted </a:t>
            </a:r>
            <a:r>
              <a:rPr sz="1000" spc="-11" dirty="0">
                <a:cs typeface="Graphik-Light"/>
              </a:rPr>
              <a:t>From </a:t>
            </a:r>
            <a:r>
              <a:rPr sz="1000" spc="-5" dirty="0">
                <a:cs typeface="Graphik-Light"/>
              </a:rPr>
              <a:t>University of California</a:t>
            </a:r>
            <a:r>
              <a:rPr sz="1000" spc="-21" dirty="0">
                <a:cs typeface="Graphik-Light"/>
              </a:rPr>
              <a:t> </a:t>
            </a:r>
            <a:r>
              <a:rPr sz="1000" spc="-5" dirty="0">
                <a:cs typeface="Graphik-Light"/>
              </a:rPr>
              <a:t>System</a:t>
            </a:r>
            <a:endParaRPr sz="1000" dirty="0">
              <a:cs typeface="Graphik-Light"/>
            </a:endParaRPr>
          </a:p>
        </p:txBody>
      </p:sp>
    </p:spTree>
    <p:extLst>
      <p:ext uri="{BB962C8B-B14F-4D97-AF65-F5344CB8AC3E}">
        <p14:creationId xmlns:p14="http://schemas.microsoft.com/office/powerpoint/2010/main" val="371027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2FF0-B20E-E248-B87B-28610F5023A6}"/>
              </a:ext>
            </a:extLst>
          </p:cNvPr>
          <p:cNvSpPr>
            <a:spLocks noGrp="1"/>
          </p:cNvSpPr>
          <p:nvPr>
            <p:ph type="title"/>
          </p:nvPr>
        </p:nvSpPr>
        <p:spPr/>
        <p:txBody>
          <a:bodyPr/>
          <a:lstStyle/>
          <a:p>
            <a:r>
              <a:rPr lang="en-US" dirty="0"/>
              <a:t>Prompt Leaders to Reflect on Effectiveness</a:t>
            </a:r>
          </a:p>
        </p:txBody>
      </p:sp>
      <p:sp>
        <p:nvSpPr>
          <p:cNvPr id="4" name="Text Placeholder 3">
            <a:extLst>
              <a:ext uri="{FF2B5EF4-FFF2-40B4-BE49-F238E27FC236}">
                <a16:creationId xmlns:a16="http://schemas.microsoft.com/office/drawing/2014/main" id="{0F19E90B-0878-D146-A78F-EC408CAEF416}"/>
              </a:ext>
            </a:extLst>
          </p:cNvPr>
          <p:cNvSpPr>
            <a:spLocks noGrp="1"/>
          </p:cNvSpPr>
          <p:nvPr>
            <p:ph type="body" sz="quarter" idx="11"/>
          </p:nvPr>
        </p:nvSpPr>
        <p:spPr>
          <a:xfrm>
            <a:off x="457200" y="914401"/>
            <a:ext cx="8229600" cy="430887"/>
          </a:xfrm>
        </p:spPr>
        <p:txBody>
          <a:bodyPr>
            <a:spAutoFit/>
          </a:bodyPr>
          <a:lstStyle/>
          <a:p>
            <a:r>
              <a:rPr lang="en-IN" spc="-32" dirty="0">
                <a:cs typeface="Graphik"/>
              </a:rPr>
              <a:t>Strategic Leadership Self-Reflection Questions</a:t>
            </a:r>
            <a:br>
              <a:rPr lang="en-IN" spc="-32" dirty="0">
                <a:cs typeface="Graphik"/>
              </a:rPr>
            </a:br>
            <a:r>
              <a:rPr lang="en-IN" i="1" spc="-32" dirty="0">
                <a:cs typeface="Graphik"/>
              </a:rPr>
              <a:t>Illustrative</a:t>
            </a:r>
          </a:p>
        </p:txBody>
      </p:sp>
      <p:pic>
        <p:nvPicPr>
          <p:cNvPr id="41" name="Picture 40">
            <a:extLst>
              <a:ext uri="{FF2B5EF4-FFF2-40B4-BE49-F238E27FC236}">
                <a16:creationId xmlns:a16="http://schemas.microsoft.com/office/drawing/2014/main" id="{39F11E20-A000-7846-A0D5-A059F943CC96}"/>
              </a:ext>
            </a:extLst>
          </p:cNvPr>
          <p:cNvPicPr>
            <a:picLocks noChangeAspect="1"/>
          </p:cNvPicPr>
          <p:nvPr/>
        </p:nvPicPr>
        <p:blipFill>
          <a:blip r:embed="rId3"/>
          <a:stretch>
            <a:fillRect/>
          </a:stretch>
        </p:blipFill>
        <p:spPr>
          <a:xfrm>
            <a:off x="7880108" y="6002979"/>
            <a:ext cx="806692" cy="397821"/>
          </a:xfrm>
          <a:prstGeom prst="rect">
            <a:avLst/>
          </a:prstGeom>
        </p:spPr>
      </p:pic>
      <p:sp>
        <p:nvSpPr>
          <p:cNvPr id="42" name="object 3">
            <a:extLst>
              <a:ext uri="{FF2B5EF4-FFF2-40B4-BE49-F238E27FC236}">
                <a16:creationId xmlns:a16="http://schemas.microsoft.com/office/drawing/2014/main" id="{B526079F-AC06-8D42-A9A6-7A8DC13DB671}"/>
              </a:ext>
            </a:extLst>
          </p:cNvPr>
          <p:cNvSpPr txBox="1"/>
          <p:nvPr/>
        </p:nvSpPr>
        <p:spPr>
          <a:xfrm>
            <a:off x="1241731" y="5806793"/>
            <a:ext cx="3878494" cy="167628"/>
          </a:xfrm>
          <a:prstGeom prst="rect">
            <a:avLst/>
          </a:prstGeom>
        </p:spPr>
        <p:txBody>
          <a:bodyPr vert="horz" wrap="square" lIns="0" tIns="13607" rIns="0" bIns="0" rtlCol="0">
            <a:spAutoFit/>
          </a:bodyPr>
          <a:lstStyle/>
          <a:p>
            <a:pPr marL="13607">
              <a:spcBef>
                <a:spcPts val="107"/>
              </a:spcBef>
            </a:pPr>
            <a:r>
              <a:rPr sz="1000" spc="-5" dirty="0">
                <a:cs typeface="Graphik-Light"/>
              </a:rPr>
              <a:t>Source: Adapted </a:t>
            </a:r>
            <a:r>
              <a:rPr sz="1000" spc="-11" dirty="0">
                <a:cs typeface="Graphik-Light"/>
              </a:rPr>
              <a:t>From </a:t>
            </a:r>
            <a:r>
              <a:rPr sz="1000" spc="-5" dirty="0">
                <a:cs typeface="Graphik-Light"/>
              </a:rPr>
              <a:t>University of California</a:t>
            </a:r>
            <a:r>
              <a:rPr sz="1000" spc="-21" dirty="0">
                <a:cs typeface="Graphik-Light"/>
              </a:rPr>
              <a:t> </a:t>
            </a:r>
            <a:r>
              <a:rPr sz="1000" spc="-5" dirty="0">
                <a:cs typeface="Graphik-Light"/>
              </a:rPr>
              <a:t>System</a:t>
            </a:r>
            <a:endParaRPr sz="1000" dirty="0">
              <a:cs typeface="Graphik-Light"/>
            </a:endParaRPr>
          </a:p>
        </p:txBody>
      </p:sp>
      <p:grpSp>
        <p:nvGrpSpPr>
          <p:cNvPr id="5" name="Group 4">
            <a:extLst>
              <a:ext uri="{FF2B5EF4-FFF2-40B4-BE49-F238E27FC236}">
                <a16:creationId xmlns:a16="http://schemas.microsoft.com/office/drawing/2014/main" id="{B6A9C794-0B89-C541-AE3B-DE014DB07F6A}"/>
              </a:ext>
            </a:extLst>
          </p:cNvPr>
          <p:cNvGrpSpPr/>
          <p:nvPr/>
        </p:nvGrpSpPr>
        <p:grpSpPr>
          <a:xfrm>
            <a:off x="1241731" y="1525333"/>
            <a:ext cx="6660539" cy="4200143"/>
            <a:chOff x="541645" y="1525333"/>
            <a:chExt cx="6660539" cy="4200143"/>
          </a:xfrm>
        </p:grpSpPr>
        <p:grpSp>
          <p:nvGrpSpPr>
            <p:cNvPr id="27" name="Group 26">
              <a:extLst>
                <a:ext uri="{FF2B5EF4-FFF2-40B4-BE49-F238E27FC236}">
                  <a16:creationId xmlns:a16="http://schemas.microsoft.com/office/drawing/2014/main" id="{2C3C873E-7664-9043-8FD2-11BFC7F6E516}"/>
                </a:ext>
              </a:extLst>
            </p:cNvPr>
            <p:cNvGrpSpPr/>
            <p:nvPr/>
          </p:nvGrpSpPr>
          <p:grpSpPr>
            <a:xfrm>
              <a:off x="541646" y="1525333"/>
              <a:ext cx="4256386" cy="4197077"/>
              <a:chOff x="1873250" y="4354402"/>
              <a:chExt cx="1308926" cy="1558620"/>
            </a:xfrm>
          </p:grpSpPr>
          <p:sp>
            <p:nvSpPr>
              <p:cNvPr id="28" name="Freeform 27">
                <a:extLst>
                  <a:ext uri="{FF2B5EF4-FFF2-40B4-BE49-F238E27FC236}">
                    <a16:creationId xmlns:a16="http://schemas.microsoft.com/office/drawing/2014/main" id="{F616941B-CC40-5346-AEA3-D75B3FE0434C}"/>
                  </a:ext>
                </a:extLst>
              </p:cNvPr>
              <p:cNvSpPr/>
              <p:nvPr/>
            </p:nvSpPr>
            <p:spPr>
              <a:xfrm>
                <a:off x="1873250" y="4354402"/>
                <a:ext cx="1308926" cy="1558620"/>
              </a:xfrm>
              <a:custGeom>
                <a:avLst/>
                <a:gdLst/>
                <a:ahLst/>
                <a:cxnLst/>
                <a:rect l="l" t="t" r="r" b="b"/>
                <a:pathLst>
                  <a:path w="1308926" h="1558620">
                    <a:moveTo>
                      <a:pt x="0" y="0"/>
                    </a:moveTo>
                    <a:lnTo>
                      <a:pt x="0" y="1558620"/>
                    </a:lnTo>
                    <a:lnTo>
                      <a:pt x="1115771" y="1558620"/>
                    </a:lnTo>
                    <a:lnTo>
                      <a:pt x="1308926" y="1440485"/>
                    </a:lnTo>
                    <a:lnTo>
                      <a:pt x="1308926" y="0"/>
                    </a:lnTo>
                    <a:close/>
                  </a:path>
                </a:pathLst>
              </a:custGeom>
              <a:solidFill>
                <a:srgbClr val="FEFFFE"/>
              </a:solidFill>
            </p:spPr>
          </p:sp>
          <p:sp>
            <p:nvSpPr>
              <p:cNvPr id="29" name="Freeform 28">
                <a:extLst>
                  <a:ext uri="{FF2B5EF4-FFF2-40B4-BE49-F238E27FC236}">
                    <a16:creationId xmlns:a16="http://schemas.microsoft.com/office/drawing/2014/main" id="{DB001B9C-6671-3E4E-84EA-0103C1215C62}"/>
                  </a:ext>
                </a:extLst>
              </p:cNvPr>
              <p:cNvSpPr/>
              <p:nvPr/>
            </p:nvSpPr>
            <p:spPr>
              <a:xfrm>
                <a:off x="1873250" y="4354402"/>
                <a:ext cx="1308926" cy="1558620"/>
              </a:xfrm>
              <a:custGeom>
                <a:avLst/>
                <a:gdLst/>
                <a:ahLst/>
                <a:cxnLst/>
                <a:rect l="l" t="t" r="r" b="b"/>
                <a:pathLst>
                  <a:path w="1308926" h="1558620">
                    <a:moveTo>
                      <a:pt x="0" y="0"/>
                    </a:moveTo>
                    <a:lnTo>
                      <a:pt x="0" y="1558620"/>
                    </a:lnTo>
                    <a:lnTo>
                      <a:pt x="1115771" y="1558620"/>
                    </a:lnTo>
                    <a:lnTo>
                      <a:pt x="1308926" y="1440485"/>
                    </a:lnTo>
                    <a:lnTo>
                      <a:pt x="1308926" y="0"/>
                    </a:lnTo>
                    <a:lnTo>
                      <a:pt x="0" y="0"/>
                    </a:lnTo>
                    <a:close/>
                  </a:path>
                </a:pathLst>
              </a:custGeom>
              <a:noFill/>
              <a:ln w="12700" cap="sq">
                <a:solidFill>
                  <a:srgbClr val="6F7878"/>
                </a:solidFill>
              </a:ln>
            </p:spPr>
          </p:sp>
          <p:sp>
            <p:nvSpPr>
              <p:cNvPr id="30" name="Freeform 29">
                <a:extLst>
                  <a:ext uri="{FF2B5EF4-FFF2-40B4-BE49-F238E27FC236}">
                    <a16:creationId xmlns:a16="http://schemas.microsoft.com/office/drawing/2014/main" id="{598702A8-B19A-CE46-8035-D93B02EF2F2D}"/>
                  </a:ext>
                </a:extLst>
              </p:cNvPr>
              <p:cNvSpPr/>
              <p:nvPr/>
            </p:nvSpPr>
            <p:spPr>
              <a:xfrm>
                <a:off x="2983306" y="5738454"/>
                <a:ext cx="198869" cy="172682"/>
              </a:xfrm>
              <a:custGeom>
                <a:avLst/>
                <a:gdLst/>
                <a:ahLst/>
                <a:cxnLst/>
                <a:rect l="l" t="t" r="r" b="b"/>
                <a:pathLst>
                  <a:path w="198869" h="172682">
                    <a:moveTo>
                      <a:pt x="0" y="172682"/>
                    </a:moveTo>
                    <a:cubicBezTo>
                      <a:pt x="10909" y="172682"/>
                      <a:pt x="116701" y="62459"/>
                      <a:pt x="88913" y="1512"/>
                    </a:cubicBezTo>
                    <a:cubicBezTo>
                      <a:pt x="117805" y="0"/>
                      <a:pt x="198870" y="23127"/>
                      <a:pt x="198870" y="57100"/>
                    </a:cubicBezTo>
                  </a:path>
                </a:pathLst>
              </a:custGeom>
              <a:noFill/>
              <a:ln w="12700" cap="sq">
                <a:solidFill>
                  <a:srgbClr val="6F7878"/>
                </a:solidFill>
              </a:ln>
            </p:spPr>
          </p:sp>
        </p:grpSp>
        <p:sp>
          <p:nvSpPr>
            <p:cNvPr id="31" name="object 13">
              <a:extLst>
                <a:ext uri="{FF2B5EF4-FFF2-40B4-BE49-F238E27FC236}">
                  <a16:creationId xmlns:a16="http://schemas.microsoft.com/office/drawing/2014/main" id="{03702E8B-3386-464E-BC70-38A4E5AFA512}"/>
                </a:ext>
              </a:extLst>
            </p:cNvPr>
            <p:cNvSpPr txBox="1"/>
            <p:nvPr/>
          </p:nvSpPr>
          <p:spPr>
            <a:xfrm>
              <a:off x="541645" y="1543067"/>
              <a:ext cx="4256383" cy="4182409"/>
            </a:xfrm>
            <a:prstGeom prst="rect">
              <a:avLst/>
            </a:prstGeom>
          </p:spPr>
          <p:txBody>
            <a:bodyPr vert="horz" wrap="square" lIns="72000" tIns="72000" rIns="72000" bIns="0" rtlCol="0">
              <a:spAutoFit/>
            </a:bodyPr>
            <a:lstStyle/>
            <a:p>
              <a:pPr marL="13607">
                <a:spcBef>
                  <a:spcPts val="107"/>
                </a:spcBef>
              </a:pPr>
              <a:r>
                <a:rPr sz="1200" b="1" spc="-5" dirty="0">
                  <a:cs typeface="Graphik"/>
                </a:rPr>
                <a:t>Self-Reflection </a:t>
              </a:r>
              <a:r>
                <a:rPr sz="1200" b="1" dirty="0">
                  <a:cs typeface="Graphik"/>
                </a:rPr>
                <a:t>Questions</a:t>
              </a:r>
              <a:endParaRPr sz="1200" dirty="0">
                <a:cs typeface="Graphik"/>
              </a:endParaRPr>
            </a:p>
            <a:p>
              <a:pPr marL="111575" marR="5443" indent="-97969">
                <a:spcBef>
                  <a:spcPts val="964"/>
                </a:spcBef>
                <a:buChar char="•"/>
                <a:tabLst>
                  <a:tab pos="111575" algn="l"/>
                </a:tabLst>
              </a:pPr>
              <a:r>
                <a:rPr sz="1200" spc="-5" dirty="0">
                  <a:cs typeface="Graphik"/>
                </a:rPr>
                <a:t>Leadership versus </a:t>
              </a:r>
              <a:r>
                <a:rPr sz="1200" dirty="0">
                  <a:cs typeface="Graphik"/>
                </a:rPr>
                <a:t>Management — </a:t>
              </a:r>
              <a:r>
                <a:rPr lang="en-US" sz="1200" dirty="0">
                  <a:cs typeface="Graphik"/>
                </a:rPr>
                <a:t>D</a:t>
              </a:r>
              <a:r>
                <a:rPr sz="1200" dirty="0">
                  <a:cs typeface="Graphik"/>
                </a:rPr>
                <a:t>o I </a:t>
              </a:r>
              <a:r>
                <a:rPr sz="1200" spc="-5" dirty="0">
                  <a:cs typeface="Graphik"/>
                </a:rPr>
                <a:t>understand </a:t>
              </a:r>
              <a:r>
                <a:rPr sz="1200" dirty="0">
                  <a:cs typeface="Graphik"/>
                </a:rPr>
                <a:t>the</a:t>
              </a:r>
              <a:r>
                <a:rPr lang="en-IN" sz="1200" dirty="0">
                  <a:cs typeface="Graphik"/>
                </a:rPr>
                <a:t> </a:t>
              </a:r>
              <a:r>
                <a:rPr sz="1200" spc="-11" dirty="0">
                  <a:cs typeface="Graphik"/>
                </a:rPr>
                <a:t>difference </a:t>
              </a:r>
              <a:r>
                <a:rPr sz="1200" dirty="0">
                  <a:cs typeface="Graphik"/>
                </a:rPr>
                <a:t>and what </a:t>
              </a:r>
              <a:r>
                <a:rPr sz="1200" spc="-5" dirty="0">
                  <a:cs typeface="Graphik"/>
                </a:rPr>
                <a:t>percentage </a:t>
              </a:r>
              <a:r>
                <a:rPr sz="1200" dirty="0">
                  <a:cs typeface="Graphik"/>
                </a:rPr>
                <a:t>of </a:t>
              </a:r>
              <a:r>
                <a:rPr sz="1200" spc="-11" dirty="0">
                  <a:cs typeface="Graphik"/>
                </a:rPr>
                <a:t>my </a:t>
              </a:r>
              <a:r>
                <a:rPr sz="1200" dirty="0">
                  <a:cs typeface="Graphik"/>
                </a:rPr>
                <a:t>time goes </a:t>
              </a:r>
              <a:r>
                <a:rPr sz="1200" spc="-5" dirty="0">
                  <a:cs typeface="Graphik"/>
                </a:rPr>
                <a:t>toward</a:t>
              </a:r>
              <a:r>
                <a:rPr sz="1200" spc="-21" dirty="0">
                  <a:cs typeface="Graphik"/>
                </a:rPr>
                <a:t> </a:t>
              </a:r>
              <a:r>
                <a:rPr sz="1200" spc="-5" dirty="0">
                  <a:cs typeface="Graphik"/>
                </a:rPr>
                <a:t>each?</a:t>
              </a:r>
              <a:endParaRPr sz="1200" dirty="0">
                <a:cs typeface="Graphik"/>
              </a:endParaRPr>
            </a:p>
            <a:p>
              <a:pPr marL="111575" marR="281660" indent="-97969">
                <a:spcBef>
                  <a:spcPts val="964"/>
                </a:spcBef>
                <a:buChar char="•"/>
                <a:tabLst>
                  <a:tab pos="111575" algn="l"/>
                </a:tabLst>
              </a:pPr>
              <a:r>
                <a:rPr sz="1200" spc="-5" dirty="0">
                  <a:cs typeface="Graphik"/>
                </a:rPr>
                <a:t>How </a:t>
              </a:r>
              <a:r>
                <a:rPr sz="1200" dirty="0">
                  <a:cs typeface="Graphik"/>
                </a:rPr>
                <a:t>can I </a:t>
              </a:r>
              <a:r>
                <a:rPr sz="1200" spc="-5" dirty="0">
                  <a:cs typeface="Graphik"/>
                </a:rPr>
                <a:t>approach conversations </a:t>
              </a:r>
              <a:r>
                <a:rPr sz="1200" dirty="0">
                  <a:cs typeface="Graphik"/>
                </a:rPr>
                <a:t>with </a:t>
              </a:r>
              <a:r>
                <a:rPr sz="1200" spc="-11" dirty="0">
                  <a:cs typeface="Graphik"/>
                </a:rPr>
                <a:t>my </a:t>
              </a:r>
              <a:r>
                <a:rPr sz="1200" dirty="0">
                  <a:cs typeface="Graphik"/>
                </a:rPr>
                <a:t>team to change</a:t>
              </a:r>
              <a:r>
                <a:rPr lang="en-IN" sz="1200" dirty="0">
                  <a:cs typeface="Graphik"/>
                </a:rPr>
                <a:t> </a:t>
              </a:r>
              <a:r>
                <a:rPr sz="1200" dirty="0">
                  <a:cs typeface="Graphik"/>
                </a:rPr>
                <a:t>their mindsets to </a:t>
              </a:r>
              <a:r>
                <a:rPr sz="1200" spc="-11" dirty="0">
                  <a:cs typeface="Graphik"/>
                </a:rPr>
                <a:t>focus </a:t>
              </a:r>
              <a:r>
                <a:rPr sz="1200" dirty="0">
                  <a:cs typeface="Graphik"/>
                </a:rPr>
                <a:t>on opportunities ahead of</a:t>
              </a:r>
              <a:r>
                <a:rPr sz="1200" spc="-21" dirty="0">
                  <a:cs typeface="Graphik"/>
                </a:rPr>
                <a:t> </a:t>
              </a:r>
              <a:r>
                <a:rPr sz="1200" spc="-11" dirty="0">
                  <a:cs typeface="Graphik"/>
                </a:rPr>
                <a:t>us?</a:t>
              </a:r>
              <a:endParaRPr sz="1200" dirty="0">
                <a:cs typeface="Graphik"/>
              </a:endParaRPr>
            </a:p>
            <a:p>
              <a:pPr marL="111575" indent="-97969">
                <a:spcBef>
                  <a:spcPts val="964"/>
                </a:spcBef>
                <a:buChar char="•"/>
                <a:tabLst>
                  <a:tab pos="111575" algn="l"/>
                </a:tabLst>
              </a:pPr>
              <a:r>
                <a:rPr sz="1200" spc="-5" dirty="0">
                  <a:cs typeface="Graphik"/>
                </a:rPr>
                <a:t>How </a:t>
              </a:r>
              <a:r>
                <a:rPr sz="1200" dirty="0">
                  <a:cs typeface="Graphik"/>
                </a:rPr>
                <a:t>do I </a:t>
              </a:r>
              <a:r>
                <a:rPr sz="1200" spc="-5" dirty="0">
                  <a:cs typeface="Graphik"/>
                </a:rPr>
                <a:t>expand </a:t>
              </a:r>
              <a:r>
                <a:rPr sz="1200" spc="-11" dirty="0">
                  <a:cs typeface="Graphik"/>
                </a:rPr>
                <a:t>my </a:t>
              </a:r>
              <a:r>
                <a:rPr sz="1200" spc="-5" dirty="0">
                  <a:cs typeface="Graphik"/>
                </a:rPr>
                <a:t>influence across </a:t>
              </a:r>
              <a:r>
                <a:rPr sz="1200" dirty="0">
                  <a:cs typeface="Graphik"/>
                </a:rPr>
                <a:t>the</a:t>
              </a:r>
              <a:r>
                <a:rPr sz="1200" spc="27" dirty="0">
                  <a:cs typeface="Graphik"/>
                </a:rPr>
                <a:t> </a:t>
              </a:r>
              <a:r>
                <a:rPr sz="1200" spc="-5" dirty="0">
                  <a:cs typeface="Graphik"/>
                </a:rPr>
                <a:t>organization?</a:t>
              </a:r>
              <a:endParaRPr sz="1200" dirty="0">
                <a:cs typeface="Graphik"/>
              </a:endParaRPr>
            </a:p>
            <a:p>
              <a:pPr marL="111575" marR="197298" indent="-97969">
                <a:spcBef>
                  <a:spcPts val="964"/>
                </a:spcBef>
                <a:buChar char="•"/>
                <a:tabLst>
                  <a:tab pos="111575" algn="l"/>
                </a:tabLst>
              </a:pPr>
              <a:r>
                <a:rPr sz="1200" dirty="0">
                  <a:cs typeface="Graphik"/>
                </a:rPr>
                <a:t>What does </a:t>
              </a:r>
              <a:r>
                <a:rPr sz="1200" spc="-5" dirty="0">
                  <a:cs typeface="Graphik"/>
                </a:rPr>
                <a:t>innovation </a:t>
              </a:r>
              <a:r>
                <a:rPr sz="1200" dirty="0">
                  <a:cs typeface="Graphik"/>
                </a:rPr>
                <a:t>mean in </a:t>
              </a:r>
              <a:r>
                <a:rPr sz="1200" spc="-11" dirty="0">
                  <a:cs typeface="Graphik"/>
                </a:rPr>
                <a:t>my </a:t>
              </a:r>
              <a:r>
                <a:rPr sz="1200" spc="-5" dirty="0">
                  <a:cs typeface="Graphik"/>
                </a:rPr>
                <a:t>environment</a:t>
              </a:r>
              <a:r>
                <a:rPr lang="en-US" sz="1200" spc="-5" dirty="0">
                  <a:cs typeface="Graphik"/>
                </a:rPr>
                <a:t>,</a:t>
              </a:r>
              <a:r>
                <a:rPr sz="1200" spc="-5" dirty="0">
                  <a:cs typeface="Graphik"/>
                </a:rPr>
                <a:t> </a:t>
              </a:r>
              <a:r>
                <a:rPr sz="1200" dirty="0">
                  <a:cs typeface="Graphik"/>
                </a:rPr>
                <a:t>and </a:t>
              </a:r>
              <a:r>
                <a:rPr sz="1200" spc="-5" dirty="0">
                  <a:cs typeface="Graphik"/>
                </a:rPr>
                <a:t>how </a:t>
              </a:r>
              <a:r>
                <a:rPr sz="1200" dirty="0">
                  <a:cs typeface="Graphik"/>
                </a:rPr>
                <a:t>do I</a:t>
              </a:r>
              <a:r>
                <a:rPr lang="en-IN" sz="1200" dirty="0">
                  <a:cs typeface="Graphik"/>
                </a:rPr>
                <a:t> </a:t>
              </a:r>
              <a:r>
                <a:rPr sz="1200" spc="-5" dirty="0">
                  <a:cs typeface="Graphik"/>
                </a:rPr>
                <a:t>approach </a:t>
              </a:r>
              <a:r>
                <a:rPr sz="1200" dirty="0">
                  <a:cs typeface="Graphik"/>
                </a:rPr>
                <a:t>it?</a:t>
              </a:r>
            </a:p>
            <a:p>
              <a:pPr marL="111575" marR="541549" indent="-97969">
                <a:spcBef>
                  <a:spcPts val="964"/>
                </a:spcBef>
                <a:buChar char="•"/>
                <a:tabLst>
                  <a:tab pos="111575" algn="l"/>
                </a:tabLst>
              </a:pPr>
              <a:r>
                <a:rPr sz="1200" spc="-5" dirty="0">
                  <a:cs typeface="Graphik"/>
                </a:rPr>
                <a:t>How </a:t>
              </a:r>
              <a:r>
                <a:rPr sz="1200" dirty="0">
                  <a:cs typeface="Graphik"/>
                </a:rPr>
                <a:t>often do I look outside </a:t>
              </a:r>
              <a:r>
                <a:rPr sz="1200" spc="-5" dirty="0">
                  <a:cs typeface="Graphik"/>
                </a:rPr>
                <a:t>myself </a:t>
              </a:r>
              <a:r>
                <a:rPr sz="1200" dirty="0">
                  <a:cs typeface="Graphik"/>
                </a:rPr>
                <a:t>to </a:t>
              </a:r>
              <a:r>
                <a:rPr sz="1200" spc="-5" dirty="0">
                  <a:cs typeface="Graphik"/>
                </a:rPr>
                <a:t>borrow </a:t>
              </a:r>
              <a:r>
                <a:rPr sz="1200" dirty="0">
                  <a:cs typeface="Graphik"/>
                </a:rPr>
                <a:t>ideas</a:t>
              </a:r>
              <a:r>
                <a:rPr sz="1200" spc="-64" dirty="0">
                  <a:cs typeface="Graphik"/>
                </a:rPr>
                <a:t> </a:t>
              </a:r>
              <a:r>
                <a:rPr sz="1200" dirty="0">
                  <a:cs typeface="Graphik"/>
                </a:rPr>
                <a:t>and</a:t>
              </a:r>
              <a:r>
                <a:rPr lang="en-IN" sz="1200" dirty="0">
                  <a:cs typeface="Graphik"/>
                </a:rPr>
                <a:t> </a:t>
              </a:r>
              <a:r>
                <a:rPr sz="1200" dirty="0">
                  <a:cs typeface="Graphik"/>
                </a:rPr>
                <a:t>solutions </a:t>
              </a:r>
              <a:r>
                <a:rPr sz="1200" spc="-5" dirty="0">
                  <a:cs typeface="Graphik"/>
                </a:rPr>
                <a:t>from others </a:t>
              </a:r>
              <a:r>
                <a:rPr sz="1200" dirty="0">
                  <a:cs typeface="Graphik"/>
                </a:rPr>
                <a:t>within the</a:t>
              </a:r>
              <a:r>
                <a:rPr sz="1200" spc="-5" dirty="0">
                  <a:cs typeface="Graphik"/>
                </a:rPr>
                <a:t> organization?</a:t>
              </a:r>
              <a:endParaRPr sz="1200" dirty="0">
                <a:cs typeface="Graphik"/>
              </a:endParaRPr>
            </a:p>
            <a:p>
              <a:pPr marL="111575" marR="121100" indent="-97969">
                <a:spcBef>
                  <a:spcPts val="964"/>
                </a:spcBef>
                <a:buChar char="•"/>
                <a:tabLst>
                  <a:tab pos="111575" algn="l"/>
                </a:tabLst>
              </a:pPr>
              <a:r>
                <a:rPr sz="1200" spc="-5" dirty="0">
                  <a:cs typeface="Graphik"/>
                </a:rPr>
                <a:t>How </a:t>
              </a:r>
              <a:r>
                <a:rPr sz="1200" dirty="0">
                  <a:cs typeface="Graphik"/>
                </a:rPr>
                <a:t>can I use the </a:t>
              </a:r>
              <a:r>
                <a:rPr sz="1200" spc="-5" dirty="0">
                  <a:cs typeface="Graphik"/>
                </a:rPr>
                <a:t>frameworks </a:t>
              </a:r>
              <a:r>
                <a:rPr sz="1200" spc="-16" dirty="0">
                  <a:cs typeface="Graphik"/>
                </a:rPr>
                <a:t>I’ve </a:t>
              </a:r>
              <a:r>
                <a:rPr sz="1200" dirty="0">
                  <a:cs typeface="Graphik"/>
                </a:rPr>
                <a:t>been </a:t>
              </a:r>
              <a:r>
                <a:rPr sz="1200" spc="-5" dirty="0">
                  <a:cs typeface="Graphik"/>
                </a:rPr>
                <a:t>given </a:t>
              </a:r>
              <a:r>
                <a:rPr sz="1200" dirty="0">
                  <a:cs typeface="Graphik"/>
                </a:rPr>
                <a:t>to </a:t>
              </a:r>
              <a:r>
                <a:rPr sz="1200" spc="-5" dirty="0">
                  <a:cs typeface="Graphik"/>
                </a:rPr>
                <a:t>innovate </a:t>
              </a:r>
              <a:r>
                <a:rPr sz="1200" dirty="0">
                  <a:cs typeface="Graphik"/>
                </a:rPr>
                <a:t>and</a:t>
              </a:r>
              <a:r>
                <a:rPr lang="en-IN" sz="1200" dirty="0">
                  <a:cs typeface="Graphik"/>
                </a:rPr>
                <a:t> </a:t>
              </a:r>
              <a:r>
                <a:rPr sz="1200" spc="-5" dirty="0">
                  <a:cs typeface="Graphik"/>
                </a:rPr>
                <a:t>collaborate </a:t>
              </a:r>
              <a:r>
                <a:rPr sz="1200" dirty="0">
                  <a:cs typeface="Graphik"/>
                </a:rPr>
                <a:t>to </a:t>
              </a:r>
              <a:r>
                <a:rPr sz="1200" spc="-5" dirty="0">
                  <a:cs typeface="Graphik"/>
                </a:rPr>
                <a:t>accelerate </a:t>
              </a:r>
              <a:r>
                <a:rPr sz="1200" dirty="0">
                  <a:cs typeface="Graphik"/>
                </a:rPr>
                <a:t>business</a:t>
              </a:r>
              <a:r>
                <a:rPr sz="1200" spc="11" dirty="0">
                  <a:cs typeface="Graphik"/>
                </a:rPr>
                <a:t> </a:t>
              </a:r>
              <a:r>
                <a:rPr sz="1200" spc="-5" dirty="0">
                  <a:cs typeface="Graphik"/>
                </a:rPr>
                <a:t>time</a:t>
              </a:r>
              <a:r>
                <a:rPr lang="en-US" sz="1200" spc="-5" dirty="0">
                  <a:cs typeface="Graphik"/>
                </a:rPr>
                <a:t> </a:t>
              </a:r>
              <a:r>
                <a:rPr sz="1200" spc="-5" dirty="0">
                  <a:cs typeface="Graphik"/>
                </a:rPr>
                <a:t>to</a:t>
              </a:r>
              <a:r>
                <a:rPr lang="en-US" sz="1200" spc="-5" dirty="0">
                  <a:cs typeface="Graphik"/>
                </a:rPr>
                <a:t> </a:t>
              </a:r>
              <a:r>
                <a:rPr sz="1200" spc="-5" dirty="0">
                  <a:cs typeface="Graphik"/>
                </a:rPr>
                <a:t>value?</a:t>
              </a:r>
              <a:endParaRPr sz="1200" dirty="0">
                <a:cs typeface="Graphik"/>
              </a:endParaRPr>
            </a:p>
            <a:p>
              <a:pPr marL="111575" marR="728643" indent="-97969">
                <a:spcBef>
                  <a:spcPts val="964"/>
                </a:spcBef>
                <a:buChar char="•"/>
                <a:tabLst>
                  <a:tab pos="111575" algn="l"/>
                </a:tabLst>
              </a:pPr>
              <a:r>
                <a:rPr sz="1200" dirty="0">
                  <a:cs typeface="Graphik"/>
                </a:rPr>
                <a:t>What </a:t>
              </a:r>
              <a:r>
                <a:rPr sz="1200" spc="-5" dirty="0">
                  <a:cs typeface="Graphik"/>
                </a:rPr>
                <a:t>are </a:t>
              </a:r>
              <a:r>
                <a:rPr sz="1200" dirty="0">
                  <a:cs typeface="Graphik"/>
                </a:rPr>
                <a:t>people in the </a:t>
              </a:r>
              <a:r>
                <a:rPr sz="1200" spc="-5" dirty="0">
                  <a:cs typeface="Graphik"/>
                </a:rPr>
                <a:t>organization working </a:t>
              </a:r>
              <a:r>
                <a:rPr sz="1200" dirty="0">
                  <a:cs typeface="Graphik"/>
                </a:rPr>
                <a:t>on,</a:t>
              </a:r>
              <a:r>
                <a:rPr sz="1200" spc="-21" dirty="0">
                  <a:cs typeface="Graphik"/>
                </a:rPr>
                <a:t> </a:t>
              </a:r>
              <a:r>
                <a:rPr sz="1200" dirty="0">
                  <a:cs typeface="Graphik"/>
                </a:rPr>
                <a:t>and</a:t>
              </a:r>
              <a:r>
                <a:rPr lang="en-IN" sz="1200" dirty="0">
                  <a:cs typeface="Graphik"/>
                </a:rPr>
                <a:t> </a:t>
              </a:r>
              <a:r>
                <a:rPr sz="1200" dirty="0">
                  <a:cs typeface="Graphik"/>
                </a:rPr>
                <a:t>what opportunities should I be taking </a:t>
              </a:r>
              <a:r>
                <a:rPr sz="1200" spc="-5" dirty="0">
                  <a:cs typeface="Graphik"/>
                </a:rPr>
                <a:t>advantage</a:t>
              </a:r>
              <a:r>
                <a:rPr sz="1200" spc="-54" dirty="0">
                  <a:cs typeface="Graphik"/>
                </a:rPr>
                <a:t> </a:t>
              </a:r>
              <a:r>
                <a:rPr sz="1200" spc="5" dirty="0">
                  <a:cs typeface="Graphik"/>
                </a:rPr>
                <a:t>of?</a:t>
              </a:r>
              <a:endParaRPr sz="1200" dirty="0">
                <a:cs typeface="Graphik"/>
              </a:endParaRPr>
            </a:p>
          </p:txBody>
        </p:sp>
        <p:sp>
          <p:nvSpPr>
            <p:cNvPr id="32" name="object 10">
              <a:extLst>
                <a:ext uri="{FF2B5EF4-FFF2-40B4-BE49-F238E27FC236}">
                  <a16:creationId xmlns:a16="http://schemas.microsoft.com/office/drawing/2014/main" id="{743ECE80-FDF7-7D45-83D4-8C25C85BDDAF}"/>
                </a:ext>
              </a:extLst>
            </p:cNvPr>
            <p:cNvSpPr/>
            <p:nvPr/>
          </p:nvSpPr>
          <p:spPr>
            <a:xfrm rot="16200000" flipH="1">
              <a:off x="5058301" y="3360250"/>
              <a:ext cx="27497" cy="548043"/>
            </a:xfrm>
            <a:custGeom>
              <a:avLst/>
              <a:gdLst/>
              <a:ahLst/>
              <a:cxnLst/>
              <a:rect l="l" t="t" r="r" b="b"/>
              <a:pathLst>
                <a:path h="229869">
                  <a:moveTo>
                    <a:pt x="0" y="0"/>
                  </a:moveTo>
                  <a:lnTo>
                    <a:pt x="0" y="229407"/>
                  </a:lnTo>
                </a:path>
              </a:pathLst>
            </a:custGeom>
            <a:ln w="12700">
              <a:solidFill>
                <a:srgbClr val="E81159"/>
              </a:solidFill>
              <a:headEnd type="triangle" w="lg" len="med"/>
              <a:tailEnd type="none" w="lg" len="med"/>
            </a:ln>
          </p:spPr>
          <p:txBody>
            <a:bodyPr wrap="square" lIns="0" tIns="0" rIns="0" bIns="0" rtlCol="0"/>
            <a:lstStyle/>
            <a:p>
              <a:endParaRPr sz="1200" dirty="0"/>
            </a:p>
          </p:txBody>
        </p:sp>
        <p:sp>
          <p:nvSpPr>
            <p:cNvPr id="37" name="object 22">
              <a:extLst>
                <a:ext uri="{FF2B5EF4-FFF2-40B4-BE49-F238E27FC236}">
                  <a16:creationId xmlns:a16="http://schemas.microsoft.com/office/drawing/2014/main" id="{C8531D6D-1952-024D-8BF5-619CA6E68549}"/>
                </a:ext>
              </a:extLst>
            </p:cNvPr>
            <p:cNvSpPr/>
            <p:nvPr/>
          </p:nvSpPr>
          <p:spPr>
            <a:xfrm>
              <a:off x="5171855" y="3264939"/>
              <a:ext cx="2030329" cy="738664"/>
            </a:xfrm>
            <a:custGeom>
              <a:avLst/>
              <a:gdLst/>
              <a:ahLst/>
              <a:cxnLst/>
              <a:rect l="l" t="t" r="r" b="b"/>
              <a:pathLst>
                <a:path w="1242695" h="1253489">
                  <a:moveTo>
                    <a:pt x="0" y="1253489"/>
                  </a:moveTo>
                  <a:lnTo>
                    <a:pt x="1242250" y="1253489"/>
                  </a:lnTo>
                  <a:lnTo>
                    <a:pt x="1242250" y="0"/>
                  </a:lnTo>
                  <a:lnTo>
                    <a:pt x="0" y="0"/>
                  </a:lnTo>
                  <a:lnTo>
                    <a:pt x="0" y="1253489"/>
                  </a:lnTo>
                  <a:close/>
                </a:path>
              </a:pathLst>
            </a:custGeom>
            <a:solidFill>
              <a:schemeClr val="bg1"/>
            </a:solidFill>
            <a:ln w="12700">
              <a:solidFill>
                <a:srgbClr val="E81159"/>
              </a:solidFill>
            </a:ln>
          </p:spPr>
          <p:txBody>
            <a:bodyPr wrap="square" lIns="91440" tIns="91440" rIns="91440" bIns="91440" rtlCol="0">
              <a:spAutoFit/>
            </a:bodyPr>
            <a:lstStyle/>
            <a:p>
              <a:r>
                <a:rPr lang="en-US" sz="1200" dirty="0"/>
                <a:t>Use these questions to guide your leaders through a self-reflection exercise</a:t>
              </a:r>
              <a:r>
                <a:rPr lang="en-US" sz="1200" dirty="0">
                  <a:solidFill>
                    <a:srgbClr val="FF0000"/>
                  </a:solidFill>
                </a:rPr>
                <a:t>.</a:t>
              </a:r>
            </a:p>
          </p:txBody>
        </p:sp>
      </p:grpSp>
    </p:spTree>
    <p:extLst>
      <p:ext uri="{BB962C8B-B14F-4D97-AF65-F5344CB8AC3E}">
        <p14:creationId xmlns:p14="http://schemas.microsoft.com/office/powerpoint/2010/main" val="213435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25">
            <a:extLst>
              <a:ext uri="{FF2B5EF4-FFF2-40B4-BE49-F238E27FC236}">
                <a16:creationId xmlns:a16="http://schemas.microsoft.com/office/drawing/2014/main" id="{E8064003-73E2-8B44-9C6A-9343B828B8C0}"/>
              </a:ext>
            </a:extLst>
          </p:cNvPr>
          <p:cNvGraphicFramePr>
            <a:graphicFrameLocks noGrp="1"/>
          </p:cNvGraphicFramePr>
          <p:nvPr>
            <p:extLst>
              <p:ext uri="{D42A27DB-BD31-4B8C-83A1-F6EECF244321}">
                <p14:modId xmlns:p14="http://schemas.microsoft.com/office/powerpoint/2010/main" val="1420490891"/>
              </p:ext>
            </p:extLst>
          </p:nvPr>
        </p:nvGraphicFramePr>
        <p:xfrm>
          <a:off x="457200" y="1352233"/>
          <a:ext cx="7071756" cy="4187350"/>
        </p:xfrm>
        <a:graphic>
          <a:graphicData uri="http://schemas.openxmlformats.org/drawingml/2006/table">
            <a:tbl>
              <a:tblPr firstRow="1" bandRow="1">
                <a:tableStyleId>{2D5ABB26-0587-4C30-8999-92F81FD0307C}</a:tableStyleId>
              </a:tblPr>
              <a:tblGrid>
                <a:gridCol w="690953">
                  <a:extLst>
                    <a:ext uri="{9D8B030D-6E8A-4147-A177-3AD203B41FA5}">
                      <a16:colId xmlns:a16="http://schemas.microsoft.com/office/drawing/2014/main" val="20000"/>
                    </a:ext>
                  </a:extLst>
                </a:gridCol>
                <a:gridCol w="1168704">
                  <a:extLst>
                    <a:ext uri="{9D8B030D-6E8A-4147-A177-3AD203B41FA5}">
                      <a16:colId xmlns:a16="http://schemas.microsoft.com/office/drawing/2014/main" val="20001"/>
                    </a:ext>
                  </a:extLst>
                </a:gridCol>
                <a:gridCol w="1257554">
                  <a:extLst>
                    <a:ext uri="{9D8B030D-6E8A-4147-A177-3AD203B41FA5}">
                      <a16:colId xmlns:a16="http://schemas.microsoft.com/office/drawing/2014/main" val="20002"/>
                    </a:ext>
                  </a:extLst>
                </a:gridCol>
                <a:gridCol w="1257554">
                  <a:extLst>
                    <a:ext uri="{9D8B030D-6E8A-4147-A177-3AD203B41FA5}">
                      <a16:colId xmlns:a16="http://schemas.microsoft.com/office/drawing/2014/main" val="20003"/>
                    </a:ext>
                  </a:extLst>
                </a:gridCol>
                <a:gridCol w="1257554">
                  <a:extLst>
                    <a:ext uri="{9D8B030D-6E8A-4147-A177-3AD203B41FA5}">
                      <a16:colId xmlns:a16="http://schemas.microsoft.com/office/drawing/2014/main" val="20004"/>
                    </a:ext>
                  </a:extLst>
                </a:gridCol>
                <a:gridCol w="1439437">
                  <a:extLst>
                    <a:ext uri="{9D8B030D-6E8A-4147-A177-3AD203B41FA5}">
                      <a16:colId xmlns:a16="http://schemas.microsoft.com/office/drawing/2014/main" val="20005"/>
                    </a:ext>
                  </a:extLst>
                </a:gridCol>
              </a:tblGrid>
              <a:tr h="178033">
                <a:tc>
                  <a:txBody>
                    <a:bodyPr/>
                    <a:lstStyle/>
                    <a:p>
                      <a:pPr marL="1609725" algn="l">
                        <a:lnSpc>
                          <a:spcPct val="100000"/>
                        </a:lnSpc>
                        <a:spcBef>
                          <a:spcPts val="480"/>
                        </a:spcBef>
                      </a:pPr>
                      <a:endParaRPr sz="1100" dirty="0">
                        <a:latin typeface="+mn-lt"/>
                        <a:cs typeface="Graphik"/>
                      </a:endParaRPr>
                    </a:p>
                  </a:txBody>
                  <a:tcPr marL="36000" marR="36000" marT="36000" marB="36000">
                    <a:lnR w="12700" cap="flat" cmpd="sng" algn="ctr">
                      <a:solidFill>
                        <a:srgbClr val="FFFFFF"/>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1"/>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IN" sz="1100" b="1" spc="-5" dirty="0">
                          <a:solidFill>
                            <a:srgbClr val="FFFFFF"/>
                          </a:solidFill>
                          <a:latin typeface="+mn-lt"/>
                          <a:cs typeface="Graphik"/>
                        </a:rPr>
                        <a:t>Influence </a:t>
                      </a:r>
                      <a:r>
                        <a:rPr lang="en-IN" sz="1100" b="1" dirty="0">
                          <a:solidFill>
                            <a:srgbClr val="FFFFFF"/>
                          </a:solidFill>
                          <a:latin typeface="+mn-lt"/>
                          <a:cs typeface="Graphik"/>
                        </a:rPr>
                        <a:t>an Individual</a:t>
                      </a:r>
                      <a:endParaRPr lang="en-IN" sz="1100" dirty="0">
                        <a:latin typeface="+mn-lt"/>
                        <a:cs typeface="Graphik"/>
                      </a:endParaRPr>
                    </a:p>
                  </a:txBody>
                  <a:tcPr marL="36000" marR="36000" marT="36000" marB="36000" anchor="ctr">
                    <a:lnL w="1270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6A80A2"/>
                    </a:solidFill>
                  </a:tcPr>
                </a:tc>
                <a:tc hMerge="1">
                  <a:txBody>
                    <a:bodyPr/>
                    <a:lstStyle/>
                    <a:p>
                      <a:endParaRPr/>
                    </a:p>
                  </a:txBody>
                  <a:tcPr marL="0" marR="0" marT="0" marB="0"/>
                </a:tc>
                <a:tc hMerge="1">
                  <a:txBody>
                    <a:bodyPr/>
                    <a:lstStyle/>
                    <a:p>
                      <a:endParaRPr/>
                    </a:p>
                  </a:txBody>
                  <a:tcPr marL="0" marR="0" marT="0" marB="0">
                    <a:lnL w="12700" cap="flat" cmpd="sng" algn="ctr">
                      <a:solidFill>
                        <a:srgbClr val="FFFFFF"/>
                      </a:solidFill>
                      <a:prstDash val="solid"/>
                      <a:round/>
                      <a:headEnd type="none" w="med" len="med"/>
                      <a:tailEnd type="none" w="med" len="med"/>
                    </a:lnL>
                  </a:tcPr>
                </a:tc>
                <a:tc gridSpan="2">
                  <a:txBody>
                    <a:bodyPr/>
                    <a:lstStyle/>
                    <a:p>
                      <a:pPr marL="11113" indent="0" algn="ctr">
                        <a:lnSpc>
                          <a:spcPct val="100000"/>
                        </a:lnSpc>
                        <a:spcBef>
                          <a:spcPts val="480"/>
                        </a:spcBef>
                        <a:tabLst/>
                      </a:pPr>
                      <a:r>
                        <a:rPr sz="1100" b="1" spc="-5" dirty="0">
                          <a:solidFill>
                            <a:srgbClr val="FFFFFF"/>
                          </a:solidFill>
                          <a:latin typeface="+mn-lt"/>
                          <a:cs typeface="Graphik"/>
                        </a:rPr>
                        <a:t>Influence </a:t>
                      </a:r>
                      <a:r>
                        <a:rPr sz="1100" b="1" dirty="0">
                          <a:solidFill>
                            <a:srgbClr val="FFFFFF"/>
                          </a:solidFill>
                          <a:latin typeface="+mn-lt"/>
                          <a:cs typeface="Graphik"/>
                        </a:rPr>
                        <a:t>a</a:t>
                      </a:r>
                      <a:r>
                        <a:rPr sz="1100" b="1" spc="-5" dirty="0">
                          <a:solidFill>
                            <a:srgbClr val="FFFFFF"/>
                          </a:solidFill>
                          <a:latin typeface="+mn-lt"/>
                          <a:cs typeface="Graphik"/>
                        </a:rPr>
                        <a:t> Network</a:t>
                      </a:r>
                      <a:endParaRPr sz="1100" dirty="0">
                        <a:latin typeface="+mn-lt"/>
                        <a:cs typeface="Graphik"/>
                      </a:endParaRPr>
                    </a:p>
                  </a:txBody>
                  <a:tcPr marL="36000" marR="36000" marT="36000" marB="36000" anchor="ctr">
                    <a:lnL w="6350" cap="flat" cmpd="sng" algn="ctr">
                      <a:solidFill>
                        <a:schemeClr val="bg1"/>
                      </a:solidFill>
                      <a:prstDash val="solid"/>
                      <a:round/>
                      <a:headEnd type="none" w="med" len="med"/>
                      <a:tailEnd type="none" w="med" len="med"/>
                    </a:lnL>
                    <a:lnR w="12700">
                      <a:solidFill>
                        <a:srgbClr val="FFFFFF"/>
                      </a:solidFill>
                      <a:prstDash val="solid"/>
                    </a:lnR>
                    <a:lnB w="6350" cap="flat" cmpd="sng" algn="ctr">
                      <a:solidFill>
                        <a:schemeClr val="bg1"/>
                      </a:solidFill>
                      <a:prstDash val="solid"/>
                      <a:round/>
                      <a:headEnd type="none" w="med" len="med"/>
                      <a:tailEnd type="none" w="med" len="med"/>
                    </a:lnB>
                    <a:solidFill>
                      <a:srgbClr val="6A80A2"/>
                    </a:solidFill>
                  </a:tcPr>
                </a:tc>
                <a:tc hMerge="1">
                  <a:txBody>
                    <a:bodyPr/>
                    <a:lstStyle/>
                    <a:p>
                      <a:endParaRPr/>
                    </a:p>
                  </a:txBody>
                  <a:tcPr marL="0" marR="0" marT="0" marB="0"/>
                </a:tc>
                <a:extLst>
                  <a:ext uri="{0D108BD9-81ED-4DB2-BD59-A6C34878D82A}">
                    <a16:rowId xmlns:a16="http://schemas.microsoft.com/office/drawing/2014/main" val="10000"/>
                  </a:ext>
                </a:extLst>
              </a:tr>
              <a:tr h="302576">
                <a:tc>
                  <a:txBody>
                    <a:bodyPr/>
                    <a:lstStyle/>
                    <a:p>
                      <a:pPr>
                        <a:lnSpc>
                          <a:spcPct val="100000"/>
                        </a:lnSpc>
                      </a:pPr>
                      <a:endParaRPr sz="1100" dirty="0">
                        <a:latin typeface="+mn-lt"/>
                        <a:cs typeface="Times New Roman"/>
                      </a:endParaRPr>
                    </a:p>
                  </a:txBody>
                  <a:tcPr marL="36000" marR="36000" marT="36000" marB="36000">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tc>
                  <a:txBody>
                    <a:bodyPr/>
                    <a:lstStyle/>
                    <a:p>
                      <a:pPr marL="228600" marR="302895" indent="-151130" algn="l">
                        <a:lnSpc>
                          <a:spcPct val="100000"/>
                        </a:lnSpc>
                        <a:spcBef>
                          <a:spcPts val="480"/>
                        </a:spcBef>
                      </a:pPr>
                      <a:r>
                        <a:rPr sz="1100" b="1" spc="-10" dirty="0">
                          <a:latin typeface="+mn-lt"/>
                          <a:cs typeface="Graphik"/>
                        </a:rPr>
                        <a:t>1. </a:t>
                      </a:r>
                      <a:r>
                        <a:rPr sz="1100" b="1" dirty="0">
                          <a:latin typeface="+mn-lt"/>
                          <a:cs typeface="Graphik"/>
                        </a:rPr>
                        <a:t>Quid</a:t>
                      </a:r>
                      <a:r>
                        <a:rPr sz="1100" b="1" spc="-10" dirty="0">
                          <a:latin typeface="+mn-lt"/>
                          <a:cs typeface="Graphik"/>
                        </a:rPr>
                        <a:t> </a:t>
                      </a:r>
                      <a:r>
                        <a:rPr sz="1100" b="1" spc="-5" dirty="0">
                          <a:latin typeface="+mn-lt"/>
                          <a:cs typeface="Graphik"/>
                        </a:rPr>
                        <a:t>Pro</a:t>
                      </a:r>
                      <a:r>
                        <a:rPr lang="en-IN" sz="1100" b="1" spc="-5" dirty="0">
                          <a:latin typeface="+mn-lt"/>
                          <a:cs typeface="Graphik"/>
                        </a:rPr>
                        <a:t> </a:t>
                      </a:r>
                      <a:r>
                        <a:rPr sz="1100" b="1" dirty="0">
                          <a:latin typeface="+mn-lt"/>
                          <a:cs typeface="Graphik"/>
                        </a:rPr>
                        <a:t>Quo</a:t>
                      </a:r>
                      <a:endParaRPr sz="1100" dirty="0">
                        <a:latin typeface="+mn-lt"/>
                        <a:cs typeface="Graphik"/>
                      </a:endParaRPr>
                    </a:p>
                  </a:txBody>
                  <a:tcPr marL="36000" marR="0" marT="36000" marB="36000">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A0B3C9"/>
                    </a:solidFill>
                  </a:tcPr>
                </a:tc>
                <a:tc>
                  <a:txBody>
                    <a:bodyPr/>
                    <a:lstStyle/>
                    <a:p>
                      <a:pPr marL="228600" marR="213360" indent="-171450" algn="l">
                        <a:lnSpc>
                          <a:spcPct val="100000"/>
                        </a:lnSpc>
                        <a:spcBef>
                          <a:spcPts val="480"/>
                        </a:spcBef>
                      </a:pPr>
                      <a:r>
                        <a:rPr sz="1100" b="1" spc="-5" dirty="0">
                          <a:latin typeface="+mn-lt"/>
                          <a:cs typeface="Graphik"/>
                        </a:rPr>
                        <a:t>2. Rational</a:t>
                      </a:r>
                      <a:r>
                        <a:rPr lang="en-IN" sz="1100" b="1" spc="-5" dirty="0">
                          <a:latin typeface="+mn-lt"/>
                          <a:cs typeface="Graphik"/>
                        </a:rPr>
                        <a:t> </a:t>
                      </a:r>
                      <a:r>
                        <a:rPr sz="1100" b="1" dirty="0">
                          <a:latin typeface="+mn-lt"/>
                          <a:cs typeface="Graphik"/>
                        </a:rPr>
                        <a:t>A</a:t>
                      </a:r>
                      <a:r>
                        <a:rPr sz="1100" b="1" spc="-5" dirty="0">
                          <a:latin typeface="+mn-lt"/>
                          <a:cs typeface="Graphik"/>
                        </a:rPr>
                        <a:t>r</a:t>
                      </a:r>
                      <a:r>
                        <a:rPr sz="1100" b="1" dirty="0">
                          <a:latin typeface="+mn-lt"/>
                          <a:cs typeface="Graphik"/>
                        </a:rPr>
                        <a:t>gument</a:t>
                      </a:r>
                      <a:endParaRPr sz="1100" dirty="0">
                        <a:latin typeface="+mn-lt"/>
                        <a:cs typeface="Graphik"/>
                      </a:endParaRPr>
                    </a:p>
                  </a:txBody>
                  <a:tcPr marL="36000" marR="0" marT="36000" marB="3600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A0B3C9"/>
                    </a:solidFill>
                  </a:tcPr>
                </a:tc>
                <a:tc>
                  <a:txBody>
                    <a:bodyPr/>
                    <a:lstStyle/>
                    <a:p>
                      <a:pPr marL="0" marR="461645" indent="50800" algn="l">
                        <a:lnSpc>
                          <a:spcPct val="100000"/>
                        </a:lnSpc>
                        <a:spcBef>
                          <a:spcPts val="480"/>
                        </a:spcBef>
                        <a:tabLst/>
                      </a:pPr>
                      <a:r>
                        <a:rPr sz="1100" b="1" spc="-10" dirty="0">
                          <a:latin typeface="+mn-lt"/>
                          <a:cs typeface="Graphik"/>
                        </a:rPr>
                        <a:t>3.</a:t>
                      </a:r>
                      <a:r>
                        <a:rPr sz="1100" b="1" spc="120" dirty="0">
                          <a:latin typeface="+mn-lt"/>
                          <a:cs typeface="Graphik"/>
                        </a:rPr>
                        <a:t> </a:t>
                      </a:r>
                      <a:r>
                        <a:rPr sz="1100" b="1" dirty="0">
                          <a:latin typeface="+mn-lt"/>
                          <a:cs typeface="Graphik"/>
                        </a:rPr>
                        <a:t>Social</a:t>
                      </a:r>
                      <a:endParaRPr sz="1100" dirty="0">
                        <a:latin typeface="+mn-lt"/>
                        <a:cs typeface="Graphik"/>
                      </a:endParaRPr>
                    </a:p>
                    <a:p>
                      <a:pPr marL="187200" marR="502920" indent="41275" algn="l">
                        <a:lnSpc>
                          <a:spcPct val="100000"/>
                        </a:lnSpc>
                        <a:tabLst>
                          <a:tab pos="177800" algn="l"/>
                        </a:tabLst>
                      </a:pPr>
                      <a:r>
                        <a:rPr sz="1100" b="1" dirty="0">
                          <a:latin typeface="+mn-lt"/>
                          <a:cs typeface="Graphik"/>
                        </a:rPr>
                        <a:t>P</a:t>
                      </a:r>
                      <a:r>
                        <a:rPr sz="1100" b="1" spc="-5" dirty="0">
                          <a:latin typeface="+mn-lt"/>
                          <a:cs typeface="Graphik"/>
                        </a:rPr>
                        <a:t>r</a:t>
                      </a:r>
                      <a:r>
                        <a:rPr sz="1100" b="1" dirty="0">
                          <a:latin typeface="+mn-lt"/>
                          <a:cs typeface="Graphik"/>
                        </a:rPr>
                        <a:t>oof</a:t>
                      </a:r>
                      <a:endParaRPr sz="1100" dirty="0">
                        <a:latin typeface="+mn-lt"/>
                        <a:cs typeface="Graphik"/>
                      </a:endParaRPr>
                    </a:p>
                  </a:txBody>
                  <a:tcPr marL="36000" marR="0" marT="36000" marB="3600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A0B3C9"/>
                    </a:solidFill>
                  </a:tcPr>
                </a:tc>
                <a:tc>
                  <a:txBody>
                    <a:bodyPr/>
                    <a:lstStyle/>
                    <a:p>
                      <a:pPr marL="228600" marR="55244" indent="-171450" algn="l">
                        <a:lnSpc>
                          <a:spcPct val="100000"/>
                        </a:lnSpc>
                        <a:spcBef>
                          <a:spcPts val="480"/>
                        </a:spcBef>
                      </a:pPr>
                      <a:r>
                        <a:rPr sz="1100" b="1" spc="-5" dirty="0">
                          <a:latin typeface="+mn-lt"/>
                          <a:cs typeface="Graphik"/>
                        </a:rPr>
                        <a:t>4. Inspirational</a:t>
                      </a:r>
                      <a:r>
                        <a:rPr lang="en-IN" sz="1100" b="1" spc="-5" dirty="0">
                          <a:latin typeface="+mn-lt"/>
                          <a:cs typeface="Graphik"/>
                        </a:rPr>
                        <a:t> </a:t>
                      </a:r>
                      <a:r>
                        <a:rPr sz="1100" b="1" dirty="0">
                          <a:latin typeface="+mn-lt"/>
                          <a:cs typeface="Graphik"/>
                        </a:rPr>
                        <a:t>Appeal</a:t>
                      </a:r>
                      <a:endParaRPr sz="1100" dirty="0">
                        <a:latin typeface="+mn-lt"/>
                        <a:cs typeface="Graphik"/>
                      </a:endParaRPr>
                    </a:p>
                  </a:txBody>
                  <a:tcPr marL="36000" marR="0" marT="36000" marB="3600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A0B3C9"/>
                    </a:solidFill>
                  </a:tcPr>
                </a:tc>
                <a:tc>
                  <a:txBody>
                    <a:bodyPr/>
                    <a:lstStyle/>
                    <a:p>
                      <a:pPr marL="228600" marR="252095" indent="-171450" algn="l">
                        <a:lnSpc>
                          <a:spcPct val="100000"/>
                        </a:lnSpc>
                        <a:spcBef>
                          <a:spcPts val="480"/>
                        </a:spcBef>
                      </a:pPr>
                      <a:r>
                        <a:rPr sz="1100" b="1" spc="-20" dirty="0">
                          <a:latin typeface="+mn-lt"/>
                          <a:cs typeface="Graphik"/>
                        </a:rPr>
                        <a:t>5. </a:t>
                      </a:r>
                      <a:r>
                        <a:rPr sz="1100" b="1" spc="-5" dirty="0">
                          <a:latin typeface="+mn-lt"/>
                          <a:cs typeface="Graphik"/>
                        </a:rPr>
                        <a:t>Influence</a:t>
                      </a:r>
                      <a:r>
                        <a:rPr lang="en-IN" sz="1100" b="1" spc="-5" dirty="0">
                          <a:latin typeface="+mn-lt"/>
                          <a:cs typeface="Graphik"/>
                        </a:rPr>
                        <a:t> </a:t>
                      </a:r>
                      <a:br>
                        <a:rPr lang="en-IN" sz="1100" b="1" spc="-5" dirty="0">
                          <a:latin typeface="+mn-lt"/>
                          <a:cs typeface="Graphik"/>
                        </a:rPr>
                      </a:br>
                      <a:r>
                        <a:rPr sz="1100" b="1" spc="-10" dirty="0">
                          <a:latin typeface="+mn-lt"/>
                          <a:cs typeface="Graphik"/>
                        </a:rPr>
                        <a:t>by</a:t>
                      </a:r>
                      <a:r>
                        <a:rPr sz="1100" b="1" spc="-25" dirty="0">
                          <a:latin typeface="+mn-lt"/>
                          <a:cs typeface="Graphik"/>
                        </a:rPr>
                        <a:t> </a:t>
                      </a:r>
                      <a:r>
                        <a:rPr sz="1100" b="1" spc="-15" dirty="0">
                          <a:latin typeface="+mn-lt"/>
                          <a:cs typeface="Graphik"/>
                        </a:rPr>
                        <a:t>Proxy</a:t>
                      </a:r>
                      <a:endParaRPr sz="1100" dirty="0">
                        <a:latin typeface="+mn-lt"/>
                        <a:cs typeface="Graphik"/>
                      </a:endParaRPr>
                    </a:p>
                  </a:txBody>
                  <a:tcPr marL="36000" marR="0" marT="36000" marB="36000">
                    <a:lnL w="6350" cap="flat" cmpd="sng" algn="ctr">
                      <a:solidFill>
                        <a:schemeClr val="bg1"/>
                      </a:solidFill>
                      <a:prstDash val="solid"/>
                      <a:round/>
                      <a:headEnd type="none" w="med" len="med"/>
                      <a:tailEnd type="none" w="med" len="med"/>
                    </a:lnL>
                    <a:lnR w="12700">
                      <a:solidFill>
                        <a:srgbClr val="FFFFFF"/>
                      </a:solidFill>
                      <a:prstDash val="solid"/>
                    </a:lnR>
                    <a:lnT w="6350" cap="flat" cmpd="sng" algn="ctr">
                      <a:solidFill>
                        <a:schemeClr val="bg1"/>
                      </a:solidFill>
                      <a:prstDash val="solid"/>
                      <a:round/>
                      <a:headEnd type="none" w="med" len="med"/>
                      <a:tailEnd type="none" w="med" len="med"/>
                    </a:lnT>
                    <a:solidFill>
                      <a:srgbClr val="A0B3C9"/>
                    </a:solidFill>
                  </a:tcPr>
                </a:tc>
                <a:extLst>
                  <a:ext uri="{0D108BD9-81ED-4DB2-BD59-A6C34878D82A}">
                    <a16:rowId xmlns:a16="http://schemas.microsoft.com/office/drawing/2014/main" val="10001"/>
                  </a:ext>
                </a:extLst>
              </a:tr>
              <a:tr h="737830">
                <a:tc>
                  <a:txBody>
                    <a:bodyPr/>
                    <a:lstStyle/>
                    <a:p>
                      <a:pPr>
                        <a:lnSpc>
                          <a:spcPct val="100000"/>
                        </a:lnSpc>
                      </a:pPr>
                      <a:endParaRPr sz="1100" dirty="0">
                        <a:latin typeface="+mn-lt"/>
                        <a:cs typeface="Times New Roman"/>
                      </a:endParaRPr>
                    </a:p>
                  </a:txBody>
                  <a:tcPr marL="36000" marR="36000" marT="36000" marB="180000"/>
                </a:tc>
                <a:tc>
                  <a:txBody>
                    <a:bodyPr/>
                    <a:lstStyle/>
                    <a:p>
                      <a:pPr>
                        <a:lnSpc>
                          <a:spcPct val="100000"/>
                        </a:lnSpc>
                      </a:pPr>
                      <a:endParaRPr sz="1100" dirty="0">
                        <a:latin typeface="+mn-lt"/>
                        <a:cs typeface="Times New Roman"/>
                      </a:endParaRPr>
                    </a:p>
                  </a:txBody>
                  <a:tcPr marL="36000" marR="0" marT="36000" marB="180000"/>
                </a:tc>
                <a:tc>
                  <a:txBody>
                    <a:bodyPr/>
                    <a:lstStyle/>
                    <a:p>
                      <a:pPr>
                        <a:lnSpc>
                          <a:spcPct val="100000"/>
                        </a:lnSpc>
                      </a:pPr>
                      <a:endParaRPr sz="1100" dirty="0">
                        <a:latin typeface="+mn-lt"/>
                        <a:cs typeface="Times New Roman"/>
                      </a:endParaRPr>
                    </a:p>
                  </a:txBody>
                  <a:tcPr marL="36000" marR="0" marT="36000" marB="180000"/>
                </a:tc>
                <a:tc>
                  <a:txBody>
                    <a:bodyPr/>
                    <a:lstStyle/>
                    <a:p>
                      <a:pPr>
                        <a:lnSpc>
                          <a:spcPct val="100000"/>
                        </a:lnSpc>
                      </a:pPr>
                      <a:endParaRPr sz="1100" dirty="0">
                        <a:latin typeface="+mn-lt"/>
                        <a:cs typeface="Times New Roman"/>
                      </a:endParaRPr>
                    </a:p>
                  </a:txBody>
                  <a:tcPr marL="36000" marR="0" marT="36000" marB="180000"/>
                </a:tc>
                <a:tc>
                  <a:txBody>
                    <a:bodyPr/>
                    <a:lstStyle/>
                    <a:p>
                      <a:pPr>
                        <a:lnSpc>
                          <a:spcPct val="100000"/>
                        </a:lnSpc>
                      </a:pPr>
                      <a:endParaRPr sz="1100" dirty="0">
                        <a:latin typeface="+mn-lt"/>
                        <a:cs typeface="Times New Roman"/>
                      </a:endParaRPr>
                    </a:p>
                  </a:txBody>
                  <a:tcPr marL="36000" marR="0" marT="36000" marB="180000"/>
                </a:tc>
                <a:tc>
                  <a:txBody>
                    <a:bodyPr/>
                    <a:lstStyle/>
                    <a:p>
                      <a:pPr>
                        <a:lnSpc>
                          <a:spcPct val="100000"/>
                        </a:lnSpc>
                      </a:pPr>
                      <a:endParaRPr sz="1100" dirty="0">
                        <a:latin typeface="+mn-lt"/>
                        <a:cs typeface="Times New Roman"/>
                      </a:endParaRPr>
                    </a:p>
                  </a:txBody>
                  <a:tcPr marL="36000" marR="0" marT="36000" marB="180000"/>
                </a:tc>
                <a:extLst>
                  <a:ext uri="{0D108BD9-81ED-4DB2-BD59-A6C34878D82A}">
                    <a16:rowId xmlns:a16="http://schemas.microsoft.com/office/drawing/2014/main" val="10002"/>
                  </a:ext>
                </a:extLst>
              </a:tr>
              <a:tr h="774004">
                <a:tc>
                  <a:txBody>
                    <a:bodyPr/>
                    <a:lstStyle/>
                    <a:p>
                      <a:pPr marL="11113" marR="163195" indent="0" algn="l">
                        <a:lnSpc>
                          <a:spcPct val="100000"/>
                        </a:lnSpc>
                        <a:spcBef>
                          <a:spcPts val="1055"/>
                        </a:spcBef>
                        <a:tabLst/>
                      </a:pPr>
                      <a:r>
                        <a:rPr sz="1100" b="1" spc="-10" dirty="0">
                          <a:latin typeface="+mn-lt"/>
                          <a:cs typeface="Graphik"/>
                        </a:rPr>
                        <a:t>How</a:t>
                      </a:r>
                      <a:r>
                        <a:rPr sz="1100" b="1" spc="-90" dirty="0">
                          <a:latin typeface="+mn-lt"/>
                          <a:cs typeface="Graphik"/>
                        </a:rPr>
                        <a:t> </a:t>
                      </a:r>
                      <a:r>
                        <a:rPr sz="1100" b="1" spc="-10" dirty="0">
                          <a:latin typeface="+mn-lt"/>
                          <a:cs typeface="Graphik"/>
                        </a:rPr>
                        <a:t>It</a:t>
                      </a:r>
                      <a:r>
                        <a:rPr lang="en-IN" sz="1100" b="1" spc="-10" dirty="0">
                          <a:latin typeface="+mn-lt"/>
                          <a:cs typeface="Graphik"/>
                        </a:rPr>
                        <a:t> </a:t>
                      </a:r>
                      <a:r>
                        <a:rPr sz="1100" b="1" spc="-50" dirty="0">
                          <a:latin typeface="+mn-lt"/>
                          <a:cs typeface="Graphik"/>
                        </a:rPr>
                        <a:t>W</a:t>
                      </a:r>
                      <a:r>
                        <a:rPr sz="1100" b="1" dirty="0">
                          <a:latin typeface="+mn-lt"/>
                          <a:cs typeface="Graphik"/>
                        </a:rPr>
                        <a:t>or</a:t>
                      </a:r>
                      <a:r>
                        <a:rPr sz="1100" b="1" spc="-15" dirty="0">
                          <a:latin typeface="+mn-lt"/>
                          <a:cs typeface="Graphik"/>
                        </a:rPr>
                        <a:t>k</a:t>
                      </a:r>
                      <a:r>
                        <a:rPr sz="1100" b="1" dirty="0">
                          <a:latin typeface="+mn-lt"/>
                          <a:cs typeface="Graphik"/>
                        </a:rPr>
                        <a:t>s</a:t>
                      </a:r>
                      <a:endParaRPr sz="1100" dirty="0">
                        <a:latin typeface="+mn-lt"/>
                        <a:cs typeface="Graphik"/>
                      </a:endParaRPr>
                    </a:p>
                  </a:txBody>
                  <a:tcPr marL="36000" marR="36000" marT="36000" marB="36000"/>
                </a:tc>
                <a:tc>
                  <a:txBody>
                    <a:bodyPr/>
                    <a:lstStyle/>
                    <a:p>
                      <a:pPr marL="57150" marR="71120" algn="l">
                        <a:lnSpc>
                          <a:spcPct val="100000"/>
                        </a:lnSpc>
                        <a:spcBef>
                          <a:spcPts val="1055"/>
                        </a:spcBef>
                      </a:pPr>
                      <a:r>
                        <a:rPr sz="1100" dirty="0">
                          <a:latin typeface="+mn-lt"/>
                          <a:cs typeface="Graphik"/>
                        </a:rPr>
                        <a:t>Uses access to</a:t>
                      </a:r>
                      <a:r>
                        <a:rPr lang="en-IN" sz="1100" dirty="0">
                          <a:latin typeface="+mn-lt"/>
                          <a:cs typeface="Graphik"/>
                        </a:rPr>
                        <a:t> </a:t>
                      </a:r>
                      <a:r>
                        <a:rPr sz="1100" spc="-5" dirty="0">
                          <a:latin typeface="+mn-lt"/>
                          <a:cs typeface="Graphik"/>
                        </a:rPr>
                        <a:t>information</a:t>
                      </a:r>
                      <a:r>
                        <a:rPr sz="1100" spc="-70" dirty="0">
                          <a:latin typeface="+mn-lt"/>
                          <a:cs typeface="Graphik"/>
                        </a:rPr>
                        <a:t> </a:t>
                      </a:r>
                      <a:r>
                        <a:rPr sz="1100" dirty="0">
                          <a:latin typeface="+mn-lt"/>
                          <a:cs typeface="Graphik"/>
                        </a:rPr>
                        <a:t>and</a:t>
                      </a:r>
                      <a:r>
                        <a:rPr lang="en-IN" sz="1100" dirty="0">
                          <a:latin typeface="+mn-lt"/>
                          <a:cs typeface="Graphik"/>
                        </a:rPr>
                        <a:t> </a:t>
                      </a:r>
                      <a:r>
                        <a:rPr sz="1100" spc="-5" dirty="0">
                          <a:latin typeface="+mn-lt"/>
                          <a:cs typeface="Graphik"/>
                        </a:rPr>
                        <a:t>resources </a:t>
                      </a:r>
                      <a:r>
                        <a:rPr sz="1100" dirty="0">
                          <a:latin typeface="+mn-lt"/>
                          <a:cs typeface="Graphik"/>
                        </a:rPr>
                        <a:t>as</a:t>
                      </a:r>
                      <a:r>
                        <a:rPr lang="en-IN" sz="1100" dirty="0">
                          <a:latin typeface="+mn-lt"/>
                          <a:cs typeface="Graphik"/>
                        </a:rPr>
                        <a:t> </a:t>
                      </a:r>
                      <a:r>
                        <a:rPr sz="1100" spc="-5" dirty="0">
                          <a:latin typeface="+mn-lt"/>
                          <a:cs typeface="Graphik"/>
                        </a:rPr>
                        <a:t>leverage </a:t>
                      </a:r>
                      <a:r>
                        <a:rPr sz="1100" dirty="0">
                          <a:latin typeface="+mn-lt"/>
                          <a:cs typeface="Graphik"/>
                        </a:rPr>
                        <a:t>to win</a:t>
                      </a:r>
                      <a:r>
                        <a:rPr lang="en-IN" sz="1100" dirty="0">
                          <a:latin typeface="+mn-lt"/>
                          <a:cs typeface="Graphik"/>
                        </a:rPr>
                        <a:t> </a:t>
                      </a:r>
                      <a:r>
                        <a:rPr sz="1100" dirty="0">
                          <a:latin typeface="+mn-lt"/>
                          <a:cs typeface="Graphik"/>
                        </a:rPr>
                        <a:t>support</a:t>
                      </a:r>
                    </a:p>
                  </a:txBody>
                  <a:tcPr marL="36000" marR="0" marT="36000" marB="36000"/>
                </a:tc>
                <a:tc>
                  <a:txBody>
                    <a:bodyPr/>
                    <a:lstStyle/>
                    <a:p>
                      <a:pPr marL="57150" marR="180340" algn="l">
                        <a:lnSpc>
                          <a:spcPct val="100000"/>
                        </a:lnSpc>
                        <a:spcBef>
                          <a:spcPts val="1055"/>
                        </a:spcBef>
                      </a:pPr>
                      <a:r>
                        <a:rPr sz="1100" dirty="0">
                          <a:latin typeface="+mn-lt"/>
                          <a:cs typeface="Graphik"/>
                        </a:rPr>
                        <a:t>Uses logical</a:t>
                      </a:r>
                      <a:r>
                        <a:rPr lang="en-IN" sz="1100" dirty="0">
                          <a:latin typeface="+mn-lt"/>
                          <a:cs typeface="Graphik"/>
                        </a:rPr>
                        <a:t> </a:t>
                      </a:r>
                      <a:r>
                        <a:rPr sz="1100" dirty="0">
                          <a:latin typeface="+mn-lt"/>
                          <a:cs typeface="Graphik"/>
                        </a:rPr>
                        <a:t>or</a:t>
                      </a:r>
                      <a:r>
                        <a:rPr sz="1100" spc="-60" dirty="0">
                          <a:latin typeface="+mn-lt"/>
                          <a:cs typeface="Graphik"/>
                        </a:rPr>
                        <a:t> </a:t>
                      </a:r>
                      <a:r>
                        <a:rPr sz="1100" spc="-5" dirty="0">
                          <a:latin typeface="+mn-lt"/>
                          <a:cs typeface="Graphik"/>
                        </a:rPr>
                        <a:t>data-driven</a:t>
                      </a:r>
                      <a:r>
                        <a:rPr lang="en-IN" sz="1100" spc="-5" dirty="0">
                          <a:latin typeface="+mn-lt"/>
                          <a:cs typeface="Graphik"/>
                        </a:rPr>
                        <a:t> </a:t>
                      </a:r>
                      <a:r>
                        <a:rPr sz="1100" spc="-5" dirty="0">
                          <a:latin typeface="+mn-lt"/>
                          <a:cs typeface="Graphik"/>
                        </a:rPr>
                        <a:t>argument </a:t>
                      </a:r>
                      <a:r>
                        <a:rPr sz="1100" dirty="0">
                          <a:latin typeface="+mn-lt"/>
                          <a:cs typeface="Graphik"/>
                        </a:rPr>
                        <a:t>to</a:t>
                      </a:r>
                      <a:r>
                        <a:rPr lang="en-IN" sz="1100" dirty="0">
                          <a:latin typeface="+mn-lt"/>
                          <a:cs typeface="Graphik"/>
                        </a:rPr>
                        <a:t> </a:t>
                      </a:r>
                      <a:r>
                        <a:rPr sz="1100" dirty="0">
                          <a:latin typeface="+mn-lt"/>
                          <a:cs typeface="Graphik"/>
                        </a:rPr>
                        <a:t>win</a:t>
                      </a:r>
                      <a:r>
                        <a:rPr sz="1100" spc="-25" dirty="0">
                          <a:latin typeface="+mn-lt"/>
                          <a:cs typeface="Graphik"/>
                        </a:rPr>
                        <a:t> </a:t>
                      </a:r>
                      <a:r>
                        <a:rPr sz="1100" dirty="0">
                          <a:latin typeface="+mn-lt"/>
                          <a:cs typeface="Graphik"/>
                        </a:rPr>
                        <a:t>support</a:t>
                      </a:r>
                    </a:p>
                  </a:txBody>
                  <a:tcPr marL="36000" marR="0" marT="36000" marB="36000"/>
                </a:tc>
                <a:tc>
                  <a:txBody>
                    <a:bodyPr/>
                    <a:lstStyle/>
                    <a:p>
                      <a:pPr marL="57150" marR="93980" algn="l">
                        <a:lnSpc>
                          <a:spcPct val="100000"/>
                        </a:lnSpc>
                      </a:pPr>
                      <a:r>
                        <a:rPr sz="1100" dirty="0">
                          <a:latin typeface="+mn-lt"/>
                          <a:cs typeface="Graphik"/>
                        </a:rPr>
                        <a:t>Uses</a:t>
                      </a:r>
                      <a:r>
                        <a:rPr lang="en-US" sz="1100" dirty="0">
                          <a:latin typeface="+mn-lt"/>
                          <a:cs typeface="Graphik"/>
                        </a:rPr>
                        <a:t> </a:t>
                      </a:r>
                      <a:r>
                        <a:rPr sz="1100" spc="-5" dirty="0">
                          <a:latin typeface="+mn-lt"/>
                          <a:cs typeface="Graphik"/>
                        </a:rPr>
                        <a:t>examples</a:t>
                      </a:r>
                      <a:r>
                        <a:rPr lang="en-IN" sz="1100" spc="-5" dirty="0">
                          <a:latin typeface="+mn-lt"/>
                          <a:cs typeface="Graphik"/>
                        </a:rPr>
                        <a:t> </a:t>
                      </a:r>
                      <a:r>
                        <a:rPr sz="1100" spc="-5" dirty="0">
                          <a:latin typeface="+mn-lt"/>
                          <a:cs typeface="Graphik"/>
                        </a:rPr>
                        <a:t>from</a:t>
                      </a:r>
                      <a:r>
                        <a:rPr sz="1100" spc="-65" dirty="0">
                          <a:latin typeface="+mn-lt"/>
                          <a:cs typeface="Graphik"/>
                        </a:rPr>
                        <a:t> </a:t>
                      </a:r>
                      <a:r>
                        <a:rPr sz="1100" spc="-5" dirty="0">
                          <a:latin typeface="+mn-lt"/>
                          <a:cs typeface="Graphik"/>
                        </a:rPr>
                        <a:t>elsewhere</a:t>
                      </a:r>
                      <a:r>
                        <a:rPr lang="en-IN" sz="1100" spc="-5" dirty="0">
                          <a:latin typeface="+mn-lt"/>
                          <a:cs typeface="Graphik"/>
                        </a:rPr>
                        <a:t> </a:t>
                      </a:r>
                      <a:r>
                        <a:rPr sz="1100" dirty="0">
                          <a:latin typeface="+mn-lt"/>
                          <a:cs typeface="Graphik"/>
                        </a:rPr>
                        <a:t>in the</a:t>
                      </a:r>
                      <a:r>
                        <a:rPr sz="1100" spc="-85" dirty="0">
                          <a:latin typeface="+mn-lt"/>
                          <a:cs typeface="Graphik"/>
                        </a:rPr>
                        <a:t> </a:t>
                      </a:r>
                      <a:r>
                        <a:rPr sz="1100" spc="-5" dirty="0">
                          <a:latin typeface="+mn-lt"/>
                          <a:cs typeface="Graphik"/>
                        </a:rPr>
                        <a:t>company</a:t>
                      </a:r>
                      <a:r>
                        <a:rPr lang="en-IN" sz="1100" spc="-5" dirty="0">
                          <a:latin typeface="+mn-lt"/>
                          <a:cs typeface="Graphik"/>
                        </a:rPr>
                        <a:t> </a:t>
                      </a:r>
                      <a:r>
                        <a:rPr sz="1100" dirty="0">
                          <a:latin typeface="+mn-lt"/>
                          <a:cs typeface="Graphik"/>
                        </a:rPr>
                        <a:t>to win</a:t>
                      </a:r>
                      <a:r>
                        <a:rPr sz="1100" spc="-55" dirty="0">
                          <a:latin typeface="+mn-lt"/>
                          <a:cs typeface="Graphik"/>
                        </a:rPr>
                        <a:t> </a:t>
                      </a:r>
                      <a:r>
                        <a:rPr sz="1100" dirty="0">
                          <a:latin typeface="+mn-lt"/>
                          <a:cs typeface="Graphik"/>
                        </a:rPr>
                        <a:t>support</a:t>
                      </a:r>
                    </a:p>
                  </a:txBody>
                  <a:tcPr marL="36000" marR="0" marT="36000" marB="36000"/>
                </a:tc>
                <a:tc>
                  <a:txBody>
                    <a:bodyPr/>
                    <a:lstStyle/>
                    <a:p>
                      <a:pPr marL="57150" marR="191770" algn="l">
                        <a:lnSpc>
                          <a:spcPct val="100000"/>
                        </a:lnSpc>
                      </a:pPr>
                      <a:r>
                        <a:rPr sz="1100" dirty="0">
                          <a:latin typeface="+mn-lt"/>
                          <a:cs typeface="Graphik"/>
                        </a:rPr>
                        <a:t>Uses</a:t>
                      </a:r>
                      <a:r>
                        <a:rPr lang="en-IN" sz="1100" dirty="0">
                          <a:latin typeface="+mn-lt"/>
                          <a:cs typeface="Graphik"/>
                        </a:rPr>
                        <a:t> </a:t>
                      </a:r>
                      <a:r>
                        <a:rPr sz="1100" spc="-5" dirty="0">
                          <a:latin typeface="+mn-lt"/>
                          <a:cs typeface="Graphik"/>
                        </a:rPr>
                        <a:t>motivational</a:t>
                      </a:r>
                      <a:r>
                        <a:rPr lang="en-IN" sz="1100" spc="-5" dirty="0">
                          <a:latin typeface="+mn-lt"/>
                          <a:cs typeface="Graphik"/>
                        </a:rPr>
                        <a:t> </a:t>
                      </a:r>
                      <a:r>
                        <a:rPr sz="1100" dirty="0">
                          <a:latin typeface="+mn-lt"/>
                          <a:cs typeface="Graphik"/>
                        </a:rPr>
                        <a:t>storytelling</a:t>
                      </a:r>
                      <a:r>
                        <a:rPr sz="1100" spc="-85" dirty="0">
                          <a:latin typeface="+mn-lt"/>
                          <a:cs typeface="Graphik"/>
                        </a:rPr>
                        <a:t> </a:t>
                      </a:r>
                      <a:r>
                        <a:rPr sz="1100" dirty="0">
                          <a:latin typeface="+mn-lt"/>
                          <a:cs typeface="Graphik"/>
                        </a:rPr>
                        <a:t>to</a:t>
                      </a:r>
                      <a:r>
                        <a:rPr lang="en-IN" sz="1100" dirty="0">
                          <a:latin typeface="+mn-lt"/>
                          <a:cs typeface="Graphik"/>
                        </a:rPr>
                        <a:t> </a:t>
                      </a:r>
                      <a:r>
                        <a:rPr sz="1100" dirty="0">
                          <a:latin typeface="+mn-lt"/>
                          <a:cs typeface="Graphik"/>
                        </a:rPr>
                        <a:t>win</a:t>
                      </a:r>
                      <a:r>
                        <a:rPr sz="1100" spc="-25" dirty="0">
                          <a:latin typeface="+mn-lt"/>
                          <a:cs typeface="Graphik"/>
                        </a:rPr>
                        <a:t> </a:t>
                      </a:r>
                      <a:r>
                        <a:rPr sz="1100" dirty="0">
                          <a:latin typeface="+mn-lt"/>
                          <a:cs typeface="Graphik"/>
                        </a:rPr>
                        <a:t>support</a:t>
                      </a:r>
                    </a:p>
                  </a:txBody>
                  <a:tcPr marL="36000" marR="0" marT="36000" marB="36000"/>
                </a:tc>
                <a:tc>
                  <a:txBody>
                    <a:bodyPr/>
                    <a:lstStyle/>
                    <a:p>
                      <a:pPr marL="57150" marR="186690" algn="l">
                        <a:lnSpc>
                          <a:spcPct val="100000"/>
                        </a:lnSpc>
                        <a:spcBef>
                          <a:spcPts val="1055"/>
                        </a:spcBef>
                      </a:pPr>
                      <a:r>
                        <a:rPr sz="1100" dirty="0">
                          <a:latin typeface="+mn-lt"/>
                          <a:cs typeface="Graphik"/>
                        </a:rPr>
                        <a:t>Uses </a:t>
                      </a:r>
                      <a:r>
                        <a:rPr sz="1100" spc="-5" dirty="0">
                          <a:latin typeface="+mn-lt"/>
                          <a:cs typeface="Graphik"/>
                        </a:rPr>
                        <a:t>remote</a:t>
                      </a:r>
                      <a:r>
                        <a:rPr lang="en-IN" sz="1100" spc="-5" dirty="0">
                          <a:latin typeface="+mn-lt"/>
                          <a:cs typeface="Graphik"/>
                        </a:rPr>
                        <a:t> </a:t>
                      </a:r>
                      <a:r>
                        <a:rPr sz="1100" spc="-5" dirty="0">
                          <a:latin typeface="+mn-lt"/>
                          <a:cs typeface="Graphik"/>
                        </a:rPr>
                        <a:t>stakeholders</a:t>
                      </a:r>
                      <a:r>
                        <a:rPr lang="en-IN" sz="1100" spc="-5" dirty="0">
                          <a:latin typeface="+mn-lt"/>
                          <a:cs typeface="Graphik"/>
                        </a:rPr>
                        <a:t> </a:t>
                      </a:r>
                      <a:r>
                        <a:rPr sz="1100" dirty="0">
                          <a:latin typeface="+mn-lt"/>
                          <a:cs typeface="Graphik"/>
                        </a:rPr>
                        <a:t>who can be</a:t>
                      </a:r>
                      <a:r>
                        <a:rPr lang="en-IN" sz="1100" dirty="0">
                          <a:latin typeface="+mn-lt"/>
                          <a:cs typeface="Graphik"/>
                        </a:rPr>
                        <a:t> </a:t>
                      </a:r>
                      <a:r>
                        <a:rPr sz="1100" dirty="0">
                          <a:latin typeface="+mn-lt"/>
                          <a:cs typeface="Graphik"/>
                        </a:rPr>
                        <a:t>coached as</a:t>
                      </a:r>
                      <a:r>
                        <a:rPr lang="en-IN" sz="1100" dirty="0">
                          <a:latin typeface="+mn-lt"/>
                          <a:cs typeface="Graphik"/>
                        </a:rPr>
                        <a:t> </a:t>
                      </a:r>
                      <a:r>
                        <a:rPr sz="1100" spc="-5" dirty="0">
                          <a:latin typeface="+mn-lt"/>
                          <a:cs typeface="Graphik"/>
                        </a:rPr>
                        <a:t>proxies</a:t>
                      </a:r>
                      <a:r>
                        <a:rPr sz="1100" spc="-50" dirty="0">
                          <a:latin typeface="+mn-lt"/>
                          <a:cs typeface="Graphik"/>
                        </a:rPr>
                        <a:t> </a:t>
                      </a:r>
                      <a:r>
                        <a:rPr sz="1100" dirty="0">
                          <a:latin typeface="+mn-lt"/>
                          <a:cs typeface="Graphik"/>
                        </a:rPr>
                        <a:t>to</a:t>
                      </a:r>
                      <a:r>
                        <a:rPr sz="1100" spc="-50" dirty="0">
                          <a:latin typeface="+mn-lt"/>
                          <a:cs typeface="Graphik"/>
                        </a:rPr>
                        <a:t> </a:t>
                      </a:r>
                      <a:r>
                        <a:rPr sz="1100" dirty="0">
                          <a:latin typeface="+mn-lt"/>
                          <a:cs typeface="Graphik"/>
                        </a:rPr>
                        <a:t>win</a:t>
                      </a:r>
                      <a:r>
                        <a:rPr lang="en-IN" sz="1100" dirty="0">
                          <a:latin typeface="+mn-lt"/>
                          <a:cs typeface="Graphik"/>
                        </a:rPr>
                        <a:t> </a:t>
                      </a:r>
                      <a:r>
                        <a:rPr sz="1100" dirty="0">
                          <a:latin typeface="+mn-lt"/>
                          <a:cs typeface="Graphik"/>
                        </a:rPr>
                        <a:t>support</a:t>
                      </a:r>
                    </a:p>
                  </a:txBody>
                  <a:tcPr marL="36000" marR="0" marT="36000" marB="36000"/>
                </a:tc>
                <a:extLst>
                  <a:ext uri="{0D108BD9-81ED-4DB2-BD59-A6C34878D82A}">
                    <a16:rowId xmlns:a16="http://schemas.microsoft.com/office/drawing/2014/main" val="10008"/>
                  </a:ext>
                </a:extLst>
              </a:tr>
              <a:tr h="649460">
                <a:tc>
                  <a:txBody>
                    <a:bodyPr/>
                    <a:lstStyle/>
                    <a:p>
                      <a:pPr marL="11113" marR="167005" indent="0" algn="l">
                        <a:lnSpc>
                          <a:spcPct val="100000"/>
                        </a:lnSpc>
                        <a:spcBef>
                          <a:spcPts val="535"/>
                        </a:spcBef>
                        <a:tabLst/>
                      </a:pPr>
                      <a:r>
                        <a:rPr sz="1100" b="1" spc="-10" dirty="0">
                          <a:latin typeface="+mn-lt"/>
                          <a:cs typeface="Graphik"/>
                        </a:rPr>
                        <a:t>Why</a:t>
                      </a:r>
                      <a:r>
                        <a:rPr sz="1100" b="1" spc="-85" dirty="0">
                          <a:latin typeface="+mn-lt"/>
                          <a:cs typeface="Graphik"/>
                        </a:rPr>
                        <a:t> </a:t>
                      </a:r>
                      <a:r>
                        <a:rPr sz="1100" b="1" spc="-5" dirty="0">
                          <a:latin typeface="+mn-lt"/>
                          <a:cs typeface="Graphik"/>
                        </a:rPr>
                        <a:t>It</a:t>
                      </a:r>
                      <a:r>
                        <a:rPr lang="en-IN" sz="1100" b="1" spc="-5" dirty="0">
                          <a:latin typeface="+mn-lt"/>
                          <a:cs typeface="Graphik"/>
                        </a:rPr>
                        <a:t> </a:t>
                      </a:r>
                      <a:r>
                        <a:rPr sz="1100" b="1" spc="-50" dirty="0">
                          <a:latin typeface="+mn-lt"/>
                          <a:cs typeface="Graphik"/>
                        </a:rPr>
                        <a:t>W</a:t>
                      </a:r>
                      <a:r>
                        <a:rPr sz="1100" b="1" dirty="0">
                          <a:latin typeface="+mn-lt"/>
                          <a:cs typeface="Graphik"/>
                        </a:rPr>
                        <a:t>or</a:t>
                      </a:r>
                      <a:r>
                        <a:rPr sz="1100" b="1" spc="-15" dirty="0">
                          <a:latin typeface="+mn-lt"/>
                          <a:cs typeface="Graphik"/>
                        </a:rPr>
                        <a:t>k</a:t>
                      </a:r>
                      <a:r>
                        <a:rPr sz="1100" b="1" dirty="0">
                          <a:latin typeface="+mn-lt"/>
                          <a:cs typeface="Graphik"/>
                        </a:rPr>
                        <a:t>s</a:t>
                      </a:r>
                      <a:endParaRPr sz="1100" dirty="0">
                        <a:latin typeface="+mn-lt"/>
                        <a:cs typeface="Graphik"/>
                      </a:endParaRPr>
                    </a:p>
                  </a:txBody>
                  <a:tcPr marL="36000" marR="36000" marT="72000" marB="36000"/>
                </a:tc>
                <a:tc>
                  <a:txBody>
                    <a:bodyPr/>
                    <a:lstStyle/>
                    <a:p>
                      <a:pPr marL="57150" marR="261620" algn="l">
                        <a:lnSpc>
                          <a:spcPct val="100000"/>
                        </a:lnSpc>
                        <a:spcBef>
                          <a:spcPts val="535"/>
                        </a:spcBef>
                      </a:pPr>
                      <a:r>
                        <a:rPr sz="1100" dirty="0">
                          <a:latin typeface="+mn-lt"/>
                          <a:cs typeface="Graphik"/>
                        </a:rPr>
                        <a:t>Mutual</a:t>
                      </a:r>
                      <a:r>
                        <a:rPr sz="1100" spc="-80" dirty="0">
                          <a:latin typeface="+mn-lt"/>
                          <a:cs typeface="Graphik"/>
                        </a:rPr>
                        <a:t> </a:t>
                      </a:r>
                      <a:r>
                        <a:rPr sz="1100" spc="-5" dirty="0">
                          <a:latin typeface="+mn-lt"/>
                          <a:cs typeface="Graphik"/>
                        </a:rPr>
                        <a:t>value</a:t>
                      </a:r>
                      <a:r>
                        <a:rPr lang="en-IN" sz="1100" spc="-5" dirty="0">
                          <a:latin typeface="+mn-lt"/>
                          <a:cs typeface="Graphik"/>
                        </a:rPr>
                        <a:t> </a:t>
                      </a:r>
                      <a:r>
                        <a:rPr sz="1100" dirty="0">
                          <a:latin typeface="+mn-lt"/>
                          <a:cs typeface="Graphik"/>
                        </a:rPr>
                        <a:t>is </a:t>
                      </a:r>
                      <a:r>
                        <a:rPr sz="1100" spc="-5" dirty="0">
                          <a:latin typeface="+mn-lt"/>
                          <a:cs typeface="Graphik"/>
                        </a:rPr>
                        <a:t>created</a:t>
                      </a:r>
                      <a:r>
                        <a:rPr lang="en-IN" sz="1100" spc="-5" dirty="0">
                          <a:latin typeface="+mn-lt"/>
                          <a:cs typeface="Graphik"/>
                        </a:rPr>
                        <a:t> </a:t>
                      </a:r>
                      <a:r>
                        <a:rPr sz="1100" dirty="0">
                          <a:latin typeface="+mn-lt"/>
                          <a:cs typeface="Graphik"/>
                        </a:rPr>
                        <a:t>and</a:t>
                      </a:r>
                      <a:r>
                        <a:rPr sz="1100" spc="-20" dirty="0">
                          <a:latin typeface="+mn-lt"/>
                          <a:cs typeface="Graphik"/>
                        </a:rPr>
                        <a:t> </a:t>
                      </a:r>
                      <a:r>
                        <a:rPr sz="1100" spc="-5" dirty="0">
                          <a:latin typeface="+mn-lt"/>
                          <a:cs typeface="Graphik"/>
                        </a:rPr>
                        <a:t>future</a:t>
                      </a:r>
                      <a:endParaRPr sz="1100" dirty="0">
                        <a:latin typeface="+mn-lt"/>
                        <a:cs typeface="Graphik"/>
                      </a:endParaRPr>
                    </a:p>
                    <a:p>
                      <a:pPr marL="57150" marR="172085" algn="l">
                        <a:lnSpc>
                          <a:spcPct val="100000"/>
                        </a:lnSpc>
                      </a:pPr>
                      <a:r>
                        <a:rPr sz="1100" dirty="0">
                          <a:latin typeface="+mn-lt"/>
                          <a:cs typeface="Graphik"/>
                        </a:rPr>
                        <a:t>collabo</a:t>
                      </a:r>
                      <a:r>
                        <a:rPr sz="1100" spc="-5" dirty="0">
                          <a:latin typeface="+mn-lt"/>
                          <a:cs typeface="Graphik"/>
                        </a:rPr>
                        <a:t>r</a:t>
                      </a:r>
                      <a:r>
                        <a:rPr sz="1100" dirty="0">
                          <a:latin typeface="+mn-lt"/>
                          <a:cs typeface="Graphik"/>
                        </a:rPr>
                        <a:t>ations</a:t>
                      </a:r>
                      <a:r>
                        <a:rPr lang="en-IN" sz="1100" dirty="0">
                          <a:latin typeface="+mn-lt"/>
                          <a:cs typeface="Graphik"/>
                        </a:rPr>
                        <a:t> </a:t>
                      </a:r>
                      <a:r>
                        <a:rPr sz="1100" dirty="0">
                          <a:latin typeface="+mn-lt"/>
                          <a:cs typeface="Graphik"/>
                        </a:rPr>
                        <a:t>enabled</a:t>
                      </a:r>
                    </a:p>
                  </a:txBody>
                  <a:tcPr marL="36000" marR="0" marT="72000" marB="36000"/>
                </a:tc>
                <a:tc>
                  <a:txBody>
                    <a:bodyPr/>
                    <a:lstStyle/>
                    <a:p>
                      <a:pPr marL="57150" marR="143510" algn="l">
                        <a:lnSpc>
                          <a:spcPct val="100000"/>
                        </a:lnSpc>
                        <a:spcBef>
                          <a:spcPts val="535"/>
                        </a:spcBef>
                      </a:pPr>
                      <a:r>
                        <a:rPr sz="1100" spc="-5" dirty="0">
                          <a:latin typeface="+mn-lt"/>
                          <a:cs typeface="Graphik"/>
                        </a:rPr>
                        <a:t>Buy-in </a:t>
                      </a:r>
                      <a:r>
                        <a:rPr sz="1100" dirty="0">
                          <a:latin typeface="+mn-lt"/>
                          <a:cs typeface="Graphik"/>
                        </a:rPr>
                        <a:t>leads</a:t>
                      </a:r>
                      <a:r>
                        <a:rPr sz="1100" spc="-80" dirty="0">
                          <a:latin typeface="+mn-lt"/>
                          <a:cs typeface="Graphik"/>
                        </a:rPr>
                        <a:t> </a:t>
                      </a:r>
                      <a:r>
                        <a:rPr sz="1100" dirty="0">
                          <a:latin typeface="+mn-lt"/>
                          <a:cs typeface="Graphik"/>
                        </a:rPr>
                        <a:t>to</a:t>
                      </a:r>
                      <a:r>
                        <a:rPr lang="en-IN" sz="1100" dirty="0">
                          <a:latin typeface="+mn-lt"/>
                          <a:cs typeface="Graphik"/>
                        </a:rPr>
                        <a:t> </a:t>
                      </a:r>
                      <a:r>
                        <a:rPr sz="1100" spc="-5" dirty="0">
                          <a:latin typeface="+mn-lt"/>
                          <a:cs typeface="Graphik"/>
                        </a:rPr>
                        <a:t>more </a:t>
                      </a:r>
                      <a:r>
                        <a:rPr sz="1100" spc="-15" dirty="0">
                          <a:latin typeface="+mn-lt"/>
                          <a:cs typeface="Graphik"/>
                        </a:rPr>
                        <a:t>effective</a:t>
                      </a:r>
                      <a:r>
                        <a:rPr lang="en-IN" sz="1100" spc="-15" dirty="0">
                          <a:latin typeface="+mn-lt"/>
                          <a:cs typeface="Graphik"/>
                        </a:rPr>
                        <a:t> </a:t>
                      </a:r>
                      <a:r>
                        <a:rPr sz="1100" dirty="0">
                          <a:latin typeface="+mn-lt"/>
                          <a:cs typeface="Graphik"/>
                        </a:rPr>
                        <a:t>action than</a:t>
                      </a:r>
                      <a:r>
                        <a:rPr lang="en-IN" sz="1100" dirty="0">
                          <a:latin typeface="+mn-lt"/>
                          <a:cs typeface="Graphik"/>
                        </a:rPr>
                        <a:t> </a:t>
                      </a:r>
                      <a:r>
                        <a:rPr sz="1100" dirty="0">
                          <a:latin typeface="+mn-lt"/>
                          <a:cs typeface="Graphik"/>
                        </a:rPr>
                        <a:t>mandated</a:t>
                      </a:r>
                      <a:r>
                        <a:rPr lang="en-IN" sz="1100" dirty="0">
                          <a:latin typeface="+mn-lt"/>
                          <a:cs typeface="Graphik"/>
                        </a:rPr>
                        <a:t> </a:t>
                      </a:r>
                      <a:r>
                        <a:rPr sz="1100" dirty="0">
                          <a:latin typeface="+mn-lt"/>
                          <a:cs typeface="Graphik"/>
                        </a:rPr>
                        <a:t>compliance</a:t>
                      </a:r>
                    </a:p>
                  </a:txBody>
                  <a:tcPr marL="36000" marR="0" marT="72000" marB="36000"/>
                </a:tc>
                <a:tc>
                  <a:txBody>
                    <a:bodyPr/>
                    <a:lstStyle/>
                    <a:p>
                      <a:pPr marL="57150" marR="130175" algn="l">
                        <a:lnSpc>
                          <a:spcPct val="100000"/>
                        </a:lnSpc>
                        <a:spcBef>
                          <a:spcPts val="535"/>
                        </a:spcBef>
                      </a:pPr>
                      <a:r>
                        <a:rPr sz="1100" dirty="0">
                          <a:latin typeface="+mn-lt"/>
                          <a:cs typeface="Graphik"/>
                        </a:rPr>
                        <a:t>Individuals</a:t>
                      </a:r>
                      <a:r>
                        <a:rPr lang="en-IN" sz="1100" dirty="0">
                          <a:latin typeface="+mn-lt"/>
                          <a:cs typeface="Graphik"/>
                        </a:rPr>
                        <a:t> </a:t>
                      </a:r>
                      <a:br>
                        <a:rPr lang="en-IN" sz="1100" dirty="0">
                          <a:latin typeface="+mn-lt"/>
                          <a:cs typeface="Graphik"/>
                        </a:rPr>
                      </a:br>
                      <a:r>
                        <a:rPr sz="1100" spc="-5" dirty="0">
                          <a:latin typeface="+mn-lt"/>
                          <a:cs typeface="Graphik"/>
                        </a:rPr>
                        <a:t>respond</a:t>
                      </a:r>
                      <a:r>
                        <a:rPr sz="1100" spc="-75" dirty="0">
                          <a:latin typeface="+mn-lt"/>
                          <a:cs typeface="Graphik"/>
                        </a:rPr>
                        <a:t> </a:t>
                      </a:r>
                      <a:r>
                        <a:rPr sz="1100" dirty="0">
                          <a:latin typeface="+mn-lt"/>
                          <a:cs typeface="Graphik"/>
                        </a:rPr>
                        <a:t>better</a:t>
                      </a:r>
                      <a:r>
                        <a:rPr lang="en-IN" sz="1100" dirty="0">
                          <a:latin typeface="+mn-lt"/>
                          <a:cs typeface="Graphik"/>
                        </a:rPr>
                        <a:t> </a:t>
                      </a:r>
                      <a:r>
                        <a:rPr sz="1100" dirty="0">
                          <a:latin typeface="+mn-lt"/>
                          <a:cs typeface="Graphik"/>
                        </a:rPr>
                        <a:t>to </a:t>
                      </a:r>
                      <a:r>
                        <a:rPr sz="1100" spc="-5" dirty="0">
                          <a:latin typeface="+mn-lt"/>
                          <a:cs typeface="Graphik"/>
                        </a:rPr>
                        <a:t>role </a:t>
                      </a:r>
                      <a:r>
                        <a:rPr sz="1100" dirty="0">
                          <a:latin typeface="+mn-lt"/>
                          <a:cs typeface="Graphik"/>
                        </a:rPr>
                        <a:t>models</a:t>
                      </a:r>
                      <a:r>
                        <a:rPr lang="en-IN" sz="1100" dirty="0">
                          <a:latin typeface="+mn-lt"/>
                          <a:cs typeface="Graphik"/>
                        </a:rPr>
                        <a:t> </a:t>
                      </a:r>
                      <a:r>
                        <a:rPr sz="1100" dirty="0">
                          <a:latin typeface="+mn-lt"/>
                          <a:cs typeface="Graphik"/>
                        </a:rPr>
                        <a:t>and </a:t>
                      </a:r>
                      <a:r>
                        <a:rPr sz="1100" spc="-5" dirty="0">
                          <a:latin typeface="+mn-lt"/>
                          <a:cs typeface="Graphik"/>
                        </a:rPr>
                        <a:t>relatable</a:t>
                      </a:r>
                      <a:r>
                        <a:rPr lang="en-IN" sz="1100" spc="-5" dirty="0">
                          <a:latin typeface="+mn-lt"/>
                          <a:cs typeface="Graphik"/>
                        </a:rPr>
                        <a:t> </a:t>
                      </a:r>
                      <a:r>
                        <a:rPr sz="1100" spc="-5" dirty="0">
                          <a:latin typeface="+mn-lt"/>
                          <a:cs typeface="Graphik"/>
                        </a:rPr>
                        <a:t>peers</a:t>
                      </a:r>
                      <a:endParaRPr sz="1100" dirty="0">
                        <a:latin typeface="+mn-lt"/>
                        <a:cs typeface="Graphik"/>
                      </a:endParaRPr>
                    </a:p>
                  </a:txBody>
                  <a:tcPr marL="36000" marR="0" marT="72000" marB="36000"/>
                </a:tc>
                <a:tc>
                  <a:txBody>
                    <a:bodyPr/>
                    <a:lstStyle/>
                    <a:p>
                      <a:pPr marL="57150" marR="128270" algn="l">
                        <a:lnSpc>
                          <a:spcPct val="100000"/>
                        </a:lnSpc>
                        <a:spcBef>
                          <a:spcPts val="535"/>
                        </a:spcBef>
                      </a:pPr>
                      <a:r>
                        <a:rPr sz="1100" spc="-5" dirty="0">
                          <a:latin typeface="+mn-lt"/>
                          <a:cs typeface="Graphik"/>
                        </a:rPr>
                        <a:t>Empathy </a:t>
                      </a:r>
                      <a:r>
                        <a:rPr sz="1100" dirty="0">
                          <a:latin typeface="+mn-lt"/>
                          <a:cs typeface="Graphik"/>
                        </a:rPr>
                        <a:t>and</a:t>
                      </a:r>
                      <a:r>
                        <a:rPr lang="en-IN" sz="1100" dirty="0">
                          <a:latin typeface="+mn-lt"/>
                          <a:cs typeface="Graphik"/>
                        </a:rPr>
                        <a:t> </a:t>
                      </a:r>
                      <a:br>
                        <a:rPr lang="en-IN" sz="1100" dirty="0">
                          <a:latin typeface="+mn-lt"/>
                          <a:cs typeface="Graphik"/>
                        </a:rPr>
                      </a:br>
                      <a:r>
                        <a:rPr sz="1100" spc="-5" dirty="0">
                          <a:latin typeface="+mn-lt"/>
                          <a:cs typeface="Graphik"/>
                        </a:rPr>
                        <a:t>faith </a:t>
                      </a:r>
                      <a:r>
                        <a:rPr sz="1100" dirty="0">
                          <a:latin typeface="+mn-lt"/>
                          <a:cs typeface="Graphik"/>
                        </a:rPr>
                        <a:t>in a</a:t>
                      </a:r>
                      <a:r>
                        <a:rPr sz="1100" spc="-80" dirty="0">
                          <a:latin typeface="+mn-lt"/>
                          <a:cs typeface="Graphik"/>
                        </a:rPr>
                        <a:t> </a:t>
                      </a:r>
                      <a:r>
                        <a:rPr sz="1100" dirty="0">
                          <a:latin typeface="+mn-lt"/>
                          <a:cs typeface="Graphik"/>
                        </a:rPr>
                        <a:t>vision</a:t>
                      </a:r>
                      <a:r>
                        <a:rPr lang="en-IN" sz="1100" dirty="0">
                          <a:latin typeface="+mn-lt"/>
                          <a:cs typeface="Graphik"/>
                        </a:rPr>
                        <a:t> </a:t>
                      </a:r>
                      <a:r>
                        <a:rPr sz="1100" dirty="0">
                          <a:latin typeface="+mn-lt"/>
                          <a:cs typeface="Graphik"/>
                        </a:rPr>
                        <a:t>generates</a:t>
                      </a:r>
                      <a:r>
                        <a:rPr lang="en-IN" sz="1100" dirty="0">
                          <a:latin typeface="+mn-lt"/>
                          <a:cs typeface="Graphik"/>
                        </a:rPr>
                        <a:t> </a:t>
                      </a:r>
                      <a:r>
                        <a:rPr sz="1100" dirty="0">
                          <a:latin typeface="+mn-lt"/>
                          <a:cs typeface="Graphik"/>
                        </a:rPr>
                        <a:t>emotional</a:t>
                      </a:r>
                      <a:r>
                        <a:rPr lang="en-IN" sz="1100" dirty="0">
                          <a:latin typeface="+mn-lt"/>
                          <a:cs typeface="Graphik"/>
                        </a:rPr>
                        <a:t> </a:t>
                      </a:r>
                      <a:r>
                        <a:rPr sz="1100" dirty="0">
                          <a:latin typeface="+mn-lt"/>
                          <a:cs typeface="Graphik"/>
                        </a:rPr>
                        <a:t>commitment</a:t>
                      </a:r>
                    </a:p>
                  </a:txBody>
                  <a:tcPr marL="36000" marR="0" marT="72000" marB="36000"/>
                </a:tc>
                <a:tc>
                  <a:txBody>
                    <a:bodyPr/>
                    <a:lstStyle/>
                    <a:p>
                      <a:pPr marL="57150" marR="179705" algn="l">
                        <a:lnSpc>
                          <a:spcPct val="100000"/>
                        </a:lnSpc>
                        <a:spcBef>
                          <a:spcPts val="535"/>
                        </a:spcBef>
                      </a:pPr>
                      <a:r>
                        <a:rPr sz="1100" spc="-5" dirty="0">
                          <a:latin typeface="+mn-lt"/>
                          <a:cs typeface="Graphik"/>
                        </a:rPr>
                        <a:t>In-person</a:t>
                      </a:r>
                      <a:r>
                        <a:rPr lang="en-IN" sz="1100" spc="-5" dirty="0">
                          <a:latin typeface="+mn-lt"/>
                          <a:cs typeface="Graphik"/>
                        </a:rPr>
                        <a:t> </a:t>
                      </a:r>
                      <a:r>
                        <a:rPr sz="1100" spc="-5" dirty="0">
                          <a:latin typeface="+mn-lt"/>
                          <a:cs typeface="Graphik"/>
                        </a:rPr>
                        <a:t>interactions</a:t>
                      </a:r>
                      <a:r>
                        <a:rPr lang="en-IN" sz="1100" spc="-5" dirty="0">
                          <a:latin typeface="+mn-lt"/>
                          <a:cs typeface="Graphik"/>
                        </a:rPr>
                        <a:t> </a:t>
                      </a:r>
                      <a:br>
                        <a:rPr lang="en-IN" sz="1100" spc="-5" dirty="0">
                          <a:latin typeface="+mn-lt"/>
                          <a:cs typeface="Graphik"/>
                        </a:rPr>
                      </a:br>
                      <a:r>
                        <a:rPr sz="1100" spc="-10" dirty="0">
                          <a:latin typeface="+mn-lt"/>
                          <a:cs typeface="Graphik"/>
                        </a:rPr>
                        <a:t>exert</a:t>
                      </a:r>
                      <a:r>
                        <a:rPr sz="1100" spc="-65" dirty="0">
                          <a:latin typeface="+mn-lt"/>
                          <a:cs typeface="Graphik"/>
                        </a:rPr>
                        <a:t> </a:t>
                      </a:r>
                      <a:r>
                        <a:rPr sz="1100" spc="-5" dirty="0">
                          <a:latin typeface="+mn-lt"/>
                          <a:cs typeface="Graphik"/>
                        </a:rPr>
                        <a:t>stronger</a:t>
                      </a:r>
                      <a:r>
                        <a:rPr lang="en-IN" sz="1100" spc="-5" dirty="0">
                          <a:latin typeface="+mn-lt"/>
                          <a:cs typeface="Graphik"/>
                        </a:rPr>
                        <a:t> </a:t>
                      </a:r>
                      <a:r>
                        <a:rPr sz="1100" spc="-5" dirty="0">
                          <a:latin typeface="+mn-lt"/>
                          <a:cs typeface="Graphik"/>
                        </a:rPr>
                        <a:t>influence</a:t>
                      </a:r>
                      <a:endParaRPr sz="1100" dirty="0">
                        <a:latin typeface="+mn-lt"/>
                        <a:cs typeface="Graphik"/>
                      </a:endParaRPr>
                    </a:p>
                  </a:txBody>
                  <a:tcPr marL="36000" marR="0" marT="72000" marB="36000"/>
                </a:tc>
                <a:extLst>
                  <a:ext uri="{0D108BD9-81ED-4DB2-BD59-A6C34878D82A}">
                    <a16:rowId xmlns:a16="http://schemas.microsoft.com/office/drawing/2014/main" val="10009"/>
                  </a:ext>
                </a:extLst>
              </a:tr>
              <a:tr h="774004">
                <a:tc>
                  <a:txBody>
                    <a:bodyPr/>
                    <a:lstStyle/>
                    <a:p>
                      <a:pPr marL="11113" marR="84455" indent="0" algn="l">
                        <a:lnSpc>
                          <a:spcPct val="100000"/>
                        </a:lnSpc>
                        <a:spcBef>
                          <a:spcPts val="535"/>
                        </a:spcBef>
                        <a:tabLst/>
                      </a:pPr>
                      <a:r>
                        <a:rPr sz="1100" b="1" dirty="0">
                          <a:latin typeface="+mn-lt"/>
                          <a:cs typeface="Graphik"/>
                        </a:rPr>
                        <a:t>When</a:t>
                      </a:r>
                      <a:r>
                        <a:rPr sz="1100" b="1" spc="-95" dirty="0">
                          <a:latin typeface="+mn-lt"/>
                          <a:cs typeface="Graphik"/>
                        </a:rPr>
                        <a:t> </a:t>
                      </a:r>
                      <a:r>
                        <a:rPr sz="1100" b="1" spc="-5" dirty="0">
                          <a:latin typeface="+mn-lt"/>
                          <a:cs typeface="Graphik"/>
                        </a:rPr>
                        <a:t>It</a:t>
                      </a:r>
                      <a:r>
                        <a:rPr lang="en-IN" sz="1100" b="1" spc="-5" dirty="0">
                          <a:latin typeface="+mn-lt"/>
                          <a:cs typeface="Graphik"/>
                        </a:rPr>
                        <a:t> </a:t>
                      </a:r>
                      <a:r>
                        <a:rPr sz="1100" b="1" spc="-15" dirty="0">
                          <a:latin typeface="+mn-lt"/>
                          <a:cs typeface="Graphik"/>
                        </a:rPr>
                        <a:t>Works</a:t>
                      </a:r>
                      <a:endParaRPr sz="1100" dirty="0">
                        <a:latin typeface="+mn-lt"/>
                        <a:cs typeface="Graphik"/>
                      </a:endParaRPr>
                    </a:p>
                  </a:txBody>
                  <a:tcPr marL="36000" marR="36000" marT="72000" marB="36000"/>
                </a:tc>
                <a:tc>
                  <a:txBody>
                    <a:bodyPr/>
                    <a:lstStyle/>
                    <a:p>
                      <a:pPr marL="57150" marR="105410" algn="l">
                        <a:lnSpc>
                          <a:spcPct val="100000"/>
                        </a:lnSpc>
                        <a:spcBef>
                          <a:spcPts val="535"/>
                        </a:spcBef>
                      </a:pPr>
                      <a:r>
                        <a:rPr sz="1100" dirty="0">
                          <a:latin typeface="+mn-lt"/>
                          <a:cs typeface="Graphik"/>
                        </a:rPr>
                        <a:t>When </a:t>
                      </a:r>
                      <a:r>
                        <a:rPr sz="1100" spc="-5" dirty="0">
                          <a:latin typeface="+mn-lt"/>
                          <a:cs typeface="Graphik"/>
                        </a:rPr>
                        <a:t>leaders</a:t>
                      </a:r>
                      <a:r>
                        <a:rPr lang="en-IN" sz="1100" spc="-5" dirty="0">
                          <a:latin typeface="+mn-lt"/>
                          <a:cs typeface="Graphik"/>
                        </a:rPr>
                        <a:t> </a:t>
                      </a:r>
                      <a:r>
                        <a:rPr sz="1100" spc="-5" dirty="0">
                          <a:latin typeface="+mn-lt"/>
                          <a:cs typeface="Graphik"/>
                        </a:rPr>
                        <a:t>are </a:t>
                      </a:r>
                      <a:r>
                        <a:rPr sz="1100" dirty="0">
                          <a:latin typeface="+mn-lt"/>
                          <a:cs typeface="Graphik"/>
                        </a:rPr>
                        <a:t>at the</a:t>
                      </a:r>
                      <a:r>
                        <a:rPr sz="1100" spc="-95" dirty="0">
                          <a:latin typeface="+mn-lt"/>
                          <a:cs typeface="Graphik"/>
                        </a:rPr>
                        <a:t> </a:t>
                      </a:r>
                      <a:r>
                        <a:rPr sz="1100" dirty="0">
                          <a:latin typeface="+mn-lt"/>
                          <a:cs typeface="Graphik"/>
                        </a:rPr>
                        <a:t>same</a:t>
                      </a:r>
                      <a:r>
                        <a:rPr lang="en-IN" sz="1100" dirty="0">
                          <a:latin typeface="+mn-lt"/>
                          <a:cs typeface="Graphik"/>
                        </a:rPr>
                        <a:t> </a:t>
                      </a:r>
                      <a:r>
                        <a:rPr sz="1100" spc="-5" dirty="0">
                          <a:latin typeface="+mn-lt"/>
                          <a:cs typeface="Graphik"/>
                        </a:rPr>
                        <a:t>leve</a:t>
                      </a:r>
                      <a:r>
                        <a:rPr sz="1100" spc="-5" dirty="0">
                          <a:solidFill>
                            <a:schemeClr val="tx1"/>
                          </a:solidFill>
                          <a:latin typeface="+mn-lt"/>
                          <a:cs typeface="Graphik"/>
                        </a:rPr>
                        <a:t>l</a:t>
                      </a:r>
                      <a:r>
                        <a:rPr lang="en-US" sz="1100" spc="-5" dirty="0">
                          <a:solidFill>
                            <a:schemeClr val="tx1"/>
                          </a:solidFill>
                          <a:latin typeface="+mn-lt"/>
                          <a:cs typeface="Graphik"/>
                        </a:rPr>
                        <a:t>,</a:t>
                      </a:r>
                      <a:r>
                        <a:rPr sz="1100" spc="-5" dirty="0">
                          <a:solidFill>
                            <a:schemeClr val="tx1"/>
                          </a:solidFill>
                          <a:latin typeface="+mn-lt"/>
                          <a:cs typeface="Graphik"/>
                        </a:rPr>
                        <a:t> </a:t>
                      </a:r>
                      <a:r>
                        <a:rPr sz="1100" dirty="0">
                          <a:latin typeface="+mn-lt"/>
                          <a:cs typeface="Graphik"/>
                        </a:rPr>
                        <a:t>but in</a:t>
                      </a:r>
                      <a:r>
                        <a:rPr lang="en-IN" sz="1100" dirty="0">
                          <a:latin typeface="+mn-lt"/>
                          <a:cs typeface="Graphik"/>
                        </a:rPr>
                        <a:t> </a:t>
                      </a:r>
                      <a:r>
                        <a:rPr sz="1100" spc="-15" dirty="0">
                          <a:latin typeface="+mn-lt"/>
                          <a:cs typeface="Graphik"/>
                        </a:rPr>
                        <a:t>different </a:t>
                      </a:r>
                      <a:r>
                        <a:rPr sz="1100" dirty="0">
                          <a:latin typeface="+mn-lt"/>
                          <a:cs typeface="Graphik"/>
                        </a:rPr>
                        <a:t>silos</a:t>
                      </a:r>
                    </a:p>
                  </a:txBody>
                  <a:tcPr marL="36000" marR="0" marT="72000" marB="36000"/>
                </a:tc>
                <a:tc>
                  <a:txBody>
                    <a:bodyPr/>
                    <a:lstStyle/>
                    <a:p>
                      <a:pPr marL="57150" marR="170815" algn="l">
                        <a:lnSpc>
                          <a:spcPct val="100000"/>
                        </a:lnSpc>
                        <a:spcBef>
                          <a:spcPts val="535"/>
                        </a:spcBef>
                      </a:pPr>
                      <a:r>
                        <a:rPr sz="1100" dirty="0">
                          <a:latin typeface="+mn-lt"/>
                          <a:cs typeface="Graphik"/>
                        </a:rPr>
                        <a:t>When</a:t>
                      </a:r>
                      <a:r>
                        <a:rPr lang="en-IN" sz="1100" dirty="0">
                          <a:latin typeface="+mn-lt"/>
                          <a:cs typeface="Graphik"/>
                        </a:rPr>
                        <a:t> </a:t>
                      </a:r>
                      <a:r>
                        <a:rPr sz="1100" dirty="0">
                          <a:latin typeface="+mn-lt"/>
                          <a:cs typeface="Graphik"/>
                        </a:rPr>
                        <a:t>outcomes</a:t>
                      </a:r>
                      <a:r>
                        <a:rPr sz="1100" spc="-95" dirty="0">
                          <a:latin typeface="+mn-lt"/>
                          <a:cs typeface="Graphik"/>
                        </a:rPr>
                        <a:t> </a:t>
                      </a:r>
                      <a:r>
                        <a:rPr sz="1100" dirty="0">
                          <a:latin typeface="+mn-lt"/>
                          <a:cs typeface="Graphik"/>
                        </a:rPr>
                        <a:t>can</a:t>
                      </a:r>
                      <a:r>
                        <a:rPr lang="en-IN" sz="1100" dirty="0">
                          <a:latin typeface="+mn-lt"/>
                          <a:cs typeface="Graphik"/>
                        </a:rPr>
                        <a:t> </a:t>
                      </a:r>
                      <a:r>
                        <a:rPr sz="1100" dirty="0">
                          <a:latin typeface="+mn-lt"/>
                          <a:cs typeface="Graphik"/>
                        </a:rPr>
                        <a:t>be </a:t>
                      </a:r>
                      <a:r>
                        <a:rPr sz="1100" spc="-5" dirty="0">
                          <a:latin typeface="+mn-lt"/>
                          <a:cs typeface="Graphik"/>
                        </a:rPr>
                        <a:t>measured,</a:t>
                      </a:r>
                      <a:r>
                        <a:rPr lang="en-IN" sz="1100" spc="-5" dirty="0">
                          <a:latin typeface="+mn-lt"/>
                          <a:cs typeface="Graphik"/>
                        </a:rPr>
                        <a:t> </a:t>
                      </a:r>
                      <a:r>
                        <a:rPr sz="1100" spc="-5" dirty="0">
                          <a:latin typeface="+mn-lt"/>
                          <a:cs typeface="Graphik"/>
                        </a:rPr>
                        <a:t>improved </a:t>
                      </a:r>
                      <a:r>
                        <a:rPr sz="1100" dirty="0">
                          <a:latin typeface="+mn-lt"/>
                          <a:cs typeface="Graphik"/>
                        </a:rPr>
                        <a:t>or</a:t>
                      </a:r>
                      <a:r>
                        <a:rPr lang="en-IN" sz="1100" dirty="0">
                          <a:latin typeface="+mn-lt"/>
                          <a:cs typeface="Graphik"/>
                        </a:rPr>
                        <a:t> </a:t>
                      </a:r>
                      <a:r>
                        <a:rPr sz="1100" spc="-5" dirty="0">
                          <a:latin typeface="+mn-lt"/>
                          <a:cs typeface="Graphik"/>
                        </a:rPr>
                        <a:t>altered</a:t>
                      </a:r>
                      <a:endParaRPr sz="1100" dirty="0">
                        <a:latin typeface="+mn-lt"/>
                        <a:cs typeface="Graphik"/>
                      </a:endParaRPr>
                    </a:p>
                  </a:txBody>
                  <a:tcPr marL="36000" marR="0" marT="72000" marB="36000"/>
                </a:tc>
                <a:tc>
                  <a:txBody>
                    <a:bodyPr/>
                    <a:lstStyle/>
                    <a:p>
                      <a:pPr marL="57150" marR="87630" algn="l">
                        <a:lnSpc>
                          <a:spcPct val="100000"/>
                        </a:lnSpc>
                        <a:spcBef>
                          <a:spcPts val="535"/>
                        </a:spcBef>
                      </a:pPr>
                      <a:r>
                        <a:rPr sz="1100" dirty="0">
                          <a:latin typeface="+mn-lt"/>
                          <a:cs typeface="Graphik"/>
                        </a:rPr>
                        <a:t>When</a:t>
                      </a:r>
                      <a:r>
                        <a:rPr sz="1100" spc="-85" dirty="0">
                          <a:latin typeface="+mn-lt"/>
                          <a:cs typeface="Graphik"/>
                        </a:rPr>
                        <a:t> </a:t>
                      </a:r>
                      <a:r>
                        <a:rPr sz="1100" spc="-5" dirty="0">
                          <a:latin typeface="+mn-lt"/>
                          <a:cs typeface="Graphik"/>
                        </a:rPr>
                        <a:t>company</a:t>
                      </a:r>
                      <a:r>
                        <a:rPr lang="en-IN" sz="1100" spc="-5" dirty="0">
                          <a:latin typeface="+mn-lt"/>
                          <a:cs typeface="Graphik"/>
                        </a:rPr>
                        <a:t> </a:t>
                      </a:r>
                      <a:r>
                        <a:rPr sz="1100" spc="-5" dirty="0">
                          <a:latin typeface="+mn-lt"/>
                          <a:cs typeface="Graphik"/>
                        </a:rPr>
                        <a:t>culture</a:t>
                      </a:r>
                      <a:r>
                        <a:rPr lang="en-IN" sz="1100" spc="-5" dirty="0">
                          <a:latin typeface="+mn-lt"/>
                          <a:cs typeface="Graphik"/>
                        </a:rPr>
                        <a:t> </a:t>
                      </a:r>
                      <a:r>
                        <a:rPr sz="1100" spc="-5" dirty="0">
                          <a:latin typeface="+mn-lt"/>
                          <a:cs typeface="Graphik"/>
                        </a:rPr>
                        <a:t>promotes</a:t>
                      </a:r>
                      <a:r>
                        <a:rPr lang="en-IN" sz="1100" spc="-5" dirty="0">
                          <a:latin typeface="+mn-lt"/>
                          <a:cs typeface="Graphik"/>
                        </a:rPr>
                        <a:t> </a:t>
                      </a:r>
                      <a:r>
                        <a:rPr sz="1100" dirty="0">
                          <a:latin typeface="+mn-lt"/>
                          <a:cs typeface="Graphik"/>
                        </a:rPr>
                        <a:t>global</a:t>
                      </a:r>
                      <a:r>
                        <a:rPr lang="en-IN" sz="1100" dirty="0">
                          <a:latin typeface="+mn-lt"/>
                          <a:cs typeface="Graphik"/>
                        </a:rPr>
                        <a:t> </a:t>
                      </a:r>
                      <a:r>
                        <a:rPr sz="1100" spc="-5" dirty="0">
                          <a:latin typeface="+mn-lt"/>
                          <a:cs typeface="Graphik"/>
                        </a:rPr>
                        <a:t>consistency</a:t>
                      </a:r>
                      <a:endParaRPr sz="1100" dirty="0">
                        <a:latin typeface="+mn-lt"/>
                        <a:cs typeface="Graphik"/>
                      </a:endParaRPr>
                    </a:p>
                  </a:txBody>
                  <a:tcPr marL="36000" marR="0" marT="72000" marB="36000"/>
                </a:tc>
                <a:tc>
                  <a:txBody>
                    <a:bodyPr/>
                    <a:lstStyle/>
                    <a:p>
                      <a:pPr marL="57150" marR="198120" algn="l">
                        <a:lnSpc>
                          <a:spcPct val="100000"/>
                        </a:lnSpc>
                        <a:spcBef>
                          <a:spcPts val="535"/>
                        </a:spcBef>
                      </a:pPr>
                      <a:r>
                        <a:rPr sz="1100" dirty="0">
                          <a:latin typeface="+mn-lt"/>
                          <a:cs typeface="Graphik"/>
                        </a:rPr>
                        <a:t>When</a:t>
                      </a:r>
                      <a:r>
                        <a:rPr sz="1100" spc="-80" dirty="0">
                          <a:latin typeface="+mn-lt"/>
                          <a:cs typeface="Graphik"/>
                        </a:rPr>
                        <a:t> </a:t>
                      </a:r>
                      <a:r>
                        <a:rPr sz="1100" spc="-5" dirty="0">
                          <a:latin typeface="+mn-lt"/>
                          <a:cs typeface="Graphik"/>
                        </a:rPr>
                        <a:t>desired</a:t>
                      </a:r>
                      <a:r>
                        <a:rPr lang="en-IN" sz="1100" spc="-5" dirty="0">
                          <a:latin typeface="+mn-lt"/>
                          <a:cs typeface="Graphik"/>
                        </a:rPr>
                        <a:t> </a:t>
                      </a:r>
                      <a:r>
                        <a:rPr sz="1100" dirty="0">
                          <a:latin typeface="+mn-lt"/>
                          <a:cs typeface="Graphik"/>
                        </a:rPr>
                        <a:t>outcomes</a:t>
                      </a:r>
                    </a:p>
                    <a:p>
                      <a:pPr marL="57150" marR="250190" algn="l">
                        <a:lnSpc>
                          <a:spcPct val="100000"/>
                        </a:lnSpc>
                      </a:pPr>
                      <a:r>
                        <a:rPr sz="1100" spc="-5" dirty="0">
                          <a:latin typeface="+mn-lt"/>
                          <a:cs typeface="Graphik"/>
                        </a:rPr>
                        <a:t>are largely</a:t>
                      </a:r>
                      <a:r>
                        <a:rPr lang="en-IN" sz="1100" spc="-5" dirty="0">
                          <a:latin typeface="+mn-lt"/>
                          <a:cs typeface="Graphik"/>
                        </a:rPr>
                        <a:t> </a:t>
                      </a:r>
                      <a:r>
                        <a:rPr sz="1100" spc="-5" dirty="0">
                          <a:latin typeface="+mn-lt"/>
                          <a:cs typeface="Graphik"/>
                        </a:rPr>
                        <a:t>subjective</a:t>
                      </a:r>
                      <a:r>
                        <a:rPr sz="1100" spc="-70" dirty="0">
                          <a:latin typeface="+mn-lt"/>
                          <a:cs typeface="Graphik"/>
                        </a:rPr>
                        <a:t> </a:t>
                      </a:r>
                      <a:r>
                        <a:rPr sz="1100" dirty="0">
                          <a:latin typeface="+mn-lt"/>
                          <a:cs typeface="Graphik"/>
                        </a:rPr>
                        <a:t>or</a:t>
                      </a:r>
                      <a:r>
                        <a:rPr lang="en-IN" sz="1100" dirty="0">
                          <a:latin typeface="+mn-lt"/>
                          <a:cs typeface="Graphik"/>
                        </a:rPr>
                        <a:t> </a:t>
                      </a:r>
                      <a:r>
                        <a:rPr sz="1100" spc="-5" dirty="0">
                          <a:latin typeface="+mn-lt"/>
                          <a:cs typeface="Graphik"/>
                        </a:rPr>
                        <a:t>experiential</a:t>
                      </a:r>
                      <a:endParaRPr sz="1100" dirty="0">
                        <a:latin typeface="+mn-lt"/>
                        <a:cs typeface="Graphik"/>
                      </a:endParaRPr>
                    </a:p>
                  </a:txBody>
                  <a:tcPr marL="36000" marR="0" marT="72000" marB="36000"/>
                </a:tc>
                <a:tc>
                  <a:txBody>
                    <a:bodyPr/>
                    <a:lstStyle/>
                    <a:p>
                      <a:pPr marL="57150" marR="132080" algn="l">
                        <a:lnSpc>
                          <a:spcPct val="100000"/>
                        </a:lnSpc>
                        <a:spcBef>
                          <a:spcPts val="535"/>
                        </a:spcBef>
                      </a:pPr>
                      <a:r>
                        <a:rPr sz="1100" dirty="0">
                          <a:latin typeface="+mn-lt"/>
                          <a:cs typeface="Graphik"/>
                        </a:rPr>
                        <a:t>In </a:t>
                      </a:r>
                      <a:r>
                        <a:rPr sz="1100" spc="-5" dirty="0">
                          <a:latin typeface="+mn-lt"/>
                          <a:cs typeface="Graphik"/>
                        </a:rPr>
                        <a:t>large</a:t>
                      </a:r>
                      <a:r>
                        <a:rPr lang="en-IN" sz="1100" spc="-5" dirty="0">
                          <a:latin typeface="+mn-lt"/>
                          <a:cs typeface="Graphik"/>
                        </a:rPr>
                        <a:t> </a:t>
                      </a:r>
                      <a:r>
                        <a:rPr sz="1100" spc="-5" dirty="0">
                          <a:latin typeface="+mn-lt"/>
                          <a:cs typeface="Graphik"/>
                        </a:rPr>
                        <a:t>organizations</a:t>
                      </a:r>
                      <a:r>
                        <a:rPr lang="en-IN" sz="1100" spc="-5" dirty="0">
                          <a:latin typeface="+mn-lt"/>
                          <a:cs typeface="Graphik"/>
                        </a:rPr>
                        <a:t> </a:t>
                      </a:r>
                      <a:r>
                        <a:rPr sz="1100" dirty="0">
                          <a:latin typeface="+mn-lt"/>
                          <a:cs typeface="Graphik"/>
                        </a:rPr>
                        <a:t>or when</a:t>
                      </a:r>
                      <a:r>
                        <a:rPr lang="en-IN" sz="1100" dirty="0">
                          <a:latin typeface="+mn-lt"/>
                          <a:cs typeface="Graphik"/>
                        </a:rPr>
                        <a:t> </a:t>
                      </a:r>
                      <a:r>
                        <a:rPr sz="1100" spc="-5" dirty="0">
                          <a:latin typeface="+mn-lt"/>
                          <a:cs typeface="Graphik"/>
                        </a:rPr>
                        <a:t>stakeholders</a:t>
                      </a:r>
                      <a:r>
                        <a:rPr lang="en-IN" sz="1100" spc="-5" dirty="0">
                          <a:latin typeface="+mn-lt"/>
                          <a:cs typeface="Graphik"/>
                        </a:rPr>
                        <a:t> </a:t>
                      </a:r>
                      <a:r>
                        <a:rPr sz="1100" spc="-5" dirty="0">
                          <a:latin typeface="+mn-lt"/>
                          <a:cs typeface="Graphik"/>
                        </a:rPr>
                        <a:t>are </a:t>
                      </a:r>
                      <a:r>
                        <a:rPr sz="1100" dirty="0">
                          <a:latin typeface="+mn-lt"/>
                          <a:cs typeface="Graphik"/>
                        </a:rPr>
                        <a:t>distributed</a:t>
                      </a:r>
                      <a:r>
                        <a:rPr lang="en-IN" sz="1100" dirty="0">
                          <a:latin typeface="+mn-lt"/>
                          <a:cs typeface="Graphik"/>
                        </a:rPr>
                        <a:t> </a:t>
                      </a:r>
                      <a:r>
                        <a:rPr sz="1100" dirty="0">
                          <a:latin typeface="+mn-lt"/>
                          <a:cs typeface="Graphik"/>
                        </a:rPr>
                        <a:t>geog</a:t>
                      </a:r>
                      <a:r>
                        <a:rPr sz="1100" spc="-5" dirty="0">
                          <a:latin typeface="+mn-lt"/>
                          <a:cs typeface="Graphik"/>
                        </a:rPr>
                        <a:t>r</a:t>
                      </a:r>
                      <a:r>
                        <a:rPr sz="1100" dirty="0">
                          <a:latin typeface="+mn-lt"/>
                          <a:cs typeface="Graphik"/>
                        </a:rPr>
                        <a:t>aphically</a:t>
                      </a:r>
                    </a:p>
                  </a:txBody>
                  <a:tcPr marL="36000" marR="0" marT="72000" marB="36000"/>
                </a:tc>
                <a:extLst>
                  <a:ext uri="{0D108BD9-81ED-4DB2-BD59-A6C34878D82A}">
                    <a16:rowId xmlns:a16="http://schemas.microsoft.com/office/drawing/2014/main" val="10010"/>
                  </a:ext>
                </a:extLst>
              </a:tr>
            </a:tbl>
          </a:graphicData>
        </a:graphic>
      </p:graphicFrame>
      <p:sp>
        <p:nvSpPr>
          <p:cNvPr id="2" name="Title 1">
            <a:extLst>
              <a:ext uri="{FF2B5EF4-FFF2-40B4-BE49-F238E27FC236}">
                <a16:creationId xmlns:a16="http://schemas.microsoft.com/office/drawing/2014/main" id="{7F882FF0-B20E-E248-B87B-28610F5023A6}"/>
              </a:ext>
            </a:extLst>
          </p:cNvPr>
          <p:cNvSpPr>
            <a:spLocks noGrp="1"/>
          </p:cNvSpPr>
          <p:nvPr>
            <p:ph type="title"/>
          </p:nvPr>
        </p:nvSpPr>
        <p:spPr/>
        <p:txBody>
          <a:bodyPr/>
          <a:lstStyle/>
          <a:p>
            <a:r>
              <a:rPr lang="en-US" dirty="0"/>
              <a:t>Appendix: Influencing Framework</a:t>
            </a:r>
          </a:p>
        </p:txBody>
      </p:sp>
      <p:sp>
        <p:nvSpPr>
          <p:cNvPr id="4" name="Text Placeholder 3">
            <a:extLst>
              <a:ext uri="{FF2B5EF4-FFF2-40B4-BE49-F238E27FC236}">
                <a16:creationId xmlns:a16="http://schemas.microsoft.com/office/drawing/2014/main" id="{0F19E90B-0878-D146-A78F-EC408CAEF416}"/>
              </a:ext>
            </a:extLst>
          </p:cNvPr>
          <p:cNvSpPr>
            <a:spLocks noGrp="1"/>
          </p:cNvSpPr>
          <p:nvPr>
            <p:ph type="body" sz="quarter" idx="11"/>
          </p:nvPr>
        </p:nvSpPr>
        <p:spPr>
          <a:xfrm>
            <a:off x="457200" y="914401"/>
            <a:ext cx="8229600" cy="215444"/>
          </a:xfrm>
        </p:spPr>
        <p:txBody>
          <a:bodyPr>
            <a:spAutoFit/>
          </a:bodyPr>
          <a:lstStyle/>
          <a:p>
            <a:r>
              <a:rPr lang="en-IN" spc="-32" dirty="0">
                <a:cs typeface="Graphik"/>
              </a:rPr>
              <a:t>Teachable Ways to Influence</a:t>
            </a:r>
          </a:p>
        </p:txBody>
      </p:sp>
      <p:sp>
        <p:nvSpPr>
          <p:cNvPr id="16" name="Freeform: Shape 160">
            <a:extLst>
              <a:ext uri="{FF2B5EF4-FFF2-40B4-BE49-F238E27FC236}">
                <a16:creationId xmlns:a16="http://schemas.microsoft.com/office/drawing/2014/main" id="{9585695D-68B4-2C4E-8197-4486D8160BE6}"/>
              </a:ext>
            </a:extLst>
          </p:cNvPr>
          <p:cNvSpPr/>
          <p:nvPr/>
        </p:nvSpPr>
        <p:spPr>
          <a:xfrm>
            <a:off x="5138415" y="2139053"/>
            <a:ext cx="495300" cy="504825"/>
          </a:xfrm>
          <a:custGeom>
            <a:avLst/>
            <a:gdLst>
              <a:gd name="connsiteX0" fmla="*/ 328231 w 495300"/>
              <a:gd name="connsiteY0" fmla="*/ 433007 h 504825"/>
              <a:gd name="connsiteX1" fmla="*/ 175831 w 495300"/>
              <a:gd name="connsiteY1" fmla="*/ 433007 h 504825"/>
              <a:gd name="connsiteX2" fmla="*/ 175831 w 495300"/>
              <a:gd name="connsiteY2" fmla="*/ 349663 h 504825"/>
              <a:gd name="connsiteX3" fmla="*/ 128206 w 495300"/>
              <a:gd name="connsiteY3" fmla="*/ 252127 h 504825"/>
              <a:gd name="connsiteX4" fmla="*/ 252031 w 495300"/>
              <a:gd name="connsiteY4" fmla="*/ 128302 h 504825"/>
              <a:gd name="connsiteX5" fmla="*/ 375856 w 495300"/>
              <a:gd name="connsiteY5" fmla="*/ 252127 h 504825"/>
              <a:gd name="connsiteX6" fmla="*/ 328231 w 495300"/>
              <a:gd name="connsiteY6" fmla="*/ 349663 h 504825"/>
              <a:gd name="connsiteX7" fmla="*/ 328231 w 495300"/>
              <a:gd name="connsiteY7" fmla="*/ 433007 h 504825"/>
              <a:gd name="connsiteX8" fmla="*/ 213931 w 495300"/>
              <a:gd name="connsiteY8" fmla="*/ 394907 h 504825"/>
              <a:gd name="connsiteX9" fmla="*/ 290131 w 495300"/>
              <a:gd name="connsiteY9" fmla="*/ 394907 h 504825"/>
              <a:gd name="connsiteX10" fmla="*/ 290131 w 495300"/>
              <a:gd name="connsiteY10" fmla="*/ 329470 h 504825"/>
              <a:gd name="connsiteX11" fmla="*/ 298799 w 495300"/>
              <a:gd name="connsiteY11" fmla="*/ 323850 h 504825"/>
              <a:gd name="connsiteX12" fmla="*/ 337756 w 495300"/>
              <a:gd name="connsiteY12" fmla="*/ 252032 h 504825"/>
              <a:gd name="connsiteX13" fmla="*/ 252031 w 495300"/>
              <a:gd name="connsiteY13" fmla="*/ 166307 h 504825"/>
              <a:gd name="connsiteX14" fmla="*/ 166306 w 495300"/>
              <a:gd name="connsiteY14" fmla="*/ 252032 h 504825"/>
              <a:gd name="connsiteX15" fmla="*/ 205264 w 495300"/>
              <a:gd name="connsiteY15" fmla="*/ 323850 h 504825"/>
              <a:gd name="connsiteX16" fmla="*/ 213931 w 495300"/>
              <a:gd name="connsiteY16" fmla="*/ 329470 h 504825"/>
              <a:gd name="connsiteX17" fmla="*/ 213931 w 495300"/>
              <a:gd name="connsiteY17" fmla="*/ 394907 h 504825"/>
              <a:gd name="connsiteX18" fmla="*/ 290131 w 495300"/>
              <a:gd name="connsiteY18" fmla="*/ 461582 h 504825"/>
              <a:gd name="connsiteX19" fmla="*/ 213931 w 495300"/>
              <a:gd name="connsiteY19" fmla="*/ 461582 h 504825"/>
              <a:gd name="connsiteX20" fmla="*/ 213931 w 495300"/>
              <a:gd name="connsiteY20" fmla="*/ 499682 h 504825"/>
              <a:gd name="connsiteX21" fmla="*/ 290131 w 495300"/>
              <a:gd name="connsiteY21" fmla="*/ 499682 h 504825"/>
              <a:gd name="connsiteX22" fmla="*/ 290131 w 495300"/>
              <a:gd name="connsiteY22" fmla="*/ 461582 h 504825"/>
              <a:gd name="connsiteX23" fmla="*/ 207645 w 495300"/>
              <a:gd name="connsiteY23" fmla="*/ 95155 h 504825"/>
              <a:gd name="connsiteX24" fmla="*/ 171164 w 495300"/>
              <a:gd name="connsiteY24" fmla="*/ 7144 h 504825"/>
              <a:gd name="connsiteX25" fmla="*/ 135922 w 495300"/>
              <a:gd name="connsiteY25" fmla="*/ 21717 h 504825"/>
              <a:gd name="connsiteX26" fmla="*/ 172402 w 495300"/>
              <a:gd name="connsiteY26" fmla="*/ 109728 h 504825"/>
              <a:gd name="connsiteX27" fmla="*/ 207645 w 495300"/>
              <a:gd name="connsiteY27" fmla="*/ 95155 h 504825"/>
              <a:gd name="connsiteX28" fmla="*/ 109728 w 495300"/>
              <a:gd name="connsiteY28" fmla="*/ 172498 h 504825"/>
              <a:gd name="connsiteX29" fmla="*/ 21717 w 495300"/>
              <a:gd name="connsiteY29" fmla="*/ 136017 h 504825"/>
              <a:gd name="connsiteX30" fmla="*/ 7144 w 495300"/>
              <a:gd name="connsiteY30" fmla="*/ 171260 h 504825"/>
              <a:gd name="connsiteX31" fmla="*/ 95155 w 495300"/>
              <a:gd name="connsiteY31" fmla="*/ 207740 h 504825"/>
              <a:gd name="connsiteX32" fmla="*/ 109728 w 495300"/>
              <a:gd name="connsiteY32" fmla="*/ 172498 h 504825"/>
              <a:gd name="connsiteX33" fmla="*/ 109728 w 495300"/>
              <a:gd name="connsiteY33" fmla="*/ 331661 h 504825"/>
              <a:gd name="connsiteX34" fmla="*/ 95155 w 495300"/>
              <a:gd name="connsiteY34" fmla="*/ 296418 h 504825"/>
              <a:gd name="connsiteX35" fmla="*/ 7144 w 495300"/>
              <a:gd name="connsiteY35" fmla="*/ 332899 h 504825"/>
              <a:gd name="connsiteX36" fmla="*/ 21717 w 495300"/>
              <a:gd name="connsiteY36" fmla="*/ 368141 h 504825"/>
              <a:gd name="connsiteX37" fmla="*/ 109728 w 495300"/>
              <a:gd name="connsiteY37" fmla="*/ 331661 h 504825"/>
              <a:gd name="connsiteX38" fmla="*/ 496919 w 495300"/>
              <a:gd name="connsiteY38" fmla="*/ 332899 h 504825"/>
              <a:gd name="connsiteX39" fmla="*/ 408908 w 495300"/>
              <a:gd name="connsiteY39" fmla="*/ 296418 h 504825"/>
              <a:gd name="connsiteX40" fmla="*/ 394335 w 495300"/>
              <a:gd name="connsiteY40" fmla="*/ 331661 h 504825"/>
              <a:gd name="connsiteX41" fmla="*/ 482346 w 495300"/>
              <a:gd name="connsiteY41" fmla="*/ 368141 h 504825"/>
              <a:gd name="connsiteX42" fmla="*/ 496919 w 495300"/>
              <a:gd name="connsiteY42" fmla="*/ 332899 h 504825"/>
              <a:gd name="connsiteX43" fmla="*/ 496919 w 495300"/>
              <a:gd name="connsiteY43" fmla="*/ 171260 h 504825"/>
              <a:gd name="connsiteX44" fmla="*/ 482346 w 495300"/>
              <a:gd name="connsiteY44" fmla="*/ 136017 h 504825"/>
              <a:gd name="connsiteX45" fmla="*/ 394335 w 495300"/>
              <a:gd name="connsiteY45" fmla="*/ 172498 h 504825"/>
              <a:gd name="connsiteX46" fmla="*/ 408908 w 495300"/>
              <a:gd name="connsiteY46" fmla="*/ 207740 h 504825"/>
              <a:gd name="connsiteX47" fmla="*/ 496919 w 495300"/>
              <a:gd name="connsiteY47" fmla="*/ 171260 h 504825"/>
              <a:gd name="connsiteX48" fmla="*/ 368046 w 495300"/>
              <a:gd name="connsiteY48" fmla="*/ 21812 h 504825"/>
              <a:gd name="connsiteX49" fmla="*/ 332804 w 495300"/>
              <a:gd name="connsiteY49" fmla="*/ 7239 h 504825"/>
              <a:gd name="connsiteX50" fmla="*/ 296323 w 495300"/>
              <a:gd name="connsiteY50" fmla="*/ 95250 h 504825"/>
              <a:gd name="connsiteX51" fmla="*/ 331565 w 495300"/>
              <a:gd name="connsiteY51" fmla="*/ 109823 h 504825"/>
              <a:gd name="connsiteX52" fmla="*/ 368046 w 495300"/>
              <a:gd name="connsiteY52" fmla="*/ 21812 h 50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95300" h="504825">
                <a:moveTo>
                  <a:pt x="328231" y="433007"/>
                </a:moveTo>
                <a:lnTo>
                  <a:pt x="175831" y="433007"/>
                </a:lnTo>
                <a:lnTo>
                  <a:pt x="175831" y="349663"/>
                </a:lnTo>
                <a:cubicBezTo>
                  <a:pt x="145828" y="326231"/>
                  <a:pt x="128206" y="290513"/>
                  <a:pt x="128206" y="252127"/>
                </a:cubicBezTo>
                <a:cubicBezTo>
                  <a:pt x="128206" y="183833"/>
                  <a:pt x="183737" y="128302"/>
                  <a:pt x="252031" y="128302"/>
                </a:cubicBezTo>
                <a:cubicBezTo>
                  <a:pt x="320326" y="128302"/>
                  <a:pt x="375856" y="183833"/>
                  <a:pt x="375856" y="252127"/>
                </a:cubicBezTo>
                <a:cubicBezTo>
                  <a:pt x="375856" y="290513"/>
                  <a:pt x="358235" y="326231"/>
                  <a:pt x="328231" y="349663"/>
                </a:cubicBezTo>
                <a:lnTo>
                  <a:pt x="328231" y="433007"/>
                </a:lnTo>
                <a:close/>
                <a:moveTo>
                  <a:pt x="213931" y="394907"/>
                </a:moveTo>
                <a:lnTo>
                  <a:pt x="290131" y="394907"/>
                </a:lnTo>
                <a:lnTo>
                  <a:pt x="290131" y="329470"/>
                </a:lnTo>
                <a:lnTo>
                  <a:pt x="298799" y="323850"/>
                </a:lnTo>
                <a:cubicBezTo>
                  <a:pt x="323183" y="307943"/>
                  <a:pt x="337756" y="281083"/>
                  <a:pt x="337756" y="252032"/>
                </a:cubicBezTo>
                <a:cubicBezTo>
                  <a:pt x="337756" y="204788"/>
                  <a:pt x="299275" y="166307"/>
                  <a:pt x="252031" y="166307"/>
                </a:cubicBezTo>
                <a:cubicBezTo>
                  <a:pt x="204788" y="166307"/>
                  <a:pt x="166306" y="204788"/>
                  <a:pt x="166306" y="252032"/>
                </a:cubicBezTo>
                <a:cubicBezTo>
                  <a:pt x="166306" y="281083"/>
                  <a:pt x="180880" y="307943"/>
                  <a:pt x="205264" y="323850"/>
                </a:cubicBezTo>
                <a:lnTo>
                  <a:pt x="213931" y="329470"/>
                </a:lnTo>
                <a:lnTo>
                  <a:pt x="213931" y="394907"/>
                </a:lnTo>
                <a:close/>
                <a:moveTo>
                  <a:pt x="290131" y="461582"/>
                </a:moveTo>
                <a:lnTo>
                  <a:pt x="213931" y="461582"/>
                </a:lnTo>
                <a:lnTo>
                  <a:pt x="213931" y="499682"/>
                </a:lnTo>
                <a:lnTo>
                  <a:pt x="290131" y="499682"/>
                </a:lnTo>
                <a:lnTo>
                  <a:pt x="290131" y="461582"/>
                </a:lnTo>
                <a:close/>
                <a:moveTo>
                  <a:pt x="207645" y="95155"/>
                </a:moveTo>
                <a:lnTo>
                  <a:pt x="171164" y="7144"/>
                </a:lnTo>
                <a:lnTo>
                  <a:pt x="135922" y="21717"/>
                </a:lnTo>
                <a:lnTo>
                  <a:pt x="172402" y="109728"/>
                </a:lnTo>
                <a:lnTo>
                  <a:pt x="207645" y="95155"/>
                </a:lnTo>
                <a:close/>
                <a:moveTo>
                  <a:pt x="109728" y="172498"/>
                </a:moveTo>
                <a:lnTo>
                  <a:pt x="21717" y="136017"/>
                </a:lnTo>
                <a:lnTo>
                  <a:pt x="7144" y="171260"/>
                </a:lnTo>
                <a:lnTo>
                  <a:pt x="95155" y="207740"/>
                </a:lnTo>
                <a:lnTo>
                  <a:pt x="109728" y="172498"/>
                </a:lnTo>
                <a:close/>
                <a:moveTo>
                  <a:pt x="109728" y="331661"/>
                </a:moveTo>
                <a:lnTo>
                  <a:pt x="95155" y="296418"/>
                </a:lnTo>
                <a:lnTo>
                  <a:pt x="7144" y="332899"/>
                </a:lnTo>
                <a:lnTo>
                  <a:pt x="21717" y="368141"/>
                </a:lnTo>
                <a:lnTo>
                  <a:pt x="109728" y="331661"/>
                </a:lnTo>
                <a:close/>
                <a:moveTo>
                  <a:pt x="496919" y="332899"/>
                </a:moveTo>
                <a:lnTo>
                  <a:pt x="408908" y="296418"/>
                </a:lnTo>
                <a:lnTo>
                  <a:pt x="394335" y="331661"/>
                </a:lnTo>
                <a:lnTo>
                  <a:pt x="482346" y="368141"/>
                </a:lnTo>
                <a:lnTo>
                  <a:pt x="496919" y="332899"/>
                </a:lnTo>
                <a:close/>
                <a:moveTo>
                  <a:pt x="496919" y="171260"/>
                </a:moveTo>
                <a:lnTo>
                  <a:pt x="482346" y="136017"/>
                </a:lnTo>
                <a:lnTo>
                  <a:pt x="394335" y="172498"/>
                </a:lnTo>
                <a:lnTo>
                  <a:pt x="408908" y="207740"/>
                </a:lnTo>
                <a:lnTo>
                  <a:pt x="496919" y="171260"/>
                </a:lnTo>
                <a:close/>
                <a:moveTo>
                  <a:pt x="368046" y="21812"/>
                </a:moveTo>
                <a:lnTo>
                  <a:pt x="332804" y="7239"/>
                </a:lnTo>
                <a:lnTo>
                  <a:pt x="296323" y="95250"/>
                </a:lnTo>
                <a:lnTo>
                  <a:pt x="331565" y="109823"/>
                </a:lnTo>
                <a:lnTo>
                  <a:pt x="368046" y="21812"/>
                </a:lnTo>
                <a:close/>
              </a:path>
            </a:pathLst>
          </a:custGeom>
          <a:solidFill>
            <a:srgbClr val="A1B3CA"/>
          </a:solidFill>
          <a:ln w="9525" cap="flat">
            <a:noFill/>
            <a:prstDash val="solid"/>
            <a:miter/>
          </a:ln>
        </p:spPr>
        <p:txBody>
          <a:bodyPr rtlCol="0" anchor="ctr"/>
          <a:lstStyle/>
          <a:p>
            <a:endParaRPr lang="en-US" dirty="0"/>
          </a:p>
        </p:txBody>
      </p:sp>
      <p:sp>
        <p:nvSpPr>
          <p:cNvPr id="17" name="Freeform: Shape 199">
            <a:extLst>
              <a:ext uri="{FF2B5EF4-FFF2-40B4-BE49-F238E27FC236}">
                <a16:creationId xmlns:a16="http://schemas.microsoft.com/office/drawing/2014/main" id="{5E7BEB6F-4687-5A4E-8990-A9E50DCEEF7C}"/>
              </a:ext>
            </a:extLst>
          </p:cNvPr>
          <p:cNvSpPr/>
          <p:nvPr/>
        </p:nvSpPr>
        <p:spPr>
          <a:xfrm>
            <a:off x="2615566" y="2148578"/>
            <a:ext cx="542925" cy="485775"/>
          </a:xfrm>
          <a:custGeom>
            <a:avLst/>
            <a:gdLst>
              <a:gd name="connsiteX0" fmla="*/ 121444 w 542925"/>
              <a:gd name="connsiteY0" fmla="*/ 487775 h 485775"/>
              <a:gd name="connsiteX1" fmla="*/ 121444 w 542925"/>
              <a:gd name="connsiteY1" fmla="*/ 388144 h 485775"/>
              <a:gd name="connsiteX2" fmla="*/ 7144 w 542925"/>
              <a:gd name="connsiteY2" fmla="*/ 388144 h 485775"/>
              <a:gd name="connsiteX3" fmla="*/ 7144 w 542925"/>
              <a:gd name="connsiteY3" fmla="*/ 7144 h 485775"/>
              <a:gd name="connsiteX4" fmla="*/ 540544 w 542925"/>
              <a:gd name="connsiteY4" fmla="*/ 7144 h 485775"/>
              <a:gd name="connsiteX5" fmla="*/ 540544 w 542925"/>
              <a:gd name="connsiteY5" fmla="*/ 388144 h 485775"/>
              <a:gd name="connsiteX6" fmla="*/ 233458 w 542925"/>
              <a:gd name="connsiteY6" fmla="*/ 388144 h 485775"/>
              <a:gd name="connsiteX7" fmla="*/ 121444 w 542925"/>
              <a:gd name="connsiteY7" fmla="*/ 487775 h 485775"/>
              <a:gd name="connsiteX8" fmla="*/ 45244 w 542925"/>
              <a:gd name="connsiteY8" fmla="*/ 350044 h 485775"/>
              <a:gd name="connsiteX9" fmla="*/ 159544 w 542925"/>
              <a:gd name="connsiteY9" fmla="*/ 350044 h 485775"/>
              <a:gd name="connsiteX10" fmla="*/ 159544 w 542925"/>
              <a:gd name="connsiteY10" fmla="*/ 402908 h 485775"/>
              <a:gd name="connsiteX11" fmla="*/ 218980 w 542925"/>
              <a:gd name="connsiteY11" fmla="*/ 350044 h 485775"/>
              <a:gd name="connsiteX12" fmla="*/ 502444 w 542925"/>
              <a:gd name="connsiteY12" fmla="*/ 350044 h 485775"/>
              <a:gd name="connsiteX13" fmla="*/ 502444 w 542925"/>
              <a:gd name="connsiteY13" fmla="*/ 45244 h 485775"/>
              <a:gd name="connsiteX14" fmla="*/ 45244 w 542925"/>
              <a:gd name="connsiteY14" fmla="*/ 45244 h 485775"/>
              <a:gd name="connsiteX15" fmla="*/ 45244 w 542925"/>
              <a:gd name="connsiteY15" fmla="*/ 350044 h 485775"/>
              <a:gd name="connsiteX16" fmla="*/ 178594 w 542925"/>
              <a:gd name="connsiteY16" fmla="*/ 159544 h 485775"/>
              <a:gd name="connsiteX17" fmla="*/ 140494 w 542925"/>
              <a:gd name="connsiteY17" fmla="*/ 159544 h 485775"/>
              <a:gd name="connsiteX18" fmla="*/ 140494 w 542925"/>
              <a:gd name="connsiteY18" fmla="*/ 311944 h 485775"/>
              <a:gd name="connsiteX19" fmla="*/ 178594 w 542925"/>
              <a:gd name="connsiteY19" fmla="*/ 311944 h 485775"/>
              <a:gd name="connsiteX20" fmla="*/ 178594 w 542925"/>
              <a:gd name="connsiteY20" fmla="*/ 159544 h 485775"/>
              <a:gd name="connsiteX21" fmla="*/ 330994 w 542925"/>
              <a:gd name="connsiteY21" fmla="*/ 197644 h 485775"/>
              <a:gd name="connsiteX22" fmla="*/ 292894 w 542925"/>
              <a:gd name="connsiteY22" fmla="*/ 197644 h 485775"/>
              <a:gd name="connsiteX23" fmla="*/ 292894 w 542925"/>
              <a:gd name="connsiteY23" fmla="*/ 311944 h 485775"/>
              <a:gd name="connsiteX24" fmla="*/ 330994 w 542925"/>
              <a:gd name="connsiteY24" fmla="*/ 311944 h 485775"/>
              <a:gd name="connsiteX25" fmla="*/ 330994 w 542925"/>
              <a:gd name="connsiteY25" fmla="*/ 197644 h 485775"/>
              <a:gd name="connsiteX26" fmla="*/ 407194 w 542925"/>
              <a:gd name="connsiteY26" fmla="*/ 159544 h 485775"/>
              <a:gd name="connsiteX27" fmla="*/ 369094 w 542925"/>
              <a:gd name="connsiteY27" fmla="*/ 159544 h 485775"/>
              <a:gd name="connsiteX28" fmla="*/ 369094 w 542925"/>
              <a:gd name="connsiteY28" fmla="*/ 311944 h 485775"/>
              <a:gd name="connsiteX29" fmla="*/ 407194 w 542925"/>
              <a:gd name="connsiteY29" fmla="*/ 311944 h 485775"/>
              <a:gd name="connsiteX30" fmla="*/ 407194 w 542925"/>
              <a:gd name="connsiteY30" fmla="*/ 159544 h 485775"/>
              <a:gd name="connsiteX31" fmla="*/ 254794 w 542925"/>
              <a:gd name="connsiteY31" fmla="*/ 83344 h 485775"/>
              <a:gd name="connsiteX32" fmla="*/ 216694 w 542925"/>
              <a:gd name="connsiteY32" fmla="*/ 83344 h 485775"/>
              <a:gd name="connsiteX33" fmla="*/ 216694 w 542925"/>
              <a:gd name="connsiteY33" fmla="*/ 311944 h 485775"/>
              <a:gd name="connsiteX34" fmla="*/ 254794 w 542925"/>
              <a:gd name="connsiteY34" fmla="*/ 311944 h 485775"/>
              <a:gd name="connsiteX35" fmla="*/ 254794 w 542925"/>
              <a:gd name="connsiteY35" fmla="*/ 8334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42925" h="485775">
                <a:moveTo>
                  <a:pt x="121444" y="487775"/>
                </a:moveTo>
                <a:lnTo>
                  <a:pt x="121444" y="388144"/>
                </a:lnTo>
                <a:lnTo>
                  <a:pt x="7144" y="388144"/>
                </a:lnTo>
                <a:lnTo>
                  <a:pt x="7144" y="7144"/>
                </a:lnTo>
                <a:lnTo>
                  <a:pt x="540544" y="7144"/>
                </a:lnTo>
                <a:lnTo>
                  <a:pt x="540544" y="388144"/>
                </a:lnTo>
                <a:lnTo>
                  <a:pt x="233458" y="388144"/>
                </a:lnTo>
                <a:lnTo>
                  <a:pt x="121444" y="487775"/>
                </a:lnTo>
                <a:close/>
                <a:moveTo>
                  <a:pt x="45244" y="350044"/>
                </a:moveTo>
                <a:lnTo>
                  <a:pt x="159544" y="350044"/>
                </a:lnTo>
                <a:lnTo>
                  <a:pt x="159544" y="402908"/>
                </a:lnTo>
                <a:lnTo>
                  <a:pt x="218980" y="350044"/>
                </a:lnTo>
                <a:lnTo>
                  <a:pt x="502444" y="350044"/>
                </a:lnTo>
                <a:lnTo>
                  <a:pt x="502444" y="45244"/>
                </a:lnTo>
                <a:lnTo>
                  <a:pt x="45244" y="45244"/>
                </a:lnTo>
                <a:lnTo>
                  <a:pt x="45244" y="350044"/>
                </a:lnTo>
                <a:close/>
                <a:moveTo>
                  <a:pt x="178594" y="159544"/>
                </a:moveTo>
                <a:lnTo>
                  <a:pt x="140494" y="159544"/>
                </a:lnTo>
                <a:lnTo>
                  <a:pt x="140494" y="311944"/>
                </a:lnTo>
                <a:lnTo>
                  <a:pt x="178594" y="311944"/>
                </a:lnTo>
                <a:lnTo>
                  <a:pt x="178594" y="159544"/>
                </a:lnTo>
                <a:close/>
                <a:moveTo>
                  <a:pt x="330994" y="197644"/>
                </a:moveTo>
                <a:lnTo>
                  <a:pt x="292894" y="197644"/>
                </a:lnTo>
                <a:lnTo>
                  <a:pt x="292894" y="311944"/>
                </a:lnTo>
                <a:lnTo>
                  <a:pt x="330994" y="311944"/>
                </a:lnTo>
                <a:lnTo>
                  <a:pt x="330994" y="197644"/>
                </a:lnTo>
                <a:close/>
                <a:moveTo>
                  <a:pt x="407194" y="159544"/>
                </a:moveTo>
                <a:lnTo>
                  <a:pt x="369094" y="159544"/>
                </a:lnTo>
                <a:lnTo>
                  <a:pt x="369094" y="311944"/>
                </a:lnTo>
                <a:lnTo>
                  <a:pt x="407194" y="311944"/>
                </a:lnTo>
                <a:lnTo>
                  <a:pt x="407194" y="159544"/>
                </a:lnTo>
                <a:close/>
                <a:moveTo>
                  <a:pt x="254794" y="83344"/>
                </a:moveTo>
                <a:lnTo>
                  <a:pt x="216694" y="83344"/>
                </a:lnTo>
                <a:lnTo>
                  <a:pt x="216694" y="311944"/>
                </a:lnTo>
                <a:lnTo>
                  <a:pt x="254794" y="311944"/>
                </a:lnTo>
                <a:lnTo>
                  <a:pt x="254794" y="83344"/>
                </a:lnTo>
                <a:close/>
              </a:path>
            </a:pathLst>
          </a:custGeom>
          <a:solidFill>
            <a:srgbClr val="A1B3CA"/>
          </a:solidFill>
          <a:ln w="9525" cap="flat">
            <a:noFill/>
            <a:prstDash val="solid"/>
            <a:miter/>
          </a:ln>
        </p:spPr>
        <p:txBody>
          <a:bodyPr rtlCol="0" anchor="ctr"/>
          <a:lstStyle/>
          <a:p>
            <a:endParaRPr lang="en-US" dirty="0"/>
          </a:p>
        </p:txBody>
      </p:sp>
      <p:pic>
        <p:nvPicPr>
          <p:cNvPr id="6" name="Graphic 5">
            <a:extLst>
              <a:ext uri="{FF2B5EF4-FFF2-40B4-BE49-F238E27FC236}">
                <a16:creationId xmlns:a16="http://schemas.microsoft.com/office/drawing/2014/main" id="{4DEF0FD3-E9DB-8A47-BB75-F57BFCB01F2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47455" y="2124765"/>
            <a:ext cx="685800" cy="533400"/>
          </a:xfrm>
          <a:prstGeom prst="rect">
            <a:avLst/>
          </a:prstGeom>
        </p:spPr>
      </p:pic>
      <p:pic>
        <p:nvPicPr>
          <p:cNvPr id="8" name="Graphic 7">
            <a:extLst>
              <a:ext uri="{FF2B5EF4-FFF2-40B4-BE49-F238E27FC236}">
                <a16:creationId xmlns:a16="http://schemas.microsoft.com/office/drawing/2014/main" id="{D49A576C-1247-C042-AB6C-814A3CA8C1B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72565" y="2124765"/>
            <a:ext cx="685800" cy="533400"/>
          </a:xfrm>
          <a:prstGeom prst="rect">
            <a:avLst/>
          </a:prstGeom>
        </p:spPr>
      </p:pic>
      <p:pic>
        <p:nvPicPr>
          <p:cNvPr id="10" name="Graphic 9">
            <a:extLst>
              <a:ext uri="{FF2B5EF4-FFF2-40B4-BE49-F238E27FC236}">
                <a16:creationId xmlns:a16="http://schemas.microsoft.com/office/drawing/2014/main" id="{D09A18BF-0CE0-B143-BD2D-C96CD35127A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810010" y="2124765"/>
            <a:ext cx="685800" cy="533400"/>
          </a:xfrm>
          <a:prstGeom prst="rect">
            <a:avLst/>
          </a:prstGeom>
        </p:spPr>
      </p:pic>
      <p:sp>
        <p:nvSpPr>
          <p:cNvPr id="24" name="object 4">
            <a:extLst>
              <a:ext uri="{FF2B5EF4-FFF2-40B4-BE49-F238E27FC236}">
                <a16:creationId xmlns:a16="http://schemas.microsoft.com/office/drawing/2014/main" id="{3A9A9DCA-1DD8-BB47-A2C3-648DC4DAAFF3}"/>
              </a:ext>
            </a:extLst>
          </p:cNvPr>
          <p:cNvSpPr txBox="1"/>
          <p:nvPr/>
        </p:nvSpPr>
        <p:spPr>
          <a:xfrm>
            <a:off x="457200" y="5725481"/>
            <a:ext cx="8229600" cy="660392"/>
          </a:xfrm>
          <a:prstGeom prst="rect">
            <a:avLst/>
          </a:prstGeom>
        </p:spPr>
        <p:txBody>
          <a:bodyPr vert="horz" wrap="square" lIns="0" tIns="13607" rIns="0" bIns="0" rtlCol="0">
            <a:spAutoFit/>
          </a:bodyPr>
          <a:lstStyle/>
          <a:p>
            <a:pPr marL="498475" marR="5443" indent="-485775">
              <a:lnSpc>
                <a:spcPct val="107100"/>
              </a:lnSpc>
              <a:spcBef>
                <a:spcPts val="107"/>
              </a:spcBef>
            </a:pPr>
            <a:r>
              <a:rPr sz="1000" spc="-5" dirty="0">
                <a:cs typeface="Graphik-Light"/>
              </a:rPr>
              <a:t>Source: </a:t>
            </a:r>
            <a:r>
              <a:rPr sz="1000" dirty="0">
                <a:cs typeface="Graphik-Light"/>
              </a:rPr>
              <a:t>Cialdini, </a:t>
            </a:r>
            <a:r>
              <a:rPr sz="1000" spc="-5" dirty="0">
                <a:cs typeface="Graphik-Light"/>
              </a:rPr>
              <a:t>Robert B., </a:t>
            </a:r>
            <a:r>
              <a:rPr sz="1000" dirty="0">
                <a:cs typeface="Graphik-Light"/>
              </a:rPr>
              <a:t>“Harnessing the Science </a:t>
            </a:r>
            <a:r>
              <a:rPr sz="1000" spc="-5" dirty="0">
                <a:cs typeface="Graphik-Light"/>
              </a:rPr>
              <a:t>of </a:t>
            </a:r>
            <a:r>
              <a:rPr sz="1000" spc="-11" dirty="0">
                <a:cs typeface="Graphik-Light"/>
              </a:rPr>
              <a:t>Persuasion,” </a:t>
            </a:r>
            <a:r>
              <a:rPr sz="1000" spc="-5" dirty="0">
                <a:cs typeface="Graphik-Light"/>
              </a:rPr>
              <a:t>Harvard Business Review </a:t>
            </a:r>
            <a:r>
              <a:rPr sz="1000" spc="-16" dirty="0">
                <a:cs typeface="Graphik-Light"/>
              </a:rPr>
              <a:t>79, </a:t>
            </a:r>
            <a:r>
              <a:rPr sz="1000" spc="-11" dirty="0">
                <a:cs typeface="Graphik-Light"/>
              </a:rPr>
              <a:t>no. </a:t>
            </a:r>
            <a:r>
              <a:rPr sz="1000" dirty="0">
                <a:cs typeface="Graphik-Light"/>
              </a:rPr>
              <a:t>9 </a:t>
            </a:r>
            <a:r>
              <a:rPr sz="1000" spc="-5" dirty="0">
                <a:cs typeface="Graphik-Light"/>
              </a:rPr>
              <a:t>(October 2001): </a:t>
            </a:r>
            <a:r>
              <a:rPr sz="1000" spc="-16" dirty="0">
                <a:cs typeface="Graphik-Light"/>
              </a:rPr>
              <a:t>72-79; </a:t>
            </a:r>
            <a:r>
              <a:rPr sz="1000" spc="-5" dirty="0">
                <a:cs typeface="Graphik-Light"/>
              </a:rPr>
              <a:t>Enns </a:t>
            </a:r>
            <a:r>
              <a:rPr sz="1000" dirty="0">
                <a:cs typeface="Graphik-Light"/>
              </a:rPr>
              <a:t>ea., </a:t>
            </a:r>
            <a:r>
              <a:rPr sz="1000" spc="-5" dirty="0">
                <a:cs typeface="Graphik-Light"/>
              </a:rPr>
              <a:t>Harvey </a:t>
            </a:r>
            <a:r>
              <a:rPr sz="1000" spc="-16" dirty="0">
                <a:cs typeface="Graphik-Light"/>
              </a:rPr>
              <a:t>G., “CIO</a:t>
            </a:r>
            <a:r>
              <a:rPr lang="en-IN" sz="1000" spc="-16" dirty="0">
                <a:cs typeface="Graphik-Light"/>
              </a:rPr>
              <a:t> </a:t>
            </a:r>
            <a:r>
              <a:rPr sz="1000" spc="-5" dirty="0">
                <a:cs typeface="Graphik-Light"/>
              </a:rPr>
              <a:t>Lateral Influence Behaviors: </a:t>
            </a:r>
            <a:r>
              <a:rPr sz="1000" dirty="0">
                <a:cs typeface="Graphik-Light"/>
              </a:rPr>
              <a:t>Gaining </a:t>
            </a:r>
            <a:r>
              <a:rPr sz="1000" spc="-11" dirty="0">
                <a:cs typeface="Graphik-Light"/>
              </a:rPr>
              <a:t>Peers’ </a:t>
            </a:r>
            <a:r>
              <a:rPr sz="1000" spc="-5" dirty="0">
                <a:cs typeface="Graphik-Light"/>
              </a:rPr>
              <a:t>Commitment to Strategic Information </a:t>
            </a:r>
            <a:r>
              <a:rPr sz="1000" spc="-11" dirty="0">
                <a:cs typeface="Graphik-Light"/>
              </a:rPr>
              <a:t>Systems,” </a:t>
            </a:r>
            <a:r>
              <a:rPr sz="1000" dirty="0">
                <a:cs typeface="Graphik-Light"/>
              </a:rPr>
              <a:t>MIS </a:t>
            </a:r>
            <a:r>
              <a:rPr sz="1000" spc="-5" dirty="0">
                <a:cs typeface="Graphik-Light"/>
              </a:rPr>
              <a:t>Quarterly </a:t>
            </a:r>
            <a:r>
              <a:rPr sz="1000" spc="-32" dirty="0">
                <a:cs typeface="Graphik-Light"/>
              </a:rPr>
              <a:t>27, </a:t>
            </a:r>
            <a:r>
              <a:rPr sz="1000" spc="-11" dirty="0">
                <a:cs typeface="Graphik-Light"/>
              </a:rPr>
              <a:t>no. </a:t>
            </a:r>
            <a:r>
              <a:rPr sz="1000" dirty="0">
                <a:cs typeface="Graphik-Light"/>
              </a:rPr>
              <a:t>1 </a:t>
            </a:r>
            <a:r>
              <a:rPr sz="1000" spc="-5" dirty="0">
                <a:cs typeface="Graphik-Light"/>
              </a:rPr>
              <a:t>(March 2003): </a:t>
            </a:r>
            <a:r>
              <a:rPr sz="1000" spc="-11" dirty="0">
                <a:cs typeface="Graphik-Light"/>
              </a:rPr>
              <a:t>155-176; </a:t>
            </a:r>
            <a:r>
              <a:rPr sz="1000" spc="-5" dirty="0">
                <a:cs typeface="Graphik-Light"/>
              </a:rPr>
              <a:t>Enns</a:t>
            </a:r>
            <a:r>
              <a:rPr lang="en-IN" sz="1000" spc="-5" dirty="0">
                <a:cs typeface="Graphik-Light"/>
              </a:rPr>
              <a:t> </a:t>
            </a:r>
            <a:r>
              <a:rPr sz="1000" dirty="0">
                <a:cs typeface="Graphik-Light"/>
              </a:rPr>
              <a:t>ea., </a:t>
            </a:r>
            <a:r>
              <a:rPr sz="1000" spc="-5" dirty="0">
                <a:cs typeface="Graphik-Light"/>
              </a:rPr>
              <a:t>Harvey </a:t>
            </a:r>
            <a:r>
              <a:rPr sz="1000" spc="-16" dirty="0">
                <a:cs typeface="Graphik-Light"/>
              </a:rPr>
              <a:t>G., </a:t>
            </a:r>
            <a:r>
              <a:rPr sz="1000" spc="-5" dirty="0">
                <a:cs typeface="Graphik-Light"/>
              </a:rPr>
              <a:t>“How </a:t>
            </a:r>
            <a:r>
              <a:rPr sz="1000" dirty="0">
                <a:cs typeface="Graphik-Light"/>
              </a:rPr>
              <a:t>CIOs Obtain </a:t>
            </a:r>
            <a:r>
              <a:rPr sz="1000" spc="-5" dirty="0">
                <a:cs typeface="Graphik-Light"/>
              </a:rPr>
              <a:t>Peer Commitment to Strategic </a:t>
            </a:r>
            <a:r>
              <a:rPr sz="1000" dirty="0">
                <a:cs typeface="Graphik-Light"/>
              </a:rPr>
              <a:t>IS </a:t>
            </a:r>
            <a:r>
              <a:rPr sz="1000" spc="-5" dirty="0">
                <a:cs typeface="Graphik-Light"/>
              </a:rPr>
              <a:t>Proposals: Barriers </a:t>
            </a:r>
            <a:r>
              <a:rPr sz="1000" dirty="0">
                <a:cs typeface="Graphik-Light"/>
              </a:rPr>
              <a:t>and </a:t>
            </a:r>
            <a:r>
              <a:rPr sz="1000" spc="-11" dirty="0">
                <a:cs typeface="Graphik-Light"/>
              </a:rPr>
              <a:t>Facilitators,” </a:t>
            </a:r>
            <a:r>
              <a:rPr sz="1000" spc="-5" dirty="0">
                <a:cs typeface="Graphik-Light"/>
              </a:rPr>
              <a:t>Strategic Information Systems </a:t>
            </a:r>
            <a:r>
              <a:rPr sz="1000" spc="-16" dirty="0">
                <a:cs typeface="Graphik-Light"/>
              </a:rPr>
              <a:t>10, </a:t>
            </a:r>
            <a:r>
              <a:rPr sz="1000" spc="-11" dirty="0">
                <a:cs typeface="Graphik-Light"/>
              </a:rPr>
              <a:t>no. </a:t>
            </a:r>
            <a:r>
              <a:rPr sz="1000" dirty="0">
                <a:cs typeface="Graphik-Light"/>
              </a:rPr>
              <a:t>3</a:t>
            </a:r>
            <a:r>
              <a:rPr lang="en-IN" sz="1000" dirty="0">
                <a:cs typeface="Graphik-Light"/>
              </a:rPr>
              <a:t> </a:t>
            </a:r>
            <a:r>
              <a:rPr sz="1000" dirty="0">
                <a:cs typeface="Graphik-Light"/>
              </a:rPr>
              <a:t>(2001): </a:t>
            </a:r>
            <a:r>
              <a:rPr sz="1000" spc="-11" dirty="0">
                <a:cs typeface="Graphik-Light"/>
              </a:rPr>
              <a:t>3-14; </a:t>
            </a:r>
            <a:r>
              <a:rPr sz="1000" dirty="0">
                <a:cs typeface="Graphik-Light"/>
              </a:rPr>
              <a:t>Gartner</a:t>
            </a:r>
            <a:r>
              <a:rPr sz="1000" spc="5" dirty="0">
                <a:cs typeface="Graphik-Light"/>
              </a:rPr>
              <a:t> </a:t>
            </a:r>
            <a:r>
              <a:rPr sz="1000" spc="-5" dirty="0">
                <a:cs typeface="Graphik-Light"/>
              </a:rPr>
              <a:t>analysis.</a:t>
            </a:r>
            <a:endParaRPr sz="1000" dirty="0">
              <a:cs typeface="Graphik-Light"/>
            </a:endParaRPr>
          </a:p>
        </p:txBody>
      </p:sp>
      <p:sp>
        <p:nvSpPr>
          <p:cNvPr id="25" name="object 26">
            <a:extLst>
              <a:ext uri="{FF2B5EF4-FFF2-40B4-BE49-F238E27FC236}">
                <a16:creationId xmlns:a16="http://schemas.microsoft.com/office/drawing/2014/main" id="{9683B823-8A71-2642-90AD-1C24F9BC5A46}"/>
              </a:ext>
            </a:extLst>
          </p:cNvPr>
          <p:cNvSpPr/>
          <p:nvPr/>
        </p:nvSpPr>
        <p:spPr>
          <a:xfrm>
            <a:off x="7619158" y="3445905"/>
            <a:ext cx="117021" cy="0"/>
          </a:xfrm>
          <a:custGeom>
            <a:avLst/>
            <a:gdLst/>
            <a:ahLst/>
            <a:cxnLst/>
            <a:rect l="l" t="t" r="r" b="b"/>
            <a:pathLst>
              <a:path w="109220">
                <a:moveTo>
                  <a:pt x="0" y="0"/>
                </a:moveTo>
                <a:lnTo>
                  <a:pt x="108711" y="0"/>
                </a:lnTo>
              </a:path>
            </a:pathLst>
          </a:custGeom>
          <a:ln w="12700">
            <a:solidFill>
              <a:srgbClr val="E81158"/>
            </a:solidFill>
          </a:ln>
        </p:spPr>
        <p:txBody>
          <a:bodyPr wrap="square" lIns="0" tIns="0" rIns="0" bIns="0" rtlCol="0"/>
          <a:lstStyle/>
          <a:p>
            <a:endParaRPr sz="1929" dirty="0"/>
          </a:p>
        </p:txBody>
      </p:sp>
      <p:sp>
        <p:nvSpPr>
          <p:cNvPr id="26" name="object 27">
            <a:extLst>
              <a:ext uri="{FF2B5EF4-FFF2-40B4-BE49-F238E27FC236}">
                <a16:creationId xmlns:a16="http://schemas.microsoft.com/office/drawing/2014/main" id="{B5D9AE27-6E38-BD42-BFE3-7E1165E0C3B1}"/>
              </a:ext>
            </a:extLst>
          </p:cNvPr>
          <p:cNvSpPr/>
          <p:nvPr/>
        </p:nvSpPr>
        <p:spPr>
          <a:xfrm>
            <a:off x="7621222" y="1352230"/>
            <a:ext cx="45719" cy="4187350"/>
          </a:xfrm>
          <a:custGeom>
            <a:avLst/>
            <a:gdLst/>
            <a:ahLst/>
            <a:cxnLst/>
            <a:rect l="l" t="t" r="r" b="b"/>
            <a:pathLst>
              <a:path h="4089400">
                <a:moveTo>
                  <a:pt x="0" y="0"/>
                </a:moveTo>
                <a:lnTo>
                  <a:pt x="0" y="4089247"/>
                </a:lnTo>
              </a:path>
            </a:pathLst>
          </a:custGeom>
          <a:ln w="12700">
            <a:solidFill>
              <a:srgbClr val="E81158"/>
            </a:solidFill>
          </a:ln>
        </p:spPr>
        <p:txBody>
          <a:bodyPr wrap="square" lIns="0" tIns="0" rIns="0" bIns="0" rtlCol="0"/>
          <a:lstStyle/>
          <a:p>
            <a:endParaRPr sz="1929" dirty="0"/>
          </a:p>
        </p:txBody>
      </p:sp>
      <p:sp>
        <p:nvSpPr>
          <p:cNvPr id="33" name="object 28">
            <a:extLst>
              <a:ext uri="{FF2B5EF4-FFF2-40B4-BE49-F238E27FC236}">
                <a16:creationId xmlns:a16="http://schemas.microsoft.com/office/drawing/2014/main" id="{5C098F81-187E-EC4C-8C34-D7A868874EB1}"/>
              </a:ext>
            </a:extLst>
          </p:cNvPr>
          <p:cNvSpPr txBox="1"/>
          <p:nvPr/>
        </p:nvSpPr>
        <p:spPr>
          <a:xfrm>
            <a:off x="7730897" y="2647807"/>
            <a:ext cx="1044959" cy="1596197"/>
          </a:xfrm>
          <a:prstGeom prst="rect">
            <a:avLst/>
          </a:prstGeom>
          <a:ln w="12700">
            <a:solidFill>
              <a:srgbClr val="E81158"/>
            </a:solidFill>
          </a:ln>
        </p:spPr>
        <p:txBody>
          <a:bodyPr vert="horz" wrap="square" lIns="36000" tIns="36000" rIns="36000" bIns="36000" rtlCol="0">
            <a:spAutoFit/>
          </a:bodyPr>
          <a:lstStyle/>
          <a:p>
            <a:pPr marL="68034" marR="60550">
              <a:spcBef>
                <a:spcPts val="327"/>
              </a:spcBef>
            </a:pPr>
            <a:r>
              <a:rPr sz="1100" spc="-5" dirty="0">
                <a:cs typeface="Graphik"/>
              </a:rPr>
              <a:t>Use </a:t>
            </a:r>
            <a:r>
              <a:rPr sz="1100" dirty="0">
                <a:cs typeface="Graphik"/>
              </a:rPr>
              <a:t>this</a:t>
            </a:r>
            <a:r>
              <a:rPr lang="en-IN" sz="1100" dirty="0">
                <a:cs typeface="Graphik"/>
              </a:rPr>
              <a:t> </a:t>
            </a:r>
            <a:r>
              <a:rPr sz="1100" spc="-5" dirty="0">
                <a:cs typeface="Graphik"/>
              </a:rPr>
              <a:t>framework</a:t>
            </a:r>
            <a:r>
              <a:rPr lang="en-IN" sz="1100" spc="-5" dirty="0">
                <a:cs typeface="Graphik"/>
              </a:rPr>
              <a:t> </a:t>
            </a:r>
            <a:r>
              <a:rPr sz="1100" dirty="0">
                <a:cs typeface="Graphik"/>
              </a:rPr>
              <a:t>to</a:t>
            </a:r>
            <a:r>
              <a:rPr sz="1100" spc="-139" dirty="0">
                <a:cs typeface="Graphik"/>
              </a:rPr>
              <a:t> </a:t>
            </a:r>
            <a:r>
              <a:rPr sz="1100" dirty="0">
                <a:cs typeface="Graphik"/>
              </a:rPr>
              <a:t>determine</a:t>
            </a:r>
            <a:r>
              <a:rPr lang="en-IN" sz="1100" dirty="0">
                <a:cs typeface="Graphik"/>
              </a:rPr>
              <a:t> </a:t>
            </a:r>
            <a:r>
              <a:rPr sz="1100" dirty="0">
                <a:cs typeface="Graphik"/>
              </a:rPr>
              <a:t>which is the</a:t>
            </a:r>
            <a:r>
              <a:rPr lang="en-IN" sz="1100" dirty="0">
                <a:cs typeface="Graphik"/>
              </a:rPr>
              <a:t> </a:t>
            </a:r>
            <a:r>
              <a:rPr sz="1100" dirty="0">
                <a:cs typeface="Graphik"/>
              </a:rPr>
              <a:t>best</a:t>
            </a:r>
            <a:r>
              <a:rPr sz="1100" spc="-86" dirty="0">
                <a:cs typeface="Graphik"/>
              </a:rPr>
              <a:t> </a:t>
            </a:r>
            <a:r>
              <a:rPr sz="1100" dirty="0">
                <a:cs typeface="Graphik"/>
              </a:rPr>
              <a:t>method</a:t>
            </a:r>
            <a:r>
              <a:rPr lang="en-IN" sz="1100" dirty="0">
                <a:cs typeface="Graphik"/>
              </a:rPr>
              <a:t> </a:t>
            </a:r>
            <a:r>
              <a:rPr sz="1100" dirty="0">
                <a:cs typeface="Graphik"/>
              </a:rPr>
              <a:t>of </a:t>
            </a:r>
            <a:r>
              <a:rPr sz="1100" spc="-5" dirty="0">
                <a:cs typeface="Graphik"/>
              </a:rPr>
              <a:t>influence</a:t>
            </a:r>
            <a:r>
              <a:rPr lang="en-IN" sz="1100" spc="-5" dirty="0">
                <a:cs typeface="Graphik"/>
              </a:rPr>
              <a:t> </a:t>
            </a:r>
            <a:r>
              <a:rPr sz="1100" dirty="0">
                <a:cs typeface="Graphik"/>
              </a:rPr>
              <a:t>to use in</a:t>
            </a:r>
            <a:r>
              <a:rPr lang="en-IN" sz="1100" dirty="0">
                <a:cs typeface="Graphik"/>
              </a:rPr>
              <a:t> </a:t>
            </a:r>
            <a:r>
              <a:rPr sz="1100" spc="-5" dirty="0">
                <a:cs typeface="Graphik"/>
              </a:rPr>
              <a:t>specific</a:t>
            </a:r>
            <a:r>
              <a:rPr lang="en-IN" sz="1100" spc="-5" dirty="0">
                <a:cs typeface="Graphik"/>
              </a:rPr>
              <a:t> </a:t>
            </a:r>
            <a:r>
              <a:rPr sz="1100" dirty="0">
                <a:cs typeface="Graphik"/>
              </a:rPr>
              <a:t>situations.</a:t>
            </a:r>
          </a:p>
        </p:txBody>
      </p:sp>
    </p:spTree>
    <p:extLst>
      <p:ext uri="{BB962C8B-B14F-4D97-AF65-F5344CB8AC3E}">
        <p14:creationId xmlns:p14="http://schemas.microsoft.com/office/powerpoint/2010/main" val="509147388"/>
      </p:ext>
    </p:extLst>
  </p:cSld>
  <p:clrMapOvr>
    <a:masterClrMapping/>
  </p:clrMapOvr>
</p:sld>
</file>

<file path=ppt/theme/theme1.xml><?xml version="1.0" encoding="utf-8"?>
<a:theme xmlns:a="http://schemas.openxmlformats.org/drawingml/2006/main" name="White Background">
  <a:themeElements>
    <a:clrScheme name="Gartner White Bkgrnd">
      <a:dk1>
        <a:srgbClr val="000000"/>
      </a:dk1>
      <a:lt1>
        <a:srgbClr val="FFFFFF"/>
      </a:lt1>
      <a:dk2>
        <a:srgbClr val="002856"/>
      </a:dk2>
      <a:lt2>
        <a:srgbClr val="FFFFFF"/>
      </a:lt2>
      <a:accent1>
        <a:srgbClr val="002856"/>
      </a:accent1>
      <a:accent2>
        <a:srgbClr val="A7AFAF"/>
      </a:accent2>
      <a:accent3>
        <a:srgbClr val="E2E4E4"/>
      </a:accent3>
      <a:accent4>
        <a:srgbClr val="009AD7"/>
      </a:accent4>
      <a:accent5>
        <a:srgbClr val="FF540A"/>
      </a:accent5>
      <a:accent6>
        <a:srgbClr val="FEC10D"/>
      </a:accent6>
      <a:hlink>
        <a:srgbClr val="0052D7"/>
      </a:hlink>
      <a:folHlink>
        <a:srgbClr val="0045B5"/>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rgbClr val="6F7878"/>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91440" tIns="91440" bIns="91440" rtlCol="0">
        <a:spAutoFit/>
      </a:bodyPr>
      <a:lstStyle>
        <a:defPPr algn="l">
          <a:defRPr sz="1200"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A80A3"/>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A1B3CA"/>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D0DEEA"/>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Presentation2" id="{4F3A1562-D269-FE47-99B6-AF80A86A0420}" vid="{7ECDD56B-E8B3-D146-9DD0-815692B335DF}"/>
    </a:ext>
  </a:extLst>
</a:theme>
</file>

<file path=ppt/theme/theme2.xml><?xml version="1.0" encoding="utf-8"?>
<a:theme xmlns:a="http://schemas.openxmlformats.org/drawingml/2006/main" name="Blue bkgrnd master">
  <a:themeElements>
    <a:clrScheme name="Gartner Blue Bkgr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rtlCol="0">
        <a:spAutoFit/>
      </a:bodyPr>
      <a:lstStyle>
        <a:defPPr algn="l">
          <a:defRPr sz="1200"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A80A3"/>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A1B3CA"/>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D0DEEA"/>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Presentation2" id="{4F3A1562-D269-FE47-99B6-AF80A86A0420}" vid="{52FEAE6D-865D-CC4A-A263-AEF122C1047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tne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White Background</Template>
  <TotalTime>0</TotalTime>
  <Words>853</Words>
  <Application>Microsoft Office PowerPoint</Application>
  <PresentationFormat>On-screen Show (4:3)</PresentationFormat>
  <Paragraphs>71</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Arial Black</vt:lpstr>
      <vt:lpstr>Calibri</vt:lpstr>
      <vt:lpstr>Wingdings</vt:lpstr>
      <vt:lpstr>White Background</vt:lpstr>
      <vt:lpstr>Blue bkgrnd master</vt:lpstr>
      <vt:lpstr>Principled IT Leadership Bench Development</vt:lpstr>
      <vt:lpstr>Principles for Effective IT Leadership Development</vt:lpstr>
      <vt:lpstr>Prompt Leaders to Reflect on Effectiveness</vt:lpstr>
      <vt:lpstr>Appendix: Influencing Framework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2021-01-30T10:36:05Z</dcterms:created>
  <dcterms:modified xsi:type="dcterms:W3CDTF">2022-05-03T16:34:28Z</dcterms:modified>
</cp:coreProperties>
</file>