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12209279" cy="61550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1" y="5728659"/>
            <a:ext cx="8386233" cy="2726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July 30, 2015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619501" y="4970546"/>
            <a:ext cx="8386233" cy="54353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UCOP Local Service Management</a:t>
            </a:r>
            <a:endParaRPr lang="en-US" dirty="0"/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0" dirty="0">
              <a:solidFill>
                <a:srgbClr val="BEB6AF"/>
              </a:solidFill>
            </a:endParaRPr>
          </a:p>
        </p:txBody>
      </p:sp>
      <p:pic>
        <p:nvPicPr>
          <p:cNvPr id="10" name="Picture 9" descr="UC_Merced_March_day1-04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21" y="112714"/>
            <a:ext cx="8396913" cy="4743065"/>
          </a:xfrm>
          <a:prstGeom prst="rect">
            <a:avLst/>
          </a:prstGeom>
          <a:ln>
            <a:solidFill>
              <a:srgbClr val="BEB6AF"/>
            </a:solidFill>
          </a:ln>
        </p:spPr>
      </p:pic>
      <p:pic>
        <p:nvPicPr>
          <p:cNvPr id="13" name="Picture 12" descr="UC_Merced_processed_color_corrected-012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1" y="112713"/>
            <a:ext cx="3349721" cy="5941246"/>
          </a:xfrm>
          <a:prstGeom prst="rect">
            <a:avLst/>
          </a:prstGeom>
          <a:ln>
            <a:solidFill>
              <a:srgbClr val="BEB6AF"/>
            </a:solidFill>
          </a:ln>
        </p:spPr>
      </p:pic>
    </p:spTree>
    <p:extLst>
      <p:ext uri="{BB962C8B-B14F-4D97-AF65-F5344CB8AC3E}">
        <p14:creationId xmlns:p14="http://schemas.microsoft.com/office/powerpoint/2010/main" val="78469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D61D-383B-8C4C-A586-A9FA29BEA8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2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 smtClean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 smtClean="0">
                <a:solidFill>
                  <a:schemeClr val="tx1"/>
                </a:solidFill>
              </a:rPr>
              <a:t>/</a:t>
            </a:r>
            <a:endParaRPr lang="en-US" sz="1050" b="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 smtClean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 smtClean="0">
                <a:solidFill>
                  <a:schemeClr val="tx1"/>
                </a:solidFill>
              </a:rPr>
              <a:t>/</a:t>
            </a:r>
            <a:endParaRPr lang="en-US" sz="105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96573" cy="61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387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&amp;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275"/>
            <a:ext cx="4621619" cy="5518711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10046" r="44146"/>
          <a:stretch/>
        </p:blipFill>
        <p:spPr>
          <a:xfrm>
            <a:off x="6" y="616276"/>
            <a:ext cx="4621612" cy="55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9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 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>
          <a:xfrm>
            <a:off x="3606436" y="0"/>
            <a:ext cx="8567635" cy="4396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3" b="10077"/>
          <a:stretch/>
        </p:blipFill>
        <p:spPr>
          <a:xfrm>
            <a:off x="721" y="1"/>
            <a:ext cx="3515112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fld id="{6E19D98E-D198-43F3-AF4F-97D3A66AC41E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C29-3808-4CF1-B27B-82D4E3075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1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610719" y="6155766"/>
            <a:ext cx="8601203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33" y="698501"/>
            <a:ext cx="11680399" cy="526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89163" y="638997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</a:defRPr>
            </a:lvl1pPr>
          </a:lstStyle>
          <a:p>
            <a:fld id="{DF6CD61D-383B-8C4C-A586-A9FA29BEA8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Rectangle 136"/>
          <p:cNvSpPr>
            <a:spLocks noChangeArrowheads="1"/>
          </p:cNvSpPr>
          <p:nvPr userDrawn="1"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dirty="0"/>
          </a:p>
        </p:txBody>
      </p:sp>
      <p:sp>
        <p:nvSpPr>
          <p:cNvPr id="144" name="Rectangle 137"/>
          <p:cNvSpPr>
            <a:spLocks noChangeArrowheads="1"/>
          </p:cNvSpPr>
          <p:nvPr userDrawn="1"/>
        </p:nvSpPr>
        <p:spPr bwMode="auto">
          <a:xfrm>
            <a:off x="93133" y="459016"/>
            <a:ext cx="2103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38"/>
          <p:cNvSpPr>
            <a:spLocks noChangeArrowheads="1"/>
          </p:cNvSpPr>
          <p:nvPr userDrawn="1"/>
        </p:nvSpPr>
        <p:spPr bwMode="auto">
          <a:xfrm>
            <a:off x="93133" y="586016"/>
            <a:ext cx="2103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39"/>
          <p:cNvSpPr>
            <a:spLocks noChangeArrowheads="1"/>
          </p:cNvSpPr>
          <p:nvPr userDrawn="1"/>
        </p:nvSpPr>
        <p:spPr bwMode="auto">
          <a:xfrm>
            <a:off x="93134" y="636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0"/>
          <p:cNvSpPr>
            <a:spLocks noChangeArrowheads="1"/>
          </p:cNvSpPr>
          <p:nvPr userDrawn="1"/>
        </p:nvSpPr>
        <p:spPr bwMode="auto">
          <a:xfrm>
            <a:off x="84667" y="7471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41"/>
          <p:cNvSpPr>
            <a:spLocks noChangeArrowheads="1"/>
          </p:cNvSpPr>
          <p:nvPr userDrawn="1"/>
        </p:nvSpPr>
        <p:spPr bwMode="auto">
          <a:xfrm>
            <a:off x="84667" y="943447"/>
            <a:ext cx="2135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2"/>
          <p:cNvSpPr>
            <a:spLocks noChangeArrowheads="1"/>
          </p:cNvSpPr>
          <p:nvPr userDrawn="1"/>
        </p:nvSpPr>
        <p:spPr bwMode="auto">
          <a:xfrm>
            <a:off x="84667" y="10011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10" name="Picture 21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9" y="6359526"/>
            <a:ext cx="793326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00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Char char="§"/>
        <a:defRPr sz="1400" b="0" i="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400" b="0" i="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1400" b="0" i="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400" b="0" i="0" kern="1200">
          <a:solidFill>
            <a:srgbClr val="66666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400" b="0" i="0" kern="1200">
          <a:solidFill>
            <a:srgbClr val="6666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66" y="241127"/>
            <a:ext cx="11463609" cy="455309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&lt;</a:t>
            </a:r>
            <a:r>
              <a:rPr lang="en-US" sz="1800" b="1" i="1" dirty="0">
                <a:solidFill>
                  <a:schemeClr val="bg1"/>
                </a:solidFill>
              </a:rPr>
              <a:t>Location</a:t>
            </a:r>
            <a:r>
              <a:rPr lang="en-US" sz="1800" b="1" dirty="0">
                <a:solidFill>
                  <a:schemeClr val="bg1"/>
                </a:solidFill>
              </a:rPr>
              <a:t>&gt; – &lt;Project Name&gt;, Sponsor: &lt;name</a:t>
            </a:r>
            <a:r>
              <a:rPr lang="en-US" sz="1800" b="1" dirty="0" smtClean="0">
                <a:solidFill>
                  <a:schemeClr val="bg1"/>
                </a:solidFill>
              </a:rPr>
              <a:t>&gt;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14602"/>
              </p:ext>
            </p:extLst>
          </p:nvPr>
        </p:nvGraphicFramePr>
        <p:xfrm>
          <a:off x="388757" y="770345"/>
          <a:ext cx="11463605" cy="4317420"/>
        </p:xfrm>
        <a:graphic>
          <a:graphicData uri="http://schemas.openxmlformats.org/drawingml/2006/table">
            <a:tbl>
              <a:tblPr firstRow="1" bandRow="1"/>
              <a:tblGrid>
                <a:gridCol w="5209686">
                  <a:extLst>
                    <a:ext uri="{9D8B030D-6E8A-4147-A177-3AD203B41FA5}">
                      <a16:colId xmlns:a16="http://schemas.microsoft.com/office/drawing/2014/main" val="1337722802"/>
                    </a:ext>
                  </a:extLst>
                </a:gridCol>
                <a:gridCol w="2954215">
                  <a:extLst>
                    <a:ext uri="{9D8B030D-6E8A-4147-A177-3AD203B41FA5}">
                      <a16:colId xmlns:a16="http://schemas.microsoft.com/office/drawing/2014/main" val="3716992783"/>
                    </a:ext>
                  </a:extLst>
                </a:gridCol>
                <a:gridCol w="3299704">
                  <a:extLst>
                    <a:ext uri="{9D8B030D-6E8A-4147-A177-3AD203B41FA5}">
                      <a16:colId xmlns:a16="http://schemas.microsoft.com/office/drawing/2014/main" val="3878698329"/>
                    </a:ext>
                  </a:extLst>
                </a:gridCol>
              </a:tblGrid>
              <a:tr h="3468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Description &amp; Purpose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254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Risk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&lt;High,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Medium, Low&gt;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Overall Health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780004"/>
                  </a:ext>
                </a:extLst>
              </a:tr>
              <a:tr h="33855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&lt;Brief description of project and purpose/benefit&gt; 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Budget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Schedule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50532"/>
                  </a:ext>
                </a:extLst>
              </a:tr>
              <a:tr h="707351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Original Budget:          &lt;$###M&gt;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Current Budget:           &lt;$###M&gt;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Est. Completion Cost:</a:t>
                      </a:r>
                      <a:r>
                        <a:rPr lang="en-US" sz="13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&lt;$###M&gt;</a:t>
                      </a:r>
                      <a:endParaRPr lang="en-US" sz="13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3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Start</a:t>
                      </a:r>
                      <a:r>
                        <a:rPr lang="en-US" sz="1300" kern="1200" baseline="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Date:                             &lt;mm/</a:t>
                      </a:r>
                      <a:r>
                        <a:rPr lang="en-US" sz="1300" kern="1200" baseline="0" dirty="0" err="1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yyyy</a:t>
                      </a:r>
                      <a:r>
                        <a:rPr lang="en-US" sz="1300" kern="1200" baseline="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&gt;</a:t>
                      </a:r>
                      <a:endParaRPr lang="en-US" sz="1300" kern="1200" dirty="0" smtClean="0">
                        <a:solidFill>
                          <a:schemeClr val="bg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Original Completion</a:t>
                      </a:r>
                      <a:r>
                        <a:rPr lang="en-US" sz="1300" kern="1200" baseline="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Date:  &lt;mm/</a:t>
                      </a:r>
                      <a:r>
                        <a:rPr lang="en-US" sz="1300" kern="1200" baseline="0" dirty="0" err="1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yyyy</a:t>
                      </a:r>
                      <a:r>
                        <a:rPr lang="en-US" sz="1300" kern="1200" baseline="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&gt;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Current Completion</a:t>
                      </a:r>
                      <a:r>
                        <a:rPr lang="en-US" sz="1300" kern="1200" baseline="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Date:  &lt;mm/</a:t>
                      </a:r>
                      <a:r>
                        <a:rPr lang="en-US" sz="1300" kern="1200" baseline="0" dirty="0" err="1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yyyy</a:t>
                      </a:r>
                      <a:r>
                        <a:rPr lang="en-US" sz="1300" kern="1200" baseline="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&gt;</a:t>
                      </a:r>
                      <a:endParaRPr lang="en-US" sz="13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98317"/>
                  </a:ext>
                </a:extLst>
              </a:tr>
              <a:tr h="3264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Top Issues, Risks &amp; Scope Changes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Mitigation Plan/Status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60343"/>
                  </a:ext>
                </a:extLst>
              </a:tr>
              <a:tr h="891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1"/>
                          </a:solidFill>
                        </a:rPr>
                        <a:t>&lt;Include</a:t>
                      </a:r>
                      <a:r>
                        <a:rPr lang="en-US" sz="1100" i="1" baseline="0" dirty="0" smtClean="0">
                          <a:solidFill>
                            <a:schemeClr val="bg1"/>
                          </a:solidFill>
                        </a:rPr>
                        <a:t> the following components: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Overview of project performance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Changes in project scope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Changes in project cost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Changes in schedule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Significant project risks/issues&gt;</a:t>
                      </a: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10134"/>
                  </a:ext>
                </a:extLst>
              </a:tr>
              <a:tr h="3299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Recent Accomplishments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Planned Accomplishments for Next Reporting Period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12429"/>
                  </a:ext>
                </a:extLst>
              </a:tr>
              <a:tr h="12001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872079"/>
                  </a:ext>
                </a:extLst>
              </a:tr>
            </a:tbl>
          </a:graphicData>
        </a:graphic>
      </p:graphicFrame>
      <p:sp>
        <p:nvSpPr>
          <p:cNvPr id="9" name="Slide Number Placeholder 1"/>
          <p:cNvSpPr txBox="1">
            <a:spLocks/>
          </p:cNvSpPr>
          <p:nvPr/>
        </p:nvSpPr>
        <p:spPr>
          <a:xfrm>
            <a:off x="6382981" y="6828939"/>
            <a:ext cx="3010006" cy="264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539" y="5701720"/>
            <a:ext cx="2849271" cy="45719"/>
          </a:xfrm>
          <a:prstGeom prst="rect">
            <a:avLst/>
          </a:prstGeom>
          <a:solidFill>
            <a:srgbClr val="556D9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62400" y="5174734"/>
            <a:ext cx="9285916" cy="103875"/>
            <a:chOff x="309146" y="3195903"/>
            <a:chExt cx="8462800" cy="191379"/>
          </a:xfrm>
        </p:grpSpPr>
        <p:sp>
          <p:nvSpPr>
            <p:cNvPr id="13" name="TextBox 12"/>
            <p:cNvSpPr txBox="1"/>
            <p:nvPr/>
          </p:nvSpPr>
          <p:spPr>
            <a:xfrm>
              <a:off x="4925865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7479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146" y="3195903"/>
              <a:ext cx="42105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Jan ‘17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022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89637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41250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2865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44480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6093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7707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99321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50935" y="3195903"/>
              <a:ext cx="256477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29093" y="3195903"/>
              <a:ext cx="343108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Jan ‘18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80707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32321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83935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35549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87163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38785" y="3195903"/>
              <a:ext cx="233161" cy="191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07275" y="5943640"/>
            <a:ext cx="2834415" cy="45719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flipV="1">
            <a:off x="4819974" y="5327195"/>
            <a:ext cx="3027" cy="760178"/>
          </a:xfrm>
          <a:prstGeom prst="line">
            <a:avLst/>
          </a:prstGeom>
          <a:ln>
            <a:solidFill>
              <a:srgbClr val="FF0000">
                <a:alpha val="80000"/>
              </a:srgbClr>
            </a:solidFill>
            <a:prstDash val="dash"/>
            <a:headEnd type="oval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19975" y="5372300"/>
            <a:ext cx="622380" cy="18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Today</a:t>
            </a:r>
          </a:p>
        </p:txBody>
      </p:sp>
      <p:sp>
        <p:nvSpPr>
          <p:cNvPr id="35" name="Isosceles Triangle 34"/>
          <p:cNvSpPr/>
          <p:nvPr/>
        </p:nvSpPr>
        <p:spPr>
          <a:xfrm>
            <a:off x="4984355" y="5662421"/>
            <a:ext cx="200677" cy="79004"/>
          </a:xfrm>
          <a:prstGeom prst="triangl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211319" y="5335967"/>
            <a:ext cx="8964427" cy="863851"/>
            <a:chOff x="489960" y="3415870"/>
            <a:chExt cx="8169809" cy="3296845"/>
          </a:xfrm>
        </p:grpSpPr>
        <p:sp>
          <p:nvSpPr>
            <p:cNvPr id="37" name="Line 42"/>
            <p:cNvSpPr>
              <a:spLocks noChangeShapeType="1"/>
            </p:cNvSpPr>
            <p:nvPr/>
          </p:nvSpPr>
          <p:spPr bwMode="auto">
            <a:xfrm flipV="1">
              <a:off x="2301135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V="1">
              <a:off x="489960" y="3419853"/>
              <a:ext cx="0" cy="3292862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208059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V="1">
              <a:off x="1847673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 flipV="1">
              <a:off x="7301070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4568445" y="3415872"/>
              <a:ext cx="11853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62"/>
            <p:cNvSpPr>
              <a:spLocks noChangeShapeType="1"/>
            </p:cNvSpPr>
            <p:nvPr/>
          </p:nvSpPr>
          <p:spPr bwMode="auto">
            <a:xfrm flipV="1">
              <a:off x="5940684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62"/>
            <p:cNvSpPr>
              <a:spLocks noChangeShapeType="1"/>
            </p:cNvSpPr>
            <p:nvPr/>
          </p:nvSpPr>
          <p:spPr bwMode="auto">
            <a:xfrm flipV="1">
              <a:off x="8659769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 flipV="1">
              <a:off x="8207994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940749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V="1">
              <a:off x="1394211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2754597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flipV="1">
              <a:off x="5033760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 flipV="1">
              <a:off x="5487222" y="3415872"/>
              <a:ext cx="0" cy="3296843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V="1">
              <a:off x="6394146" y="3415871"/>
              <a:ext cx="0" cy="3296842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 flipV="1">
              <a:off x="6847608" y="3415870"/>
              <a:ext cx="0" cy="3296842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 flipV="1">
              <a:off x="7754532" y="3415870"/>
              <a:ext cx="0" cy="3296842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 flipV="1">
              <a:off x="3661521" y="3415870"/>
              <a:ext cx="0" cy="3296842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 flipV="1">
              <a:off x="4114983" y="3415870"/>
              <a:ext cx="0" cy="3296842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  <a:prstDash val="sysDash"/>
              <a:headEnd type="oval" w="med" len="med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Flowchart: Connector 65"/>
          <p:cNvSpPr/>
          <p:nvPr/>
        </p:nvSpPr>
        <p:spPr>
          <a:xfrm>
            <a:off x="10016468" y="814830"/>
            <a:ext cx="274320" cy="274320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Flowchart: Connector 69"/>
          <p:cNvSpPr/>
          <p:nvPr/>
        </p:nvSpPr>
        <p:spPr>
          <a:xfrm>
            <a:off x="6340273" y="1196227"/>
            <a:ext cx="182880" cy="182880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9403359" y="1183164"/>
            <a:ext cx="182880" cy="182880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6905" y="6367128"/>
            <a:ext cx="4464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Period Ending: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yyyy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lowchart: Connector 66"/>
          <p:cNvSpPr/>
          <p:nvPr/>
        </p:nvSpPr>
        <p:spPr>
          <a:xfrm>
            <a:off x="10351908" y="811914"/>
            <a:ext cx="274320" cy="27432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lowchart: Connector 67"/>
          <p:cNvSpPr/>
          <p:nvPr/>
        </p:nvSpPr>
        <p:spPr>
          <a:xfrm>
            <a:off x="10687348" y="816290"/>
            <a:ext cx="274320" cy="27432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Flowchart: Connector 68"/>
          <p:cNvSpPr/>
          <p:nvPr/>
        </p:nvSpPr>
        <p:spPr>
          <a:xfrm>
            <a:off x="9637009" y="1183164"/>
            <a:ext cx="182880" cy="18288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9879903" y="1183164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Flowchart: Connector 72"/>
          <p:cNvSpPr/>
          <p:nvPr/>
        </p:nvSpPr>
        <p:spPr>
          <a:xfrm>
            <a:off x="6816173" y="1196227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Flowchart: Connector 73"/>
          <p:cNvSpPr/>
          <p:nvPr/>
        </p:nvSpPr>
        <p:spPr>
          <a:xfrm>
            <a:off x="6572333" y="1196227"/>
            <a:ext cx="182880" cy="18288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31" y="6455041"/>
            <a:ext cx="2800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Prepared by: &lt;name&gt;; &lt;email&gt;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ounded Rectangle 12"/>
          <p:cNvSpPr>
            <a:spLocks noChangeArrowheads="1"/>
          </p:cNvSpPr>
          <p:nvPr/>
        </p:nvSpPr>
        <p:spPr bwMode="auto">
          <a:xfrm>
            <a:off x="521093" y="5274864"/>
            <a:ext cx="915476" cy="223879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00" b="1" kern="0" dirty="0">
                <a:solidFill>
                  <a:srgbClr val="000000"/>
                </a:solidFill>
                <a:latin typeface="Calibri" panose="020F0502020204030204"/>
              </a:rPr>
              <a:t>Timeline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48163" y="5668153"/>
            <a:ext cx="522710" cy="50691"/>
          </a:xfrm>
          <a:prstGeom prst="rect">
            <a:avLst/>
          </a:prstGeom>
          <a:solidFill>
            <a:srgbClr val="556D9F"/>
          </a:solidFill>
          <a:ln w="9525" cap="flat" cmpd="sng" algn="ctr">
            <a:solidFill>
              <a:srgbClr val="FFB51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3569" y="5824658"/>
            <a:ext cx="522710" cy="4571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FFB51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20732" y="5770357"/>
            <a:ext cx="731486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20317" y="5921812"/>
            <a:ext cx="1108038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 Milestone</a:t>
            </a:r>
          </a:p>
        </p:txBody>
      </p:sp>
      <p:sp>
        <p:nvSpPr>
          <p:cNvPr id="80" name="Isosceles Triangle 79"/>
          <p:cNvSpPr/>
          <p:nvPr/>
        </p:nvSpPr>
        <p:spPr>
          <a:xfrm>
            <a:off x="442665" y="5950996"/>
            <a:ext cx="200677" cy="79004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12775" y="6074509"/>
            <a:ext cx="1243186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Completed Milestone</a:t>
            </a: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12108" y="5575768"/>
            <a:ext cx="58546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</a:t>
            </a:r>
          </a:p>
        </p:txBody>
      </p:sp>
      <p:sp>
        <p:nvSpPr>
          <p:cNvPr id="83" name="Isosceles Triangle 82"/>
          <p:cNvSpPr/>
          <p:nvPr/>
        </p:nvSpPr>
        <p:spPr>
          <a:xfrm>
            <a:off x="452190" y="6122446"/>
            <a:ext cx="200677" cy="7900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366" y="5087765"/>
            <a:ext cx="11477996" cy="127936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165</Words>
  <Application>Microsoft Office PowerPoint</Application>
  <PresentationFormat>Widescreen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Kievit Offc Pro Medium</vt:lpstr>
      <vt:lpstr>Times New Roman</vt:lpstr>
      <vt:lpstr>Wingdings</vt:lpstr>
      <vt:lpstr>Default Theme</vt:lpstr>
      <vt:lpstr>&lt;Location&gt; – &lt;Project Name&gt;, Sponsor: &lt;name&gt;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&lt;Location&gt; – &lt;Project Name&gt;, Sponsor: &lt;name&gt;</dc:title>
  <dc:creator>Halina Wojnicz</dc:creator>
  <cp:lastModifiedBy>Halina Wojnicz</cp:lastModifiedBy>
  <cp:revision>10</cp:revision>
  <dcterms:created xsi:type="dcterms:W3CDTF">2017-12-07T19:07:57Z</dcterms:created>
  <dcterms:modified xsi:type="dcterms:W3CDTF">2018-10-02T21:22:34Z</dcterms:modified>
</cp:coreProperties>
</file>