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tags/tag37.xml" ContentType="application/vnd.openxmlformats-officedocument.presentationml.tags+xml"/>
  <Override PartName="/ppt/notesSlides/notesSlide18.xml" ContentType="application/vnd.openxmlformats-officedocument.presentationml.notesSlide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ppt/tags/tag40.xml" ContentType="application/vnd.openxmlformats-officedocument.presentationml.tags+xml"/>
  <Override PartName="/ppt/notesSlides/notesSlide21.xml" ContentType="application/vnd.openxmlformats-officedocument.presentationml.notesSlide+xml"/>
  <Override PartName="/ppt/tags/tag41.xml" ContentType="application/vnd.openxmlformats-officedocument.presentationml.tags+xml"/>
  <Override PartName="/ppt/notesSlides/notesSlide22.xml" ContentType="application/vnd.openxmlformats-officedocument.presentationml.notesSlide+xml"/>
  <Override PartName="/ppt/tags/tag42.xml" ContentType="application/vnd.openxmlformats-officedocument.presentationml.tags+xml"/>
  <Override PartName="/ppt/notesSlides/notesSlide2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4.xml" ContentType="application/vnd.openxmlformats-officedocument.presentationml.notesSlide+xml"/>
  <Override PartName="/ppt/tags/tag50.xml" ContentType="application/vnd.openxmlformats-officedocument.presentationml.tags+xml"/>
  <Override PartName="/ppt/notesSlides/notesSlide25.xml" ContentType="application/vnd.openxmlformats-officedocument.presentationml.notesSlide+xml"/>
  <Override PartName="/ppt/tags/tag51.xml" ContentType="application/vnd.openxmlformats-officedocument.presentationml.tags+xml"/>
  <Override PartName="/ppt/notesSlides/notesSlide26.xml" ContentType="application/vnd.openxmlformats-officedocument.presentationml.notesSlide+xml"/>
  <Override PartName="/ppt/tags/tag52.xml" ContentType="application/vnd.openxmlformats-officedocument.presentationml.tags+xml"/>
  <Override PartName="/ppt/notesSlides/notesSlide27.xml" ContentType="application/vnd.openxmlformats-officedocument.presentationml.notesSlide+xml"/>
  <Override PartName="/ppt/tags/tag53.xml" ContentType="application/vnd.openxmlformats-officedocument.presentationml.tags+xml"/>
  <Override PartName="/ppt/notesSlides/notesSlide28.xml" ContentType="application/vnd.openxmlformats-officedocument.presentationml.notesSlide+xml"/>
  <Override PartName="/ppt/tags/tag54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5.xml" ContentType="application/vnd.openxmlformats-officedocument.presentationml.tags+xml"/>
  <Override PartName="/ppt/notesSlides/notesSlide30.xml" ContentType="application/vnd.openxmlformats-officedocument.presentationml.notesSlide+xml"/>
  <Override PartName="/ppt/tags/tag56.xml" ContentType="application/vnd.openxmlformats-officedocument.presentationml.tags+xml"/>
  <Override PartName="/ppt/notesSlides/notesSlide31.xml" ContentType="application/vnd.openxmlformats-officedocument.presentationml.notesSlide+xml"/>
  <Override PartName="/ppt/tags/tag57.xml" ContentType="application/vnd.openxmlformats-officedocument.presentationml.tags+xml"/>
  <Override PartName="/ppt/notesSlides/notesSlide32.xml" ContentType="application/vnd.openxmlformats-officedocument.presentationml.notesSlide+xml"/>
  <Override PartName="/ppt/tags/tag58.xml" ContentType="application/vnd.openxmlformats-officedocument.presentationml.tags+xml"/>
  <Override PartName="/ppt/notesSlides/notesSlide33.xml" ContentType="application/vnd.openxmlformats-officedocument.presentationml.notesSlide+xml"/>
  <Override PartName="/ppt/tags/tag59.xml" ContentType="application/vnd.openxmlformats-officedocument.presentationml.tags+xml"/>
  <Override PartName="/ppt/notesSlides/notesSlide34.xml" ContentType="application/vnd.openxmlformats-officedocument.presentationml.notesSlide+xml"/>
  <Override PartName="/ppt/tags/tag60.xml" ContentType="application/vnd.openxmlformats-officedocument.presentationml.tags+xml"/>
  <Override PartName="/ppt/notesSlides/notesSlide35.xml" ContentType="application/vnd.openxmlformats-officedocument.presentationml.notesSlide+xml"/>
  <Override PartName="/ppt/tags/tag61.xml" ContentType="application/vnd.openxmlformats-officedocument.presentationml.tags+xml"/>
  <Override PartName="/ppt/notesSlides/notesSlide36.xml" ContentType="application/vnd.openxmlformats-officedocument.presentationml.notesSlide+xml"/>
  <Override PartName="/ppt/tags/tag62.xml" ContentType="application/vnd.openxmlformats-officedocument.presentationml.tags+xml"/>
  <Override PartName="/ppt/notesSlides/notesSlide3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3.xml" ContentType="application/vnd.openxmlformats-officedocument.presentationml.tags+xml"/>
  <Override PartName="/ppt/notesSlides/notesSlide38.xml" ContentType="application/vnd.openxmlformats-officedocument.presentationml.notesSlide+xml"/>
  <Override PartName="/ppt/tags/tag64.xml" ContentType="application/vnd.openxmlformats-officedocument.presentationml.tags+xml"/>
  <Override PartName="/ppt/notesSlides/notesSlide39.xml" ContentType="application/vnd.openxmlformats-officedocument.presentationml.notesSlide+xml"/>
  <Override PartName="/ppt/tags/tag65.xml" ContentType="application/vnd.openxmlformats-officedocument.presentationml.tags+xml"/>
  <Override PartName="/ppt/notesSlides/notesSlide40.xml" ContentType="application/vnd.openxmlformats-officedocument.presentationml.notesSlide+xml"/>
  <Override PartName="/ppt/tags/tag66.xml" ContentType="application/vnd.openxmlformats-officedocument.presentationml.tags+xml"/>
  <Override PartName="/ppt/notesSlides/notesSlide41.xml" ContentType="application/vnd.openxmlformats-officedocument.presentationml.notesSlide+xml"/>
  <Override PartName="/ppt/tags/tag67.xml" ContentType="application/vnd.openxmlformats-officedocument.presentationml.tags+xml"/>
  <Override PartName="/ppt/notesSlides/notesSlide42.xml" ContentType="application/vnd.openxmlformats-officedocument.presentationml.notesSlide+xml"/>
  <Override PartName="/ppt/tags/tag68.xml" ContentType="application/vnd.openxmlformats-officedocument.presentationml.tags+xml"/>
  <Override PartName="/ppt/notesSlides/notesSlide43.xml" ContentType="application/vnd.openxmlformats-officedocument.presentationml.notesSlide+xml"/>
  <Override PartName="/ppt/tags/tag69.xml" ContentType="application/vnd.openxmlformats-officedocument.presentationml.tags+xml"/>
  <Override PartName="/ppt/notesSlides/notesSlide44.xml" ContentType="application/vnd.openxmlformats-officedocument.presentationml.notesSlide+xml"/>
  <Override PartName="/ppt/tags/tag70.xml" ContentType="application/vnd.openxmlformats-officedocument.presentationml.tags+xml"/>
  <Override PartName="/ppt/notesSlides/notesSlide4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1.xml" ContentType="application/vnd.openxmlformats-officedocument.presentationml.tags+xml"/>
  <Override PartName="/ppt/notesSlides/notesSlide46.xml" ContentType="application/vnd.openxmlformats-officedocument.presentationml.notesSlide+xml"/>
  <Override PartName="/ppt/tags/tag72.xml" ContentType="application/vnd.openxmlformats-officedocument.presentationml.tags+xml"/>
  <Override PartName="/ppt/notesSlides/notesSlide47.xml" ContentType="application/vnd.openxmlformats-officedocument.presentationml.notesSlide+xml"/>
  <Override PartName="/ppt/tags/tag73.xml" ContentType="application/vnd.openxmlformats-officedocument.presentationml.tags+xml"/>
  <Override PartName="/ppt/notesSlides/notesSlide48.xml" ContentType="application/vnd.openxmlformats-officedocument.presentationml.notesSlide+xml"/>
  <Override PartName="/ppt/tags/tag74.xml" ContentType="application/vnd.openxmlformats-officedocument.presentationml.tags+xml"/>
  <Override PartName="/ppt/notesSlides/notesSlide49.xml" ContentType="application/vnd.openxmlformats-officedocument.presentationml.notesSlide+xml"/>
  <Override PartName="/ppt/tags/tag75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0" r:id="rId1"/>
  </p:sldMasterIdLst>
  <p:notesMasterIdLst>
    <p:notesMasterId r:id="rId56"/>
  </p:notesMasterIdLst>
  <p:handoutMasterIdLst>
    <p:handoutMasterId r:id="rId57"/>
  </p:handoutMasterIdLst>
  <p:sldIdLst>
    <p:sldId id="256" r:id="rId2"/>
    <p:sldId id="354" r:id="rId3"/>
    <p:sldId id="404" r:id="rId4"/>
    <p:sldId id="476" r:id="rId5"/>
    <p:sldId id="461" r:id="rId6"/>
    <p:sldId id="353" r:id="rId7"/>
    <p:sldId id="462" r:id="rId8"/>
    <p:sldId id="426" r:id="rId9"/>
    <p:sldId id="463" r:id="rId10"/>
    <p:sldId id="464" r:id="rId11"/>
    <p:sldId id="465" r:id="rId12"/>
    <p:sldId id="466" r:id="rId13"/>
    <p:sldId id="468" r:id="rId14"/>
    <p:sldId id="469" r:id="rId15"/>
    <p:sldId id="470" r:id="rId16"/>
    <p:sldId id="474" r:id="rId17"/>
    <p:sldId id="472" r:id="rId18"/>
    <p:sldId id="471" r:id="rId19"/>
    <p:sldId id="478" r:id="rId20"/>
    <p:sldId id="473" r:id="rId21"/>
    <p:sldId id="359" r:id="rId22"/>
    <p:sldId id="360" r:id="rId23"/>
    <p:sldId id="475" r:id="rId24"/>
    <p:sldId id="477" r:id="rId25"/>
    <p:sldId id="352" r:id="rId26"/>
    <p:sldId id="504" r:id="rId27"/>
    <p:sldId id="505" r:id="rId28"/>
    <p:sldId id="506" r:id="rId29"/>
    <p:sldId id="479" r:id="rId30"/>
    <p:sldId id="480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90" r:id="rId41"/>
    <p:sldId id="491" r:id="rId42"/>
    <p:sldId id="492" r:id="rId43"/>
    <p:sldId id="493" r:id="rId44"/>
    <p:sldId id="494" r:id="rId45"/>
    <p:sldId id="495" r:id="rId46"/>
    <p:sldId id="496" r:id="rId47"/>
    <p:sldId id="497" r:id="rId48"/>
    <p:sldId id="498" r:id="rId49"/>
    <p:sldId id="499" r:id="rId50"/>
    <p:sldId id="500" r:id="rId51"/>
    <p:sldId id="501" r:id="rId52"/>
    <p:sldId id="502" r:id="rId53"/>
    <p:sldId id="503" r:id="rId54"/>
    <p:sldId id="507" r:id="rId55"/>
  </p:sldIdLst>
  <p:sldSz cx="10058400" cy="7772400"/>
  <p:notesSz cx="7315200" cy="96012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B0A"/>
    <a:srgbClr val="FFCC00"/>
    <a:srgbClr val="E2AC00"/>
    <a:srgbClr val="0000FF"/>
    <a:srgbClr val="FFCC99"/>
    <a:srgbClr val="3E1F00"/>
    <a:srgbClr val="663300"/>
    <a:srgbClr val="CCFFFF"/>
    <a:srgbClr val="224778"/>
    <a:srgbClr val="1E3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19" autoAdjust="0"/>
    <p:restoredTop sz="89749" autoAdjust="0"/>
  </p:normalViewPr>
  <p:slideViewPr>
    <p:cSldViewPr>
      <p:cViewPr>
        <p:scale>
          <a:sx n="90" d="100"/>
          <a:sy n="90" d="100"/>
        </p:scale>
        <p:origin x="-2432" y="-624"/>
      </p:cViewPr>
      <p:guideLst>
        <p:guide orient="horz" pos="4320"/>
        <p:guide orient="horz" pos="768"/>
        <p:guide orient="horz" pos="3888"/>
        <p:guide orient="horz" pos="4128"/>
        <p:guide orient="horz" pos="2736"/>
        <p:guide orient="horz" pos="2448"/>
        <p:guide pos="5808"/>
        <p:guide pos="768"/>
        <p:guide pos="3264"/>
        <p:guide pos="312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974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tags" Target="tags/tag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3D01F-F0C6-4F60-A5F1-ECFB3E910CF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414E9C-26B0-45A8-9A4F-57A6FA5501DD}">
      <dgm:prSet phldrT="[Text]"/>
      <dgm:spPr/>
      <dgm:t>
        <a:bodyPr/>
        <a:lstStyle/>
        <a:p>
          <a:r>
            <a:rPr lang="en-US" dirty="0" smtClean="0"/>
            <a:t>General</a:t>
          </a:r>
          <a:endParaRPr lang="en-US" dirty="0"/>
        </a:p>
      </dgm:t>
    </dgm:pt>
    <dgm:pt modelId="{056CF49E-08F4-4B03-AC0B-B407FF1A509A}" type="parTrans" cxnId="{D7D88627-EDB3-4BF8-92F1-1F4542585180}">
      <dgm:prSet/>
      <dgm:spPr/>
      <dgm:t>
        <a:bodyPr/>
        <a:lstStyle/>
        <a:p>
          <a:endParaRPr lang="en-US"/>
        </a:p>
      </dgm:t>
    </dgm:pt>
    <dgm:pt modelId="{A125C2CE-BDD5-410C-B2BA-56765F2566B6}" type="sibTrans" cxnId="{D7D88627-EDB3-4BF8-92F1-1F4542585180}">
      <dgm:prSet/>
      <dgm:spPr/>
      <dgm:t>
        <a:bodyPr/>
        <a:lstStyle/>
        <a:p>
          <a:endParaRPr lang="en-US"/>
        </a:p>
      </dgm:t>
    </dgm:pt>
    <dgm:pt modelId="{87671879-3B33-45F6-BF16-3656526A1B9A}">
      <dgm:prSet phldrT="[Text]"/>
      <dgm:spPr/>
      <dgm:t>
        <a:bodyPr/>
        <a:lstStyle/>
        <a:p>
          <a:r>
            <a:rPr lang="en-US" dirty="0" smtClean="0"/>
            <a:t>No one will ever know </a:t>
          </a:r>
          <a:r>
            <a:rPr lang="en-US" i="1" dirty="0" smtClean="0"/>
            <a:t>all</a:t>
          </a:r>
          <a:r>
            <a:rPr lang="en-US" dirty="0" smtClean="0"/>
            <a:t> the risk; it’s a huge universe</a:t>
          </a:r>
          <a:endParaRPr lang="en-US" dirty="0"/>
        </a:p>
      </dgm:t>
    </dgm:pt>
    <dgm:pt modelId="{BD0E0FAC-A1AB-4CDF-BA94-145DC8A33273}" type="parTrans" cxnId="{5B1007EA-0A4F-4A96-85D4-154768344765}">
      <dgm:prSet/>
      <dgm:spPr/>
      <dgm:t>
        <a:bodyPr/>
        <a:lstStyle/>
        <a:p>
          <a:endParaRPr lang="en-US"/>
        </a:p>
      </dgm:t>
    </dgm:pt>
    <dgm:pt modelId="{5C75DADA-20F6-4103-8580-51086D0E99AA}" type="sibTrans" cxnId="{5B1007EA-0A4F-4A96-85D4-154768344765}">
      <dgm:prSet/>
      <dgm:spPr/>
      <dgm:t>
        <a:bodyPr/>
        <a:lstStyle/>
        <a:p>
          <a:endParaRPr lang="en-US"/>
        </a:p>
      </dgm:t>
    </dgm:pt>
    <dgm:pt modelId="{5A96C84D-4944-4A26-A0CC-0DB33F29A665}">
      <dgm:prSet phldrT="[Text]"/>
      <dgm:spPr/>
      <dgm:t>
        <a:bodyPr/>
        <a:lstStyle/>
        <a:p>
          <a:r>
            <a:rPr lang="en-US" dirty="0" smtClean="0"/>
            <a:t>Technical</a:t>
          </a:r>
          <a:endParaRPr lang="en-US" dirty="0"/>
        </a:p>
      </dgm:t>
    </dgm:pt>
    <dgm:pt modelId="{C9974ADF-CA42-48DE-9701-E9B001053B5E}" type="parTrans" cxnId="{9EC1D517-CA7B-4AFC-AD7A-377D31587C9A}">
      <dgm:prSet/>
      <dgm:spPr/>
      <dgm:t>
        <a:bodyPr/>
        <a:lstStyle/>
        <a:p>
          <a:endParaRPr lang="en-US"/>
        </a:p>
      </dgm:t>
    </dgm:pt>
    <dgm:pt modelId="{9D0C480E-60BA-444A-9E43-AAA7B1F92985}" type="sibTrans" cxnId="{9EC1D517-CA7B-4AFC-AD7A-377D31587C9A}">
      <dgm:prSet/>
      <dgm:spPr/>
      <dgm:t>
        <a:bodyPr/>
        <a:lstStyle/>
        <a:p>
          <a:endParaRPr lang="en-US"/>
        </a:p>
      </dgm:t>
    </dgm:pt>
    <dgm:pt modelId="{0573BCB3-5408-4F40-9114-1D258168124A}">
      <dgm:prSet phldrT="[Text]"/>
      <dgm:spPr/>
      <dgm:t>
        <a:bodyPr/>
        <a:lstStyle/>
        <a:p>
          <a:r>
            <a:rPr lang="en-US" dirty="0" smtClean="0"/>
            <a:t>ERM has many powerful tools, namely the Risk Assessment</a:t>
          </a:r>
          <a:endParaRPr lang="en-US" dirty="0"/>
        </a:p>
      </dgm:t>
    </dgm:pt>
    <dgm:pt modelId="{5E8BFBF5-2D51-42AA-A2B0-2EF43CB21EEC}" type="parTrans" cxnId="{A9D09800-DD7B-4EEC-A788-12AB6CA6DFDE}">
      <dgm:prSet/>
      <dgm:spPr/>
      <dgm:t>
        <a:bodyPr/>
        <a:lstStyle/>
        <a:p>
          <a:endParaRPr lang="en-US"/>
        </a:p>
      </dgm:t>
    </dgm:pt>
    <dgm:pt modelId="{4D8497F7-6DEB-4249-9FC8-81B7D2D8A11C}" type="sibTrans" cxnId="{A9D09800-DD7B-4EEC-A788-12AB6CA6DFDE}">
      <dgm:prSet/>
      <dgm:spPr/>
      <dgm:t>
        <a:bodyPr/>
        <a:lstStyle/>
        <a:p>
          <a:endParaRPr lang="en-US"/>
        </a:p>
      </dgm:t>
    </dgm:pt>
    <dgm:pt modelId="{3EB3A777-3D94-4D78-BAF2-DEEAF5FC6F32}" type="pres">
      <dgm:prSet presAssocID="{DA53D01F-F0C6-4F60-A5F1-ECFB3E910C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11A67-9318-44CE-A55F-520ED8D65F7B}" type="pres">
      <dgm:prSet presAssocID="{CA414E9C-26B0-45A8-9A4F-57A6FA5501DD}" presName="composite" presStyleCnt="0"/>
      <dgm:spPr/>
    </dgm:pt>
    <dgm:pt modelId="{33F64AB7-42E0-47A0-9729-288D40C44003}" type="pres">
      <dgm:prSet presAssocID="{CA414E9C-26B0-45A8-9A4F-57A6FA5501D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C8780-F6B3-44E5-B43C-3EB8BF140D53}" type="pres">
      <dgm:prSet presAssocID="{CA414E9C-26B0-45A8-9A4F-57A6FA5501D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3266D-6D31-429B-BE99-B4A623278A8D}" type="pres">
      <dgm:prSet presAssocID="{A125C2CE-BDD5-410C-B2BA-56765F2566B6}" presName="sp" presStyleCnt="0"/>
      <dgm:spPr/>
    </dgm:pt>
    <dgm:pt modelId="{2CA5753B-B987-4644-AD12-95D53D0C4F2B}" type="pres">
      <dgm:prSet presAssocID="{5A96C84D-4944-4A26-A0CC-0DB33F29A665}" presName="composite" presStyleCnt="0"/>
      <dgm:spPr/>
    </dgm:pt>
    <dgm:pt modelId="{8E2730DF-D5AB-4AAB-A4D3-F038715551D4}" type="pres">
      <dgm:prSet presAssocID="{5A96C84D-4944-4A26-A0CC-0DB33F29A66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D2C68-2D58-4DF9-A5A8-314DD2E38F2D}" type="pres">
      <dgm:prSet presAssocID="{5A96C84D-4944-4A26-A0CC-0DB33F29A66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88C0DB-7446-48B7-9278-4EAE75DBBBB5}" type="presOf" srcId="{87671879-3B33-45F6-BF16-3656526A1B9A}" destId="{25AC8780-F6B3-44E5-B43C-3EB8BF140D53}" srcOrd="0" destOrd="0" presId="urn:microsoft.com/office/officeart/2005/8/layout/chevron2"/>
    <dgm:cxn modelId="{749CD5D9-30A0-4EE7-B23E-3CE587E30B4F}" type="presOf" srcId="{5A96C84D-4944-4A26-A0CC-0DB33F29A665}" destId="{8E2730DF-D5AB-4AAB-A4D3-F038715551D4}" srcOrd="0" destOrd="0" presId="urn:microsoft.com/office/officeart/2005/8/layout/chevron2"/>
    <dgm:cxn modelId="{5B1007EA-0A4F-4A96-85D4-154768344765}" srcId="{CA414E9C-26B0-45A8-9A4F-57A6FA5501DD}" destId="{87671879-3B33-45F6-BF16-3656526A1B9A}" srcOrd="0" destOrd="0" parTransId="{BD0E0FAC-A1AB-4CDF-BA94-145DC8A33273}" sibTransId="{5C75DADA-20F6-4103-8580-51086D0E99AA}"/>
    <dgm:cxn modelId="{9EC1D517-CA7B-4AFC-AD7A-377D31587C9A}" srcId="{DA53D01F-F0C6-4F60-A5F1-ECFB3E910CF3}" destId="{5A96C84D-4944-4A26-A0CC-0DB33F29A665}" srcOrd="1" destOrd="0" parTransId="{C9974ADF-CA42-48DE-9701-E9B001053B5E}" sibTransId="{9D0C480E-60BA-444A-9E43-AAA7B1F92985}"/>
    <dgm:cxn modelId="{EAE906D6-1CC6-47EA-AE6B-F1082DF27E89}" type="presOf" srcId="{0573BCB3-5408-4F40-9114-1D258168124A}" destId="{C14D2C68-2D58-4DF9-A5A8-314DD2E38F2D}" srcOrd="0" destOrd="0" presId="urn:microsoft.com/office/officeart/2005/8/layout/chevron2"/>
    <dgm:cxn modelId="{A9D09800-DD7B-4EEC-A788-12AB6CA6DFDE}" srcId="{5A96C84D-4944-4A26-A0CC-0DB33F29A665}" destId="{0573BCB3-5408-4F40-9114-1D258168124A}" srcOrd="0" destOrd="0" parTransId="{5E8BFBF5-2D51-42AA-A2B0-2EF43CB21EEC}" sibTransId="{4D8497F7-6DEB-4249-9FC8-81B7D2D8A11C}"/>
    <dgm:cxn modelId="{D7D88627-EDB3-4BF8-92F1-1F4542585180}" srcId="{DA53D01F-F0C6-4F60-A5F1-ECFB3E910CF3}" destId="{CA414E9C-26B0-45A8-9A4F-57A6FA5501DD}" srcOrd="0" destOrd="0" parTransId="{056CF49E-08F4-4B03-AC0B-B407FF1A509A}" sibTransId="{A125C2CE-BDD5-410C-B2BA-56765F2566B6}"/>
    <dgm:cxn modelId="{40919B63-8F66-47A3-923E-076B2B835ED8}" type="presOf" srcId="{DA53D01F-F0C6-4F60-A5F1-ECFB3E910CF3}" destId="{3EB3A777-3D94-4D78-BAF2-DEEAF5FC6F32}" srcOrd="0" destOrd="0" presId="urn:microsoft.com/office/officeart/2005/8/layout/chevron2"/>
    <dgm:cxn modelId="{BBFACECB-9309-4F16-B310-9D5370D7610B}" type="presOf" srcId="{CA414E9C-26B0-45A8-9A4F-57A6FA5501DD}" destId="{33F64AB7-42E0-47A0-9729-288D40C44003}" srcOrd="0" destOrd="0" presId="urn:microsoft.com/office/officeart/2005/8/layout/chevron2"/>
    <dgm:cxn modelId="{7F7CB4EB-4C72-4902-82E9-57E5188B9CCD}" type="presParOf" srcId="{3EB3A777-3D94-4D78-BAF2-DEEAF5FC6F32}" destId="{A5111A67-9318-44CE-A55F-520ED8D65F7B}" srcOrd="0" destOrd="0" presId="urn:microsoft.com/office/officeart/2005/8/layout/chevron2"/>
    <dgm:cxn modelId="{384DBCD9-8331-4C13-BE83-BD3EE8179735}" type="presParOf" srcId="{A5111A67-9318-44CE-A55F-520ED8D65F7B}" destId="{33F64AB7-42E0-47A0-9729-288D40C44003}" srcOrd="0" destOrd="0" presId="urn:microsoft.com/office/officeart/2005/8/layout/chevron2"/>
    <dgm:cxn modelId="{A89D796A-6544-42AA-9A03-2306424AC892}" type="presParOf" srcId="{A5111A67-9318-44CE-A55F-520ED8D65F7B}" destId="{25AC8780-F6B3-44E5-B43C-3EB8BF140D53}" srcOrd="1" destOrd="0" presId="urn:microsoft.com/office/officeart/2005/8/layout/chevron2"/>
    <dgm:cxn modelId="{7D34EEB5-2571-4113-AE5D-1DDF41AE2541}" type="presParOf" srcId="{3EB3A777-3D94-4D78-BAF2-DEEAF5FC6F32}" destId="{0CF3266D-6D31-429B-BE99-B4A623278A8D}" srcOrd="1" destOrd="0" presId="urn:microsoft.com/office/officeart/2005/8/layout/chevron2"/>
    <dgm:cxn modelId="{9A1311F5-9713-47F5-94D1-78C38D4C21BC}" type="presParOf" srcId="{3EB3A777-3D94-4D78-BAF2-DEEAF5FC6F32}" destId="{2CA5753B-B987-4644-AD12-95D53D0C4F2B}" srcOrd="2" destOrd="0" presId="urn:microsoft.com/office/officeart/2005/8/layout/chevron2"/>
    <dgm:cxn modelId="{70A62400-BED7-4041-9C10-660FAE368676}" type="presParOf" srcId="{2CA5753B-B987-4644-AD12-95D53D0C4F2B}" destId="{8E2730DF-D5AB-4AAB-A4D3-F038715551D4}" srcOrd="0" destOrd="0" presId="urn:microsoft.com/office/officeart/2005/8/layout/chevron2"/>
    <dgm:cxn modelId="{B702080A-9D20-4AAC-B3D2-132643AACBE8}" type="presParOf" srcId="{2CA5753B-B987-4644-AD12-95D53D0C4F2B}" destId="{C14D2C68-2D58-4DF9-A5A8-314DD2E38F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3D01F-F0C6-4F60-A5F1-ECFB3E910CF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414E9C-26B0-45A8-9A4F-57A6FA5501DD}">
      <dgm:prSet phldrT="[Text]"/>
      <dgm:spPr/>
      <dgm:t>
        <a:bodyPr/>
        <a:lstStyle/>
        <a:p>
          <a:r>
            <a:rPr lang="en-US" dirty="0" smtClean="0"/>
            <a:t>General</a:t>
          </a:r>
          <a:endParaRPr lang="en-US" dirty="0"/>
        </a:p>
      </dgm:t>
    </dgm:pt>
    <dgm:pt modelId="{056CF49E-08F4-4B03-AC0B-B407FF1A509A}" type="parTrans" cxnId="{D7D88627-EDB3-4BF8-92F1-1F4542585180}">
      <dgm:prSet/>
      <dgm:spPr/>
      <dgm:t>
        <a:bodyPr/>
        <a:lstStyle/>
        <a:p>
          <a:endParaRPr lang="en-US"/>
        </a:p>
      </dgm:t>
    </dgm:pt>
    <dgm:pt modelId="{A125C2CE-BDD5-410C-B2BA-56765F2566B6}" type="sibTrans" cxnId="{D7D88627-EDB3-4BF8-92F1-1F4542585180}">
      <dgm:prSet/>
      <dgm:spPr/>
      <dgm:t>
        <a:bodyPr/>
        <a:lstStyle/>
        <a:p>
          <a:endParaRPr lang="en-US"/>
        </a:p>
      </dgm:t>
    </dgm:pt>
    <dgm:pt modelId="{87671879-3B33-45F6-BF16-3656526A1B9A}">
      <dgm:prSet phldrT="[Text]"/>
      <dgm:spPr/>
      <dgm:t>
        <a:bodyPr/>
        <a:lstStyle/>
        <a:p>
          <a:r>
            <a:rPr lang="en-US" dirty="0" smtClean="0"/>
            <a:t>Lofty administrative goals often require some form of mandate; and we have one!</a:t>
          </a:r>
          <a:endParaRPr lang="en-US" dirty="0"/>
        </a:p>
      </dgm:t>
    </dgm:pt>
    <dgm:pt modelId="{BD0E0FAC-A1AB-4CDF-BA94-145DC8A33273}" type="parTrans" cxnId="{5B1007EA-0A4F-4A96-85D4-154768344765}">
      <dgm:prSet/>
      <dgm:spPr/>
      <dgm:t>
        <a:bodyPr/>
        <a:lstStyle/>
        <a:p>
          <a:endParaRPr lang="en-US"/>
        </a:p>
      </dgm:t>
    </dgm:pt>
    <dgm:pt modelId="{5C75DADA-20F6-4103-8580-51086D0E99AA}" type="sibTrans" cxnId="{5B1007EA-0A4F-4A96-85D4-154768344765}">
      <dgm:prSet/>
      <dgm:spPr/>
      <dgm:t>
        <a:bodyPr/>
        <a:lstStyle/>
        <a:p>
          <a:endParaRPr lang="en-US"/>
        </a:p>
      </dgm:t>
    </dgm:pt>
    <dgm:pt modelId="{5A96C84D-4944-4A26-A0CC-0DB33F29A665}">
      <dgm:prSet phldrT="[Text]"/>
      <dgm:spPr/>
      <dgm:t>
        <a:bodyPr/>
        <a:lstStyle/>
        <a:p>
          <a:r>
            <a:rPr lang="en-US" dirty="0" smtClean="0"/>
            <a:t>Technical</a:t>
          </a:r>
          <a:endParaRPr lang="en-US" dirty="0"/>
        </a:p>
      </dgm:t>
    </dgm:pt>
    <dgm:pt modelId="{C9974ADF-CA42-48DE-9701-E9B001053B5E}" type="parTrans" cxnId="{9EC1D517-CA7B-4AFC-AD7A-377D31587C9A}">
      <dgm:prSet/>
      <dgm:spPr/>
      <dgm:t>
        <a:bodyPr/>
        <a:lstStyle/>
        <a:p>
          <a:endParaRPr lang="en-US"/>
        </a:p>
      </dgm:t>
    </dgm:pt>
    <dgm:pt modelId="{9D0C480E-60BA-444A-9E43-AAA7B1F92985}" type="sibTrans" cxnId="{9EC1D517-CA7B-4AFC-AD7A-377D31587C9A}">
      <dgm:prSet/>
      <dgm:spPr/>
      <dgm:t>
        <a:bodyPr/>
        <a:lstStyle/>
        <a:p>
          <a:endParaRPr lang="en-US"/>
        </a:p>
      </dgm:t>
    </dgm:pt>
    <dgm:pt modelId="{0573BCB3-5408-4F40-9114-1D258168124A}">
      <dgm:prSet phldrT="[Text]"/>
      <dgm:spPr/>
      <dgm:t>
        <a:bodyPr/>
        <a:lstStyle/>
        <a:p>
          <a:r>
            <a:rPr lang="en-US" dirty="0" smtClean="0"/>
            <a:t>$15 million is nothing to sneeze at!  Savings are generated by volume, and training is available.</a:t>
          </a:r>
          <a:endParaRPr lang="en-US" dirty="0"/>
        </a:p>
      </dgm:t>
    </dgm:pt>
    <dgm:pt modelId="{5E8BFBF5-2D51-42AA-A2B0-2EF43CB21EEC}" type="parTrans" cxnId="{A9D09800-DD7B-4EEC-A788-12AB6CA6DFDE}">
      <dgm:prSet/>
      <dgm:spPr/>
      <dgm:t>
        <a:bodyPr/>
        <a:lstStyle/>
        <a:p>
          <a:endParaRPr lang="en-US"/>
        </a:p>
      </dgm:t>
    </dgm:pt>
    <dgm:pt modelId="{4D8497F7-6DEB-4249-9FC8-81B7D2D8A11C}" type="sibTrans" cxnId="{A9D09800-DD7B-4EEC-A788-12AB6CA6DFDE}">
      <dgm:prSet/>
      <dgm:spPr/>
      <dgm:t>
        <a:bodyPr/>
        <a:lstStyle/>
        <a:p>
          <a:endParaRPr lang="en-US"/>
        </a:p>
      </dgm:t>
    </dgm:pt>
    <dgm:pt modelId="{3EB3A777-3D94-4D78-BAF2-DEEAF5FC6F32}" type="pres">
      <dgm:prSet presAssocID="{DA53D01F-F0C6-4F60-A5F1-ECFB3E910C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11A67-9318-44CE-A55F-520ED8D65F7B}" type="pres">
      <dgm:prSet presAssocID="{CA414E9C-26B0-45A8-9A4F-57A6FA5501DD}" presName="composite" presStyleCnt="0"/>
      <dgm:spPr/>
    </dgm:pt>
    <dgm:pt modelId="{33F64AB7-42E0-47A0-9729-288D40C44003}" type="pres">
      <dgm:prSet presAssocID="{CA414E9C-26B0-45A8-9A4F-57A6FA5501D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C8780-F6B3-44E5-B43C-3EB8BF140D53}" type="pres">
      <dgm:prSet presAssocID="{CA414E9C-26B0-45A8-9A4F-57A6FA5501D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3266D-6D31-429B-BE99-B4A623278A8D}" type="pres">
      <dgm:prSet presAssocID="{A125C2CE-BDD5-410C-B2BA-56765F2566B6}" presName="sp" presStyleCnt="0"/>
      <dgm:spPr/>
    </dgm:pt>
    <dgm:pt modelId="{2CA5753B-B987-4644-AD12-95D53D0C4F2B}" type="pres">
      <dgm:prSet presAssocID="{5A96C84D-4944-4A26-A0CC-0DB33F29A665}" presName="composite" presStyleCnt="0"/>
      <dgm:spPr/>
    </dgm:pt>
    <dgm:pt modelId="{8E2730DF-D5AB-4AAB-A4D3-F038715551D4}" type="pres">
      <dgm:prSet presAssocID="{5A96C84D-4944-4A26-A0CC-0DB33F29A66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D2C68-2D58-4DF9-A5A8-314DD2E38F2D}" type="pres">
      <dgm:prSet presAssocID="{5A96C84D-4944-4A26-A0CC-0DB33F29A66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79278B-550A-45E4-B436-959EBD28C649}" type="presOf" srcId="{CA414E9C-26B0-45A8-9A4F-57A6FA5501DD}" destId="{33F64AB7-42E0-47A0-9729-288D40C44003}" srcOrd="0" destOrd="0" presId="urn:microsoft.com/office/officeart/2005/8/layout/chevron2"/>
    <dgm:cxn modelId="{5B1007EA-0A4F-4A96-85D4-154768344765}" srcId="{CA414E9C-26B0-45A8-9A4F-57A6FA5501DD}" destId="{87671879-3B33-45F6-BF16-3656526A1B9A}" srcOrd="0" destOrd="0" parTransId="{BD0E0FAC-A1AB-4CDF-BA94-145DC8A33273}" sibTransId="{5C75DADA-20F6-4103-8580-51086D0E99AA}"/>
    <dgm:cxn modelId="{9EC1D517-CA7B-4AFC-AD7A-377D31587C9A}" srcId="{DA53D01F-F0C6-4F60-A5F1-ECFB3E910CF3}" destId="{5A96C84D-4944-4A26-A0CC-0DB33F29A665}" srcOrd="1" destOrd="0" parTransId="{C9974ADF-CA42-48DE-9701-E9B001053B5E}" sibTransId="{9D0C480E-60BA-444A-9E43-AAA7B1F92985}"/>
    <dgm:cxn modelId="{B8DD901A-C212-4DFD-B1E0-AA558AD30224}" type="presOf" srcId="{DA53D01F-F0C6-4F60-A5F1-ECFB3E910CF3}" destId="{3EB3A777-3D94-4D78-BAF2-DEEAF5FC6F32}" srcOrd="0" destOrd="0" presId="urn:microsoft.com/office/officeart/2005/8/layout/chevron2"/>
    <dgm:cxn modelId="{A9D09800-DD7B-4EEC-A788-12AB6CA6DFDE}" srcId="{5A96C84D-4944-4A26-A0CC-0DB33F29A665}" destId="{0573BCB3-5408-4F40-9114-1D258168124A}" srcOrd="0" destOrd="0" parTransId="{5E8BFBF5-2D51-42AA-A2B0-2EF43CB21EEC}" sibTransId="{4D8497F7-6DEB-4249-9FC8-81B7D2D8A11C}"/>
    <dgm:cxn modelId="{E7AB3AE7-15E7-4547-AB28-AE362F63505E}" type="presOf" srcId="{0573BCB3-5408-4F40-9114-1D258168124A}" destId="{C14D2C68-2D58-4DF9-A5A8-314DD2E38F2D}" srcOrd="0" destOrd="0" presId="urn:microsoft.com/office/officeart/2005/8/layout/chevron2"/>
    <dgm:cxn modelId="{C29F63AC-A12A-4B32-BE24-9072AFADCB4E}" type="presOf" srcId="{5A96C84D-4944-4A26-A0CC-0DB33F29A665}" destId="{8E2730DF-D5AB-4AAB-A4D3-F038715551D4}" srcOrd="0" destOrd="0" presId="urn:microsoft.com/office/officeart/2005/8/layout/chevron2"/>
    <dgm:cxn modelId="{D7D88627-EDB3-4BF8-92F1-1F4542585180}" srcId="{DA53D01F-F0C6-4F60-A5F1-ECFB3E910CF3}" destId="{CA414E9C-26B0-45A8-9A4F-57A6FA5501DD}" srcOrd="0" destOrd="0" parTransId="{056CF49E-08F4-4B03-AC0B-B407FF1A509A}" sibTransId="{A125C2CE-BDD5-410C-B2BA-56765F2566B6}"/>
    <dgm:cxn modelId="{5AEF1B63-9053-4E27-B8D0-579CA2CAE6E5}" type="presOf" srcId="{87671879-3B33-45F6-BF16-3656526A1B9A}" destId="{25AC8780-F6B3-44E5-B43C-3EB8BF140D53}" srcOrd="0" destOrd="0" presId="urn:microsoft.com/office/officeart/2005/8/layout/chevron2"/>
    <dgm:cxn modelId="{E67FB6DF-208F-4FE6-8125-A0BC259C083F}" type="presParOf" srcId="{3EB3A777-3D94-4D78-BAF2-DEEAF5FC6F32}" destId="{A5111A67-9318-44CE-A55F-520ED8D65F7B}" srcOrd="0" destOrd="0" presId="urn:microsoft.com/office/officeart/2005/8/layout/chevron2"/>
    <dgm:cxn modelId="{7DC61AB4-868B-4254-A955-156EDC55B38B}" type="presParOf" srcId="{A5111A67-9318-44CE-A55F-520ED8D65F7B}" destId="{33F64AB7-42E0-47A0-9729-288D40C44003}" srcOrd="0" destOrd="0" presId="urn:microsoft.com/office/officeart/2005/8/layout/chevron2"/>
    <dgm:cxn modelId="{0FA42427-103C-4BD7-87BE-1C1D1B986136}" type="presParOf" srcId="{A5111A67-9318-44CE-A55F-520ED8D65F7B}" destId="{25AC8780-F6B3-44E5-B43C-3EB8BF140D53}" srcOrd="1" destOrd="0" presId="urn:microsoft.com/office/officeart/2005/8/layout/chevron2"/>
    <dgm:cxn modelId="{AEAF7C0A-E72C-4F73-ACF7-74EC033F4C1B}" type="presParOf" srcId="{3EB3A777-3D94-4D78-BAF2-DEEAF5FC6F32}" destId="{0CF3266D-6D31-429B-BE99-B4A623278A8D}" srcOrd="1" destOrd="0" presId="urn:microsoft.com/office/officeart/2005/8/layout/chevron2"/>
    <dgm:cxn modelId="{F6AF9720-3E84-4937-82B9-7148FB03840D}" type="presParOf" srcId="{3EB3A777-3D94-4D78-BAF2-DEEAF5FC6F32}" destId="{2CA5753B-B987-4644-AD12-95D53D0C4F2B}" srcOrd="2" destOrd="0" presId="urn:microsoft.com/office/officeart/2005/8/layout/chevron2"/>
    <dgm:cxn modelId="{A27C1516-F1D5-47C6-A5F7-A98C4DF3568F}" type="presParOf" srcId="{2CA5753B-B987-4644-AD12-95D53D0C4F2B}" destId="{8E2730DF-D5AB-4AAB-A4D3-F038715551D4}" srcOrd="0" destOrd="0" presId="urn:microsoft.com/office/officeart/2005/8/layout/chevron2"/>
    <dgm:cxn modelId="{B5A7F9A9-A270-40FA-8A0B-75FCEEADA8A6}" type="presParOf" srcId="{2CA5753B-B987-4644-AD12-95D53D0C4F2B}" destId="{C14D2C68-2D58-4DF9-A5A8-314DD2E38F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3D01F-F0C6-4F60-A5F1-ECFB3E910CF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414E9C-26B0-45A8-9A4F-57A6FA5501DD}">
      <dgm:prSet phldrT="[Text]"/>
      <dgm:spPr/>
      <dgm:t>
        <a:bodyPr/>
        <a:lstStyle/>
        <a:p>
          <a:r>
            <a:rPr lang="en-US" dirty="0" smtClean="0"/>
            <a:t>General</a:t>
          </a:r>
          <a:endParaRPr lang="en-US" dirty="0"/>
        </a:p>
      </dgm:t>
    </dgm:pt>
    <dgm:pt modelId="{056CF49E-08F4-4B03-AC0B-B407FF1A509A}" type="parTrans" cxnId="{D7D88627-EDB3-4BF8-92F1-1F4542585180}">
      <dgm:prSet/>
      <dgm:spPr/>
      <dgm:t>
        <a:bodyPr/>
        <a:lstStyle/>
        <a:p>
          <a:endParaRPr lang="en-US"/>
        </a:p>
      </dgm:t>
    </dgm:pt>
    <dgm:pt modelId="{A125C2CE-BDD5-410C-B2BA-56765F2566B6}" type="sibTrans" cxnId="{D7D88627-EDB3-4BF8-92F1-1F4542585180}">
      <dgm:prSet/>
      <dgm:spPr/>
      <dgm:t>
        <a:bodyPr/>
        <a:lstStyle/>
        <a:p>
          <a:endParaRPr lang="en-US"/>
        </a:p>
      </dgm:t>
    </dgm:pt>
    <dgm:pt modelId="{87671879-3B33-45F6-BF16-3656526A1B9A}">
      <dgm:prSet phldrT="[Text]"/>
      <dgm:spPr/>
      <dgm:t>
        <a:bodyPr/>
        <a:lstStyle/>
        <a:p>
          <a:r>
            <a:rPr lang="en-US" dirty="0" smtClean="0"/>
            <a:t>Regents meet 6 times per year; very little time between meetings  </a:t>
          </a:r>
          <a:endParaRPr lang="en-US" dirty="0"/>
        </a:p>
      </dgm:t>
    </dgm:pt>
    <dgm:pt modelId="{BD0E0FAC-A1AB-4CDF-BA94-145DC8A33273}" type="parTrans" cxnId="{5B1007EA-0A4F-4A96-85D4-154768344765}">
      <dgm:prSet/>
      <dgm:spPr/>
      <dgm:t>
        <a:bodyPr/>
        <a:lstStyle/>
        <a:p>
          <a:endParaRPr lang="en-US"/>
        </a:p>
      </dgm:t>
    </dgm:pt>
    <dgm:pt modelId="{5C75DADA-20F6-4103-8580-51086D0E99AA}" type="sibTrans" cxnId="{5B1007EA-0A4F-4A96-85D4-154768344765}">
      <dgm:prSet/>
      <dgm:spPr/>
      <dgm:t>
        <a:bodyPr/>
        <a:lstStyle/>
        <a:p>
          <a:endParaRPr lang="en-US"/>
        </a:p>
      </dgm:t>
    </dgm:pt>
    <dgm:pt modelId="{5A96C84D-4944-4A26-A0CC-0DB33F29A665}">
      <dgm:prSet phldrT="[Text]"/>
      <dgm:spPr/>
      <dgm:t>
        <a:bodyPr/>
        <a:lstStyle/>
        <a:p>
          <a:r>
            <a:rPr lang="en-US" dirty="0" smtClean="0"/>
            <a:t>Technical</a:t>
          </a:r>
          <a:endParaRPr lang="en-US" dirty="0"/>
        </a:p>
      </dgm:t>
    </dgm:pt>
    <dgm:pt modelId="{C9974ADF-CA42-48DE-9701-E9B001053B5E}" type="parTrans" cxnId="{9EC1D517-CA7B-4AFC-AD7A-377D31587C9A}">
      <dgm:prSet/>
      <dgm:spPr/>
      <dgm:t>
        <a:bodyPr/>
        <a:lstStyle/>
        <a:p>
          <a:endParaRPr lang="en-US"/>
        </a:p>
      </dgm:t>
    </dgm:pt>
    <dgm:pt modelId="{9D0C480E-60BA-444A-9E43-AAA7B1F92985}" type="sibTrans" cxnId="{9EC1D517-CA7B-4AFC-AD7A-377D31587C9A}">
      <dgm:prSet/>
      <dgm:spPr/>
      <dgm:t>
        <a:bodyPr/>
        <a:lstStyle/>
        <a:p>
          <a:endParaRPr lang="en-US"/>
        </a:p>
      </dgm:t>
    </dgm:pt>
    <dgm:pt modelId="{0573BCB3-5408-4F40-9114-1D258168124A}">
      <dgm:prSet phldrT="[Text]"/>
      <dgm:spPr/>
      <dgm:t>
        <a:bodyPr/>
        <a:lstStyle/>
        <a:p>
          <a:r>
            <a:rPr lang="en-US" dirty="0" smtClean="0"/>
            <a:t>Borrowing money from the bond market is how we finance things at UC</a:t>
          </a:r>
          <a:endParaRPr lang="en-US" dirty="0"/>
        </a:p>
      </dgm:t>
    </dgm:pt>
    <dgm:pt modelId="{5E8BFBF5-2D51-42AA-A2B0-2EF43CB21EEC}" type="parTrans" cxnId="{A9D09800-DD7B-4EEC-A788-12AB6CA6DFDE}">
      <dgm:prSet/>
      <dgm:spPr/>
      <dgm:t>
        <a:bodyPr/>
        <a:lstStyle/>
        <a:p>
          <a:endParaRPr lang="en-US"/>
        </a:p>
      </dgm:t>
    </dgm:pt>
    <dgm:pt modelId="{4D8497F7-6DEB-4249-9FC8-81B7D2D8A11C}" type="sibTrans" cxnId="{A9D09800-DD7B-4EEC-A788-12AB6CA6DFDE}">
      <dgm:prSet/>
      <dgm:spPr/>
      <dgm:t>
        <a:bodyPr/>
        <a:lstStyle/>
        <a:p>
          <a:endParaRPr lang="en-US"/>
        </a:p>
      </dgm:t>
    </dgm:pt>
    <dgm:pt modelId="{3EB3A777-3D94-4D78-BAF2-DEEAF5FC6F32}" type="pres">
      <dgm:prSet presAssocID="{DA53D01F-F0C6-4F60-A5F1-ECFB3E910C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11A67-9318-44CE-A55F-520ED8D65F7B}" type="pres">
      <dgm:prSet presAssocID="{CA414E9C-26B0-45A8-9A4F-57A6FA5501DD}" presName="composite" presStyleCnt="0"/>
      <dgm:spPr/>
    </dgm:pt>
    <dgm:pt modelId="{33F64AB7-42E0-47A0-9729-288D40C44003}" type="pres">
      <dgm:prSet presAssocID="{CA414E9C-26B0-45A8-9A4F-57A6FA5501D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C8780-F6B3-44E5-B43C-3EB8BF140D53}" type="pres">
      <dgm:prSet presAssocID="{CA414E9C-26B0-45A8-9A4F-57A6FA5501D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3266D-6D31-429B-BE99-B4A623278A8D}" type="pres">
      <dgm:prSet presAssocID="{A125C2CE-BDD5-410C-B2BA-56765F2566B6}" presName="sp" presStyleCnt="0"/>
      <dgm:spPr/>
    </dgm:pt>
    <dgm:pt modelId="{2CA5753B-B987-4644-AD12-95D53D0C4F2B}" type="pres">
      <dgm:prSet presAssocID="{5A96C84D-4944-4A26-A0CC-0DB33F29A665}" presName="composite" presStyleCnt="0"/>
      <dgm:spPr/>
    </dgm:pt>
    <dgm:pt modelId="{8E2730DF-D5AB-4AAB-A4D3-F038715551D4}" type="pres">
      <dgm:prSet presAssocID="{5A96C84D-4944-4A26-A0CC-0DB33F29A66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D2C68-2D58-4DF9-A5A8-314DD2E38F2D}" type="pres">
      <dgm:prSet presAssocID="{5A96C84D-4944-4A26-A0CC-0DB33F29A66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C1D517-CA7B-4AFC-AD7A-377D31587C9A}" srcId="{DA53D01F-F0C6-4F60-A5F1-ECFB3E910CF3}" destId="{5A96C84D-4944-4A26-A0CC-0DB33F29A665}" srcOrd="1" destOrd="0" parTransId="{C9974ADF-CA42-48DE-9701-E9B001053B5E}" sibTransId="{9D0C480E-60BA-444A-9E43-AAA7B1F92985}"/>
    <dgm:cxn modelId="{1638F6C4-FCAB-446A-9E1B-CDF1D5E9853C}" type="presOf" srcId="{DA53D01F-F0C6-4F60-A5F1-ECFB3E910CF3}" destId="{3EB3A777-3D94-4D78-BAF2-DEEAF5FC6F32}" srcOrd="0" destOrd="0" presId="urn:microsoft.com/office/officeart/2005/8/layout/chevron2"/>
    <dgm:cxn modelId="{DDDE6C7A-2710-422D-B795-B2A28E1A4152}" type="presOf" srcId="{0573BCB3-5408-4F40-9114-1D258168124A}" destId="{C14D2C68-2D58-4DF9-A5A8-314DD2E38F2D}" srcOrd="0" destOrd="0" presId="urn:microsoft.com/office/officeart/2005/8/layout/chevron2"/>
    <dgm:cxn modelId="{5B1007EA-0A4F-4A96-85D4-154768344765}" srcId="{CA414E9C-26B0-45A8-9A4F-57A6FA5501DD}" destId="{87671879-3B33-45F6-BF16-3656526A1B9A}" srcOrd="0" destOrd="0" parTransId="{BD0E0FAC-A1AB-4CDF-BA94-145DC8A33273}" sibTransId="{5C75DADA-20F6-4103-8580-51086D0E99AA}"/>
    <dgm:cxn modelId="{DD2B5EB5-8D8D-47FA-BA0D-2EA26B38AE61}" type="presOf" srcId="{87671879-3B33-45F6-BF16-3656526A1B9A}" destId="{25AC8780-F6B3-44E5-B43C-3EB8BF140D53}" srcOrd="0" destOrd="0" presId="urn:microsoft.com/office/officeart/2005/8/layout/chevron2"/>
    <dgm:cxn modelId="{D7D88627-EDB3-4BF8-92F1-1F4542585180}" srcId="{DA53D01F-F0C6-4F60-A5F1-ECFB3E910CF3}" destId="{CA414E9C-26B0-45A8-9A4F-57A6FA5501DD}" srcOrd="0" destOrd="0" parTransId="{056CF49E-08F4-4B03-AC0B-B407FF1A509A}" sibTransId="{A125C2CE-BDD5-410C-B2BA-56765F2566B6}"/>
    <dgm:cxn modelId="{A9D09800-DD7B-4EEC-A788-12AB6CA6DFDE}" srcId="{5A96C84D-4944-4A26-A0CC-0DB33F29A665}" destId="{0573BCB3-5408-4F40-9114-1D258168124A}" srcOrd="0" destOrd="0" parTransId="{5E8BFBF5-2D51-42AA-A2B0-2EF43CB21EEC}" sibTransId="{4D8497F7-6DEB-4249-9FC8-81B7D2D8A11C}"/>
    <dgm:cxn modelId="{C058BFB8-E532-4555-8E21-0FD7385E73BC}" type="presOf" srcId="{CA414E9C-26B0-45A8-9A4F-57A6FA5501DD}" destId="{33F64AB7-42E0-47A0-9729-288D40C44003}" srcOrd="0" destOrd="0" presId="urn:microsoft.com/office/officeart/2005/8/layout/chevron2"/>
    <dgm:cxn modelId="{E5CB536C-EEDA-4C04-8F2D-CD2C13B57DEC}" type="presOf" srcId="{5A96C84D-4944-4A26-A0CC-0DB33F29A665}" destId="{8E2730DF-D5AB-4AAB-A4D3-F038715551D4}" srcOrd="0" destOrd="0" presId="urn:microsoft.com/office/officeart/2005/8/layout/chevron2"/>
    <dgm:cxn modelId="{6E9A3680-70B9-48A9-B2FF-CBA51D9800A9}" type="presParOf" srcId="{3EB3A777-3D94-4D78-BAF2-DEEAF5FC6F32}" destId="{A5111A67-9318-44CE-A55F-520ED8D65F7B}" srcOrd="0" destOrd="0" presId="urn:microsoft.com/office/officeart/2005/8/layout/chevron2"/>
    <dgm:cxn modelId="{875ACB99-3A7A-47D6-8BFB-A46139A41B81}" type="presParOf" srcId="{A5111A67-9318-44CE-A55F-520ED8D65F7B}" destId="{33F64AB7-42E0-47A0-9729-288D40C44003}" srcOrd="0" destOrd="0" presId="urn:microsoft.com/office/officeart/2005/8/layout/chevron2"/>
    <dgm:cxn modelId="{A9A0880E-5F20-49CD-B1E1-6FCFB336674A}" type="presParOf" srcId="{A5111A67-9318-44CE-A55F-520ED8D65F7B}" destId="{25AC8780-F6B3-44E5-B43C-3EB8BF140D53}" srcOrd="1" destOrd="0" presId="urn:microsoft.com/office/officeart/2005/8/layout/chevron2"/>
    <dgm:cxn modelId="{BD9778FC-3A3E-4A52-9A90-C5B8021949CD}" type="presParOf" srcId="{3EB3A777-3D94-4D78-BAF2-DEEAF5FC6F32}" destId="{0CF3266D-6D31-429B-BE99-B4A623278A8D}" srcOrd="1" destOrd="0" presId="urn:microsoft.com/office/officeart/2005/8/layout/chevron2"/>
    <dgm:cxn modelId="{3620BCD8-A3B1-4D63-9837-E04D3A2A28FB}" type="presParOf" srcId="{3EB3A777-3D94-4D78-BAF2-DEEAF5FC6F32}" destId="{2CA5753B-B987-4644-AD12-95D53D0C4F2B}" srcOrd="2" destOrd="0" presId="urn:microsoft.com/office/officeart/2005/8/layout/chevron2"/>
    <dgm:cxn modelId="{4ED5876A-9BD2-429C-A1F1-EBEC13B212C5}" type="presParOf" srcId="{2CA5753B-B987-4644-AD12-95D53D0C4F2B}" destId="{8E2730DF-D5AB-4AAB-A4D3-F038715551D4}" srcOrd="0" destOrd="0" presId="urn:microsoft.com/office/officeart/2005/8/layout/chevron2"/>
    <dgm:cxn modelId="{3A66FC31-507F-4EA5-950E-7117315EDCA1}" type="presParOf" srcId="{2CA5753B-B987-4644-AD12-95D53D0C4F2B}" destId="{C14D2C68-2D58-4DF9-A5A8-314DD2E38F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64AB7-42E0-47A0-9729-288D40C44003}">
      <dsp:nvSpPr>
        <dsp:cNvPr id="0" name=""/>
        <dsp:cNvSpPr/>
      </dsp:nvSpPr>
      <dsp:spPr>
        <a:xfrm rot="5400000">
          <a:off x="-356234" y="358824"/>
          <a:ext cx="2374900" cy="1662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General</a:t>
          </a:r>
          <a:endParaRPr lang="en-US" sz="3000" kern="1200" dirty="0"/>
        </a:p>
      </dsp:txBody>
      <dsp:txXfrm rot="-5400000">
        <a:off x="1" y="833804"/>
        <a:ext cx="1662430" cy="712470"/>
      </dsp:txXfrm>
    </dsp:sp>
    <dsp:sp modelId="{25AC8780-F6B3-44E5-B43C-3EB8BF140D53}">
      <dsp:nvSpPr>
        <dsp:cNvPr id="0" name=""/>
        <dsp:cNvSpPr/>
      </dsp:nvSpPr>
      <dsp:spPr>
        <a:xfrm rot="5400000">
          <a:off x="3412172" y="-1747152"/>
          <a:ext cx="1543685" cy="5043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No one will ever know </a:t>
          </a:r>
          <a:r>
            <a:rPr lang="en-US" sz="3200" i="1" kern="1200" dirty="0" smtClean="0"/>
            <a:t>all</a:t>
          </a:r>
          <a:r>
            <a:rPr lang="en-US" sz="3200" kern="1200" dirty="0" smtClean="0"/>
            <a:t> the risk; it’s a huge universe</a:t>
          </a:r>
          <a:endParaRPr lang="en-US" sz="3200" kern="1200" dirty="0"/>
        </a:p>
      </dsp:txBody>
      <dsp:txXfrm rot="-5400000">
        <a:off x="1662430" y="77946"/>
        <a:ext cx="4967814" cy="1392973"/>
      </dsp:txXfrm>
    </dsp:sp>
    <dsp:sp modelId="{8E2730DF-D5AB-4AAB-A4D3-F038715551D4}">
      <dsp:nvSpPr>
        <dsp:cNvPr id="0" name=""/>
        <dsp:cNvSpPr/>
      </dsp:nvSpPr>
      <dsp:spPr>
        <a:xfrm rot="5400000">
          <a:off x="-356234" y="2449144"/>
          <a:ext cx="2374900" cy="1662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Technical</a:t>
          </a:r>
          <a:endParaRPr lang="en-US" sz="3000" kern="1200" dirty="0"/>
        </a:p>
      </dsp:txBody>
      <dsp:txXfrm rot="-5400000">
        <a:off x="1" y="2924124"/>
        <a:ext cx="1662430" cy="712470"/>
      </dsp:txXfrm>
    </dsp:sp>
    <dsp:sp modelId="{C14D2C68-2D58-4DF9-A5A8-314DD2E38F2D}">
      <dsp:nvSpPr>
        <dsp:cNvPr id="0" name=""/>
        <dsp:cNvSpPr/>
      </dsp:nvSpPr>
      <dsp:spPr>
        <a:xfrm rot="5400000">
          <a:off x="3412172" y="343167"/>
          <a:ext cx="1543685" cy="5043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ERM has many powerful tools, namely the Risk Assessment</a:t>
          </a:r>
          <a:endParaRPr lang="en-US" sz="3200" kern="1200" dirty="0"/>
        </a:p>
      </dsp:txBody>
      <dsp:txXfrm rot="-5400000">
        <a:off x="1662430" y="2168265"/>
        <a:ext cx="4967814" cy="1392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64AB7-42E0-47A0-9729-288D40C44003}">
      <dsp:nvSpPr>
        <dsp:cNvPr id="0" name=""/>
        <dsp:cNvSpPr/>
      </dsp:nvSpPr>
      <dsp:spPr>
        <a:xfrm rot="5400000">
          <a:off x="-356234" y="358824"/>
          <a:ext cx="2374900" cy="1662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General</a:t>
          </a:r>
          <a:endParaRPr lang="en-US" sz="3000" kern="1200" dirty="0"/>
        </a:p>
      </dsp:txBody>
      <dsp:txXfrm rot="-5400000">
        <a:off x="1" y="833804"/>
        <a:ext cx="1662430" cy="712470"/>
      </dsp:txXfrm>
    </dsp:sp>
    <dsp:sp modelId="{25AC8780-F6B3-44E5-B43C-3EB8BF140D53}">
      <dsp:nvSpPr>
        <dsp:cNvPr id="0" name=""/>
        <dsp:cNvSpPr/>
      </dsp:nvSpPr>
      <dsp:spPr>
        <a:xfrm rot="5400000">
          <a:off x="3412172" y="-1747152"/>
          <a:ext cx="1543685" cy="5043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Lofty administrative goals often require some form of mandate; and we have one!</a:t>
          </a:r>
          <a:endParaRPr lang="en-US" sz="2400" kern="1200" dirty="0"/>
        </a:p>
      </dsp:txBody>
      <dsp:txXfrm rot="-5400000">
        <a:off x="1662430" y="77946"/>
        <a:ext cx="4967814" cy="1392973"/>
      </dsp:txXfrm>
    </dsp:sp>
    <dsp:sp modelId="{8E2730DF-D5AB-4AAB-A4D3-F038715551D4}">
      <dsp:nvSpPr>
        <dsp:cNvPr id="0" name=""/>
        <dsp:cNvSpPr/>
      </dsp:nvSpPr>
      <dsp:spPr>
        <a:xfrm rot="5400000">
          <a:off x="-356234" y="2449144"/>
          <a:ext cx="2374900" cy="1662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Technical</a:t>
          </a:r>
          <a:endParaRPr lang="en-US" sz="3000" kern="1200" dirty="0"/>
        </a:p>
      </dsp:txBody>
      <dsp:txXfrm rot="-5400000">
        <a:off x="1" y="2924124"/>
        <a:ext cx="1662430" cy="712470"/>
      </dsp:txXfrm>
    </dsp:sp>
    <dsp:sp modelId="{C14D2C68-2D58-4DF9-A5A8-314DD2E38F2D}">
      <dsp:nvSpPr>
        <dsp:cNvPr id="0" name=""/>
        <dsp:cNvSpPr/>
      </dsp:nvSpPr>
      <dsp:spPr>
        <a:xfrm rot="5400000">
          <a:off x="3412172" y="343167"/>
          <a:ext cx="1543685" cy="5043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$15 million is nothing to sneeze at!  Savings are generated by volume, and training is available.</a:t>
          </a:r>
          <a:endParaRPr lang="en-US" sz="2400" kern="1200" dirty="0"/>
        </a:p>
      </dsp:txBody>
      <dsp:txXfrm rot="-5400000">
        <a:off x="1662430" y="2168265"/>
        <a:ext cx="4967814" cy="1392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64AB7-42E0-47A0-9729-288D40C44003}">
      <dsp:nvSpPr>
        <dsp:cNvPr id="0" name=""/>
        <dsp:cNvSpPr/>
      </dsp:nvSpPr>
      <dsp:spPr>
        <a:xfrm rot="5400000">
          <a:off x="-356234" y="358824"/>
          <a:ext cx="2374900" cy="1662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General</a:t>
          </a:r>
          <a:endParaRPr lang="en-US" sz="3000" kern="1200" dirty="0"/>
        </a:p>
      </dsp:txBody>
      <dsp:txXfrm rot="-5400000">
        <a:off x="1" y="833804"/>
        <a:ext cx="1662430" cy="712470"/>
      </dsp:txXfrm>
    </dsp:sp>
    <dsp:sp modelId="{25AC8780-F6B3-44E5-B43C-3EB8BF140D53}">
      <dsp:nvSpPr>
        <dsp:cNvPr id="0" name=""/>
        <dsp:cNvSpPr/>
      </dsp:nvSpPr>
      <dsp:spPr>
        <a:xfrm rot="5400000">
          <a:off x="3412172" y="-1747152"/>
          <a:ext cx="1543685" cy="5043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Regents meet 6 times per year; very little time between meetings  </a:t>
          </a:r>
          <a:endParaRPr lang="en-US" sz="3200" kern="1200" dirty="0"/>
        </a:p>
      </dsp:txBody>
      <dsp:txXfrm rot="-5400000">
        <a:off x="1662430" y="77946"/>
        <a:ext cx="4967814" cy="1392973"/>
      </dsp:txXfrm>
    </dsp:sp>
    <dsp:sp modelId="{8E2730DF-D5AB-4AAB-A4D3-F038715551D4}">
      <dsp:nvSpPr>
        <dsp:cNvPr id="0" name=""/>
        <dsp:cNvSpPr/>
      </dsp:nvSpPr>
      <dsp:spPr>
        <a:xfrm rot="5400000">
          <a:off x="-356234" y="2449144"/>
          <a:ext cx="2374900" cy="1662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Technical</a:t>
          </a:r>
          <a:endParaRPr lang="en-US" sz="3000" kern="1200" dirty="0"/>
        </a:p>
      </dsp:txBody>
      <dsp:txXfrm rot="-5400000">
        <a:off x="1" y="2924124"/>
        <a:ext cx="1662430" cy="712470"/>
      </dsp:txXfrm>
    </dsp:sp>
    <dsp:sp modelId="{C14D2C68-2D58-4DF9-A5A8-314DD2E38F2D}">
      <dsp:nvSpPr>
        <dsp:cNvPr id="0" name=""/>
        <dsp:cNvSpPr/>
      </dsp:nvSpPr>
      <dsp:spPr>
        <a:xfrm rot="5400000">
          <a:off x="3412172" y="343167"/>
          <a:ext cx="1543685" cy="5043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Borrowing money from the bond market is how we finance things at UC</a:t>
          </a:r>
          <a:endParaRPr lang="en-US" sz="3200" kern="1200" dirty="0"/>
        </a:p>
      </dsp:txBody>
      <dsp:txXfrm rot="-5400000">
        <a:off x="1662430" y="2168265"/>
        <a:ext cx="4967814" cy="1392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810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8312" tIns="48312" rIns="48312" bIns="48312" numCol="1" anchor="t" anchorCtr="0" compatLnSpc="1">
            <a:prstTxWarp prst="textNoShape">
              <a:avLst/>
            </a:prstTxWarp>
          </a:bodyPr>
          <a:lstStyle>
            <a:lvl1pPr algn="l" defTabSz="965518" eaLnBrk="0" hangingPunct="0">
              <a:spcBef>
                <a:spcPct val="0"/>
              </a:spcBef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810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8312" tIns="48312" rIns="48312" bIns="48312" numCol="1" anchor="t" anchorCtr="0" compatLnSpc="1">
            <a:prstTxWarp prst="textNoShape">
              <a:avLst/>
            </a:prstTxWarp>
          </a:bodyPr>
          <a:lstStyle>
            <a:lvl1pPr algn="r" defTabSz="965518" eaLnBrk="0" hangingPunct="0">
              <a:spcBef>
                <a:spcPct val="0"/>
              </a:spcBef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8312" tIns="48312" rIns="48312" bIns="48312" numCol="1" anchor="b" anchorCtr="0" compatLnSpc="1">
            <a:prstTxWarp prst="textNoShape">
              <a:avLst/>
            </a:prstTxWarp>
          </a:bodyPr>
          <a:lstStyle>
            <a:lvl1pPr algn="l" defTabSz="965518" eaLnBrk="0" hangingPunct="0">
              <a:spcBef>
                <a:spcPct val="0"/>
              </a:spcBef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0188"/>
            <a:ext cx="3170237" cy="4810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8312" tIns="48312" rIns="48312" bIns="48312" numCol="1" anchor="b" anchorCtr="0" compatLnSpc="1">
            <a:prstTxWarp prst="textNoShape">
              <a:avLst/>
            </a:prstTxWarp>
          </a:bodyPr>
          <a:lstStyle>
            <a:lvl1pPr algn="r" defTabSz="965518" eaLnBrk="0" hangingPunct="0">
              <a:spcBef>
                <a:spcPct val="0"/>
              </a:spcBef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fld id="{07819F11-98C7-400B-A003-359249FE1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69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8738" y="719138"/>
            <a:ext cx="46609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974726" y="4559300"/>
            <a:ext cx="5365750" cy="43227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Bullet one</a:t>
            </a:r>
          </a:p>
          <a:p>
            <a:pPr lvl="2"/>
            <a:r>
              <a:rPr lang="en-US" noProof="0" smtClean="0"/>
              <a:t>bullet two</a:t>
            </a:r>
          </a:p>
          <a:p>
            <a:pPr lvl="3"/>
            <a:r>
              <a:rPr lang="en-US" noProof="0" smtClean="0"/>
              <a:t>bullet three</a:t>
            </a:r>
          </a:p>
          <a:p>
            <a:pPr lvl="4"/>
            <a:r>
              <a:rPr lang="en-US" noProof="0" smtClean="0"/>
              <a:t>bullet four</a:t>
            </a:r>
          </a:p>
        </p:txBody>
      </p:sp>
    </p:spTree>
    <p:extLst>
      <p:ext uri="{BB962C8B-B14F-4D97-AF65-F5344CB8AC3E}">
        <p14:creationId xmlns:p14="http://schemas.microsoft.com/office/powerpoint/2010/main" val="406608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9175" rtl="0" eaLnBrk="0" fontAlgn="base" hangingPunct="0">
      <a:lnSpc>
        <a:spcPts val="1500"/>
      </a:lnSpc>
      <a:spcBef>
        <a:spcPts val="700"/>
      </a:spcBef>
      <a:spcAft>
        <a:spcPct val="0"/>
      </a:spcAft>
      <a:buClr>
        <a:schemeClr val="bg2"/>
      </a:buClr>
      <a:buSzPct val="92000"/>
      <a:buFont typeface="Wingdings" pitchFamily="2" charset="2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161925" indent="-160338" algn="l" defTabSz="1019175" rtl="0" eaLnBrk="0" fontAlgn="base" hangingPunct="0">
      <a:lnSpc>
        <a:spcPts val="1500"/>
      </a:lnSpc>
      <a:spcBef>
        <a:spcPts val="1500"/>
      </a:spcBef>
      <a:spcAft>
        <a:spcPct val="0"/>
      </a:spcAft>
      <a:buClr>
        <a:schemeClr val="bg2"/>
      </a:buClr>
      <a:buSzPct val="92000"/>
      <a:buFont typeface="Wingdings" pitchFamily="2" charset="2"/>
      <a:buChar char="n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328613" indent="-165100" algn="l" defTabSz="1019175" rtl="0" eaLnBrk="0" fontAlgn="base" hangingPunct="0">
      <a:lnSpc>
        <a:spcPts val="1500"/>
      </a:lnSpc>
      <a:spcBef>
        <a:spcPts val="700"/>
      </a:spcBef>
      <a:spcAft>
        <a:spcPct val="0"/>
      </a:spcAft>
      <a:buClr>
        <a:srgbClr val="7D7D7D"/>
      </a:buClr>
      <a:buSzPct val="92000"/>
      <a:buFont typeface="Wingdings" pitchFamily="2" charset="2"/>
      <a:buChar char="n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488950" indent="-158750" algn="l" defTabSz="1019175" rtl="0" eaLnBrk="0" fontAlgn="base" hangingPunct="0">
      <a:lnSpc>
        <a:spcPts val="1500"/>
      </a:lnSpc>
      <a:spcBef>
        <a:spcPts val="500"/>
      </a:spcBef>
      <a:spcAft>
        <a:spcPct val="0"/>
      </a:spcAft>
      <a:buClr>
        <a:schemeClr val="bg2"/>
      </a:buClr>
      <a:buSzPct val="92000"/>
      <a:buChar char="—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657225" indent="-166688" algn="l" defTabSz="1019175" rtl="0" eaLnBrk="0" fontAlgn="base" hangingPunct="0">
      <a:lnSpc>
        <a:spcPts val="1500"/>
      </a:lnSpc>
      <a:spcBef>
        <a:spcPts val="500"/>
      </a:spcBef>
      <a:spcAft>
        <a:spcPct val="0"/>
      </a:spcAft>
      <a:buClr>
        <a:srgbClr val="7D7D7D"/>
      </a:buClr>
      <a:buSzPct val="92000"/>
      <a:buChar char="—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noFill/>
          <a:ln w="9525"/>
        </p:spPr>
        <p:txBody>
          <a:bodyPr lIns="90862" tIns="45432" rIns="90862" bIns="4543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93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Connexxus article (see reverse)!  Shout out to Central Travel Mgmt.!</a:t>
            </a:r>
            <a:endParaRPr lang="en-US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$1.2 billion UCRP issuance!  Shout out to Yoon/Pikka/Allen/Maria/Peggy/Irene!</a:t>
            </a:r>
            <a:endParaRPr lang="en-US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$27.5 million MOP loan sale on June 29!  Shout out to OLP!</a:t>
            </a:r>
            <a:endParaRPr lang="en-US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Jennifer Ha – Congrats</a:t>
            </a:r>
            <a:r>
              <a:rPr lang="en-US" sz="11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on promotion from Accountant to Analyst!</a:t>
            </a:r>
            <a:endParaRPr lang="en-US" sz="11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Rich Powell – Congrats on retirement!</a:t>
            </a:r>
            <a:endParaRPr lang="en-US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Alan Moloney – Congrats</a:t>
            </a:r>
            <a:r>
              <a:rPr lang="en-US" sz="11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on 25 years!</a:t>
            </a:r>
            <a:endParaRPr lang="en-US" sz="11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Erike Young – 2010-2011 Safety Professional of the Year! (American Society of Safety Engineers, Region 1)</a:t>
            </a:r>
            <a:endParaRPr lang="en-US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Amal Smith – Joined BRC, taking over Ginny’s Accountability Mgr. role!</a:t>
            </a:r>
            <a:endParaRPr lang="en-US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996" y="719763"/>
            <a:ext cx="4702865" cy="359881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5"/>
            <a:ext cx="5365750" cy="4324350"/>
          </a:xfrm>
          <a:noFill/>
          <a:ln w="9525"/>
        </p:spPr>
        <p:txBody>
          <a:bodyPr lIns="90837" tIns="45419" rIns="90837" bIns="4541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sz="2000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93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sz="2000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719138"/>
            <a:ext cx="4656138" cy="3598862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7714"/>
            <a:ext cx="5365750" cy="4324350"/>
          </a:xfrm>
          <a:noFill/>
          <a:ln w="9525"/>
        </p:spPr>
        <p:txBody>
          <a:bodyPr lIns="90851" tIns="45426" rIns="90851" bIns="454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wmf"/><Relationship Id="rId12" Type="http://schemas.openxmlformats.org/officeDocument/2006/relationships/image" Target="../media/image3.wmf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Relationship Id="rId7" Type="http://schemas.openxmlformats.org/officeDocument/2006/relationships/tags" Target="../tags/tag11.xml"/><Relationship Id="rId8" Type="http://schemas.openxmlformats.org/officeDocument/2006/relationships/tags" Target="../tags/tag12.xml"/><Relationship Id="rId9" Type="http://schemas.openxmlformats.org/officeDocument/2006/relationships/tags" Target="../tags/tag13.xml"/><Relationship Id="rId10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blackGray">
          <a:xfrm>
            <a:off x="-2514600" y="4279900"/>
            <a:ext cx="229393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7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blackGray">
          <a:xfrm>
            <a:off x="-2001838" y="4781550"/>
            <a:ext cx="178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Logo2004_JPM-Cazenove_C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0650" y="6400800"/>
            <a:ext cx="11699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9" descr="Logo2005_JPMPB_C_Blue300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6375" y="3049588"/>
            <a:ext cx="125571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0" descr="Logo2005_Chase_C_Blue300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5713" y="5908675"/>
            <a:ext cx="10350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1" descr="Logo2005_JPM_C_Blue300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90700" y="1876425"/>
            <a:ext cx="157003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2" descr="Logo2005_JPMAM_C_Blue300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6375" y="2416175"/>
            <a:ext cx="12557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3" descr="Logo2005_JPMC_C_Blue300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78038" y="5416550"/>
            <a:ext cx="18573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4" descr="Logo2005_JPMP_C_Blue300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6375" y="3667125"/>
            <a:ext cx="1255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28638"/>
            <a:ext cx="2133600" cy="5795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528638"/>
            <a:ext cx="6253162" cy="5795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528638"/>
            <a:ext cx="7313612" cy="61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128838" y="1524000"/>
            <a:ext cx="7167562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528638"/>
            <a:ext cx="7313612" cy="61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128838" y="1524000"/>
            <a:ext cx="3506787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8025" y="1524000"/>
            <a:ext cx="3508375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528638"/>
            <a:ext cx="7313612" cy="61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28838" y="1524000"/>
            <a:ext cx="3506787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788025" y="1524000"/>
            <a:ext cx="3508375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125000"/>
              <a:buFont typeface="Arial" pitchFamily="34" charset="0"/>
              <a:buChar char="•"/>
              <a:defRPr/>
            </a:lvl2pPr>
            <a:lvl3pPr>
              <a:buSzPct val="125000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8838" y="1524000"/>
            <a:ext cx="350678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8025" y="1524000"/>
            <a:ext cx="35083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tags" Target="../tags/tag2.xml"/><Relationship Id="rId17" Type="http://schemas.openxmlformats.org/officeDocument/2006/relationships/tags" Target="../tags/tag3.xml"/><Relationship Id="rId18" Type="http://schemas.openxmlformats.org/officeDocument/2006/relationships/tags" Target="../tags/tag4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528638"/>
            <a:ext cx="73136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28838" y="1524000"/>
            <a:ext cx="71675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36571" rIns="36571" bIns="3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Bullet one</a:t>
            </a:r>
          </a:p>
          <a:p>
            <a:pPr lvl="2"/>
            <a:r>
              <a:rPr lang="en-US" smtClean="0"/>
              <a:t>Bullet two</a:t>
            </a:r>
          </a:p>
          <a:p>
            <a:pPr lvl="3"/>
            <a:r>
              <a:rPr lang="en-US" smtClean="0"/>
              <a:t>Bullet three</a:t>
            </a:r>
          </a:p>
          <a:p>
            <a:pPr lvl="4"/>
            <a:r>
              <a:rPr lang="en-US" smtClean="0"/>
              <a:t>Bullet four</a:t>
            </a:r>
          </a:p>
        </p:txBody>
      </p:sp>
      <p:sp>
        <p:nvSpPr>
          <p:cNvPr id="21685" name="Line 181"/>
          <p:cNvSpPr>
            <a:spLocks noChangeShapeType="1"/>
          </p:cNvSpPr>
          <p:nvPr userDrawn="1">
            <p:custDataLst>
              <p:tags r:id="rId16"/>
            </p:custDataLst>
          </p:nvPr>
        </p:nvSpPr>
        <p:spPr bwMode="gray">
          <a:xfrm>
            <a:off x="768350" y="1316038"/>
            <a:ext cx="0" cy="6089650"/>
          </a:xfrm>
          <a:prstGeom prst="line">
            <a:avLst/>
          </a:prstGeom>
          <a:noFill/>
          <a:ln w="4445">
            <a:solidFill>
              <a:srgbClr val="264E84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372600" y="7239000"/>
            <a:ext cx="4572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1B64018E-BFAD-4964-A21F-6FAD78CB9E6B}" type="slidenum">
              <a:rPr lang="en-US">
                <a:ea typeface="+mn-ea"/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dirty="0">
              <a:ea typeface="+mn-ea"/>
              <a:cs typeface="+mn-cs"/>
            </a:endParaRPr>
          </a:p>
        </p:txBody>
      </p:sp>
      <p:pic>
        <p:nvPicPr>
          <p:cNvPr id="1030" name="Picture 5"/>
          <p:cNvPicPr>
            <a:picLocks noChangeAspect="1" noChangeArrowheads="1"/>
          </p:cNvPicPr>
          <p:nvPr userDrawn="1">
            <p:custDataLst>
              <p:tags r:id="rId17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551613"/>
            <a:ext cx="839788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jpmDocTracker"/>
          <p:cNvSpPr>
            <a:spLocks noChangeArrowheads="1"/>
          </p:cNvSpPr>
          <p:nvPr userDrawn="1">
            <p:custDataLst>
              <p:tags r:id="rId18"/>
            </p:custDataLst>
          </p:nvPr>
        </p:nvSpPr>
        <p:spPr bwMode="auto">
          <a:xfrm rot="16200000">
            <a:off x="-1344612" y="5248275"/>
            <a:ext cx="39592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900" noProof="1">
                <a:solidFill>
                  <a:srgbClr val="808080"/>
                </a:solidFill>
                <a:ea typeface="LF_Kai" pitchFamily="2" charset="-122"/>
                <a:cs typeface="+mn-cs"/>
              </a:rPr>
              <a:t>U N I V E R S I T Y   O F  C A L I F O R N I A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</p:sldLayoutIdLst>
  <p:hf hdr="0" ftr="0" dt="0"/>
  <p:txStyles>
    <p:titleStyle>
      <a:lvl1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LF_Kai"/>
        </a:defRPr>
      </a:lvl1pPr>
      <a:lvl2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  <a:cs typeface="LF_Kai"/>
        </a:defRPr>
      </a:lvl2pPr>
      <a:lvl3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  <a:cs typeface="LF_Kai"/>
        </a:defRPr>
      </a:lvl3pPr>
      <a:lvl4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  <a:cs typeface="LF_Kai"/>
        </a:defRPr>
      </a:lvl4pPr>
      <a:lvl5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  <a:cs typeface="LF_Kai"/>
        </a:defRPr>
      </a:lvl5pPr>
      <a:lvl6pPr marL="4572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</a:defRPr>
      </a:lvl6pPr>
      <a:lvl7pPr marL="9144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</a:defRPr>
      </a:lvl7pPr>
      <a:lvl8pPr marL="13716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</a:defRPr>
      </a:lvl8pPr>
      <a:lvl9pPr marL="18288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</a:defRPr>
      </a:lvl9pPr>
    </p:titleStyle>
    <p:bodyStyle>
      <a:lvl1pPr marL="342900" indent="-342900" algn="l" defTabSz="1019175" rtl="0" eaLnBrk="0" fontAlgn="base" hangingPunct="0">
        <a:lnSpc>
          <a:spcPct val="110000"/>
        </a:lnSpc>
        <a:spcBef>
          <a:spcPct val="70000"/>
        </a:spcBef>
        <a:spcAft>
          <a:spcPct val="0"/>
        </a:spcAft>
        <a:buClr>
          <a:srgbClr val="C0C0C0"/>
        </a:buClr>
        <a:buSzPct val="92000"/>
        <a:buFont typeface="Wingdings" pitchFamily="2" charset="2"/>
        <a:defRPr sz="1400">
          <a:solidFill>
            <a:schemeClr val="tx1"/>
          </a:solidFill>
          <a:latin typeface="+mn-lt"/>
          <a:ea typeface="+mn-ea"/>
          <a:cs typeface="LF_Kai"/>
        </a:defRPr>
      </a:lvl1pPr>
      <a:lvl2pPr marL="207963" indent="-206375" algn="l" defTabSz="1019175" rtl="0" eaLnBrk="0" fontAlgn="base" hangingPunct="0">
        <a:lnSpc>
          <a:spcPct val="110000"/>
        </a:lnSpc>
        <a:spcBef>
          <a:spcPct val="70000"/>
        </a:spcBef>
        <a:spcAft>
          <a:spcPct val="0"/>
        </a:spcAft>
        <a:buClr>
          <a:schemeClr val="folHlink"/>
        </a:buClr>
        <a:buSzPct val="175000"/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  <a:cs typeface="LF_Kai"/>
        </a:defRPr>
      </a:lvl2pPr>
      <a:lvl3pPr marL="423863" indent="-212725" algn="l" defTabSz="101917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C0C0C0"/>
        </a:buClr>
        <a:buSzPct val="175000"/>
        <a:buFont typeface="Trebuchet MS" pitchFamily="34" charset="0"/>
        <a:buChar char="―"/>
        <a:defRPr sz="1400">
          <a:solidFill>
            <a:schemeClr val="tx1"/>
          </a:solidFill>
          <a:latin typeface="+mn-lt"/>
          <a:ea typeface="+mn-ea"/>
          <a:cs typeface="LF_Kai"/>
        </a:defRPr>
      </a:lvl3pPr>
      <a:lvl4pPr marL="652463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bg2"/>
        </a:buClr>
        <a:buChar char="—"/>
        <a:defRPr sz="1400">
          <a:solidFill>
            <a:schemeClr val="tx1"/>
          </a:solidFill>
          <a:latin typeface="+mn-lt"/>
          <a:ea typeface="+mn-ea"/>
          <a:cs typeface="LF_Kai"/>
        </a:defRPr>
      </a:lvl4pPr>
      <a:lvl5pPr marL="8794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  <a:cs typeface="LF_Kai"/>
        </a:defRPr>
      </a:lvl5pPr>
      <a:lvl6pPr marL="13366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</a:defRPr>
      </a:lvl6pPr>
      <a:lvl7pPr marL="17938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</a:defRPr>
      </a:lvl7pPr>
      <a:lvl8pPr marL="22510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</a:defRPr>
      </a:lvl8pPr>
      <a:lvl9pPr marL="27082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11" Type="http://schemas.openxmlformats.org/officeDocument/2006/relationships/image" Target="../media/image12.jpe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0.gif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1.pn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2.jpe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3.jpe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4.jpe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5.gif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gif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9.jpe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hyperlink" Target="../Agendas/Town%20Hall%20Agenda_2011-07-22%20v2.docx" TargetMode="External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2.gif"/><Relationship Id="rId5" Type="http://schemas.openxmlformats.org/officeDocument/2006/relationships/image" Target="../media/image33.png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4.emf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tags" Target="../tags/tag49.xml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4.xml"/><Relationship Id="rId10" Type="http://schemas.openxmlformats.org/officeDocument/2006/relationships/image" Target="../media/image11.png"/><Relationship Id="rId11" Type="http://schemas.openxmlformats.org/officeDocument/2006/relationships/image" Target="../media/image12.jpeg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35.wmf"/><Relationship Id="rId1" Type="http://schemas.openxmlformats.org/officeDocument/2006/relationships/tags" Target="../tags/tag51.x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52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53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tags" Target="../tags/tag54.xml"/><Relationship Id="rId2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55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hyperlink" Target="http://www.ucop.edu/riskmgt/erm/riskmitwb.html" TargetMode="External"/><Relationship Id="rId5" Type="http://schemas.openxmlformats.org/officeDocument/2006/relationships/image" Target="../media/image36.png"/><Relationship Id="rId1" Type="http://schemas.openxmlformats.org/officeDocument/2006/relationships/tags" Target="../tags/tag56.xml"/><Relationship Id="rId2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57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hyperlink" Target="http://www.ucop.edu/riskmgt/erm/riskmitwb.html" TargetMode="External"/><Relationship Id="rId1" Type="http://schemas.openxmlformats.org/officeDocument/2006/relationships/tags" Target="../tags/tag58.xml"/><Relationship Id="rId2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37.wmf"/><Relationship Id="rId1" Type="http://schemas.openxmlformats.org/officeDocument/2006/relationships/tags" Target="../tags/tag59.xml"/><Relationship Id="rId2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60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6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tags" Target="../tags/tag62.xml"/><Relationship Id="rId2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hyperlink" Target="http://www.universityofcalifornia.edu/regents/policies/5100.html" TargetMode="External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tags" Target="../tags/tag63.xml"/><Relationship Id="rId2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hyperlink" Target="http://www.ucop.edu/ucoptravel/" TargetMode="External"/><Relationship Id="rId5" Type="http://schemas.openxmlformats.org/officeDocument/2006/relationships/hyperlink" Target="mailto:UCTravel@ucop.edu" TargetMode="External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tags" Target="../tags/tag64.xml"/><Relationship Id="rId2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65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hyperlink" Target="http://www.ucop.edu/ucoptravel/" TargetMode="External"/><Relationship Id="rId5" Type="http://schemas.openxmlformats.org/officeDocument/2006/relationships/hyperlink" Target="mailto:UCTravel@ucop.edu" TargetMode="External"/><Relationship Id="rId1" Type="http://schemas.openxmlformats.org/officeDocument/2006/relationships/tags" Target="../tags/tag66.xml"/><Relationship Id="rId2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42.wmf"/><Relationship Id="rId1" Type="http://schemas.openxmlformats.org/officeDocument/2006/relationships/tags" Target="../tags/tag67.xml"/><Relationship Id="rId2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68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69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tags" Target="../tags/tag70.x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hyperlink" Target="http://www.universityofcalifornia.edu/regents/meetings.html" TargetMode="External"/><Relationship Id="rId5" Type="http://schemas.openxmlformats.org/officeDocument/2006/relationships/image" Target="../media/image43.png"/><Relationship Id="rId1" Type="http://schemas.openxmlformats.org/officeDocument/2006/relationships/tags" Target="../tags/tag71.xml"/><Relationship Id="rId2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hyperlink" Target="http://www.universityofcalifornia.edu/finreports/index.php?file=debtcapital/debtcapital_2010.pdf" TargetMode="External"/><Relationship Id="rId5" Type="http://schemas.openxmlformats.org/officeDocument/2006/relationships/hyperlink" Target="mailto:Allen.Yin@ucop.edu" TargetMode="External"/><Relationship Id="rId6" Type="http://schemas.openxmlformats.org/officeDocument/2006/relationships/image" Target="../media/image44.png"/><Relationship Id="rId1" Type="http://schemas.openxmlformats.org/officeDocument/2006/relationships/tags" Target="../tags/tag72.xml"/><Relationship Id="rId2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73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hyperlink" Target="http://www.ucop.edu/capmarketsfin/documents/capital-markets-finance-guide.pdf" TargetMode="External"/><Relationship Id="rId1" Type="http://schemas.openxmlformats.org/officeDocument/2006/relationships/tags" Target="../tags/tag74.xml"/><Relationship Id="rId2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image" Target="../media/image34.emf"/><Relationship Id="rId1" Type="http://schemas.openxmlformats.org/officeDocument/2006/relationships/tags" Target="../tags/tag75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hyperlink" Target="http://en.wikipedia.org/wiki/File:Venus_de_Milo_Louvre_Ma399_n4.jpg" TargetMode="External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446838"/>
            <a:ext cx="10058400" cy="132556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43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438" y="3124200"/>
            <a:ext cx="9639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936" tIns="0" rIns="50936" bIns="0" anchor="ctr"/>
          <a:lstStyle/>
          <a:p>
            <a:pPr algn="ctr" defTabSz="1355725" eaLnBrk="0" hangingPunct="0"/>
            <a:endParaRPr lang="en-US" dirty="0" smtClean="0"/>
          </a:p>
          <a:p>
            <a:pPr algn="ctr" defTabSz="1355725" eaLnBrk="0" hangingPunct="0"/>
            <a:endParaRPr lang="en-US" sz="2200" dirty="0" smtClean="0"/>
          </a:p>
          <a:p>
            <a:pPr algn="ctr" defTabSz="1355725" eaLnBrk="0" hangingPunct="0"/>
            <a:endParaRPr lang="en-US" sz="2200" dirty="0" smtClean="0"/>
          </a:p>
          <a:p>
            <a:pPr algn="ctr" defTabSz="1355725" eaLnBrk="0" hangingPunct="0"/>
            <a:endParaRPr lang="en-US" sz="3000" dirty="0" smtClean="0">
              <a:solidFill>
                <a:schemeClr val="accent1"/>
              </a:solidFill>
            </a:endParaRPr>
          </a:p>
          <a:p>
            <a:pPr algn="ctr" defTabSz="1355725" eaLnBrk="0" hangingPunct="0"/>
            <a:r>
              <a:rPr lang="en-US" sz="2400" dirty="0" smtClean="0">
                <a:solidFill>
                  <a:schemeClr val="accent1"/>
                </a:solidFill>
              </a:rPr>
              <a:t>Managers’ Town Hall</a:t>
            </a:r>
          </a:p>
          <a:p>
            <a:pPr algn="ctr" defTabSz="1355725" eaLnBrk="0" hangingPunct="0"/>
            <a:endParaRPr lang="en-US" sz="1000" dirty="0" smtClean="0"/>
          </a:p>
          <a:p>
            <a:pPr algn="ctr" defTabSz="1355725" eaLnBrk="0" hangingPunct="0"/>
            <a:r>
              <a:rPr lang="en-US" sz="1600" dirty="0" smtClean="0">
                <a:solidFill>
                  <a:schemeClr val="accent1"/>
                </a:solidFill>
              </a:rPr>
              <a:t>July 22, 2011</a:t>
            </a:r>
          </a:p>
          <a:p>
            <a:pPr algn="ctr" defTabSz="1355725" eaLnBrk="0" hangingPunct="0"/>
            <a:r>
              <a:rPr lang="en-US" sz="1600" dirty="0" smtClean="0">
                <a:solidFill>
                  <a:schemeClr val="accent1"/>
                </a:solidFill>
              </a:rPr>
              <a:t>Franklin Lobby Conference Room</a:t>
            </a:r>
          </a:p>
          <a:p>
            <a:pPr algn="ctr" defTabSz="1355725" eaLnBrk="0" hangingPunct="0"/>
            <a:r>
              <a:rPr lang="en-US" sz="1600" dirty="0" smtClean="0">
                <a:solidFill>
                  <a:schemeClr val="accent1"/>
                </a:solidFill>
              </a:rPr>
              <a:t>2:00-3:30 p.m.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3" y="433388"/>
            <a:ext cx="267176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10058400" cy="2508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43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0800000">
            <a:off x="0" y="6365875"/>
            <a:ext cx="10058400" cy="746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843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0" y="185738"/>
            <a:ext cx="10058400" cy="746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54120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3733800" cy="288925"/>
          </a:xfrm>
        </p:spPr>
        <p:txBody>
          <a:bodyPr/>
          <a:lstStyle/>
          <a:p>
            <a:pPr lvl="1"/>
            <a:r>
              <a:rPr lang="en-US" sz="2300" dirty="0" smtClean="0"/>
              <a:t>Also here to talk about… </a:t>
            </a:r>
          </a:p>
        </p:txBody>
      </p:sp>
      <p:sp>
        <p:nvSpPr>
          <p:cNvPr id="56" name="TextBox 55"/>
          <p:cNvSpPr txBox="1"/>
          <p:nvPr/>
        </p:nvSpPr>
        <p:spPr>
          <a:xfrm rot="233865">
            <a:off x="5286126" y="655755"/>
            <a:ext cx="808076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Values</a:t>
            </a:r>
          </a:p>
        </p:txBody>
      </p:sp>
      <p:pic>
        <p:nvPicPr>
          <p:cNvPr id="91138" name="Picture 2" descr="http://hearingpracticebuilders.com/segment%5B1%5D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524000"/>
            <a:ext cx="5715000" cy="41384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5486400"/>
            <a:ext cx="546014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dirty="0" smtClean="0">
                <a:solidFill>
                  <a:schemeClr val="accent1"/>
                </a:solidFill>
              </a:rPr>
              <a:t>Customer groups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(and possible customer service survey)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25000"/>
              <a:defRPr/>
            </a:pPr>
            <a:r>
              <a:rPr lang="en-US" dirty="0" smtClean="0">
                <a:latin typeface="Trebuchet MS" pitchFamily="34" charset="0"/>
                <a:cs typeface="Arial" charset="0"/>
              </a:rPr>
              <a:t>CFO Division’s Role in UCOP Leadership Development Program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25000"/>
              <a:defRPr/>
            </a:pPr>
            <a:endParaRPr lang="en-US" i="1" dirty="0" smtClean="0">
              <a:latin typeface="Trebuchet MS" pitchFamily="34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25000"/>
              <a:defRPr/>
            </a:pPr>
            <a:r>
              <a:rPr lang="en-US" i="1" dirty="0" smtClean="0">
                <a:latin typeface="Trebuchet MS" pitchFamily="34" charset="0"/>
                <a:cs typeface="Arial" charset="0"/>
              </a:rPr>
              <a:t>Linda Klink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25000"/>
              <a:defRPr/>
            </a:pPr>
            <a:r>
              <a:rPr lang="en-US" sz="1400" i="1" dirty="0" smtClean="0">
                <a:latin typeface="Trebuchet MS" pitchFamily="34" charset="0"/>
                <a:cs typeface="Arial" charset="0"/>
              </a:rPr>
              <a:t>Learning &amp; Development Coordinator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25000"/>
              <a:defRPr/>
            </a:pPr>
            <a:r>
              <a:rPr lang="en-US" sz="1400" i="1" dirty="0" smtClean="0">
                <a:latin typeface="Trebuchet MS" pitchFamily="34" charset="0"/>
                <a:cs typeface="Arial" charset="0"/>
              </a:rPr>
              <a:t>UCOP Local HR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534400" cy="288925"/>
          </a:xfrm>
        </p:spPr>
        <p:txBody>
          <a:bodyPr/>
          <a:lstStyle/>
          <a:p>
            <a:pPr lvl="1"/>
            <a:r>
              <a:rPr lang="en-US" sz="2300" dirty="0" smtClean="0"/>
              <a:t>What’s LDP?  </a:t>
            </a:r>
          </a:p>
        </p:txBody>
      </p:sp>
      <p:sp>
        <p:nvSpPr>
          <p:cNvPr id="56" name="TextBox 55"/>
          <p:cNvSpPr txBox="1"/>
          <p:nvPr/>
        </p:nvSpPr>
        <p:spPr>
          <a:xfrm rot="233865">
            <a:off x="5286126" y="655755"/>
            <a:ext cx="808076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Values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99" y="1043765"/>
            <a:ext cx="8329919" cy="6327202"/>
          </a:xfrm>
          <a:prstGeom prst="rect">
            <a:avLst/>
          </a:prstGeom>
          <a:noFill/>
          <a:ln w="1016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288925"/>
          </a:xfrm>
        </p:spPr>
        <p:txBody>
          <a:bodyPr/>
          <a:lstStyle/>
          <a:p>
            <a:pPr lvl="1"/>
            <a:r>
              <a:rPr lang="en-US" sz="2300" dirty="0" smtClean="0"/>
              <a:t>Why are we talking about LDP today?</a:t>
            </a:r>
          </a:p>
        </p:txBody>
      </p:sp>
      <p:sp>
        <p:nvSpPr>
          <p:cNvPr id="93186" name="AutoShape 2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939800"/>
            <a:ext cx="2352675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52600" y="1295400"/>
            <a:ext cx="6705600" cy="5105400"/>
            <a:chOff x="1752600" y="1600200"/>
            <a:chExt cx="6705600" cy="5105400"/>
          </a:xfrm>
        </p:grpSpPr>
        <p:pic>
          <p:nvPicPr>
            <p:cNvPr id="93192" name="Picture 8" descr="http://www.justcalendar.org/calendar/July-2011-Calendar-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1600200"/>
              <a:ext cx="6705600" cy="5029200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 bwMode="auto">
            <a:xfrm>
              <a:off x="5562600" y="5715000"/>
              <a:ext cx="990600" cy="9906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76600" y="6645275"/>
            <a:ext cx="6248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1" indent="0" algn="l" defTabSz="1019175" rtl="0" eaLnBrk="0" fontAlgn="base" latinLnBrk="0" hangingPunct="0">
              <a:lnSpc>
                <a:spcPts val="278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LF_Kai" pitchFamily="2" charset="-122"/>
                <a:cs typeface="LF_Kai"/>
              </a:rPr>
              <a:t>What’s the question</a:t>
            </a:r>
            <a:r>
              <a:rPr kumimoji="0" lang="en-US" sz="23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LF_Kai" pitchFamily="2" charset="-122"/>
                <a:cs typeface="LF_Kai"/>
              </a:rPr>
              <a:t> we’re trying to answer?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288925"/>
          </a:xfrm>
        </p:spPr>
        <p:txBody>
          <a:bodyPr/>
          <a:lstStyle/>
          <a:p>
            <a:pPr lvl="1"/>
            <a:r>
              <a:rPr lang="en-US" sz="2300" dirty="0" smtClean="0"/>
              <a:t>Do you ever feel like you are… </a:t>
            </a:r>
          </a:p>
        </p:txBody>
      </p:sp>
      <p:sp>
        <p:nvSpPr>
          <p:cNvPr id="56" name="TextBox 55"/>
          <p:cNvSpPr txBox="1"/>
          <p:nvPr/>
        </p:nvSpPr>
        <p:spPr>
          <a:xfrm rot="233865">
            <a:off x="5286126" y="655755"/>
            <a:ext cx="808076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93186" name="AutoShape 2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4572000" y="-971550"/>
            <a:ext cx="2352675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667000" y="6721475"/>
            <a:ext cx="685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What frustrations do we have with the rest of OP?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  <p:pic>
        <p:nvPicPr>
          <p:cNvPr id="100354" name="Picture 2" descr="http://4.bp.blogspot.com/-CHIeqW98gv8/TahoKjATjLI/AAAAAAAAADU/MM4DrMy7WGk/s320/businessman-banging-his-head-against-the-wall-ispc026073%255B1%255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635" y="1350334"/>
            <a:ext cx="4034118" cy="51054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ellnessbriefs.files.wordpress.com/2011/06/num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85800"/>
            <a:ext cx="4705350" cy="5915026"/>
          </a:xfrm>
          <a:prstGeom prst="rect">
            <a:avLst/>
          </a:prstGeom>
          <a:noFill/>
        </p:spPr>
      </p:pic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288925"/>
          </a:xfrm>
        </p:spPr>
        <p:txBody>
          <a:bodyPr/>
          <a:lstStyle/>
          <a:p>
            <a:pPr lvl="1"/>
            <a:r>
              <a:rPr lang="en-US" sz="2300" dirty="0" smtClean="0"/>
              <a:t>Let’s brainstorm… </a:t>
            </a:r>
          </a:p>
        </p:txBody>
      </p:sp>
      <p:sp>
        <p:nvSpPr>
          <p:cNvPr id="56" name="TextBox 55"/>
          <p:cNvSpPr txBox="1"/>
          <p:nvPr/>
        </p:nvSpPr>
        <p:spPr>
          <a:xfrm rot="233865">
            <a:off x="5286126" y="655755"/>
            <a:ext cx="808076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93186" name="AutoShape 2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4572000" y="-971550"/>
            <a:ext cx="2352675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667000" y="6721475"/>
            <a:ext cx="685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What are the Top 5 things </a:t>
            </a:r>
            <a:r>
              <a:rPr lang="en-US" sz="2300" b="1" kern="0" dirty="0" err="1" smtClean="0">
                <a:ea typeface="LF_Kai" pitchFamily="2" charset="-122"/>
              </a:rPr>
              <a:t>OP’ers</a:t>
            </a:r>
            <a:r>
              <a:rPr lang="en-US" sz="2300" b="1" kern="0" dirty="0" smtClean="0">
                <a:ea typeface="LF_Kai" pitchFamily="2" charset="-122"/>
              </a:rPr>
              <a:t> should know?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288925"/>
          </a:xfrm>
        </p:spPr>
        <p:txBody>
          <a:bodyPr/>
          <a:lstStyle/>
          <a:p>
            <a:pPr lvl="1"/>
            <a:r>
              <a:rPr lang="en-US" sz="2300" dirty="0" smtClean="0"/>
              <a:t>Verbal case studies:  3 parts </a:t>
            </a:r>
          </a:p>
        </p:txBody>
      </p:sp>
      <p:sp>
        <p:nvSpPr>
          <p:cNvPr id="56" name="TextBox 55"/>
          <p:cNvSpPr txBox="1"/>
          <p:nvPr/>
        </p:nvSpPr>
        <p:spPr>
          <a:xfrm rot="233865">
            <a:off x="5286126" y="655755"/>
            <a:ext cx="808076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93186" name="AutoShape 2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4572000" y="-971550"/>
            <a:ext cx="2352675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52400" y="12192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Situation from </a:t>
            </a:r>
            <a:r>
              <a:rPr lang="en-US" sz="2400" b="1" i="1" dirty="0" smtClean="0">
                <a:solidFill>
                  <a:schemeClr val="bg2"/>
                </a:solidFill>
                <a:sym typeface="Wingdings" pitchFamily="2" charset="2"/>
              </a:rPr>
              <a:t>YOUR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 perspective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Situation from </a:t>
            </a:r>
            <a:r>
              <a:rPr lang="en-US" sz="2400" b="1" i="1" dirty="0" smtClean="0">
                <a:solidFill>
                  <a:schemeClr val="bg2"/>
                </a:solidFill>
                <a:sym typeface="Wingdings" pitchFamily="2" charset="2"/>
              </a:rPr>
              <a:t>THEIR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 perspective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Two layers of learning: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830388" lvl="4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400" b="1" dirty="0" smtClean="0">
                <a:solidFill>
                  <a:schemeClr val="bg2"/>
                </a:solidFill>
                <a:sym typeface="Wingdings" pitchFamily="2" charset="2"/>
              </a:rPr>
              <a:t>	a. </a:t>
            </a:r>
            <a:r>
              <a:rPr lang="en-US" sz="2400" b="1" i="1" dirty="0" smtClean="0">
                <a:solidFill>
                  <a:schemeClr val="bg2"/>
                </a:solidFill>
                <a:sym typeface="Wingdings" pitchFamily="2" charset="2"/>
              </a:rPr>
              <a:t>General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 lesson</a:t>
            </a:r>
          </a:p>
          <a:p>
            <a:pPr marL="1830388" lvl="4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830388" lvl="4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830388" lvl="4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400" b="1" dirty="0" smtClean="0">
                <a:solidFill>
                  <a:schemeClr val="bg2"/>
                </a:solidFill>
                <a:sym typeface="Wingdings" pitchFamily="2" charset="2"/>
              </a:rPr>
              <a:t>	b. </a:t>
            </a:r>
            <a:r>
              <a:rPr lang="en-US" sz="2400" b="1" i="1" dirty="0" smtClean="0">
                <a:solidFill>
                  <a:schemeClr val="bg2"/>
                </a:solidFill>
                <a:sym typeface="Wingdings" pitchFamily="2" charset="2"/>
              </a:rPr>
              <a:t>Technical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 lesson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5000" y="6858000"/>
            <a:ext cx="7239000" cy="381000"/>
          </a:xfrm>
          <a:prstGeom prst="rect">
            <a:avLst/>
          </a:prstGeom>
          <a:solidFill>
            <a:srgbClr val="F6EB0A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200" b="1" kern="0" dirty="0" smtClean="0">
                <a:ea typeface="LF_Kai" pitchFamily="2" charset="-122"/>
              </a:rPr>
              <a:t>“Right answer” less important than </a:t>
            </a:r>
            <a:r>
              <a:rPr lang="en-US" sz="2200" b="1" i="1" kern="0" dirty="0" smtClean="0">
                <a:solidFill>
                  <a:schemeClr val="bg2"/>
                </a:solidFill>
                <a:ea typeface="LF_Kai" pitchFamily="2" charset="-122"/>
              </a:rPr>
              <a:t>thought process</a:t>
            </a:r>
            <a:r>
              <a:rPr lang="en-US" sz="2200" b="1" kern="0" dirty="0" smtClean="0">
                <a:ea typeface="LF_Kai" pitchFamily="2" charset="-122"/>
              </a:rPr>
              <a:t>… 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289681" y="1524001"/>
            <a:ext cx="2753112" cy="495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686800" cy="288925"/>
          </a:xfrm>
        </p:spPr>
        <p:txBody>
          <a:bodyPr/>
          <a:lstStyle/>
          <a:p>
            <a:pPr lvl="1"/>
            <a:r>
              <a:rPr lang="en-US" sz="2300" dirty="0" smtClean="0"/>
              <a:t>Game time in 4 steps</a:t>
            </a:r>
            <a:endParaRPr lang="en-US" sz="2300" u="sng" dirty="0" smtClean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2908682" y="1653365"/>
            <a:ext cx="2448312" cy="520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Breakout by 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department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(or unit)…</a:t>
            </a:r>
          </a:p>
          <a:p>
            <a:pPr marL="666750" lvl="2" indent="-207963" algn="r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endParaRPr lang="en-US" sz="1600" dirty="0" smtClean="0"/>
          </a:p>
          <a:p>
            <a:pPr marL="666750" lvl="2" indent="-207963" algn="r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endParaRPr lang="en-US" sz="1600" dirty="0" smtClean="0"/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Take 5 minutes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to identify typical problem/situation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(in 3 parts)…  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endParaRPr lang="en-US" sz="1600" dirty="0" smtClean="0"/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endParaRPr lang="en-US" sz="1600" dirty="0" smtClean="0"/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Take 15 minutes 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for everyone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to report out…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endParaRPr lang="en-US" sz="1600" dirty="0" smtClean="0"/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endParaRPr lang="en-US" sz="1600" dirty="0" smtClean="0"/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We will turn the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information into</a:t>
            </a:r>
          </a:p>
          <a:p>
            <a:pPr marL="209550" lvl="1" indent="-207963" algn="r" defTabSz="1019175" eaLnBrk="0" hangingPunct="0">
              <a:buClr>
                <a:schemeClr val="folHlink"/>
              </a:buClr>
              <a:buSzPct val="125000"/>
            </a:pPr>
            <a:r>
              <a:rPr lang="en-US" sz="1600" dirty="0" smtClean="0"/>
              <a:t>case studies for LDP.</a:t>
            </a:r>
          </a:p>
          <a:p>
            <a:pPr marL="666750" lvl="2" indent="-207963" algn="r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5" name="Right Arrow 4"/>
          <p:cNvSpPr/>
          <p:nvPr/>
        </p:nvSpPr>
        <p:spPr bwMode="auto">
          <a:xfrm>
            <a:off x="5433193" y="1906976"/>
            <a:ext cx="1066800" cy="304800"/>
          </a:xfrm>
          <a:prstGeom prst="rightArrow">
            <a:avLst/>
          </a:prstGeom>
          <a:solidFill>
            <a:srgbClr val="F6EB0A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433193" y="3089151"/>
            <a:ext cx="1066800" cy="304800"/>
          </a:xfrm>
          <a:prstGeom prst="rightArrow">
            <a:avLst/>
          </a:prstGeom>
          <a:solidFill>
            <a:srgbClr val="F6EB0A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39938" name="Picture 2" descr="http://blog.wolfram.com/images/carlson/clock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393" y="2736851"/>
            <a:ext cx="1076139" cy="1073150"/>
          </a:xfrm>
          <a:prstGeom prst="rect">
            <a:avLst/>
          </a:prstGeom>
          <a:noFill/>
        </p:spPr>
      </p:pic>
      <p:pic>
        <p:nvPicPr>
          <p:cNvPr id="39940" name="Picture 4" descr="https://www.gomylocal.com/images/megaphon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57343" y="3974803"/>
            <a:ext cx="1115057" cy="1059551"/>
          </a:xfrm>
          <a:prstGeom prst="rect">
            <a:avLst/>
          </a:prstGeom>
          <a:noFill/>
        </p:spPr>
      </p:pic>
      <p:pic>
        <p:nvPicPr>
          <p:cNvPr id="39944" name="Picture 8" descr="http://www.helplink-ga.org/upload/images/HelpLink/pro_groups_LH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409" y="1447801"/>
            <a:ext cx="1110405" cy="990600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 bwMode="auto">
          <a:xfrm>
            <a:off x="5433193" y="4303353"/>
            <a:ext cx="1066800" cy="304800"/>
          </a:xfrm>
          <a:prstGeom prst="rightArrow">
            <a:avLst/>
          </a:prstGeom>
          <a:solidFill>
            <a:srgbClr val="F6EB0A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442268" y="5538851"/>
            <a:ext cx="1066800" cy="304800"/>
          </a:xfrm>
          <a:prstGeom prst="rightArrow">
            <a:avLst/>
          </a:prstGeom>
          <a:solidFill>
            <a:srgbClr val="F6EB0A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39948" name="Picture 12" descr="http://www.staffordshireconnects.gov.uk/NR/rdonlyres/34027E02-660C-40B6-AC08-A198DC22751A/107359/workplan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93" r="19981" b="24558"/>
          <a:stretch>
            <a:fillRect/>
          </a:stretch>
        </p:blipFill>
        <p:spPr bwMode="auto">
          <a:xfrm>
            <a:off x="6861368" y="5334001"/>
            <a:ext cx="793758" cy="838200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2743200" y="1534633"/>
            <a:ext cx="2676912" cy="5399567"/>
            <a:chOff x="1981200" y="1229833"/>
            <a:chExt cx="2676912" cy="5399567"/>
          </a:xfrm>
        </p:grpSpPr>
        <p:sp>
          <p:nvSpPr>
            <p:cNvPr id="18" name="Oval 17"/>
            <p:cNvSpPr/>
            <p:nvPr/>
          </p:nvSpPr>
          <p:spPr bwMode="auto">
            <a:xfrm>
              <a:off x="1991833" y="1229833"/>
              <a:ext cx="868680" cy="868680"/>
            </a:xfrm>
            <a:prstGeom prst="ellipse">
              <a:avLst/>
            </a:prstGeom>
            <a:solidFill>
              <a:srgbClr val="F6EB0A"/>
            </a:solidFill>
            <a:ln w="635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981200" y="2352986"/>
              <a:ext cx="868680" cy="868680"/>
            </a:xfrm>
            <a:prstGeom prst="ellipse">
              <a:avLst/>
            </a:prstGeom>
            <a:solidFill>
              <a:srgbClr val="F6EB0A"/>
            </a:solidFill>
            <a:ln w="635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981200" y="3538868"/>
              <a:ext cx="868680" cy="868680"/>
            </a:xfrm>
            <a:prstGeom prst="ellipse">
              <a:avLst/>
            </a:prstGeom>
            <a:solidFill>
              <a:srgbClr val="F6EB0A"/>
            </a:solidFill>
            <a:ln w="635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981200" y="4692501"/>
              <a:ext cx="868680" cy="868680"/>
            </a:xfrm>
            <a:prstGeom prst="ellipse">
              <a:avLst/>
            </a:prstGeom>
            <a:solidFill>
              <a:srgbClr val="F6EB0A"/>
            </a:solidFill>
            <a:ln w="635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>
              <a:off x="2209800" y="1424765"/>
              <a:ext cx="2448312" cy="5204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36571" rIns="36571" bIns="36571"/>
            <a:lstStyle/>
            <a:p>
              <a:pPr marL="209550" lvl="1" indent="-207963" defTabSz="1019175" eaLnBrk="0" hangingPunct="0">
                <a:buClr>
                  <a:schemeClr val="folHlink"/>
                </a:buClr>
                <a:buSzPct val="125000"/>
              </a:pPr>
              <a:r>
                <a:rPr lang="en-US" sz="2500" b="1" dirty="0" smtClean="0">
                  <a:solidFill>
                    <a:schemeClr val="accent1"/>
                  </a:solidFill>
                </a:rPr>
                <a:t>1.</a:t>
              </a:r>
            </a:p>
            <a:p>
              <a:pPr marL="209550" lvl="1" indent="-207963" defTabSz="1019175" eaLnBrk="0" hangingPunct="0">
                <a:buClr>
                  <a:schemeClr val="folHlink"/>
                </a:buClr>
                <a:buSzPct val="125000"/>
              </a:pPr>
              <a:endParaRPr lang="en-US" sz="2500" b="1" dirty="0" smtClean="0">
                <a:solidFill>
                  <a:schemeClr val="accent1"/>
                </a:solidFill>
              </a:endParaRPr>
            </a:p>
            <a:p>
              <a:pPr marL="209550" lvl="1" indent="-207963" defTabSz="1019175" eaLnBrk="0" hangingPunct="0">
                <a:buClr>
                  <a:schemeClr val="folHlink"/>
                </a:buClr>
                <a:buSzPct val="125000"/>
              </a:pPr>
              <a:endParaRPr lang="en-US" sz="2500" b="1" dirty="0" smtClean="0">
                <a:solidFill>
                  <a:schemeClr val="accent1"/>
                </a:solidFill>
              </a:endParaRPr>
            </a:p>
            <a:p>
              <a:pPr marL="209550" lvl="1" indent="-207963" defTabSz="1019175" eaLnBrk="0" hangingPunct="0">
                <a:buClr>
                  <a:schemeClr val="folHlink"/>
                </a:buClr>
                <a:buSzPct val="125000"/>
              </a:pPr>
              <a:r>
                <a:rPr lang="en-US" sz="2500" b="1" dirty="0" smtClean="0">
                  <a:solidFill>
                    <a:schemeClr val="accent1"/>
                  </a:solidFill>
                </a:rPr>
                <a:t>2.  </a:t>
              </a:r>
            </a:p>
            <a:p>
              <a:pPr marL="209550" lvl="1" indent="-207963" defTabSz="1019175" eaLnBrk="0" hangingPunct="0">
                <a:buClr>
                  <a:schemeClr val="folHlink"/>
                </a:buClr>
                <a:buSzPct val="125000"/>
              </a:pPr>
              <a:endParaRPr lang="en-US" sz="2500" b="1" dirty="0" smtClean="0">
                <a:solidFill>
                  <a:schemeClr val="accent1"/>
                </a:solidFill>
              </a:endParaRPr>
            </a:p>
            <a:p>
              <a:pPr marL="209550" lvl="1" indent="-207963" defTabSz="1019175" eaLnBrk="0" hangingPunct="0">
                <a:buClr>
                  <a:schemeClr val="folHlink"/>
                </a:buClr>
                <a:buSzPct val="125000"/>
              </a:pPr>
              <a:endParaRPr lang="en-US" sz="2500" b="1" dirty="0" smtClean="0">
                <a:solidFill>
                  <a:schemeClr val="accent1"/>
                </a:solidFill>
              </a:endParaRPr>
            </a:p>
            <a:p>
              <a:pPr marL="209550" lvl="1" indent="-207963" defTabSz="1019175" eaLnBrk="0" hangingPunct="0">
                <a:buClr>
                  <a:schemeClr val="folHlink"/>
                </a:buClr>
                <a:buSzPct val="125000"/>
              </a:pPr>
              <a:r>
                <a:rPr lang="en-US" sz="2500" b="1" dirty="0" smtClean="0">
                  <a:solidFill>
                    <a:schemeClr val="accent1"/>
                  </a:solidFill>
                </a:rPr>
                <a:t>3. </a:t>
              </a:r>
            </a:p>
            <a:p>
              <a:pPr marL="209550" lvl="1" indent="-207963" defTabSz="1019175" eaLnBrk="0" hangingPunct="0">
                <a:buClr>
                  <a:schemeClr val="folHlink"/>
                </a:buClr>
                <a:buSzPct val="125000"/>
              </a:pPr>
              <a:endParaRPr lang="en-US" sz="2500" b="1" dirty="0" smtClean="0">
                <a:solidFill>
                  <a:schemeClr val="accent1"/>
                </a:solidFill>
              </a:endParaRPr>
            </a:p>
            <a:p>
              <a:pPr marL="209550" lvl="1" indent="-207963" defTabSz="1019175" eaLnBrk="0" hangingPunct="0">
                <a:buClr>
                  <a:schemeClr val="folHlink"/>
                </a:buClr>
                <a:buSzPct val="125000"/>
              </a:pPr>
              <a:endParaRPr lang="en-US" sz="2500" b="1" dirty="0" smtClean="0">
                <a:solidFill>
                  <a:schemeClr val="accent1"/>
                </a:solidFill>
              </a:endParaRPr>
            </a:p>
            <a:p>
              <a:pPr marL="209550" lvl="1" indent="-207963" defTabSz="1019175" eaLnBrk="0" hangingPunct="0">
                <a:buClr>
                  <a:schemeClr val="folHlink"/>
                </a:buClr>
                <a:buSzPct val="125000"/>
              </a:pPr>
              <a:r>
                <a:rPr lang="en-US" sz="2500" b="1" dirty="0" smtClean="0">
                  <a:solidFill>
                    <a:schemeClr val="accent1"/>
                  </a:solidFill>
                </a:rPr>
                <a:t>4. </a:t>
              </a: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288925"/>
          </a:xfrm>
        </p:spPr>
        <p:txBody>
          <a:bodyPr/>
          <a:lstStyle/>
          <a:p>
            <a:pPr lvl="1"/>
            <a:r>
              <a:rPr lang="en-US" sz="2300" dirty="0" smtClean="0"/>
              <a:t>Wrap-up…</a:t>
            </a:r>
          </a:p>
        </p:txBody>
      </p:sp>
      <p:sp>
        <p:nvSpPr>
          <p:cNvPr id="56" name="TextBox 55"/>
          <p:cNvSpPr txBox="1"/>
          <p:nvPr/>
        </p:nvSpPr>
        <p:spPr>
          <a:xfrm rot="233865">
            <a:off x="5286126" y="655755"/>
            <a:ext cx="808076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93186" name="AutoShape 2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4572000" y="-971550"/>
            <a:ext cx="2352675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498" name="Picture 2" descr="http://www.daviddarling.info/images/galactic_black_h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447800"/>
            <a:ext cx="6477000" cy="437197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86200" y="6264275"/>
            <a:ext cx="571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endParaRPr lang="en-US" sz="2300" b="1" kern="0" dirty="0" smtClean="0">
              <a:ea typeface="LF_Kai" pitchFamily="2" charset="-122"/>
            </a:endParaRPr>
          </a:p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Is this just going into the black hole?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288925"/>
          </a:xfrm>
        </p:spPr>
        <p:txBody>
          <a:bodyPr/>
          <a:lstStyle/>
          <a:p>
            <a:pPr lvl="1"/>
            <a:r>
              <a:rPr lang="en-US" sz="2300" dirty="0" smtClean="0"/>
              <a:t>LDP Panel… </a:t>
            </a:r>
          </a:p>
        </p:txBody>
      </p:sp>
      <p:sp>
        <p:nvSpPr>
          <p:cNvPr id="56" name="TextBox 55"/>
          <p:cNvSpPr txBox="1"/>
          <p:nvPr/>
        </p:nvSpPr>
        <p:spPr>
          <a:xfrm rot="233865">
            <a:off x="5286126" y="655755"/>
            <a:ext cx="808076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93186" name="AutoShape 2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4572000" y="-971550"/>
            <a:ext cx="2352675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600200" y="1447800"/>
            <a:ext cx="7086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2"/>
                </a:solidFill>
              </a:rPr>
              <a:t>Next week, </a:t>
            </a:r>
            <a:r>
              <a:rPr lang="en-US" sz="2600" dirty="0" err="1" smtClean="0">
                <a:solidFill>
                  <a:schemeClr val="bg2"/>
                </a:solidFill>
              </a:rPr>
              <a:t>LDP’ers</a:t>
            </a:r>
            <a:r>
              <a:rPr lang="en-US" sz="2600" dirty="0" smtClean="0">
                <a:solidFill>
                  <a:schemeClr val="bg2"/>
                </a:solidFill>
              </a:rPr>
              <a:t> will work on these case studies for a couple hours in small groups</a:t>
            </a:r>
          </a:p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600" dirty="0" smtClean="0">
              <a:solidFill>
                <a:schemeClr val="bg2"/>
              </a:solidFill>
            </a:endParaRPr>
          </a:p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2"/>
                </a:solidFill>
              </a:rPr>
              <a:t>Then they will do “present-backs” to OP leadership</a:t>
            </a:r>
          </a:p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600" dirty="0" smtClean="0">
              <a:solidFill>
                <a:schemeClr val="bg2"/>
              </a:solidFill>
            </a:endParaRPr>
          </a:p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2"/>
                </a:solidFill>
              </a:rPr>
              <a:t>Chance for you to see how they approach/solve your typical problems</a:t>
            </a:r>
          </a:p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600" dirty="0" smtClean="0">
              <a:solidFill>
                <a:schemeClr val="bg2"/>
              </a:solidFill>
            </a:endParaRPr>
          </a:p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400" b="1" dirty="0" smtClean="0">
                <a:solidFill>
                  <a:schemeClr val="bg2"/>
                </a:solidFill>
              </a:rPr>
              <a:t>LDP Panel Present-Backs:</a:t>
            </a:r>
          </a:p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400" b="1" dirty="0" smtClean="0">
                <a:solidFill>
                  <a:schemeClr val="bg2"/>
                </a:solidFill>
              </a:rPr>
              <a:t>Thursday, July 28</a:t>
            </a:r>
          </a:p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400" b="1" dirty="0" smtClean="0">
                <a:solidFill>
                  <a:schemeClr val="bg2"/>
                </a:solidFill>
              </a:rPr>
              <a:t>3:30 – 4:00 p.m.</a:t>
            </a:r>
          </a:p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400" b="1" dirty="0" smtClean="0">
                <a:solidFill>
                  <a:schemeClr val="bg2"/>
                </a:solidFill>
              </a:rPr>
              <a:t>Franklin Lobby Conference Room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66775"/>
            <a:ext cx="7419975" cy="28892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Group 47">
            <a:hlinkClick r:id="rId4"/>
          </p:cNvPr>
          <p:cNvGraphicFramePr>
            <a:graphicFrameLocks noGrp="1"/>
          </p:cNvGraphicFramePr>
          <p:nvPr/>
        </p:nvGraphicFramePr>
        <p:xfrm>
          <a:off x="1600200" y="1676400"/>
          <a:ext cx="7772400" cy="2935917"/>
        </p:xfrm>
        <a:graphic>
          <a:graphicData uri="http://schemas.openxmlformats.org/drawingml/2006/table">
            <a:tbl>
              <a:tblPr/>
              <a:tblGrid>
                <a:gridCol w="457200"/>
                <a:gridCol w="1447800"/>
                <a:gridCol w="5867400"/>
              </a:tblGrid>
              <a:tr h="112999">
                <a:tc>
                  <a:txBody>
                    <a:bodyPr/>
                    <a:lstStyle/>
                    <a:p>
                      <a:pPr marL="0" marR="0" lvl="0" indent="11430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T="0" marB="182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Gulim" pitchFamily="34" charset="-127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Gulim" pitchFamily="34" charset="-127"/>
                          <a:cs typeface="Arial" pitchFamily="34" charset="0"/>
                        </a:rPr>
                        <a:t>2:00 – 2:15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Arial" charset="0"/>
                        </a:rPr>
                        <a:t>Welcome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2:15 – 3:00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Arial" charset="0"/>
                        </a:rPr>
                        <a:t>CFO Division’s Role in UCOP LDP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3:00 – 3:25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Arial" charset="0"/>
                        </a:rPr>
                        <a:t>CFO Division Customers Discussion 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99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3:25 – 3:30</a:t>
                      </a: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Arial" charset="0"/>
                        </a:rPr>
                        <a:t>Wrap-Up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17">
                <a:tc>
                  <a:txBody>
                    <a:bodyPr/>
                    <a:lstStyle/>
                    <a:p>
                      <a:pPr marL="0" marR="0" lvl="0" indent="0" algn="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T="0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21413" marT="0" marB="214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25000"/>
              <a:defRPr/>
            </a:pPr>
            <a:r>
              <a:rPr lang="en-US" dirty="0" smtClean="0">
                <a:latin typeface="Trebuchet MS" pitchFamily="34" charset="0"/>
                <a:cs typeface="Arial" charset="0"/>
              </a:rPr>
              <a:t>CFO Division Customer Discussion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66775"/>
            <a:ext cx="8686800" cy="288925"/>
          </a:xfrm>
        </p:spPr>
        <p:txBody>
          <a:bodyPr/>
          <a:lstStyle/>
          <a:p>
            <a:r>
              <a:rPr lang="en-US" sz="2300" dirty="0" smtClean="0"/>
              <a:t>Customer groups… are these the right categories?</a:t>
            </a:r>
            <a:endParaRPr lang="en-US" sz="23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52600" y="1371600"/>
          <a:ext cx="7315199" cy="5573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213"/>
                <a:gridCol w="3057993"/>
                <a:gridCol w="3057993"/>
              </a:tblGrid>
              <a:tr h="1001314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Micro</a:t>
                      </a:r>
                      <a:endParaRPr lang="en-US" sz="2400" dirty="0"/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Macro</a:t>
                      </a:r>
                      <a:endParaRPr lang="en-US" sz="2400" dirty="0"/>
                    </a:p>
                  </a:txBody>
                  <a:tcPr marL="121920" marR="121920" marT="60960" marB="60960" anchor="ctr"/>
                </a:tc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Internal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Each other!  (CFO Division)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Othe</a:t>
                      </a:r>
                      <a:r>
                        <a:rPr lang="en-US" sz="1700" baseline="0" dirty="0" smtClean="0">
                          <a:solidFill>
                            <a:schemeClr val="bg2"/>
                          </a:solidFill>
                        </a:rPr>
                        <a:t>r OP Divisions</a:t>
                      </a:r>
                    </a:p>
                    <a:p>
                      <a:pPr algn="ctr"/>
                      <a:r>
                        <a:rPr lang="en-US" sz="1700" baseline="0" dirty="0" smtClean="0">
                          <a:solidFill>
                            <a:schemeClr val="bg2"/>
                          </a:solidFill>
                        </a:rPr>
                        <a:t>Other OP </a:t>
                      </a:r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Departments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OP Senior</a:t>
                      </a:r>
                      <a:r>
                        <a:rPr lang="en-US" sz="1700" baseline="0" dirty="0" smtClean="0">
                          <a:solidFill>
                            <a:schemeClr val="bg2"/>
                          </a:solidFill>
                        </a:rPr>
                        <a:t> Leadership</a:t>
                      </a:r>
                      <a:endParaRPr lang="en-US" sz="17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1700" baseline="0" dirty="0" smtClean="0">
                          <a:solidFill>
                            <a:schemeClr val="bg2"/>
                          </a:solidFill>
                        </a:rPr>
                        <a:t>Other OP staffers</a:t>
                      </a:r>
                    </a:p>
                    <a:p>
                      <a:pPr algn="ctr"/>
                      <a:r>
                        <a:rPr lang="en-US" sz="1700" baseline="0" dirty="0" smtClean="0">
                          <a:solidFill>
                            <a:schemeClr val="bg2"/>
                          </a:solidFill>
                        </a:rPr>
                        <a:t>UC President</a:t>
                      </a:r>
                      <a:endParaRPr lang="en-US" sz="17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Regents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Staff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Students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Healthcare Patients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Retirees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Alumnae</a:t>
                      </a:r>
                      <a:r>
                        <a:rPr lang="en-US" sz="17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700" baseline="0" dirty="0" smtClean="0">
                          <a:solidFill>
                            <a:schemeClr val="bg2"/>
                          </a:solidFill>
                        </a:rPr>
                        <a:t>Foundations/Clubs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External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Campuses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Medical Centers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Nat’l. Labs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Individuals at each of the above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Business</a:t>
                      </a:r>
                      <a:r>
                        <a:rPr lang="en-US" sz="1700" baseline="0" dirty="0" smtClean="0">
                          <a:solidFill>
                            <a:schemeClr val="bg2"/>
                          </a:solidFill>
                        </a:rPr>
                        <a:t> offices at each of the above</a:t>
                      </a:r>
                      <a:endParaRPr lang="en-US" sz="17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n-US" sz="1700" dirty="0">
                        <a:solidFill>
                          <a:schemeClr val="bg2"/>
                        </a:solidFill>
                      </a:endParaRP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Donors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Taxpayers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Bondholders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bg2"/>
                          </a:solidFill>
                        </a:rPr>
                        <a:t>Rating</a:t>
                      </a:r>
                      <a:r>
                        <a:rPr lang="en-US" sz="1700" baseline="0" dirty="0" smtClean="0">
                          <a:solidFill>
                            <a:schemeClr val="bg2"/>
                          </a:solidFill>
                        </a:rPr>
                        <a:t> Agencies</a:t>
                      </a:r>
                    </a:p>
                    <a:p>
                      <a:pPr algn="ctr"/>
                      <a:r>
                        <a:rPr lang="en-US" sz="1700" baseline="0" dirty="0" smtClean="0">
                          <a:solidFill>
                            <a:schemeClr val="bg2"/>
                          </a:solidFill>
                        </a:rPr>
                        <a:t>Underwriters</a:t>
                      </a:r>
                    </a:p>
                    <a:p>
                      <a:pPr algn="ctr"/>
                      <a:r>
                        <a:rPr lang="en-US" sz="1700" baseline="0" dirty="0" smtClean="0">
                          <a:solidFill>
                            <a:schemeClr val="bg2"/>
                          </a:solidFill>
                        </a:rPr>
                        <a:t>Major vendors/suppliers</a:t>
                      </a:r>
                    </a:p>
                    <a:p>
                      <a:pPr algn="ctr"/>
                      <a:r>
                        <a:rPr lang="en-US" sz="1700" baseline="0" dirty="0" smtClean="0">
                          <a:solidFill>
                            <a:schemeClr val="bg2"/>
                          </a:solidFill>
                        </a:rPr>
                        <a:t>External auditors</a:t>
                      </a:r>
                    </a:p>
                    <a:p>
                      <a:pPr algn="ctr"/>
                      <a:r>
                        <a:rPr lang="en-US" sz="1700" baseline="0" dirty="0" smtClean="0">
                          <a:solidFill>
                            <a:schemeClr val="bg2"/>
                          </a:solidFill>
                        </a:rPr>
                        <a:t>State/Federal governments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686800" cy="288925"/>
          </a:xfrm>
        </p:spPr>
        <p:txBody>
          <a:bodyPr/>
          <a:lstStyle/>
          <a:p>
            <a:pPr lvl="1"/>
            <a:r>
              <a:rPr lang="en-US" sz="2300" dirty="0" smtClean="0"/>
              <a:t>If we did a CFO Division Customer Service Survey… </a:t>
            </a:r>
            <a:endParaRPr lang="en-US" sz="2300" u="sng" dirty="0" smtClean="0">
              <a:solidFill>
                <a:schemeClr val="accent1"/>
              </a:solidFill>
            </a:endParaRPr>
          </a:p>
        </p:txBody>
      </p:sp>
      <p:pic>
        <p:nvPicPr>
          <p:cNvPr id="28676" name="Picture 4" descr="http://greenwillowblog.com/wp-content/uploads/2011/04/War-and-Pe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638300"/>
            <a:ext cx="3152775" cy="47625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28678" name="Picture 6" descr="http://www.steinerbooks.org/images/large/978086315623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943100"/>
            <a:ext cx="3025422" cy="42672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385235" y="1485900"/>
            <a:ext cx="1447800" cy="4001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Complex?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9134" y="1714500"/>
            <a:ext cx="1295400" cy="4001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Simple?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953000" y="3733800"/>
            <a:ext cx="914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1" indent="0" algn="ctr" defTabSz="1019175" rtl="0" eaLnBrk="0" fontAlgn="base" latinLnBrk="0" hangingPunct="0">
              <a:lnSpc>
                <a:spcPts val="278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ea typeface="LF_Kai" pitchFamily="2" charset="-122"/>
              </a:rPr>
              <a:t>Vs. </a:t>
            </a:r>
            <a:endParaRPr kumimoji="0" lang="en-US" sz="3000" b="1" i="0" u="sng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buClrTx/>
              <a:buSzPct val="25000"/>
              <a:defRPr/>
            </a:pPr>
            <a:r>
              <a:rPr lang="en-US" dirty="0" smtClean="0">
                <a:latin typeface="Trebuchet MS" pitchFamily="34" charset="0"/>
                <a:cs typeface="Arial" charset="0"/>
              </a:rPr>
              <a:t>Wrap-Up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304800" y="1447800"/>
            <a:ext cx="891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3000" b="1" dirty="0" smtClean="0">
              <a:solidFill>
                <a:schemeClr val="bg2"/>
              </a:solidFill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3000" b="1" dirty="0" smtClean="0">
                <a:solidFill>
                  <a:schemeClr val="accent1"/>
                </a:solidFill>
                <a:sym typeface="Wingdings" pitchFamily="2" charset="2"/>
              </a:rPr>
              <a:t>Senior Staff Retreat on 9/9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3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3000" b="1" dirty="0" smtClean="0">
                <a:solidFill>
                  <a:schemeClr val="accent1"/>
                </a:solidFill>
                <a:sym typeface="Wingdings" pitchFamily="2" charset="2"/>
              </a:rPr>
              <a:t>Managers’ Town Hall on 10/27 *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3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3000" b="1" dirty="0" smtClean="0">
                <a:solidFill>
                  <a:schemeClr val="accent1"/>
                </a:solidFill>
                <a:sym typeface="Wingdings" pitchFamily="2" charset="2"/>
              </a:rPr>
              <a:t>Stay tuned for </a:t>
            </a:r>
            <a:r>
              <a:rPr lang="en-US" sz="3000" b="1" dirty="0" smtClean="0">
                <a:sym typeface="Wingdings" pitchFamily="2" charset="2"/>
              </a:rPr>
              <a:t>BASEBALL</a:t>
            </a:r>
            <a:r>
              <a:rPr lang="en-US" sz="3000" b="1" dirty="0" smtClean="0">
                <a:solidFill>
                  <a:schemeClr val="accent1"/>
                </a:solidFill>
                <a:sym typeface="Wingdings" pitchFamily="2" charset="2"/>
              </a:rPr>
              <a:t>… 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3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3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000" b="1" dirty="0" smtClean="0">
                <a:solidFill>
                  <a:schemeClr val="accent1"/>
                </a:solidFill>
                <a:sym typeface="Wingdings" pitchFamily="2" charset="2"/>
              </a:rPr>
              <a:t>* Hopefully… (it might change)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3000" b="1" dirty="0" smtClean="0">
              <a:solidFill>
                <a:schemeClr val="accent1"/>
              </a:solidFill>
              <a:sym typeface="Wingdings" pitchFamily="2" charset="2"/>
            </a:endParaRPr>
          </a:p>
        </p:txBody>
      </p:sp>
      <p:pic>
        <p:nvPicPr>
          <p:cNvPr id="5124" name="Picture 4" descr="http://people.ucsc.edu/~jchen17/SFGiants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58" b="23404"/>
          <a:stretch>
            <a:fillRect/>
          </a:stretch>
        </p:blipFill>
        <p:spPr bwMode="auto">
          <a:xfrm>
            <a:off x="5257800" y="4191000"/>
            <a:ext cx="2686050" cy="1524000"/>
          </a:xfrm>
          <a:prstGeom prst="rect">
            <a:avLst/>
          </a:prstGeom>
          <a:noFill/>
        </p:spPr>
      </p:pic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288925"/>
          </a:xfrm>
        </p:spPr>
        <p:txBody>
          <a:bodyPr/>
          <a:lstStyle/>
          <a:p>
            <a:pPr lvl="1"/>
            <a:r>
              <a:rPr lang="en-US" sz="2300" dirty="0" smtClean="0"/>
              <a:t>Future meetings</a:t>
            </a:r>
          </a:p>
        </p:txBody>
      </p:sp>
      <p:sp>
        <p:nvSpPr>
          <p:cNvPr id="56" name="TextBox 55"/>
          <p:cNvSpPr txBox="1"/>
          <p:nvPr/>
        </p:nvSpPr>
        <p:spPr>
          <a:xfrm rot="233865">
            <a:off x="5286126" y="655755"/>
            <a:ext cx="808076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93186" name="AutoShape 2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4572000" y="-971550"/>
            <a:ext cx="2352675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assets3.pulsdcdn.com/system/images/8939/original/oakland-as.jpg?129631906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932" y="3581400"/>
            <a:ext cx="1600200" cy="1600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219200"/>
            <a:ext cx="541655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447800" y="10668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bg2"/>
                </a:solidFill>
                <a:sym typeface="Wingdings" pitchFamily="2" charset="2"/>
              </a:rPr>
              <a:t>Capital Markets Finance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:  The constant, high-pressure world of the Regental cycle and the University’s use of debt financing</a:t>
            </a:r>
          </a:p>
          <a:p>
            <a:pPr marL="690563" lvl="4" indent="-231775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endParaRPr lang="en-US" sz="1800" u="sng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bg2"/>
                </a:solidFill>
                <a:sym typeface="Wingdings" pitchFamily="2" charset="2"/>
              </a:rPr>
              <a:t>Financial Services &amp; Controls (Connexxus)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:  The use of mandates at UC and driving volume to the UC-wide travel program</a:t>
            </a: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1800" b="1" u="sng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bg2"/>
                </a:solidFill>
                <a:sym typeface="Wingdings" pitchFamily="2" charset="2"/>
              </a:rPr>
              <a:t>Financial Services &amp; Controls (BRC)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:  The difference between contractors and consultants and relevant state laws that affect choices</a:t>
            </a: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1800" b="1" u="sng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bg2"/>
                </a:solidFill>
                <a:sym typeface="Wingdings" pitchFamily="2" charset="2"/>
              </a:rPr>
              <a:t>Procurement Services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:  Delivering the best possible strategic sourcing program for UC while also delivering the best deal for campus</a:t>
            </a: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1800" b="1" u="sng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bg2"/>
                </a:solidFill>
                <a:sym typeface="Wingdings" pitchFamily="2" charset="2"/>
              </a:rPr>
              <a:t>Risk Services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:  The ever-expanding universe of risk and the specific tools available online through Enterprise Risk Management</a:t>
            </a: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1800" b="1" u="sng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bg2"/>
                </a:solidFill>
                <a:sym typeface="Wingdings" pitchFamily="2" charset="2"/>
              </a:rPr>
              <a:t>Financial Accounting (Endowment &amp; Investment Accounting)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:  Transferring gift funds to campuses and the responsibility transition</a:t>
            </a: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1800" b="1" u="sng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bg2"/>
                </a:solidFill>
                <a:sym typeface="Wingdings" pitchFamily="2" charset="2"/>
              </a:rPr>
              <a:t>Financial Accounting (Payroll Coordination &amp; Tax Services)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:  Using resources and information wisely and complying with IRS</a:t>
            </a:r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686800" cy="288925"/>
          </a:xfrm>
        </p:spPr>
        <p:txBody>
          <a:bodyPr/>
          <a:lstStyle/>
          <a:p>
            <a:pPr lvl="1"/>
            <a:r>
              <a:rPr lang="en-US" sz="2300" dirty="0" smtClean="0"/>
              <a:t>Follow-Ups:  we came up with 7 case studies during town hall</a:t>
            </a:r>
          </a:p>
        </p:txBody>
      </p:sp>
      <p:sp>
        <p:nvSpPr>
          <p:cNvPr id="56" name="TextBox 55"/>
          <p:cNvSpPr txBox="1"/>
          <p:nvPr/>
        </p:nvSpPr>
        <p:spPr>
          <a:xfrm rot="233865">
            <a:off x="5286126" y="655755"/>
            <a:ext cx="808076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93186" name="AutoShape 2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4572000" y="-971550"/>
            <a:ext cx="2352675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447800" y="1676400"/>
            <a:ext cx="807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bg2"/>
                </a:solidFill>
                <a:sym typeface="Wingdings" pitchFamily="2" charset="2"/>
              </a:rPr>
              <a:t>Capital Markets Finance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:  The constant, high-pressure world of the Regental cycle and the University’s use of debt financing</a:t>
            </a:r>
          </a:p>
          <a:p>
            <a:pPr marL="690563" lvl="4" indent="-231775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endParaRPr lang="en-US" sz="1800" u="sng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690563" lvl="4" indent="-231775" defTabSz="1019175" eaLnBrk="0" hangingPunct="0">
              <a:buClr>
                <a:schemeClr val="folHlink"/>
              </a:buClr>
              <a:buSzPct val="125000"/>
              <a:buFont typeface="Arial" pitchFamily="34" charset="0"/>
              <a:buChar char="•"/>
            </a:pPr>
            <a:endParaRPr lang="en-US" sz="1800" u="sng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bg2"/>
                </a:solidFill>
                <a:sym typeface="Wingdings" pitchFamily="2" charset="2"/>
              </a:rPr>
              <a:t>Financial Services &amp; Controls (Connexxus)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:  The use of mandates at UC and driving volume to the UC-wide travel program</a:t>
            </a: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1800" b="1" u="sng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1800" b="1" u="sng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1800" b="1" u="sng" dirty="0" smtClean="0">
                <a:solidFill>
                  <a:schemeClr val="bg2"/>
                </a:solidFill>
                <a:sym typeface="Wingdings" pitchFamily="2" charset="2"/>
              </a:rPr>
              <a:t>Risk Services</a:t>
            </a:r>
            <a:r>
              <a:rPr lang="en-US" sz="1800" dirty="0" smtClean="0">
                <a:solidFill>
                  <a:schemeClr val="accent1"/>
                </a:solidFill>
                <a:sym typeface="Wingdings" pitchFamily="2" charset="2"/>
              </a:rPr>
              <a:t>:  The ever-expanding universe of risk and the specific tools available online through Enterprise Risk Management</a:t>
            </a:r>
          </a:p>
          <a:p>
            <a:pPr marL="344488" lvl="3" indent="-342900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1800" b="1" u="sng" dirty="0" smtClean="0">
              <a:solidFill>
                <a:schemeClr val="bg2"/>
              </a:solidFill>
              <a:sym typeface="Wingdings" pitchFamily="2" charset="2"/>
            </a:endParaRPr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686800" cy="288925"/>
          </a:xfrm>
        </p:spPr>
        <p:txBody>
          <a:bodyPr/>
          <a:lstStyle/>
          <a:p>
            <a:pPr lvl="1"/>
            <a:r>
              <a:rPr lang="en-US" sz="2300" dirty="0" smtClean="0"/>
              <a:t>Follow-Ups:  we chose 3 case studies for LDP</a:t>
            </a:r>
          </a:p>
        </p:txBody>
      </p:sp>
      <p:sp>
        <p:nvSpPr>
          <p:cNvPr id="56" name="TextBox 55"/>
          <p:cNvSpPr txBox="1"/>
          <p:nvPr/>
        </p:nvSpPr>
        <p:spPr>
          <a:xfrm rot="233865">
            <a:off x="5286126" y="655755"/>
            <a:ext cx="808076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93186" name="AutoShape 2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4572000" y="-971550"/>
            <a:ext cx="2352675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52600" y="5334000"/>
            <a:ext cx="7239000" cy="1066800"/>
          </a:xfrm>
          <a:prstGeom prst="rect">
            <a:avLst/>
          </a:prstGeom>
          <a:solidFill>
            <a:srgbClr val="F6EB0A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117475" lvl="1" defTabSz="1019175" eaLnBrk="0" hangingPunct="0">
              <a:lnSpc>
                <a:spcPts val="2788"/>
              </a:lnSpc>
            </a:pPr>
            <a:r>
              <a:rPr lang="en-US" sz="2200" b="1" kern="0" dirty="0" smtClean="0">
                <a:ea typeface="LF_Kai" pitchFamily="2" charset="-122"/>
              </a:rPr>
              <a:t>And we changed the format slightly from a three-part case study to a five-part case study, as shown on the following slides that were given to the LDP class… 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446838"/>
            <a:ext cx="10058400" cy="132556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43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438" y="3124200"/>
            <a:ext cx="9639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936" tIns="0" rIns="50936" bIns="0" anchor="ctr"/>
          <a:lstStyle/>
          <a:p>
            <a:pPr algn="ctr" defTabSz="1355725" eaLnBrk="0" hangingPunct="0"/>
            <a:endParaRPr lang="en-US" dirty="0" smtClean="0"/>
          </a:p>
          <a:p>
            <a:pPr algn="ctr" defTabSz="1355725" eaLnBrk="0" hangingPunct="0"/>
            <a:endParaRPr lang="en-US" sz="2200" dirty="0" smtClean="0"/>
          </a:p>
          <a:p>
            <a:pPr algn="ctr" defTabSz="1355725" eaLnBrk="0" hangingPunct="0"/>
            <a:endParaRPr lang="en-US" sz="2200" dirty="0" smtClean="0"/>
          </a:p>
          <a:p>
            <a:pPr algn="ctr" defTabSz="1355725" eaLnBrk="0" hangingPunct="0"/>
            <a:endParaRPr lang="en-US" sz="3000" dirty="0" smtClean="0">
              <a:solidFill>
                <a:schemeClr val="accent1"/>
              </a:solidFill>
            </a:endParaRPr>
          </a:p>
          <a:p>
            <a:pPr algn="ctr" defTabSz="1355725" eaLnBrk="0" hangingPunct="0"/>
            <a:r>
              <a:rPr lang="en-US" sz="2400" dirty="0" smtClean="0">
                <a:solidFill>
                  <a:schemeClr val="accent1"/>
                </a:solidFill>
              </a:rPr>
              <a:t>Presentation to UCOP Leadership Development Program</a:t>
            </a:r>
          </a:p>
          <a:p>
            <a:pPr algn="ctr" defTabSz="1355725" eaLnBrk="0" hangingPunct="0"/>
            <a:endParaRPr lang="en-US" sz="2200" dirty="0" smtClean="0"/>
          </a:p>
          <a:p>
            <a:pPr algn="ctr" defTabSz="1355725" eaLnBrk="0" hangingPunct="0"/>
            <a:r>
              <a:rPr lang="en-US" sz="1600" dirty="0" smtClean="0">
                <a:solidFill>
                  <a:schemeClr val="accent1"/>
                </a:solidFill>
              </a:rPr>
              <a:t>July 28, 2011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13" y="433388"/>
            <a:ext cx="267176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10058400" cy="2508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43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0800000">
            <a:off x="0" y="6365875"/>
            <a:ext cx="10058400" cy="746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843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0" y="185738"/>
            <a:ext cx="10058400" cy="746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54120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014350" y="1490350"/>
            <a:ext cx="8282050" cy="4953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288925"/>
          </a:xfrm>
        </p:spPr>
        <p:txBody>
          <a:bodyPr/>
          <a:lstStyle/>
          <a:p>
            <a:pPr lvl="1"/>
            <a:r>
              <a:rPr lang="en-US" sz="2300" dirty="0" smtClean="0"/>
              <a:t>Case studies:  structured in 5 parts </a:t>
            </a:r>
          </a:p>
        </p:txBody>
      </p:sp>
      <p:sp>
        <p:nvSpPr>
          <p:cNvPr id="93186" name="AutoShape 2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4572000" y="-971550"/>
            <a:ext cx="2352675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52400" y="12192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The </a:t>
            </a:r>
            <a:r>
              <a:rPr lang="en-US" sz="2400" b="1" i="1" dirty="0" smtClean="0">
                <a:solidFill>
                  <a:schemeClr val="bg2"/>
                </a:solidFill>
                <a:sym typeface="Wingdings" pitchFamily="2" charset="2"/>
              </a:rPr>
              <a:t>BACKGROUND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story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The situation from </a:t>
            </a:r>
            <a:r>
              <a:rPr lang="en-US" sz="2400" b="1" i="1" dirty="0" smtClean="0">
                <a:solidFill>
                  <a:schemeClr val="bg2"/>
                </a:solidFill>
                <a:sym typeface="Wingdings" pitchFamily="2" charset="2"/>
              </a:rPr>
              <a:t>CFO DIVISION’S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perspective as well as the </a:t>
            </a:r>
            <a:r>
              <a:rPr lang="en-US" sz="2400" b="1" i="1" dirty="0" smtClean="0">
                <a:solidFill>
                  <a:schemeClr val="bg2"/>
                </a:solidFill>
                <a:sym typeface="Wingdings" pitchFamily="2" charset="2"/>
              </a:rPr>
              <a:t>CUSTOMER’S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perspective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Two layers of learning:</a:t>
            </a:r>
          </a:p>
          <a:p>
            <a:pPr marL="1830388" lvl="4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400" b="1" dirty="0" smtClean="0">
                <a:solidFill>
                  <a:schemeClr val="bg2"/>
                </a:solidFill>
                <a:sym typeface="Wingdings" pitchFamily="2" charset="2"/>
              </a:rPr>
              <a:t>	a. </a:t>
            </a:r>
            <a:r>
              <a:rPr lang="en-US" sz="2400" b="1" i="1" dirty="0" smtClean="0">
                <a:solidFill>
                  <a:schemeClr val="bg2"/>
                </a:solidFill>
                <a:sym typeface="Wingdings" pitchFamily="2" charset="2"/>
              </a:rPr>
              <a:t>GENERAL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lesson</a:t>
            </a:r>
          </a:p>
          <a:p>
            <a:pPr marL="1830388" lvl="4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2400" b="1" dirty="0" smtClean="0">
                <a:solidFill>
                  <a:schemeClr val="bg2"/>
                </a:solidFill>
                <a:sym typeface="Wingdings" pitchFamily="2" charset="2"/>
              </a:rPr>
              <a:t>	b. </a:t>
            </a:r>
            <a:r>
              <a:rPr lang="en-US" sz="2400" b="1" i="1" dirty="0" smtClean="0">
                <a:solidFill>
                  <a:schemeClr val="bg2"/>
                </a:solidFill>
                <a:sym typeface="Wingdings" pitchFamily="2" charset="2"/>
              </a:rPr>
              <a:t>TECHNICAL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lesson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How might this case relate to </a:t>
            </a:r>
            <a:r>
              <a:rPr lang="en-US" sz="2400" b="1" i="1" dirty="0" smtClean="0">
                <a:solidFill>
                  <a:schemeClr val="bg2"/>
                </a:solidFill>
                <a:sym typeface="Wingdings" pitchFamily="2" charset="2"/>
              </a:rPr>
              <a:t>YOUR 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area?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As a leader, what can </a:t>
            </a:r>
            <a:r>
              <a:rPr lang="en-US" sz="2400" b="1" i="1" dirty="0" smtClean="0">
                <a:solidFill>
                  <a:schemeClr val="bg2"/>
                </a:solidFill>
                <a:sym typeface="Wingdings" pitchFamily="2" charset="2"/>
              </a:rPr>
              <a:t>YOU</a:t>
            </a:r>
            <a:r>
              <a:rPr lang="en-US" sz="2400" b="1" dirty="0" smtClean="0">
                <a:solidFill>
                  <a:schemeClr val="accent1"/>
                </a:solidFill>
                <a:sym typeface="Wingdings" pitchFamily="2" charset="2"/>
              </a:rPr>
              <a:t> do?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830388" lvl="4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830388" lvl="4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830388" lvl="4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830388" lvl="4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400" b="1" dirty="0" smtClean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5000" y="6705600"/>
            <a:ext cx="7239000" cy="381000"/>
          </a:xfrm>
          <a:prstGeom prst="rect">
            <a:avLst/>
          </a:prstGeom>
          <a:solidFill>
            <a:srgbClr val="F6EB0A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200" b="1" kern="0" dirty="0" smtClean="0">
                <a:ea typeface="LF_Kai" pitchFamily="2" charset="-122"/>
              </a:rPr>
              <a:t>“Right answer” less important than </a:t>
            </a:r>
            <a:r>
              <a:rPr lang="en-US" sz="2200" b="1" i="1" kern="0" dirty="0" smtClean="0">
                <a:solidFill>
                  <a:schemeClr val="bg2"/>
                </a:solidFill>
                <a:ea typeface="LF_Kai" pitchFamily="2" charset="-122"/>
              </a:rPr>
              <a:t>thought process</a:t>
            </a:r>
            <a:r>
              <a:rPr lang="en-US" sz="2200" b="1" kern="0" dirty="0" smtClean="0">
                <a:ea typeface="LF_Kai" pitchFamily="2" charset="-122"/>
              </a:rPr>
              <a:t>… 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288925"/>
          </a:xfrm>
        </p:spPr>
        <p:txBody>
          <a:bodyPr/>
          <a:lstStyle/>
          <a:p>
            <a:pPr lvl="1"/>
            <a:r>
              <a:rPr lang="en-US" sz="2300" dirty="0" smtClean="0"/>
              <a:t>Case Study A:  Day in the life of Risk Services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126675" y="1278575"/>
            <a:ext cx="5158915" cy="228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Enterprise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 Risk Management (ERM)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Solution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 Set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992" y="1447800"/>
            <a:ext cx="5315708" cy="606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42950" y="3715000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Recall what the Office of Risk Services does… </a:t>
            </a:r>
            <a:endParaRPr lang="en-US" sz="2200" dirty="0"/>
          </a:p>
        </p:txBody>
      </p:sp>
      <p:sp>
        <p:nvSpPr>
          <p:cNvPr id="13" name="Left Brace 12"/>
          <p:cNvSpPr/>
          <p:nvPr/>
        </p:nvSpPr>
        <p:spPr bwMode="auto">
          <a:xfrm>
            <a:off x="2971800" y="1600200"/>
            <a:ext cx="838200" cy="5638800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79725" y="404750"/>
            <a:ext cx="87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</a:t>
            </a:r>
          </a:p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A:  Part 1 – Background Story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52400" y="1219200"/>
            <a:ext cx="937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Division XYZ at the Office of the President has historically done a fairly good job of consolidating its approach to risk services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Therefore, they haven’t needed as much consulting from the Office of Risk Services compared to other divisions, departments, and campuses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For a new venture they’re undertaking, they went through extensive due diligence with the Office of General Counsel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After receiving OGC’s advice, they began to implement the new venture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725" y="404750"/>
            <a:ext cx="87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</a:t>
            </a:r>
          </a:p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A:  Part 2 – Two Perspectives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105085"/>
            <a:ext cx="3581400" cy="452431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We have a great track record; after all, we are one of the few divisions out there that has already consolidated its approach to risk management</a:t>
            </a:r>
          </a:p>
          <a:p>
            <a:pPr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OGC is conservative; whatever they say must be a safe route.  They are lawyers after all!</a:t>
            </a:r>
          </a:p>
          <a:p>
            <a:pPr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Why should we loop in yet another office, when that is probably just going to slow down the whole implementation?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2105085"/>
            <a:ext cx="3581400" cy="45243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There are so many risk aspects to this new venture, not all of them legal</a:t>
            </a:r>
          </a:p>
          <a:p>
            <a:pPr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Yes, this division handles risk management well, but that doesn’t negate the need for consultation with folks who live and breathe risk everyday</a:t>
            </a:r>
          </a:p>
          <a:p>
            <a:pPr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There are so many great tools applicable to this particular venture that this division doesn’t even know about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607125"/>
            <a:ext cx="3581400" cy="4097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marL="225425" indent="-225425" algn="ctr">
              <a:buClr>
                <a:schemeClr val="bg2"/>
              </a:buClr>
              <a:buSzPct val="125000"/>
            </a:pPr>
            <a:r>
              <a:rPr lang="en-US" sz="1600" b="1" dirty="0" smtClean="0">
                <a:solidFill>
                  <a:schemeClr val="bg1"/>
                </a:solidFill>
              </a:rPr>
              <a:t>Situation from </a:t>
            </a:r>
            <a:r>
              <a:rPr lang="en-US" sz="1600" b="1" dirty="0" smtClean="0">
                <a:solidFill>
                  <a:srgbClr val="FFC000"/>
                </a:solidFill>
              </a:rPr>
              <a:t>Our </a:t>
            </a:r>
            <a:r>
              <a:rPr lang="en-US" sz="1600" b="1" dirty="0" smtClean="0">
                <a:solidFill>
                  <a:schemeClr val="bg1"/>
                </a:solidFill>
              </a:rPr>
              <a:t>Perspective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1600200"/>
            <a:ext cx="3581400" cy="4097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225425" indent="-225425" algn="ctr">
              <a:buClr>
                <a:schemeClr val="bg2"/>
              </a:buClr>
              <a:buSzPct val="125000"/>
            </a:pPr>
            <a:r>
              <a:rPr lang="en-US" sz="1600" b="1" dirty="0" smtClean="0">
                <a:solidFill>
                  <a:schemeClr val="bg1"/>
                </a:solidFill>
              </a:rPr>
              <a:t>Situation from </a:t>
            </a:r>
            <a:r>
              <a:rPr lang="en-US" sz="1600" b="1" dirty="0" smtClean="0">
                <a:solidFill>
                  <a:srgbClr val="FFC000"/>
                </a:solidFill>
              </a:rPr>
              <a:t>Their</a:t>
            </a:r>
            <a:r>
              <a:rPr lang="en-US" sz="1600" b="1" dirty="0" smtClean="0">
                <a:solidFill>
                  <a:schemeClr val="bg1"/>
                </a:solidFill>
              </a:rPr>
              <a:t> Perspective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79725" y="404750"/>
            <a:ext cx="87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</a:t>
            </a:r>
          </a:p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A:  Part 3 – Two Layers of Learning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676400" y="1651000"/>
          <a:ext cx="6705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79725" y="404750"/>
            <a:ext cx="87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</a:t>
            </a:r>
          </a:p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A:  Part 3 – General Lesson (in detail)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725" y="404750"/>
            <a:ext cx="87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</a:t>
            </a:r>
          </a:p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  <p:grpSp>
        <p:nvGrpSpPr>
          <p:cNvPr id="2" name="Content Placeholder 5"/>
          <p:cNvGrpSpPr>
            <a:grpSpLocks noGrp="1"/>
          </p:cNvGrpSpPr>
          <p:nvPr/>
        </p:nvGrpSpPr>
        <p:grpSpPr bwMode="auto">
          <a:xfrm>
            <a:off x="1600200" y="1560545"/>
            <a:ext cx="8305800" cy="5678455"/>
            <a:chOff x="2971800" y="533400"/>
            <a:chExt cx="6013189" cy="5887355"/>
          </a:xfrm>
        </p:grpSpPr>
        <p:sp>
          <p:nvSpPr>
            <p:cNvPr id="11" name="Oval 10"/>
            <p:cNvSpPr/>
            <p:nvPr/>
          </p:nvSpPr>
          <p:spPr>
            <a:xfrm>
              <a:off x="2971800" y="533400"/>
              <a:ext cx="5867400" cy="5867400"/>
            </a:xfrm>
            <a:prstGeom prst="ellipse">
              <a:avLst/>
            </a:prstGeom>
            <a:gradFill flip="none" rotWithShape="1">
              <a:gsLst>
                <a:gs pos="32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b="1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33900" y="2094941"/>
              <a:ext cx="2743262" cy="274413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b="1">
                <a:solidFill>
                  <a:srgbClr val="FFFFFF"/>
                </a:solidFill>
              </a:endParaRP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5562600" y="2209800"/>
              <a:ext cx="912109" cy="317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Workers’ 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Compensation</a:t>
              </a:r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4876800" y="4038600"/>
              <a:ext cx="498534" cy="317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General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Liability</a:t>
              </a: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5363671" y="4038600"/>
              <a:ext cx="884729" cy="317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Auto 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(Bodily Injury)</a:t>
              </a: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5638800" y="4419600"/>
              <a:ext cx="744883" cy="317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Professional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Liability</a:t>
              </a:r>
            </a:p>
          </p:txBody>
        </p: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3671541" y="3733800"/>
              <a:ext cx="606908" cy="470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Foreign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Liability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(Enhanced)</a:t>
              </a: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6650480" y="3657600"/>
              <a:ext cx="512320" cy="16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Aviation</a:t>
              </a:r>
            </a:p>
          </p:txBody>
        </p: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4724400" y="3276600"/>
              <a:ext cx="431208" cy="16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Marine</a:t>
              </a: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5410200" y="2895600"/>
              <a:ext cx="775982" cy="317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Employment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Practices</a:t>
              </a: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5791200" y="2640890"/>
              <a:ext cx="553870" cy="16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Property</a:t>
              </a:r>
            </a:p>
          </p:txBody>
        </p:sp>
        <p:sp>
          <p:nvSpPr>
            <p:cNvPr id="22" name="TextBox 17"/>
            <p:cNvSpPr txBox="1">
              <a:spLocks noChangeArrowheads="1"/>
            </p:cNvSpPr>
            <p:nvPr/>
          </p:nvSpPr>
          <p:spPr bwMode="auto">
            <a:xfrm>
              <a:off x="6019800" y="3276600"/>
              <a:ext cx="445378" cy="16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Library</a:t>
              </a:r>
            </a:p>
          </p:txBody>
        </p:sp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4572000" y="3581400"/>
              <a:ext cx="561564" cy="16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Fine Arts</a:t>
              </a:r>
            </a:p>
          </p:txBody>
        </p:sp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6477000" y="3962400"/>
              <a:ext cx="514564" cy="317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Boiler &amp;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Machine</a:t>
              </a:r>
            </a:p>
          </p:txBody>
        </p:sp>
        <p:sp>
          <p:nvSpPr>
            <p:cNvPr id="25" name="TextBox 20"/>
            <p:cNvSpPr txBox="1">
              <a:spLocks noChangeArrowheads="1"/>
            </p:cNvSpPr>
            <p:nvPr/>
          </p:nvSpPr>
          <p:spPr bwMode="auto">
            <a:xfrm>
              <a:off x="5943600" y="3581400"/>
              <a:ext cx="503343" cy="317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latin typeface="Gill Sans MT" pitchFamily="34" charset="0"/>
                </a:rPr>
                <a:t>Builders</a:t>
              </a:r>
              <a:br>
                <a:rPr lang="en-US" sz="1000" b="1" dirty="0">
                  <a:latin typeface="Gill Sans MT" pitchFamily="34" charset="0"/>
                </a:rPr>
              </a:br>
              <a:r>
                <a:rPr lang="en-US" sz="1000" b="1" dirty="0">
                  <a:latin typeface="Gill Sans MT" pitchFamily="34" charset="0"/>
                </a:rPr>
                <a:t>Risk</a:t>
              </a:r>
            </a:p>
          </p:txBody>
        </p:sp>
        <p:sp>
          <p:nvSpPr>
            <p:cNvPr id="26" name="TextBox 21"/>
            <p:cNvSpPr txBox="1">
              <a:spLocks noChangeArrowheads="1"/>
            </p:cNvSpPr>
            <p:nvPr/>
          </p:nvSpPr>
          <p:spPr bwMode="auto">
            <a:xfrm>
              <a:off x="5018300" y="2499859"/>
              <a:ext cx="395941" cy="16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Crime</a:t>
              </a:r>
            </a:p>
          </p:txBody>
        </p:sp>
        <p:sp>
          <p:nvSpPr>
            <p:cNvPr id="27" name="TextBox 22"/>
            <p:cNvSpPr txBox="1">
              <a:spLocks noChangeArrowheads="1"/>
            </p:cNvSpPr>
            <p:nvPr/>
          </p:nvSpPr>
          <p:spPr bwMode="auto">
            <a:xfrm>
              <a:off x="6400800" y="2776412"/>
              <a:ext cx="683007" cy="317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Indentured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Property</a:t>
              </a:r>
            </a:p>
          </p:txBody>
        </p:sp>
        <p:sp>
          <p:nvSpPr>
            <p:cNvPr id="28" name="TextBox 23"/>
            <p:cNvSpPr txBox="1">
              <a:spLocks noChangeArrowheads="1"/>
            </p:cNvSpPr>
            <p:nvPr/>
          </p:nvSpPr>
          <p:spPr bwMode="auto">
            <a:xfrm>
              <a:off x="4959991" y="3810000"/>
              <a:ext cx="344701" cy="17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Cargo</a:t>
              </a:r>
            </a:p>
          </p:txBody>
        </p:sp>
        <p:sp>
          <p:nvSpPr>
            <p:cNvPr id="29" name="TextBox 24"/>
            <p:cNvSpPr txBox="1">
              <a:spLocks noChangeArrowheads="1"/>
            </p:cNvSpPr>
            <p:nvPr/>
          </p:nvSpPr>
          <p:spPr bwMode="auto">
            <a:xfrm>
              <a:off x="4515249" y="2005179"/>
              <a:ext cx="843587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Human Subject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Injury</a:t>
              </a:r>
            </a:p>
          </p:txBody>
        </p:sp>
        <p:sp>
          <p:nvSpPr>
            <p:cNvPr id="30" name="TextBox 25"/>
            <p:cNvSpPr txBox="1">
              <a:spLocks noChangeArrowheads="1"/>
            </p:cNvSpPr>
            <p:nvPr/>
          </p:nvSpPr>
          <p:spPr bwMode="auto">
            <a:xfrm>
              <a:off x="5292617" y="3429000"/>
              <a:ext cx="499625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Marine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Pollution</a:t>
              </a:r>
            </a:p>
          </p:txBody>
        </p:sp>
        <p:sp>
          <p:nvSpPr>
            <p:cNvPr id="31" name="TextBox 26"/>
            <p:cNvSpPr txBox="1">
              <a:spLocks noChangeArrowheads="1"/>
            </p:cNvSpPr>
            <p:nvPr/>
          </p:nvSpPr>
          <p:spPr bwMode="auto">
            <a:xfrm>
              <a:off x="5745173" y="4953000"/>
              <a:ext cx="660235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Terrorism –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Property</a:t>
              </a:r>
            </a:p>
          </p:txBody>
        </p:sp>
        <p:sp>
          <p:nvSpPr>
            <p:cNvPr id="32" name="TextBox 27"/>
            <p:cNvSpPr txBox="1">
              <a:spLocks noChangeArrowheads="1"/>
            </p:cNvSpPr>
            <p:nvPr/>
          </p:nvSpPr>
          <p:spPr bwMode="auto">
            <a:xfrm>
              <a:off x="7187650" y="2514600"/>
              <a:ext cx="890491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Be Smart About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Safety (WC)</a:t>
              </a:r>
            </a:p>
          </p:txBody>
        </p:sp>
        <p:sp>
          <p:nvSpPr>
            <p:cNvPr id="33" name="TextBox 28"/>
            <p:cNvSpPr txBox="1">
              <a:spLocks noChangeArrowheads="1"/>
            </p:cNvSpPr>
            <p:nvPr/>
          </p:nvSpPr>
          <p:spPr bwMode="auto">
            <a:xfrm>
              <a:off x="7088949" y="4062579"/>
              <a:ext cx="668763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latin typeface="Gill Sans MT" pitchFamily="34" charset="0"/>
                </a:rPr>
                <a:t>Auto</a:t>
              </a:r>
              <a:br>
                <a:rPr lang="en-US" sz="1000" b="1" dirty="0">
                  <a:latin typeface="Gill Sans MT" pitchFamily="34" charset="0"/>
                </a:rPr>
              </a:br>
              <a:r>
                <a:rPr lang="en-US" sz="1000" b="1" dirty="0">
                  <a:latin typeface="Gill Sans MT" pitchFamily="34" charset="0"/>
                </a:rPr>
                <a:t>(First Party)</a:t>
              </a:r>
            </a:p>
          </p:txBody>
        </p:sp>
        <p:sp>
          <p:nvSpPr>
            <p:cNvPr id="34" name="TextBox 29"/>
            <p:cNvSpPr txBox="1">
              <a:spLocks noChangeArrowheads="1"/>
            </p:cNvSpPr>
            <p:nvPr/>
          </p:nvSpPr>
          <p:spPr bwMode="auto">
            <a:xfrm>
              <a:off x="6191932" y="1676400"/>
              <a:ext cx="572113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Terrorism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– GL &amp; PL</a:t>
              </a:r>
            </a:p>
          </p:txBody>
        </p:sp>
        <p:sp>
          <p:nvSpPr>
            <p:cNvPr id="35" name="TextBox 30"/>
            <p:cNvSpPr txBox="1">
              <a:spLocks noChangeArrowheads="1"/>
            </p:cNvSpPr>
            <p:nvPr/>
          </p:nvSpPr>
          <p:spPr bwMode="auto">
            <a:xfrm>
              <a:off x="7038489" y="1981200"/>
              <a:ext cx="1129273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Travel 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(Enhanced Program)</a:t>
              </a:r>
            </a:p>
          </p:txBody>
        </p:sp>
        <p:sp>
          <p:nvSpPr>
            <p:cNvPr id="36" name="TextBox 31"/>
            <p:cNvSpPr txBox="1">
              <a:spLocks noChangeArrowheads="1"/>
            </p:cNvSpPr>
            <p:nvPr/>
          </p:nvSpPr>
          <p:spPr bwMode="auto">
            <a:xfrm>
              <a:off x="3542591" y="3124200"/>
              <a:ext cx="972928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Threat &amp; Security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(Special Risk)</a:t>
              </a:r>
            </a:p>
          </p:txBody>
        </p:sp>
        <p:sp>
          <p:nvSpPr>
            <p:cNvPr id="37" name="TextBox 32"/>
            <p:cNvSpPr txBox="1">
              <a:spLocks noChangeArrowheads="1"/>
            </p:cNvSpPr>
            <p:nvPr/>
          </p:nvSpPr>
          <p:spPr bwMode="auto">
            <a:xfrm>
              <a:off x="4686206" y="2819400"/>
              <a:ext cx="657393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Mortgage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Impairment</a:t>
              </a:r>
            </a:p>
          </p:txBody>
        </p:sp>
        <p:sp>
          <p:nvSpPr>
            <p:cNvPr id="38" name="TextBox 33"/>
            <p:cNvSpPr txBox="1">
              <a:spLocks noChangeArrowheads="1"/>
            </p:cNvSpPr>
            <p:nvPr/>
          </p:nvSpPr>
          <p:spPr bwMode="auto">
            <a:xfrm>
              <a:off x="7195971" y="4572000"/>
              <a:ext cx="920338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Be Smart 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About Safety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(GL, Prop, Auto)</a:t>
              </a:r>
            </a:p>
          </p:txBody>
        </p:sp>
        <p:sp>
          <p:nvSpPr>
            <p:cNvPr id="39" name="TextBox 34"/>
            <p:cNvSpPr txBox="1">
              <a:spLocks noChangeArrowheads="1"/>
            </p:cNvSpPr>
            <p:nvPr/>
          </p:nvSpPr>
          <p:spPr bwMode="auto">
            <a:xfrm>
              <a:off x="5065876" y="1295400"/>
              <a:ext cx="874856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Foundations,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Alumni, &amp;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Support Groups</a:t>
              </a:r>
            </a:p>
          </p:txBody>
        </p:sp>
        <p:sp>
          <p:nvSpPr>
            <p:cNvPr id="40" name="TextBox 35"/>
            <p:cNvSpPr txBox="1">
              <a:spLocks noChangeArrowheads="1"/>
            </p:cNvSpPr>
            <p:nvPr/>
          </p:nvSpPr>
          <p:spPr bwMode="auto">
            <a:xfrm>
              <a:off x="7195832" y="5257800"/>
              <a:ext cx="880541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Cyber &amp; Privacy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Liability</a:t>
              </a:r>
            </a:p>
          </p:txBody>
        </p:sp>
        <p:sp>
          <p:nvSpPr>
            <p:cNvPr id="41" name="TextBox 36"/>
            <p:cNvSpPr txBox="1">
              <a:spLocks noChangeArrowheads="1"/>
            </p:cNvSpPr>
            <p:nvPr/>
          </p:nvSpPr>
          <p:spPr bwMode="auto">
            <a:xfrm>
              <a:off x="3373014" y="4495800"/>
              <a:ext cx="955872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Environmental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Pollution Liability</a:t>
              </a:r>
            </a:p>
          </p:txBody>
        </p:sp>
        <p:sp>
          <p:nvSpPr>
            <p:cNvPr id="42" name="TextBox 37"/>
            <p:cNvSpPr txBox="1">
              <a:spLocks noChangeArrowheads="1"/>
            </p:cNvSpPr>
            <p:nvPr/>
          </p:nvSpPr>
          <p:spPr bwMode="auto">
            <a:xfrm>
              <a:off x="3838013" y="1524000"/>
              <a:ext cx="714246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Recreation &amp;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Club Sports*</a:t>
              </a:r>
            </a:p>
          </p:txBody>
        </p:sp>
        <p:sp>
          <p:nvSpPr>
            <p:cNvPr id="43" name="TextBox 38"/>
            <p:cNvSpPr txBox="1">
              <a:spLocks noChangeArrowheads="1"/>
            </p:cNvSpPr>
            <p:nvPr/>
          </p:nvSpPr>
          <p:spPr bwMode="auto">
            <a:xfrm>
              <a:off x="4522404" y="4724400"/>
              <a:ext cx="867750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Licensing Board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Representation</a:t>
              </a:r>
            </a:p>
          </p:txBody>
        </p:sp>
        <p:sp>
          <p:nvSpPr>
            <p:cNvPr id="44" name="TextBox 39"/>
            <p:cNvSpPr txBox="1">
              <a:spLocks noChangeArrowheads="1"/>
            </p:cNvSpPr>
            <p:nvPr/>
          </p:nvSpPr>
          <p:spPr bwMode="auto">
            <a:xfrm>
              <a:off x="3672589" y="2209800"/>
              <a:ext cx="623281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Threat &amp;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Security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(Enhanced)</a:t>
              </a:r>
            </a:p>
          </p:txBody>
        </p:sp>
        <p:sp>
          <p:nvSpPr>
            <p:cNvPr id="45" name="TextBox 40"/>
            <p:cNvSpPr txBox="1">
              <a:spLocks noChangeArrowheads="1"/>
            </p:cNvSpPr>
            <p:nvPr/>
          </p:nvSpPr>
          <p:spPr bwMode="auto">
            <a:xfrm>
              <a:off x="5213617" y="762000"/>
              <a:ext cx="638916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Directors &amp;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Officers</a:t>
              </a:r>
            </a:p>
          </p:txBody>
        </p:sp>
        <p:sp>
          <p:nvSpPr>
            <p:cNvPr id="46" name="TextBox 41"/>
            <p:cNvSpPr txBox="1">
              <a:spLocks noChangeArrowheads="1"/>
            </p:cNvSpPr>
            <p:nvPr/>
          </p:nvSpPr>
          <p:spPr bwMode="auto">
            <a:xfrm>
              <a:off x="4146694" y="5334000"/>
              <a:ext cx="1038309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Registered Student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Organizations*</a:t>
              </a:r>
            </a:p>
          </p:txBody>
        </p:sp>
        <p:sp>
          <p:nvSpPr>
            <p:cNvPr id="47" name="TextBox 42"/>
            <p:cNvSpPr txBox="1">
              <a:spLocks noChangeArrowheads="1"/>
            </p:cNvSpPr>
            <p:nvPr/>
          </p:nvSpPr>
          <p:spPr bwMode="auto">
            <a:xfrm>
              <a:off x="7788718" y="3657600"/>
              <a:ext cx="832215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Tenant Users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Event Liability*</a:t>
              </a:r>
            </a:p>
          </p:txBody>
        </p:sp>
        <p:sp>
          <p:nvSpPr>
            <p:cNvPr id="48" name="TextBox 43"/>
            <p:cNvSpPr txBox="1">
              <a:spLocks noChangeArrowheads="1"/>
            </p:cNvSpPr>
            <p:nvPr/>
          </p:nvSpPr>
          <p:spPr bwMode="auto">
            <a:xfrm>
              <a:off x="6199488" y="914400"/>
              <a:ext cx="702876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Recognized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Sports Club*</a:t>
              </a:r>
            </a:p>
          </p:txBody>
        </p:sp>
        <p:sp>
          <p:nvSpPr>
            <p:cNvPr id="49" name="TextBox 44"/>
            <p:cNvSpPr txBox="1">
              <a:spLocks noChangeArrowheads="1"/>
            </p:cNvSpPr>
            <p:nvPr/>
          </p:nvSpPr>
          <p:spPr bwMode="auto">
            <a:xfrm>
              <a:off x="7046702" y="1219200"/>
              <a:ext cx="505311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Camps &amp;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Clinics*</a:t>
              </a:r>
            </a:p>
          </p:txBody>
        </p:sp>
        <p:sp>
          <p:nvSpPr>
            <p:cNvPr id="50" name="TextBox 45"/>
            <p:cNvSpPr txBox="1">
              <a:spLocks noChangeArrowheads="1"/>
            </p:cNvSpPr>
            <p:nvPr/>
          </p:nvSpPr>
          <p:spPr bwMode="auto">
            <a:xfrm>
              <a:off x="6587188" y="5562600"/>
              <a:ext cx="719932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Vendors &amp;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Contractors*</a:t>
              </a:r>
            </a:p>
          </p:txBody>
        </p:sp>
        <p:sp>
          <p:nvSpPr>
            <p:cNvPr id="51" name="TextBox 46"/>
            <p:cNvSpPr txBox="1">
              <a:spLocks noChangeArrowheads="1"/>
            </p:cNvSpPr>
            <p:nvPr/>
          </p:nvSpPr>
          <p:spPr bwMode="auto">
            <a:xfrm>
              <a:off x="5332219" y="5648643"/>
              <a:ext cx="1174756" cy="608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University Controlled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Insurance Program</a:t>
              </a:r>
              <a:br>
                <a:rPr lang="en-US" sz="1000" b="1">
                  <a:latin typeface="Gill Sans MT" pitchFamily="34" charset="0"/>
                </a:rPr>
              </a:br>
              <a:r>
                <a:rPr lang="en-US" sz="1000" b="1">
                  <a:latin typeface="Gill Sans MT" pitchFamily="34" charset="0"/>
                </a:rPr>
                <a:t>(Construction)</a:t>
              </a:r>
            </a:p>
          </p:txBody>
        </p:sp>
        <p:sp>
          <p:nvSpPr>
            <p:cNvPr id="52" name="TextBox 47"/>
            <p:cNvSpPr txBox="1">
              <a:spLocks noChangeArrowheads="1"/>
            </p:cNvSpPr>
            <p:nvPr/>
          </p:nvSpPr>
          <p:spPr bwMode="auto">
            <a:xfrm>
              <a:off x="4202546" y="1066800"/>
              <a:ext cx="506732" cy="17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latin typeface="Gill Sans MT" pitchFamily="34" charset="0"/>
                </a:rPr>
                <a:t>Fiduciary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57875" y="3272045"/>
              <a:ext cx="1920028" cy="2398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b="1">
                <a:solidFill>
                  <a:srgbClr val="FFFFFF"/>
                </a:solidFill>
              </a:endParaRPr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6928809" y="3276600"/>
              <a:ext cx="1779157" cy="172355"/>
              <a:chOff x="6928809" y="3276600"/>
              <a:chExt cx="1779157" cy="172355"/>
            </a:xfrm>
          </p:grpSpPr>
          <p:sp>
            <p:nvSpPr>
              <p:cNvPr id="56" name="TextBox 47"/>
              <p:cNvSpPr txBox="1">
                <a:spLocks noChangeArrowheads="1"/>
              </p:cNvSpPr>
              <p:nvPr/>
            </p:nvSpPr>
            <p:spPr bwMode="auto">
              <a:xfrm>
                <a:off x="6928809" y="3276600"/>
                <a:ext cx="255157" cy="172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4" tIns="9144" rIns="9144" bIns="9144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i="1">
                    <a:latin typeface="Gill Sans MT" pitchFamily="34" charset="0"/>
                  </a:rPr>
                  <a:t>2004</a:t>
                </a:r>
              </a:p>
            </p:txBody>
          </p:sp>
          <p:sp>
            <p:nvSpPr>
              <p:cNvPr id="57" name="TextBox 52"/>
              <p:cNvSpPr txBox="1">
                <a:spLocks noChangeArrowheads="1"/>
              </p:cNvSpPr>
              <p:nvPr/>
            </p:nvSpPr>
            <p:spPr bwMode="auto">
              <a:xfrm>
                <a:off x="8452809" y="3276600"/>
                <a:ext cx="255157" cy="172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4" tIns="9144" rIns="9144" bIns="9144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itchFamily="96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i="1">
                    <a:latin typeface="Gill Sans MT" pitchFamily="34" charset="0"/>
                  </a:rPr>
                  <a:t>2010</a:t>
                </a:r>
              </a:p>
            </p:txBody>
          </p:sp>
          <p:cxnSp>
            <p:nvCxnSpPr>
              <p:cNvPr id="58" name="Straight Arrow Connector 57"/>
              <p:cNvCxnSpPr>
                <a:endCxn id="57" idx="1"/>
              </p:cNvCxnSpPr>
              <p:nvPr/>
            </p:nvCxnSpPr>
            <p:spPr>
              <a:xfrm>
                <a:off x="7183845" y="3361747"/>
                <a:ext cx="1268087" cy="18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0"/>
            <p:cNvSpPr txBox="1">
              <a:spLocks noChangeArrowheads="1"/>
            </p:cNvSpPr>
            <p:nvPr/>
          </p:nvSpPr>
          <p:spPr bwMode="auto">
            <a:xfrm>
              <a:off x="7450637" y="6248400"/>
              <a:ext cx="1534352" cy="17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9144" rIns="9144" bIns="9144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itchFamily="96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>
                  <a:latin typeface="Gill Sans MT" pitchFamily="34" charset="0"/>
                </a:rPr>
                <a:t>*Part of CampusConnexions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38200" y="1295400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expanding universe of risk… </a:t>
            </a:r>
            <a:endParaRPr lang="en-US" sz="22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A:  Part 3 – Technical Lesson (in detail)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228600" y="1219200"/>
            <a:ext cx="472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000" b="1" dirty="0" smtClean="0">
              <a:solidFill>
                <a:schemeClr val="bg2"/>
              </a:solidFill>
            </a:endParaRPr>
          </a:p>
          <a:p>
            <a:pPr marL="1373188" lvl="3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000" u="sng" dirty="0" smtClean="0">
                <a:hlinkClick r:id="rId4"/>
              </a:rPr>
              <a:t>http://www.ucop.edu/riskmgt/erm/riskmitwb.html</a:t>
            </a:r>
            <a:endParaRPr lang="en-US" sz="2000" u="sng" dirty="0" smtClean="0"/>
          </a:p>
          <a:p>
            <a:pPr marL="1373188" lvl="3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000" u="sng" dirty="0" smtClean="0"/>
          </a:p>
          <a:p>
            <a:pPr marL="1373188" lvl="3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000" dirty="0" smtClean="0"/>
          </a:p>
          <a:p>
            <a:pPr marL="1373188" lvl="3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  <a:sym typeface="Wingdings" pitchFamily="2" charset="2"/>
              </a:rPr>
              <a:t>Activity:  </a:t>
            </a:r>
          </a:p>
          <a:p>
            <a:pPr marL="1830388" lvl="4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830388" lvl="4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  <a:sym typeface="Wingdings" pitchFamily="2" charset="2"/>
              </a:rPr>
              <a:t>Complete a practice Risk Assessment at the link above, using this case study as the premise, and filling in  details based on reasonable assumptions</a:t>
            </a:r>
          </a:p>
          <a:p>
            <a:pPr marL="1373188" lvl="3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830388" lvl="4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  <a:sym typeface="Wingdings" pitchFamily="2" charset="2"/>
              </a:rPr>
              <a:t>Report out on the experience and results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725" y="404750"/>
            <a:ext cx="87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</a:t>
            </a:r>
          </a:p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4450080" cy="5181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A:  Part 4 – How might this relate to your area?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0668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Operationally?</a:t>
            </a: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Financially?</a:t>
            </a: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Describe an example – either one that has actually happened, or one that you anticipate happening</a:t>
            </a: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What could/would you do?</a:t>
            </a: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What creative ideas or solutions might you be able to offer to the CFO Division?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725" y="404750"/>
            <a:ext cx="87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</a:t>
            </a:r>
          </a:p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014350" y="1490350"/>
            <a:ext cx="8534400" cy="4953000"/>
          </a:xfrm>
          <a:prstGeom prst="rect">
            <a:avLst/>
          </a:prstGeom>
          <a:solidFill>
            <a:srgbClr val="FFFF00">
              <a:alpha val="50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A:  Part 5 – What can you do as a leader?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0668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Make the case that there are strategic, financial, operational, compliance, reporting </a:t>
            </a:r>
            <a:r>
              <a:rPr lang="en-US" sz="2300" b="1" u="sng" dirty="0" smtClean="0">
                <a:solidFill>
                  <a:schemeClr val="accent1"/>
                </a:solidFill>
                <a:sym typeface="Wingdings" pitchFamily="2" charset="2"/>
              </a:rPr>
              <a:t>and</a:t>
            </a: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 reputational risks associated with any new venture, and that these risks </a:t>
            </a:r>
            <a:r>
              <a:rPr lang="en-US" sz="2300" b="1" u="sng" dirty="0" smtClean="0">
                <a:solidFill>
                  <a:schemeClr val="accent1"/>
                </a:solidFill>
                <a:sym typeface="Wingdings" pitchFamily="2" charset="2"/>
              </a:rPr>
              <a:t>cost money</a:t>
            </a: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 (sometimes ALOT) when not addressed upfront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Recommend a “New Initiative Risk Assessment”!</a:t>
            </a:r>
          </a:p>
          <a:p>
            <a:pPr marL="506413" lvl="3" indent="4763" algn="just" defTabSz="1019175" eaLnBrk="0" hangingPunct="0">
              <a:buClr>
                <a:schemeClr val="folHlink"/>
              </a:buClr>
              <a:buSzPct val="125000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  <a:hlinkClick r:id="rId4"/>
              </a:rPr>
              <a:t>http://www.ucop.edu/riskmgt/erm/riskmitwb.html</a:t>
            </a: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Assure colleagues that the point is not to say “no” to the venture, but to say “</a:t>
            </a:r>
            <a:r>
              <a:rPr lang="en-US" sz="2300" b="1" u="sng" dirty="0" smtClean="0">
                <a:solidFill>
                  <a:schemeClr val="accent1"/>
                </a:solidFill>
                <a:sym typeface="Wingdings" pitchFamily="2" charset="2"/>
              </a:rPr>
              <a:t>yes</a:t>
            </a: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”.  The Risk Assessment does not make decisions for you, but helps you organize your thinking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725" y="404750"/>
            <a:ext cx="87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</a:t>
            </a:r>
          </a:p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288925"/>
          </a:xfrm>
        </p:spPr>
        <p:txBody>
          <a:bodyPr/>
          <a:lstStyle/>
          <a:p>
            <a:pPr lvl="1"/>
            <a:r>
              <a:rPr lang="en-US" sz="2300" dirty="0" smtClean="0"/>
              <a:t>Case Study B:  Day in the life of Central Travel Mgmt.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371500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Recall what Central Travel Mgmt. does… </a:t>
            </a:r>
            <a:endParaRPr lang="en-US" sz="2200" dirty="0"/>
          </a:p>
        </p:txBody>
      </p:sp>
      <p:sp>
        <p:nvSpPr>
          <p:cNvPr id="14" name="Oval 13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79775" y="48095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Connexxus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524000"/>
            <a:ext cx="685909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 bwMode="auto">
          <a:xfrm>
            <a:off x="2971800" y="4419600"/>
            <a:ext cx="3581400" cy="2362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H="1">
            <a:off x="2667000" y="4800600"/>
            <a:ext cx="381000" cy="381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3159825" y="1278574"/>
            <a:ext cx="6629399" cy="29375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Financial Services &amp; Controls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B:  Part 1 – Background Story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52400" y="1219200"/>
            <a:ext cx="937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UC spends approximately $200 million each year on travel and travel‐related expenses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Historically, there was little effort to organize a managed travel program to leverage the University’s volume, but in 2006 at the Regents’ request, UCOP initiated a study of travel spend, and in 2007 Connexxus was born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Connexxus has now achieved ~30% utilization across the UC system… but the goal is 80% systemwide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Resistance to change has been the primary hurdle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People don’t realize they can use it for personal travel, too!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9775" y="48095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Connexxus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62000" y="838200"/>
            <a:ext cx="4343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General announcements…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gray">
          <a:xfrm>
            <a:off x="1219200" y="2438400"/>
            <a:ext cx="731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</a:pPr>
            <a:r>
              <a:rPr lang="en-US" sz="3000" b="1" dirty="0" smtClean="0">
                <a:solidFill>
                  <a:schemeClr val="accent1"/>
                </a:solidFill>
                <a:sym typeface="Wingdings" pitchFamily="2" charset="2"/>
              </a:rPr>
              <a:t>Brief announcement from our UCOP Local HR Business Partner, </a:t>
            </a:r>
            <a:r>
              <a:rPr lang="en-US" sz="3000" b="1" dirty="0" smtClean="0">
                <a:solidFill>
                  <a:schemeClr val="bg2"/>
                </a:solidFill>
                <a:sym typeface="Wingdings" pitchFamily="2" charset="2"/>
              </a:rPr>
              <a:t>Isabel Chen</a:t>
            </a:r>
            <a:r>
              <a:rPr lang="en-US" sz="3000" b="1" dirty="0" smtClean="0">
                <a:solidFill>
                  <a:schemeClr val="accent1"/>
                </a:solidFill>
                <a:sym typeface="Wingdings" pitchFamily="2" charset="2"/>
              </a:rPr>
              <a:t>…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B:  Part 2 – Two Perspectives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105085"/>
            <a:ext cx="3581400" cy="452431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Yet another “new program” from OP; if I just wait it out, this program will probably go away</a:t>
            </a: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I do not have time to learn how to use this new thing;  even if I did, it doesn’t have the travel options that I need anyway</a:t>
            </a: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The savings don’t accrue to me, so why should I do it?  </a:t>
            </a: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Connexxus?  What’s that?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2105085"/>
            <a:ext cx="3581400" cy="45243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This program is a no-brainer!  Even at 20% utilization, the University saves $3 million/yr.  At 80% utilization, UC would save $15 million/yr.!</a:t>
            </a:r>
          </a:p>
          <a:p>
            <a:pPr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Some campuses have adopted Connexxus full-throttle, but others have hardly touched it…</a:t>
            </a:r>
          </a:p>
          <a:p>
            <a:pPr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What’s missing?  Are we doing enough communication?  Enough training?  Something else?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607125"/>
            <a:ext cx="3581400" cy="4097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marL="225425" indent="-225425" algn="ctr">
              <a:buClr>
                <a:schemeClr val="bg2"/>
              </a:buClr>
              <a:buSzPct val="125000"/>
            </a:pPr>
            <a:r>
              <a:rPr lang="en-US" sz="1600" b="1" dirty="0" smtClean="0">
                <a:solidFill>
                  <a:schemeClr val="bg1"/>
                </a:solidFill>
              </a:rPr>
              <a:t>Situation from </a:t>
            </a:r>
            <a:r>
              <a:rPr lang="en-US" sz="1600" b="1" dirty="0" smtClean="0">
                <a:solidFill>
                  <a:srgbClr val="FFC000"/>
                </a:solidFill>
              </a:rPr>
              <a:t>Our </a:t>
            </a:r>
            <a:r>
              <a:rPr lang="en-US" sz="1600" b="1" dirty="0" smtClean="0">
                <a:solidFill>
                  <a:schemeClr val="bg1"/>
                </a:solidFill>
              </a:rPr>
              <a:t>Perspective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1600200"/>
            <a:ext cx="3581400" cy="4097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225425" indent="-225425" algn="ctr">
              <a:buClr>
                <a:schemeClr val="bg2"/>
              </a:buClr>
              <a:buSzPct val="125000"/>
            </a:pPr>
            <a:r>
              <a:rPr lang="en-US" sz="1600" b="1" dirty="0" smtClean="0">
                <a:solidFill>
                  <a:schemeClr val="bg1"/>
                </a:solidFill>
              </a:rPr>
              <a:t>Situation from </a:t>
            </a:r>
            <a:r>
              <a:rPr lang="en-US" sz="1600" b="1" dirty="0" smtClean="0">
                <a:solidFill>
                  <a:srgbClr val="FFC000"/>
                </a:solidFill>
              </a:rPr>
              <a:t>Their</a:t>
            </a:r>
            <a:r>
              <a:rPr lang="en-US" sz="1600" b="1" dirty="0" smtClean="0">
                <a:solidFill>
                  <a:schemeClr val="bg1"/>
                </a:solidFill>
              </a:rPr>
              <a:t> Perspective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79775" y="48095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Connexxus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B:  Part 3 – Two Layers of Learning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676400" y="1651000"/>
          <a:ext cx="6705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79775" y="48095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Connexxus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B:  Part 3 – General Lesson (in detail)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53200" y="3581400"/>
            <a:ext cx="28976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  <a:sym typeface="Wingdings" pitchFamily="2" charset="2"/>
              </a:rPr>
              <a:t>The times, they are</a:t>
            </a:r>
          </a:p>
          <a:p>
            <a:pPr marL="225425" indent="-225425">
              <a:buClr>
                <a:schemeClr val="bg2"/>
              </a:buClr>
            </a:pPr>
            <a:r>
              <a:rPr lang="en-US" sz="2000" b="1" dirty="0" smtClean="0">
                <a:solidFill>
                  <a:schemeClr val="accent1"/>
                </a:solidFill>
                <a:sym typeface="Wingdings" pitchFamily="2" charset="2"/>
              </a:rPr>
              <a:t>	a-</a:t>
            </a:r>
            <a:r>
              <a:rPr lang="en-US" sz="2000" b="1" dirty="0" err="1" smtClean="0">
                <a:solidFill>
                  <a:schemeClr val="accent1"/>
                </a:solidFill>
                <a:sym typeface="Wingdings" pitchFamily="2" charset="2"/>
              </a:rPr>
              <a:t>changin</a:t>
            </a:r>
            <a:r>
              <a:rPr lang="en-US" sz="2000" b="1" dirty="0" smtClean="0">
                <a:solidFill>
                  <a:schemeClr val="accent1"/>
                </a:solidFill>
                <a:sym typeface="Wingdings" pitchFamily="2" charset="2"/>
              </a:rPr>
              <a:t>’… </a:t>
            </a:r>
          </a:p>
          <a:p>
            <a:pPr marL="225425" indent="-225425">
              <a:buClr>
                <a:schemeClr val="bg2"/>
              </a:buClr>
              <a:buFont typeface="Wingdings" pitchFamily="2" charset="2"/>
              <a:buChar char="§"/>
            </a:pPr>
            <a:endParaRPr lang="en-US" sz="20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225425" indent="-225425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/>
                </a:solidFill>
                <a:sym typeface="Wingdings" pitchFamily="2" charset="2"/>
              </a:rPr>
              <a:t>We now have more ability to drive common solutions than ever before, thanks to Regents’ Policy 5100, which was adopted in July 2010 </a:t>
            </a:r>
            <a:endParaRPr lang="en-US" sz="2000" b="1" dirty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79775" y="48095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Connexxus</a:t>
            </a:r>
            <a:endParaRPr lang="en-US" dirty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565325" y="2899118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3" indent="-457200" defTabSz="1019175" eaLnBrk="0" hangingPunct="0">
              <a:buClr>
                <a:schemeClr val="folHlink"/>
              </a:buClr>
              <a:buSzPct val="125000"/>
            </a:pPr>
            <a:r>
              <a:rPr lang="en-US" sz="800" u="sng" dirty="0" smtClean="0">
                <a:hlinkClick r:id="rId4"/>
              </a:rPr>
              <a:t>http://www.universityofcalifornia.edu/regents/policies/5100.html</a:t>
            </a:r>
            <a:endParaRPr lang="en-US" sz="800" u="sng" dirty="0" smtClean="0"/>
          </a:p>
          <a:p>
            <a:pPr marL="1373188" lvl="3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800" u="sng" dirty="0" smtClean="0"/>
          </a:p>
          <a:p>
            <a:pPr marL="1373188" lvl="3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800" dirty="0" smtClean="0"/>
          </a:p>
        </p:txBody>
      </p:sp>
      <p:pic>
        <p:nvPicPr>
          <p:cNvPr id="62" name="Picture 6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331025"/>
            <a:ext cx="4727964" cy="61266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3" name="Picture 62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375" y="1331025"/>
            <a:ext cx="3528206" cy="156809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1914899" y="5227833"/>
            <a:ext cx="3876301" cy="7870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B:  Part 3 – Technical Lesson (in detail)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79775" y="48095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Connexxus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990600" y="1447800"/>
            <a:ext cx="2895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b="1" dirty="0" smtClean="0">
              <a:solidFill>
                <a:schemeClr val="bg2"/>
              </a:solidFill>
            </a:endParaRPr>
          </a:p>
          <a:p>
            <a:pPr marL="463550" lvl="3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1600" u="sng" dirty="0" smtClean="0">
                <a:hlinkClick r:id="rId4"/>
              </a:rPr>
              <a:t>http://www.ucop.edu/ucoptravel/</a:t>
            </a:r>
            <a:endParaRPr lang="en-US" sz="1600" u="sng" dirty="0" smtClean="0"/>
          </a:p>
          <a:p>
            <a:pPr marL="1373188" lvl="3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u="sng" dirty="0" smtClean="0"/>
          </a:p>
          <a:p>
            <a:pPr marL="463550" lvl="3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1"/>
                </a:solidFill>
                <a:sym typeface="Wingdings" pitchFamily="2" charset="2"/>
              </a:rPr>
              <a:t>Activity:  </a:t>
            </a:r>
          </a:p>
          <a:p>
            <a:pPr marL="1830388" lvl="4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920750" lvl="5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1"/>
                </a:solidFill>
                <a:sym typeface="Wingdings" pitchFamily="2" charset="2"/>
              </a:rPr>
              <a:t>Log into Connexxus!</a:t>
            </a:r>
          </a:p>
          <a:p>
            <a:pPr marL="1830388" lvl="4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920750" lvl="5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1"/>
                </a:solidFill>
                <a:sym typeface="Wingdings" pitchFamily="2" charset="2"/>
              </a:rPr>
              <a:t>Surf around, and try to come up with at least three user questions</a:t>
            </a:r>
          </a:p>
          <a:p>
            <a:pPr marL="1830388" lvl="4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920750" lvl="5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1"/>
                </a:solidFill>
                <a:sym typeface="Wingdings" pitchFamily="2" charset="2"/>
              </a:rPr>
              <a:t>Email your questions to </a:t>
            </a:r>
            <a:r>
              <a:rPr lang="en-US" sz="1600" i="1" dirty="0" smtClean="0">
                <a:hlinkClick r:id="rId5"/>
              </a:rPr>
              <a:t>UCTravel@ucop.edu</a:t>
            </a:r>
            <a:endParaRPr lang="en-US" sz="1600" i="1" dirty="0" smtClean="0"/>
          </a:p>
          <a:p>
            <a:pPr marL="1830388" lvl="4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b="1" i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920750" lvl="5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1600" b="1" i="1" dirty="0" smtClean="0">
                <a:solidFill>
                  <a:schemeClr val="accent1"/>
                </a:solidFill>
                <a:sym typeface="Wingdings" pitchFamily="2" charset="2"/>
              </a:rPr>
              <a:t>Learn from it, and pass it on!</a:t>
            </a:r>
            <a:endParaRPr lang="en-US" sz="1600" b="1" dirty="0" smtClean="0">
              <a:solidFill>
                <a:schemeClr val="accent1"/>
              </a:solidFill>
              <a:sym typeface="Wingdings" pitchFamily="2" charset="2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595902" cy="22764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4410075"/>
            <a:ext cx="4762500" cy="26003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" name="Down Arrow 15"/>
          <p:cNvSpPr/>
          <p:nvPr/>
        </p:nvSpPr>
        <p:spPr bwMode="auto">
          <a:xfrm>
            <a:off x="6996050" y="3876675"/>
            <a:ext cx="228600" cy="45720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B:  Part 4 – How might this relate to your area?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9775" y="48095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Connexxus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10668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Operationally?</a:t>
            </a: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Financially?</a:t>
            </a: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Describe an example – either one that has actually happened, or one that you anticipate happening</a:t>
            </a: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What could/would you do?</a:t>
            </a: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What creative ideas or solutions might you be able to offer to the CFO Division?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014350" y="1490350"/>
            <a:ext cx="8534400" cy="4953000"/>
          </a:xfrm>
          <a:prstGeom prst="rect">
            <a:avLst/>
          </a:prstGeom>
          <a:solidFill>
            <a:srgbClr val="FFFF00">
              <a:alpha val="50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B:  Part 5 – What can you do as a leader?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0668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Make the case that using Connexxus for business travel (and personal travel, too!) is worth everybody’s time and attention – it saves UC some serious dough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Recommend that folks visit the UCOP travel site:</a:t>
            </a:r>
          </a:p>
          <a:p>
            <a:pPr marL="506413" lvl="3" indent="4763" algn="just" defTabSz="1019175" eaLnBrk="0" hangingPunct="0">
              <a:buClr>
                <a:schemeClr val="folHlink"/>
              </a:buClr>
              <a:buSzPct val="125000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  <a:hlinkClick r:id="rId4"/>
              </a:rPr>
              <a:t>http://www.ucop.edu/ucoptravel/</a:t>
            </a: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Assure colleagues that the UCOP Central Travel Management office is committed to making Connexxus work for everyone.  They can be contacted at </a:t>
            </a:r>
            <a:r>
              <a:rPr lang="en-US" sz="2400" b="1" dirty="0" smtClean="0">
                <a:latin typeface="+mn-lt"/>
                <a:hlinkClick r:id="rId5"/>
              </a:rPr>
              <a:t>UCTravel@ucop.edu</a:t>
            </a:r>
            <a:r>
              <a:rPr lang="en-US" sz="2400" b="1" dirty="0" smtClean="0">
                <a:latin typeface="+mn-lt"/>
              </a:rPr>
              <a:t>    </a:t>
            </a:r>
            <a:endParaRPr lang="en-US" sz="2300" b="1" dirty="0" smtClean="0">
              <a:solidFill>
                <a:schemeClr val="accent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9775" y="48095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Connexxus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0010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C:  Day in the life of Capital Markets Finance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3181600"/>
            <a:ext cx="1981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Recall what Capital Markets Finance does… </a:t>
            </a:r>
            <a:endParaRPr lang="en-US" sz="2200" dirty="0"/>
          </a:p>
        </p:txBody>
      </p:sp>
      <p:sp>
        <p:nvSpPr>
          <p:cNvPr id="14" name="Oval 13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7900" y="297875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Capital Markets Finance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6" b="11076"/>
          <a:stretch>
            <a:fillRect/>
          </a:stretch>
        </p:blipFill>
        <p:spPr bwMode="auto">
          <a:xfrm>
            <a:off x="2931808" y="1600200"/>
            <a:ext cx="697419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eft Brace 12"/>
          <p:cNvSpPr/>
          <p:nvPr/>
        </p:nvSpPr>
        <p:spPr bwMode="auto">
          <a:xfrm>
            <a:off x="2362200" y="1600200"/>
            <a:ext cx="838200" cy="4800600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C:  Part 1 – Background story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52400" y="1219200"/>
            <a:ext cx="9372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When a campus needs to expand its physical presence (classrooms, office buildings, hospitals, dorms, parking garages, etc.), it almost </a:t>
            </a:r>
            <a:r>
              <a:rPr lang="en-US" sz="2300" b="1" i="1" dirty="0" smtClean="0">
                <a:solidFill>
                  <a:schemeClr val="accent1"/>
                </a:solidFill>
                <a:sym typeface="Wingdings" pitchFamily="2" charset="2"/>
              </a:rPr>
              <a:t>always</a:t>
            </a: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 needs financing from the bond market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The Regents have to approve not only the project itself, but also the authority to issue bonds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This means two offices are involved:  Budget &amp; Capital Resources and Capital Markets Finance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Analyzing the campus’s ability to repay bonds is a tricky matter – it takes time and due diligence.  But the Capital Markets Finance office sometimes doesn’t find out until the week that Regents’ items are due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7900" y="297875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Capital Markets Finance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C:  Part 2 – Two perspectives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105085"/>
            <a:ext cx="3581400" cy="452431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What is the big deal?  We just need a red light or green light from CMF</a:t>
            </a: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There have been times in the past when CMF has been able to turn around their analysis in a day or two… so 1-2 days is probably sufficient this time, too</a:t>
            </a: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The bond financing is just ancillary to this project – the real meat has to do with the construction itself</a:t>
            </a: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105085"/>
            <a:ext cx="3581400" cy="45243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Unlike a corporation, UC can’t raise money by issuing </a:t>
            </a:r>
            <a:r>
              <a:rPr lang="en-US" sz="1800" i="1" dirty="0" smtClean="0">
                <a:solidFill>
                  <a:schemeClr val="bg1"/>
                </a:solidFill>
              </a:rPr>
              <a:t>both</a:t>
            </a:r>
            <a:r>
              <a:rPr lang="en-US" sz="1800" dirty="0" smtClean="0">
                <a:solidFill>
                  <a:schemeClr val="bg1"/>
                </a:solidFill>
              </a:rPr>
              <a:t> equity and bonds; it can only issue bonds  </a:t>
            </a: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Entering the capital markets is a serious thing!  If a campus can’t repay, it is a BIG problem</a:t>
            </a: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25425" indent="-225425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</a:rPr>
              <a:t>The analysis goes way beyond UC/UCOP – we have to involve rating agencies, investors, banks, legal counsel, and we have to be able to talk to campus folks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607125"/>
            <a:ext cx="3581400" cy="4097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marL="225425" indent="-225425" algn="ctr">
              <a:buClr>
                <a:schemeClr val="bg2"/>
              </a:buClr>
              <a:buSzPct val="125000"/>
            </a:pPr>
            <a:r>
              <a:rPr lang="en-US" sz="1600" b="1" dirty="0" smtClean="0">
                <a:solidFill>
                  <a:schemeClr val="bg1"/>
                </a:solidFill>
              </a:rPr>
              <a:t>Situation from </a:t>
            </a:r>
            <a:r>
              <a:rPr lang="en-US" sz="1600" b="1" dirty="0" smtClean="0">
                <a:solidFill>
                  <a:srgbClr val="FFC000"/>
                </a:solidFill>
              </a:rPr>
              <a:t>Our </a:t>
            </a:r>
            <a:r>
              <a:rPr lang="en-US" sz="1600" b="1" dirty="0" smtClean="0">
                <a:solidFill>
                  <a:schemeClr val="bg1"/>
                </a:solidFill>
              </a:rPr>
              <a:t>Perspective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1600200"/>
            <a:ext cx="3581400" cy="4097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225425" indent="-225425" algn="ctr">
              <a:buClr>
                <a:schemeClr val="bg2"/>
              </a:buClr>
              <a:buSzPct val="125000"/>
            </a:pPr>
            <a:r>
              <a:rPr lang="en-US" sz="1600" b="1" dirty="0" smtClean="0">
                <a:solidFill>
                  <a:schemeClr val="bg1"/>
                </a:solidFill>
              </a:rPr>
              <a:t>Situation from </a:t>
            </a:r>
            <a:r>
              <a:rPr lang="en-US" sz="1600" b="1" dirty="0" smtClean="0">
                <a:solidFill>
                  <a:srgbClr val="FFC000"/>
                </a:solidFill>
              </a:rPr>
              <a:t>Their</a:t>
            </a:r>
            <a:r>
              <a:rPr lang="en-US" sz="1600" b="1" dirty="0" smtClean="0">
                <a:solidFill>
                  <a:schemeClr val="bg1"/>
                </a:solidFill>
              </a:rPr>
              <a:t> Perspective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67900" y="297875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Capital Markets Finance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C:  Part 3 – Two layers of learning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676400" y="1651000"/>
          <a:ext cx="6705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67900" y="297875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Capital Markets Finance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 bwMode="auto">
          <a:xfrm>
            <a:off x="3188525" y="2590800"/>
            <a:ext cx="2286000" cy="2286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93575" y="3962400"/>
            <a:ext cx="2286000" cy="2286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62000" y="838200"/>
            <a:ext cx="2667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CFO Division</a:t>
            </a:r>
          </a:p>
          <a:p>
            <a:pPr marL="0" lvl="1" defTabSz="1019175" eaLnBrk="0" hangingPunct="0">
              <a:lnSpc>
                <a:spcPts val="2788"/>
              </a:lnSpc>
            </a:pPr>
            <a:r>
              <a:rPr lang="en-US" sz="2300" b="1" kern="0" dirty="0" smtClean="0">
                <a:ea typeface="LF_Kai" pitchFamily="2" charset="-122"/>
              </a:rPr>
              <a:t>Announcements…</a:t>
            </a:r>
            <a:endParaRPr kumimoji="0" lang="en-US" sz="23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itchFamily="34" charset="0"/>
              <a:ea typeface="LF_Kai" pitchFamily="2" charset="-122"/>
              <a:cs typeface="LF_Kai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871850" y="1483086"/>
            <a:ext cx="2286000" cy="2286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2" name="Group 71"/>
          <p:cNvGrpSpPr/>
          <p:nvPr/>
        </p:nvGrpSpPr>
        <p:grpSpPr>
          <a:xfrm>
            <a:off x="228600" y="2197247"/>
            <a:ext cx="3538850" cy="980405"/>
            <a:chOff x="2057400" y="1955770"/>
            <a:chExt cx="3538850" cy="980405"/>
          </a:xfrm>
        </p:grpSpPr>
        <p:sp>
          <p:nvSpPr>
            <p:cNvPr id="74" name="Curved Up Ribbon 73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907475" y="2135778"/>
              <a:ext cx="1828800" cy="36933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Rich Powell!</a:t>
              </a:r>
            </a:p>
          </p:txBody>
        </p:sp>
      </p:grpSp>
      <p:sp>
        <p:nvSpPr>
          <p:cNvPr id="76" name="Oval 75"/>
          <p:cNvSpPr/>
          <p:nvPr/>
        </p:nvSpPr>
        <p:spPr bwMode="auto">
          <a:xfrm>
            <a:off x="6964875" y="5334000"/>
            <a:ext cx="2286000" cy="2286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3" name="Group 80"/>
          <p:cNvGrpSpPr/>
          <p:nvPr/>
        </p:nvGrpSpPr>
        <p:grpSpPr>
          <a:xfrm>
            <a:off x="6367150" y="6055086"/>
            <a:ext cx="3538850" cy="980405"/>
            <a:chOff x="2057400" y="1955770"/>
            <a:chExt cx="3538850" cy="980405"/>
          </a:xfrm>
        </p:grpSpPr>
        <p:sp>
          <p:nvSpPr>
            <p:cNvPr id="82" name="Curved Up Ribbon 81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907475" y="2150119"/>
              <a:ext cx="1828800" cy="36933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Mike Riley!</a:t>
              </a:r>
            </a:p>
          </p:txBody>
        </p:sp>
      </p:grpSp>
      <p:sp>
        <p:nvSpPr>
          <p:cNvPr id="86" name="Oval 85"/>
          <p:cNvSpPr/>
          <p:nvPr/>
        </p:nvSpPr>
        <p:spPr bwMode="auto">
          <a:xfrm>
            <a:off x="6988625" y="228600"/>
            <a:ext cx="2286000" cy="2286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3276600" y="5181600"/>
            <a:ext cx="2286000" cy="2286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4" name="Group 101"/>
          <p:cNvGrpSpPr/>
          <p:nvPr/>
        </p:nvGrpSpPr>
        <p:grpSpPr>
          <a:xfrm>
            <a:off x="2667000" y="5867400"/>
            <a:ext cx="3538850" cy="980405"/>
            <a:chOff x="2057400" y="1955770"/>
            <a:chExt cx="3538850" cy="980405"/>
          </a:xfrm>
        </p:grpSpPr>
        <p:sp>
          <p:nvSpPr>
            <p:cNvPr id="103" name="Curved Up Ribbon 102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07475" y="2141104"/>
              <a:ext cx="1828800" cy="36933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Amal Smith!</a:t>
              </a: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6367150" y="926275"/>
            <a:ext cx="3538850" cy="980405"/>
            <a:chOff x="2057400" y="1955770"/>
            <a:chExt cx="3538850" cy="980405"/>
          </a:xfrm>
        </p:grpSpPr>
        <p:sp>
          <p:nvSpPr>
            <p:cNvPr id="89" name="Curved Up Ribbon 88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CC0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907475" y="2144812"/>
              <a:ext cx="1828800" cy="36933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UCRP Issuance!</a:t>
              </a:r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381000" y="4648200"/>
            <a:ext cx="3538850" cy="980405"/>
            <a:chOff x="2057400" y="1955770"/>
            <a:chExt cx="3538850" cy="980405"/>
          </a:xfrm>
        </p:grpSpPr>
        <p:sp>
          <p:nvSpPr>
            <p:cNvPr id="56" name="Curved Up Ribbon 55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CC0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907475" y="2168394"/>
              <a:ext cx="1828800" cy="36933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Connexxus!</a:t>
              </a:r>
            </a:p>
          </p:txBody>
        </p:sp>
      </p:grpSp>
      <p:sp>
        <p:nvSpPr>
          <p:cNvPr id="30" name="Oval 29"/>
          <p:cNvSpPr/>
          <p:nvPr/>
        </p:nvSpPr>
        <p:spPr bwMode="auto">
          <a:xfrm>
            <a:off x="3776350" y="381000"/>
            <a:ext cx="2286000" cy="2286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31" name="Group 101"/>
          <p:cNvGrpSpPr/>
          <p:nvPr/>
        </p:nvGrpSpPr>
        <p:grpSpPr>
          <a:xfrm>
            <a:off x="3166750" y="1066800"/>
            <a:ext cx="3538850" cy="980405"/>
            <a:chOff x="2057400" y="1955770"/>
            <a:chExt cx="3538850" cy="980405"/>
          </a:xfrm>
        </p:grpSpPr>
        <p:sp>
          <p:nvSpPr>
            <p:cNvPr id="32" name="Curved Up Ribbon 31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07475" y="2141104"/>
              <a:ext cx="1828800" cy="36933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Erike Young!</a:t>
              </a:r>
            </a:p>
          </p:txBody>
        </p:sp>
      </p:grpSp>
      <p:grpSp>
        <p:nvGrpSpPr>
          <p:cNvPr id="35" name="Group 80"/>
          <p:cNvGrpSpPr/>
          <p:nvPr/>
        </p:nvGrpSpPr>
        <p:grpSpPr>
          <a:xfrm>
            <a:off x="2590800" y="3311886"/>
            <a:ext cx="3538850" cy="980405"/>
            <a:chOff x="2057400" y="1955770"/>
            <a:chExt cx="3538850" cy="980405"/>
          </a:xfrm>
        </p:grpSpPr>
        <p:sp>
          <p:nvSpPr>
            <p:cNvPr id="36" name="Curved Up Ribbon 35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07475" y="2150119"/>
              <a:ext cx="1828800" cy="36933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Alan Moloney!</a:t>
              </a:r>
            </a:p>
          </p:txBody>
        </p:sp>
      </p:grpSp>
      <p:sp>
        <p:nvSpPr>
          <p:cNvPr id="42" name="Oval 41"/>
          <p:cNvSpPr/>
          <p:nvPr/>
        </p:nvSpPr>
        <p:spPr bwMode="auto">
          <a:xfrm>
            <a:off x="5322125" y="3733800"/>
            <a:ext cx="2286000" cy="2286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43" name="Group 80"/>
          <p:cNvGrpSpPr/>
          <p:nvPr/>
        </p:nvGrpSpPr>
        <p:grpSpPr>
          <a:xfrm>
            <a:off x="4724400" y="4454886"/>
            <a:ext cx="3538850" cy="980405"/>
            <a:chOff x="2057400" y="1955770"/>
            <a:chExt cx="3538850" cy="980405"/>
          </a:xfrm>
        </p:grpSpPr>
        <p:sp>
          <p:nvSpPr>
            <p:cNvPr id="44" name="Curved Up Ribbon 43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CC0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07475" y="2150119"/>
              <a:ext cx="1828800" cy="36933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MOP Loan Sale!</a:t>
              </a:r>
            </a:p>
          </p:txBody>
        </p:sp>
      </p:grpSp>
      <p:sp>
        <p:nvSpPr>
          <p:cNvPr id="46" name="Oval 45"/>
          <p:cNvSpPr/>
          <p:nvPr/>
        </p:nvSpPr>
        <p:spPr bwMode="auto">
          <a:xfrm>
            <a:off x="6793675" y="1969325"/>
            <a:ext cx="2286000" cy="2286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47" name="Group 86"/>
          <p:cNvGrpSpPr/>
          <p:nvPr/>
        </p:nvGrpSpPr>
        <p:grpSpPr>
          <a:xfrm>
            <a:off x="6172200" y="2667000"/>
            <a:ext cx="3538850" cy="980405"/>
            <a:chOff x="2057400" y="1955770"/>
            <a:chExt cx="3538850" cy="980405"/>
          </a:xfrm>
        </p:grpSpPr>
        <p:sp>
          <p:nvSpPr>
            <p:cNvPr id="48" name="Curved Up Ribbon 47"/>
            <p:cNvSpPr/>
            <p:nvPr/>
          </p:nvSpPr>
          <p:spPr bwMode="auto">
            <a:xfrm>
              <a:off x="2057400" y="1955770"/>
              <a:ext cx="3538850" cy="980405"/>
            </a:xfrm>
            <a:prstGeom prst="ellipseRibbon2">
              <a:avLst/>
            </a:prstGeom>
            <a:solidFill>
              <a:srgbClr val="FFFF00"/>
            </a:solidFill>
            <a:ln w="254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07475" y="2144812"/>
              <a:ext cx="1828800" cy="36933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/>
                  </a:solidFill>
                </a:rPr>
                <a:t>Jennifer Ha!</a:t>
              </a: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C:  Part 3 – General Lesson (in detail)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7900" y="297875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Capital Markets Finance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990600" y="1447800"/>
            <a:ext cx="2895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b="1" dirty="0" smtClean="0">
              <a:solidFill>
                <a:schemeClr val="bg2"/>
              </a:solidFill>
            </a:endParaRPr>
          </a:p>
          <a:p>
            <a:pPr marL="463550" lvl="3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1600" u="sng" dirty="0" smtClean="0">
                <a:hlinkClick r:id="rId4"/>
              </a:rPr>
              <a:t>http://www.universityofcalifornia.edu/regents/meetings.html</a:t>
            </a:r>
            <a:endParaRPr lang="en-US" sz="1600" u="sng" dirty="0" smtClean="0"/>
          </a:p>
          <a:p>
            <a:pPr marL="1373188" lvl="3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u="sng" dirty="0" smtClean="0"/>
          </a:p>
          <a:p>
            <a:pPr marL="463550" lvl="3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1"/>
                </a:solidFill>
                <a:sym typeface="Wingdings" pitchFamily="2" charset="2"/>
              </a:rPr>
              <a:t>The Regents’ website always contains a detailed schedule of meetings</a:t>
            </a:r>
          </a:p>
        </p:txBody>
      </p:sp>
      <p:pic>
        <p:nvPicPr>
          <p:cNvPr id="14" name="Picture 1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743718" cy="59436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C:  Part 3 – Technical Lesson (in detail)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7900" y="297875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Capital Markets Finance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990600" y="1447800"/>
            <a:ext cx="2895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b="1" dirty="0" smtClean="0">
              <a:solidFill>
                <a:schemeClr val="bg2"/>
              </a:solidFill>
            </a:endParaRPr>
          </a:p>
          <a:p>
            <a:pPr marL="463550" lvl="3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1600" u="sng" dirty="0" smtClean="0">
                <a:hlinkClick r:id="rId4"/>
              </a:rPr>
              <a:t>http://www.universityofcalifornia.edu/finreports/index.php?file=debtcapital/debtcapital_2010.pdf</a:t>
            </a:r>
            <a:endParaRPr lang="en-US" sz="1600" u="sng" dirty="0" smtClean="0"/>
          </a:p>
          <a:p>
            <a:pPr marL="1373188" lvl="3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u="sng" dirty="0" smtClean="0"/>
          </a:p>
          <a:p>
            <a:pPr marL="463550" lvl="3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1"/>
                </a:solidFill>
                <a:sym typeface="Wingdings" pitchFamily="2" charset="2"/>
              </a:rPr>
              <a:t>Take 15 minutes to review the CMF’s “Annual Report on Debt Capital and External Finance Approvals”</a:t>
            </a:r>
          </a:p>
          <a:p>
            <a:pPr marL="463550" lvl="3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63550" lvl="3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1"/>
                </a:solidFill>
                <a:sym typeface="Wingdings" pitchFamily="2" charset="2"/>
              </a:rPr>
              <a:t>Come up with three questions – broad or specific!</a:t>
            </a:r>
          </a:p>
          <a:p>
            <a:pPr marL="463550" lvl="3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63550" lvl="4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1"/>
                </a:solidFill>
                <a:sym typeface="Wingdings" pitchFamily="2" charset="2"/>
              </a:rPr>
              <a:t>Email your questions to </a:t>
            </a:r>
            <a:r>
              <a:rPr lang="en-US" sz="1600" i="1" dirty="0" smtClean="0">
                <a:hlinkClick r:id="rId5"/>
              </a:rPr>
              <a:t>Allen.Yin@ucop.edu</a:t>
            </a:r>
            <a:r>
              <a:rPr lang="en-US" sz="1600" i="1" dirty="0" smtClean="0"/>
              <a:t> </a:t>
            </a:r>
          </a:p>
          <a:p>
            <a:pPr marL="1830388" lvl="4" indent="-457200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b="1" i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63550" lvl="4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1600" b="1" i="1" dirty="0" smtClean="0">
                <a:solidFill>
                  <a:schemeClr val="accent1"/>
                </a:solidFill>
                <a:sym typeface="Wingdings" pitchFamily="2" charset="2"/>
              </a:rPr>
              <a:t>Learn from it, and pass it on!</a:t>
            </a:r>
            <a:endParaRPr lang="en-US" sz="16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63550" lvl="3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63550" lvl="3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63550" lvl="3" indent="-461963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1600" b="1" dirty="0" smtClean="0">
              <a:solidFill>
                <a:schemeClr val="accent1"/>
              </a:solidFill>
              <a:sym typeface="Wingdings" pitchFamily="2" charset="2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399" y="1524000"/>
            <a:ext cx="4573693" cy="56388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C:  Part 4 – How might this relate to your area?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10668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Operationally?</a:t>
            </a: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Financially?</a:t>
            </a: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Describe an example – either one that has actually happened, or one that you anticipate happening</a:t>
            </a: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What could/would you do?</a:t>
            </a: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What creative ideas or solutions might you be able to offer to the CFO Division?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67900" y="297875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Capital Markets Finance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014350" y="1421075"/>
            <a:ext cx="8534400" cy="4955975"/>
          </a:xfrm>
          <a:prstGeom prst="rect">
            <a:avLst/>
          </a:prstGeom>
          <a:solidFill>
            <a:srgbClr val="FFFF00">
              <a:alpha val="50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153400" cy="304800"/>
          </a:xfrm>
        </p:spPr>
        <p:txBody>
          <a:bodyPr/>
          <a:lstStyle/>
          <a:p>
            <a:pPr lvl="1"/>
            <a:r>
              <a:rPr lang="en-US" sz="2300" dirty="0" smtClean="0"/>
              <a:t>Case Study C:  Part 5 – What can you do as a leader?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066800" y="11430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Make the case that entering the capital markets is a serious thing!  And the Regental approval process that comes before it should be given ample time and attention </a:t>
            </a: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Recommend that folks visit the CMF online guide:</a:t>
            </a:r>
          </a:p>
          <a:p>
            <a:pPr marL="506413" lvl="3" indent="4763" algn="just" defTabSz="1019175" eaLnBrk="0" hangingPunct="0">
              <a:buClr>
                <a:schemeClr val="folHlink"/>
              </a:buClr>
              <a:buSzPct val="125000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  <a:hlinkClick r:id="rId4"/>
              </a:rPr>
              <a:t>http://www.ucop.edu/capmarketsfin/documents/capital-markets-finance-guide.pdf</a:t>
            </a: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13731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endParaRPr lang="en-US" sz="2300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458788" lvl="3" indent="-457200" algn="just" defTabSz="1019175" eaLnBrk="0" hangingPunct="0">
              <a:buClr>
                <a:schemeClr val="folHlink"/>
              </a:buClr>
              <a:buSzPct val="125000"/>
              <a:buFont typeface="Wingdings" pitchFamily="2" charset="2"/>
              <a:buChar char="§"/>
            </a:pPr>
            <a:r>
              <a:rPr lang="en-US" sz="2300" b="1" dirty="0" smtClean="0">
                <a:solidFill>
                  <a:schemeClr val="accent1"/>
                </a:solidFill>
                <a:sym typeface="Wingdings" pitchFamily="2" charset="2"/>
              </a:rPr>
              <a:t>Assure campus colleagues that the financing approval process is clearly defined, and that a little advance communication goes a long way!</a:t>
            </a:r>
            <a:endParaRPr lang="en-US" sz="2300" b="1" dirty="0" smtClean="0">
              <a:solidFill>
                <a:schemeClr val="accent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915400" y="152400"/>
            <a:ext cx="990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7900" y="297875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Capital Markets Finance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219200"/>
            <a:ext cx="5416550" cy="556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66775"/>
            <a:ext cx="8686800" cy="288925"/>
          </a:xfrm>
        </p:spPr>
        <p:txBody>
          <a:bodyPr/>
          <a:lstStyle/>
          <a:p>
            <a:r>
              <a:rPr lang="en-US" sz="2300" dirty="0" smtClean="0"/>
              <a:t>Follow-up from May 13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 division-wide town hall… </a:t>
            </a:r>
            <a:endParaRPr lang="en-US" sz="2300" dirty="0" smtClean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47800" y="1219200"/>
            <a:ext cx="3632886" cy="3733800"/>
            <a:chOff x="6858000" y="3276600"/>
            <a:chExt cx="2971800" cy="3352800"/>
          </a:xfrm>
        </p:grpSpPr>
        <p:sp>
          <p:nvSpPr>
            <p:cNvPr id="19" name="Explosion 2 18"/>
            <p:cNvSpPr/>
            <p:nvPr/>
          </p:nvSpPr>
          <p:spPr bwMode="auto">
            <a:xfrm>
              <a:off x="6858000" y="3276600"/>
              <a:ext cx="2971800" cy="3352800"/>
            </a:xfrm>
            <a:prstGeom prst="irregularSeal2">
              <a:avLst/>
            </a:prstGeom>
            <a:solidFill>
              <a:srgbClr val="F6EB0A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83301" y="4012456"/>
              <a:ext cx="1905000" cy="195816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500" b="1" i="1" dirty="0" smtClean="0">
                  <a:solidFill>
                    <a:schemeClr val="accent1"/>
                  </a:solidFill>
                </a:rPr>
                <a:t>5/26 COVC</a:t>
              </a:r>
            </a:p>
            <a:p>
              <a:pPr algn="ctr"/>
              <a:r>
                <a:rPr lang="en-US" sz="2500" b="1" i="1" dirty="0" smtClean="0">
                  <a:solidFill>
                    <a:schemeClr val="accent1"/>
                  </a:solidFill>
                </a:rPr>
                <a:t>Presentation</a:t>
              </a:r>
              <a:endParaRPr lang="en-US" sz="2500" b="1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11114" y="1219200"/>
            <a:ext cx="3632886" cy="3733800"/>
            <a:chOff x="6858000" y="3276600"/>
            <a:chExt cx="2971800" cy="3352800"/>
          </a:xfrm>
        </p:grpSpPr>
        <p:sp>
          <p:nvSpPr>
            <p:cNvPr id="22" name="Explosion 2 21"/>
            <p:cNvSpPr/>
            <p:nvPr/>
          </p:nvSpPr>
          <p:spPr bwMode="auto">
            <a:xfrm>
              <a:off x="6858000" y="3276600"/>
              <a:ext cx="2971800" cy="3352800"/>
            </a:xfrm>
            <a:prstGeom prst="irregularSeal2">
              <a:avLst/>
            </a:prstGeom>
            <a:solidFill>
              <a:srgbClr val="F6EB0A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6453" y="4026769"/>
              <a:ext cx="1905000" cy="195816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500" b="1" i="1" dirty="0" smtClean="0">
                  <a:solidFill>
                    <a:schemeClr val="accent1"/>
                  </a:solidFill>
                </a:rPr>
                <a:t>Performance Appraisals</a:t>
              </a:r>
              <a:endParaRPr lang="en-US" sz="2500" b="1" i="1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 bwMode="auto">
          <a:xfrm rot="16200000" flipH="1">
            <a:off x="2947931" y="4929130"/>
            <a:ext cx="933951" cy="28187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H="1">
            <a:off x="6960787" y="4979588"/>
            <a:ext cx="1010153" cy="3473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>
            <a:spLocks noChangeArrowheads="1"/>
          </p:cNvSpPr>
          <p:nvPr/>
        </p:nvSpPr>
        <p:spPr bwMode="gray">
          <a:xfrm>
            <a:off x="1524000" y="5443868"/>
            <a:ext cx="35814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209550" lvl="1" indent="-207963" algn="ctr" defTabSz="1019175" eaLnBrk="0" hangingPunct="0">
              <a:buClr>
                <a:schemeClr val="folHlink"/>
              </a:buClr>
              <a:buSzPct val="125000"/>
            </a:pPr>
            <a:r>
              <a:rPr lang="en-US" sz="4000" dirty="0" smtClean="0"/>
              <a:t>	Positive Reaction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gray">
          <a:xfrm>
            <a:off x="5638800" y="5520068"/>
            <a:ext cx="35814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209550" lvl="1" indent="-207963" algn="ctr" defTabSz="1019175" eaLnBrk="0" hangingPunct="0">
              <a:buClr>
                <a:schemeClr val="folHlink"/>
              </a:buClr>
              <a:buSzPct val="125000"/>
            </a:pPr>
            <a:r>
              <a:rPr lang="en-US" sz="4000" dirty="0" smtClean="0"/>
              <a:t>	Normalizing to “3” 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66775"/>
            <a:ext cx="9296400" cy="288925"/>
          </a:xfrm>
        </p:spPr>
        <p:txBody>
          <a:bodyPr/>
          <a:lstStyle/>
          <a:p>
            <a:r>
              <a:rPr lang="en-US" sz="2300" dirty="0" smtClean="0"/>
              <a:t>“Employee Role in Performance Appraisal”… </a:t>
            </a:r>
            <a:endParaRPr lang="en-US" sz="2300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3547408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8/4, 9:00-11:00 a.m. </a:t>
            </a:r>
            <a:r>
              <a:rPr lang="en-US" sz="4000" dirty="0" smtClean="0">
                <a:solidFill>
                  <a:schemeClr val="accent1"/>
                </a:solidFill>
              </a:rPr>
              <a:t>@ 512 Kaiser </a:t>
            </a:r>
          </a:p>
          <a:p>
            <a:endParaRPr lang="en-US" sz="4000" dirty="0" smtClean="0"/>
          </a:p>
          <a:p>
            <a:r>
              <a:rPr lang="en-US" sz="4000" dirty="0" smtClean="0"/>
              <a:t>8/9, 1:00-3:00 p.m. </a:t>
            </a:r>
            <a:r>
              <a:rPr lang="en-US" sz="4000" dirty="0" smtClean="0">
                <a:solidFill>
                  <a:schemeClr val="accent1"/>
                </a:solidFill>
              </a:rPr>
              <a:t>@ 5320 Franklin 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1871008"/>
            <a:ext cx="726192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dirty="0" smtClean="0"/>
              <a:t>Only 2 workshops left!</a:t>
            </a:r>
            <a:endParaRPr lang="en-US" sz="55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3733800" cy="288925"/>
          </a:xfrm>
        </p:spPr>
        <p:txBody>
          <a:bodyPr/>
          <a:lstStyle/>
          <a:p>
            <a:pPr lvl="1"/>
            <a:r>
              <a:rPr lang="en-US" sz="2300" dirty="0" smtClean="0"/>
              <a:t>Why are we here?</a:t>
            </a:r>
          </a:p>
        </p:txBody>
      </p:sp>
      <p:sp>
        <p:nvSpPr>
          <p:cNvPr id="56" name="TextBox 55"/>
          <p:cNvSpPr txBox="1"/>
          <p:nvPr/>
        </p:nvSpPr>
        <p:spPr>
          <a:xfrm rot="233865">
            <a:off x="5286126" y="655755"/>
            <a:ext cx="808076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Values</a:t>
            </a:r>
          </a:p>
        </p:txBody>
      </p:sp>
      <p:pic>
        <p:nvPicPr>
          <p:cNvPr id="65538" name="Picture 2" descr="http://podcast.westsideroseville.org/podcasts/0/WhyAmIHe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524000"/>
            <a:ext cx="6435210" cy="4800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5410200" cy="288925"/>
          </a:xfrm>
        </p:spPr>
        <p:txBody>
          <a:bodyPr/>
          <a:lstStyle/>
          <a:p>
            <a:pPr lvl="1"/>
            <a:r>
              <a:rPr lang="en-US" sz="2300" dirty="0" smtClean="0"/>
              <a:t>Because…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2602659" y="2643395"/>
            <a:ext cx="5943600" cy="3909805"/>
            <a:chOff x="2732567" y="2267989"/>
            <a:chExt cx="4661936" cy="3066704"/>
          </a:xfrm>
        </p:grpSpPr>
        <p:pic>
          <p:nvPicPr>
            <p:cNvPr id="51206" name="Picture 6" descr="http://holidaysandmemoriesmadeeasy.com/wp-content/uploads/2009/09/playdoh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901" y="2267989"/>
              <a:ext cx="2362200" cy="3066704"/>
            </a:xfrm>
            <a:prstGeom prst="rect">
              <a:avLst/>
            </a:prstGeom>
            <a:noFill/>
          </p:spPr>
        </p:pic>
        <p:pic>
          <p:nvPicPr>
            <p:cNvPr id="51208" name="Picture 8" descr="http://www.enflyer.com/app/file_root/2346/Images/PlayDohFragrance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24107">
              <a:off x="2732567" y="3581400"/>
              <a:ext cx="1219200" cy="1537447"/>
            </a:xfrm>
            <a:prstGeom prst="rect">
              <a:avLst/>
            </a:prstGeom>
            <a:noFill/>
          </p:spPr>
        </p:pic>
        <p:pic>
          <p:nvPicPr>
            <p:cNvPr id="8" name="Picture 8" descr="http://www.enflyer.com/app/file_root/2346/Images/PlayDohFragrance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3368">
              <a:off x="5881571" y="3124200"/>
              <a:ext cx="1512932" cy="1949914"/>
            </a:xfrm>
            <a:prstGeom prst="rect">
              <a:avLst/>
            </a:prstGeom>
            <a:noFill/>
          </p:spPr>
        </p:pic>
      </p:grpSp>
      <p:pic>
        <p:nvPicPr>
          <p:cNvPr id="51204" name="Picture 4" descr="Venus de Milo on display at the  Louvre">
            <a:hlinkClick r:id="rId7" tooltip="Venus de Milo on display at the  Louvre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50" y="1371600"/>
            <a:ext cx="885537" cy="13716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</p:pic>
      <p:cxnSp>
        <p:nvCxnSpPr>
          <p:cNvPr id="12" name="Straight Arrow Connector 11"/>
          <p:cNvCxnSpPr/>
          <p:nvPr/>
        </p:nvCxnSpPr>
        <p:spPr bwMode="auto">
          <a:xfrm>
            <a:off x="1905000" y="2286000"/>
            <a:ext cx="533402" cy="457201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467600" y="6096000"/>
            <a:ext cx="685800" cy="533400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pic>
        <p:nvPicPr>
          <p:cNvPr id="51210" name="Picture 10" descr="http://rockymountainfurnishing.com/images/categories/gg_microwave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132" y="2743200"/>
            <a:ext cx="1543050" cy="974558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 bwMode="auto">
          <a:xfrm>
            <a:off x="3558363" y="3767467"/>
            <a:ext cx="533402" cy="457201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pic>
        <p:nvPicPr>
          <p:cNvPr id="51202" name="Picture 2" descr="http://static.howstuffworks.com/gif/michelangelo-sculptures-1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6148450"/>
            <a:ext cx="937846" cy="12192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4724400" y="1143000"/>
            <a:ext cx="4572000" cy="738664"/>
          </a:xfrm>
          <a:prstGeom prst="rect">
            <a:avLst/>
          </a:prstGeom>
          <a:solidFill>
            <a:srgbClr val="F6EB0A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bg1">
                    <a:lumMod val="50000"/>
                  </a:schemeClr>
                </a:solidFill>
              </a:rPr>
              <a:t>We can help shape change</a:t>
            </a:r>
          </a:p>
          <a:p>
            <a:pPr algn="ctr"/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(i.e., future leaders of UCOP)</a:t>
            </a: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 bwMode="auto">
          <a:xfrm rot="5400000">
            <a:off x="6389134" y="2121932"/>
            <a:ext cx="861535" cy="380999"/>
          </a:xfrm>
          <a:prstGeom prst="straightConnector1">
            <a:avLst/>
          </a:prstGeom>
          <a:noFill/>
          <a:ln w="508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custDataLst>
      <p:tags r:id="rId1"/>
    </p:custData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ACTIVE_TEMPLATE" val="Pitchbook-US"/>
  <p:tag name="JPM_AGENDA_PAGE_TITLE" val="Agenda"/>
  <p:tag name="JPM_APPENDIX_PAGE_TITLE" val=" "/>
  <p:tag name="JPM_BASE_TEMPLATE" val="Pitchbook-US.pot"/>
  <p:tag name="JPM_BRAND" val="JPMorgan"/>
  <p:tag name="JPM_CONTINUOUS_NUMBERING" val="True"/>
  <p:tag name="JPM_RESTART_NUMBERS" val="False"/>
  <p:tag name="JPM_PAGE_NUMBERS" val="True"/>
  <p:tag name="JPM_SECTION_NUMBERS" val="False"/>
  <p:tag name="JPM_TRACKERS" val="True"/>
  <p:tag name="JPM_NUMBER_PAGES" val="True"/>
  <p:tag name="JPM_TRACKER_FILENAME_ONLY" val="False"/>
  <p:tag name="JPM_TRACKER_FULL_PATH" val="True"/>
  <p:tag name="JPM_TRACKER_USER_PATH" val="False"/>
  <p:tag name="JPM_TRACKER_USER_PATH_TEXT" val=" "/>
  <p:tag name="JPM_TRACKER_NON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Flemi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PMorgan Chase"/>
  <p:tag name="JPM_OBJECT_NAME" val="jpmBrandCov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Partner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Cov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2.gn9snKEivUl2jpdhlh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4lbHIENwCkmdrhOgRgd02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GDu3ygOdU21nfXvyztl5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2.gn9snKEivUl2jpdhl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7vh90X6pEmiRWKx2D2k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SlideMasterVerticalRu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7vh90X6pEmiRWKx2D2kl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GDu3ygOdU21nfXvyztl5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Stamp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Cov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Cov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2.gn9snKEivUl2jpdhlh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4lbHIENwCkmdrhOgRgd02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GDu3ygOdU21nfXvyztl5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2.gn9snKEivUl2jpdhl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7vh90X6pEmiRWKx2D2kl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7vh90X6pEmiRWKx2D2kl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F Asset Managemen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F Fund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Cazenov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Private Ban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Chase"/>
</p:tagLst>
</file>

<file path=ppt/theme/theme1.xml><?xml version="1.0" encoding="utf-8"?>
<a:theme xmlns:a="http://schemas.openxmlformats.org/drawingml/2006/main" name="Pitchbook-US">
  <a:themeElements>
    <a:clrScheme name="Pitchbook-US 1">
      <a:dk1>
        <a:srgbClr val="000000"/>
      </a:dk1>
      <a:lt1>
        <a:srgbClr val="FFFFFF"/>
      </a:lt1>
      <a:dk2>
        <a:srgbClr val="EAEAEA"/>
      </a:dk2>
      <a:lt2>
        <a:srgbClr val="264E84"/>
      </a:lt2>
      <a:accent1>
        <a:srgbClr val="6490CB"/>
      </a:accent1>
      <a:accent2>
        <a:srgbClr val="5FA364"/>
      </a:accent2>
      <a:accent3>
        <a:srgbClr val="FFFFFF"/>
      </a:accent3>
      <a:accent4>
        <a:srgbClr val="000000"/>
      </a:accent4>
      <a:accent5>
        <a:srgbClr val="B8C6E2"/>
      </a:accent5>
      <a:accent6>
        <a:srgbClr val="55935A"/>
      </a:accent6>
      <a:hlink>
        <a:srgbClr val="D6BC38"/>
      </a:hlink>
      <a:folHlink>
        <a:srgbClr val="264E84"/>
      </a:folHlink>
    </a:clrScheme>
    <a:fontScheme name="Pitchbook-US">
      <a:majorFont>
        <a:latin typeface="Trebuchet MS"/>
        <a:ea typeface="LF_Kai"/>
        <a:cs typeface=""/>
      </a:majorFont>
      <a:minorFont>
        <a:latin typeface="Trebuchet MS"/>
        <a:ea typeface="LF_Ka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254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  <a:txDef>
      <a:spPr>
        <a:solidFill>
          <a:schemeClr val="accent1"/>
        </a:solidFill>
        <a:ln w="25400">
          <a:solidFill>
            <a:schemeClr val="bg2"/>
          </a:solidFill>
        </a:ln>
      </a:spPr>
      <a:bodyPr wrap="square" rtlCol="0">
        <a:spAutoFit/>
      </a:bodyPr>
      <a:lstStyle>
        <a:defPPr algn="ctr">
          <a:defRPr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Pitchbook-US 1">
        <a:dk1>
          <a:srgbClr val="000000"/>
        </a:dk1>
        <a:lt1>
          <a:srgbClr val="FFFFFF"/>
        </a:lt1>
        <a:dk2>
          <a:srgbClr val="EAEAEA"/>
        </a:dk2>
        <a:lt2>
          <a:srgbClr val="264E84"/>
        </a:lt2>
        <a:accent1>
          <a:srgbClr val="6490CB"/>
        </a:accent1>
        <a:accent2>
          <a:srgbClr val="5FA364"/>
        </a:accent2>
        <a:accent3>
          <a:srgbClr val="FFFFFF"/>
        </a:accent3>
        <a:accent4>
          <a:srgbClr val="000000"/>
        </a:accent4>
        <a:accent5>
          <a:srgbClr val="B8C6E2"/>
        </a:accent5>
        <a:accent6>
          <a:srgbClr val="55935A"/>
        </a:accent6>
        <a:hlink>
          <a:srgbClr val="D6BC38"/>
        </a:hlink>
        <a:folHlink>
          <a:srgbClr val="264E8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E6EAD0"/>
      </a:dk2>
      <a:lt2>
        <a:srgbClr val="2C5280"/>
      </a:lt2>
      <a:accent1>
        <a:srgbClr val="799656"/>
      </a:accent1>
      <a:accent2>
        <a:srgbClr val="D6BC38"/>
      </a:accent2>
      <a:accent3>
        <a:srgbClr val="FFFFFF"/>
      </a:accent3>
      <a:accent4>
        <a:srgbClr val="000000"/>
      </a:accent4>
      <a:accent5>
        <a:srgbClr val="BEC9B4"/>
      </a:accent5>
      <a:accent6>
        <a:srgbClr val="C2AA32"/>
      </a:accent6>
      <a:hlink>
        <a:srgbClr val="6490CB"/>
      </a:hlink>
      <a:folHlink>
        <a:srgbClr val="9579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Pitchbook-US</Template>
  <TotalTime>14122</TotalTime>
  <Words>2844</Words>
  <Application>Microsoft Macintosh PowerPoint</Application>
  <PresentationFormat>Custom</PresentationFormat>
  <Paragraphs>512</Paragraphs>
  <Slides>54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Pitchbook-US</vt:lpstr>
      <vt:lpstr>PowerPoint Presentation</vt:lpstr>
      <vt:lpstr>Agenda</vt:lpstr>
      <vt:lpstr>PowerPoint Presentation</vt:lpstr>
      <vt:lpstr>PowerPoint Presentation</vt:lpstr>
      <vt:lpstr>PowerPoint Presentation</vt:lpstr>
      <vt:lpstr>Follow-up from May 13th  division-wide town hall… </vt:lpstr>
      <vt:lpstr>“Employee Role in Performance Appraisal”… </vt:lpstr>
      <vt:lpstr>Why are we here?</vt:lpstr>
      <vt:lpstr>Because…</vt:lpstr>
      <vt:lpstr>Also here to talk about… </vt:lpstr>
      <vt:lpstr>PowerPoint Presentation</vt:lpstr>
      <vt:lpstr>What’s LDP?  </vt:lpstr>
      <vt:lpstr>Why are we talking about LDP today?</vt:lpstr>
      <vt:lpstr>Do you ever feel like you are… </vt:lpstr>
      <vt:lpstr>Let’s brainstorm… </vt:lpstr>
      <vt:lpstr>Verbal case studies:  3 parts </vt:lpstr>
      <vt:lpstr>Game time in 4 steps</vt:lpstr>
      <vt:lpstr>Wrap-up…</vt:lpstr>
      <vt:lpstr>LDP Panel… </vt:lpstr>
      <vt:lpstr>PowerPoint Presentation</vt:lpstr>
      <vt:lpstr>Customer groups… are these the right categories?</vt:lpstr>
      <vt:lpstr>If we did a CFO Division Customer Service Survey… </vt:lpstr>
      <vt:lpstr>PowerPoint Presentation</vt:lpstr>
      <vt:lpstr>Future meetings</vt:lpstr>
      <vt:lpstr>PowerPoint Presentation</vt:lpstr>
      <vt:lpstr>Follow-Ups:  we came up with 7 case studies during town hall</vt:lpstr>
      <vt:lpstr>Follow-Ups:  we chose 3 case studies for LDP</vt:lpstr>
      <vt:lpstr>PowerPoint Presentation</vt:lpstr>
      <vt:lpstr>Case studies:  structured in 5 parts </vt:lpstr>
      <vt:lpstr>Case Study A:  Day in the life of Risk Services</vt:lpstr>
      <vt:lpstr>Case Study A:  Part 1 – Background Story</vt:lpstr>
      <vt:lpstr>Case Study A:  Part 2 – Two Perspectives</vt:lpstr>
      <vt:lpstr>Case Study A:  Part 3 – Two Layers of Learning</vt:lpstr>
      <vt:lpstr>Case Study A:  Part 3 – General Lesson (in detail)</vt:lpstr>
      <vt:lpstr>Case Study A:  Part 3 – Technical Lesson (in detail)</vt:lpstr>
      <vt:lpstr>Case Study A:  Part 4 – How might this relate to your area?</vt:lpstr>
      <vt:lpstr>Case Study A:  Part 5 – What can you do as a leader?</vt:lpstr>
      <vt:lpstr>Case Study B:  Day in the life of Central Travel Mgmt.</vt:lpstr>
      <vt:lpstr>Case Study B:  Part 1 – Background Story</vt:lpstr>
      <vt:lpstr>Case Study B:  Part 2 – Two Perspectives</vt:lpstr>
      <vt:lpstr>Case Study B:  Part 3 – Two Layers of Learning</vt:lpstr>
      <vt:lpstr>Case Study B:  Part 3 – General Lesson (in detail)</vt:lpstr>
      <vt:lpstr>Case Study B:  Part 3 – Technical Lesson (in detail)</vt:lpstr>
      <vt:lpstr>Case Study B:  Part 4 – How might this relate to your area?</vt:lpstr>
      <vt:lpstr>Case Study B:  Part 5 – What can you do as a leader?</vt:lpstr>
      <vt:lpstr>Case Study C:  Day in the life of Capital Markets Finance</vt:lpstr>
      <vt:lpstr>Case Study C:  Part 1 – Background story</vt:lpstr>
      <vt:lpstr>Case Study C:  Part 2 – Two perspectives</vt:lpstr>
      <vt:lpstr>Case Study C:  Part 3 – Two layers of learning</vt:lpstr>
      <vt:lpstr>Case Study C:  Part 3 – General Lesson (in detail)</vt:lpstr>
      <vt:lpstr>Case Study C:  Part 3 – Technical Lesson (in detail)</vt:lpstr>
      <vt:lpstr>Case Study C:  Part 4 – How might this relate to your area?</vt:lpstr>
      <vt:lpstr>Case Study C:  Part 5 – What can you do as a leader?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subject/>
  <dc:creator/>
  <cp:keywords/>
  <cp:lastModifiedBy>Corey Mahoney</cp:lastModifiedBy>
  <cp:revision>1973</cp:revision>
  <cp:lastPrinted>2002-05-20T22:18:19Z</cp:lastPrinted>
  <dcterms:created xsi:type="dcterms:W3CDTF">2002-01-15T15:45:57Z</dcterms:created>
  <dcterms:modified xsi:type="dcterms:W3CDTF">2012-08-23T23:20:32Z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Current">
    <vt:lpwstr>2.2.0</vt:lpwstr>
  </property>
  <property fmtid="{D5CDD505-2E9C-101B-9397-08002B2CF9AE}" pid="3" name="VersionOriginal">
    <vt:lpwstr>2.2.0</vt:lpwstr>
  </property>
  <property fmtid="{D5CDD505-2E9C-101B-9397-08002B2CF9AE}" pid="4" name="ProductID">
    <vt:lpwstr>2.2.0</vt:lpwstr>
  </property>
</Properties>
</file>