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notesSlides/notesSlide23.xml" ContentType="application/vnd.openxmlformats-officedocument.presentationml.notesSlide+xml"/>
  <Override PartName="/ppt/charts/chart10.xml" ContentType="application/vnd.openxmlformats-officedocument.drawingml.chart+xml"/>
  <Override PartName="/ppt/tags/tag54.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charts/chart13.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notesSlides/notesSlide33.xml" ContentType="application/vnd.openxmlformats-officedocument.presentationml.notesSlide+xml"/>
  <Override PartName="/ppt/tags/tag8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67"/>
  </p:notesMasterIdLst>
  <p:handoutMasterIdLst>
    <p:handoutMasterId r:id="rId68"/>
  </p:handoutMasterIdLst>
  <p:sldIdLst>
    <p:sldId id="394" r:id="rId2"/>
    <p:sldId id="443" r:id="rId3"/>
    <p:sldId id="452" r:id="rId4"/>
    <p:sldId id="444" r:id="rId5"/>
    <p:sldId id="453" r:id="rId6"/>
    <p:sldId id="446" r:id="rId7"/>
    <p:sldId id="461" r:id="rId8"/>
    <p:sldId id="462" r:id="rId9"/>
    <p:sldId id="463" r:id="rId10"/>
    <p:sldId id="464" r:id="rId11"/>
    <p:sldId id="465" r:id="rId12"/>
    <p:sldId id="466" r:id="rId13"/>
    <p:sldId id="467" r:id="rId14"/>
    <p:sldId id="468" r:id="rId15"/>
    <p:sldId id="469" r:id="rId16"/>
    <p:sldId id="470" r:id="rId17"/>
    <p:sldId id="472" r:id="rId18"/>
    <p:sldId id="471" r:id="rId19"/>
    <p:sldId id="442" r:id="rId20"/>
    <p:sldId id="398" r:id="rId21"/>
    <p:sldId id="395" r:id="rId22"/>
    <p:sldId id="396" r:id="rId23"/>
    <p:sldId id="428" r:id="rId24"/>
    <p:sldId id="393" r:id="rId25"/>
    <p:sldId id="371" r:id="rId26"/>
    <p:sldId id="399" r:id="rId27"/>
    <p:sldId id="436" r:id="rId28"/>
    <p:sldId id="376" r:id="rId29"/>
    <p:sldId id="377" r:id="rId30"/>
    <p:sldId id="420" r:id="rId31"/>
    <p:sldId id="421" r:id="rId32"/>
    <p:sldId id="473" r:id="rId33"/>
    <p:sldId id="422" r:id="rId34"/>
    <p:sldId id="423" r:id="rId35"/>
    <p:sldId id="416" r:id="rId36"/>
    <p:sldId id="417" r:id="rId37"/>
    <p:sldId id="438" r:id="rId38"/>
    <p:sldId id="418" r:id="rId39"/>
    <p:sldId id="419" r:id="rId40"/>
    <p:sldId id="383" r:id="rId41"/>
    <p:sldId id="412" r:id="rId42"/>
    <p:sldId id="439" r:id="rId43"/>
    <p:sldId id="384" r:id="rId44"/>
    <p:sldId id="385" r:id="rId45"/>
    <p:sldId id="424" r:id="rId46"/>
    <p:sldId id="425" r:id="rId47"/>
    <p:sldId id="440" r:id="rId48"/>
    <p:sldId id="426" r:id="rId49"/>
    <p:sldId id="427" r:id="rId50"/>
    <p:sldId id="474" r:id="rId51"/>
    <p:sldId id="475" r:id="rId52"/>
    <p:sldId id="455" r:id="rId53"/>
    <p:sldId id="333" r:id="rId54"/>
    <p:sldId id="458" r:id="rId55"/>
    <p:sldId id="445" r:id="rId56"/>
    <p:sldId id="459" r:id="rId57"/>
    <p:sldId id="456" r:id="rId58"/>
    <p:sldId id="460" r:id="rId59"/>
    <p:sldId id="457" r:id="rId60"/>
    <p:sldId id="476" r:id="rId61"/>
    <p:sldId id="477" r:id="rId62"/>
    <p:sldId id="478" r:id="rId63"/>
    <p:sldId id="479" r:id="rId64"/>
    <p:sldId id="480" r:id="rId65"/>
    <p:sldId id="481" r:id="rId66"/>
  </p:sldIdLst>
  <p:sldSz cx="10058400" cy="7772400"/>
  <p:notesSz cx="7010400" cy="9296400"/>
  <p:custDataLst>
    <p:tags r:id="rId70"/>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A9106"/>
    <a:srgbClr val="FF33CC"/>
    <a:srgbClr val="9933FF"/>
    <a:srgbClr val="FFFF01"/>
    <a:srgbClr val="00386B"/>
    <a:srgbClr val="D3DBEC"/>
    <a:srgbClr val="C4D8E2"/>
    <a:srgbClr val="EAEEF6"/>
    <a:srgbClr val="DE6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1" autoAdjust="0"/>
    <p:restoredTop sz="88034" autoAdjust="0"/>
  </p:normalViewPr>
  <p:slideViewPr>
    <p:cSldViewPr>
      <p:cViewPr>
        <p:scale>
          <a:sx n="80" d="100"/>
          <a:sy n="80" d="100"/>
        </p:scale>
        <p:origin x="-2712" y="-808"/>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gs" Target="tags/tag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6490CB"/>
            </a:solidFill>
          </c:spPr>
          <c:invertIfNegative val="0"/>
          <c:dPt>
            <c:idx val="0"/>
            <c:invertIfNegative val="0"/>
            <c:bubble3D val="0"/>
            <c:spPr>
              <a:solidFill>
                <a:srgbClr val="264E84"/>
              </a:solidFill>
            </c:spPr>
          </c:dPt>
          <c:dPt>
            <c:idx val="1"/>
            <c:invertIfNegative val="0"/>
            <c:bubble3D val="0"/>
            <c:spPr>
              <a:solidFill>
                <a:srgbClr val="264E84"/>
              </a:solidFill>
            </c:spPr>
          </c:dPt>
          <c:dPt>
            <c:idx val="2"/>
            <c:invertIfNegative val="0"/>
            <c:bubble3D val="0"/>
            <c:spPr>
              <a:solidFill>
                <a:srgbClr val="264E84"/>
              </a:solidFill>
            </c:spPr>
          </c:dPt>
          <c:dPt>
            <c:idx val="3"/>
            <c:invertIfNegative val="0"/>
            <c:bubble3D val="0"/>
            <c:spPr>
              <a:solidFill>
                <a:srgbClr val="264E84"/>
              </a:solidFill>
            </c:spPr>
          </c:dPt>
          <c:dPt>
            <c:idx val="4"/>
            <c:invertIfNegative val="0"/>
            <c:bubble3D val="0"/>
            <c:spPr>
              <a:solidFill>
                <a:srgbClr val="264E84"/>
              </a:solidFill>
            </c:spPr>
          </c:dPt>
          <c:dPt>
            <c:idx val="5"/>
            <c:invertIfNegative val="0"/>
            <c:bubble3D val="0"/>
            <c:spPr>
              <a:solidFill>
                <a:srgbClr val="FFC000"/>
              </a:solidFill>
            </c:spPr>
          </c:dPt>
          <c:dLbls>
            <c:dLbl>
              <c:idx val="0"/>
              <c:layout>
                <c:manualLayout>
                  <c:x val="-0.00340136054421771"/>
                  <c:y val="0.0767195767195769"/>
                </c:manualLayout>
              </c:layout>
              <c:showLegendKey val="0"/>
              <c:showVal val="1"/>
              <c:showCatName val="0"/>
              <c:showSerName val="0"/>
              <c:showPercent val="0"/>
              <c:showBubbleSize val="0"/>
            </c:dLbl>
            <c:dLbl>
              <c:idx val="1"/>
              <c:layout>
                <c:manualLayout>
                  <c:x val="3.11787781420903E-17"/>
                  <c:y val="0.0634920634920635"/>
                </c:manualLayout>
              </c:layout>
              <c:showLegendKey val="0"/>
              <c:showVal val="1"/>
              <c:showCatName val="0"/>
              <c:showSerName val="0"/>
              <c:showPercent val="0"/>
              <c:showBubbleSize val="0"/>
            </c:dLbl>
            <c:dLbl>
              <c:idx val="2"/>
              <c:layout>
                <c:manualLayout>
                  <c:x val="0.0"/>
                  <c:y val="0.0740740740740741"/>
                </c:manualLayout>
              </c:layout>
              <c:showLegendKey val="0"/>
              <c:showVal val="1"/>
              <c:showCatName val="0"/>
              <c:showSerName val="0"/>
              <c:showPercent val="0"/>
              <c:showBubbleSize val="0"/>
            </c:dLbl>
            <c:dLbl>
              <c:idx val="3"/>
              <c:layout>
                <c:manualLayout>
                  <c:x val="-0.00170068027210878"/>
                  <c:y val="0.0767195767195768"/>
                </c:manualLayout>
              </c:layout>
              <c:showLegendKey val="0"/>
              <c:showVal val="1"/>
              <c:showCatName val="0"/>
              <c:showSerName val="0"/>
              <c:showPercent val="0"/>
              <c:showBubbleSize val="0"/>
            </c:dLbl>
            <c:dLbl>
              <c:idx val="4"/>
              <c:layout>
                <c:manualLayout>
                  <c:x val="0.00340136054421769"/>
                  <c:y val="0.0873015873015872"/>
                </c:manualLayout>
              </c:layout>
              <c:showLegendKey val="0"/>
              <c:showVal val="1"/>
              <c:showCatName val="0"/>
              <c:showSerName val="0"/>
              <c:showPercent val="0"/>
              <c:showBubbleSize val="0"/>
            </c:dLbl>
            <c:dLbl>
              <c:idx val="5"/>
              <c:layout>
                <c:manualLayout>
                  <c:x val="-0.00170068027210885"/>
                  <c:y val="0.0687830687830688"/>
                </c:manualLayout>
              </c:layout>
              <c:numFmt formatCode="0%" sourceLinked="0"/>
              <c:spPr/>
              <c:txPr>
                <a:bodyPr/>
                <a:lstStyle/>
                <a:p>
                  <a:pPr>
                    <a:defRPr sz="1500" b="1">
                      <a:solidFill>
                        <a:schemeClr val="tx1"/>
                      </a:solidFill>
                    </a:defRPr>
                  </a:pPr>
                  <a:endParaRPr lang="en-US"/>
                </a:p>
              </c:txPr>
              <c:showLegendKey val="0"/>
              <c:showVal val="1"/>
              <c:showCatName val="0"/>
              <c:showSerName val="0"/>
              <c:showPercent val="0"/>
              <c:showBubbleSize val="0"/>
            </c:dLbl>
            <c:dLbl>
              <c:idx val="6"/>
              <c:layout>
                <c:manualLayout>
                  <c:x val="0.0"/>
                  <c:y val="0.0687830687830688"/>
                </c:manualLayout>
              </c:layout>
              <c:numFmt formatCode="0%" sourceLinked="0"/>
              <c:spPr/>
              <c:txPr>
                <a:bodyPr/>
                <a:lstStyle/>
                <a:p>
                  <a:pPr>
                    <a:defRPr sz="1500" b="1">
                      <a:solidFill>
                        <a:schemeClr val="bg1">
                          <a:lumMod val="50000"/>
                        </a:schemeClr>
                      </a:solidFill>
                    </a:defRPr>
                  </a:pPr>
                  <a:endParaRPr lang="en-US"/>
                </a:p>
              </c:txPr>
              <c:showLegendKey val="0"/>
              <c:showVal val="1"/>
              <c:showCatName val="0"/>
              <c:showSerName val="0"/>
              <c:showPercent val="0"/>
              <c:showBubbleSize val="0"/>
            </c:dLbl>
            <c:numFmt formatCode="0%" sourceLinked="0"/>
            <c:txPr>
              <a:bodyPr/>
              <a:lstStyle/>
              <a:p>
                <a:pPr>
                  <a:defRPr sz="1500" b="1">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Financial Accounting</c:v>
                </c:pt>
                <c:pt idx="1">
                  <c:v>Financial Services &amp; Controls</c:v>
                </c:pt>
                <c:pt idx="2">
                  <c:v>Risk            Services</c:v>
                </c:pt>
                <c:pt idx="3">
                  <c:v>Procurement Services</c:v>
                </c:pt>
                <c:pt idx="4">
                  <c:v>Capital Markets Finance</c:v>
                </c:pt>
                <c:pt idx="5">
                  <c:v>CFO Division Overall</c:v>
                </c:pt>
              </c:strCache>
            </c:strRef>
          </c:cat>
          <c:val>
            <c:numRef>
              <c:f>Sheet1!$B$2:$B$7</c:f>
              <c:numCache>
                <c:formatCode>0.000000</c:formatCode>
                <c:ptCount val="6"/>
                <c:pt idx="0">
                  <c:v>0.77</c:v>
                </c:pt>
                <c:pt idx="1">
                  <c:v>0.950000000000001</c:v>
                </c:pt>
                <c:pt idx="2">
                  <c:v>0.860000000000001</c:v>
                </c:pt>
                <c:pt idx="3">
                  <c:v>0.58</c:v>
                </c:pt>
                <c:pt idx="4">
                  <c:v>1.0</c:v>
                </c:pt>
                <c:pt idx="5">
                  <c:v>0.860000000000001</c:v>
                </c:pt>
              </c:numCache>
            </c:numRef>
          </c:val>
        </c:ser>
        <c:dLbls>
          <c:showLegendKey val="0"/>
          <c:showVal val="0"/>
          <c:showCatName val="0"/>
          <c:showSerName val="0"/>
          <c:showPercent val="0"/>
          <c:showBubbleSize val="0"/>
        </c:dLbls>
        <c:gapWidth val="100"/>
        <c:axId val="2084588712"/>
        <c:axId val="2084585608"/>
      </c:barChart>
      <c:catAx>
        <c:axId val="2084588712"/>
        <c:scaling>
          <c:orientation val="minMax"/>
        </c:scaling>
        <c:delete val="0"/>
        <c:axPos val="b"/>
        <c:numFmt formatCode="General" sourceLinked="1"/>
        <c:majorTickMark val="in"/>
        <c:minorTickMark val="none"/>
        <c:tickLblPos val="nextTo"/>
        <c:txPr>
          <a:bodyPr/>
          <a:lstStyle/>
          <a:p>
            <a:pPr>
              <a:defRPr sz="1200" baseline="0"/>
            </a:pPr>
            <a:endParaRPr lang="en-US"/>
          </a:p>
        </c:txPr>
        <c:crossAx val="2084585608"/>
        <c:crosses val="autoZero"/>
        <c:auto val="1"/>
        <c:lblAlgn val="ctr"/>
        <c:lblOffset val="100"/>
        <c:noMultiLvlLbl val="0"/>
      </c:catAx>
      <c:valAx>
        <c:axId val="2084585608"/>
        <c:scaling>
          <c:orientation val="minMax"/>
          <c:max val="1.200000000000001"/>
        </c:scaling>
        <c:delete val="0"/>
        <c:axPos val="l"/>
        <c:majorGridlines/>
        <c:numFmt formatCode="0%" sourceLinked="0"/>
        <c:majorTickMark val="in"/>
        <c:minorTickMark val="none"/>
        <c:tickLblPos val="nextTo"/>
        <c:txPr>
          <a:bodyPr/>
          <a:lstStyle/>
          <a:p>
            <a:pPr>
              <a:defRPr sz="1200" baseline="0"/>
            </a:pPr>
            <a:endParaRPr lang="en-US"/>
          </a:p>
        </c:txPr>
        <c:crossAx val="2084588712"/>
        <c:crosses val="autoZero"/>
        <c:crossBetween val="between"/>
        <c:majorUnit val="0.2"/>
      </c:valAx>
      <c:spPr>
        <a:ln>
          <a:solidFill>
            <a:srgbClr val="FFFFFF">
              <a:lumMod val="50000"/>
            </a:srgb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9"/>
          <c:h val="0.709529199475065"/>
        </c:manualLayout>
      </c:layout>
      <c:barChart>
        <c:barDir val="col"/>
        <c:grouping val="clustered"/>
        <c:varyColors val="0"/>
        <c:ser>
          <c:idx val="0"/>
          <c:order val="0"/>
          <c:tx>
            <c:strRef>
              <c:f>Sheet1!$B$1</c:f>
              <c:strCache>
                <c:ptCount val="1"/>
                <c:pt idx="0">
                  <c:v>FTE Total : 75</c:v>
                </c:pt>
              </c:strCache>
            </c:strRef>
          </c:tx>
          <c:spPr>
            <a:solidFill>
              <a:schemeClr val="accent2">
                <a:lumMod val="75000"/>
              </a:schemeClr>
            </a:solidFill>
          </c:spPr>
          <c:invertIfNegative val="0"/>
          <c:cat>
            <c:strRef>
              <c:f>Sheet1!$A$2:$A$6</c:f>
              <c:strCache>
                <c:ptCount val="5"/>
                <c:pt idx="0">
                  <c:v>Financial Services &amp; Controls</c:v>
                </c:pt>
                <c:pt idx="1">
                  <c:v>Banking &amp;  Treasury </c:v>
                </c:pt>
                <c:pt idx="2">
                  <c:v>Travel</c:v>
                </c:pt>
                <c:pt idx="3">
                  <c:v>Office of Loan Programs</c:v>
                </c:pt>
                <c:pt idx="4">
                  <c:v>BRC</c:v>
                </c:pt>
              </c:strCache>
            </c:strRef>
          </c:cat>
          <c:val>
            <c:numRef>
              <c:f>Sheet1!$B$2:$B$6</c:f>
              <c:numCache>
                <c:formatCode>_(* #,##0_);_(* \(#,##0\);_(* "-"??_);_(@_)</c:formatCode>
                <c:ptCount val="5"/>
                <c:pt idx="0">
                  <c:v>2.0</c:v>
                </c:pt>
                <c:pt idx="1">
                  <c:v>5.0</c:v>
                </c:pt>
                <c:pt idx="2">
                  <c:v>3.0</c:v>
                </c:pt>
                <c:pt idx="3">
                  <c:v>11.75</c:v>
                </c:pt>
                <c:pt idx="4">
                  <c:v>53.0</c:v>
                </c:pt>
              </c:numCache>
            </c:numRef>
          </c:val>
        </c:ser>
        <c:dLbls>
          <c:showLegendKey val="0"/>
          <c:showVal val="0"/>
          <c:showCatName val="0"/>
          <c:showSerName val="0"/>
          <c:showPercent val="0"/>
          <c:showBubbleSize val="0"/>
        </c:dLbls>
        <c:gapWidth val="150"/>
        <c:axId val="2088213064"/>
        <c:axId val="2088216120"/>
      </c:barChart>
      <c:catAx>
        <c:axId val="2088213064"/>
        <c:scaling>
          <c:orientation val="minMax"/>
        </c:scaling>
        <c:delete val="0"/>
        <c:axPos val="b"/>
        <c:majorTickMark val="out"/>
        <c:minorTickMark val="none"/>
        <c:tickLblPos val="nextTo"/>
        <c:txPr>
          <a:bodyPr/>
          <a:lstStyle/>
          <a:p>
            <a:pPr>
              <a:defRPr sz="1000"/>
            </a:pPr>
            <a:endParaRPr lang="en-US"/>
          </a:p>
        </c:txPr>
        <c:crossAx val="2088216120"/>
        <c:crosses val="autoZero"/>
        <c:auto val="1"/>
        <c:lblAlgn val="ctr"/>
        <c:lblOffset val="100"/>
        <c:noMultiLvlLbl val="0"/>
      </c:catAx>
      <c:valAx>
        <c:axId val="2088216120"/>
        <c:scaling>
          <c:orientation val="minMax"/>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200"/>
            </a:pPr>
            <a:endParaRPr lang="en-US"/>
          </a:p>
        </c:txPr>
        <c:crossAx val="2088213064"/>
        <c:crosses val="autoZero"/>
        <c:crossBetween val="between"/>
        <c:majorUnit val="10.0"/>
      </c:valAx>
    </c:plotArea>
    <c:legend>
      <c:legendPos val="r"/>
      <c:layout>
        <c:manualLayout>
          <c:xMode val="edge"/>
          <c:yMode val="edge"/>
          <c:x val="0.436814937606486"/>
          <c:y val="0.0557970714187046"/>
          <c:w val="0.438841807909608"/>
          <c:h val="0.147424540682416"/>
        </c:manualLayout>
      </c:layout>
      <c:overlay val="0"/>
      <c:txPr>
        <a:bodyPr/>
        <a:lstStyle/>
        <a:p>
          <a:pPr>
            <a:defRPr sz="16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615975037694763"/>
          <c:h val="0.904713336614178"/>
        </c:manualLayout>
      </c:layout>
      <c:pieChart>
        <c:varyColors val="1"/>
        <c:ser>
          <c:idx val="1"/>
          <c:order val="1"/>
          <c:tx>
            <c:strRef>
              <c:f>Sheet1!$B$1</c:f>
              <c:strCache>
                <c:ptCount val="1"/>
                <c:pt idx="0">
                  <c:v>Column1</c:v>
                </c:pt>
              </c:strCache>
            </c:strRef>
          </c:tx>
          <c:dLbls>
            <c:dLbl>
              <c:idx val="0"/>
              <c:layout>
                <c:manualLayout>
                  <c:x val="-0.0932537897048583"/>
                  <c:y val="-0.329007124109488"/>
                </c:manualLayout>
              </c:layout>
              <c:spPr/>
              <c:txPr>
                <a:bodyPr/>
                <a:lstStyle/>
                <a:p>
                  <a:pPr>
                    <a:defRPr sz="1600" b="1" i="0" baseline="0">
                      <a:solidFill>
                        <a:schemeClr val="bg1"/>
                      </a:solidFill>
                    </a:defRPr>
                  </a:pPr>
                  <a:endParaRPr lang="en-US"/>
                </a:p>
              </c:txPr>
              <c:showLegendKey val="0"/>
              <c:showVal val="0"/>
              <c:showCatName val="0"/>
              <c:showSerName val="0"/>
              <c:showPercent val="1"/>
              <c:showBubbleSize val="0"/>
            </c:dLbl>
            <c:dLbl>
              <c:idx val="1"/>
              <c:layout>
                <c:manualLayout>
                  <c:x val="0.165007231238952"/>
                  <c:y val="0.172619047619048"/>
                </c:manualLayout>
              </c:layout>
              <c:spPr/>
              <c:txPr>
                <a:bodyPr/>
                <a:lstStyle/>
                <a:p>
                  <a:pPr>
                    <a:defRPr sz="1600" b="1" i="0" baseline="0">
                      <a:solidFill>
                        <a:schemeClr val="bg1"/>
                      </a:solidFill>
                    </a:defRPr>
                  </a:pPr>
                  <a:endParaRPr lang="en-US"/>
                </a:p>
              </c:txPr>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1.803152016E6</c:v>
                </c:pt>
                <c:pt idx="1">
                  <c:v>657000.0</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1.803152016E6</c:v>
                </c:pt>
                <c:pt idx="1">
                  <c:v>657000.0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19398786089239"/>
          <c:y val="0.602044858029116"/>
          <c:w val="0.380105299337585"/>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46194225722"/>
          <c:y val="0.0697540133064765"/>
          <c:w val="0.544120496301601"/>
          <c:h val="0.69596807666484"/>
        </c:manualLayout>
      </c:layout>
      <c:pieChart>
        <c:varyColors val="1"/>
        <c:ser>
          <c:idx val="0"/>
          <c:order val="0"/>
          <c:tx>
            <c:strRef>
              <c:f>Sheet1!$B$1</c:f>
              <c:strCache>
                <c:ptCount val="1"/>
                <c:pt idx="0">
                  <c:v>Column1</c:v>
                </c:pt>
              </c:strCache>
            </c:strRef>
          </c:tx>
          <c:dLbls>
            <c:dLbl>
              <c:idx val="0"/>
              <c:layout>
                <c:manualLayout>
                  <c:x val="0.000730106907368293"/>
                  <c:y val="-0.436979166666669"/>
                </c:manualLayout>
              </c:layout>
              <c:tx>
                <c:rich>
                  <a:bodyPr/>
                  <a:lstStyle/>
                  <a:p>
                    <a:pPr>
                      <a:defRPr sz="1600" b="1" i="0" baseline="0">
                        <a:solidFill>
                          <a:schemeClr val="bg1"/>
                        </a:solidFill>
                      </a:defRPr>
                    </a:pPr>
                    <a:r>
                      <a:rPr lang="en-US" sz="1600" b="1" i="0" baseline="0" dirty="0">
                        <a:solidFill>
                          <a:schemeClr val="bg1"/>
                        </a:solidFill>
                      </a:rPr>
                      <a:t>100</a:t>
                    </a:r>
                    <a:r>
                      <a:rPr lang="en-US" sz="1600" b="1" i="0" baseline="0" dirty="0" smtClean="0">
                        <a:solidFill>
                          <a:schemeClr val="bg1"/>
                        </a:solidFill>
                      </a:rPr>
                      <a:t>%</a:t>
                    </a:r>
                  </a:p>
                  <a:p>
                    <a:pPr>
                      <a:defRPr sz="1600" b="1" i="0" baseline="0">
                        <a:solidFill>
                          <a:schemeClr val="bg1"/>
                        </a:solidFill>
                      </a:defRPr>
                    </a:pPr>
                    <a:r>
                      <a:rPr lang="en-US" sz="1600" b="1" i="0" baseline="0" dirty="0" smtClean="0">
                        <a:solidFill>
                          <a:schemeClr val="bg1"/>
                        </a:solidFill>
                      </a:rPr>
                      <a:t>Risk Svcs.</a:t>
                    </a:r>
                    <a:endParaRPr lang="en-US" sz="1600" b="1" i="0" baseline="0" dirty="0">
                      <a:solidFill>
                        <a:schemeClr val="bg1"/>
                      </a:solidFill>
                    </a:endParaRPr>
                  </a:p>
                </c:rich>
              </c:tx>
              <c:spPr/>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c:f>
              <c:strCache>
                <c:ptCount val="1"/>
                <c:pt idx="0">
                  <c:v>Restricted: Risk Services</c:v>
                </c:pt>
              </c:strCache>
            </c:strRef>
          </c:cat>
          <c:val>
            <c:numRef>
              <c:f>Sheet1!$B$2</c:f>
              <c:numCache>
                <c:formatCode>_(* #,##0_);_(* \(#,##0\);_(* "-"??_);_(@_)</c:formatCode>
                <c:ptCount val="1"/>
                <c:pt idx="0">
                  <c:v>1.0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181818181818183"/>
          <c:y val="0.837951535127879"/>
          <c:w val="0.687185874492961"/>
          <c:h val="0.097659464078618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8"/>
          <c:h val="0.709529199475065"/>
        </c:manualLayout>
      </c:layout>
      <c:barChart>
        <c:barDir val="col"/>
        <c:grouping val="clustered"/>
        <c:varyColors val="0"/>
        <c:ser>
          <c:idx val="0"/>
          <c:order val="0"/>
          <c:tx>
            <c:strRef>
              <c:f>Sheet1!$B$1</c:f>
              <c:strCache>
                <c:ptCount val="1"/>
                <c:pt idx="0">
                  <c:v>FTE Total : 15</c:v>
                </c:pt>
              </c:strCache>
            </c:strRef>
          </c:tx>
          <c:spPr>
            <a:solidFill>
              <a:schemeClr val="accent2">
                <a:lumMod val="75000"/>
              </a:schemeClr>
            </a:solidFill>
          </c:spPr>
          <c:invertIfNegative val="0"/>
          <c:cat>
            <c:strRef>
              <c:f>Sheet1!$A$2:$A$3</c:f>
              <c:strCache>
                <c:ptCount val="2"/>
                <c:pt idx="0">
                  <c:v>Managers</c:v>
                </c:pt>
                <c:pt idx="1">
                  <c:v>Analysts/Administrators</c:v>
                </c:pt>
              </c:strCache>
            </c:strRef>
          </c:cat>
          <c:val>
            <c:numRef>
              <c:f>Sheet1!$B$2:$B$3</c:f>
              <c:numCache>
                <c:formatCode>_(* #,##0_);_(* \(#,##0\);_(* "-"??_);_(@_)</c:formatCode>
                <c:ptCount val="2"/>
                <c:pt idx="0">
                  <c:v>10.0</c:v>
                </c:pt>
                <c:pt idx="1">
                  <c:v>5.0</c:v>
                </c:pt>
              </c:numCache>
            </c:numRef>
          </c:val>
        </c:ser>
        <c:dLbls>
          <c:showLegendKey val="0"/>
          <c:showVal val="0"/>
          <c:showCatName val="0"/>
          <c:showSerName val="0"/>
          <c:showPercent val="0"/>
          <c:showBubbleSize val="0"/>
        </c:dLbls>
        <c:gapWidth val="150"/>
        <c:axId val="2087787736"/>
        <c:axId val="2087772168"/>
      </c:barChart>
      <c:catAx>
        <c:axId val="2087787736"/>
        <c:scaling>
          <c:orientation val="minMax"/>
        </c:scaling>
        <c:delete val="0"/>
        <c:axPos val="b"/>
        <c:majorTickMark val="out"/>
        <c:minorTickMark val="none"/>
        <c:tickLblPos val="nextTo"/>
        <c:txPr>
          <a:bodyPr/>
          <a:lstStyle/>
          <a:p>
            <a:pPr>
              <a:defRPr sz="1000"/>
            </a:pPr>
            <a:endParaRPr lang="en-US"/>
          </a:p>
        </c:txPr>
        <c:crossAx val="2087772168"/>
        <c:crosses val="autoZero"/>
        <c:auto val="1"/>
        <c:lblAlgn val="ctr"/>
        <c:lblOffset val="100"/>
        <c:noMultiLvlLbl val="0"/>
      </c:catAx>
      <c:valAx>
        <c:axId val="2087772168"/>
        <c:scaling>
          <c:orientation val="minMax"/>
          <c:min val="0.0"/>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200"/>
            </a:pPr>
            <a:endParaRPr lang="en-US"/>
          </a:p>
        </c:txPr>
        <c:crossAx val="2087787736"/>
        <c:crosses val="autoZero"/>
        <c:crossBetween val="between"/>
        <c:majorUnit val="2.0"/>
      </c:valAx>
    </c:plotArea>
    <c:legend>
      <c:legendPos val="r"/>
      <c:layout>
        <c:manualLayout>
          <c:xMode val="edge"/>
          <c:yMode val="edge"/>
          <c:x val="0.515235958005249"/>
          <c:y val="0.0552042987869759"/>
          <c:w val="0.438841807909609"/>
          <c:h val="0.147424540682416"/>
        </c:manualLayout>
      </c:layout>
      <c:overlay val="0"/>
      <c:txPr>
        <a:bodyPr/>
        <a:lstStyle/>
        <a:p>
          <a:pPr>
            <a:defRPr sz="16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615975037694762"/>
          <c:h val="0.904713336614177"/>
        </c:manualLayout>
      </c:layout>
      <c:pieChart>
        <c:varyColors val="1"/>
        <c:ser>
          <c:idx val="1"/>
          <c:order val="1"/>
          <c:tx>
            <c:strRef>
              <c:f>Sheet1!$B$1</c:f>
              <c:strCache>
                <c:ptCount val="1"/>
                <c:pt idx="0">
                  <c:v>Column1</c:v>
                </c:pt>
              </c:strCache>
            </c:strRef>
          </c:tx>
          <c:dLbls>
            <c:dLbl>
              <c:idx val="0"/>
              <c:layout>
                <c:manualLayout>
                  <c:x val="-0.0841833442694663"/>
                  <c:y val="-0.343292770221904"/>
                </c:manualLayout>
              </c:layout>
              <c:spPr/>
              <c:txPr>
                <a:bodyPr/>
                <a:lstStyle/>
                <a:p>
                  <a:pPr>
                    <a:defRPr sz="1600" b="1" i="0" baseline="0">
                      <a:solidFill>
                        <a:schemeClr val="bg1"/>
                      </a:solidFill>
                    </a:defRPr>
                  </a:pPr>
                  <a:endParaRPr lang="en-US"/>
                </a:p>
              </c:txPr>
              <c:showLegendKey val="0"/>
              <c:showVal val="0"/>
              <c:showCatName val="0"/>
              <c:showSerName val="0"/>
              <c:showPercent val="1"/>
              <c:showBubbleSize val="0"/>
            </c:dLbl>
            <c:dLbl>
              <c:idx val="1"/>
              <c:spPr/>
              <c:txPr>
                <a:bodyPr/>
                <a:lstStyle/>
                <a:p>
                  <a:pPr>
                    <a:defRPr sz="1600" b="1" i="0" baseline="0">
                      <a:solidFill>
                        <a:schemeClr val="bg1"/>
                      </a:solidFill>
                    </a:defRPr>
                  </a:pPr>
                  <a:endParaRPr lang="en-US"/>
                </a:p>
              </c:txPr>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1.529255556E6</c:v>
                </c:pt>
                <c:pt idx="1">
                  <c:v>389600.0</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1.529255556E6</c:v>
                </c:pt>
                <c:pt idx="1">
                  <c:v>389600.0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19398786089239"/>
          <c:y val="0.602044858029115"/>
          <c:w val="0.380105299337585"/>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826637054987"/>
          <c:y val="0.156705161854769"/>
          <c:w val="0.616173362945017"/>
          <c:h val="0.801025371828522"/>
        </c:manualLayout>
      </c:layout>
      <c:pieChart>
        <c:varyColors val="1"/>
        <c:ser>
          <c:idx val="0"/>
          <c:order val="0"/>
          <c:tx>
            <c:strRef>
              <c:f>Sheet1!$B$1</c:f>
              <c:strCache>
                <c:ptCount val="1"/>
                <c:pt idx="0">
                  <c:v>Column1</c:v>
                </c:pt>
              </c:strCache>
            </c:strRef>
          </c:tx>
          <c:dLbls>
            <c:dLbl>
              <c:idx val="0"/>
              <c:layout>
                <c:manualLayout>
                  <c:x val="-0.102866087051619"/>
                  <c:y val="-0.258888888888891"/>
                </c:manualLayout>
              </c:layout>
              <c:showLegendKey val="0"/>
              <c:showVal val="0"/>
              <c:showCatName val="0"/>
              <c:showSerName val="0"/>
              <c:showPercent val="1"/>
              <c:showBubbleSize val="0"/>
            </c:dLbl>
            <c:dLbl>
              <c:idx val="1"/>
              <c:layout>
                <c:manualLayout>
                  <c:x val="0.133967629046369"/>
                  <c:y val="0.176680154564013"/>
                </c:manualLayout>
              </c:layout>
              <c:showLegendKey val="0"/>
              <c:showVal val="0"/>
              <c:showCatName val="0"/>
              <c:showSerName val="0"/>
              <c:showPercent val="1"/>
              <c:showBubbleSize val="0"/>
            </c:dLbl>
            <c:txPr>
              <a:bodyPr/>
              <a:lstStyle/>
              <a:p>
                <a:pPr>
                  <a:defRPr sz="1600"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Restricted</c:v>
                </c:pt>
                <c:pt idx="1">
                  <c:v>Unrestricted</c:v>
                </c:pt>
              </c:strCache>
            </c:strRef>
          </c:cat>
          <c:val>
            <c:numRef>
              <c:f>Sheet1!$B$2:$B$3</c:f>
              <c:numCache>
                <c:formatCode>_(* #,##0_);_(* \(#,##0\);_(* "-"??_);_(@_)</c:formatCode>
                <c:ptCount val="2"/>
                <c:pt idx="0">
                  <c:v>87.0</c:v>
                </c:pt>
                <c:pt idx="1">
                  <c:v>13.0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0"/>
          <c:y val="0.777677165354331"/>
          <c:w val="0.444928857577015"/>
          <c:h val="0.2199493292505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9"/>
          <c:h val="0.709529199475065"/>
        </c:manualLayout>
      </c:layout>
      <c:barChart>
        <c:barDir val="col"/>
        <c:grouping val="clustered"/>
        <c:varyColors val="0"/>
        <c:ser>
          <c:idx val="0"/>
          <c:order val="0"/>
          <c:tx>
            <c:strRef>
              <c:f>Sheet1!$B$1</c:f>
              <c:strCache>
                <c:ptCount val="1"/>
                <c:pt idx="0">
                  <c:v>FTE Total : 13</c:v>
                </c:pt>
              </c:strCache>
            </c:strRef>
          </c:tx>
          <c:spPr>
            <a:solidFill>
              <a:schemeClr val="accent2">
                <a:lumMod val="75000"/>
              </a:schemeClr>
            </a:solidFill>
          </c:spPr>
          <c:invertIfNegative val="0"/>
          <c:cat>
            <c:strRef>
              <c:f>Sheet1!$A$2:$A$3</c:f>
              <c:strCache>
                <c:ptCount val="2"/>
                <c:pt idx="0">
                  <c:v>Managers</c:v>
                </c:pt>
                <c:pt idx="1">
                  <c:v>Analysts/Administrators</c:v>
                </c:pt>
              </c:strCache>
            </c:strRef>
          </c:cat>
          <c:val>
            <c:numRef>
              <c:f>Sheet1!$B$2:$B$3</c:f>
              <c:numCache>
                <c:formatCode>_(* #,##0_);_(* \(#,##0\);_(* "-"??_);_(@_)</c:formatCode>
                <c:ptCount val="2"/>
                <c:pt idx="0">
                  <c:v>5.0</c:v>
                </c:pt>
                <c:pt idx="1">
                  <c:v>8.0</c:v>
                </c:pt>
              </c:numCache>
            </c:numRef>
          </c:val>
        </c:ser>
        <c:dLbls>
          <c:showLegendKey val="0"/>
          <c:showVal val="0"/>
          <c:showCatName val="0"/>
          <c:showSerName val="0"/>
          <c:showPercent val="0"/>
          <c:showBubbleSize val="0"/>
        </c:dLbls>
        <c:gapWidth val="150"/>
        <c:axId val="2089064952"/>
        <c:axId val="2089067992"/>
      </c:barChart>
      <c:catAx>
        <c:axId val="2089064952"/>
        <c:scaling>
          <c:orientation val="minMax"/>
        </c:scaling>
        <c:delete val="0"/>
        <c:axPos val="b"/>
        <c:majorTickMark val="out"/>
        <c:minorTickMark val="none"/>
        <c:tickLblPos val="nextTo"/>
        <c:txPr>
          <a:bodyPr/>
          <a:lstStyle/>
          <a:p>
            <a:pPr>
              <a:defRPr sz="1000"/>
            </a:pPr>
            <a:endParaRPr lang="en-US"/>
          </a:p>
        </c:txPr>
        <c:crossAx val="2089067992"/>
        <c:crosses val="autoZero"/>
        <c:auto val="1"/>
        <c:lblAlgn val="ctr"/>
        <c:lblOffset val="100"/>
        <c:noMultiLvlLbl val="0"/>
      </c:catAx>
      <c:valAx>
        <c:axId val="2089067992"/>
        <c:scaling>
          <c:orientation val="minMax"/>
          <c:min val="0.0"/>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200"/>
            </a:pPr>
            <a:endParaRPr lang="en-US"/>
          </a:p>
        </c:txPr>
        <c:crossAx val="2089064952"/>
        <c:crosses val="autoZero"/>
        <c:crossBetween val="between"/>
        <c:majorUnit val="2.0"/>
      </c:valAx>
    </c:plotArea>
    <c:legend>
      <c:legendPos val="r"/>
      <c:layout>
        <c:manualLayout>
          <c:xMode val="edge"/>
          <c:yMode val="edge"/>
          <c:x val="0.138569323571397"/>
          <c:y val="0.0777268959801078"/>
          <c:w val="0.438841807909608"/>
          <c:h val="0.147424540682416"/>
        </c:manualLayout>
      </c:layout>
      <c:overlay val="0"/>
      <c:txPr>
        <a:bodyPr/>
        <a:lstStyle/>
        <a:p>
          <a:pPr>
            <a:defRPr sz="16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569875640544935"/>
          <c:h val="0.875662569617822"/>
        </c:manualLayout>
      </c:layout>
      <c:pieChart>
        <c:varyColors val="1"/>
        <c:ser>
          <c:idx val="1"/>
          <c:order val="1"/>
          <c:tx>
            <c:strRef>
              <c:f>Sheet1!$B$1</c:f>
              <c:strCache>
                <c:ptCount val="1"/>
                <c:pt idx="0">
                  <c:v>Column1</c:v>
                </c:pt>
              </c:strCache>
            </c:strRef>
          </c:tx>
          <c:dLbls>
            <c:dLbl>
              <c:idx val="0"/>
              <c:layout>
                <c:manualLayout>
                  <c:x val="-0.0484692538432696"/>
                  <c:y val="-0.325000000000001"/>
                </c:manualLayout>
              </c:layout>
              <c:tx>
                <c:rich>
                  <a:bodyPr/>
                  <a:lstStyle/>
                  <a:p>
                    <a:pPr>
                      <a:defRPr sz="1600" b="1" i="0" baseline="0">
                        <a:solidFill>
                          <a:schemeClr val="bg1"/>
                        </a:solidFill>
                      </a:defRPr>
                    </a:pPr>
                    <a:r>
                      <a:rPr lang="en-US" dirty="0" smtClean="0"/>
                      <a:t>95%</a:t>
                    </a:r>
                    <a:endParaRPr lang="en-US" dirty="0"/>
                  </a:p>
                </c:rich>
              </c:tx>
              <c:spPr/>
              <c:showLegendKey val="0"/>
              <c:showVal val="0"/>
              <c:showCatName val="0"/>
              <c:showSerName val="0"/>
              <c:showPercent val="1"/>
              <c:showBubbleSize val="0"/>
            </c:dLbl>
            <c:dLbl>
              <c:idx val="1"/>
              <c:layout>
                <c:manualLayout>
                  <c:x val="0.0461611048618923"/>
                  <c:y val="0.00152439024390244"/>
                </c:manualLayout>
              </c:layout>
              <c:tx>
                <c:rich>
                  <a:bodyPr/>
                  <a:lstStyle/>
                  <a:p>
                    <a:pPr>
                      <a:defRPr sz="1600" b="1" i="0" baseline="0">
                        <a:solidFill>
                          <a:schemeClr val="bg1"/>
                        </a:solidFill>
                      </a:defRPr>
                    </a:pPr>
                    <a:r>
                      <a:rPr lang="en-US" dirty="0" smtClean="0"/>
                      <a:t>5%</a:t>
                    </a:r>
                    <a:endParaRPr lang="en-US" dirty="0"/>
                  </a:p>
                </c:rich>
              </c:tx>
              <c:spPr/>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739970.0</c:v>
                </c:pt>
                <c:pt idx="1">
                  <c:v>32750.0</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_(* #,##0_);_(* \(#,##0\);_(* "-"??_);_(@_)</c:formatCode>
                <c:ptCount val="2"/>
                <c:pt idx="0">
                  <c:v>739970.0</c:v>
                </c:pt>
                <c:pt idx="1">
                  <c:v>32750.0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15926446694168"/>
          <c:y val="0.0747167274822361"/>
          <c:w val="0.380105299337585"/>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09711286091"/>
          <c:y val="0.0344827586206897"/>
          <c:w val="0.577453748159529"/>
          <c:h val="0.739862614829397"/>
        </c:manualLayout>
      </c:layout>
      <c:pieChart>
        <c:varyColors val="1"/>
        <c:ser>
          <c:idx val="0"/>
          <c:order val="0"/>
          <c:tx>
            <c:strRef>
              <c:f>Sheet1!$B$1</c:f>
              <c:strCache>
                <c:ptCount val="1"/>
                <c:pt idx="0">
                  <c:v>Column1</c:v>
                </c:pt>
              </c:strCache>
            </c:strRef>
          </c:tx>
          <c:dLbls>
            <c:dLbl>
              <c:idx val="0"/>
              <c:layout>
                <c:manualLayout>
                  <c:x val="0.00174636706996992"/>
                  <c:y val="-0.435677083333333"/>
                </c:manualLayout>
              </c:layout>
              <c:tx>
                <c:rich>
                  <a:bodyPr/>
                  <a:lstStyle/>
                  <a:p>
                    <a:r>
                      <a:rPr lang="en-US" sz="1600" b="1" i="0" baseline="0" dirty="0">
                        <a:solidFill>
                          <a:schemeClr val="bg1"/>
                        </a:solidFill>
                      </a:rPr>
                      <a:t>100</a:t>
                    </a:r>
                    <a:r>
                      <a:rPr lang="en-US" sz="1600" b="1" i="0" baseline="0" dirty="0" smtClean="0">
                        <a:solidFill>
                          <a:schemeClr val="bg1"/>
                        </a:solidFill>
                      </a:rPr>
                      <a:t>%</a:t>
                    </a:r>
                  </a:p>
                  <a:p>
                    <a:r>
                      <a:rPr lang="en-US" sz="1600" b="1" i="0" baseline="0" dirty="0" smtClean="0">
                        <a:solidFill>
                          <a:schemeClr val="bg1"/>
                        </a:solidFill>
                      </a:rPr>
                      <a:t>Bond Mgmt</a:t>
                    </a:r>
                    <a:endParaRPr lang="en-US" sz="1600" b="1" i="0" baseline="0" dirty="0">
                      <a:solidFill>
                        <a:schemeClr val="bg1"/>
                      </a:solidFill>
                    </a:endParaRPr>
                  </a:p>
                </c:rich>
              </c:tx>
              <c:showLegendKey val="0"/>
              <c:showVal val="0"/>
              <c:showCatName val="0"/>
              <c:showSerName val="0"/>
              <c:showPercent val="1"/>
              <c:showBubbleSize val="0"/>
            </c:dLbl>
            <c:txPr>
              <a:bodyPr/>
              <a:lstStyle/>
              <a:p>
                <a:pPr>
                  <a:defRPr sz="1600" b="1" i="0" baseline="0">
                    <a:solidFill>
                      <a:schemeClr val="bg1"/>
                    </a:solidFill>
                  </a:defRPr>
                </a:pPr>
                <a:endParaRPr lang="en-US"/>
              </a:p>
            </c:txPr>
            <c:showLegendKey val="0"/>
            <c:showVal val="0"/>
            <c:showCatName val="0"/>
            <c:showSerName val="0"/>
            <c:showPercent val="1"/>
            <c:showBubbleSize val="0"/>
            <c:showLeaderLines val="0"/>
          </c:dLbls>
          <c:cat>
            <c:strRef>
              <c:f>Sheet1!$A$2</c:f>
              <c:strCache>
                <c:ptCount val="1"/>
                <c:pt idx="0">
                  <c:v>Restricted: Bond Mgmt. </c:v>
                </c:pt>
              </c:strCache>
            </c:strRef>
          </c:cat>
          <c:val>
            <c:numRef>
              <c:f>Sheet1!$B$2</c:f>
              <c:numCache>
                <c:formatCode>_(* #,##0_);_(* \(#,##0\);_(* "-"??_);_(@_)</c:formatCode>
                <c:ptCount val="1"/>
                <c:pt idx="0">
                  <c:v>1.0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0934959349593497"/>
          <c:y val="0.75207472112861"/>
          <c:w val="0.898715831252801"/>
          <c:h val="0.16742691646302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8"/>
          <c:h val="0.709529199475065"/>
        </c:manualLayout>
      </c:layout>
      <c:barChart>
        <c:barDir val="col"/>
        <c:grouping val="clustered"/>
        <c:varyColors val="0"/>
        <c:ser>
          <c:idx val="0"/>
          <c:order val="0"/>
          <c:tx>
            <c:strRef>
              <c:f>Sheet1!$B$1</c:f>
              <c:strCache>
                <c:ptCount val="1"/>
                <c:pt idx="0">
                  <c:v>FTE Total : 5</c:v>
                </c:pt>
              </c:strCache>
            </c:strRef>
          </c:tx>
          <c:spPr>
            <a:solidFill>
              <a:schemeClr val="accent2">
                <a:lumMod val="75000"/>
              </a:schemeClr>
            </a:solidFill>
          </c:spPr>
          <c:invertIfNegative val="0"/>
          <c:cat>
            <c:strRef>
              <c:f>Sheet1!$A$2:$A$3</c:f>
              <c:strCache>
                <c:ptCount val="2"/>
                <c:pt idx="0">
                  <c:v>Managers</c:v>
                </c:pt>
                <c:pt idx="1">
                  <c:v>Analysts/ Administrators</c:v>
                </c:pt>
              </c:strCache>
            </c:strRef>
          </c:cat>
          <c:val>
            <c:numRef>
              <c:f>Sheet1!$B$2:$B$3</c:f>
              <c:numCache>
                <c:formatCode>_(* #,##0_);_(* \(#,##0\);_(* "-"??_);_(@_)</c:formatCode>
                <c:ptCount val="2"/>
                <c:pt idx="0">
                  <c:v>2.0</c:v>
                </c:pt>
                <c:pt idx="1">
                  <c:v>3.0</c:v>
                </c:pt>
              </c:numCache>
            </c:numRef>
          </c:val>
        </c:ser>
        <c:dLbls>
          <c:showLegendKey val="0"/>
          <c:showVal val="0"/>
          <c:showCatName val="0"/>
          <c:showSerName val="0"/>
          <c:showPercent val="0"/>
          <c:showBubbleSize val="0"/>
        </c:dLbls>
        <c:gapWidth val="150"/>
        <c:axId val="2089159160"/>
        <c:axId val="2089162200"/>
      </c:barChart>
      <c:catAx>
        <c:axId val="2089159160"/>
        <c:scaling>
          <c:orientation val="minMax"/>
        </c:scaling>
        <c:delete val="0"/>
        <c:axPos val="b"/>
        <c:majorTickMark val="out"/>
        <c:minorTickMark val="none"/>
        <c:tickLblPos val="nextTo"/>
        <c:txPr>
          <a:bodyPr/>
          <a:lstStyle/>
          <a:p>
            <a:pPr>
              <a:defRPr sz="1000"/>
            </a:pPr>
            <a:endParaRPr lang="en-US"/>
          </a:p>
        </c:txPr>
        <c:crossAx val="2089162200"/>
        <c:crosses val="autoZero"/>
        <c:auto val="1"/>
        <c:lblAlgn val="ctr"/>
        <c:lblOffset val="100"/>
        <c:noMultiLvlLbl val="0"/>
      </c:catAx>
      <c:valAx>
        <c:axId val="2089162200"/>
        <c:scaling>
          <c:orientation val="minMax"/>
          <c:min val="0.0"/>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200"/>
            </a:pPr>
            <a:endParaRPr lang="en-US"/>
          </a:p>
        </c:txPr>
        <c:crossAx val="2089159160"/>
        <c:crosses val="autoZero"/>
        <c:crossBetween val="between"/>
        <c:majorUnit val="2.0"/>
      </c:valAx>
    </c:plotArea>
    <c:legend>
      <c:legendPos val="r"/>
      <c:layout>
        <c:manualLayout>
          <c:xMode val="edge"/>
          <c:yMode val="edge"/>
          <c:x val="0.138569323571397"/>
          <c:y val="0.0777268959801078"/>
          <c:w val="0.484675196850394"/>
          <c:h val="0.147424540682416"/>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604597823709537"/>
          <c:h val="0.77734005905512"/>
        </c:manualLayout>
      </c:layout>
      <c:pieChart>
        <c:varyColors val="1"/>
        <c:ser>
          <c:idx val="1"/>
          <c:order val="1"/>
          <c:tx>
            <c:strRef>
              <c:f>Sheet1!$B$1</c:f>
              <c:strCache>
                <c:ptCount val="1"/>
                <c:pt idx="0">
                  <c:v>Column1</c:v>
                </c:pt>
              </c:strCache>
            </c:strRef>
          </c:tx>
          <c:dLbls>
            <c:dLbl>
              <c:idx val="0"/>
              <c:layout>
                <c:manualLayout>
                  <c:x val="-0.168779229300883"/>
                  <c:y val="-0.267102362204725"/>
                </c:manualLayout>
              </c:layout>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1.5918643E7</c:v>
                </c:pt>
                <c:pt idx="1">
                  <c:v>3.71411E6</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1.5918643E7</c:v>
                </c:pt>
                <c:pt idx="1">
                  <c:v>3.71411E6</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0320329277022"/>
          <c:y val="0.0747167274822362"/>
          <c:w val="0.315711345740875"/>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9"/>
          <c:h val="0.518513779527556"/>
        </c:manualLayout>
      </c:layout>
      <c:barChart>
        <c:barDir val="col"/>
        <c:grouping val="clustered"/>
        <c:varyColors val="0"/>
        <c:ser>
          <c:idx val="0"/>
          <c:order val="0"/>
          <c:tx>
            <c:strRef>
              <c:f>Sheet1!$B$1</c:f>
              <c:strCache>
                <c:ptCount val="1"/>
                <c:pt idx="0">
                  <c:v>FTE Total : 155</c:v>
                </c:pt>
              </c:strCache>
            </c:strRef>
          </c:tx>
          <c:spPr>
            <a:solidFill>
              <a:schemeClr val="accent2">
                <a:lumMod val="75000"/>
              </a:schemeClr>
            </a:solidFill>
          </c:spPr>
          <c:invertIfNegative val="0"/>
          <c:cat>
            <c:strRef>
              <c:f>Sheet1!$A$2:$A$7</c:f>
              <c:strCache>
                <c:ptCount val="6"/>
                <c:pt idx="0">
                  <c:v>CFO IO</c:v>
                </c:pt>
                <c:pt idx="1">
                  <c:v>Controller</c:v>
                </c:pt>
                <c:pt idx="2">
                  <c:v>Capital Markets</c:v>
                </c:pt>
                <c:pt idx="3">
                  <c:v>Fin. Svcs &amp; Controls</c:v>
                </c:pt>
                <c:pt idx="4">
                  <c:v>Procurement </c:v>
                </c:pt>
                <c:pt idx="5">
                  <c:v>Risk Services</c:v>
                </c:pt>
              </c:strCache>
            </c:strRef>
          </c:cat>
          <c:val>
            <c:numRef>
              <c:f>Sheet1!$B$2:$B$7</c:f>
              <c:numCache>
                <c:formatCode>_(* #,##0_);_(* \(#,##0\);_(* "-"??_);_(@_)</c:formatCode>
                <c:ptCount val="6"/>
                <c:pt idx="0">
                  <c:v>4.0</c:v>
                </c:pt>
                <c:pt idx="1">
                  <c:v>43.0</c:v>
                </c:pt>
                <c:pt idx="2">
                  <c:v>5.0</c:v>
                </c:pt>
                <c:pt idx="3">
                  <c:v>75.0</c:v>
                </c:pt>
                <c:pt idx="4">
                  <c:v>13.0</c:v>
                </c:pt>
                <c:pt idx="5">
                  <c:v>15.0</c:v>
                </c:pt>
              </c:numCache>
            </c:numRef>
          </c:val>
        </c:ser>
        <c:dLbls>
          <c:showLegendKey val="0"/>
          <c:showVal val="0"/>
          <c:showCatName val="0"/>
          <c:showSerName val="0"/>
          <c:showPercent val="0"/>
          <c:showBubbleSize val="0"/>
        </c:dLbls>
        <c:gapWidth val="150"/>
        <c:axId val="2087132648"/>
        <c:axId val="2087135688"/>
      </c:barChart>
      <c:catAx>
        <c:axId val="2087132648"/>
        <c:scaling>
          <c:orientation val="minMax"/>
        </c:scaling>
        <c:delete val="0"/>
        <c:axPos val="b"/>
        <c:majorTickMark val="out"/>
        <c:minorTickMark val="none"/>
        <c:tickLblPos val="nextTo"/>
        <c:txPr>
          <a:bodyPr/>
          <a:lstStyle/>
          <a:p>
            <a:pPr>
              <a:defRPr sz="1000"/>
            </a:pPr>
            <a:endParaRPr lang="en-US"/>
          </a:p>
        </c:txPr>
        <c:crossAx val="2087135688"/>
        <c:crosses val="autoZero"/>
        <c:auto val="1"/>
        <c:lblAlgn val="ctr"/>
        <c:lblOffset val="100"/>
        <c:noMultiLvlLbl val="0"/>
      </c:catAx>
      <c:valAx>
        <c:axId val="2087135688"/>
        <c:scaling>
          <c:orientation val="minMax"/>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200"/>
            </a:pPr>
            <a:endParaRPr lang="en-US"/>
          </a:p>
        </c:txPr>
        <c:crossAx val="2087132648"/>
        <c:crosses val="autoZero"/>
        <c:crossBetween val="between"/>
        <c:majorUnit val="20.0"/>
      </c:valAx>
    </c:plotArea>
    <c:legend>
      <c:legendPos val="r"/>
      <c:legendEntry>
        <c:idx val="0"/>
        <c:txPr>
          <a:bodyPr/>
          <a:lstStyle/>
          <a:p>
            <a:pPr>
              <a:defRPr sz="1600"/>
            </a:pPr>
            <a:endParaRPr lang="en-US"/>
          </a:p>
        </c:txPr>
      </c:legendEntry>
      <c:layout>
        <c:manualLayout>
          <c:xMode val="edge"/>
          <c:yMode val="edge"/>
          <c:x val="0.112100232753925"/>
          <c:y val="0.0511676144648586"/>
          <c:w val="0.530036893973159"/>
          <c:h val="0.147424540682416"/>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604597823709537"/>
          <c:h val="0.777340059055121"/>
        </c:manualLayout>
      </c:layout>
      <c:pieChart>
        <c:varyColors val="1"/>
        <c:ser>
          <c:idx val="1"/>
          <c:order val="1"/>
          <c:tx>
            <c:strRef>
              <c:f>Sheet1!$B$1</c:f>
              <c:strCache>
                <c:ptCount val="1"/>
                <c:pt idx="0">
                  <c:v>Column1</c:v>
                </c:pt>
              </c:strCache>
            </c:strRef>
          </c:tx>
          <c:dLbls>
            <c:dLbl>
              <c:idx val="0"/>
              <c:layout>
                <c:manualLayout>
                  <c:x val="-0.191506502028155"/>
                  <c:y val="0.117647058823529"/>
                </c:manualLayout>
              </c:layout>
              <c:showLegendKey val="0"/>
              <c:showVal val="0"/>
              <c:showCatName val="0"/>
              <c:showSerName val="0"/>
              <c:showPercent val="1"/>
              <c:showBubbleSize val="0"/>
            </c:dLbl>
            <c:dLbl>
              <c:idx val="1"/>
              <c:layout>
                <c:manualLayout>
                  <c:x val="0.162897727272727"/>
                  <c:y val="-0.292328238381969"/>
                </c:manualLayout>
              </c:layout>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Unrestricted</c:v>
                </c:pt>
                <c:pt idx="1">
                  <c:v>Restricted </c:v>
                </c:pt>
              </c:strCache>
            </c:strRef>
          </c:cat>
          <c:val>
            <c:numRef>
              <c:f>Sheet1!$B$2:$B$3</c:f>
              <c:numCache>
                <c:formatCode>_(* #,##0_);_(* \(#,##0\);_(* "-"??_);_(@_)</c:formatCode>
                <c:ptCount val="2"/>
                <c:pt idx="0">
                  <c:v>4.624521E6</c:v>
                </c:pt>
                <c:pt idx="1">
                  <c:v>1.4094573E7</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Unrestricted</c:v>
                </c:pt>
                <c:pt idx="1">
                  <c:v>Restricted </c:v>
                </c:pt>
              </c:strCache>
            </c:strRef>
          </c:cat>
          <c:val>
            <c:numRef>
              <c:f>Sheet1!$B$2:$B$3</c:f>
              <c:numCache>
                <c:formatCode>_(* #,##0_);_(* \(#,##0\);_(* "-"??_);_(@_)</c:formatCode>
                <c:ptCount val="2"/>
                <c:pt idx="0">
                  <c:v>4.624521E6</c:v>
                </c:pt>
                <c:pt idx="1">
                  <c:v>1.4094573E7</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66683965640659"/>
          <c:y val="0.67765786629613"/>
          <c:w val="0.429347709377239"/>
          <c:h val="0.23619036591014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569875640544935"/>
          <c:h val="0.875662569617822"/>
        </c:manualLayout>
      </c:layout>
      <c:pieChart>
        <c:varyColors val="1"/>
        <c:ser>
          <c:idx val="1"/>
          <c:order val="1"/>
          <c:tx>
            <c:strRef>
              <c:f>Sheet1!$B$1</c:f>
              <c:strCache>
                <c:ptCount val="1"/>
                <c:pt idx="0">
                  <c:v>Column1</c:v>
                </c:pt>
              </c:strCache>
            </c:strRef>
          </c:tx>
          <c:dLbls>
            <c:dLbl>
              <c:idx val="0"/>
              <c:layout>
                <c:manualLayout>
                  <c:x val="-0.195294494438196"/>
                  <c:y val="-0.343292682926829"/>
                </c:manualLayout>
              </c:layout>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4.503942E6</c:v>
                </c:pt>
                <c:pt idx="1">
                  <c:v>1.937312E6</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4.503942E6</c:v>
                </c:pt>
                <c:pt idx="1">
                  <c:v>1.937312E6</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15926446694167"/>
          <c:y val="0.074716727482236"/>
          <c:w val="0.380105299337584"/>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09711286091"/>
          <c:y val="0.0344827586206897"/>
          <c:w val="0.630299419809368"/>
          <c:h val="0.82590958457779"/>
        </c:manualLayout>
      </c:layout>
      <c:pieChart>
        <c:varyColors val="1"/>
        <c:ser>
          <c:idx val="0"/>
          <c:order val="0"/>
          <c:tx>
            <c:strRef>
              <c:f>Sheet1!$B$1</c:f>
              <c:strCache>
                <c:ptCount val="1"/>
                <c:pt idx="0">
                  <c:v>Column1</c:v>
                </c:pt>
              </c:strCache>
            </c:strRef>
          </c:tx>
          <c:dLbls>
            <c:dLbl>
              <c:idx val="0"/>
              <c:layout/>
              <c:tx>
                <c:rich>
                  <a:bodyPr/>
                  <a:lstStyle/>
                  <a:p>
                    <a:r>
                      <a:rPr lang="en-US" smtClean="0"/>
                      <a:t>59%</a:t>
                    </a:r>
                    <a:endParaRPr lang="en-US" dirty="0"/>
                  </a:p>
                </c:rich>
              </c:tx>
              <c:showLegendKey val="0"/>
              <c:showVal val="0"/>
              <c:showCatName val="0"/>
              <c:showSerName val="0"/>
              <c:showPercent val="1"/>
              <c:showBubbleSize val="0"/>
            </c:dLbl>
            <c:dLbl>
              <c:idx val="1"/>
              <c:layout/>
              <c:tx>
                <c:rich>
                  <a:bodyPr/>
                  <a:lstStyle/>
                  <a:p>
                    <a:r>
                      <a:rPr lang="en-US" smtClean="0"/>
                      <a:t>39%</a:t>
                    </a:r>
                    <a:endParaRPr lang="en-US" dirty="0"/>
                  </a:p>
                </c:rich>
              </c:tx>
              <c:showLegendKey val="0"/>
              <c:showVal val="0"/>
              <c:showCatName val="0"/>
              <c:showSerName val="0"/>
              <c:showPercent val="1"/>
              <c:showBubbleSize val="0"/>
            </c:dLbl>
            <c:txPr>
              <a:bodyPr/>
              <a:lstStyle/>
              <a:p>
                <a:pPr>
                  <a:defRPr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Restricted</c:v>
                </c:pt>
                <c:pt idx="1">
                  <c:v>Unrestricted</c:v>
                </c:pt>
              </c:strCache>
            </c:strRef>
          </c:cat>
          <c:val>
            <c:numRef>
              <c:f>Sheet1!$B$2:$B$3</c:f>
              <c:numCache>
                <c:formatCode>_(* #,##0_);_(* \(#,##0\);_(* "-"??_);_(@_)</c:formatCode>
                <c:ptCount val="2"/>
                <c:pt idx="0">
                  <c:v>60.0</c:v>
                </c:pt>
                <c:pt idx="1">
                  <c:v>40.0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0"/>
          <c:y val="0.726751289709479"/>
          <c:w val="0.444928857577015"/>
          <c:h val="0.27087519232509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4828475387945"/>
          <c:y val="0.064375"/>
          <c:w val="0.894579361790299"/>
          <c:h val="0.709529199475065"/>
        </c:manualLayout>
      </c:layout>
      <c:barChart>
        <c:barDir val="col"/>
        <c:grouping val="clustered"/>
        <c:varyColors val="0"/>
        <c:ser>
          <c:idx val="0"/>
          <c:order val="0"/>
          <c:tx>
            <c:strRef>
              <c:f>Sheet1!$B$1</c:f>
              <c:strCache>
                <c:ptCount val="1"/>
                <c:pt idx="0">
                  <c:v>FTE Total : 43</c:v>
                </c:pt>
              </c:strCache>
            </c:strRef>
          </c:tx>
          <c:spPr>
            <a:solidFill>
              <a:schemeClr val="accent2">
                <a:lumMod val="75000"/>
              </a:schemeClr>
            </a:solidFill>
          </c:spPr>
          <c:invertIfNegative val="0"/>
          <c:cat>
            <c:strRef>
              <c:f>Sheet1!$A$2:$A$7</c:f>
              <c:strCache>
                <c:ptCount val="6"/>
                <c:pt idx="0">
                  <c:v>Controller </c:v>
                </c:pt>
                <c:pt idx="1">
                  <c:v>General Acctg. </c:v>
                </c:pt>
                <c:pt idx="2">
                  <c:v>HR Fin. Services </c:v>
                </c:pt>
                <c:pt idx="3">
                  <c:v>Payroll &amp; Tax</c:v>
                </c:pt>
                <c:pt idx="4">
                  <c:v>E&amp;I Acctg. </c:v>
                </c:pt>
                <c:pt idx="5">
                  <c:v>Costing P&amp;A</c:v>
                </c:pt>
              </c:strCache>
            </c:strRef>
          </c:cat>
          <c:val>
            <c:numRef>
              <c:f>Sheet1!$B$2:$B$7</c:f>
              <c:numCache>
                <c:formatCode>General</c:formatCode>
                <c:ptCount val="6"/>
                <c:pt idx="0">
                  <c:v>3.0</c:v>
                </c:pt>
                <c:pt idx="1">
                  <c:v>9.0</c:v>
                </c:pt>
                <c:pt idx="2">
                  <c:v>16.0</c:v>
                </c:pt>
                <c:pt idx="3">
                  <c:v>5.0</c:v>
                </c:pt>
                <c:pt idx="4">
                  <c:v>8.0</c:v>
                </c:pt>
                <c:pt idx="5">
                  <c:v>2.0</c:v>
                </c:pt>
              </c:numCache>
            </c:numRef>
          </c:val>
        </c:ser>
        <c:dLbls>
          <c:showLegendKey val="0"/>
          <c:showVal val="0"/>
          <c:showCatName val="0"/>
          <c:showSerName val="0"/>
          <c:showPercent val="0"/>
          <c:showBubbleSize val="0"/>
        </c:dLbls>
        <c:gapWidth val="150"/>
        <c:axId val="2082611736"/>
        <c:axId val="2082594952"/>
      </c:barChart>
      <c:catAx>
        <c:axId val="2082611736"/>
        <c:scaling>
          <c:orientation val="minMax"/>
        </c:scaling>
        <c:delete val="0"/>
        <c:axPos val="b"/>
        <c:majorTickMark val="out"/>
        <c:minorTickMark val="none"/>
        <c:tickLblPos val="nextTo"/>
        <c:txPr>
          <a:bodyPr/>
          <a:lstStyle/>
          <a:p>
            <a:pPr>
              <a:defRPr sz="1000"/>
            </a:pPr>
            <a:endParaRPr lang="en-US"/>
          </a:p>
        </c:txPr>
        <c:crossAx val="2082594952"/>
        <c:crosses val="autoZero"/>
        <c:auto val="1"/>
        <c:lblAlgn val="ctr"/>
        <c:lblOffset val="100"/>
        <c:noMultiLvlLbl val="0"/>
      </c:catAx>
      <c:valAx>
        <c:axId val="208259495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200"/>
            </a:pPr>
            <a:endParaRPr lang="en-US"/>
          </a:p>
        </c:txPr>
        <c:crossAx val="2082611736"/>
        <c:crosses val="autoZero"/>
        <c:crossBetween val="between"/>
        <c:majorUnit val="4.0"/>
      </c:valAx>
    </c:plotArea>
    <c:legend>
      <c:legendPos val="r"/>
      <c:layout>
        <c:manualLayout>
          <c:xMode val="edge"/>
          <c:yMode val="edge"/>
          <c:x val="0.521610169491525"/>
          <c:y val="0.0777270341207354"/>
          <c:w val="0.438841807909608"/>
          <c:h val="0.147424540682415"/>
        </c:manualLayout>
      </c:layout>
      <c:overlay val="0"/>
      <c:txPr>
        <a:bodyPr/>
        <a:lstStyle/>
        <a:p>
          <a:pPr>
            <a:defRPr sz="16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3875385142075"/>
          <c:y val="0.0"/>
          <c:w val="0.569875640544935"/>
          <c:h val="0.875662569617822"/>
        </c:manualLayout>
      </c:layout>
      <c:pieChart>
        <c:varyColors val="1"/>
        <c:ser>
          <c:idx val="1"/>
          <c:order val="1"/>
          <c:tx>
            <c:strRef>
              <c:f>Sheet1!$B$1</c:f>
              <c:strCache>
                <c:ptCount val="1"/>
                <c:pt idx="0">
                  <c:v>Column1</c:v>
                </c:pt>
              </c:strCache>
            </c:strRef>
          </c:tx>
          <c:dLbls>
            <c:dLbl>
              <c:idx val="0"/>
              <c:layout>
                <c:manualLayout>
                  <c:x val="-0.155612110986127"/>
                  <c:y val="-0.306707317073171"/>
                </c:manualLayout>
              </c:layout>
              <c:showLegendKey val="0"/>
              <c:showVal val="0"/>
              <c:showCatName val="0"/>
              <c:showSerName val="0"/>
              <c:showPercent val="1"/>
              <c:showBubbleSize val="0"/>
            </c:dLbl>
            <c:dLbl>
              <c:idx val="1"/>
              <c:layout>
                <c:manualLayout>
                  <c:x val="0.149473190851145"/>
                  <c:y val="0.185975609756098"/>
                </c:manualLayout>
              </c:layout>
              <c:showLegendKey val="0"/>
              <c:showVal val="0"/>
              <c:showCatName val="0"/>
              <c:showSerName val="0"/>
              <c:showPercent val="1"/>
              <c:showBubbleSize val="0"/>
            </c:dLbl>
            <c:txPr>
              <a:bodyPr/>
              <a:lstStyle/>
              <a:p>
                <a:pPr>
                  <a:defRPr sz="1600"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6.348788E6</c:v>
                </c:pt>
                <c:pt idx="1">
                  <c:v>1.224383E6</c:v>
                </c:pt>
              </c:numCache>
            </c:numRef>
          </c:val>
        </c:ser>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Personnel Costs</c:v>
                </c:pt>
                <c:pt idx="1">
                  <c:v>S&amp;E</c:v>
                </c:pt>
              </c:strCache>
            </c:strRef>
          </c:cat>
          <c:val>
            <c:numRef>
              <c:f>Sheet1!$B$2:$B$3</c:f>
              <c:numCache>
                <c:formatCode>#,##0</c:formatCode>
                <c:ptCount val="2"/>
                <c:pt idx="0">
                  <c:v>6.348788E6</c:v>
                </c:pt>
                <c:pt idx="1">
                  <c:v>1.224383E6</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15926446694168"/>
          <c:y val="0.0747167274822361"/>
          <c:w val="0.380105299337585"/>
          <c:h val="0.3979551565200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826637054987"/>
          <c:y val="0.156705161854769"/>
          <c:w val="0.616173362945017"/>
          <c:h val="0.801025371828522"/>
        </c:manualLayout>
      </c:layout>
      <c:pieChart>
        <c:varyColors val="1"/>
        <c:ser>
          <c:idx val="0"/>
          <c:order val="0"/>
          <c:tx>
            <c:strRef>
              <c:f>Sheet1!$B$1</c:f>
              <c:strCache>
                <c:ptCount val="1"/>
                <c:pt idx="0">
                  <c:v>Column1</c:v>
                </c:pt>
              </c:strCache>
            </c:strRef>
          </c:tx>
          <c:dLbls>
            <c:dLbl>
              <c:idx val="0"/>
              <c:layout>
                <c:manualLayout>
                  <c:x val="-0.102681539807524"/>
                  <c:y val="-0.143367891513561"/>
                </c:manualLayout>
              </c:layout>
              <c:showLegendKey val="0"/>
              <c:showVal val="0"/>
              <c:showCatName val="0"/>
              <c:showSerName val="0"/>
              <c:showPercent val="1"/>
              <c:showBubbleSize val="0"/>
            </c:dLbl>
            <c:dLbl>
              <c:idx val="1"/>
              <c:layout>
                <c:manualLayout>
                  <c:x val="0.199258698431927"/>
                  <c:y val="0.115488188976378"/>
                </c:manualLayout>
              </c:layout>
              <c:showLegendKey val="0"/>
              <c:showVal val="0"/>
              <c:showCatName val="0"/>
              <c:showSerName val="0"/>
              <c:showPercent val="1"/>
              <c:showBubbleSize val="0"/>
            </c:dLbl>
            <c:txPr>
              <a:bodyPr/>
              <a:lstStyle/>
              <a:p>
                <a:pPr>
                  <a:defRPr sz="1600" b="1" i="0" baseline="0">
                    <a:solidFill>
                      <a:schemeClr val="bg1"/>
                    </a:solidFill>
                  </a:defRPr>
                </a:pPr>
                <a:endParaRPr lang="en-US"/>
              </a:p>
            </c:txPr>
            <c:showLegendKey val="0"/>
            <c:showVal val="0"/>
            <c:showCatName val="0"/>
            <c:showSerName val="0"/>
            <c:showPercent val="1"/>
            <c:showBubbleSize val="0"/>
            <c:showLeaderLines val="0"/>
          </c:dLbls>
          <c:cat>
            <c:strRef>
              <c:f>Sheet1!$A$2:$A$3</c:f>
              <c:strCache>
                <c:ptCount val="2"/>
                <c:pt idx="0">
                  <c:v>Restricted</c:v>
                </c:pt>
                <c:pt idx="1">
                  <c:v>Unrestricted</c:v>
                </c:pt>
              </c:strCache>
            </c:strRef>
          </c:cat>
          <c:val>
            <c:numRef>
              <c:f>Sheet1!$B$2:$B$3</c:f>
              <c:numCache>
                <c:formatCode>_(* #,##0_);_(* \(#,##0\);_(* "-"??_);_(@_)</c:formatCode>
                <c:ptCount val="2"/>
                <c:pt idx="0">
                  <c:v>63.0</c:v>
                </c:pt>
                <c:pt idx="1">
                  <c:v>37.0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0"/>
          <c:y val="0.726751289709479"/>
          <c:w val="0.444928857577015"/>
          <c:h val="0.27087519232509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77DC6-95BE-4F75-9552-418EC3929FAB}" type="doc">
      <dgm:prSet loTypeId="urn:microsoft.com/office/officeart/2005/8/layout/matrix3" loCatId="matrix" qsTypeId="urn:microsoft.com/office/officeart/2005/8/quickstyle/simple1" qsCatId="simple" csTypeId="urn:microsoft.com/office/officeart/2005/8/colors/accent2_3" csCatId="accent2" phldr="1"/>
      <dgm:spPr/>
      <dgm:t>
        <a:bodyPr/>
        <a:lstStyle/>
        <a:p>
          <a:endParaRPr lang="en-US"/>
        </a:p>
      </dgm:t>
    </dgm:pt>
    <dgm:pt modelId="{34071D94-C3D1-4012-A228-3A1508C34A7A}">
      <dgm:prSet phldrT="[Text]"/>
      <dgm:spPr/>
      <dgm:t>
        <a:bodyPr/>
        <a:lstStyle/>
        <a:p>
          <a:r>
            <a:rPr lang="en-US" dirty="0" smtClean="0"/>
            <a:t>Create Efficiency</a:t>
          </a:r>
          <a:endParaRPr lang="en-US" dirty="0"/>
        </a:p>
      </dgm:t>
    </dgm:pt>
    <dgm:pt modelId="{937DD7DA-1A4B-4D77-86D3-BE2DF2D88590}" type="parTrans" cxnId="{A81C3B67-345D-406F-86A1-38A4670C0854}">
      <dgm:prSet/>
      <dgm:spPr/>
      <dgm:t>
        <a:bodyPr/>
        <a:lstStyle/>
        <a:p>
          <a:endParaRPr lang="en-US"/>
        </a:p>
      </dgm:t>
    </dgm:pt>
    <dgm:pt modelId="{170A5001-5CF6-412E-AFC6-BF9A36E31223}" type="sibTrans" cxnId="{A81C3B67-345D-406F-86A1-38A4670C0854}">
      <dgm:prSet/>
      <dgm:spPr/>
      <dgm:t>
        <a:bodyPr/>
        <a:lstStyle/>
        <a:p>
          <a:endParaRPr lang="en-US"/>
        </a:p>
      </dgm:t>
    </dgm:pt>
    <dgm:pt modelId="{38CBB31E-2424-46D2-8E4C-FBAF251025C5}">
      <dgm:prSet phldrT="[Text]"/>
      <dgm:spPr/>
      <dgm:t>
        <a:bodyPr/>
        <a:lstStyle/>
        <a:p>
          <a:r>
            <a:rPr lang="en-US" dirty="0" smtClean="0"/>
            <a:t>Reduce</a:t>
          </a:r>
          <a:br>
            <a:rPr lang="en-US" dirty="0" smtClean="0"/>
          </a:br>
          <a:r>
            <a:rPr lang="en-US" dirty="0" smtClean="0"/>
            <a:t>Cost of Risk</a:t>
          </a:r>
          <a:endParaRPr lang="en-US" dirty="0"/>
        </a:p>
      </dgm:t>
    </dgm:pt>
    <dgm:pt modelId="{D5E4F934-CE1A-4661-B725-138CE7946EF8}" type="parTrans" cxnId="{4B1D3297-0AFE-4CCA-AF13-5976730E8AC0}">
      <dgm:prSet/>
      <dgm:spPr/>
      <dgm:t>
        <a:bodyPr/>
        <a:lstStyle/>
        <a:p>
          <a:endParaRPr lang="en-US"/>
        </a:p>
      </dgm:t>
    </dgm:pt>
    <dgm:pt modelId="{48542F41-0E32-4660-A72D-D49386B8F9B7}" type="sibTrans" cxnId="{4B1D3297-0AFE-4CCA-AF13-5976730E8AC0}">
      <dgm:prSet/>
      <dgm:spPr/>
      <dgm:t>
        <a:bodyPr/>
        <a:lstStyle/>
        <a:p>
          <a:endParaRPr lang="en-US"/>
        </a:p>
      </dgm:t>
    </dgm:pt>
    <dgm:pt modelId="{9432FDC4-1A74-477E-B815-981DD106A11F}">
      <dgm:prSet phldrT="[Text]"/>
      <dgm:spPr/>
      <dgm:t>
        <a:bodyPr/>
        <a:lstStyle/>
        <a:p>
          <a:r>
            <a:rPr lang="en-US" dirty="0" smtClean="0"/>
            <a:t>Improve Cost of Borrowing</a:t>
          </a:r>
          <a:endParaRPr lang="en-US" dirty="0"/>
        </a:p>
      </dgm:t>
    </dgm:pt>
    <dgm:pt modelId="{5B4C9836-786F-447E-8051-5A0CF52E77B8}" type="parTrans" cxnId="{906AD357-9146-43E3-A914-8C764EE8B39B}">
      <dgm:prSet/>
      <dgm:spPr/>
      <dgm:t>
        <a:bodyPr/>
        <a:lstStyle/>
        <a:p>
          <a:endParaRPr lang="en-US"/>
        </a:p>
      </dgm:t>
    </dgm:pt>
    <dgm:pt modelId="{FA10F3A4-6EE0-4D76-A30D-D5B1C5A78E90}" type="sibTrans" cxnId="{906AD357-9146-43E3-A914-8C764EE8B39B}">
      <dgm:prSet/>
      <dgm:spPr/>
      <dgm:t>
        <a:bodyPr/>
        <a:lstStyle/>
        <a:p>
          <a:endParaRPr lang="en-US"/>
        </a:p>
      </dgm:t>
    </dgm:pt>
    <dgm:pt modelId="{8FC45C58-2E00-437C-BB6E-527E02E70901}">
      <dgm:prSet phldrT="[Text]"/>
      <dgm:spPr/>
      <dgm:t>
        <a:bodyPr/>
        <a:lstStyle/>
        <a:p>
          <a:r>
            <a:rPr lang="en-US" dirty="0" smtClean="0"/>
            <a:t>Reduce IT and Operational Redundancy</a:t>
          </a:r>
          <a:endParaRPr lang="en-US" dirty="0"/>
        </a:p>
      </dgm:t>
    </dgm:pt>
    <dgm:pt modelId="{3B0AF27F-4739-4061-A5A4-2ACEF806B792}" type="parTrans" cxnId="{702B4C6B-7E7D-49B3-9733-B3A75595E92C}">
      <dgm:prSet/>
      <dgm:spPr/>
      <dgm:t>
        <a:bodyPr/>
        <a:lstStyle/>
        <a:p>
          <a:endParaRPr lang="en-US"/>
        </a:p>
      </dgm:t>
    </dgm:pt>
    <dgm:pt modelId="{5D41E705-D894-4381-ABCA-0DF39A6E01A2}" type="sibTrans" cxnId="{702B4C6B-7E7D-49B3-9733-B3A75595E92C}">
      <dgm:prSet/>
      <dgm:spPr/>
      <dgm:t>
        <a:bodyPr/>
        <a:lstStyle/>
        <a:p>
          <a:endParaRPr lang="en-US"/>
        </a:p>
      </dgm:t>
    </dgm:pt>
    <dgm:pt modelId="{6EB7ED8D-A958-428E-8A92-429D5742C39F}" type="pres">
      <dgm:prSet presAssocID="{00D77DC6-95BE-4F75-9552-418EC3929FAB}" presName="matrix" presStyleCnt="0">
        <dgm:presLayoutVars>
          <dgm:chMax val="1"/>
          <dgm:dir/>
          <dgm:resizeHandles val="exact"/>
        </dgm:presLayoutVars>
      </dgm:prSet>
      <dgm:spPr/>
      <dgm:t>
        <a:bodyPr/>
        <a:lstStyle/>
        <a:p>
          <a:endParaRPr lang="en-US"/>
        </a:p>
      </dgm:t>
    </dgm:pt>
    <dgm:pt modelId="{EE44E500-49F6-45AB-A5FD-54E4E6417271}" type="pres">
      <dgm:prSet presAssocID="{00D77DC6-95BE-4F75-9552-418EC3929FAB}" presName="diamond" presStyleLbl="bgShp" presStyleIdx="0" presStyleCnt="1" custScaleX="113314"/>
      <dgm:spPr/>
      <dgm:t>
        <a:bodyPr/>
        <a:lstStyle/>
        <a:p>
          <a:endParaRPr lang="en-US"/>
        </a:p>
      </dgm:t>
    </dgm:pt>
    <dgm:pt modelId="{C9DB55DB-1686-4FD9-AF3A-33E9AAE0BF40}" type="pres">
      <dgm:prSet presAssocID="{00D77DC6-95BE-4F75-9552-418EC3929FAB}" presName="quad1" presStyleLbl="node1" presStyleIdx="0" presStyleCnt="4">
        <dgm:presLayoutVars>
          <dgm:chMax val="0"/>
          <dgm:chPref val="0"/>
          <dgm:bulletEnabled val="1"/>
        </dgm:presLayoutVars>
      </dgm:prSet>
      <dgm:spPr/>
      <dgm:t>
        <a:bodyPr/>
        <a:lstStyle/>
        <a:p>
          <a:endParaRPr lang="en-US"/>
        </a:p>
      </dgm:t>
    </dgm:pt>
    <dgm:pt modelId="{5D865211-E6B7-475C-A97C-BC64DBD24B53}" type="pres">
      <dgm:prSet presAssocID="{00D77DC6-95BE-4F75-9552-418EC3929FAB}" presName="quad2" presStyleLbl="node1" presStyleIdx="1" presStyleCnt="4">
        <dgm:presLayoutVars>
          <dgm:chMax val="0"/>
          <dgm:chPref val="0"/>
          <dgm:bulletEnabled val="1"/>
        </dgm:presLayoutVars>
      </dgm:prSet>
      <dgm:spPr/>
      <dgm:t>
        <a:bodyPr/>
        <a:lstStyle/>
        <a:p>
          <a:endParaRPr lang="en-US"/>
        </a:p>
      </dgm:t>
    </dgm:pt>
    <dgm:pt modelId="{89FBDDF1-9748-40D9-BC4B-A74F6F14796E}" type="pres">
      <dgm:prSet presAssocID="{00D77DC6-95BE-4F75-9552-418EC3929FAB}" presName="quad3" presStyleLbl="node1" presStyleIdx="2" presStyleCnt="4">
        <dgm:presLayoutVars>
          <dgm:chMax val="0"/>
          <dgm:chPref val="0"/>
          <dgm:bulletEnabled val="1"/>
        </dgm:presLayoutVars>
      </dgm:prSet>
      <dgm:spPr/>
      <dgm:t>
        <a:bodyPr/>
        <a:lstStyle/>
        <a:p>
          <a:endParaRPr lang="en-US"/>
        </a:p>
      </dgm:t>
    </dgm:pt>
    <dgm:pt modelId="{A10AB221-A2ED-4CDA-B6B5-AAB1533D4A37}" type="pres">
      <dgm:prSet presAssocID="{00D77DC6-95BE-4F75-9552-418EC3929FAB}" presName="quad4" presStyleLbl="node1" presStyleIdx="3" presStyleCnt="4" custScaleX="102557" custScaleY="99090">
        <dgm:presLayoutVars>
          <dgm:chMax val="0"/>
          <dgm:chPref val="0"/>
          <dgm:bulletEnabled val="1"/>
        </dgm:presLayoutVars>
      </dgm:prSet>
      <dgm:spPr/>
      <dgm:t>
        <a:bodyPr/>
        <a:lstStyle/>
        <a:p>
          <a:endParaRPr lang="en-US"/>
        </a:p>
      </dgm:t>
    </dgm:pt>
  </dgm:ptLst>
  <dgm:cxnLst>
    <dgm:cxn modelId="{65C0B041-AA6F-41CB-9844-E8F455277D1D}" type="presOf" srcId="{00D77DC6-95BE-4F75-9552-418EC3929FAB}" destId="{6EB7ED8D-A958-428E-8A92-429D5742C39F}" srcOrd="0" destOrd="0" presId="urn:microsoft.com/office/officeart/2005/8/layout/matrix3"/>
    <dgm:cxn modelId="{087F0AAA-CBAD-4BCE-A1F3-C3081C32A54C}" type="presOf" srcId="{38CBB31E-2424-46D2-8E4C-FBAF251025C5}" destId="{5D865211-E6B7-475C-A97C-BC64DBD24B53}" srcOrd="0" destOrd="0" presId="urn:microsoft.com/office/officeart/2005/8/layout/matrix3"/>
    <dgm:cxn modelId="{4B1D3297-0AFE-4CCA-AF13-5976730E8AC0}" srcId="{00D77DC6-95BE-4F75-9552-418EC3929FAB}" destId="{38CBB31E-2424-46D2-8E4C-FBAF251025C5}" srcOrd="1" destOrd="0" parTransId="{D5E4F934-CE1A-4661-B725-138CE7946EF8}" sibTransId="{48542F41-0E32-4660-A72D-D49386B8F9B7}"/>
    <dgm:cxn modelId="{906AD357-9146-43E3-A914-8C764EE8B39B}" srcId="{00D77DC6-95BE-4F75-9552-418EC3929FAB}" destId="{9432FDC4-1A74-477E-B815-981DD106A11F}" srcOrd="2" destOrd="0" parTransId="{5B4C9836-786F-447E-8051-5A0CF52E77B8}" sibTransId="{FA10F3A4-6EE0-4D76-A30D-D5B1C5A78E90}"/>
    <dgm:cxn modelId="{8002F738-13DD-4BC3-A937-D73913B2DF17}" type="presOf" srcId="{8FC45C58-2E00-437C-BB6E-527E02E70901}" destId="{A10AB221-A2ED-4CDA-B6B5-AAB1533D4A37}" srcOrd="0" destOrd="0" presId="urn:microsoft.com/office/officeart/2005/8/layout/matrix3"/>
    <dgm:cxn modelId="{A81C3B67-345D-406F-86A1-38A4670C0854}" srcId="{00D77DC6-95BE-4F75-9552-418EC3929FAB}" destId="{34071D94-C3D1-4012-A228-3A1508C34A7A}" srcOrd="0" destOrd="0" parTransId="{937DD7DA-1A4B-4D77-86D3-BE2DF2D88590}" sibTransId="{170A5001-5CF6-412E-AFC6-BF9A36E31223}"/>
    <dgm:cxn modelId="{B62272DC-5DE7-4D03-8DBC-8911026968E3}" type="presOf" srcId="{9432FDC4-1A74-477E-B815-981DD106A11F}" destId="{89FBDDF1-9748-40D9-BC4B-A74F6F14796E}" srcOrd="0" destOrd="0" presId="urn:microsoft.com/office/officeart/2005/8/layout/matrix3"/>
    <dgm:cxn modelId="{702B4C6B-7E7D-49B3-9733-B3A75595E92C}" srcId="{00D77DC6-95BE-4F75-9552-418EC3929FAB}" destId="{8FC45C58-2E00-437C-BB6E-527E02E70901}" srcOrd="3" destOrd="0" parTransId="{3B0AF27F-4739-4061-A5A4-2ACEF806B792}" sibTransId="{5D41E705-D894-4381-ABCA-0DF39A6E01A2}"/>
    <dgm:cxn modelId="{5D7C3C7B-195F-4048-97D2-715FB0EBE8AD}" type="presOf" srcId="{34071D94-C3D1-4012-A228-3A1508C34A7A}" destId="{C9DB55DB-1686-4FD9-AF3A-33E9AAE0BF40}" srcOrd="0" destOrd="0" presId="urn:microsoft.com/office/officeart/2005/8/layout/matrix3"/>
    <dgm:cxn modelId="{CEEA2D3D-75CF-444F-AAAB-F4C255625B5D}" type="presParOf" srcId="{6EB7ED8D-A958-428E-8A92-429D5742C39F}" destId="{EE44E500-49F6-45AB-A5FD-54E4E6417271}" srcOrd="0" destOrd="0" presId="urn:microsoft.com/office/officeart/2005/8/layout/matrix3"/>
    <dgm:cxn modelId="{6E4899C5-FD68-4C63-981C-C71E3B29568D}" type="presParOf" srcId="{6EB7ED8D-A958-428E-8A92-429D5742C39F}" destId="{C9DB55DB-1686-4FD9-AF3A-33E9AAE0BF40}" srcOrd="1" destOrd="0" presId="urn:microsoft.com/office/officeart/2005/8/layout/matrix3"/>
    <dgm:cxn modelId="{66282106-E94F-4A5D-8BB5-4261B738DA5D}" type="presParOf" srcId="{6EB7ED8D-A958-428E-8A92-429D5742C39F}" destId="{5D865211-E6B7-475C-A97C-BC64DBD24B53}" srcOrd="2" destOrd="0" presId="urn:microsoft.com/office/officeart/2005/8/layout/matrix3"/>
    <dgm:cxn modelId="{E61C88C2-25BB-4CF7-ABCC-B081862E24DB}" type="presParOf" srcId="{6EB7ED8D-A958-428E-8A92-429D5742C39F}" destId="{89FBDDF1-9748-40D9-BC4B-A74F6F14796E}" srcOrd="3" destOrd="0" presId="urn:microsoft.com/office/officeart/2005/8/layout/matrix3"/>
    <dgm:cxn modelId="{256CA886-CFAD-425D-B13B-763A5ABAB55C}" type="presParOf" srcId="{6EB7ED8D-A958-428E-8A92-429D5742C39F}" destId="{A10AB221-A2ED-4CDA-B6B5-AAB1533D4A3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145" cy="465743"/>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972257" y="0"/>
            <a:ext cx="3038144" cy="465743"/>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r" defTabSz="930663" eaLnBrk="0" hangingPunct="0">
              <a:spcBef>
                <a:spcPct val="0"/>
              </a:spcBef>
              <a:defRPr sz="1300">
                <a:ea typeface="+mn-ea"/>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0" y="8830658"/>
            <a:ext cx="3038145" cy="465742"/>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972257" y="8830658"/>
            <a:ext cx="3038144" cy="465742"/>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r" defTabSz="930663" eaLnBrk="0" hangingPunct="0">
              <a:spcBef>
                <a:spcPct val="0"/>
              </a:spcBef>
              <a:defRPr sz="1300">
                <a:ea typeface="+mn-ea"/>
                <a:cs typeface="+mn-cs"/>
              </a:defRPr>
            </a:lvl1pPr>
          </a:lstStyle>
          <a:p>
            <a:pPr>
              <a:defRPr/>
            </a:pPr>
            <a:fld id="{AB0DBFA0-AB49-42A1-9CBB-A60D22866FF3}" type="slidenum">
              <a:rPr lang="en-US"/>
              <a:pPr>
                <a:defRPr/>
              </a:pPr>
              <a:t>‹#›</a:t>
            </a:fld>
            <a:endParaRPr lang="en-US" dirty="0"/>
          </a:p>
        </p:txBody>
      </p:sp>
    </p:spTree>
    <p:extLst>
      <p:ext uri="{BB962C8B-B14F-4D97-AF65-F5344CB8AC3E}">
        <p14:creationId xmlns:p14="http://schemas.microsoft.com/office/powerpoint/2010/main" val="44496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252538" y="696913"/>
            <a:ext cx="45085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34112" y="4414561"/>
            <a:ext cx="5142177" cy="4185532"/>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extLst>
      <p:ext uri="{BB962C8B-B14F-4D97-AF65-F5344CB8AC3E}">
        <p14:creationId xmlns:p14="http://schemas.microsoft.com/office/powerpoint/2010/main" val="1418720360"/>
      </p:ext>
    </p:extLst>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52538" y="696913"/>
            <a:ext cx="4506912" cy="3484562"/>
          </a:xfrm>
          <a:ln/>
        </p:spPr>
      </p:sp>
      <p:sp>
        <p:nvSpPr>
          <p:cNvPr id="23554"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23</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252538" y="696913"/>
            <a:ext cx="4506912" cy="3484562"/>
          </a:xfrm>
          <a:ln/>
        </p:spPr>
      </p:sp>
      <p:sp>
        <p:nvSpPr>
          <p:cNvPr id="32770"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27</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52538" y="696913"/>
            <a:ext cx="4506912" cy="3484562"/>
          </a:xfrm>
          <a:ln/>
        </p:spPr>
      </p:sp>
      <p:sp>
        <p:nvSpPr>
          <p:cNvPr id="23554"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28</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b="1"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32</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33</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b="1"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252538" y="696913"/>
            <a:ext cx="4506912" cy="3484562"/>
          </a:xfrm>
          <a:ln/>
        </p:spPr>
      </p:sp>
      <p:sp>
        <p:nvSpPr>
          <p:cNvPr id="32770"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37</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38</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b="1"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xfrm>
            <a:off x="1252538" y="696913"/>
            <a:ext cx="4506912" cy="3484562"/>
          </a:xfrm>
          <a:ln/>
        </p:spPr>
      </p:sp>
      <p:sp>
        <p:nvSpPr>
          <p:cNvPr id="143362"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42</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43</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b="1"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xfrm>
            <a:off x="1252538" y="696913"/>
            <a:ext cx="4506912" cy="3484562"/>
          </a:xfrm>
          <a:ln/>
        </p:spPr>
      </p:sp>
      <p:sp>
        <p:nvSpPr>
          <p:cNvPr id="219138"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pPr defTabSz="910464"/>
            <a:fld id="{8B4331F3-46B6-4F3D-81D9-288C10B2D6FA}" type="slidenum">
              <a:rPr lang="en-US" smtClean="0">
                <a:latin typeface="Arial" pitchFamily="34" charset="0"/>
                <a:cs typeface="Arial" pitchFamily="34" charset="0"/>
              </a:rPr>
              <a:pPr defTabSz="910464"/>
              <a:t>47</a:t>
            </a:fld>
            <a:endParaRPr lang="en-US" dirty="0" smtClean="0">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xfrm>
            <a:off x="-1350963" y="434975"/>
            <a:ext cx="9858376" cy="7618413"/>
          </a:xfrm>
          <a:ln/>
        </p:spPr>
      </p:sp>
      <p:sp>
        <p:nvSpPr>
          <p:cNvPr id="10244" name="Rectangle 3"/>
          <p:cNvSpPr>
            <a:spLocks noGrp="1" noChangeArrowheads="1"/>
          </p:cNvSpPr>
          <p:nvPr>
            <p:ph type="body" idx="1"/>
          </p:nvPr>
        </p:nvSpPr>
        <p:spPr>
          <a:xfrm>
            <a:off x="167349" y="8077478"/>
            <a:ext cx="6706129" cy="1168198"/>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74895" y="696308"/>
            <a:ext cx="4462132" cy="348461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image" Target="../media/image3.wmf"/><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tags" Target="../tags/tag13.xml"/><Relationship Id="rId10"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1390650"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1476375"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1790700"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2078038"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screen">
            <a:extLst>
              <a:ext uri="{28A0092B-C50C-407E-A947-70E740481C1C}">
                <a14:useLocalDpi xmlns:a14="http://schemas.microsoft.com/office/drawing/2010/main"/>
              </a:ext>
            </a:extLst>
          </a:blip>
          <a:srcRect/>
          <a:stretch>
            <a:fillRect/>
          </a:stretch>
        </p:blipFill>
        <p:spPr bwMode="auto">
          <a:xfrm>
            <a:off x="-1476375" y="3667125"/>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28638"/>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8"/>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8"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8"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5"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8"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5"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8"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5"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tags" Target="../tags/tag2.xml"/><Relationship Id="rId17" Type="http://schemas.openxmlformats.org/officeDocument/2006/relationships/tags" Target="../tags/tag3.xml"/><Relationship Id="rId18" Type="http://schemas.openxmlformats.org/officeDocument/2006/relationships/tags" Target="../tags/tag4.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757238" y="5286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gray">
          <a:xfrm>
            <a:off x="2128838"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p:nvSpPr>
        <p:spPr>
          <a:xfrm>
            <a:off x="9372600" y="7239000"/>
            <a:ext cx="457200" cy="304800"/>
          </a:xfrm>
          <a:prstGeom prst="rect">
            <a:avLst/>
          </a:prstGeom>
          <a:noFill/>
        </p:spPr>
        <p:txBody>
          <a:bodyPr>
            <a:spAutoFit/>
          </a:bodyPr>
          <a:lstStyle/>
          <a:p>
            <a:pPr algn="r" eaLnBrk="0" hangingPunct="0">
              <a:spcBef>
                <a:spcPct val="50000"/>
              </a:spcBef>
              <a:defRPr/>
            </a:pPr>
            <a:fld id="{0667D8CD-CE9E-482E-853F-B0B13DB18967}" type="slidenum">
              <a:rPr lang="en-US">
                <a:ea typeface="+mn-ea"/>
                <a:cs typeface="+mn-cs"/>
              </a:rPr>
              <a:pPr algn="r" eaLnBrk="0" hangingPunct="0">
                <a:spcBef>
                  <a:spcPct val="50000"/>
                </a:spcBef>
                <a:defRPr/>
              </a:pPr>
              <a:t>‹#›</a:t>
            </a:fld>
            <a:endParaRPr lang="en-US" dirty="0">
              <a:ea typeface="+mn-ea"/>
              <a:cs typeface="+mn-cs"/>
            </a:endParaRPr>
          </a:p>
        </p:txBody>
      </p:sp>
      <p:pic>
        <p:nvPicPr>
          <p:cNvPr id="2054" name="Picture 5"/>
          <p:cNvPicPr>
            <a:picLocks noChangeAspect="1" noChangeArrowheads="1"/>
          </p:cNvPicPr>
          <p:nvPr>
            <p:custDataLst>
              <p:tags r:id="rId17"/>
            </p:custDataLst>
          </p:nvPr>
        </p:nvPicPr>
        <p:blipFill>
          <a:blip r:embed="rId19" cstate="screen">
            <a:extLst>
              <a:ext uri="{28A0092B-C50C-407E-A947-70E740481C1C}">
                <a14:useLocalDpi xmlns:a14="http://schemas.microsoft.com/office/drawing/2010/main"/>
              </a:ext>
            </a:extLst>
          </a:blip>
          <a:srcRect/>
          <a:stretch>
            <a:fillRect/>
          </a:stretch>
        </p:blipFill>
        <p:spPr bwMode="auto">
          <a:xfrm>
            <a:off x="838200" y="6551613"/>
            <a:ext cx="839788" cy="839787"/>
          </a:xfrm>
          <a:prstGeom prst="rect">
            <a:avLst/>
          </a:prstGeom>
          <a:noFill/>
          <a:ln w="9525">
            <a:noFill/>
            <a:miter lim="800000"/>
            <a:headEnd/>
            <a:tailEnd/>
          </a:ln>
        </p:spPr>
      </p:pic>
      <p:sp>
        <p:nvSpPr>
          <p:cNvPr id="8" name="jpmDocTracker"/>
          <p:cNvSpPr>
            <a:spLocks noChangeArrowheads="1"/>
          </p:cNvSpPr>
          <p:nvPr>
            <p:custDataLst>
              <p:tags r:id="rId18"/>
            </p:custDataLst>
          </p:nvPr>
        </p:nvSpPr>
        <p:spPr bwMode="auto">
          <a:xfrm rot="16200000">
            <a:off x="-1344612" y="5248275"/>
            <a:ext cx="3959225" cy="136525"/>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pitchFamily="34"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gif"/><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slideLayout" Target="../slideLayouts/slideLayout1.xml"/><Relationship Id="rId9" Type="http://schemas.openxmlformats.org/officeDocument/2006/relationships/notesSlide" Target="../notesSlides/notesSlide1.xml"/><Relationship Id="rId10"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7.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8.png"/><Relationship Id="rId1" Type="http://schemas.openxmlformats.org/officeDocument/2006/relationships/tags" Target="../tags/tag27.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9.png"/><Relationship Id="rId1" Type="http://schemas.openxmlformats.org/officeDocument/2006/relationships/tags" Target="../tags/tag28.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0.png"/><Relationship Id="rId1" Type="http://schemas.openxmlformats.org/officeDocument/2006/relationships/tags" Target="../tags/tag29.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1.png"/><Relationship Id="rId1" Type="http://schemas.openxmlformats.org/officeDocument/2006/relationships/tags" Target="../tags/tag30.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2.xml"/><Relationship Id="rId3"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tags" Target="../tags/tag32.x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slideLayout" Target="../slideLayouts/slideLayout1.xml"/><Relationship Id="rId9" Type="http://schemas.openxmlformats.org/officeDocument/2006/relationships/notesSlide" Target="../notesSlides/notesSlide14.xml"/><Relationship Id="rId10" Type="http://schemas.openxmlformats.org/officeDocument/2006/relationships/image" Target="../media/image11.png"/><Relationship Id="rId11" Type="http://schemas.openxmlformats.org/officeDocument/2006/relationships/image" Target="../media/image12.jpeg"/><Relationship Id="rId1" Type="http://schemas.openxmlformats.org/officeDocument/2006/relationships/tags" Target="../tags/tag33.xml"/><Relationship Id="rId2" Type="http://schemas.openxmlformats.org/officeDocument/2006/relationships/tags" Target="../tags/tag34.xml"/></Relationships>
</file>

<file path=ppt/slides/_rels/slide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12.xml"/><Relationship Id="rId3"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6.jpeg"/><Relationship Id="rId1" Type="http://schemas.openxmlformats.org/officeDocument/2006/relationships/tags" Target="../tags/tag41.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7.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1" Type="http://schemas.openxmlformats.org/officeDocument/2006/relationships/tags" Target="../tags/tag42.xml"/><Relationship Id="rId2" Type="http://schemas.openxmlformats.org/officeDocument/2006/relationships/tags" Target="../tags/tag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12.xml"/><Relationship Id="rId3"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9.xml"/><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tags" Target="../tags/tag45.xml"/><Relationship Id="rId2"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0.xml"/><Relationship Id="rId5" Type="http://schemas.openxmlformats.org/officeDocument/2006/relationships/chart" Target="../charts/chart7.xml"/><Relationship Id="rId1" Type="http://schemas.openxmlformats.org/officeDocument/2006/relationships/tags" Target="../tags/tag47.xml"/><Relationship Id="rId2" Type="http://schemas.openxmlformats.org/officeDocument/2006/relationships/tags" Target="../tags/tag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12.xml"/><Relationship Id="rId3"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2.xml"/><Relationship Id="rId5" Type="http://schemas.openxmlformats.org/officeDocument/2006/relationships/chart" Target="../charts/chart8.xml"/><Relationship Id="rId6" Type="http://schemas.openxmlformats.org/officeDocument/2006/relationships/chart" Target="../charts/chart9.xml"/><Relationship Id="rId1" Type="http://schemas.openxmlformats.org/officeDocument/2006/relationships/tags" Target="../tags/tag50.xml"/><Relationship Id="rId2" Type="http://schemas.openxmlformats.org/officeDocument/2006/relationships/tags" Target="../tags/tag5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3.xml"/><Relationship Id="rId5" Type="http://schemas.openxmlformats.org/officeDocument/2006/relationships/chart" Target="../charts/chart10.xml"/><Relationship Id="rId1" Type="http://schemas.openxmlformats.org/officeDocument/2006/relationships/tags" Target="../tags/tag52.xml"/><Relationship Id="rId2" Type="http://schemas.openxmlformats.org/officeDocument/2006/relationships/tags" Target="../tags/tag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54.x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5.xml"/><Relationship Id="rId5" Type="http://schemas.openxmlformats.org/officeDocument/2006/relationships/chart" Target="../charts/chart11.xml"/><Relationship Id="rId6" Type="http://schemas.openxmlformats.org/officeDocument/2006/relationships/chart" Target="../charts/chart12.xml"/><Relationship Id="rId1" Type="http://schemas.openxmlformats.org/officeDocument/2006/relationships/tags" Target="../tags/tag55.xml"/><Relationship Id="rId2" Type="http://schemas.openxmlformats.org/officeDocument/2006/relationships/tags" Target="../tags/tag5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6.xml"/><Relationship Id="rId5" Type="http://schemas.openxmlformats.org/officeDocument/2006/relationships/chart" Target="../charts/chart13.xml"/><Relationship Id="rId1" Type="http://schemas.openxmlformats.org/officeDocument/2006/relationships/tags" Target="../tags/tag57.xml"/><Relationship Id="rId2" Type="http://schemas.openxmlformats.org/officeDocument/2006/relationships/tags" Target="../tags/tag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tags" Target="../tags/tag63.xml"/><Relationship Id="rId6" Type="http://schemas.openxmlformats.org/officeDocument/2006/relationships/tags" Target="../tags/tag64.xml"/><Relationship Id="rId7" Type="http://schemas.openxmlformats.org/officeDocument/2006/relationships/tags" Target="../tags/tag65.xml"/><Relationship Id="rId8" Type="http://schemas.openxmlformats.org/officeDocument/2006/relationships/tags" Target="../tags/tag66.xml"/><Relationship Id="rId9" Type="http://schemas.openxmlformats.org/officeDocument/2006/relationships/slideLayout" Target="../slideLayouts/slideLayout12.xml"/><Relationship Id="rId10" Type="http://schemas.openxmlformats.org/officeDocument/2006/relationships/notesSlide" Target="../notesSlides/notesSlide27.xml"/><Relationship Id="rId1" Type="http://schemas.openxmlformats.org/officeDocument/2006/relationships/tags" Target="../tags/tag59.xml"/><Relationship Id="rId2" Type="http://schemas.openxmlformats.org/officeDocument/2006/relationships/tags" Target="../tags/tag6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8.xml"/><Relationship Id="rId5" Type="http://schemas.openxmlformats.org/officeDocument/2006/relationships/chart" Target="../charts/chart14.xml"/><Relationship Id="rId6" Type="http://schemas.openxmlformats.org/officeDocument/2006/relationships/chart" Target="../charts/chart15.xml"/><Relationship Id="rId1" Type="http://schemas.openxmlformats.org/officeDocument/2006/relationships/tags" Target="../tags/tag67.xml"/><Relationship Id="rId2" Type="http://schemas.openxmlformats.org/officeDocument/2006/relationships/tags" Target="../tags/tag6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9.xml"/><Relationship Id="rId5" Type="http://schemas.openxmlformats.org/officeDocument/2006/relationships/chart" Target="../charts/chart16.xml"/><Relationship Id="rId1" Type="http://schemas.openxmlformats.org/officeDocument/2006/relationships/tags" Target="../tags/tag69.xml"/><Relationship Id="rId2" Type="http://schemas.openxmlformats.org/officeDocument/2006/relationships/tags" Target="../tags/tag7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tags" Target="../tags/tag75.xml"/><Relationship Id="rId6" Type="http://schemas.openxmlformats.org/officeDocument/2006/relationships/tags" Target="../tags/tag76.xml"/><Relationship Id="rId7" Type="http://schemas.openxmlformats.org/officeDocument/2006/relationships/slideLayout" Target="../slideLayouts/slideLayout12.xml"/><Relationship Id="rId8" Type="http://schemas.openxmlformats.org/officeDocument/2006/relationships/notesSlide" Target="../notesSlides/notesSlide30.xml"/><Relationship Id="rId1" Type="http://schemas.openxmlformats.org/officeDocument/2006/relationships/tags" Target="../tags/tag71.xml"/><Relationship Id="rId2" Type="http://schemas.openxmlformats.org/officeDocument/2006/relationships/tags" Target="../tags/tag7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1.xml"/><Relationship Id="rId5" Type="http://schemas.openxmlformats.org/officeDocument/2006/relationships/chart" Target="../charts/chart17.xml"/><Relationship Id="rId6" Type="http://schemas.openxmlformats.org/officeDocument/2006/relationships/chart" Target="../charts/chart18.xml"/><Relationship Id="rId7" Type="http://schemas.openxmlformats.org/officeDocument/2006/relationships/chart" Target="../charts/chart19.xml"/><Relationship Id="rId1" Type="http://schemas.openxmlformats.org/officeDocument/2006/relationships/tags" Target="../tags/tag77.xml"/><Relationship Id="rId2" Type="http://schemas.openxmlformats.org/officeDocument/2006/relationships/tags" Target="../tags/tag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0.emf"/><Relationship Id="rId1" Type="http://schemas.openxmlformats.org/officeDocument/2006/relationships/tags" Target="../tags/tag79.x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3.png"/><Relationship Id="rId1" Type="http://schemas.openxmlformats.org/officeDocument/2006/relationships/tags" Target="../tags/tag80.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1.xml"/><Relationship Id="rId1" Type="http://schemas.openxmlformats.org/officeDocument/2006/relationships/tags" Target="../tags/tag22.xml"/><Relationship Id="rId2"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cop.edu/finance/stratplan.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cop.edu/finance/stratplan.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cop.edu/finance/stratplan.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cop.edu/finance/stratplan.html"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0.emf"/><Relationship Id="rId1" Type="http://schemas.openxmlformats.org/officeDocument/2006/relationships/tags" Target="../tags/tag81.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jpeg"/><Relationship Id="rId1" Type="http://schemas.openxmlformats.org/officeDocument/2006/relationships/tags" Target="../tags/tag23.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7.png"/><Relationship Id="rId1" Type="http://schemas.openxmlformats.org/officeDocument/2006/relationships/tags" Target="../tags/tag2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Town Hall</a:t>
            </a:r>
          </a:p>
          <a:p>
            <a:pPr algn="ctr" defTabSz="1355725" eaLnBrk="0" hangingPunct="0"/>
            <a:endParaRPr lang="en-US" sz="2200" dirty="0" smtClean="0"/>
          </a:p>
          <a:p>
            <a:pPr algn="ctr" defTabSz="1355725" eaLnBrk="0" hangingPunct="0"/>
            <a:r>
              <a:rPr lang="en-US" sz="1600" dirty="0" smtClean="0">
                <a:solidFill>
                  <a:schemeClr val="accent1"/>
                </a:solidFill>
              </a:rPr>
              <a:t>May 13, 2011</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pic>
        <p:nvPicPr>
          <p:cNvPr id="8"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362200" y="3352800"/>
            <a:ext cx="5412013" cy="1219200"/>
          </a:xfrm>
          <a:prstGeom prst="rect">
            <a:avLst/>
          </a:prstGeom>
          <a:noFill/>
          <a:ln w="9525">
            <a:noFill/>
            <a:miter lim="800000"/>
            <a:headEnd/>
            <a:tailEnd/>
          </a:ln>
          <a:effectLst/>
        </p:spPr>
      </p:pic>
      <p:pic>
        <p:nvPicPr>
          <p:cNvPr id="80900" name="Picture 4" descr="Aloha"/>
          <p:cNvPicPr>
            <a:picLocks noChangeAspect="1" noChangeArrowheads="1"/>
          </p:cNvPicPr>
          <p:nvPr/>
        </p:nvPicPr>
        <p:blipFill>
          <a:blip r:embed="rId12" cstate="print"/>
          <a:srcRect/>
          <a:stretch>
            <a:fillRect/>
          </a:stretch>
        </p:blipFill>
        <p:spPr bwMode="auto">
          <a:xfrm rot="20542391">
            <a:off x="308102" y="694066"/>
            <a:ext cx="3914728" cy="2174849"/>
          </a:xfrm>
          <a:prstGeom prst="rect">
            <a:avLst/>
          </a:prstGeom>
          <a:noFill/>
          <a:ln w="38100">
            <a:solidFill>
              <a:srgbClr val="FFC000"/>
            </a:solidFill>
          </a:ln>
        </p:spPr>
      </p:pic>
      <p:pic>
        <p:nvPicPr>
          <p:cNvPr id="80906" name="Picture 10" descr="http://www.cartoonclipartworld.com/freeflowers/images/66005_500.gi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05800" y="5524500"/>
            <a:ext cx="1752600" cy="1752600"/>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300" dirty="0" smtClean="0"/>
              <a:t>Comments on </a:t>
            </a:r>
            <a:r>
              <a:rPr lang="en-US" sz="2600" dirty="0" smtClean="0">
                <a:solidFill>
                  <a:schemeClr val="bg2"/>
                </a:solidFill>
              </a:rPr>
              <a:t>“Re-examine the Day-to-Day”</a:t>
            </a: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20" name="Rectangle 19"/>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1700" dirty="0" smtClean="0"/>
              <a:t>Lack of standard processes</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Ambiguity around the difference between a policy and a procedure</a:t>
            </a:r>
          </a:p>
          <a:p>
            <a:pPr marL="690563" lvl="2" indent="-231775" algn="just" defTabSz="1019175" eaLnBrk="0" hangingPunct="0">
              <a:buClr>
                <a:schemeClr val="folHlink"/>
              </a:buClr>
              <a:buSzPct val="100000"/>
              <a:buFont typeface="Courier New" pitchFamily="49" charset="0"/>
              <a:buChar char="o"/>
            </a:pPr>
            <a:r>
              <a:rPr lang="en-US" sz="1700" dirty="0" smtClean="0"/>
              <a:t>Need to revise policy database to be more user friendly, and enable easy access to information</a:t>
            </a:r>
          </a:p>
          <a:p>
            <a:pPr marL="233363" lvl="1" indent="-231775" algn="just" defTabSz="1019175" eaLnBrk="0" hangingPunct="0">
              <a:buClr>
                <a:schemeClr val="folHlink"/>
              </a:buClr>
              <a:buSzPct val="125000"/>
              <a:buFont typeface="Arial" pitchFamily="34" charset="0"/>
              <a:buChar char="•"/>
            </a:pPr>
            <a:endParaRPr lang="en-US" sz="1700" dirty="0" smtClean="0"/>
          </a:p>
          <a:p>
            <a:pPr marL="233363" lvl="1" indent="-231775" algn="just" defTabSz="1019175" eaLnBrk="0" hangingPunct="0">
              <a:buClr>
                <a:schemeClr val="folHlink"/>
              </a:buClr>
              <a:buSzPct val="125000"/>
              <a:buFont typeface="Arial" pitchFamily="34" charset="0"/>
              <a:buChar char="•"/>
            </a:pPr>
            <a:r>
              <a:rPr lang="en-US" sz="1700" dirty="0" smtClean="0"/>
              <a:t>Nothing is off limits</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Explain the "why" behind mandates and initiatives (Make it so it is not just a rule, but a tool)</a:t>
            </a:r>
          </a:p>
          <a:p>
            <a:pPr marL="690563" lvl="2" indent="-231775" algn="just" defTabSz="1019175" eaLnBrk="0" hangingPunct="0">
              <a:buClr>
                <a:schemeClr val="folHlink"/>
              </a:buClr>
              <a:buSzPct val="100000"/>
              <a:buFont typeface="Courier New" pitchFamily="49" charset="0"/>
              <a:buChar char="o"/>
            </a:pPr>
            <a:r>
              <a:rPr lang="en-US" sz="1700" dirty="0" smtClean="0"/>
              <a:t>Resist "scope creep“</a:t>
            </a:r>
          </a:p>
          <a:p>
            <a:pPr marL="690563" lvl="2" indent="-231775" algn="just" defTabSz="1019175" eaLnBrk="0" hangingPunct="0">
              <a:buClr>
                <a:schemeClr val="folHlink"/>
              </a:buClr>
              <a:buSzPct val="100000"/>
              <a:buFont typeface="Courier New" pitchFamily="49" charset="0"/>
              <a:buChar char="o"/>
            </a:pPr>
            <a:r>
              <a:rPr lang="en-US" sz="1700" dirty="0" smtClean="0"/>
              <a:t>Some of the tasks we do is a duplication of effort performed at a campus or medical center.  Need to be willing to talk about where these activities should reside, and change accordingly.</a:t>
            </a:r>
          </a:p>
          <a:p>
            <a:pPr marL="227013" lvl="2" indent="-207963" algn="just" defTabSz="1019175" eaLnBrk="0" hangingPunct="0">
              <a:buClr>
                <a:schemeClr val="folHlink"/>
              </a:buClr>
              <a:buSzPct val="125000"/>
            </a:pPr>
            <a:endParaRPr lang="en-US" sz="17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300" dirty="0" smtClean="0"/>
              <a:t>Comments on </a:t>
            </a:r>
            <a:r>
              <a:rPr lang="en-US" sz="2600" dirty="0" smtClean="0">
                <a:solidFill>
                  <a:schemeClr val="bg2"/>
                </a:solidFill>
              </a:rPr>
              <a:t>“Re-examine the Day-to-Day”</a:t>
            </a: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20" name="Rectangle 19"/>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1700" dirty="0" smtClean="0"/>
              <a:t>IT Infrastructure</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Centralized systems, centralized systems, centralized systems</a:t>
            </a:r>
          </a:p>
          <a:p>
            <a:pPr marL="690563" lvl="2" indent="-231775" algn="just" defTabSz="1019175" eaLnBrk="0" hangingPunct="0">
              <a:buClr>
                <a:schemeClr val="folHlink"/>
              </a:buClr>
              <a:buSzPct val="100000"/>
              <a:buFont typeface="Courier New" pitchFamily="49" charset="0"/>
              <a:buChar char="o"/>
            </a:pPr>
            <a:r>
              <a:rPr lang="en-US" sz="1700" dirty="0" smtClean="0"/>
              <a:t>Encourage IT support to assign a specific individual to a specific department / unit so that person can develop familiarity with the relevant business systems of that unit, increasing efficiency and competency.</a:t>
            </a:r>
          </a:p>
          <a:p>
            <a:pPr marL="233363" lvl="1" indent="-231775" algn="just" defTabSz="1019175" eaLnBrk="0" hangingPunct="0">
              <a:buClr>
                <a:schemeClr val="folHlink"/>
              </a:buClr>
              <a:buSzPct val="125000"/>
              <a:buFont typeface="Arial" pitchFamily="34" charset="0"/>
              <a:buChar char="•"/>
            </a:pPr>
            <a:endParaRPr lang="en-US" sz="1700" dirty="0" smtClean="0"/>
          </a:p>
          <a:p>
            <a:pPr marL="233363" lvl="1" indent="-231775" algn="just" defTabSz="1019175" eaLnBrk="0" hangingPunct="0">
              <a:buClr>
                <a:schemeClr val="folHlink"/>
              </a:buClr>
              <a:buSzPct val="125000"/>
              <a:buFont typeface="Arial" pitchFamily="34" charset="0"/>
              <a:buChar char="•"/>
            </a:pPr>
            <a:r>
              <a:rPr lang="en-US" sz="1700" dirty="0" smtClean="0"/>
              <a:t>Lack of data</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Too many sources, resulting in inconsistencies and inaccuracies</a:t>
            </a:r>
          </a:p>
          <a:p>
            <a:pPr marL="690563" lvl="2" indent="-231775" algn="just" defTabSz="1019175" eaLnBrk="0" hangingPunct="0">
              <a:buClr>
                <a:schemeClr val="folHlink"/>
              </a:buClr>
              <a:buSzPct val="100000"/>
              <a:buFont typeface="Courier New" pitchFamily="49" charset="0"/>
              <a:buChar char="o"/>
            </a:pPr>
            <a:r>
              <a:rPr lang="en-US" sz="1700" dirty="0" smtClean="0"/>
              <a:t>Information in the Data Warehouse would be more useful if updated on a frequent (e.g. - daily) basis</a:t>
            </a:r>
          </a:p>
          <a:p>
            <a:pPr marL="227013" lvl="2" indent="-207963" algn="just" defTabSz="1019175" eaLnBrk="0" hangingPunct="0">
              <a:buClr>
                <a:schemeClr val="folHlink"/>
              </a:buClr>
              <a:buSzPct val="125000"/>
            </a:pPr>
            <a:endParaRPr lang="en-US" sz="17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a:t>
            </a:r>
            <a:r>
              <a:rPr lang="en-US" sz="3000" dirty="0" smtClean="0">
                <a:solidFill>
                  <a:schemeClr val="bg2"/>
                </a:solidFill>
              </a:rPr>
              <a:t>“Showcase Our Value-Add”</a:t>
            </a:r>
          </a:p>
        </p:txBody>
      </p:sp>
      <p:pic>
        <p:nvPicPr>
          <p:cNvPr id="2050" name="Picture 2"/>
          <p:cNvPicPr>
            <a:picLocks noChangeAspect="1" noChangeArrowheads="1"/>
          </p:cNvPicPr>
          <p:nvPr/>
        </p:nvPicPr>
        <p:blipFill>
          <a:blip r:embed="rId4" cstate="print"/>
          <a:srcRect/>
          <a:stretch>
            <a:fillRect/>
          </a:stretch>
        </p:blipFill>
        <p:spPr bwMode="auto">
          <a:xfrm>
            <a:off x="7542244" y="152400"/>
            <a:ext cx="2363756" cy="1524000"/>
          </a:xfrm>
          <a:prstGeom prst="rect">
            <a:avLst/>
          </a:prstGeom>
          <a:noFill/>
          <a:ln w="9525">
            <a:noFill/>
            <a:miter lim="800000"/>
            <a:headEnd/>
            <a:tailEnd/>
          </a:ln>
        </p:spPr>
      </p:pic>
      <p:grpSp>
        <p:nvGrpSpPr>
          <p:cNvPr id="2" name="Group 116"/>
          <p:cNvGrpSpPr/>
          <p:nvPr/>
        </p:nvGrpSpPr>
        <p:grpSpPr>
          <a:xfrm>
            <a:off x="1066800" y="1676400"/>
            <a:ext cx="3810000" cy="2514600"/>
            <a:chOff x="3265967" y="900229"/>
            <a:chExt cx="4114800" cy="2827002"/>
          </a:xfrm>
        </p:grpSpPr>
        <p:sp>
          <p:nvSpPr>
            <p:cNvPr id="21" name="TextBox 20"/>
            <p:cNvSpPr txBox="1"/>
            <p:nvPr/>
          </p:nvSpPr>
          <p:spPr>
            <a:xfrm>
              <a:off x="4027967" y="1662229"/>
              <a:ext cx="2514600" cy="107264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Lack of centralized data and systems contributes to an inability to calculate value</a:t>
              </a:r>
            </a:p>
          </p:txBody>
        </p:sp>
        <p:sp>
          <p:nvSpPr>
            <p:cNvPr id="22" name="TextBox 21"/>
            <p:cNvSpPr txBox="1"/>
            <p:nvPr/>
          </p:nvSpPr>
          <p:spPr>
            <a:xfrm>
              <a:off x="4104167" y="2896799"/>
              <a:ext cx="2438400" cy="830432"/>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Lack of adequate IT infrastructure impairs transparency</a:t>
              </a:r>
              <a:endParaRPr lang="en-US" dirty="0">
                <a:solidFill>
                  <a:schemeClr val="bg1"/>
                </a:solidFill>
              </a:endParaRPr>
            </a:p>
          </p:txBody>
        </p:sp>
        <p:sp>
          <p:nvSpPr>
            <p:cNvPr id="24" name="Curved Up Ribbon 23"/>
            <p:cNvSpPr/>
            <p:nvPr/>
          </p:nvSpPr>
          <p:spPr bwMode="auto">
            <a:xfrm>
              <a:off x="3265967" y="913365"/>
              <a:ext cx="411480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5" name="TextBox 24"/>
            <p:cNvSpPr txBox="1"/>
            <p:nvPr/>
          </p:nvSpPr>
          <p:spPr>
            <a:xfrm>
              <a:off x="4258335" y="900229"/>
              <a:ext cx="2119430" cy="380614"/>
            </a:xfrm>
            <a:prstGeom prst="rect">
              <a:avLst/>
            </a:prstGeom>
            <a:noFill/>
            <a:ln w="50800">
              <a:noFill/>
            </a:ln>
          </p:spPr>
          <p:txBody>
            <a:bodyPr wrap="square" rtlCol="0">
              <a:spAutoFit/>
            </a:bodyPr>
            <a:lstStyle/>
            <a:p>
              <a:pPr algn="ctr"/>
              <a:r>
                <a:rPr lang="en-US" sz="1600" b="1" cap="small" dirty="0" smtClean="0">
                  <a:solidFill>
                    <a:schemeClr val="bg2"/>
                  </a:solidFill>
                </a:rPr>
                <a:t>IT Infrastructure</a:t>
              </a:r>
            </a:p>
          </p:txBody>
        </p:sp>
      </p:grpSp>
      <p:grpSp>
        <p:nvGrpSpPr>
          <p:cNvPr id="3" name="Group 116"/>
          <p:cNvGrpSpPr/>
          <p:nvPr/>
        </p:nvGrpSpPr>
        <p:grpSpPr>
          <a:xfrm>
            <a:off x="1066800" y="4284025"/>
            <a:ext cx="3810000" cy="2559330"/>
            <a:chOff x="3265967" y="927749"/>
            <a:chExt cx="4114800" cy="2608225"/>
          </a:xfrm>
        </p:grpSpPr>
        <p:sp>
          <p:nvSpPr>
            <p:cNvPr id="55" name="TextBox 54"/>
            <p:cNvSpPr txBox="1"/>
            <p:nvPr/>
          </p:nvSpPr>
          <p:spPr>
            <a:xfrm>
              <a:off x="4027967" y="1662229"/>
              <a:ext cx="2514600" cy="119189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Strictly enforce policies and other requirements (No loopholes and policy applies equally to everyone)</a:t>
              </a:r>
            </a:p>
          </p:txBody>
        </p:sp>
        <p:sp>
          <p:nvSpPr>
            <p:cNvPr id="56" name="TextBox 55"/>
            <p:cNvSpPr txBox="1"/>
            <p:nvPr/>
          </p:nvSpPr>
          <p:spPr>
            <a:xfrm>
              <a:off x="4104167" y="3002758"/>
              <a:ext cx="2438400" cy="533216"/>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Address fear of change by both staff and customers</a:t>
              </a:r>
            </a:p>
          </p:txBody>
        </p:sp>
        <p:sp>
          <p:nvSpPr>
            <p:cNvPr id="57" name="Curved Up Ribbon 56"/>
            <p:cNvSpPr/>
            <p:nvPr/>
          </p:nvSpPr>
          <p:spPr bwMode="auto">
            <a:xfrm>
              <a:off x="3265967" y="951953"/>
              <a:ext cx="4114800" cy="621246"/>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4253519" y="927749"/>
              <a:ext cx="2119430" cy="533216"/>
            </a:xfrm>
            <a:prstGeom prst="rect">
              <a:avLst/>
            </a:prstGeom>
            <a:noFill/>
            <a:ln w="50800">
              <a:noFill/>
            </a:ln>
          </p:spPr>
          <p:txBody>
            <a:bodyPr wrap="square" rtlCol="0">
              <a:spAutoFit/>
            </a:bodyPr>
            <a:lstStyle/>
            <a:p>
              <a:pPr algn="ctr"/>
              <a:r>
                <a:rPr lang="en-US" b="1" cap="small" dirty="0" smtClean="0">
                  <a:solidFill>
                    <a:schemeClr val="bg2"/>
                  </a:solidFill>
                </a:rPr>
                <a:t>Overcome a lack of Consequences</a:t>
              </a:r>
            </a:p>
          </p:txBody>
        </p:sp>
      </p:grpSp>
      <p:grpSp>
        <p:nvGrpSpPr>
          <p:cNvPr id="4" name="Group 116"/>
          <p:cNvGrpSpPr/>
          <p:nvPr/>
        </p:nvGrpSpPr>
        <p:grpSpPr>
          <a:xfrm>
            <a:off x="5562600" y="1688085"/>
            <a:ext cx="3810000" cy="2655316"/>
            <a:chOff x="3265967" y="913365"/>
            <a:chExt cx="4114800" cy="2985199"/>
          </a:xfrm>
        </p:grpSpPr>
        <p:sp>
          <p:nvSpPr>
            <p:cNvPr id="61" name="TextBox 60"/>
            <p:cNvSpPr txBox="1"/>
            <p:nvPr/>
          </p:nvSpPr>
          <p:spPr>
            <a:xfrm>
              <a:off x="4171223" y="3552550"/>
              <a:ext cx="2514600" cy="34601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CFO Division Newsletter</a:t>
              </a:r>
            </a:p>
          </p:txBody>
        </p:sp>
        <p:sp>
          <p:nvSpPr>
            <p:cNvPr id="62" name="TextBox 61"/>
            <p:cNvSpPr txBox="1"/>
            <p:nvPr/>
          </p:nvSpPr>
          <p:spPr>
            <a:xfrm>
              <a:off x="3677447" y="1585563"/>
              <a:ext cx="3456432" cy="1799268"/>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Improve ability to calculate return on investment (ROI) of various UCOP programs and initiatives, and ensure appropriate mechanisms are in place to effectively communicate this value to stakeholders inside and outside the organization</a:t>
              </a:r>
              <a:endParaRPr lang="en-US" dirty="0">
                <a:solidFill>
                  <a:schemeClr val="bg1"/>
                </a:solidFill>
              </a:endParaRPr>
            </a:p>
          </p:txBody>
        </p:sp>
        <p:sp>
          <p:nvSpPr>
            <p:cNvPr id="63" name="Curved Up Ribbon 62"/>
            <p:cNvSpPr/>
            <p:nvPr/>
          </p:nvSpPr>
          <p:spPr bwMode="auto">
            <a:xfrm>
              <a:off x="3265967" y="913365"/>
              <a:ext cx="411480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4" name="TextBox 63"/>
            <p:cNvSpPr txBox="1"/>
            <p:nvPr/>
          </p:nvSpPr>
          <p:spPr>
            <a:xfrm>
              <a:off x="4232685" y="926929"/>
              <a:ext cx="2119430" cy="337363"/>
            </a:xfrm>
            <a:prstGeom prst="rect">
              <a:avLst/>
            </a:prstGeom>
            <a:noFill/>
            <a:ln w="50800">
              <a:noFill/>
            </a:ln>
          </p:spPr>
          <p:txBody>
            <a:bodyPr wrap="square" rtlCol="0">
              <a:spAutoFit/>
            </a:bodyPr>
            <a:lstStyle/>
            <a:p>
              <a:pPr algn="ctr"/>
              <a:r>
                <a:rPr lang="en-US" sz="1350" b="1" cap="small" dirty="0" smtClean="0">
                  <a:solidFill>
                    <a:schemeClr val="bg2"/>
                  </a:solidFill>
                </a:rPr>
                <a:t>Improve Communication</a:t>
              </a:r>
            </a:p>
          </p:txBody>
        </p:sp>
      </p:grpSp>
      <p:sp>
        <p:nvSpPr>
          <p:cNvPr id="65" name="TextBox 64"/>
          <p:cNvSpPr txBox="1"/>
          <p:nvPr/>
        </p:nvSpPr>
        <p:spPr>
          <a:xfrm>
            <a:off x="5943600" y="4492823"/>
            <a:ext cx="31242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Increase venues of communication</a:t>
            </a:r>
            <a:endParaRPr lang="en-US" dirty="0">
              <a:solidFill>
                <a:schemeClr val="bg1"/>
              </a:solidFill>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866775"/>
            <a:ext cx="8686800" cy="288925"/>
          </a:xfrm>
        </p:spPr>
        <p:txBody>
          <a:bodyPr/>
          <a:lstStyle/>
          <a:p>
            <a:r>
              <a:rPr lang="en-US" sz="2300" dirty="0" smtClean="0"/>
              <a:t>Comments on </a:t>
            </a:r>
            <a:r>
              <a:rPr lang="en-US" sz="3000" dirty="0" smtClean="0">
                <a:solidFill>
                  <a:schemeClr val="bg2"/>
                </a:solidFill>
              </a:rPr>
              <a:t>“Engage with the Customer”</a:t>
            </a:r>
          </a:p>
        </p:txBody>
      </p:sp>
      <p:grpSp>
        <p:nvGrpSpPr>
          <p:cNvPr id="2" name="Group 116"/>
          <p:cNvGrpSpPr/>
          <p:nvPr/>
        </p:nvGrpSpPr>
        <p:grpSpPr>
          <a:xfrm>
            <a:off x="2743200" y="1676400"/>
            <a:ext cx="4038600" cy="2666999"/>
            <a:chOff x="3019079" y="900229"/>
            <a:chExt cx="4361688" cy="2998335"/>
          </a:xfrm>
        </p:grpSpPr>
        <p:sp>
          <p:nvSpPr>
            <p:cNvPr id="21" name="TextBox 20"/>
            <p:cNvSpPr txBox="1"/>
            <p:nvPr/>
          </p:nvSpPr>
          <p:spPr>
            <a:xfrm>
              <a:off x="3348263" y="2140590"/>
              <a:ext cx="3950208" cy="1072641"/>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Encourage "sister" functional groups to form UC-Wide teams tasked with standardizing and improving operational efficiency</a:t>
              </a:r>
            </a:p>
          </p:txBody>
        </p:sp>
        <p:sp>
          <p:nvSpPr>
            <p:cNvPr id="22" name="TextBox 21"/>
            <p:cNvSpPr txBox="1"/>
            <p:nvPr/>
          </p:nvSpPr>
          <p:spPr>
            <a:xfrm>
              <a:off x="3348263" y="3310342"/>
              <a:ext cx="3950208" cy="588222"/>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 Encourage direct dialogue, including face-time whenever possible</a:t>
              </a:r>
            </a:p>
          </p:txBody>
        </p:sp>
        <p:sp>
          <p:nvSpPr>
            <p:cNvPr id="24" name="Curved Up Ribbon 23"/>
            <p:cNvSpPr/>
            <p:nvPr/>
          </p:nvSpPr>
          <p:spPr bwMode="auto">
            <a:xfrm>
              <a:off x="3019079" y="913365"/>
              <a:ext cx="4361688" cy="843531"/>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smtClean="0">
                <a:ln>
                  <a:noFill/>
                </a:ln>
                <a:solidFill>
                  <a:schemeClr val="tx1"/>
                </a:solidFill>
                <a:effectLst/>
                <a:latin typeface="Trebuchet MS" pitchFamily="34" charset="0"/>
              </a:endParaRPr>
            </a:p>
          </p:txBody>
        </p:sp>
        <p:sp>
          <p:nvSpPr>
            <p:cNvPr id="25" name="TextBox 24"/>
            <p:cNvSpPr txBox="1"/>
            <p:nvPr/>
          </p:nvSpPr>
          <p:spPr>
            <a:xfrm>
              <a:off x="4088927" y="900229"/>
              <a:ext cx="2119430" cy="622824"/>
            </a:xfrm>
            <a:prstGeom prst="rect">
              <a:avLst/>
            </a:prstGeom>
            <a:noFill/>
            <a:ln w="50800">
              <a:noFill/>
            </a:ln>
          </p:spPr>
          <p:txBody>
            <a:bodyPr wrap="square" rtlCol="0">
              <a:spAutoFit/>
            </a:bodyPr>
            <a:lstStyle/>
            <a:p>
              <a:pPr algn="ctr"/>
              <a:r>
                <a:rPr lang="en-US" sz="1500" b="1" cap="small" dirty="0" smtClean="0">
                  <a:solidFill>
                    <a:schemeClr val="bg2"/>
                  </a:solidFill>
                </a:rPr>
                <a:t>Engage with the Customer</a:t>
              </a:r>
            </a:p>
          </p:txBody>
        </p:sp>
      </p:grpSp>
      <p:sp>
        <p:nvSpPr>
          <p:cNvPr id="65" name="TextBox 64"/>
          <p:cNvSpPr txBox="1"/>
          <p:nvPr/>
        </p:nvSpPr>
        <p:spPr>
          <a:xfrm>
            <a:off x="3048000" y="5039380"/>
            <a:ext cx="36576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 Encourage a culture of basic courtesy, and work to build relationships</a:t>
            </a:r>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4525" y="152400"/>
            <a:ext cx="2251475" cy="1447799"/>
          </a:xfrm>
          <a:prstGeom prst="rect">
            <a:avLst/>
          </a:prstGeom>
          <a:noFill/>
          <a:ln w="9525">
            <a:noFill/>
            <a:miter lim="800000"/>
            <a:headEnd/>
            <a:tailEnd/>
          </a:ln>
        </p:spPr>
      </p:pic>
      <p:sp>
        <p:nvSpPr>
          <p:cNvPr id="23" name="TextBox 22"/>
          <p:cNvSpPr txBox="1"/>
          <p:nvPr/>
        </p:nvSpPr>
        <p:spPr>
          <a:xfrm>
            <a:off x="3048000" y="4429780"/>
            <a:ext cx="36576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Provide training on standards for customer care that individuals must meet</a:t>
            </a:r>
          </a:p>
        </p:txBody>
      </p:sp>
      <p:sp>
        <p:nvSpPr>
          <p:cNvPr id="26" name="TextBox 25"/>
          <p:cNvSpPr txBox="1"/>
          <p:nvPr/>
        </p:nvSpPr>
        <p:spPr>
          <a:xfrm>
            <a:off x="3048000" y="5648980"/>
            <a:ext cx="36576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Conduct customer surveys on a periodic basis</a:t>
            </a:r>
          </a:p>
        </p:txBody>
      </p:sp>
      <p:sp>
        <p:nvSpPr>
          <p:cNvPr id="27" name="TextBox 26"/>
          <p:cNvSpPr txBox="1"/>
          <p:nvPr/>
        </p:nvSpPr>
        <p:spPr>
          <a:xfrm>
            <a:off x="3048000" y="6248400"/>
            <a:ext cx="365760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Work to improve UCOP understanding of campus and medical center operations and issues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a:t>
            </a:r>
            <a:r>
              <a:rPr lang="en-US" sz="3000" dirty="0" smtClean="0">
                <a:solidFill>
                  <a:schemeClr val="bg2"/>
                </a:solidFill>
              </a:rPr>
              <a:t>“Develop Our Staff”</a:t>
            </a:r>
          </a:p>
        </p:txBody>
      </p:sp>
      <p:grpSp>
        <p:nvGrpSpPr>
          <p:cNvPr id="2" name="Group 116"/>
          <p:cNvGrpSpPr/>
          <p:nvPr/>
        </p:nvGrpSpPr>
        <p:grpSpPr>
          <a:xfrm>
            <a:off x="1066800" y="1676400"/>
            <a:ext cx="3886200" cy="2212778"/>
            <a:chOff x="3265967" y="900229"/>
            <a:chExt cx="4197096" cy="2487682"/>
          </a:xfrm>
        </p:grpSpPr>
        <p:sp>
          <p:nvSpPr>
            <p:cNvPr id="21" name="TextBox 20"/>
            <p:cNvSpPr txBox="1"/>
            <p:nvPr/>
          </p:nvSpPr>
          <p:spPr>
            <a:xfrm>
              <a:off x="3430559" y="1585564"/>
              <a:ext cx="4032504" cy="131485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Establish a shared website where people can obtain advice or post questions about training and professional development inquiries. (e.g. - Anyone know of a good Project Management book / manual?)</a:t>
              </a:r>
            </a:p>
          </p:txBody>
        </p:sp>
        <p:sp>
          <p:nvSpPr>
            <p:cNvPr id="22" name="TextBox 21"/>
            <p:cNvSpPr txBox="1"/>
            <p:nvPr/>
          </p:nvSpPr>
          <p:spPr>
            <a:xfrm>
              <a:off x="3430559" y="3041897"/>
              <a:ext cx="3950208" cy="34601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Hold more e-course trainings</a:t>
              </a:r>
            </a:p>
          </p:txBody>
        </p:sp>
        <p:sp>
          <p:nvSpPr>
            <p:cNvPr id="24" name="Curved Up Ribbon 23"/>
            <p:cNvSpPr/>
            <p:nvPr/>
          </p:nvSpPr>
          <p:spPr bwMode="auto">
            <a:xfrm>
              <a:off x="3265967" y="913365"/>
              <a:ext cx="4114800"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5" name="TextBox 24"/>
            <p:cNvSpPr txBox="1"/>
            <p:nvPr/>
          </p:nvSpPr>
          <p:spPr>
            <a:xfrm>
              <a:off x="4258335" y="900229"/>
              <a:ext cx="2119430" cy="380614"/>
            </a:xfrm>
            <a:prstGeom prst="rect">
              <a:avLst/>
            </a:prstGeom>
            <a:noFill/>
            <a:ln w="50800">
              <a:noFill/>
            </a:ln>
          </p:spPr>
          <p:txBody>
            <a:bodyPr wrap="square" rtlCol="0">
              <a:spAutoFit/>
            </a:bodyPr>
            <a:lstStyle/>
            <a:p>
              <a:pPr algn="ctr"/>
              <a:r>
                <a:rPr lang="en-US" sz="1600" b="1" cap="small" dirty="0" smtClean="0">
                  <a:solidFill>
                    <a:schemeClr val="bg2"/>
                  </a:solidFill>
                </a:rPr>
                <a:t>Cross-training</a:t>
              </a:r>
            </a:p>
          </p:txBody>
        </p:sp>
      </p:grpSp>
      <p:grpSp>
        <p:nvGrpSpPr>
          <p:cNvPr id="3" name="Group 116"/>
          <p:cNvGrpSpPr/>
          <p:nvPr/>
        </p:nvGrpSpPr>
        <p:grpSpPr>
          <a:xfrm>
            <a:off x="5334000" y="3633850"/>
            <a:ext cx="4267200" cy="2515014"/>
            <a:chOff x="3101375" y="964055"/>
            <a:chExt cx="4608576" cy="2563062"/>
          </a:xfrm>
        </p:grpSpPr>
        <p:sp>
          <p:nvSpPr>
            <p:cNvPr id="55" name="TextBox 54"/>
            <p:cNvSpPr txBox="1"/>
            <p:nvPr/>
          </p:nvSpPr>
          <p:spPr>
            <a:xfrm>
              <a:off x="3512855" y="1662229"/>
              <a:ext cx="3785616" cy="972335"/>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Consistent value needs to be placed on staff development throughout the organization (Department, Division, and UCOP)</a:t>
              </a:r>
            </a:p>
          </p:txBody>
        </p:sp>
        <p:sp>
          <p:nvSpPr>
            <p:cNvPr id="56" name="TextBox 55"/>
            <p:cNvSpPr txBox="1"/>
            <p:nvPr/>
          </p:nvSpPr>
          <p:spPr>
            <a:xfrm>
              <a:off x="3512855" y="2774341"/>
              <a:ext cx="3703320" cy="752776"/>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Encourage partnership with private companies or other universities to foster new ideas</a:t>
              </a:r>
            </a:p>
          </p:txBody>
        </p:sp>
        <p:sp>
          <p:nvSpPr>
            <p:cNvPr id="57" name="Curved Up Ribbon 56"/>
            <p:cNvSpPr/>
            <p:nvPr/>
          </p:nvSpPr>
          <p:spPr bwMode="auto">
            <a:xfrm>
              <a:off x="3101375" y="988259"/>
              <a:ext cx="4608576" cy="621246"/>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4052547" y="964055"/>
              <a:ext cx="2695502" cy="533216"/>
            </a:xfrm>
            <a:prstGeom prst="rect">
              <a:avLst/>
            </a:prstGeom>
            <a:noFill/>
            <a:ln w="50800">
              <a:noFill/>
            </a:ln>
          </p:spPr>
          <p:txBody>
            <a:bodyPr wrap="square" rtlCol="0">
              <a:spAutoFit/>
            </a:bodyPr>
            <a:lstStyle/>
            <a:p>
              <a:pPr algn="ctr"/>
              <a:r>
                <a:rPr lang="en-US" b="1" cap="small" dirty="0" smtClean="0">
                  <a:solidFill>
                    <a:schemeClr val="bg2"/>
                  </a:solidFill>
                </a:rPr>
                <a:t>Mentorship Programs / Professional Development</a:t>
              </a:r>
            </a:p>
          </p:txBody>
        </p:sp>
      </p:grpSp>
      <p:grpSp>
        <p:nvGrpSpPr>
          <p:cNvPr id="4" name="Group 116"/>
          <p:cNvGrpSpPr/>
          <p:nvPr/>
        </p:nvGrpSpPr>
        <p:grpSpPr>
          <a:xfrm>
            <a:off x="5410200" y="1688084"/>
            <a:ext cx="4038600" cy="1743894"/>
            <a:chOff x="3101375" y="913364"/>
            <a:chExt cx="4361688" cy="1960546"/>
          </a:xfrm>
        </p:grpSpPr>
        <p:sp>
          <p:nvSpPr>
            <p:cNvPr id="61" name="TextBox 60"/>
            <p:cNvSpPr txBox="1"/>
            <p:nvPr/>
          </p:nvSpPr>
          <p:spPr>
            <a:xfrm>
              <a:off x="3430559" y="2527896"/>
              <a:ext cx="3703320" cy="34601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Improve career path structure</a:t>
              </a:r>
            </a:p>
          </p:txBody>
        </p:sp>
        <p:sp>
          <p:nvSpPr>
            <p:cNvPr id="62" name="TextBox 61"/>
            <p:cNvSpPr txBox="1"/>
            <p:nvPr/>
          </p:nvSpPr>
          <p:spPr>
            <a:xfrm>
              <a:off x="3512855" y="1585563"/>
              <a:ext cx="3621024" cy="830432"/>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 General belief that staff has to leave the division in order to progress up in the organization.  Need to address this</a:t>
              </a:r>
            </a:p>
          </p:txBody>
        </p:sp>
        <p:sp>
          <p:nvSpPr>
            <p:cNvPr id="63" name="Curved Up Ribbon 62"/>
            <p:cNvSpPr/>
            <p:nvPr/>
          </p:nvSpPr>
          <p:spPr bwMode="auto">
            <a:xfrm>
              <a:off x="3101375" y="913364"/>
              <a:ext cx="4361688" cy="457200"/>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4" name="TextBox 63"/>
            <p:cNvSpPr txBox="1"/>
            <p:nvPr/>
          </p:nvSpPr>
          <p:spPr>
            <a:xfrm>
              <a:off x="4191528" y="926929"/>
              <a:ext cx="2288838" cy="337363"/>
            </a:xfrm>
            <a:prstGeom prst="rect">
              <a:avLst/>
            </a:prstGeom>
            <a:noFill/>
            <a:ln w="50800">
              <a:noFill/>
            </a:ln>
          </p:spPr>
          <p:txBody>
            <a:bodyPr wrap="square" rtlCol="0">
              <a:spAutoFit/>
            </a:bodyPr>
            <a:lstStyle/>
            <a:p>
              <a:pPr algn="ctr"/>
              <a:r>
                <a:rPr lang="en-US" sz="1350" b="1" cap="small" dirty="0" smtClean="0">
                  <a:solidFill>
                    <a:schemeClr val="bg2"/>
                  </a:solidFill>
                </a:rPr>
                <a:t>Promotions / Recognition</a:t>
              </a:r>
            </a:p>
          </p:txBody>
        </p:sp>
      </p:grpSp>
      <p:pic>
        <p:nvPicPr>
          <p:cNvPr id="4098" name="Picture 2"/>
          <p:cNvPicPr>
            <a:picLocks noChangeAspect="1" noChangeArrowheads="1"/>
          </p:cNvPicPr>
          <p:nvPr/>
        </p:nvPicPr>
        <p:blipFill>
          <a:blip r:embed="rId4" cstate="print"/>
          <a:srcRect/>
          <a:stretch>
            <a:fillRect/>
          </a:stretch>
        </p:blipFill>
        <p:spPr bwMode="auto">
          <a:xfrm>
            <a:off x="7543800" y="76200"/>
            <a:ext cx="2369974" cy="1523999"/>
          </a:xfrm>
          <a:prstGeom prst="rect">
            <a:avLst/>
          </a:prstGeom>
          <a:noFill/>
          <a:ln w="9525">
            <a:noFill/>
            <a:miter lim="800000"/>
            <a:headEnd/>
            <a:tailEnd/>
          </a:ln>
        </p:spPr>
      </p:pic>
      <p:sp>
        <p:nvSpPr>
          <p:cNvPr id="23" name="TextBox 22"/>
          <p:cNvSpPr txBox="1"/>
          <p:nvPr/>
        </p:nvSpPr>
        <p:spPr>
          <a:xfrm>
            <a:off x="1219200" y="4038600"/>
            <a:ext cx="3657600" cy="52322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 Leverage internal knowledge experts, and ask them to conduct periodic training</a:t>
            </a:r>
          </a:p>
        </p:txBody>
      </p:sp>
      <p:sp>
        <p:nvSpPr>
          <p:cNvPr id="26" name="TextBox 25"/>
          <p:cNvSpPr txBox="1"/>
          <p:nvPr/>
        </p:nvSpPr>
        <p:spPr>
          <a:xfrm>
            <a:off x="1219200" y="4724400"/>
            <a:ext cx="365760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Conduct periodic "lessons learned" meetings to help improve solutions to common challenges</a:t>
            </a:r>
          </a:p>
        </p:txBody>
      </p:sp>
      <p:sp>
        <p:nvSpPr>
          <p:cNvPr id="27" name="TextBox 26"/>
          <p:cNvSpPr txBox="1"/>
          <p:nvPr/>
        </p:nvSpPr>
        <p:spPr>
          <a:xfrm>
            <a:off x="5715000" y="6248400"/>
            <a:ext cx="342900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Encourage networking between departments at UCOP to get people outside their own "bubble"</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a:t>
            </a:r>
            <a:r>
              <a:rPr lang="en-US" sz="3000" dirty="0" smtClean="0">
                <a:solidFill>
                  <a:schemeClr val="bg2"/>
                </a:solidFill>
              </a:rPr>
              <a:t>“Be Action-Oriented”</a:t>
            </a:r>
          </a:p>
        </p:txBody>
      </p:sp>
      <p:grpSp>
        <p:nvGrpSpPr>
          <p:cNvPr id="2" name="Group 116"/>
          <p:cNvGrpSpPr/>
          <p:nvPr/>
        </p:nvGrpSpPr>
        <p:grpSpPr>
          <a:xfrm>
            <a:off x="2819400" y="1840484"/>
            <a:ext cx="4038600" cy="2579117"/>
            <a:chOff x="3101375" y="1084696"/>
            <a:chExt cx="4361688" cy="2899534"/>
          </a:xfrm>
        </p:grpSpPr>
        <p:sp>
          <p:nvSpPr>
            <p:cNvPr id="21" name="TextBox 20"/>
            <p:cNvSpPr txBox="1"/>
            <p:nvPr/>
          </p:nvSpPr>
          <p:spPr>
            <a:xfrm>
              <a:off x="3348263" y="2140589"/>
              <a:ext cx="3950208" cy="34601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Work together as a team</a:t>
              </a:r>
            </a:p>
          </p:txBody>
        </p:sp>
        <p:sp>
          <p:nvSpPr>
            <p:cNvPr id="22" name="TextBox 21"/>
            <p:cNvSpPr txBox="1"/>
            <p:nvPr/>
          </p:nvSpPr>
          <p:spPr>
            <a:xfrm>
              <a:off x="3348263" y="2669380"/>
              <a:ext cx="3950208" cy="1314850"/>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Proactively identify opportunities for improved efficiency and/or reduced cost, and effectively communicate the reason and method of change to all impacted parties</a:t>
              </a:r>
            </a:p>
          </p:txBody>
        </p:sp>
        <p:sp>
          <p:nvSpPr>
            <p:cNvPr id="24" name="Curved Up Ribbon 23"/>
            <p:cNvSpPr/>
            <p:nvPr/>
          </p:nvSpPr>
          <p:spPr bwMode="auto">
            <a:xfrm>
              <a:off x="3101375" y="1084696"/>
              <a:ext cx="4361688" cy="672198"/>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smtClean="0">
                <a:ln>
                  <a:noFill/>
                </a:ln>
                <a:solidFill>
                  <a:schemeClr val="tx1"/>
                </a:solidFill>
                <a:effectLst/>
                <a:latin typeface="Trebuchet MS" pitchFamily="34" charset="0"/>
              </a:endParaRPr>
            </a:p>
          </p:txBody>
        </p:sp>
        <p:sp>
          <p:nvSpPr>
            <p:cNvPr id="25" name="TextBox 24"/>
            <p:cNvSpPr txBox="1"/>
            <p:nvPr/>
          </p:nvSpPr>
          <p:spPr>
            <a:xfrm>
              <a:off x="4171223" y="1136579"/>
              <a:ext cx="2119430" cy="363313"/>
            </a:xfrm>
            <a:prstGeom prst="rect">
              <a:avLst/>
            </a:prstGeom>
            <a:noFill/>
            <a:ln w="50800">
              <a:noFill/>
            </a:ln>
          </p:spPr>
          <p:txBody>
            <a:bodyPr wrap="square" rtlCol="0">
              <a:spAutoFit/>
            </a:bodyPr>
            <a:lstStyle/>
            <a:p>
              <a:pPr algn="ctr"/>
              <a:r>
                <a:rPr lang="en-US" sz="1500" b="1" cap="small" dirty="0" smtClean="0">
                  <a:solidFill>
                    <a:schemeClr val="bg2"/>
                  </a:solidFill>
                </a:rPr>
                <a:t>Be Action Oriented</a:t>
              </a:r>
            </a:p>
          </p:txBody>
        </p:sp>
      </p:grpSp>
      <p:sp>
        <p:nvSpPr>
          <p:cNvPr id="23" name="TextBox 22"/>
          <p:cNvSpPr txBox="1"/>
          <p:nvPr/>
        </p:nvSpPr>
        <p:spPr>
          <a:xfrm>
            <a:off x="3048000" y="4595336"/>
            <a:ext cx="365760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Work to understand the reasons behind resistance to change, and try to address those first</a:t>
            </a:r>
          </a:p>
        </p:txBody>
      </p:sp>
      <p:sp>
        <p:nvSpPr>
          <p:cNvPr id="27" name="TextBox 26"/>
          <p:cNvSpPr txBox="1"/>
          <p:nvPr/>
        </p:nvSpPr>
        <p:spPr>
          <a:xfrm>
            <a:off x="3048000" y="5486400"/>
            <a:ext cx="3657600" cy="738664"/>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Work to identify creative solutions to systemic problems (Designated "Project" day)</a:t>
            </a:r>
          </a:p>
        </p:txBody>
      </p:sp>
      <p:pic>
        <p:nvPicPr>
          <p:cNvPr id="5122" name="Picture 2"/>
          <p:cNvPicPr>
            <a:picLocks noChangeAspect="1" noChangeArrowheads="1"/>
          </p:cNvPicPr>
          <p:nvPr/>
        </p:nvPicPr>
        <p:blipFill>
          <a:blip r:embed="rId4" cstate="print"/>
          <a:srcRect/>
          <a:stretch>
            <a:fillRect/>
          </a:stretch>
        </p:blipFill>
        <p:spPr bwMode="auto">
          <a:xfrm>
            <a:off x="7543800" y="152400"/>
            <a:ext cx="2369976" cy="15240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Next Steps</a:t>
            </a:r>
          </a:p>
        </p:txBody>
      </p:sp>
      <p:sp>
        <p:nvSpPr>
          <p:cNvPr id="4" name="Rectangle 3"/>
          <p:cNvSpPr>
            <a:spLocks noChangeArrowheads="1"/>
          </p:cNvSpPr>
          <p:nvPr/>
        </p:nvSpPr>
        <p:spPr bwMode="gray">
          <a:xfrm>
            <a:off x="838200" y="1728850"/>
            <a:ext cx="8610600" cy="45957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2200" dirty="0" smtClean="0"/>
              <a:t>Round two of Surveys</a:t>
            </a:r>
          </a:p>
          <a:p>
            <a:pPr marL="233363" lvl="1" indent="-231775" algn="just" defTabSz="1019175" eaLnBrk="0" hangingPunct="0">
              <a:buClr>
                <a:schemeClr val="folHlink"/>
              </a:buClr>
              <a:buSzPct val="125000"/>
              <a:buFont typeface="Arial" pitchFamily="34" charset="0"/>
              <a:buChar char="•"/>
            </a:pPr>
            <a:endParaRPr lang="en-US" sz="2200" dirty="0" smtClean="0"/>
          </a:p>
          <a:p>
            <a:pPr marL="690563" lvl="2" indent="-231775" algn="just" defTabSz="1019175" eaLnBrk="0" hangingPunct="0">
              <a:buClr>
                <a:schemeClr val="folHlink"/>
              </a:buClr>
              <a:buSzPct val="100000"/>
              <a:buFont typeface="Courier New" pitchFamily="49" charset="0"/>
              <a:buChar char="o"/>
            </a:pPr>
            <a:r>
              <a:rPr lang="en-US" sz="2200" dirty="0" smtClean="0"/>
              <a:t>For the questions on the survey where we collected action items, we will distribute another survey to identify most popular action items</a:t>
            </a:r>
          </a:p>
          <a:p>
            <a:pPr marL="690563" lvl="2" indent="-231775" algn="just" defTabSz="1019175" eaLnBrk="0" hangingPunct="0">
              <a:buClr>
                <a:schemeClr val="folHlink"/>
              </a:buClr>
              <a:buSzPct val="125000"/>
              <a:buFont typeface="Arial" pitchFamily="34" charset="0"/>
              <a:buChar char="•"/>
            </a:pPr>
            <a:endParaRPr lang="en-US" sz="2200" dirty="0" smtClean="0"/>
          </a:p>
          <a:p>
            <a:pPr marL="233363" lvl="1" indent="-231775" algn="just" defTabSz="1019175" eaLnBrk="0" hangingPunct="0">
              <a:buClr>
                <a:schemeClr val="folHlink"/>
              </a:buClr>
              <a:buSzPct val="125000"/>
              <a:buFont typeface="Arial" pitchFamily="34" charset="0"/>
              <a:buChar char="•"/>
            </a:pPr>
            <a:r>
              <a:rPr lang="en-US" sz="2200" dirty="0" smtClean="0"/>
              <a:t>Finalize Department  /Unit Action Plans</a:t>
            </a:r>
          </a:p>
          <a:p>
            <a:pPr marL="233363" lvl="1" indent="-231775" algn="just" defTabSz="1019175" eaLnBrk="0" hangingPunct="0">
              <a:buClr>
                <a:schemeClr val="folHlink"/>
              </a:buClr>
              <a:buSzPct val="125000"/>
              <a:buFont typeface="Arial" pitchFamily="34" charset="0"/>
              <a:buChar char="•"/>
            </a:pPr>
            <a:endParaRPr lang="en-US" sz="2200" dirty="0" smtClean="0"/>
          </a:p>
          <a:p>
            <a:pPr marL="690563" lvl="2" indent="-231775" algn="just" defTabSz="1019175" eaLnBrk="0" hangingPunct="0">
              <a:buClr>
                <a:schemeClr val="folHlink"/>
              </a:buClr>
              <a:buSzPct val="100000"/>
              <a:buFont typeface="Courier New" pitchFamily="49" charset="0"/>
              <a:buChar char="o"/>
            </a:pPr>
            <a:r>
              <a:rPr lang="en-US" sz="2200" dirty="0" smtClean="0"/>
              <a:t>Survey results will be provided to Department Heads to finalize department action plans and determine next steps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a:t>
            </a:r>
            <a:br>
              <a:rPr lang="en-US" dirty="0" smtClean="0"/>
            </a:br>
            <a:r>
              <a:rPr lang="en-US" dirty="0" smtClean="0"/>
              <a:t>  </a:t>
            </a:r>
            <a:br>
              <a:rPr lang="en-US" dirty="0" smtClean="0"/>
            </a:br>
            <a:r>
              <a:rPr lang="en-US" dirty="0" smtClean="0"/>
              <a:t>cfo division value-added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34200" y="4548250"/>
            <a:ext cx="2157350" cy="1815882"/>
            <a:chOff x="7239000" y="4343400"/>
            <a:chExt cx="2157350" cy="1815882"/>
          </a:xfrm>
        </p:grpSpPr>
        <p:sp>
          <p:nvSpPr>
            <p:cNvPr id="12" name="TextBox 11"/>
            <p:cNvSpPr txBox="1"/>
            <p:nvPr/>
          </p:nvSpPr>
          <p:spPr>
            <a:xfrm>
              <a:off x="7239000" y="4343400"/>
              <a:ext cx="2157350" cy="1815882"/>
            </a:xfrm>
            <a:prstGeom prst="rect">
              <a:avLst/>
            </a:prstGeom>
            <a:noFill/>
            <a:ln w="76200" cmpd="tri">
              <a:solidFill>
                <a:srgbClr val="FFC000"/>
              </a:solidFill>
            </a:ln>
          </p:spPr>
          <p:txBody>
            <a:bodyPr wrap="square" rtlCol="0">
              <a:spAutoFit/>
            </a:bodyPr>
            <a:lstStyle/>
            <a:p>
              <a:pPr algn="ctr"/>
              <a:endParaRPr lang="en-US" sz="1600" dirty="0" smtClean="0">
                <a:solidFill>
                  <a:schemeClr val="accent1"/>
                </a:solidFill>
              </a:endParaRPr>
            </a:p>
            <a:p>
              <a:pPr algn="ctr"/>
              <a:endParaRPr lang="en-US" sz="1600" dirty="0" smtClean="0">
                <a:solidFill>
                  <a:schemeClr val="accent1"/>
                </a:solidFill>
              </a:endParaRPr>
            </a:p>
            <a:p>
              <a:pPr algn="ctr"/>
              <a:r>
                <a:rPr lang="en-US" sz="1600" b="1" cap="small" dirty="0" smtClean="0">
                  <a:solidFill>
                    <a:schemeClr val="accent1"/>
                  </a:solidFill>
                </a:rPr>
                <a:t>Strategic Planning</a:t>
              </a:r>
              <a:r>
                <a:rPr lang="en-US" sz="1600" dirty="0" smtClean="0">
                  <a:solidFill>
                    <a:schemeClr val="accent1"/>
                  </a:solidFill>
                </a:rPr>
                <a:t>:</a:t>
              </a:r>
            </a:p>
            <a:p>
              <a:pPr algn="ctr"/>
              <a:endParaRPr lang="en-US" sz="800" dirty="0" smtClean="0">
                <a:solidFill>
                  <a:schemeClr val="accent1"/>
                </a:solidFill>
              </a:endParaRPr>
            </a:p>
            <a:p>
              <a:pPr algn="ctr"/>
              <a:r>
                <a:rPr lang="en-US" sz="1600" b="1" dirty="0" smtClean="0">
                  <a:solidFill>
                    <a:schemeClr val="accent1"/>
                  </a:solidFill>
                  <a:latin typeface="Kristen ITC" pitchFamily="66" charset="0"/>
                </a:rPr>
                <a:t>Born May 13, 2011</a:t>
              </a:r>
            </a:p>
            <a:p>
              <a:pPr algn="ctr"/>
              <a:r>
                <a:rPr lang="en-US" sz="1600" b="1" dirty="0" smtClean="0">
                  <a:solidFill>
                    <a:schemeClr val="accent1"/>
                  </a:solidFill>
                  <a:latin typeface="Kristen ITC" pitchFamily="66" charset="0"/>
                </a:rPr>
                <a:t>800 lbs. 3 oz.</a:t>
              </a:r>
            </a:p>
            <a:p>
              <a:pPr algn="ctr"/>
              <a:r>
                <a:rPr lang="en-US" sz="1600" b="1" dirty="0" smtClean="0">
                  <a:solidFill>
                    <a:schemeClr val="accent1"/>
                  </a:solidFill>
                  <a:latin typeface="Kristen ITC" pitchFamily="66" charset="0"/>
                </a:rPr>
                <a:t>154 inches</a:t>
              </a:r>
            </a:p>
            <a:p>
              <a:pPr algn="ctr"/>
              <a:endParaRPr lang="en-US" sz="800" dirty="0">
                <a:solidFill>
                  <a:schemeClr val="accent1"/>
                </a:solidFill>
              </a:endParaRPr>
            </a:p>
          </p:txBody>
        </p:sp>
        <p:pic>
          <p:nvPicPr>
            <p:cNvPr id="1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0100" y="4495698"/>
              <a:ext cx="1714948" cy="386338"/>
            </a:xfrm>
            <a:prstGeom prst="rect">
              <a:avLst/>
            </a:prstGeom>
            <a:noFill/>
            <a:ln w="25400">
              <a:noFill/>
              <a:miter lim="800000"/>
              <a:headEnd/>
              <a:tailEnd/>
            </a:ln>
            <a:effectLst/>
          </p:spPr>
        </p:pic>
      </p:grpSp>
      <p:pic>
        <p:nvPicPr>
          <p:cNvPr id="121858" name="Picture 2" descr="http://raisingleah.files.wordpress.com/2008/07/ist2_763967_stork_delivery.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1600" y="914400"/>
            <a:ext cx="4648200" cy="3352800"/>
          </a:xfrm>
          <a:prstGeom prst="rect">
            <a:avLst/>
          </a:prstGeom>
          <a:noFill/>
        </p:spPr>
      </p:pic>
      <p:sp>
        <p:nvSpPr>
          <p:cNvPr id="10" name="Rectangle 2"/>
          <p:cNvSpPr>
            <a:spLocks noGrp="1" noChangeArrowheads="1"/>
          </p:cNvSpPr>
          <p:nvPr>
            <p:ph type="title"/>
          </p:nvPr>
        </p:nvSpPr>
        <p:spPr>
          <a:xfrm>
            <a:off x="762000" y="866775"/>
            <a:ext cx="8686800" cy="352425"/>
          </a:xfrm>
        </p:spPr>
        <p:txBody>
          <a:bodyPr/>
          <a:lstStyle/>
          <a:p>
            <a:pPr lvl="1"/>
            <a:r>
              <a:rPr lang="en-US" sz="3000" dirty="0" smtClean="0">
                <a:solidFill>
                  <a:schemeClr val="bg2"/>
                </a:solidFill>
              </a:rPr>
              <a:t>HUGE</a:t>
            </a:r>
            <a:r>
              <a:rPr lang="en-US" sz="2300" dirty="0" smtClean="0"/>
              <a:t> thank you to Lisanne Sison…</a:t>
            </a:r>
          </a:p>
        </p:txBody>
      </p:sp>
      <p:sp>
        <p:nvSpPr>
          <p:cNvPr id="4" name="Rectangle 3"/>
          <p:cNvSpPr>
            <a:spLocks noChangeArrowheads="1"/>
          </p:cNvSpPr>
          <p:nvPr/>
        </p:nvSpPr>
        <p:spPr bwMode="gray">
          <a:xfrm>
            <a:off x="838200" y="2514600"/>
            <a:ext cx="4191000" cy="39624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2200" dirty="0" smtClean="0"/>
              <a:t>Lisanne has carried us through the last 9 months</a:t>
            </a:r>
          </a:p>
          <a:p>
            <a:pPr marL="233363" lvl="1" indent="-231775" algn="just" defTabSz="1019175" eaLnBrk="0" hangingPunct="0">
              <a:buClr>
                <a:schemeClr val="folHlink"/>
              </a:buClr>
              <a:buSzPct val="125000"/>
              <a:buFont typeface="Arial" pitchFamily="34" charset="0"/>
              <a:buChar char="•"/>
            </a:pPr>
            <a:endParaRPr lang="en-US" sz="2200" dirty="0" smtClean="0"/>
          </a:p>
          <a:p>
            <a:pPr marL="233363" lvl="1" indent="-231775" algn="just" defTabSz="1019175" eaLnBrk="0" hangingPunct="0">
              <a:buClr>
                <a:schemeClr val="folHlink"/>
              </a:buClr>
              <a:buSzPct val="125000"/>
              <a:buFont typeface="Arial" pitchFamily="34" charset="0"/>
              <a:buChar char="•"/>
            </a:pPr>
            <a:r>
              <a:rPr lang="en-US" sz="2200" dirty="0" smtClean="0"/>
              <a:t>She has now delivered our strategic planning “baby”</a:t>
            </a:r>
          </a:p>
          <a:p>
            <a:pPr marL="233363" lvl="1" indent="-231775" algn="just" defTabSz="1019175" eaLnBrk="0" hangingPunct="0">
              <a:buClr>
                <a:schemeClr val="folHlink"/>
              </a:buClr>
              <a:buSzPct val="125000"/>
              <a:buFont typeface="Arial" pitchFamily="34" charset="0"/>
              <a:buChar char="•"/>
            </a:pPr>
            <a:endParaRPr lang="en-US" sz="2200" dirty="0" smtClean="0"/>
          </a:p>
          <a:p>
            <a:pPr marL="233363" lvl="1" indent="-231775" algn="just" defTabSz="1019175" eaLnBrk="0" hangingPunct="0">
              <a:buClr>
                <a:schemeClr val="folHlink"/>
              </a:buClr>
              <a:buSzPct val="125000"/>
              <a:buFont typeface="Arial" pitchFamily="34" charset="0"/>
              <a:buChar char="•"/>
            </a:pPr>
            <a:r>
              <a:rPr lang="en-US" sz="2200" dirty="0" smtClean="0"/>
              <a:t>It is now up to us as managers and stewards to take this work, implement actions, and </a:t>
            </a:r>
            <a:r>
              <a:rPr lang="en-US" sz="2200" b="1" u="sng" dirty="0" smtClean="0">
                <a:solidFill>
                  <a:srgbClr val="3399FF"/>
                </a:solidFill>
              </a:rPr>
              <a:t>make it happen!</a:t>
            </a:r>
          </a:p>
          <a:p>
            <a:pPr marL="233363" lvl="1" indent="-231775" algn="just" defTabSz="1019175" eaLnBrk="0" hangingPunct="0">
              <a:buClr>
                <a:schemeClr val="folHlink"/>
              </a:buClr>
              <a:buSzPct val="125000"/>
              <a:buFont typeface="Arial" pitchFamily="34" charset="0"/>
              <a:buChar char="•"/>
            </a:pPr>
            <a:endParaRPr lang="en-US" sz="2200" dirty="0" smtClean="0"/>
          </a:p>
        </p:txBody>
      </p:sp>
      <p:cxnSp>
        <p:nvCxnSpPr>
          <p:cNvPr id="6" name="Straight Arrow Connector 5"/>
          <p:cNvCxnSpPr/>
          <p:nvPr/>
        </p:nvCxnSpPr>
        <p:spPr bwMode="auto">
          <a:xfrm rot="16200000" flipV="1">
            <a:off x="6515100" y="3543300"/>
            <a:ext cx="1143000" cy="762000"/>
          </a:xfrm>
          <a:prstGeom prst="straightConnector1">
            <a:avLst/>
          </a:prstGeom>
          <a:noFill/>
          <a:ln w="76200" cap="flat" cmpd="sng" algn="ctr">
            <a:solidFill>
              <a:srgbClr val="3399FF"/>
            </a:solidFill>
            <a:prstDash val="solid"/>
            <a:round/>
            <a:headEnd type="none" w="med" len="med"/>
            <a:tailEnd type="triangle" w="lg" len="med"/>
          </a:ln>
          <a:effectLst/>
        </p:spPr>
      </p:cxn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Value-Added and Budget Detail</a:t>
            </a:r>
          </a:p>
          <a:p>
            <a:pPr algn="ctr" defTabSz="1355725" eaLnBrk="0" hangingPunct="0"/>
            <a:endParaRPr lang="en-US" sz="2200" dirty="0" smtClean="0"/>
          </a:p>
          <a:p>
            <a:pPr algn="ctr" defTabSz="1355725" eaLnBrk="0" hangingPunct="0"/>
            <a:r>
              <a:rPr lang="en-US" sz="1600" dirty="0" smtClean="0">
                <a:solidFill>
                  <a:schemeClr val="accent1"/>
                </a:solidFill>
              </a:rPr>
              <a:t>May 2011</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pic>
        <p:nvPicPr>
          <p:cNvPr id="8"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362200" y="3352800"/>
            <a:ext cx="5412013" cy="1219200"/>
          </a:xfrm>
          <a:prstGeom prst="rect">
            <a:avLst/>
          </a:prstGeom>
          <a:noFill/>
          <a:ln w="9525">
            <a:noFill/>
            <a:miter lim="800000"/>
            <a:headEnd/>
            <a:tailEnd/>
          </a:ln>
          <a:effectLst/>
        </p:spPr>
      </p:pic>
      <p:grpSp>
        <p:nvGrpSpPr>
          <p:cNvPr id="11" name="Group 10"/>
          <p:cNvGrpSpPr/>
          <p:nvPr/>
        </p:nvGrpSpPr>
        <p:grpSpPr>
          <a:xfrm>
            <a:off x="5638800" y="152400"/>
            <a:ext cx="4267200" cy="4167963"/>
            <a:chOff x="5486400" y="152400"/>
            <a:chExt cx="4267200" cy="4167963"/>
          </a:xfrm>
        </p:grpSpPr>
        <p:sp>
          <p:nvSpPr>
            <p:cNvPr id="9" name="Explosion 2 8"/>
            <p:cNvSpPr/>
            <p:nvPr/>
          </p:nvSpPr>
          <p:spPr bwMode="auto">
            <a:xfrm>
              <a:off x="5486400" y="152400"/>
              <a:ext cx="4267200" cy="4167963"/>
            </a:xfrm>
            <a:prstGeom prst="irregularSeal2">
              <a:avLst/>
            </a:prstGeom>
            <a:solidFill>
              <a:srgbClr val="9933FF"/>
            </a:solidFill>
            <a:ln w="76200" cap="flat" cmpd="sng" algn="ctr">
              <a:solidFill>
                <a:srgbClr val="FF33CC"/>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 name="TextBox 9"/>
            <p:cNvSpPr txBox="1"/>
            <p:nvPr/>
          </p:nvSpPr>
          <p:spPr>
            <a:xfrm>
              <a:off x="6248400" y="1600200"/>
              <a:ext cx="2438400" cy="1323439"/>
            </a:xfrm>
            <a:prstGeom prst="rect">
              <a:avLst/>
            </a:prstGeom>
            <a:noFill/>
          </p:spPr>
          <p:txBody>
            <a:bodyPr wrap="square" rtlCol="0">
              <a:spAutoFit/>
            </a:bodyPr>
            <a:lstStyle/>
            <a:p>
              <a:pPr algn="ctr"/>
              <a:r>
                <a:rPr lang="en-US" sz="4000" b="1" i="1" dirty="0" smtClean="0">
                  <a:solidFill>
                    <a:schemeClr val="bg1"/>
                  </a:solidFill>
                </a:rPr>
                <a:t>Sneak Preview!</a:t>
              </a:r>
              <a:endParaRPr lang="en-US" sz="4000" b="1" i="1" dirty="0">
                <a:solidFill>
                  <a:schemeClr val="bg1"/>
                </a:solidFill>
              </a:endParaRPr>
            </a:p>
          </p:txBody>
        </p:sp>
      </p:gr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p:cNvGraphicFramePr>
            <a:graphicFrameLocks noGrp="1"/>
          </p:cNvGraphicFramePr>
          <p:nvPr/>
        </p:nvGraphicFramePr>
        <p:xfrm>
          <a:off x="2133600" y="1295400"/>
          <a:ext cx="6407728" cy="5143592"/>
        </p:xfrm>
        <a:graphic>
          <a:graphicData uri="http://schemas.openxmlformats.org/drawingml/2006/table">
            <a:tbl>
              <a:tblPr/>
              <a:tblGrid>
                <a:gridCol w="1607128"/>
                <a:gridCol w="4800600"/>
              </a:tblGrid>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Welcome &amp; Introduction (Peter Taylor)</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cap="none" normalizeH="0" baseline="0" dirty="0" smtClean="0">
                          <a:ln>
                            <a:noFill/>
                          </a:ln>
                          <a:solidFill>
                            <a:schemeClr val="tx1"/>
                          </a:solidFill>
                          <a:effectLst/>
                          <a:latin typeface="+mj-lt"/>
                          <a:cs typeface="Arial" pitchFamily="34" charset="0"/>
                        </a:rPr>
                        <a:t>Staff Announcements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Why are we here? Desired outcome?</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Introducing UCOP </a:t>
                      </a:r>
                      <a:r>
                        <a:rPr kumimoji="0" lang="en-US" sz="1600" b="1" i="0" u="none" strike="noStrike" kern="1200" cap="none" normalizeH="0" baseline="0" dirty="0" smtClean="0">
                          <a:ln>
                            <a:noFill/>
                          </a:ln>
                          <a:solidFill>
                            <a:schemeClr val="tx1"/>
                          </a:solidFill>
                          <a:effectLst/>
                          <a:latin typeface="+mn-lt"/>
                          <a:ea typeface="+mn-ea"/>
                          <a:cs typeface="Arial" pitchFamily="34" charset="0"/>
                        </a:rPr>
                        <a:t>Local </a:t>
                      </a:r>
                      <a:r>
                        <a:rPr kumimoji="0" lang="en-US" sz="1600" b="1" i="0" u="none" strike="noStrike" kern="1200" cap="none" normalizeH="0" baseline="0" dirty="0" smtClean="0">
                          <a:ln>
                            <a:noFill/>
                          </a:ln>
                          <a:solidFill>
                            <a:schemeClr val="tx1"/>
                          </a:solidFill>
                          <a:effectLst/>
                          <a:latin typeface="+mj-lt"/>
                          <a:ea typeface="+mn-ea"/>
                          <a:cs typeface="Arial" pitchFamily="34" charset="0"/>
                        </a:rPr>
                        <a:t>HR (Isabel Chen)</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Structure &amp; Services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Performance Appraisals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III: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Mini-Retreats and SWOT Recap (Lisanne Sison)</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Observations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Survey Highlights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IV:</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CFO Division Value-Added (Peter Taylor)</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“What Have You Done For Me Lately?”</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The Importance of Staff Development</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V:</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Q&amp;A + Wrap-Up (Peter Taylor)</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VI: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Party Time!</a:t>
                      </a:r>
                    </a:p>
                  </a:txBody>
                  <a:tcPr marL="0" marR="21413" marT="0" marB="21413" horzOverflow="overflow">
                    <a:lnL>
                      <a:noFill/>
                    </a:lnL>
                    <a:lnR>
                      <a:noFill/>
                    </a:lnR>
                    <a:lnT>
                      <a:noFill/>
                    </a:lnT>
                    <a:lnB>
                      <a:noFill/>
                    </a:lnB>
                    <a:lnTlToBr>
                      <a:noFill/>
                    </a:lnTlToBr>
                    <a:lnBlToTr>
                      <a:noFill/>
                    </a:lnBlToTr>
                    <a:noFill/>
                  </a:tcPr>
                </a:tc>
              </a:tr>
              <a:tr h="131217">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228600" marR="18288"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p:cNvGraphicFramePr>
            <a:graphicFrameLocks noGrp="1"/>
          </p:cNvGraphicFramePr>
          <p:nvPr/>
        </p:nvGraphicFramePr>
        <p:xfrm>
          <a:off x="1600200" y="1524000"/>
          <a:ext cx="7162800" cy="4756419"/>
        </p:xfrm>
        <a:graphic>
          <a:graphicData uri="http://schemas.openxmlformats.org/drawingml/2006/table">
            <a:tbl>
              <a:tblPr/>
              <a:tblGrid>
                <a:gridCol w="755072"/>
                <a:gridCol w="1607128"/>
                <a:gridCol w="4800600"/>
              </a:tblGrid>
              <a:tr h="112999">
                <a:tc>
                  <a:txBody>
                    <a:bodyPr/>
                    <a:lstStyle/>
                    <a:p>
                      <a:pPr marL="0" marR="0" lvl="0" indent="11430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Who We Are</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Org chart</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Mission / Vision / Values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5 Strategic Goals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CFO Division Budget</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114300" algn="r"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1" i="0" u="none" strike="noStrike" kern="1200" cap="none" normalizeH="0" baseline="0" dirty="0" smtClean="0">
                        <a:ln>
                          <a:noFill/>
                        </a:ln>
                        <a:solidFill>
                          <a:schemeClr val="tx1"/>
                        </a:solidFill>
                        <a:effectLst/>
                        <a:latin typeface="+mn-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Our Value-Add</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cap="none" normalizeH="0" baseline="0" dirty="0" smtClean="0">
                          <a:ln>
                            <a:noFill/>
                          </a:ln>
                          <a:solidFill>
                            <a:schemeClr val="tx1"/>
                          </a:solidFill>
                          <a:effectLst/>
                          <a:latin typeface="+mj-lt"/>
                          <a:cs typeface="Arial" pitchFamily="34" charset="0"/>
                        </a:rPr>
                        <a:t>CFO Division Departments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cap="none" normalizeH="0" baseline="0" dirty="0" smtClean="0">
                          <a:ln>
                            <a:noFill/>
                          </a:ln>
                          <a:solidFill>
                            <a:schemeClr val="tx1"/>
                          </a:solidFill>
                          <a:effectLst/>
                          <a:latin typeface="+mj-lt"/>
                          <a:cs typeface="Arial" pitchFamily="34" charset="0"/>
                        </a:rPr>
                        <a:t>Departmental Budgets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cap="none" normalizeH="0" baseline="0" dirty="0" smtClean="0">
                          <a:ln>
                            <a:noFill/>
                          </a:ln>
                          <a:solidFill>
                            <a:schemeClr val="tx1"/>
                          </a:solidFill>
                          <a:effectLst/>
                          <a:latin typeface="+mj-lt"/>
                          <a:cs typeface="Arial" pitchFamily="34" charset="0"/>
                        </a:rPr>
                        <a:t>Departmental Value-Add to Campuses</a:t>
                      </a:r>
                    </a:p>
                  </a:txBody>
                  <a:tcPr marL="228600" marR="18288" marT="0" marB="18288" horzOverflow="overflow">
                    <a:lnL>
                      <a:noFill/>
                    </a:lnL>
                    <a:lnR>
                      <a:noFill/>
                    </a:lnR>
                    <a:lnT>
                      <a:noFill/>
                    </a:lnT>
                    <a:lnB>
                      <a:noFill/>
                    </a:lnB>
                    <a:lnTlToBr>
                      <a:noFill/>
                    </a:lnTlToBr>
                    <a:lnBlToTr>
                      <a:noFill/>
                    </a:lnBlToTr>
                    <a:noFill/>
                  </a:tcPr>
                </a:tc>
              </a:tr>
              <a:tr h="131217">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CFO Division: who we are</a:t>
            </a:r>
          </a:p>
        </p:txBody>
      </p:sp>
      <p:grpSp>
        <p:nvGrpSpPr>
          <p:cNvPr id="2" name="Group 31"/>
          <p:cNvGrpSpPr/>
          <p:nvPr/>
        </p:nvGrpSpPr>
        <p:grpSpPr>
          <a:xfrm>
            <a:off x="912630" y="1348565"/>
            <a:ext cx="8839201" cy="5774011"/>
            <a:chOff x="838199" y="1295400"/>
            <a:chExt cx="8839201" cy="5774011"/>
          </a:xfrm>
        </p:grpSpPr>
        <p:pic>
          <p:nvPicPr>
            <p:cNvPr id="798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3799" y="1295400"/>
              <a:ext cx="4699784" cy="4876800"/>
            </a:xfrm>
            <a:prstGeom prst="rect">
              <a:avLst/>
            </a:prstGeom>
            <a:noFill/>
            <a:ln w="9525">
              <a:noFill/>
              <a:miter lim="800000"/>
              <a:headEnd/>
              <a:tailEnd/>
            </a:ln>
          </p:spPr>
        </p:pic>
        <p:sp>
          <p:nvSpPr>
            <p:cNvPr id="13" name="TextBox 12"/>
            <p:cNvSpPr txBox="1"/>
            <p:nvPr/>
          </p:nvSpPr>
          <p:spPr>
            <a:xfrm>
              <a:off x="4051002" y="6207637"/>
              <a:ext cx="2406502" cy="861774"/>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Internal Consultants</a:t>
              </a:r>
            </a:p>
            <a:p>
              <a:pPr marL="117475" indent="-117475">
                <a:buSzPct val="125000"/>
                <a:buFont typeface="Arial" pitchFamily="34" charset="0"/>
                <a:buChar char="•"/>
              </a:pPr>
              <a:r>
                <a:rPr lang="en-US" sz="1000" dirty="0" smtClean="0">
                  <a:solidFill>
                    <a:schemeClr val="bg1"/>
                  </a:solidFill>
                </a:rPr>
                <a:t>CFO Division Strategic Planning</a:t>
              </a:r>
            </a:p>
            <a:p>
              <a:pPr marL="117475" indent="-117475">
                <a:buSzPct val="125000"/>
                <a:buFont typeface="Arial" pitchFamily="34" charset="0"/>
                <a:buChar char="•"/>
              </a:pPr>
              <a:r>
                <a:rPr lang="en-US" sz="1000" dirty="0" smtClean="0">
                  <a:solidFill>
                    <a:schemeClr val="bg1"/>
                  </a:solidFill>
                </a:rPr>
                <a:t>Special Finance Projects</a:t>
              </a:r>
            </a:p>
            <a:p>
              <a:pPr marL="117475" indent="-117475">
                <a:buSzPct val="125000"/>
                <a:buFont typeface="Arial" pitchFamily="34" charset="0"/>
                <a:buChar char="•"/>
              </a:pPr>
              <a:r>
                <a:rPr lang="en-US" sz="1000" dirty="0" smtClean="0">
                  <a:solidFill>
                    <a:schemeClr val="bg1"/>
                  </a:solidFill>
                </a:rPr>
                <a:t>PEB Analysis, Cashflow Mgmt.</a:t>
              </a:r>
            </a:p>
            <a:p>
              <a:pPr marL="117475" indent="-117475">
                <a:buSzPct val="125000"/>
                <a:buFont typeface="Arial" pitchFamily="34" charset="0"/>
                <a:buChar char="•"/>
              </a:pPr>
              <a:r>
                <a:rPr lang="en-US" sz="1000" dirty="0" smtClean="0">
                  <a:solidFill>
                    <a:schemeClr val="bg1"/>
                  </a:solidFill>
                </a:rPr>
                <a:t>NPV Analysis, IRR Analysis</a:t>
              </a:r>
            </a:p>
          </p:txBody>
        </p:sp>
        <p:cxnSp>
          <p:nvCxnSpPr>
            <p:cNvPr id="17" name="Straight Connector 16"/>
            <p:cNvCxnSpPr/>
            <p:nvPr/>
          </p:nvCxnSpPr>
          <p:spPr bwMode="auto">
            <a:xfrm>
              <a:off x="2916866" y="29718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838199" y="2613835"/>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Corporate and Benefit Plan Acctng.</a:t>
              </a:r>
            </a:p>
            <a:p>
              <a:pPr marL="117475" indent="-117475">
                <a:buSzPct val="125000"/>
                <a:buFont typeface="Arial" pitchFamily="34" charset="0"/>
                <a:buChar char="•"/>
              </a:pPr>
              <a:r>
                <a:rPr lang="en-US" sz="1000" dirty="0" smtClean="0">
                  <a:solidFill>
                    <a:schemeClr val="bg1"/>
                  </a:solidFill>
                </a:rPr>
                <a:t>Endowment &amp; Investment Acctng.</a:t>
              </a:r>
            </a:p>
            <a:p>
              <a:pPr marL="117475" indent="-117475">
                <a:buSzPct val="125000"/>
                <a:buFont typeface="Arial" pitchFamily="34" charset="0"/>
                <a:buChar char="•"/>
              </a:pPr>
              <a:r>
                <a:rPr lang="en-US" sz="1000" dirty="0" smtClean="0">
                  <a:solidFill>
                    <a:schemeClr val="bg1"/>
                  </a:solidFill>
                </a:rPr>
                <a:t>Costing Policy &amp; Analysis</a:t>
              </a:r>
            </a:p>
            <a:p>
              <a:pPr marL="117475" indent="-117475">
                <a:buSzPct val="125000"/>
                <a:buFont typeface="Arial" pitchFamily="34" charset="0"/>
                <a:buChar char="•"/>
              </a:pPr>
              <a:r>
                <a:rPr lang="en-US" sz="1000" dirty="0" smtClean="0">
                  <a:solidFill>
                    <a:schemeClr val="bg1"/>
                  </a:solidFill>
                </a:rPr>
                <a:t>Payroll Coordination &amp; Tax Svcs.</a:t>
              </a:r>
            </a:p>
          </p:txBody>
        </p:sp>
        <p:cxnSp>
          <p:nvCxnSpPr>
            <p:cNvPr id="18" name="Straight Connector 17"/>
            <p:cNvCxnSpPr/>
            <p:nvPr/>
          </p:nvCxnSpPr>
          <p:spPr bwMode="auto">
            <a:xfrm>
              <a:off x="2918635" y="38862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8" name="TextBox 7"/>
            <p:cNvSpPr txBox="1"/>
            <p:nvPr/>
          </p:nvSpPr>
          <p:spPr>
            <a:xfrm>
              <a:off x="838199" y="3517602"/>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IT Procurement Services</a:t>
              </a:r>
            </a:p>
            <a:p>
              <a:pPr marL="117475" indent="-117475">
                <a:buSzPct val="125000"/>
                <a:buFont typeface="Arial" pitchFamily="34" charset="0"/>
                <a:buChar char="•"/>
              </a:pPr>
              <a:r>
                <a:rPr lang="en-US" sz="1000" dirty="0" smtClean="0">
                  <a:solidFill>
                    <a:schemeClr val="bg1"/>
                  </a:solidFill>
                </a:rPr>
                <a:t>Strategic Sourcing</a:t>
              </a:r>
            </a:p>
            <a:p>
              <a:pPr marL="117475" indent="-117475">
                <a:buSzPct val="125000"/>
                <a:buFont typeface="Arial" pitchFamily="34" charset="0"/>
                <a:buChar char="•"/>
              </a:pPr>
              <a:r>
                <a:rPr lang="en-US" sz="1000" dirty="0" smtClean="0">
                  <a:solidFill>
                    <a:schemeClr val="bg1"/>
                  </a:solidFill>
                </a:rPr>
                <a:t>Systemwide Vendor Negotiations</a:t>
              </a:r>
            </a:p>
            <a:p>
              <a:pPr marL="117475" indent="-117475">
                <a:buSzPct val="125000"/>
                <a:buFont typeface="Arial" pitchFamily="34" charset="0"/>
                <a:buChar char="•"/>
              </a:pPr>
              <a:r>
                <a:rPr lang="en-US" sz="1000" dirty="0" smtClean="0">
                  <a:solidFill>
                    <a:schemeClr val="bg1"/>
                  </a:solidFill>
                </a:rPr>
                <a:t>Inventory Management</a:t>
              </a:r>
            </a:p>
          </p:txBody>
        </p:sp>
        <p:cxnSp>
          <p:nvCxnSpPr>
            <p:cNvPr id="19" name="Straight Connector 18"/>
            <p:cNvCxnSpPr/>
            <p:nvPr/>
          </p:nvCxnSpPr>
          <p:spPr bwMode="auto">
            <a:xfrm>
              <a:off x="2916866" y="48006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11" name="TextBox 10"/>
            <p:cNvSpPr txBox="1"/>
            <p:nvPr/>
          </p:nvSpPr>
          <p:spPr>
            <a:xfrm>
              <a:off x="838200" y="4431182"/>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Bond Financing</a:t>
              </a:r>
            </a:p>
            <a:p>
              <a:pPr marL="117475" indent="-117475">
                <a:buSzPct val="125000"/>
                <a:buFont typeface="Arial" pitchFamily="34" charset="0"/>
                <a:buChar char="•"/>
              </a:pPr>
              <a:r>
                <a:rPr lang="en-US" sz="1000" dirty="0" smtClean="0">
                  <a:solidFill>
                    <a:schemeClr val="bg1"/>
                  </a:solidFill>
                </a:rPr>
                <a:t>Commercial Paper Program</a:t>
              </a:r>
            </a:p>
            <a:p>
              <a:pPr marL="117475" indent="-117475">
                <a:buSzPct val="125000"/>
                <a:buFont typeface="Arial" pitchFamily="34" charset="0"/>
                <a:buChar char="•"/>
              </a:pPr>
              <a:r>
                <a:rPr lang="en-US" sz="1000" dirty="0" smtClean="0">
                  <a:solidFill>
                    <a:schemeClr val="bg1"/>
                  </a:solidFill>
                </a:rPr>
                <a:t>Special Financing Structures</a:t>
              </a:r>
            </a:p>
            <a:p>
              <a:pPr marL="117475" indent="-117475">
                <a:buSzPct val="125000"/>
                <a:buFont typeface="Arial" pitchFamily="34" charset="0"/>
                <a:buChar char="•"/>
              </a:pPr>
              <a:r>
                <a:rPr lang="en-US" sz="1000" dirty="0" smtClean="0">
                  <a:solidFill>
                    <a:schemeClr val="bg1"/>
                  </a:solidFill>
                </a:rPr>
                <a:t>CapEquip/C3/STARs Programs</a:t>
              </a:r>
            </a:p>
          </p:txBody>
        </p:sp>
        <p:cxnSp>
          <p:nvCxnSpPr>
            <p:cNvPr id="20" name="Straight Connector 19"/>
            <p:cNvCxnSpPr/>
            <p:nvPr/>
          </p:nvCxnSpPr>
          <p:spPr bwMode="auto">
            <a:xfrm>
              <a:off x="7207101" y="2971800"/>
              <a:ext cx="381000" cy="0"/>
            </a:xfrm>
            <a:prstGeom prst="line">
              <a:avLst/>
            </a:prstGeom>
            <a:noFill/>
            <a:ln w="31750" cap="flat" cmpd="sng" algn="ctr">
              <a:solidFill>
                <a:schemeClr val="bg2"/>
              </a:solidFill>
              <a:prstDash val="solid"/>
              <a:round/>
              <a:headEnd type="none" w="med" len="med"/>
              <a:tailEnd type="none" w="med" len="med"/>
            </a:ln>
            <a:effectLst/>
          </p:spPr>
        </p:cxnSp>
        <p:cxnSp>
          <p:nvCxnSpPr>
            <p:cNvPr id="21" name="Straight Connector 20"/>
            <p:cNvCxnSpPr/>
            <p:nvPr/>
          </p:nvCxnSpPr>
          <p:spPr bwMode="auto">
            <a:xfrm>
              <a:off x="7208870" y="3886200"/>
              <a:ext cx="381000" cy="0"/>
            </a:xfrm>
            <a:prstGeom prst="line">
              <a:avLst/>
            </a:prstGeom>
            <a:noFill/>
            <a:ln w="31750" cap="flat" cmpd="sng" algn="ctr">
              <a:solidFill>
                <a:schemeClr val="bg2"/>
              </a:solidFill>
              <a:prstDash val="solid"/>
              <a:round/>
              <a:headEnd type="none" w="med" len="med"/>
              <a:tailEnd type="none" w="med" len="med"/>
            </a:ln>
            <a:effectLst/>
          </p:spPr>
        </p:cxnSp>
        <p:cxnSp>
          <p:nvCxnSpPr>
            <p:cNvPr id="22" name="Straight Connector 21"/>
            <p:cNvCxnSpPr/>
            <p:nvPr/>
          </p:nvCxnSpPr>
          <p:spPr bwMode="auto">
            <a:xfrm>
              <a:off x="7207101" y="48006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7" name="TextBox 6"/>
            <p:cNvSpPr txBox="1"/>
            <p:nvPr/>
          </p:nvSpPr>
          <p:spPr>
            <a:xfrm>
              <a:off x="7347098" y="2609758"/>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Banking &amp; Treasury Services</a:t>
              </a:r>
            </a:p>
            <a:p>
              <a:pPr marL="117475" indent="-117475">
                <a:buSzPct val="125000"/>
                <a:buFont typeface="Arial" pitchFamily="34" charset="0"/>
                <a:buChar char="•"/>
              </a:pPr>
              <a:r>
                <a:rPr lang="en-US" sz="1000" dirty="0" smtClean="0">
                  <a:solidFill>
                    <a:schemeClr val="bg1"/>
                  </a:solidFill>
                </a:rPr>
                <a:t>Office of Loan Programs</a:t>
              </a:r>
            </a:p>
            <a:p>
              <a:pPr marL="117475" indent="-117475">
                <a:buSzPct val="125000"/>
                <a:buFont typeface="Arial" pitchFamily="34" charset="0"/>
                <a:buChar char="•"/>
              </a:pPr>
              <a:r>
                <a:rPr lang="en-US" sz="1000" dirty="0" smtClean="0">
                  <a:solidFill>
                    <a:schemeClr val="bg1"/>
                  </a:solidFill>
                </a:rPr>
                <a:t>Business Resource Center</a:t>
              </a:r>
            </a:p>
            <a:p>
              <a:pPr marL="117475" indent="-117475">
                <a:buSzPct val="125000"/>
                <a:buFont typeface="Arial" pitchFamily="34" charset="0"/>
                <a:buChar char="•"/>
              </a:pPr>
              <a:r>
                <a:rPr lang="en-US" sz="1000" dirty="0" smtClean="0">
                  <a:solidFill>
                    <a:schemeClr val="bg1"/>
                  </a:solidFill>
                </a:rPr>
                <a:t>Central Travel Mgmt.</a:t>
              </a:r>
            </a:p>
          </p:txBody>
        </p:sp>
        <p:sp>
          <p:nvSpPr>
            <p:cNvPr id="10" name="TextBox 9"/>
            <p:cNvSpPr txBox="1"/>
            <p:nvPr/>
          </p:nvSpPr>
          <p:spPr>
            <a:xfrm>
              <a:off x="7347098" y="3506969"/>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Crisis &amp; Consequence Mgmt.</a:t>
              </a:r>
            </a:p>
            <a:p>
              <a:pPr marL="117475" indent="-117475">
                <a:buSzPct val="125000"/>
                <a:buFont typeface="Arial" pitchFamily="34" charset="0"/>
                <a:buChar char="•"/>
              </a:pPr>
              <a:r>
                <a:rPr lang="en-US" sz="1000" dirty="0" smtClean="0">
                  <a:solidFill>
                    <a:schemeClr val="bg1"/>
                  </a:solidFill>
                </a:rPr>
                <a:t>Loss Prevention &amp; Loss Control</a:t>
              </a:r>
            </a:p>
            <a:p>
              <a:pPr marL="117475" indent="-117475">
                <a:buSzPct val="125000"/>
                <a:buFont typeface="Arial" pitchFamily="34" charset="0"/>
                <a:buChar char="•"/>
              </a:pPr>
              <a:r>
                <a:rPr lang="en-US" sz="1000" dirty="0" smtClean="0">
                  <a:solidFill>
                    <a:schemeClr val="bg1"/>
                  </a:solidFill>
                </a:rPr>
                <a:t>Risk Financing, Claims Mgmt.</a:t>
              </a:r>
            </a:p>
            <a:p>
              <a:pPr marL="117475" indent="-117475">
                <a:buSzPct val="125000"/>
                <a:buFont typeface="Arial" pitchFamily="34" charset="0"/>
                <a:buChar char="•"/>
              </a:pPr>
              <a:r>
                <a:rPr lang="en-US" sz="1000" dirty="0" smtClean="0">
                  <a:solidFill>
                    <a:schemeClr val="bg1"/>
                  </a:solidFill>
                </a:rPr>
                <a:t>Enterprise Risk Mgmt.</a:t>
              </a:r>
            </a:p>
          </p:txBody>
        </p:sp>
        <p:sp>
          <p:nvSpPr>
            <p:cNvPr id="12" name="TextBox 11"/>
            <p:cNvSpPr txBox="1"/>
            <p:nvPr/>
          </p:nvSpPr>
          <p:spPr>
            <a:xfrm>
              <a:off x="7347098" y="4420549"/>
              <a:ext cx="2330302" cy="707886"/>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r>
                <a:rPr lang="en-US" sz="1000" dirty="0" smtClean="0">
                  <a:solidFill>
                    <a:schemeClr val="bg1"/>
                  </a:solidFill>
                </a:rPr>
                <a:t>Common Systemwide PPS</a:t>
              </a:r>
            </a:p>
            <a:p>
              <a:pPr marL="117475" indent="-117475">
                <a:buSzPct val="125000"/>
                <a:buFont typeface="Arial" pitchFamily="34" charset="0"/>
                <a:buChar char="•"/>
              </a:pPr>
              <a:r>
                <a:rPr lang="en-US" sz="1000" dirty="0" smtClean="0">
                  <a:solidFill>
                    <a:schemeClr val="bg1"/>
                  </a:solidFill>
                </a:rPr>
                <a:t>HRIS Exploration</a:t>
              </a:r>
            </a:p>
            <a:p>
              <a:pPr marL="117475" indent="-117475">
                <a:buSzPct val="125000"/>
                <a:buFont typeface="Arial" pitchFamily="34" charset="0"/>
                <a:buChar char="•"/>
              </a:pPr>
              <a:r>
                <a:rPr lang="en-US" sz="1000" dirty="0" smtClean="0">
                  <a:solidFill>
                    <a:schemeClr val="bg1"/>
                  </a:solidFill>
                </a:rPr>
                <a:t>Time &amp; Attendance Exploration</a:t>
              </a:r>
            </a:p>
            <a:p>
              <a:pPr marL="117475" indent="-117475">
                <a:buSzPct val="125000"/>
                <a:buFont typeface="Arial" pitchFamily="34" charset="0"/>
                <a:buChar char="•"/>
              </a:pPr>
              <a:r>
                <a:rPr lang="en-US" sz="1000" dirty="0" smtClean="0">
                  <a:solidFill>
                    <a:schemeClr val="bg1"/>
                  </a:solidFill>
                </a:rPr>
                <a:t>Systemwide Policy Analysis</a:t>
              </a:r>
            </a:p>
          </p:txBody>
        </p:sp>
        <p:cxnSp>
          <p:nvCxnSpPr>
            <p:cNvPr id="23" name="Straight Connector 22"/>
            <p:cNvCxnSpPr>
              <a:endCxn id="13" idx="0"/>
            </p:cNvCxnSpPr>
            <p:nvPr/>
          </p:nvCxnSpPr>
          <p:spPr bwMode="auto">
            <a:xfrm>
              <a:off x="5105400" y="6096000"/>
              <a:ext cx="148853" cy="111637"/>
            </a:xfrm>
            <a:prstGeom prst="line">
              <a:avLst/>
            </a:prstGeom>
            <a:noFill/>
            <a:ln w="31750" cap="flat" cmpd="sng" algn="ctr">
              <a:solidFill>
                <a:schemeClr val="bg2"/>
              </a:solidFill>
              <a:prstDash val="solid"/>
              <a:round/>
              <a:headEnd type="none" w="med" len="med"/>
              <a:tailEnd type="none" w="med" len="med"/>
            </a:ln>
            <a:effectLst/>
          </p:spPr>
        </p:cxnSp>
        <p:cxnSp>
          <p:nvCxnSpPr>
            <p:cNvPr id="27" name="Straight Connector 26"/>
            <p:cNvCxnSpPr>
              <a:stCxn id="13" idx="0"/>
            </p:cNvCxnSpPr>
            <p:nvPr/>
          </p:nvCxnSpPr>
          <p:spPr bwMode="auto">
            <a:xfrm rot="5400000" flipH="1" flipV="1">
              <a:off x="5276413" y="6073851"/>
              <a:ext cx="111627" cy="155947"/>
            </a:xfrm>
            <a:prstGeom prst="line">
              <a:avLst/>
            </a:prstGeom>
            <a:noFill/>
            <a:ln w="31750" cap="flat" cmpd="sng" algn="ctr">
              <a:solidFill>
                <a:schemeClr val="bg2"/>
              </a:solidFill>
              <a:prstDash val="solid"/>
              <a:round/>
              <a:headEnd type="none" w="med" len="med"/>
              <a:tailEnd type="none" w="med" len="med"/>
            </a:ln>
            <a:effectLst/>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1387059"/>
            <a:ext cx="6132075" cy="5851941"/>
          </a:xfrm>
          <a:prstGeom prst="rect">
            <a:avLst/>
          </a:prstGeom>
          <a:noFill/>
          <a:ln w="9525">
            <a:noFill/>
            <a:miter lim="800000"/>
            <a:headEnd/>
            <a:tailEnd/>
          </a:ln>
        </p:spPr>
      </p:pic>
      <p:sp>
        <p:nvSpPr>
          <p:cNvPr id="9" name="Rectangle 2"/>
          <p:cNvSpPr>
            <a:spLocks noGrp="1" noChangeArrowheads="1"/>
          </p:cNvSpPr>
          <p:nvPr>
            <p:ph type="title"/>
          </p:nvPr>
        </p:nvSpPr>
        <p:spPr>
          <a:xfrm>
            <a:off x="762000" y="838200"/>
            <a:ext cx="8686800" cy="288925"/>
          </a:xfrm>
        </p:spPr>
        <p:txBody>
          <a:bodyPr/>
          <a:lstStyle/>
          <a:p>
            <a:pPr lvl="1"/>
            <a:r>
              <a:rPr lang="en-US" dirty="0" smtClean="0"/>
              <a:t>CFO Division </a:t>
            </a:r>
            <a:r>
              <a:rPr lang="en-US" u="sng" dirty="0" smtClean="0">
                <a:solidFill>
                  <a:schemeClr val="accent1"/>
                </a:solidFill>
              </a:rPr>
              <a:t>MISSION</a:t>
            </a:r>
            <a:r>
              <a:rPr lang="en-US" dirty="0" smtClean="0"/>
              <a:t>, </a:t>
            </a:r>
            <a:r>
              <a:rPr lang="en-US" u="sng" dirty="0" smtClean="0">
                <a:solidFill>
                  <a:schemeClr val="accent1"/>
                </a:solidFill>
              </a:rPr>
              <a:t>VISION</a:t>
            </a:r>
            <a:r>
              <a:rPr lang="en-US" dirty="0" smtClean="0"/>
              <a:t>, and </a:t>
            </a:r>
            <a:r>
              <a:rPr lang="en-US" u="sng" dirty="0" smtClean="0">
                <a:solidFill>
                  <a:schemeClr val="accent1"/>
                </a:solidFill>
              </a:rPr>
              <a:t>VALUES</a:t>
            </a:r>
            <a:r>
              <a:rPr lang="en-US"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Oval 142"/>
          <p:cNvSpPr/>
          <p:nvPr/>
        </p:nvSpPr>
        <p:spPr bwMode="auto">
          <a:xfrm>
            <a:off x="2681850" y="1600200"/>
            <a:ext cx="4800600" cy="4800600"/>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ectangle 2"/>
          <p:cNvSpPr txBox="1">
            <a:spLocks noChangeArrowheads="1"/>
          </p:cNvSpPr>
          <p:nvPr/>
        </p:nvSpPr>
        <p:spPr bwMode="auto">
          <a:xfrm>
            <a:off x="762000" y="838200"/>
            <a:ext cx="32766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100" b="1" kern="0" dirty="0" smtClean="0">
                <a:ea typeface="LF_Kai" pitchFamily="2" charset="-122"/>
              </a:rPr>
              <a:t>Our 5 strategic goals</a:t>
            </a:r>
            <a:endParaRPr kumimoji="0" lang="en-US" sz="21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71" name="Oval 70"/>
          <p:cNvSpPr/>
          <p:nvPr/>
        </p:nvSpPr>
        <p:spPr bwMode="auto">
          <a:xfrm>
            <a:off x="1843650" y="4648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2" name="Group 71"/>
          <p:cNvGrpSpPr/>
          <p:nvPr/>
        </p:nvGrpSpPr>
        <p:grpSpPr>
          <a:xfrm>
            <a:off x="1200400" y="5362361"/>
            <a:ext cx="3538850" cy="980405"/>
            <a:chOff x="2057400" y="1955770"/>
            <a:chExt cx="3538850" cy="980405"/>
          </a:xfrm>
        </p:grpSpPr>
        <p:sp>
          <p:nvSpPr>
            <p:cNvPr id="74" name="Curved Up Ribbon 7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5" name="TextBox 7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Be Action-Oriented</a:t>
              </a:r>
            </a:p>
          </p:txBody>
        </p:sp>
      </p:grpSp>
      <p:sp>
        <p:nvSpPr>
          <p:cNvPr id="76" name="Oval 75"/>
          <p:cNvSpPr/>
          <p:nvPr/>
        </p:nvSpPr>
        <p:spPr bwMode="auto">
          <a:xfrm>
            <a:off x="4117775" y="533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3" name="Group 80"/>
          <p:cNvGrpSpPr/>
          <p:nvPr/>
        </p:nvGrpSpPr>
        <p:grpSpPr>
          <a:xfrm>
            <a:off x="3520050" y="1254486"/>
            <a:ext cx="3538850" cy="980405"/>
            <a:chOff x="2057400" y="1955770"/>
            <a:chExt cx="3538850" cy="980405"/>
          </a:xfrm>
        </p:grpSpPr>
        <p:sp>
          <p:nvSpPr>
            <p:cNvPr id="82" name="Curved Up Ribbon 8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3" name="TextBox 82"/>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Showcase our Value-Add</a:t>
              </a:r>
            </a:p>
          </p:txBody>
        </p:sp>
      </p:grpSp>
      <p:sp>
        <p:nvSpPr>
          <p:cNvPr id="86" name="Oval 85"/>
          <p:cNvSpPr/>
          <p:nvPr/>
        </p:nvSpPr>
        <p:spPr bwMode="auto">
          <a:xfrm>
            <a:off x="6969825" y="220485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0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08792" y="3581400"/>
            <a:ext cx="4059008" cy="914400"/>
          </a:xfrm>
          <a:prstGeom prst="rect">
            <a:avLst/>
          </a:prstGeom>
          <a:solidFill>
            <a:schemeClr val="bg1"/>
          </a:solidFill>
          <a:ln w="25400">
            <a:solidFill>
              <a:schemeClr val="bg1">
                <a:lumMod val="50000"/>
              </a:schemeClr>
            </a:solidFill>
            <a:miter lim="800000"/>
            <a:headEnd/>
            <a:tailEnd/>
          </a:ln>
          <a:effectLst/>
        </p:spPr>
      </p:pic>
      <p:sp>
        <p:nvSpPr>
          <p:cNvPr id="99" name="Oval 98"/>
          <p:cNvSpPr/>
          <p:nvPr/>
        </p:nvSpPr>
        <p:spPr bwMode="auto">
          <a:xfrm>
            <a:off x="5620000" y="5029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4" name="Group 101"/>
          <p:cNvGrpSpPr/>
          <p:nvPr/>
        </p:nvGrpSpPr>
        <p:grpSpPr>
          <a:xfrm>
            <a:off x="5010400" y="5715000"/>
            <a:ext cx="3538850" cy="980405"/>
            <a:chOff x="2057400" y="1955770"/>
            <a:chExt cx="3538850" cy="980405"/>
          </a:xfrm>
        </p:grpSpPr>
        <p:sp>
          <p:nvSpPr>
            <p:cNvPr id="103" name="Curved Up Ribbon 102"/>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4" name="TextBox 103"/>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Develop our Staff</a:t>
              </a:r>
            </a:p>
          </p:txBody>
        </p:sp>
      </p:grpSp>
      <p:grpSp>
        <p:nvGrpSpPr>
          <p:cNvPr id="5" name="Group 86"/>
          <p:cNvGrpSpPr/>
          <p:nvPr/>
        </p:nvGrpSpPr>
        <p:grpSpPr>
          <a:xfrm>
            <a:off x="6348350" y="2902525"/>
            <a:ext cx="3538850" cy="980405"/>
            <a:chOff x="2057400" y="1955770"/>
            <a:chExt cx="3538850" cy="980405"/>
          </a:xfrm>
        </p:grpSpPr>
        <p:sp>
          <p:nvSpPr>
            <p:cNvPr id="89" name="Curved Up Ribbon 88"/>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5" name="TextBox 9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Engage with the Customer</a:t>
              </a:r>
            </a:p>
          </p:txBody>
        </p:sp>
      </p:grpSp>
      <p:sp>
        <p:nvSpPr>
          <p:cNvPr id="145" name="TextBox 144"/>
          <p:cNvSpPr txBox="1"/>
          <p:nvPr/>
        </p:nvSpPr>
        <p:spPr>
          <a:xfrm>
            <a:off x="7796150" y="2433450"/>
            <a:ext cx="609600" cy="400110"/>
          </a:xfrm>
          <a:prstGeom prst="rect">
            <a:avLst/>
          </a:prstGeom>
          <a:noFill/>
          <a:ln w="25400">
            <a:noFill/>
          </a:ln>
        </p:spPr>
        <p:txBody>
          <a:bodyPr wrap="square" rtlCol="0">
            <a:spAutoFit/>
          </a:bodyPr>
          <a:lstStyle/>
          <a:p>
            <a:pPr algn="ctr"/>
            <a:r>
              <a:rPr lang="en-US" sz="2000" b="1" dirty="0" smtClean="0">
                <a:solidFill>
                  <a:schemeClr val="bg1"/>
                </a:solidFill>
              </a:rPr>
              <a:t>#3</a:t>
            </a:r>
          </a:p>
        </p:txBody>
      </p:sp>
      <p:sp>
        <p:nvSpPr>
          <p:cNvPr id="146" name="TextBox 145"/>
          <p:cNvSpPr txBox="1"/>
          <p:nvPr/>
        </p:nvSpPr>
        <p:spPr>
          <a:xfrm>
            <a:off x="6458200" y="5257800"/>
            <a:ext cx="609600" cy="400110"/>
          </a:xfrm>
          <a:prstGeom prst="rect">
            <a:avLst/>
          </a:prstGeom>
          <a:noFill/>
          <a:ln w="25400">
            <a:noFill/>
          </a:ln>
        </p:spPr>
        <p:txBody>
          <a:bodyPr wrap="square" rtlCol="0">
            <a:spAutoFit/>
          </a:bodyPr>
          <a:lstStyle/>
          <a:p>
            <a:pPr algn="ctr"/>
            <a:r>
              <a:rPr lang="en-US" sz="2000" b="1" dirty="0" smtClean="0">
                <a:solidFill>
                  <a:schemeClr val="bg1"/>
                </a:solidFill>
              </a:rPr>
              <a:t>#4</a:t>
            </a:r>
          </a:p>
        </p:txBody>
      </p:sp>
      <p:sp>
        <p:nvSpPr>
          <p:cNvPr id="147" name="TextBox 146"/>
          <p:cNvSpPr txBox="1"/>
          <p:nvPr/>
        </p:nvSpPr>
        <p:spPr>
          <a:xfrm>
            <a:off x="4934200" y="762000"/>
            <a:ext cx="609600" cy="400110"/>
          </a:xfrm>
          <a:prstGeom prst="rect">
            <a:avLst/>
          </a:prstGeom>
          <a:noFill/>
          <a:ln w="25400">
            <a:noFill/>
          </a:ln>
        </p:spPr>
        <p:txBody>
          <a:bodyPr wrap="square" rtlCol="0">
            <a:spAutoFit/>
          </a:bodyPr>
          <a:lstStyle/>
          <a:p>
            <a:pPr algn="ctr"/>
            <a:r>
              <a:rPr lang="en-US" sz="2000" b="1" dirty="0" smtClean="0">
                <a:solidFill>
                  <a:schemeClr val="bg1"/>
                </a:solidFill>
              </a:rPr>
              <a:t>#2</a:t>
            </a:r>
          </a:p>
        </p:txBody>
      </p:sp>
      <p:sp>
        <p:nvSpPr>
          <p:cNvPr id="148" name="TextBox 147"/>
          <p:cNvSpPr txBox="1"/>
          <p:nvPr/>
        </p:nvSpPr>
        <p:spPr>
          <a:xfrm>
            <a:off x="2648200" y="4876800"/>
            <a:ext cx="609600" cy="400110"/>
          </a:xfrm>
          <a:prstGeom prst="rect">
            <a:avLst/>
          </a:prstGeom>
          <a:noFill/>
          <a:ln w="25400">
            <a:noFill/>
          </a:ln>
        </p:spPr>
        <p:txBody>
          <a:bodyPr wrap="square" rtlCol="0">
            <a:spAutoFit/>
          </a:bodyPr>
          <a:lstStyle/>
          <a:p>
            <a:pPr algn="ctr"/>
            <a:r>
              <a:rPr lang="en-US" sz="2000" b="1" dirty="0" smtClean="0">
                <a:solidFill>
                  <a:schemeClr val="bg1"/>
                </a:solidFill>
              </a:rPr>
              <a:t>#5</a:t>
            </a:r>
          </a:p>
        </p:txBody>
      </p:sp>
      <p:sp>
        <p:nvSpPr>
          <p:cNvPr id="18" name="Oval 17"/>
          <p:cNvSpPr/>
          <p:nvPr/>
        </p:nvSpPr>
        <p:spPr bwMode="auto">
          <a:xfrm>
            <a:off x="1222175" y="1752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44" name="TextBox 143"/>
          <p:cNvSpPr txBox="1"/>
          <p:nvPr/>
        </p:nvSpPr>
        <p:spPr>
          <a:xfrm>
            <a:off x="2057400" y="19782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grpSp>
        <p:nvGrpSpPr>
          <p:cNvPr id="6" name="Group 62"/>
          <p:cNvGrpSpPr/>
          <p:nvPr/>
        </p:nvGrpSpPr>
        <p:grpSpPr>
          <a:xfrm>
            <a:off x="609600" y="2542244"/>
            <a:ext cx="3538850" cy="980405"/>
            <a:chOff x="2057400" y="1955770"/>
            <a:chExt cx="3538850" cy="980405"/>
          </a:xfrm>
        </p:grpSpPr>
        <p:sp>
          <p:nvSpPr>
            <p:cNvPr id="56" name="Curved Up Ribbon 5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Reexamine the Day-to-Day</a:t>
              </a: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381000"/>
            <a:ext cx="9220200" cy="609600"/>
          </a:xfrm>
        </p:spPr>
        <p:txBody>
          <a:bodyPr/>
          <a:lstStyle/>
          <a:p>
            <a:r>
              <a:rPr lang="en-US" dirty="0" smtClean="0">
                <a:solidFill>
                  <a:schemeClr val="bg2"/>
                </a:solidFill>
              </a:rPr>
              <a:t>CFO Division: </a:t>
            </a:r>
            <a:r>
              <a:rPr lang="en-US" dirty="0" smtClean="0"/>
              <a:t>Budget Statistics (summary)</a:t>
            </a:r>
          </a:p>
        </p:txBody>
      </p:sp>
      <p:sp>
        <p:nvSpPr>
          <p:cNvPr id="14" name="Rectangle 13"/>
          <p:cNvSpPr/>
          <p:nvPr/>
        </p:nvSpPr>
        <p:spPr bwMode="auto">
          <a:xfrm>
            <a:off x="990600" y="1295400"/>
            <a:ext cx="8458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a:t>
            </a:r>
            <a:r>
              <a:rPr lang="en-US" sz="1800" b="1" dirty="0" smtClean="0">
                <a:solidFill>
                  <a:schemeClr val="bg1"/>
                </a:solidFill>
              </a:rPr>
              <a:t>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1052286" y="1752600"/>
          <a:ext cx="3672114" cy="2225040"/>
        </p:xfrm>
        <a:graphic>
          <a:graphicData uri="http://schemas.openxmlformats.org/drawingml/2006/table">
            <a:tbl>
              <a:tblPr firstRow="1" bandRow="1">
                <a:tableStyleId>{5C22544A-7EE6-4342-B048-85BDC9FD1C3A}</a:tableStyleId>
              </a:tblPr>
              <a:tblGrid>
                <a:gridCol w="1946188"/>
                <a:gridCol w="1725926"/>
              </a:tblGrid>
              <a:tr h="370840">
                <a:tc>
                  <a:txBody>
                    <a:bodyPr/>
                    <a:lstStyle/>
                    <a:p>
                      <a:pPr algn="ctr" fontAlgn="b"/>
                      <a:r>
                        <a:rPr lang="en-US" sz="1800" b="1" i="0" u="none" strike="noStrike" dirty="0" smtClean="0">
                          <a:solidFill>
                            <a:srgbClr val="FFFFFF"/>
                          </a:solidFill>
                          <a:latin typeface="+mj-lt"/>
                        </a:rPr>
                        <a:t>Total</a:t>
                      </a:r>
                      <a:r>
                        <a:rPr lang="en-US" sz="1800" b="1" i="0" u="none" strike="noStrike" baseline="0" dirty="0" smtClean="0">
                          <a:solidFill>
                            <a:srgbClr val="FFFFFF"/>
                          </a:solidFill>
                          <a:latin typeface="+mj-lt"/>
                        </a:rPr>
                        <a:t> </a:t>
                      </a:r>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7084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dirty="0" smtClean="0">
                          <a:solidFill>
                            <a:srgbClr val="000000"/>
                          </a:solidFill>
                          <a:latin typeface="+mn-lt"/>
                        </a:rPr>
                        <a:t>15,918,643  </a:t>
                      </a:r>
                      <a:endParaRPr lang="en-US" sz="1800" b="0" i="0" u="none" strike="noStrike" dirty="0">
                        <a:solidFill>
                          <a:srgbClr val="000000"/>
                        </a:solidFill>
                        <a:latin typeface="+mn-lt"/>
                      </a:endParaRPr>
                    </a:p>
                  </a:txBody>
                  <a:tcPr marL="9525" marR="9525" marT="9525" marB="0" anchor="b">
                    <a:solidFill>
                      <a:srgbClr val="EAEEF6"/>
                    </a:solidFill>
                  </a:tcPr>
                </a:tc>
              </a:tr>
              <a:tr h="37084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dirty="0" smtClean="0">
                          <a:solidFill>
                            <a:srgbClr val="000000"/>
                          </a:solidFill>
                          <a:latin typeface="+mn-lt"/>
                        </a:rPr>
                        <a:t>3,714,110 </a:t>
                      </a:r>
                      <a:endParaRPr lang="en-US" sz="1800" b="0" i="0" u="none" strike="noStrike" dirty="0">
                        <a:solidFill>
                          <a:srgbClr val="000000"/>
                        </a:solidFill>
                        <a:latin typeface="+mn-lt"/>
                      </a:endParaRPr>
                    </a:p>
                  </a:txBody>
                  <a:tcPr marL="9525" marR="9525" marT="9525" marB="0" anchor="b">
                    <a:solidFill>
                      <a:srgbClr val="EAEEF6"/>
                    </a:solidFill>
                  </a:tcPr>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 Gross</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algn="r" rtl="0" fontAlgn="b"/>
                      <a:r>
                        <a:rPr lang="en-US" sz="1800" b="1" i="0" u="none" strike="noStrike" dirty="0" smtClean="0">
                          <a:solidFill>
                            <a:srgbClr val="000000"/>
                          </a:solidFill>
                          <a:latin typeface="+mn-lt"/>
                        </a:rPr>
                        <a:t>19,632,753  </a:t>
                      </a:r>
                      <a:endParaRPr lang="en-US" sz="1800" b="1" i="0" u="none" strike="noStrike" dirty="0">
                        <a:solidFill>
                          <a:srgbClr val="000000"/>
                        </a:solidFill>
                        <a:latin typeface="+mn-lt"/>
                      </a:endParaRPr>
                    </a:p>
                  </a:txBody>
                  <a:tcPr marL="9525" marR="9525" marT="9525" marB="0" anchor="b"/>
                </a:tc>
              </a:tr>
              <a:tr h="370840">
                <a:tc>
                  <a:txBody>
                    <a:bodyPr/>
                    <a:lstStyle/>
                    <a:p>
                      <a:pPr marL="0" algn="l" defTabSz="914400" rtl="0" eaLnBrk="1" fontAlgn="b" latinLnBrk="0" hangingPunct="1"/>
                      <a:r>
                        <a:rPr lang="en-US" sz="1800" b="0" i="0" u="none" strike="noStrike" kern="1200" dirty="0" smtClean="0">
                          <a:solidFill>
                            <a:srgbClr val="000000"/>
                          </a:solidFill>
                          <a:latin typeface="+mj-lt"/>
                          <a:ea typeface="+mn-ea"/>
                          <a:cs typeface="+mn-cs"/>
                        </a:rPr>
                        <a:t>Recharge</a:t>
                      </a:r>
                      <a:endParaRPr lang="en-US" sz="1800" b="0" i="0" u="none" strike="noStrike" kern="1200" dirty="0">
                        <a:solidFill>
                          <a:srgbClr val="000000"/>
                        </a:solidFill>
                        <a:latin typeface="+mj-lt"/>
                        <a:ea typeface="+mn-ea"/>
                        <a:cs typeface="+mn-cs"/>
                      </a:endParaRPr>
                    </a:p>
                  </a:txBody>
                  <a:tcPr marL="9525" marR="9525" marT="9525" marB="0" anchor="b"/>
                </a:tc>
                <a:tc>
                  <a:txBody>
                    <a:bodyPr/>
                    <a:lstStyle/>
                    <a:p>
                      <a:pPr algn="r" fontAlgn="b"/>
                      <a:r>
                        <a:rPr lang="en-US" sz="1800" b="0" i="0" u="none" strike="noStrike" dirty="0" smtClean="0">
                          <a:solidFill>
                            <a:srgbClr val="000000"/>
                          </a:solidFill>
                          <a:latin typeface="+mn-lt"/>
                        </a:rPr>
                        <a:t>(4,155,572)</a:t>
                      </a:r>
                      <a:endParaRPr lang="en-US" sz="1800" b="0" i="0" u="none" strike="noStrike" dirty="0">
                        <a:solidFill>
                          <a:srgbClr val="000000"/>
                        </a:solidFill>
                        <a:latin typeface="+mn-lt"/>
                      </a:endParaRPr>
                    </a:p>
                  </a:txBody>
                  <a:tcPr marL="9525" marR="9525" marT="9525" marB="0" anchor="b"/>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 </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algn="r" fontAlgn="b"/>
                      <a:r>
                        <a:rPr lang="en-US" sz="1800" b="1" i="0" u="none" strike="noStrike" dirty="0" smtClean="0">
                          <a:solidFill>
                            <a:srgbClr val="000000"/>
                          </a:solidFill>
                          <a:latin typeface="+mn-lt"/>
                        </a:rPr>
                        <a:t>15,477,181</a:t>
                      </a:r>
                      <a:endParaRPr lang="en-US" sz="1800" b="1" i="0" u="none" strike="noStrike" dirty="0">
                        <a:solidFill>
                          <a:srgbClr val="000000"/>
                        </a:solidFill>
                        <a:latin typeface="+mn-lt"/>
                      </a:endParaRPr>
                    </a:p>
                  </a:txBody>
                  <a:tcPr marL="9525" marR="9525" marT="9525" marB="0" anchor="b"/>
                </a:tc>
              </a:tr>
            </a:tbl>
          </a:graphicData>
        </a:graphic>
      </p:graphicFrame>
      <p:graphicFrame>
        <p:nvGraphicFramePr>
          <p:cNvPr id="17" name="Chart 16"/>
          <p:cNvGraphicFramePr/>
          <p:nvPr/>
        </p:nvGraphicFramePr>
        <p:xfrm>
          <a:off x="5791200" y="1828800"/>
          <a:ext cx="33528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5334000" y="4800600"/>
          <a:ext cx="40386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1600200" y="4876800"/>
          <a:ext cx="3352800" cy="2590800"/>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p:cNvSpPr/>
          <p:nvPr/>
        </p:nvSpPr>
        <p:spPr bwMode="auto">
          <a:xfrm>
            <a:off x="5261430" y="4267200"/>
            <a:ext cx="41910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Full Time Employees = 145</a:t>
            </a:r>
            <a:endParaRPr kumimoji="0" lang="en-US" sz="1800" b="1" i="0" u="none" strike="noStrike" cap="none" normalizeH="0" baseline="0" dirty="0" smtClean="0">
              <a:ln>
                <a:noFill/>
              </a:ln>
              <a:solidFill>
                <a:schemeClr val="bg1"/>
              </a:solidFill>
              <a:effectLst/>
              <a:latin typeface="Trebuchet MS" pitchFamily="34" charset="0"/>
            </a:endParaRPr>
          </a:p>
        </p:txBody>
      </p:sp>
      <p:sp>
        <p:nvSpPr>
          <p:cNvPr id="13" name="Rectangle 12"/>
          <p:cNvSpPr/>
          <p:nvPr/>
        </p:nvSpPr>
        <p:spPr bwMode="auto">
          <a:xfrm>
            <a:off x="994230" y="4267200"/>
            <a:ext cx="41910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By Fund Type </a:t>
            </a:r>
            <a:endParaRPr kumimoji="0" lang="en-US" sz="1800" b="1" i="0" u="none" strike="noStrike" cap="none" normalizeH="0" baseline="0" dirty="0" smtClean="0">
              <a:ln>
                <a:noFill/>
              </a:ln>
              <a:solidFill>
                <a:schemeClr val="bg1"/>
              </a:solidFill>
              <a:effectLst/>
              <a:latin typeface="Trebuchet MS"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Accounting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05800" y="300228"/>
            <a:ext cx="1475751" cy="918972"/>
            <a:chOff x="3141518" y="1219200"/>
            <a:chExt cx="1475751" cy="918972"/>
          </a:xfrm>
        </p:grpSpPr>
        <p:pic>
          <p:nvPicPr>
            <p:cNvPr id="11" name="Picture 2" descr="30,000 foot vi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2" name="TextBox 11"/>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Financial Accounting: </a:t>
            </a:r>
            <a:r>
              <a:rPr lang="en-US" dirty="0" smtClean="0"/>
              <a:t>30,000-ft. View</a:t>
            </a:r>
          </a:p>
        </p:txBody>
      </p:sp>
      <p:grpSp>
        <p:nvGrpSpPr>
          <p:cNvPr id="13" name="Group 12"/>
          <p:cNvGrpSpPr/>
          <p:nvPr/>
        </p:nvGrpSpPr>
        <p:grpSpPr>
          <a:xfrm>
            <a:off x="1219200" y="2209800"/>
            <a:ext cx="8218967" cy="4876800"/>
            <a:chOff x="1676400" y="1752600"/>
            <a:chExt cx="8218967" cy="4876800"/>
          </a:xfrm>
        </p:grpSpPr>
        <p:pic>
          <p:nvPicPr>
            <p:cNvPr id="798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5583" y="1752600"/>
              <a:ext cx="4699784" cy="4876800"/>
            </a:xfrm>
            <a:prstGeom prst="rect">
              <a:avLst/>
            </a:prstGeom>
            <a:noFill/>
            <a:ln w="9525">
              <a:noFill/>
              <a:miter lim="800000"/>
              <a:headEnd/>
              <a:tailEnd/>
            </a:ln>
          </p:spPr>
        </p:pic>
        <p:cxnSp>
          <p:nvCxnSpPr>
            <p:cNvPr id="17" name="Straight Connector 16"/>
            <p:cNvCxnSpPr/>
            <p:nvPr/>
          </p:nvCxnSpPr>
          <p:spPr bwMode="auto">
            <a:xfrm>
              <a:off x="4724400" y="3429000"/>
              <a:ext cx="55525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1676400" y="2156635"/>
              <a:ext cx="3170854" cy="3139321"/>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lgn="ctr">
                <a:buSzPct val="125000"/>
                <a:buFont typeface="Arial" pitchFamily="34" charset="0"/>
                <a:buChar char="•"/>
              </a:pPr>
              <a:r>
                <a:rPr lang="en-US" sz="1800" b="1" dirty="0" smtClean="0">
                  <a:solidFill>
                    <a:schemeClr val="bg1"/>
                  </a:solidFill>
                </a:rPr>
                <a:t>Corporate </a:t>
              </a:r>
            </a:p>
            <a:p>
              <a:pPr marL="117475" indent="-117475" algn="ctr">
                <a:buSzPct val="125000"/>
                <a:buFont typeface="Arial" pitchFamily="34" charset="0"/>
                <a:buChar char="•"/>
              </a:pPr>
              <a:endParaRPr lang="en-US" sz="1800" b="1" dirty="0" smtClean="0">
                <a:solidFill>
                  <a:schemeClr val="bg1"/>
                </a:solidFill>
              </a:endParaRPr>
            </a:p>
            <a:p>
              <a:pPr marL="117475" indent="-117475" algn="ctr">
                <a:buSzPct val="125000"/>
                <a:buFont typeface="Arial" pitchFamily="34" charset="0"/>
                <a:buChar char="•"/>
              </a:pPr>
              <a:r>
                <a:rPr lang="en-US" sz="1800" b="1" dirty="0" smtClean="0">
                  <a:solidFill>
                    <a:schemeClr val="bg1"/>
                  </a:solidFill>
                </a:rPr>
                <a:t>Endowment/Investments</a:t>
              </a:r>
            </a:p>
            <a:p>
              <a:pPr marL="117475" indent="-117475" algn="ctr">
                <a:buSzPct val="125000"/>
                <a:buFont typeface="Arial" pitchFamily="34" charset="0"/>
                <a:buChar char="•"/>
              </a:pPr>
              <a:endParaRPr lang="en-US" sz="1800" b="1" dirty="0" smtClean="0">
                <a:solidFill>
                  <a:schemeClr val="bg1"/>
                </a:solidFill>
              </a:endParaRPr>
            </a:p>
            <a:p>
              <a:pPr marL="117475" indent="-117475" algn="ctr">
                <a:buSzPct val="125000"/>
                <a:buFont typeface="Arial" pitchFamily="34" charset="0"/>
                <a:buChar char="•"/>
              </a:pPr>
              <a:r>
                <a:rPr lang="en-US" sz="1800" b="1" dirty="0" smtClean="0">
                  <a:solidFill>
                    <a:schemeClr val="bg1"/>
                  </a:solidFill>
                </a:rPr>
                <a:t>Costing</a:t>
              </a:r>
            </a:p>
            <a:p>
              <a:pPr marL="117475" indent="-117475" algn="ctr">
                <a:buSzPct val="125000"/>
                <a:buFont typeface="Arial" pitchFamily="34" charset="0"/>
                <a:buChar char="•"/>
              </a:pPr>
              <a:endParaRPr lang="en-US" sz="1800" b="1" dirty="0" smtClean="0">
                <a:solidFill>
                  <a:schemeClr val="bg1"/>
                </a:solidFill>
              </a:endParaRPr>
            </a:p>
            <a:p>
              <a:pPr marL="117475" indent="-117475" algn="ctr">
                <a:buSzPct val="125000"/>
                <a:buFont typeface="Arial" pitchFamily="34" charset="0"/>
                <a:buChar char="•"/>
              </a:pPr>
              <a:r>
                <a:rPr lang="en-US" sz="1800" b="1" dirty="0" smtClean="0">
                  <a:solidFill>
                    <a:schemeClr val="bg1"/>
                  </a:solidFill>
                </a:rPr>
                <a:t>Payroll &amp; Tax</a:t>
              </a:r>
            </a:p>
            <a:p>
              <a:pPr marL="117475" indent="-117475" algn="ctr">
                <a:buSzPct val="125000"/>
                <a:buFont typeface="Arial" pitchFamily="34" charset="0"/>
                <a:buChar char="•"/>
              </a:pPr>
              <a:endParaRPr lang="en-US" sz="1800" b="1" dirty="0" smtClean="0">
                <a:solidFill>
                  <a:schemeClr val="bg1"/>
                </a:solidFill>
              </a:endParaRPr>
            </a:p>
            <a:p>
              <a:pPr marL="117475" indent="-117475" algn="ctr">
                <a:buSzPct val="125000"/>
                <a:buFont typeface="Arial" pitchFamily="34" charset="0"/>
                <a:buChar char="•"/>
              </a:pPr>
              <a:r>
                <a:rPr lang="en-US" sz="1800" b="1" dirty="0" smtClean="0">
                  <a:solidFill>
                    <a:schemeClr val="bg1"/>
                  </a:solidFill>
                </a:rPr>
                <a:t>Benefit Plans </a:t>
              </a:r>
            </a:p>
            <a:p>
              <a:pPr marL="117475" indent="-117475">
                <a:buSzPct val="125000"/>
                <a:buFont typeface="Arial" pitchFamily="34" charset="0"/>
                <a:buChar char="•"/>
              </a:pPr>
              <a:endParaRPr lang="en-US" sz="1800" b="1" dirty="0" smtClean="0">
                <a:solidFill>
                  <a:schemeClr val="bg1"/>
                </a:solidFill>
              </a:endParaRPr>
            </a:p>
          </p:txBody>
        </p:sp>
        <p:sp>
          <p:nvSpPr>
            <p:cNvPr id="25" name="Rectangle 24"/>
            <p:cNvSpPr/>
            <p:nvPr/>
          </p:nvSpPr>
          <p:spPr bwMode="auto">
            <a:xfrm>
              <a:off x="5291468" y="3026734"/>
              <a:ext cx="1783080" cy="7620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62000" y="533400"/>
            <a:ext cx="7419975" cy="288925"/>
          </a:xfrm>
        </p:spPr>
        <p:txBody>
          <a:bodyPr/>
          <a:lstStyle/>
          <a:p>
            <a:r>
              <a:rPr lang="en-US" dirty="0" smtClean="0">
                <a:solidFill>
                  <a:schemeClr val="bg2"/>
                </a:solidFill>
              </a:rPr>
              <a:t>Financial Accounting: </a:t>
            </a:r>
            <a:r>
              <a:rPr lang="en-US" dirty="0" smtClean="0"/>
              <a:t>Value-Added</a:t>
            </a:r>
          </a:p>
        </p:txBody>
      </p:sp>
      <p:graphicFrame>
        <p:nvGraphicFramePr>
          <p:cNvPr id="5" name="Table 4"/>
          <p:cNvGraphicFramePr>
            <a:graphicFrameLocks noGrp="1"/>
          </p:cNvGraphicFramePr>
          <p:nvPr/>
        </p:nvGraphicFramePr>
        <p:xfrm>
          <a:off x="839969" y="952325"/>
          <a:ext cx="8659628" cy="6477000"/>
        </p:xfrm>
        <a:graphic>
          <a:graphicData uri="http://schemas.openxmlformats.org/drawingml/2006/table">
            <a:tbl>
              <a:tblPr firstRow="1" bandRow="1">
                <a:tableStyleId>{5C22544A-7EE6-4342-B048-85BDC9FD1C3A}</a:tableStyleId>
              </a:tblPr>
              <a:tblGrid>
                <a:gridCol w="1272476"/>
                <a:gridCol w="1883264"/>
                <a:gridCol w="1883264"/>
                <a:gridCol w="1883264"/>
                <a:gridCol w="1737360"/>
              </a:tblGrid>
              <a:tr h="457200">
                <a:tc>
                  <a:txBody>
                    <a:bodyPr/>
                    <a:lstStyle/>
                    <a:p>
                      <a:pPr algn="ctr"/>
                      <a:endParaRPr lang="en-US" sz="1400" dirty="0">
                        <a:solidFill>
                          <a:schemeClr val="bg1"/>
                        </a:solidFill>
                      </a:endParaRPr>
                    </a:p>
                  </a:txBody>
                  <a:tcPr anchor="ctr">
                    <a:solidFill>
                      <a:schemeClr val="bg1"/>
                    </a:solidFill>
                  </a:tcPr>
                </a:tc>
                <a:tc>
                  <a:txBody>
                    <a:bodyPr/>
                    <a:lstStyle/>
                    <a:p>
                      <a:pPr algn="ctr"/>
                      <a:r>
                        <a:rPr lang="en-US" sz="1400" dirty="0" smtClean="0">
                          <a:solidFill>
                            <a:schemeClr val="bg1"/>
                          </a:solidFill>
                        </a:rPr>
                        <a:t>Detailed Ledgers and Systems</a:t>
                      </a:r>
                      <a:endParaRPr lang="en-US" sz="1400" dirty="0">
                        <a:solidFill>
                          <a:schemeClr val="bg1"/>
                        </a:solidFill>
                      </a:endParaRPr>
                    </a:p>
                  </a:txBody>
                  <a:tcPr anchor="ctr"/>
                </a:tc>
                <a:tc>
                  <a:txBody>
                    <a:bodyPr/>
                    <a:lstStyle/>
                    <a:p>
                      <a:pPr algn="ctr"/>
                      <a:r>
                        <a:rPr lang="en-US" sz="1400" b="1" kern="1200" dirty="0" smtClean="0">
                          <a:solidFill>
                            <a:schemeClr val="bg1"/>
                          </a:solidFill>
                          <a:latin typeface="+mn-lt"/>
                          <a:ea typeface="+mn-ea"/>
                          <a:cs typeface="+mn-cs"/>
                        </a:rPr>
                        <a:t>Reporting and Regulatory Filings</a:t>
                      </a:r>
                      <a:endParaRPr lang="en-US" sz="1400" b="1" kern="1200" dirty="0">
                        <a:solidFill>
                          <a:schemeClr val="bg1"/>
                        </a:solidFill>
                        <a:latin typeface="+mn-lt"/>
                        <a:ea typeface="+mn-ea"/>
                        <a:cs typeface="+mn-cs"/>
                      </a:endParaRPr>
                    </a:p>
                  </a:txBody>
                  <a:tcPr anchor="ctr"/>
                </a:tc>
                <a:tc>
                  <a:txBody>
                    <a:bodyPr/>
                    <a:lstStyle/>
                    <a:p>
                      <a:pPr algn="ctr"/>
                      <a:r>
                        <a:rPr lang="en-US" sz="1400" b="1" kern="1200" dirty="0" smtClean="0">
                          <a:solidFill>
                            <a:schemeClr val="bg1"/>
                          </a:solidFill>
                          <a:latin typeface="+mn-lt"/>
                          <a:ea typeface="+mn-ea"/>
                          <a:cs typeface="+mn-cs"/>
                        </a:rPr>
                        <a:t>Transaction Processing/Support</a:t>
                      </a:r>
                      <a:endParaRPr lang="en-US" sz="1400" b="1" kern="1200" dirty="0">
                        <a:solidFill>
                          <a:schemeClr val="bg1"/>
                        </a:solidFill>
                        <a:latin typeface="+mn-lt"/>
                        <a:ea typeface="+mn-ea"/>
                        <a:cs typeface="+mn-cs"/>
                      </a:endParaRPr>
                    </a:p>
                  </a:txBody>
                  <a:tcPr anchor="ctr"/>
                </a:tc>
                <a:tc>
                  <a:txBody>
                    <a:bodyPr/>
                    <a:lstStyle/>
                    <a:p>
                      <a:pPr algn="ctr"/>
                      <a:r>
                        <a:rPr lang="en-US" sz="1400" b="1" kern="1200" dirty="0" smtClean="0">
                          <a:solidFill>
                            <a:schemeClr val="bg1"/>
                          </a:solidFill>
                          <a:latin typeface="+mn-lt"/>
                          <a:ea typeface="+mn-ea"/>
                          <a:cs typeface="+mn-cs"/>
                        </a:rPr>
                        <a:t>Audit Coordination</a:t>
                      </a:r>
                      <a:endParaRPr lang="en-US" sz="1400" b="1" kern="1200" dirty="0">
                        <a:solidFill>
                          <a:schemeClr val="bg1"/>
                        </a:solidFill>
                        <a:latin typeface="+mn-lt"/>
                        <a:ea typeface="+mn-ea"/>
                        <a:cs typeface="+mn-cs"/>
                      </a:endParaRPr>
                    </a:p>
                  </a:txBody>
                  <a:tcPr anchor="ctr"/>
                </a:tc>
              </a:tr>
              <a:tr h="685800">
                <a:tc>
                  <a:txBody>
                    <a:bodyPr/>
                    <a:lstStyle/>
                    <a:p>
                      <a:pPr algn="ctr"/>
                      <a:r>
                        <a:rPr lang="en-US" sz="1400" dirty="0" smtClean="0">
                          <a:solidFill>
                            <a:schemeClr val="bg1"/>
                          </a:solidFill>
                        </a:rPr>
                        <a:t>Capital Assets</a:t>
                      </a:r>
                      <a:endParaRPr lang="en-US" sz="1400" dirty="0">
                        <a:solidFill>
                          <a:schemeClr val="bg1"/>
                        </a:solidFill>
                      </a:endParaRPr>
                    </a:p>
                  </a:txBody>
                  <a:tcPr anchor="c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Depreciation database</a:t>
                      </a: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Calculation of annual depreciation and write-off of accumulated depreciation</a:t>
                      </a: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685800">
                <a:tc>
                  <a:txBody>
                    <a:bodyPr/>
                    <a:lstStyle/>
                    <a:p>
                      <a:pPr algn="ctr"/>
                      <a:r>
                        <a:rPr lang="en-US" sz="1400" dirty="0" smtClean="0">
                          <a:solidFill>
                            <a:schemeClr val="bg1"/>
                          </a:solidFill>
                        </a:rPr>
                        <a:t>Contracts</a:t>
                      </a:r>
                      <a:r>
                        <a:rPr lang="en-US" sz="1400" baseline="0" dirty="0" smtClean="0">
                          <a:solidFill>
                            <a:schemeClr val="bg1"/>
                          </a:solidFill>
                        </a:rPr>
                        <a:t> &amp; Grants</a:t>
                      </a:r>
                      <a:endParaRPr lang="en-US" sz="1400" dirty="0">
                        <a:solidFill>
                          <a:schemeClr val="bg1"/>
                        </a:solidFill>
                      </a:endParaRPr>
                    </a:p>
                  </a:txBody>
                  <a:tcPr anchor="c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Indirect cost proposals</a:t>
                      </a: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Rate proposal negotiations</a:t>
                      </a: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Federal and state agency audit coordination</a:t>
                      </a:r>
                      <a:endParaRPr lang="en-US" sz="1100" dirty="0" smtClean="0"/>
                    </a:p>
                  </a:txBody>
                  <a:tcPr anchor="ctr"/>
                </a:tc>
              </a:tr>
              <a:tr h="685800">
                <a:tc>
                  <a:txBody>
                    <a:bodyPr/>
                    <a:lstStyle/>
                    <a:p>
                      <a:pPr algn="ctr"/>
                      <a:r>
                        <a:rPr lang="en-US" sz="1400" dirty="0" smtClean="0">
                          <a:solidFill>
                            <a:schemeClr val="bg1"/>
                          </a:solidFill>
                        </a:rPr>
                        <a:t>Debt</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Long-term debt and commercial paper ledgers</a:t>
                      </a:r>
                      <a:endParaRPr lang="en-US" sz="1100" dirty="0"/>
                    </a:p>
                  </a:txBody>
                  <a:tcPr anchor="ctr"/>
                </a:tc>
                <a:tc>
                  <a:txBody>
                    <a:bodyPr/>
                    <a:lstStyle/>
                    <a:p>
                      <a:pPr algn="l"/>
                      <a:r>
                        <a:rPr lang="en-US" sz="1100" kern="1200" dirty="0" smtClean="0">
                          <a:solidFill>
                            <a:schemeClr val="dk1"/>
                          </a:solidFill>
                          <a:latin typeface="+mn-lt"/>
                          <a:ea typeface="+mn-ea"/>
                          <a:cs typeface="+mn-cs"/>
                        </a:rPr>
                        <a:t>Debt compliance reporting</a:t>
                      </a:r>
                      <a:endParaRPr lang="en-US" sz="1100" dirty="0"/>
                    </a:p>
                  </a:txBody>
                  <a:tcPr anchor="ctr"/>
                </a:tc>
                <a:tc>
                  <a:txBody>
                    <a:bodyPr/>
                    <a:lstStyle/>
                    <a:p>
                      <a:pPr algn="l"/>
                      <a:r>
                        <a:rPr lang="en-US" sz="1100" kern="1200" dirty="0" smtClean="0">
                          <a:solidFill>
                            <a:schemeClr val="dk1"/>
                          </a:solidFill>
                          <a:latin typeface="+mn-lt"/>
                          <a:ea typeface="+mn-ea"/>
                          <a:cs typeface="+mn-cs"/>
                        </a:rPr>
                        <a:t>Debt accounting and debt service processing</a:t>
                      </a:r>
                      <a:endParaRPr lang="en-US" sz="1100" dirty="0"/>
                    </a:p>
                  </a:txBody>
                  <a:tcPr anchor="ctr"/>
                </a:tc>
                <a:tc>
                  <a:txBody>
                    <a:bodyPr/>
                    <a:lstStyle/>
                    <a:p>
                      <a:pPr algn="l"/>
                      <a:r>
                        <a:rPr lang="en-US" sz="1100" kern="1200" dirty="0" smtClean="0">
                          <a:solidFill>
                            <a:schemeClr val="dk1"/>
                          </a:solidFill>
                          <a:latin typeface="+mn-lt"/>
                          <a:ea typeface="+mn-ea"/>
                          <a:cs typeface="+mn-cs"/>
                        </a:rPr>
                        <a:t>Bond compliance audits</a:t>
                      </a:r>
                      <a:endParaRPr lang="en-US" sz="1100" dirty="0"/>
                    </a:p>
                  </a:txBody>
                  <a:tcPr anchor="ctr"/>
                </a:tc>
              </a:tr>
              <a:tr h="685800">
                <a:tc>
                  <a:txBody>
                    <a:bodyPr/>
                    <a:lstStyle/>
                    <a:p>
                      <a:pPr algn="ctr"/>
                      <a:r>
                        <a:rPr lang="en-US" sz="1400" dirty="0" smtClean="0">
                          <a:solidFill>
                            <a:schemeClr val="bg1"/>
                          </a:solidFill>
                        </a:rPr>
                        <a:t>Endowment</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Endowment ledgers; recordkeeping for endowments and trusts.</a:t>
                      </a:r>
                      <a:endParaRPr lang="en-US" sz="1100" dirty="0"/>
                    </a:p>
                  </a:txBody>
                  <a:tcPr anchor="ctr"/>
                </a:tc>
                <a:tc>
                  <a:txBody>
                    <a:bodyPr/>
                    <a:lstStyle/>
                    <a:p>
                      <a:pPr algn="l"/>
                      <a:r>
                        <a:rPr lang="en-US" sz="1100" kern="1200" dirty="0" smtClean="0">
                          <a:solidFill>
                            <a:schemeClr val="dk1"/>
                          </a:solidFill>
                          <a:latin typeface="+mn-lt"/>
                          <a:ea typeface="+mn-ea"/>
                          <a:cs typeface="+mn-cs"/>
                        </a:rPr>
                        <a:t>State regulatory filings;</a:t>
                      </a:r>
                    </a:p>
                    <a:p>
                      <a:pPr algn="l"/>
                      <a:r>
                        <a:rPr lang="en-US" sz="1100" kern="1200" dirty="0" smtClean="0">
                          <a:solidFill>
                            <a:schemeClr val="dk1"/>
                          </a:solidFill>
                          <a:latin typeface="+mn-lt"/>
                          <a:ea typeface="+mn-ea"/>
                          <a:cs typeface="+mn-cs"/>
                        </a:rPr>
                        <a:t>Fund statements</a:t>
                      </a:r>
                      <a:endParaRPr lang="en-US" sz="1100" dirty="0"/>
                    </a:p>
                  </a:txBody>
                  <a:tcPr anchor="ctr"/>
                </a:tc>
                <a:tc>
                  <a:txBody>
                    <a:bodyPr/>
                    <a:lstStyle/>
                    <a:p>
                      <a:pPr algn="l"/>
                      <a:r>
                        <a:rPr lang="en-US" sz="1100" kern="1200" dirty="0" smtClean="0">
                          <a:solidFill>
                            <a:schemeClr val="dk1"/>
                          </a:solidFill>
                          <a:latin typeface="+mn-lt"/>
                          <a:ea typeface="+mn-ea"/>
                          <a:cs typeface="+mn-cs"/>
                        </a:rPr>
                        <a:t>Pool income distribution, purchases and sales, calculation and distribution of endowment payout</a:t>
                      </a:r>
                      <a:endParaRPr lang="en-US" sz="1100" dirty="0"/>
                    </a:p>
                  </a:txBody>
                  <a:tcPr anchor="ctr"/>
                </a:tc>
                <a:tc>
                  <a:txBody>
                    <a:bodyPr/>
                    <a:lstStyle/>
                    <a:p>
                      <a:pPr algn="l"/>
                      <a:endParaRPr lang="en-US" sz="1100" dirty="0"/>
                    </a:p>
                  </a:txBody>
                  <a:tcPr anchor="ctr"/>
                </a:tc>
              </a:tr>
              <a:tr h="685800">
                <a:tc>
                  <a:txBody>
                    <a:bodyPr/>
                    <a:lstStyle/>
                    <a:p>
                      <a:pPr algn="ctr"/>
                      <a:r>
                        <a:rPr lang="en-US" sz="1400" dirty="0" smtClean="0">
                          <a:solidFill>
                            <a:schemeClr val="bg1"/>
                          </a:solidFill>
                        </a:rPr>
                        <a:t>Investments</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Investment portfolio information</a:t>
                      </a:r>
                      <a:endParaRPr lang="en-US" sz="1100" dirty="0"/>
                    </a:p>
                  </a:txBody>
                  <a:tcPr anchor="ctr"/>
                </a:tc>
                <a:tc>
                  <a:txBody>
                    <a:bodyPr/>
                    <a:lstStyle/>
                    <a:p>
                      <a:pPr algn="l"/>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Investment accounting</a:t>
                      </a:r>
                    </a:p>
                    <a:p>
                      <a:pPr algn="l"/>
                      <a:endParaRPr lang="en-US" sz="1100" dirty="0"/>
                    </a:p>
                  </a:txBody>
                  <a:tcPr anchor="ctr"/>
                </a:tc>
                <a:tc>
                  <a:txBody>
                    <a:bodyPr/>
                    <a:lstStyle/>
                    <a:p>
                      <a:pPr algn="l"/>
                      <a:endParaRPr lang="en-US" sz="1100" dirty="0"/>
                    </a:p>
                  </a:txBody>
                  <a:tcPr anchor="ctr"/>
                </a:tc>
              </a:tr>
              <a:tr h="685800">
                <a:tc>
                  <a:txBody>
                    <a:bodyPr/>
                    <a:lstStyle/>
                    <a:p>
                      <a:pPr algn="ctr"/>
                      <a:r>
                        <a:rPr lang="en-US" sz="1400" dirty="0" smtClean="0">
                          <a:solidFill>
                            <a:schemeClr val="bg1"/>
                          </a:solidFill>
                        </a:rPr>
                        <a:t>Retirement</a:t>
                      </a:r>
                      <a:r>
                        <a:rPr lang="en-US" sz="1400" baseline="0" dirty="0" smtClean="0">
                          <a:solidFill>
                            <a:schemeClr val="bg1"/>
                          </a:solidFill>
                        </a:rPr>
                        <a:t> &amp; Benefit Plans</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Participant recordkeeping for benefit plans; pension and retiree health trust ledgers</a:t>
                      </a:r>
                      <a:endParaRPr lang="en-US" sz="1100" dirty="0"/>
                    </a:p>
                  </a:txBody>
                  <a:tcPr anchor="ctr"/>
                </a:tc>
                <a:tc>
                  <a:txBody>
                    <a:bodyPr/>
                    <a:lstStyle/>
                    <a:p>
                      <a:pPr algn="l"/>
                      <a:r>
                        <a:rPr lang="en-US" sz="1100" kern="1200" dirty="0" smtClean="0">
                          <a:solidFill>
                            <a:schemeClr val="dk1"/>
                          </a:solidFill>
                          <a:latin typeface="+mn-lt"/>
                          <a:ea typeface="+mn-ea"/>
                          <a:cs typeface="+mn-cs"/>
                        </a:rPr>
                        <a:t>Plan annual financial reports; </a:t>
                      </a:r>
                    </a:p>
                    <a:p>
                      <a:pPr algn="l"/>
                      <a:r>
                        <a:rPr lang="en-US" sz="1100" kern="1200" dirty="0" smtClean="0">
                          <a:solidFill>
                            <a:schemeClr val="dk1"/>
                          </a:solidFill>
                          <a:latin typeface="+mn-lt"/>
                          <a:ea typeface="+mn-ea"/>
                          <a:cs typeface="+mn-cs"/>
                        </a:rPr>
                        <a:t>Actuarial valuations; quarterly census reports</a:t>
                      </a:r>
                      <a:endParaRPr lang="en-US" sz="1100" dirty="0"/>
                    </a:p>
                  </a:txBody>
                  <a:tcPr anchor="ctr"/>
                </a:tc>
                <a:tc>
                  <a:txBody>
                    <a:bodyPr/>
                    <a:lstStyle/>
                    <a:p>
                      <a:pPr algn="l"/>
                      <a:r>
                        <a:rPr lang="en-US" sz="1100" kern="1200" dirty="0" smtClean="0">
                          <a:solidFill>
                            <a:schemeClr val="dk1"/>
                          </a:solidFill>
                          <a:latin typeface="+mn-lt"/>
                          <a:ea typeface="+mn-ea"/>
                          <a:cs typeface="+mn-cs"/>
                        </a:rPr>
                        <a:t>Benefit payments and refunds;  health and welfare premiums and claims processing</a:t>
                      </a:r>
                      <a:endParaRPr lang="en-US" sz="1100" dirty="0"/>
                    </a:p>
                  </a:txBody>
                  <a:tcPr anchor="ctr"/>
                </a:tc>
                <a:tc>
                  <a:txBody>
                    <a:bodyPr/>
                    <a:lstStyle/>
                    <a:p>
                      <a:pPr algn="l"/>
                      <a:r>
                        <a:rPr lang="en-US" sz="1100" kern="1200" dirty="0" smtClean="0">
                          <a:solidFill>
                            <a:schemeClr val="dk1"/>
                          </a:solidFill>
                          <a:latin typeface="+mn-lt"/>
                          <a:ea typeface="+mn-ea"/>
                          <a:cs typeface="+mn-cs"/>
                        </a:rPr>
                        <a:t>Annual external audit</a:t>
                      </a:r>
                      <a:endParaRPr lang="en-US" sz="1100" dirty="0"/>
                    </a:p>
                  </a:txBody>
                  <a:tcPr anchor="ctr"/>
                </a:tc>
              </a:tr>
              <a:tr h="685800">
                <a:tc>
                  <a:txBody>
                    <a:bodyPr/>
                    <a:lstStyle/>
                    <a:p>
                      <a:pPr algn="ctr"/>
                      <a:r>
                        <a:rPr lang="en-US" sz="1400" dirty="0" smtClean="0">
                          <a:solidFill>
                            <a:schemeClr val="bg1"/>
                          </a:solidFill>
                        </a:rPr>
                        <a:t>Consolidated Reporting</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Corporate financial reporting system</a:t>
                      </a:r>
                      <a:endParaRPr lang="en-US" sz="1100" dirty="0"/>
                    </a:p>
                  </a:txBody>
                  <a:tcPr anchor="ctr"/>
                </a:tc>
                <a:tc>
                  <a:txBody>
                    <a:bodyPr/>
                    <a:lstStyle/>
                    <a:p>
                      <a:pPr algn="l"/>
                      <a:r>
                        <a:rPr lang="en-US" sz="1100" kern="1200" dirty="0" smtClean="0">
                          <a:solidFill>
                            <a:schemeClr val="dk1"/>
                          </a:solidFill>
                          <a:latin typeface="+mn-lt"/>
                          <a:ea typeface="+mn-ea"/>
                          <a:cs typeface="+mn-cs"/>
                        </a:rPr>
                        <a:t>University annual financial statements; medical center financial statements</a:t>
                      </a:r>
                      <a:endParaRPr lang="en-US" sz="1100" dirty="0"/>
                    </a:p>
                  </a:txBody>
                  <a:tcPr anchor="ctr"/>
                </a:tc>
                <a:tc>
                  <a:txBody>
                    <a:bodyPr/>
                    <a:lstStyle/>
                    <a:p>
                      <a:pPr algn="l"/>
                      <a:r>
                        <a:rPr lang="en-US" sz="1100" kern="1200" dirty="0" smtClean="0">
                          <a:solidFill>
                            <a:schemeClr val="dk1"/>
                          </a:solidFill>
                          <a:latin typeface="+mn-lt"/>
                          <a:ea typeface="+mn-ea"/>
                          <a:cs typeface="+mn-cs"/>
                        </a:rPr>
                        <a:t>Accounting instructions; implementation of all new accounting rules; support for complex transactions</a:t>
                      </a:r>
                      <a:endParaRPr lang="en-US" sz="1100" dirty="0"/>
                    </a:p>
                  </a:txBody>
                  <a:tcPr anchor="ctr"/>
                </a:tc>
                <a:tc>
                  <a:txBody>
                    <a:bodyPr/>
                    <a:lstStyle/>
                    <a:p>
                      <a:pPr algn="l"/>
                      <a:r>
                        <a:rPr lang="en-US" sz="1100" kern="1200" dirty="0" smtClean="0">
                          <a:solidFill>
                            <a:schemeClr val="dk1"/>
                          </a:solidFill>
                          <a:latin typeface="+mn-lt"/>
                          <a:ea typeface="+mn-ea"/>
                          <a:cs typeface="+mn-cs"/>
                        </a:rPr>
                        <a:t>Annual external audit</a:t>
                      </a:r>
                      <a:endParaRPr lang="en-US" sz="1100" dirty="0"/>
                    </a:p>
                  </a:txBody>
                  <a:tcPr anchor="ctr"/>
                </a:tc>
              </a:tr>
              <a:tr h="685800">
                <a:tc>
                  <a:txBody>
                    <a:bodyPr/>
                    <a:lstStyle/>
                    <a:p>
                      <a:pPr algn="ctr"/>
                      <a:r>
                        <a:rPr lang="en-US" sz="1400" dirty="0" smtClean="0">
                          <a:solidFill>
                            <a:schemeClr val="bg1"/>
                          </a:solidFill>
                        </a:rPr>
                        <a:t>Payroll &amp; Tax Filings</a:t>
                      </a:r>
                      <a:endParaRPr lang="en-US" sz="1400" dirty="0">
                        <a:solidFill>
                          <a:schemeClr val="bg1"/>
                        </a:solidFill>
                      </a:endParaRPr>
                    </a:p>
                  </a:txBody>
                  <a:tcPr anchor="ctr">
                    <a:solidFill>
                      <a:schemeClr val="accent1"/>
                    </a:solidFill>
                  </a:tcPr>
                </a:tc>
                <a:tc>
                  <a:txBody>
                    <a:bodyPr/>
                    <a:lstStyle/>
                    <a:p>
                      <a:pPr algn="l"/>
                      <a:r>
                        <a:rPr lang="en-US" sz="1100" kern="1200" dirty="0" smtClean="0">
                          <a:solidFill>
                            <a:schemeClr val="dk1"/>
                          </a:solidFill>
                          <a:latin typeface="+mn-lt"/>
                          <a:ea typeface="+mn-ea"/>
                          <a:cs typeface="+mn-cs"/>
                        </a:rPr>
                        <a:t>Payroll tax tables and system </a:t>
                      </a:r>
                      <a:endParaRPr lang="en-US" sz="1100" dirty="0"/>
                    </a:p>
                  </a:txBody>
                  <a:tcPr anchor="ctr"/>
                </a:tc>
                <a:tc>
                  <a:txBody>
                    <a:bodyPr/>
                    <a:lstStyle/>
                    <a:p>
                      <a:pPr algn="l"/>
                      <a:r>
                        <a:rPr lang="en-US" sz="1100" kern="1200" dirty="0" smtClean="0">
                          <a:solidFill>
                            <a:schemeClr val="dk1"/>
                          </a:solidFill>
                          <a:latin typeface="+mn-lt"/>
                          <a:ea typeface="+mn-ea"/>
                          <a:cs typeface="+mn-cs"/>
                        </a:rPr>
                        <a:t>Consolidated income tax returns and Forms W-2 and 1042-S</a:t>
                      </a:r>
                      <a:endParaRPr lang="en-US" sz="1100" dirty="0"/>
                    </a:p>
                  </a:txBody>
                  <a:tcPr anchor="ctr"/>
                </a:tc>
                <a:tc>
                  <a:txBody>
                    <a:bodyPr/>
                    <a:lstStyle/>
                    <a:p>
                      <a:pPr algn="l"/>
                      <a:r>
                        <a:rPr lang="en-US" sz="1100" kern="1200" dirty="0" smtClean="0">
                          <a:solidFill>
                            <a:schemeClr val="dk1"/>
                          </a:solidFill>
                          <a:latin typeface="+mn-lt"/>
                          <a:ea typeface="+mn-ea"/>
                          <a:cs typeface="+mn-cs"/>
                        </a:rPr>
                        <a:t>Implementation of new tax requirements</a:t>
                      </a:r>
                      <a:endParaRPr lang="en-US" sz="1100" dirty="0"/>
                    </a:p>
                  </a:txBody>
                  <a:tcPr anchor="ctr"/>
                </a:tc>
                <a:tc>
                  <a:txBody>
                    <a:bodyPr/>
                    <a:lstStyle/>
                    <a:p>
                      <a:pPr algn="l"/>
                      <a:r>
                        <a:rPr lang="en-US" sz="1100" kern="1200" dirty="0" smtClean="0">
                          <a:solidFill>
                            <a:schemeClr val="dk1"/>
                          </a:solidFill>
                          <a:latin typeface="+mn-lt"/>
                          <a:ea typeface="+mn-ea"/>
                          <a:cs typeface="+mn-cs"/>
                        </a:rPr>
                        <a:t>IRS examinations</a:t>
                      </a:r>
                      <a:endParaRPr lang="en-US" sz="1100" dirty="0"/>
                    </a:p>
                  </a:txBody>
                  <a:tcPr anchor="ct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381000"/>
            <a:ext cx="9220200" cy="609600"/>
          </a:xfrm>
        </p:spPr>
        <p:txBody>
          <a:bodyPr/>
          <a:lstStyle/>
          <a:p>
            <a:r>
              <a:rPr lang="en-US" dirty="0" smtClean="0">
                <a:solidFill>
                  <a:schemeClr val="bg2"/>
                </a:solidFill>
              </a:rPr>
              <a:t>Financial Accounting: </a:t>
            </a:r>
            <a:r>
              <a:rPr lang="en-US" dirty="0" smtClean="0"/>
              <a:t>Budget Summary</a:t>
            </a:r>
          </a:p>
        </p:txBody>
      </p:sp>
      <p:sp>
        <p:nvSpPr>
          <p:cNvPr id="14" name="Rectangle 13"/>
          <p:cNvSpPr/>
          <p:nvPr/>
        </p:nvSpPr>
        <p:spPr bwMode="auto">
          <a:xfrm>
            <a:off x="990600" y="1295400"/>
            <a:ext cx="8458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Tota</a:t>
            </a:r>
            <a:r>
              <a:rPr lang="en-US" sz="1800" b="1" dirty="0" smtClean="0">
                <a:solidFill>
                  <a:schemeClr val="bg1"/>
                </a:solidFill>
              </a:rPr>
              <a:t>l 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1052286" y="1752600"/>
          <a:ext cx="3672114" cy="1483360"/>
        </p:xfrm>
        <a:graphic>
          <a:graphicData uri="http://schemas.openxmlformats.org/drawingml/2006/table">
            <a:tbl>
              <a:tblPr firstRow="1" bandRow="1">
                <a:tableStyleId>{5C22544A-7EE6-4342-B048-85BDC9FD1C3A}</a:tableStyleId>
              </a:tblPr>
              <a:tblGrid>
                <a:gridCol w="1946188"/>
                <a:gridCol w="1725926"/>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7084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1" i="0" u="none" strike="noStrike" dirty="0" smtClean="0">
                          <a:solidFill>
                            <a:srgbClr val="000000"/>
                          </a:solidFill>
                          <a:latin typeface="+mn-lt"/>
                        </a:rPr>
                        <a:t>4,503,942</a:t>
                      </a:r>
                      <a:r>
                        <a:rPr lang="en-US" sz="1800" b="0" i="0" u="none" strike="noStrike" dirty="0" smtClean="0">
                          <a:solidFill>
                            <a:srgbClr val="000000"/>
                          </a:solidFill>
                          <a:latin typeface="+mn-lt"/>
                        </a:rPr>
                        <a:t>  </a:t>
                      </a:r>
                      <a:endParaRPr lang="en-US" sz="1800" b="0" i="0" u="none" strike="noStrike" dirty="0">
                        <a:solidFill>
                          <a:srgbClr val="000000"/>
                        </a:solidFill>
                        <a:latin typeface="+mn-lt"/>
                      </a:endParaRPr>
                    </a:p>
                  </a:txBody>
                  <a:tcPr marL="9525" marR="9525" marT="9525" marB="0" anchor="b">
                    <a:solidFill>
                      <a:srgbClr val="EAEEF6"/>
                    </a:solidFill>
                  </a:tcPr>
                </a:tc>
              </a:tr>
              <a:tr h="37084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dirty="0" smtClean="0">
                          <a:solidFill>
                            <a:srgbClr val="000000"/>
                          </a:solidFill>
                          <a:latin typeface="+mn-lt"/>
                        </a:rPr>
                        <a:t>1,937,312  </a:t>
                      </a:r>
                      <a:endParaRPr lang="en-US" sz="1800" b="0" i="0" u="none" strike="noStrike" dirty="0">
                        <a:solidFill>
                          <a:srgbClr val="000000"/>
                        </a:solidFill>
                        <a:latin typeface="+mn-lt"/>
                      </a:endParaRPr>
                    </a:p>
                  </a:txBody>
                  <a:tcPr marL="9525" marR="9525" marT="9525" marB="0" anchor="b">
                    <a:solidFill>
                      <a:srgbClr val="EAEEF6"/>
                    </a:solidFill>
                  </a:tcPr>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algn="r" fontAlgn="b"/>
                      <a:r>
                        <a:rPr lang="en-US" sz="1800" b="1" i="0" u="none" strike="noStrike" dirty="0" smtClean="0">
                          <a:solidFill>
                            <a:srgbClr val="000000"/>
                          </a:solidFill>
                          <a:latin typeface="+mn-lt"/>
                        </a:rPr>
                        <a:t>6,441,254  </a:t>
                      </a:r>
                      <a:endParaRPr lang="en-US" sz="1800" b="1" i="0" u="none" strike="noStrike" dirty="0">
                        <a:solidFill>
                          <a:srgbClr val="000000"/>
                        </a:solidFill>
                        <a:latin typeface="+mn-lt"/>
                      </a:endParaRPr>
                    </a:p>
                  </a:txBody>
                  <a:tcPr marL="9525" marR="9525" marT="9525" marB="0" anchor="b"/>
                </a:tc>
              </a:tr>
            </a:tbl>
          </a:graphicData>
        </a:graphic>
      </p:graphicFrame>
      <p:graphicFrame>
        <p:nvGraphicFramePr>
          <p:cNvPr id="17" name="Chart 16"/>
          <p:cNvGraphicFramePr/>
          <p:nvPr/>
        </p:nvGraphicFramePr>
        <p:xfrm>
          <a:off x="990600" y="3429000"/>
          <a:ext cx="3200400" cy="208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p:cNvGraphicFramePr>
            <a:graphicFrameLocks noGrp="1"/>
          </p:cNvGraphicFramePr>
          <p:nvPr/>
        </p:nvGraphicFramePr>
        <p:xfrm>
          <a:off x="5105400" y="1752600"/>
          <a:ext cx="4343400" cy="5176520"/>
        </p:xfrm>
        <a:graphic>
          <a:graphicData uri="http://schemas.openxmlformats.org/drawingml/2006/table">
            <a:tbl>
              <a:tblPr firstRow="1" bandRow="1">
                <a:tableStyleId>{5C22544A-7EE6-4342-B048-85BDC9FD1C3A}</a:tableStyleId>
              </a:tblPr>
              <a:tblGrid>
                <a:gridCol w="2286001"/>
                <a:gridCol w="1371599"/>
                <a:gridCol w="685800"/>
              </a:tblGrid>
              <a:tr h="370840">
                <a:tc>
                  <a:txBody>
                    <a:bodyPr/>
                    <a:lstStyle/>
                    <a:p>
                      <a:pPr algn="ctr" fontAlgn="b"/>
                      <a:r>
                        <a:rPr lang="en-US" sz="1800" b="1" i="0" u="none" strike="noStrike" dirty="0">
                          <a:solidFill>
                            <a:srgbClr val="FFFFFF"/>
                          </a:solidFill>
                          <a:latin typeface="+mj-lt"/>
                        </a:rPr>
                        <a:t> </a:t>
                      </a:r>
                      <a:r>
                        <a:rPr lang="en-US" sz="1800" b="1" i="0" u="none" strike="noStrike" dirty="0" smtClean="0">
                          <a:solidFill>
                            <a:srgbClr val="FFFFFF"/>
                          </a:solidFill>
                          <a:latin typeface="+mj-lt"/>
                        </a:rPr>
                        <a:t>By</a:t>
                      </a:r>
                      <a:r>
                        <a:rPr lang="en-US" sz="1800" b="1" i="0" u="none" strike="noStrike" baseline="0" dirty="0" smtClean="0">
                          <a:solidFill>
                            <a:srgbClr val="FFFFFF"/>
                          </a:solidFill>
                          <a:latin typeface="+mj-lt"/>
                        </a:rPr>
                        <a:t> Fund</a:t>
                      </a:r>
                      <a:endParaRPr lang="en-US" sz="1800" b="1" i="0" u="none" strike="noStrike" dirty="0">
                        <a:solidFill>
                          <a:srgbClr val="FFFFFF"/>
                        </a:solidFill>
                        <a:latin typeface="+mj-lt"/>
                      </a:endParaRP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c>
                  <a:txBody>
                    <a:bodyPr/>
                    <a:lstStyle/>
                    <a:p>
                      <a:pPr algn="ctr" fontAlgn="b"/>
                      <a:r>
                        <a:rPr lang="en-US" sz="1800" b="1" i="0" u="none" strike="noStrike" dirty="0">
                          <a:solidFill>
                            <a:srgbClr val="FFFFFF"/>
                          </a:solidFill>
                          <a:latin typeface="+mj-lt"/>
                        </a:rPr>
                        <a:t>% </a:t>
                      </a:r>
                    </a:p>
                  </a:txBody>
                  <a:tcPr marL="9525" marR="9525" marT="9525" marB="0" anchor="b"/>
                </a:tc>
              </a:tr>
              <a:tr h="370840">
                <a:tc>
                  <a:txBody>
                    <a:bodyPr/>
                    <a:lstStyle/>
                    <a:p>
                      <a:pPr algn="l" fontAlgn="b"/>
                      <a:r>
                        <a:rPr lang="en-US" sz="1600" b="1" i="0" u="none" strike="noStrike" dirty="0">
                          <a:solidFill>
                            <a:srgbClr val="000000"/>
                          </a:solidFill>
                          <a:latin typeface="+mj-lt"/>
                        </a:rPr>
                        <a:t>Restricted</a:t>
                      </a:r>
                    </a:p>
                  </a:txBody>
                  <a:tcPr marL="9525" marR="9525" marT="9525" marB="0" anchor="b">
                    <a:solidFill>
                      <a:srgbClr val="D3DBEC"/>
                    </a:solidFill>
                  </a:tcPr>
                </a:tc>
                <a:tc>
                  <a:txBody>
                    <a:bodyPr/>
                    <a:lstStyle/>
                    <a:p>
                      <a:pPr algn="l" fontAlgn="b"/>
                      <a:r>
                        <a:rPr lang="en-US" sz="1600" b="1" i="0" u="none" strike="noStrike" dirty="0">
                          <a:solidFill>
                            <a:srgbClr val="000000"/>
                          </a:solidFill>
                          <a:latin typeface="+mj-lt"/>
                        </a:rPr>
                        <a:t> </a:t>
                      </a:r>
                    </a:p>
                  </a:txBody>
                  <a:tcPr marL="9525" marR="9525" marT="9525" marB="0" anchor="b">
                    <a:solidFill>
                      <a:srgbClr val="D3DBEC"/>
                    </a:solidFill>
                  </a:tcPr>
                </a:tc>
                <a:tc>
                  <a:txBody>
                    <a:bodyPr/>
                    <a:lstStyle/>
                    <a:p>
                      <a:pPr algn="l" fontAlgn="b"/>
                      <a:r>
                        <a:rPr lang="en-US" sz="1600" b="0" i="0" u="none" strike="noStrike" dirty="0">
                          <a:solidFill>
                            <a:srgbClr val="000000"/>
                          </a:solidFill>
                          <a:latin typeface="+mj-lt"/>
                        </a:rPr>
                        <a:t> </a:t>
                      </a:r>
                    </a:p>
                  </a:txBody>
                  <a:tcPr marL="9525" marR="9525" marT="9525" marB="0" anchor="b">
                    <a:solidFill>
                      <a:srgbClr val="D3DBEC"/>
                    </a:solidFill>
                  </a:tcPr>
                </a:tc>
              </a:tr>
              <a:tr h="370840">
                <a:tc>
                  <a:txBody>
                    <a:bodyPr/>
                    <a:lstStyle/>
                    <a:p>
                      <a:pPr algn="l" fontAlgn="b"/>
                      <a:r>
                        <a:rPr lang="en-US" sz="1600" b="0" i="0" u="none" strike="noStrike" dirty="0" smtClean="0">
                          <a:solidFill>
                            <a:srgbClr val="000000"/>
                          </a:solidFill>
                          <a:latin typeface="+mj-lt"/>
                        </a:rPr>
                        <a:t> Asset </a:t>
                      </a:r>
                      <a:r>
                        <a:rPr lang="en-US" sz="1600" b="0" i="0" u="none" strike="noStrike" dirty="0">
                          <a:solidFill>
                            <a:srgbClr val="000000"/>
                          </a:solidFill>
                          <a:latin typeface="+mj-lt"/>
                        </a:rPr>
                        <a:t>Management</a:t>
                      </a:r>
                    </a:p>
                  </a:txBody>
                  <a:tcPr marL="9525" marR="9525" marT="9525" marB="0" anchor="b">
                    <a:solidFill>
                      <a:srgbClr val="EAEEF6"/>
                    </a:solidFill>
                  </a:tcPr>
                </a:tc>
                <a:tc>
                  <a:txBody>
                    <a:bodyPr/>
                    <a:lstStyle/>
                    <a:p>
                      <a:pPr algn="r" fontAlgn="b"/>
                      <a:r>
                        <a:rPr lang="en-US" sz="1600" b="0" i="0" u="none" strike="noStrike" dirty="0">
                          <a:solidFill>
                            <a:srgbClr val="000000"/>
                          </a:solidFill>
                          <a:latin typeface="+mj-lt"/>
                        </a:rPr>
                        <a:t>     </a:t>
                      </a:r>
                      <a:r>
                        <a:rPr lang="en-US" sz="1600" b="0" i="0" u="none" strike="noStrike" dirty="0" smtClean="0">
                          <a:solidFill>
                            <a:srgbClr val="000000"/>
                          </a:solidFill>
                          <a:latin typeface="+mj-lt"/>
                        </a:rPr>
                        <a:t>1,661,118 </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600" b="0" i="0" u="none" strike="noStrike" dirty="0">
                          <a:solidFill>
                            <a:srgbClr val="000000"/>
                          </a:solidFill>
                          <a:latin typeface="+mj-lt"/>
                        </a:rPr>
                        <a:t>19%</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Bond </a:t>
                      </a:r>
                      <a:r>
                        <a:rPr lang="en-US" sz="1600" b="0" i="0" u="none" strike="noStrike" kern="1200" dirty="0">
                          <a:solidFill>
                            <a:srgbClr val="000000"/>
                          </a:solidFill>
                          <a:latin typeface="+mj-lt"/>
                          <a:ea typeface="+mn-ea"/>
                          <a:cs typeface="+mn-cs"/>
                        </a:rPr>
                        <a:t>Management</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365,479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6%</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UCRP</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610,120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9%</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Benefits Admin</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830,774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13%</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Lab Funds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44,637</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DCMF</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277,547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4%</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Small </a:t>
                      </a:r>
                      <a:r>
                        <a:rPr lang="en-US" sz="1600" b="0" i="0" u="none" strike="noStrike" kern="1200" dirty="0">
                          <a:solidFill>
                            <a:srgbClr val="000000"/>
                          </a:solidFill>
                          <a:latin typeface="+mj-lt"/>
                          <a:ea typeface="+mn-ea"/>
                          <a:cs typeface="+mn-cs"/>
                        </a:rPr>
                        <a:t>Accounts</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120,578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Unrestricted</a:t>
                      </a:r>
                    </a:p>
                  </a:txBody>
                  <a:tcPr marL="9525" marR="9525" marT="9525" marB="0" anchor="b"/>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General </a:t>
                      </a:r>
                      <a:r>
                        <a:rPr lang="en-US" sz="1600" b="0" i="0" u="none" strike="noStrike" kern="1200" dirty="0">
                          <a:solidFill>
                            <a:srgbClr val="000000"/>
                          </a:solidFill>
                          <a:latin typeface="+mj-lt"/>
                          <a:ea typeface="+mn-ea"/>
                          <a:cs typeface="+mn-cs"/>
                        </a:rPr>
                        <a:t>Funds</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1,634,556 </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22%</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34645">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Common</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897,298 </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13%</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34645">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Off-the-top</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252,725</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4%</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427990">
                <a:tc>
                  <a:txBody>
                    <a:bodyPr/>
                    <a:lstStyle/>
                    <a:p>
                      <a:pPr marL="0" algn="l" defTabSz="914400" rtl="0" eaLnBrk="1" fontAlgn="b" latinLnBrk="0" hangingPunct="1"/>
                      <a:r>
                        <a:rPr lang="en-US" sz="18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  6,441,255 </a:t>
                      </a:r>
                      <a:endParaRPr lang="en-US" sz="1800" b="1" i="0" u="none" strike="noStrike" kern="1200" dirty="0">
                        <a:solidFill>
                          <a:srgbClr val="000000"/>
                        </a:solidFill>
                        <a:latin typeface="+mj-lt"/>
                        <a:ea typeface="+mn-ea"/>
                        <a:cs typeface="+mn-cs"/>
                      </a:endParaRP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a:solidFill>
                            <a:srgbClr val="000000"/>
                          </a:solidFill>
                          <a:latin typeface="+mj-lt"/>
                          <a:ea typeface="+mn-ea"/>
                          <a:cs typeface="+mn-cs"/>
                        </a:rPr>
                        <a:t>100%</a:t>
                      </a:r>
                    </a:p>
                  </a:txBody>
                  <a:tcPr marL="9525" marR="9525" marT="9525" marB="0" anchor="b">
                    <a:solidFill>
                      <a:srgbClr val="D3DBEC"/>
                    </a:solidFill>
                  </a:tcPr>
                </a:tc>
              </a:tr>
            </a:tbl>
          </a:graphicData>
        </a:graphic>
      </p:graphicFrame>
      <p:graphicFrame>
        <p:nvGraphicFramePr>
          <p:cNvPr id="19" name="Chart 18"/>
          <p:cNvGraphicFramePr/>
          <p:nvPr/>
        </p:nvGraphicFramePr>
        <p:xfrm>
          <a:off x="1828800" y="5105400"/>
          <a:ext cx="2895600" cy="22098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457200"/>
            <a:ext cx="9220200" cy="609600"/>
          </a:xfrm>
        </p:spPr>
        <p:txBody>
          <a:bodyPr/>
          <a:lstStyle/>
          <a:p>
            <a:r>
              <a:rPr lang="en-US" dirty="0" smtClean="0">
                <a:solidFill>
                  <a:schemeClr val="bg2"/>
                </a:solidFill>
              </a:rPr>
              <a:t>Financial Accounting: </a:t>
            </a:r>
            <a:r>
              <a:rPr lang="en-US" dirty="0" smtClean="0"/>
              <a:t>Budget Statistics (by type of expense)</a:t>
            </a:r>
          </a:p>
        </p:txBody>
      </p:sp>
      <p:sp>
        <p:nvSpPr>
          <p:cNvPr id="8" name="Rectangle 7"/>
          <p:cNvSpPr/>
          <p:nvPr/>
        </p:nvSpPr>
        <p:spPr bwMode="auto">
          <a:xfrm>
            <a:off x="914400" y="1382478"/>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Personnel by Department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9" name="Table 8"/>
          <p:cNvGraphicFramePr>
            <a:graphicFrameLocks noGrp="1"/>
          </p:cNvGraphicFramePr>
          <p:nvPr/>
        </p:nvGraphicFramePr>
        <p:xfrm>
          <a:off x="914400" y="1810650"/>
          <a:ext cx="4267200" cy="2577337"/>
        </p:xfrm>
        <a:graphic>
          <a:graphicData uri="http://schemas.openxmlformats.org/drawingml/2006/table">
            <a:tbl>
              <a:tblPr firstRow="1" bandRow="1">
                <a:tableStyleId>{5C22544A-7EE6-4342-B048-85BDC9FD1C3A}</a:tableStyleId>
              </a:tblPr>
              <a:tblGrid>
                <a:gridCol w="2580167"/>
                <a:gridCol w="1687033"/>
              </a:tblGrid>
              <a:tr h="357737">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28062">
                <a:tc>
                  <a:txBody>
                    <a:bodyPr/>
                    <a:lstStyle/>
                    <a:p>
                      <a:pPr algn="l" fontAlgn="b"/>
                      <a:r>
                        <a:rPr lang="en-US" sz="1600" b="0" i="0" u="none" strike="noStrike" dirty="0" smtClean="0">
                          <a:solidFill>
                            <a:srgbClr val="000000"/>
                          </a:solidFill>
                          <a:latin typeface="+mn-lt"/>
                        </a:rPr>
                        <a:t> Systemwide Controller</a:t>
                      </a:r>
                      <a:endParaRPr lang="en-US" sz="1600" b="0" i="0" u="none" strike="noStrike" dirty="0">
                        <a:solidFill>
                          <a:srgbClr val="000000"/>
                        </a:solidFill>
                        <a:latin typeface="+mn-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556,973 </a:t>
                      </a:r>
                      <a:endParaRPr lang="en-US" sz="1600" b="0" i="0" u="none" strike="noStrike" dirty="0">
                        <a:solidFill>
                          <a:srgbClr val="000000"/>
                        </a:solidFill>
                        <a:latin typeface="+mn-lt"/>
                      </a:endParaRPr>
                    </a:p>
                  </a:txBody>
                  <a:tcPr marL="9525" marR="9525" marT="9525" marB="0" anchor="b">
                    <a:solidFill>
                      <a:srgbClr val="EAEEF6"/>
                    </a:solidFill>
                  </a:tcPr>
                </a:tc>
              </a:tr>
              <a:tr h="304800">
                <a:tc>
                  <a:txBody>
                    <a:bodyPr/>
                    <a:lstStyle/>
                    <a:p>
                      <a:pPr algn="l" fontAlgn="b"/>
                      <a:r>
                        <a:rPr lang="en-US" sz="1600" b="0" i="0" u="none" strike="noStrike" dirty="0" smtClean="0">
                          <a:solidFill>
                            <a:srgbClr val="000000"/>
                          </a:solidFill>
                          <a:latin typeface="+mn-lt"/>
                        </a:rPr>
                        <a:t> Corporate Accounting</a:t>
                      </a:r>
                      <a:endParaRPr lang="en-US" sz="1600" b="0" i="0" u="none" strike="noStrike" dirty="0">
                        <a:solidFill>
                          <a:srgbClr val="000000"/>
                        </a:solidFill>
                        <a:latin typeface="+mn-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1,007,063</a:t>
                      </a:r>
                      <a:endParaRPr lang="en-US" sz="1600" b="0" i="0" u="none" strike="noStrike" dirty="0">
                        <a:solidFill>
                          <a:srgbClr val="000000"/>
                        </a:solidFill>
                        <a:latin typeface="+mn-lt"/>
                      </a:endParaRPr>
                    </a:p>
                  </a:txBody>
                  <a:tcPr marL="9525" marR="9525" marT="9525" marB="0" anchor="b">
                    <a:solidFill>
                      <a:srgbClr val="EAEEF6"/>
                    </a:solidFill>
                  </a:tcPr>
                </a:tc>
              </a:tr>
              <a:tr h="275041">
                <a:tc>
                  <a:txBody>
                    <a:bodyPr/>
                    <a:lstStyle/>
                    <a:p>
                      <a:pPr algn="l" fontAlgn="b"/>
                      <a:r>
                        <a:rPr lang="en-US" sz="1600" b="0" i="0" u="none" strike="noStrike" dirty="0" smtClean="0">
                          <a:solidFill>
                            <a:srgbClr val="000000"/>
                          </a:solidFill>
                          <a:latin typeface="+mn-lt"/>
                        </a:rPr>
                        <a:t> HR Fin. Services</a:t>
                      </a:r>
                      <a:endParaRPr lang="en-US" sz="1600" b="0" i="0" u="none" strike="noStrike" dirty="0">
                        <a:solidFill>
                          <a:srgbClr val="000000"/>
                        </a:solidFill>
                        <a:latin typeface="+mn-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1,308,445 </a:t>
                      </a:r>
                      <a:endParaRPr lang="en-US" sz="1600" b="0" i="0" u="none" strike="noStrike" dirty="0">
                        <a:solidFill>
                          <a:srgbClr val="000000"/>
                        </a:solidFill>
                        <a:latin typeface="+mn-lt"/>
                      </a:endParaRPr>
                    </a:p>
                  </a:txBody>
                  <a:tcPr marL="9525" marR="9525" marT="9525" marB="0" anchor="b">
                    <a:solidFill>
                      <a:srgbClr val="EAEEF6"/>
                    </a:solidFill>
                  </a:tcPr>
                </a:tc>
              </a:tr>
              <a:tr h="334559">
                <a:tc>
                  <a:txBody>
                    <a:bodyPr/>
                    <a:lstStyle/>
                    <a:p>
                      <a:pPr algn="l" fontAlgn="b"/>
                      <a:r>
                        <a:rPr lang="en-US" sz="1600" b="0" i="0" u="none" strike="noStrike" dirty="0" smtClean="0">
                          <a:solidFill>
                            <a:srgbClr val="000000"/>
                          </a:solidFill>
                          <a:latin typeface="+mn-lt"/>
                        </a:rPr>
                        <a:t> Payroll &amp; </a:t>
                      </a:r>
                      <a:r>
                        <a:rPr lang="en-US" sz="1600" b="0" i="0" u="none" strike="noStrike" dirty="0">
                          <a:solidFill>
                            <a:srgbClr val="000000"/>
                          </a:solidFill>
                          <a:latin typeface="+mn-lt"/>
                        </a:rPr>
                        <a:t>Tax Services</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540,988 </a:t>
                      </a:r>
                      <a:endParaRPr lang="en-US" sz="1600" b="0" i="0" u="none" strike="noStrike" dirty="0">
                        <a:solidFill>
                          <a:srgbClr val="000000"/>
                        </a:solidFill>
                        <a:latin typeface="+mn-lt"/>
                      </a:endParaRPr>
                    </a:p>
                  </a:txBody>
                  <a:tcPr marL="9525" marR="9525" marT="9525" marB="0" anchor="b">
                    <a:solidFill>
                      <a:srgbClr val="EAEEF6"/>
                    </a:solidFill>
                  </a:tcPr>
                </a:tc>
              </a:tr>
              <a:tr h="304800">
                <a:tc>
                  <a:txBody>
                    <a:bodyPr/>
                    <a:lstStyle/>
                    <a:p>
                      <a:pPr algn="l" fontAlgn="b"/>
                      <a:r>
                        <a:rPr lang="en-US" sz="1600" b="0" i="0" u="none" strike="noStrike" dirty="0" smtClean="0">
                          <a:solidFill>
                            <a:srgbClr val="000000"/>
                          </a:solidFill>
                          <a:latin typeface="+mn-lt"/>
                        </a:rPr>
                        <a:t> Endowment </a:t>
                      </a:r>
                      <a:r>
                        <a:rPr lang="en-US" sz="1600" b="0" i="0" u="none" strike="noStrike" dirty="0">
                          <a:solidFill>
                            <a:srgbClr val="000000"/>
                          </a:solidFill>
                          <a:latin typeface="+mn-lt"/>
                        </a:rPr>
                        <a:t>&amp; </a:t>
                      </a:r>
                      <a:r>
                        <a:rPr lang="en-US" sz="1600" b="0" i="0" u="none" strike="noStrike" dirty="0" smtClean="0">
                          <a:solidFill>
                            <a:srgbClr val="000000"/>
                          </a:solidFill>
                          <a:latin typeface="+mn-lt"/>
                        </a:rPr>
                        <a:t>Inv. Acctg.</a:t>
                      </a:r>
                      <a:endParaRPr lang="en-US" sz="1600" b="0" i="0" u="none" strike="noStrike" dirty="0">
                        <a:solidFill>
                          <a:srgbClr val="000000"/>
                        </a:solidFill>
                        <a:latin typeface="+mn-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819,313 </a:t>
                      </a:r>
                      <a:endParaRPr lang="en-US" sz="1600" b="0" i="0" u="none" strike="noStrike" dirty="0">
                        <a:solidFill>
                          <a:srgbClr val="000000"/>
                        </a:solidFill>
                        <a:latin typeface="+mn-lt"/>
                      </a:endParaRPr>
                    </a:p>
                  </a:txBody>
                  <a:tcPr marL="9525" marR="9525" marT="9525" marB="0" anchor="b">
                    <a:solidFill>
                      <a:srgbClr val="EAEEF6"/>
                    </a:solidFill>
                  </a:tcPr>
                </a:tc>
              </a:tr>
              <a:tr h="304800">
                <a:tc>
                  <a:txBody>
                    <a:bodyPr/>
                    <a:lstStyle/>
                    <a:p>
                      <a:pPr algn="l" fontAlgn="b"/>
                      <a:r>
                        <a:rPr lang="en-US" sz="1600" b="0" i="0" u="none" strike="noStrike" dirty="0" smtClean="0">
                          <a:solidFill>
                            <a:srgbClr val="000000"/>
                          </a:solidFill>
                          <a:latin typeface="+mn-lt"/>
                        </a:rPr>
                        <a:t> Costing </a:t>
                      </a:r>
                      <a:r>
                        <a:rPr lang="en-US" sz="1600" b="0" i="0" u="none" strike="noStrike" dirty="0">
                          <a:solidFill>
                            <a:srgbClr val="000000"/>
                          </a:solidFill>
                          <a:latin typeface="+mn-lt"/>
                        </a:rPr>
                        <a:t>Policy and Analysis</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271,160 </a:t>
                      </a:r>
                      <a:endParaRPr lang="en-US" sz="1600" b="0" i="0" u="none" strike="noStrike" dirty="0">
                        <a:solidFill>
                          <a:srgbClr val="000000"/>
                        </a:solidFill>
                        <a:latin typeface="+mn-lt"/>
                      </a:endParaRPr>
                    </a:p>
                  </a:txBody>
                  <a:tcPr marL="9525" marR="9525" marT="9525" marB="0" anchor="b">
                    <a:solidFill>
                      <a:srgbClr val="EAEEF6"/>
                    </a:solidFill>
                  </a:tcPr>
                </a:tc>
              </a:tr>
              <a:tr h="367538">
                <a:tc>
                  <a:txBody>
                    <a:bodyPr/>
                    <a:lstStyle/>
                    <a:p>
                      <a:pPr marL="0" algn="l" defTabSz="914400" rtl="0" eaLnBrk="1" fontAlgn="b" latinLnBrk="0" hangingPunct="1"/>
                      <a:r>
                        <a:rPr lang="en-US" sz="1600" b="1" i="0" u="none" strike="noStrike" kern="1200" dirty="0">
                          <a:solidFill>
                            <a:srgbClr val="000000"/>
                          </a:solidFill>
                          <a:latin typeface="+mn-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n-lt"/>
                        </a:rPr>
                        <a:t>4,503,942 </a:t>
                      </a:r>
                      <a:endParaRPr lang="en-US" sz="1600" b="1" i="0" u="none" strike="noStrike" dirty="0">
                        <a:solidFill>
                          <a:srgbClr val="000000"/>
                        </a:solidFill>
                        <a:latin typeface="+mn-lt"/>
                      </a:endParaRPr>
                    </a:p>
                  </a:txBody>
                  <a:tcPr marL="9525" marR="9525" marT="9525" marB="0" anchor="b">
                    <a:solidFill>
                      <a:srgbClr val="D3DBEC"/>
                    </a:solidFill>
                  </a:tcPr>
                </a:tc>
              </a:tr>
            </a:tbl>
          </a:graphicData>
        </a:graphic>
      </p:graphicFrame>
      <p:sp>
        <p:nvSpPr>
          <p:cNvPr id="11" name="Rectangle 10"/>
          <p:cNvSpPr/>
          <p:nvPr/>
        </p:nvSpPr>
        <p:spPr bwMode="auto">
          <a:xfrm>
            <a:off x="5334000" y="1371600"/>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Supplies and Expense </a:t>
            </a:r>
          </a:p>
        </p:txBody>
      </p:sp>
      <p:graphicFrame>
        <p:nvGraphicFramePr>
          <p:cNvPr id="13" name="Table 12"/>
          <p:cNvGraphicFramePr>
            <a:graphicFrameLocks noGrp="1"/>
          </p:cNvGraphicFramePr>
          <p:nvPr/>
        </p:nvGraphicFramePr>
        <p:xfrm>
          <a:off x="5334000" y="1821534"/>
          <a:ext cx="4267200" cy="5206365"/>
        </p:xfrm>
        <a:graphic>
          <a:graphicData uri="http://schemas.openxmlformats.org/drawingml/2006/table">
            <a:tbl>
              <a:tblPr firstRow="1" bandRow="1">
                <a:tableStyleId>{5C22544A-7EE6-4342-B048-85BDC9FD1C3A}</a:tableStyleId>
              </a:tblPr>
              <a:tblGrid>
                <a:gridCol w="2971800"/>
                <a:gridCol w="1295400"/>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619760">
                <a:tc>
                  <a:txBody>
                    <a:bodyPr/>
                    <a:lstStyle/>
                    <a:p>
                      <a:pPr algn="l" fontAlgn="b"/>
                      <a:r>
                        <a:rPr lang="en-US" sz="1600" b="0" i="0" u="none" strike="noStrike" dirty="0" smtClean="0">
                          <a:solidFill>
                            <a:srgbClr val="000000"/>
                          </a:solidFill>
                          <a:latin typeface="+mj-lt"/>
                        </a:rPr>
                        <a:t>Computer/Office Equip </a:t>
                      </a:r>
                      <a:r>
                        <a:rPr lang="en-US" sz="1600" b="0" i="0" u="none" strike="noStrike" dirty="0">
                          <a:solidFill>
                            <a:srgbClr val="000000"/>
                          </a:solidFill>
                          <a:latin typeface="+mj-lt"/>
                        </a:rPr>
                        <a:t>+ </a:t>
                      </a:r>
                      <a:r>
                        <a:rPr lang="en-US" sz="1600" b="0" i="0" u="none" strike="noStrike" dirty="0" smtClean="0">
                          <a:solidFill>
                            <a:srgbClr val="000000"/>
                          </a:solidFill>
                          <a:latin typeface="+mj-lt"/>
                        </a:rPr>
                        <a:t>Svc. Maint</a:t>
                      </a:r>
                      <a:r>
                        <a:rPr lang="en-US" sz="1600" b="0" i="0" u="none" strike="noStrike" dirty="0">
                          <a:solidFill>
                            <a:srgbClr val="000000"/>
                          </a:solidFill>
                          <a:latin typeface="+mj-lt"/>
                        </a:rPr>
                        <a:t>.</a:t>
                      </a:r>
                    </a:p>
                  </a:txBody>
                  <a:tcPr marL="9525" marR="9525" marT="9525" marB="0" anchor="b">
                    <a:solidFill>
                      <a:srgbClr val="EAEEF6"/>
                    </a:solidFill>
                  </a:tcPr>
                </a:tc>
                <a:tc>
                  <a:txBody>
                    <a:bodyPr/>
                    <a:lstStyle/>
                    <a:p>
                      <a:pPr algn="r" fontAlgn="b"/>
                      <a:r>
                        <a:rPr lang="en-US" sz="1600" b="0" i="0" u="none" strike="noStrike" dirty="0">
                          <a:solidFill>
                            <a:srgbClr val="000000"/>
                          </a:solidFill>
                          <a:latin typeface="+mj-lt"/>
                        </a:rPr>
                        <a:t>           </a:t>
                      </a:r>
                      <a:r>
                        <a:rPr lang="en-US" sz="1600" b="0" i="0" u="none" strike="noStrike" dirty="0" smtClean="0">
                          <a:solidFill>
                            <a:srgbClr val="000000"/>
                          </a:solidFill>
                          <a:latin typeface="+mj-lt"/>
                        </a:rPr>
                        <a:t>31,465 </a:t>
                      </a:r>
                      <a:endParaRPr lang="en-US" sz="1600" b="0" i="0" u="none" strike="noStrike" dirty="0">
                        <a:solidFill>
                          <a:srgbClr val="000000"/>
                        </a:solidFill>
                        <a:latin typeface="+mj-lt"/>
                      </a:endParaRP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Consultants + </a:t>
                      </a:r>
                      <a:r>
                        <a:rPr lang="en-US" sz="1600" b="0" i="0" u="none" strike="noStrike" dirty="0" smtClean="0">
                          <a:solidFill>
                            <a:srgbClr val="000000"/>
                          </a:solidFill>
                          <a:latin typeface="+mj-lt"/>
                        </a:rPr>
                        <a:t>Prof</a:t>
                      </a:r>
                      <a:r>
                        <a:rPr lang="en-US" sz="1600" b="0" i="0" u="none" strike="noStrike" dirty="0">
                          <a:solidFill>
                            <a:srgbClr val="000000"/>
                          </a:solidFill>
                          <a:latin typeface="+mj-lt"/>
                        </a:rPr>
                        <a:t>. </a:t>
                      </a:r>
                      <a:r>
                        <a:rPr lang="en-US" sz="1600" b="0" i="0" u="none" strike="noStrike" dirty="0" smtClean="0">
                          <a:solidFill>
                            <a:srgbClr val="000000"/>
                          </a:solidFill>
                          <a:latin typeface="+mj-lt"/>
                        </a:rPr>
                        <a:t>Services</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j-lt"/>
                        </a:rPr>
                        <a:t>       552,554 </a:t>
                      </a:r>
                      <a:endParaRPr lang="en-US" sz="1600" b="0" i="0" u="none" strike="noStrike" dirty="0">
                        <a:solidFill>
                          <a:srgbClr val="000000"/>
                        </a:solidFill>
                        <a:latin typeface="+mj-lt"/>
                      </a:endParaRPr>
                    </a:p>
                  </a:txBody>
                  <a:tcPr marL="9525" marR="9525" marT="9525" marB="0" anchor="b">
                    <a:solidFill>
                      <a:srgbClr val="EAEEF6"/>
                    </a:solidFill>
                  </a:tcPr>
                </a:tc>
              </a:tr>
              <a:tr h="285115">
                <a:tc>
                  <a:txBody>
                    <a:bodyPr/>
                    <a:lstStyle/>
                    <a:p>
                      <a:pPr algn="l" fontAlgn="b"/>
                      <a:r>
                        <a:rPr lang="en-US" sz="1600" b="0" i="0" u="none" strike="noStrike" dirty="0">
                          <a:solidFill>
                            <a:srgbClr val="000000"/>
                          </a:solidFill>
                          <a:latin typeface="+mj-lt"/>
                        </a:rPr>
                        <a:t>External </a:t>
                      </a:r>
                      <a:r>
                        <a:rPr lang="en-US" sz="1600" b="0" i="0" u="none" strike="noStrike" dirty="0" smtClean="0">
                          <a:solidFill>
                            <a:srgbClr val="000000"/>
                          </a:solidFill>
                          <a:latin typeface="+mj-lt"/>
                        </a:rPr>
                        <a:t>Svcs</a:t>
                      </a:r>
                      <a:r>
                        <a:rPr lang="en-US" sz="1600" b="0" i="0" u="none" strike="noStrike" dirty="0">
                          <a:solidFill>
                            <a:srgbClr val="000000"/>
                          </a:solidFill>
                          <a:latin typeface="+mj-lt"/>
                        </a:rPr>
                        <a:t>: </a:t>
                      </a:r>
                      <a:endParaRPr lang="en-US" sz="1600" b="0" i="0" u="none" strike="noStrike" dirty="0" smtClean="0">
                        <a:solidFill>
                          <a:srgbClr val="000000"/>
                        </a:solidFill>
                        <a:latin typeface="+mj-lt"/>
                      </a:endParaRPr>
                    </a:p>
                    <a:p>
                      <a:pPr algn="l" fontAlgn="b"/>
                      <a:r>
                        <a:rPr lang="en-US" sz="1600" b="0" i="0" u="none" strike="noStrike" dirty="0" smtClean="0">
                          <a:solidFill>
                            <a:srgbClr val="000000"/>
                          </a:solidFill>
                          <a:latin typeface="+mj-lt"/>
                        </a:rPr>
                        <a:t>Computer </a:t>
                      </a:r>
                      <a:r>
                        <a:rPr lang="en-US" sz="1600" b="0" i="0" u="none" strike="noStrike" dirty="0">
                          <a:solidFill>
                            <a:srgbClr val="000000"/>
                          </a:solidFill>
                          <a:latin typeface="+mj-lt"/>
                        </a:rPr>
                        <a:t>+ other</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j-lt"/>
                        </a:rPr>
                        <a:t>        133,202 </a:t>
                      </a:r>
                      <a:endParaRPr lang="en-US" sz="1600" b="0" i="0" u="none" strike="noStrike" dirty="0">
                        <a:solidFill>
                          <a:srgbClr val="000000"/>
                        </a:solidFill>
                        <a:latin typeface="+mj-lt"/>
                      </a:endParaRP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Insurance </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j-lt"/>
                        </a:rPr>
                        <a:t>6,500 </a:t>
                      </a:r>
                      <a:endParaRPr lang="en-US" sz="1600" b="0" i="0" u="none" strike="noStrike" dirty="0">
                        <a:solidFill>
                          <a:srgbClr val="000000"/>
                        </a:solidFill>
                        <a:latin typeface="+mj-lt"/>
                      </a:endParaRP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Legal costs </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j-lt"/>
                        </a:rPr>
                        <a:t>14,804 </a:t>
                      </a:r>
                      <a:endParaRPr lang="en-US" sz="1600" b="0" i="0" u="none" strike="noStrike" dirty="0">
                        <a:solidFill>
                          <a:srgbClr val="000000"/>
                        </a:solidFill>
                        <a:latin typeface="+mj-lt"/>
                      </a:endParaRP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Library</a:t>
                      </a: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j-lt"/>
                        </a:rPr>
                        <a:t>28,168 </a:t>
                      </a:r>
                      <a:endParaRPr lang="en-US" sz="1600" b="0" i="0" u="none" strike="noStrike" dirty="0">
                        <a:solidFill>
                          <a:srgbClr val="000000"/>
                        </a:solidFill>
                        <a:latin typeface="+mj-lt"/>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Meetings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15,769</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Travel</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54,000</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Other </a:t>
                      </a:r>
                      <a:r>
                        <a:rPr lang="en-US" sz="1600" b="0" i="0" u="none" strike="noStrike" kern="1200" dirty="0" smtClean="0">
                          <a:solidFill>
                            <a:srgbClr val="000000"/>
                          </a:solidFill>
                          <a:latin typeface="+mj-lt"/>
                          <a:ea typeface="+mn-ea"/>
                          <a:cs typeface="+mn-cs"/>
                        </a:rPr>
                        <a:t>Office/Misc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90,639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Utilities + </a:t>
                      </a:r>
                      <a:r>
                        <a:rPr lang="en-US" sz="1600" b="0" i="0" u="none" strike="noStrike" kern="1200" dirty="0" smtClean="0">
                          <a:solidFill>
                            <a:srgbClr val="000000"/>
                          </a:solidFill>
                          <a:latin typeface="+mj-lt"/>
                          <a:ea typeface="+mn-ea"/>
                          <a:cs typeface="+mn-cs"/>
                        </a:rPr>
                        <a:t>Facilities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25,211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1" i="1" u="none" strike="noStrike" kern="1200" dirty="0" smtClean="0">
                          <a:solidFill>
                            <a:srgbClr val="000000"/>
                          </a:solidFill>
                          <a:latin typeface="+mj-lt"/>
                          <a:ea typeface="+mn-ea"/>
                          <a:cs typeface="+mn-cs"/>
                        </a:rPr>
                        <a:t>Auditing</a:t>
                      </a:r>
                      <a:endParaRPr lang="en-US" sz="1600" b="1" i="1"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1" i="1" u="none" strike="noStrike" kern="1200" dirty="0" smtClean="0">
                          <a:solidFill>
                            <a:srgbClr val="000000"/>
                          </a:solidFill>
                          <a:latin typeface="+mj-lt"/>
                          <a:ea typeface="+mn-ea"/>
                          <a:cs typeface="+mn-cs"/>
                        </a:rPr>
                        <a:t>985,000</a:t>
                      </a:r>
                      <a:endParaRPr lang="en-US" sz="1600" b="1" i="1" u="none" strike="noStrike" kern="1200" dirty="0">
                        <a:solidFill>
                          <a:srgbClr val="000000"/>
                        </a:solidFill>
                        <a:latin typeface="+mj-lt"/>
                        <a:ea typeface="+mn-ea"/>
                        <a:cs typeface="+mn-cs"/>
                      </a:endParaRPr>
                    </a:p>
                  </a:txBody>
                  <a:tcPr marL="9525" marR="9525" marT="9525" marB="0" anchor="b">
                    <a:solidFill>
                      <a:srgbClr val="EAEEF6"/>
                    </a:solidFill>
                  </a:tcPr>
                </a:tc>
              </a:tr>
              <a:tr h="38100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j-lt"/>
                        </a:rPr>
                        <a:t>1,937,312 </a:t>
                      </a:r>
                      <a:endParaRPr lang="en-US" sz="1600" b="1" i="0" u="none" strike="noStrike" dirty="0">
                        <a:solidFill>
                          <a:srgbClr val="000000"/>
                        </a:solidFill>
                        <a:latin typeface="+mj-lt"/>
                      </a:endParaRPr>
                    </a:p>
                  </a:txBody>
                  <a:tcPr marL="9525" marR="9525" marT="9525" marB="0" anchor="b">
                    <a:solidFill>
                      <a:srgbClr val="D3DBEC"/>
                    </a:solidFill>
                  </a:tcPr>
                </a:tc>
              </a:tr>
            </a:tbl>
          </a:graphicData>
        </a:graphic>
      </p:graphicFrame>
      <p:graphicFrame>
        <p:nvGraphicFramePr>
          <p:cNvPr id="14" name="Chart 13"/>
          <p:cNvGraphicFramePr/>
          <p:nvPr/>
        </p:nvGraphicFramePr>
        <p:xfrm>
          <a:off x="838200" y="4876800"/>
          <a:ext cx="4343400" cy="28956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br>
              <a:rPr lang="en-US" dirty="0" smtClean="0"/>
            </a:br>
            <a:r>
              <a:rPr lang="en-US" dirty="0" smtClean="0"/>
              <a:t>  </a:t>
            </a:r>
            <a:br>
              <a:rPr lang="en-US" dirty="0" smtClean="0"/>
            </a:br>
            <a:r>
              <a:rPr lang="en-US" dirty="0" smtClean="0"/>
              <a:t>Introducing ucop local hr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Financial Services &amp; Controls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Financial Services &amp; Controls: </a:t>
            </a:r>
            <a:r>
              <a:rPr lang="en-US" dirty="0" smtClean="0"/>
              <a:t>30,000-ft. View</a:t>
            </a:r>
          </a:p>
        </p:txBody>
      </p:sp>
      <p:grpSp>
        <p:nvGrpSpPr>
          <p:cNvPr id="12" name="Group 11"/>
          <p:cNvGrpSpPr/>
          <p:nvPr/>
        </p:nvGrpSpPr>
        <p:grpSpPr>
          <a:xfrm>
            <a:off x="1600200" y="1828800"/>
            <a:ext cx="7848600" cy="4876800"/>
            <a:chOff x="914400" y="1600200"/>
            <a:chExt cx="7848600" cy="4876800"/>
          </a:xfrm>
        </p:grpSpPr>
        <p:pic>
          <p:nvPicPr>
            <p:cNvPr id="798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1600200"/>
              <a:ext cx="4699784" cy="4876800"/>
            </a:xfrm>
            <a:prstGeom prst="rect">
              <a:avLst/>
            </a:prstGeom>
            <a:noFill/>
            <a:ln w="9525">
              <a:noFill/>
              <a:miter lim="800000"/>
              <a:headEnd/>
              <a:tailEnd/>
            </a:ln>
          </p:spPr>
        </p:pic>
        <p:sp>
          <p:nvSpPr>
            <p:cNvPr id="25" name="Rectangle 24"/>
            <p:cNvSpPr/>
            <p:nvPr/>
          </p:nvSpPr>
          <p:spPr bwMode="auto">
            <a:xfrm>
              <a:off x="3101003" y="2874334"/>
              <a:ext cx="1783080" cy="7620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7" name="Straight Connector 6"/>
            <p:cNvCxnSpPr/>
            <p:nvPr/>
          </p:nvCxnSpPr>
          <p:spPr bwMode="auto">
            <a:xfrm>
              <a:off x="4908887" y="32766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5257800" y="2619312"/>
              <a:ext cx="3505200" cy="2585323"/>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Banking &amp; Treasury Services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Office of Loan Programs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Business Resource Center</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Central Travel Management</a:t>
              </a:r>
            </a:p>
            <a:p>
              <a:pPr marL="117475" indent="-117475">
                <a:buSzPct val="125000"/>
                <a:buFont typeface="Arial" pitchFamily="34" charset="0"/>
                <a:buChar char="•"/>
              </a:pPr>
              <a:endParaRPr lang="en-US" sz="1800" b="1" dirty="0" smtClean="0">
                <a:solidFill>
                  <a:schemeClr val="bg1"/>
                </a:solidFill>
              </a:endParaRPr>
            </a:p>
          </p:txBody>
        </p:sp>
      </p:grpSp>
      <p:grpSp>
        <p:nvGrpSpPr>
          <p:cNvPr id="8" name="Group 7"/>
          <p:cNvGrpSpPr/>
          <p:nvPr/>
        </p:nvGrpSpPr>
        <p:grpSpPr>
          <a:xfrm>
            <a:off x="8305800" y="228600"/>
            <a:ext cx="1475751" cy="918972"/>
            <a:chOff x="3141518" y="1219200"/>
            <a:chExt cx="1475751" cy="918972"/>
          </a:xfrm>
        </p:grpSpPr>
        <p:pic>
          <p:nvPicPr>
            <p:cNvPr id="10"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1" name="TextBox 10"/>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905000" y="1524000"/>
          <a:ext cx="7315200" cy="5613400"/>
        </p:xfrm>
        <a:graphic>
          <a:graphicData uri="http://schemas.openxmlformats.org/drawingml/2006/table">
            <a:tbl>
              <a:tblPr firstRow="1" bandRow="1">
                <a:tableStyleId>{5C22544A-7EE6-4342-B048-85BDC9FD1C3A}</a:tableStyleId>
              </a:tblPr>
              <a:tblGrid>
                <a:gridCol w="3657600"/>
                <a:gridCol w="3657600"/>
              </a:tblGrid>
              <a:tr h="2743200">
                <a:tc>
                  <a:txBody>
                    <a:bodyPr/>
                    <a:lstStyle/>
                    <a:p>
                      <a:pPr marL="0" algn="ctr" defTabSz="914400" rtl="0" eaLnBrk="1" latinLnBrk="0" hangingPunct="1"/>
                      <a:r>
                        <a:rPr lang="en-US" sz="1800" b="1" u="sng" kern="1200" dirty="0" smtClean="0">
                          <a:solidFill>
                            <a:schemeClr val="bg2"/>
                          </a:solidFill>
                          <a:latin typeface="+mn-lt"/>
                          <a:ea typeface="+mn-ea"/>
                          <a:cs typeface="+mn-cs"/>
                        </a:rPr>
                        <a:t>Banking &amp; Treasury Services</a:t>
                      </a:r>
                    </a:p>
                    <a:p>
                      <a:pPr algn="l"/>
                      <a:endParaRPr lang="en-US" sz="16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Manages </a:t>
                      </a:r>
                      <a:r>
                        <a:rPr lang="en-US" sz="1500" b="0" kern="1200" dirty="0" smtClean="0">
                          <a:solidFill>
                            <a:srgbClr val="3399FF"/>
                          </a:solidFill>
                          <a:latin typeface="+mn-lt"/>
                          <a:ea typeface="+mn-ea"/>
                          <a:cs typeface="+mn-cs"/>
                        </a:rPr>
                        <a:t>$45 billion </a:t>
                      </a:r>
                      <a:r>
                        <a:rPr lang="en-US" sz="1500" b="0" kern="1200" dirty="0" smtClean="0">
                          <a:solidFill>
                            <a:schemeClr val="tx1"/>
                          </a:solidFill>
                          <a:latin typeface="+mn-lt"/>
                          <a:ea typeface="+mn-ea"/>
                          <a:cs typeface="+mn-cs"/>
                        </a:rPr>
                        <a:t>of UC cash flow annually</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New cash mgmt.</a:t>
                      </a:r>
                      <a:r>
                        <a:rPr lang="en-US" sz="1500" b="0" kern="1200" baseline="0" dirty="0" smtClean="0">
                          <a:solidFill>
                            <a:schemeClr val="tx1"/>
                          </a:solidFill>
                          <a:latin typeface="+mn-lt"/>
                          <a:ea typeface="+mn-ea"/>
                          <a:cs typeface="+mn-cs"/>
                        </a:rPr>
                        <a:t> </a:t>
                      </a:r>
                      <a:r>
                        <a:rPr lang="en-US" sz="1500" b="0" kern="1200" dirty="0" smtClean="0">
                          <a:solidFill>
                            <a:schemeClr val="tx1"/>
                          </a:solidFill>
                          <a:latin typeface="+mn-lt"/>
                          <a:ea typeface="+mn-ea"/>
                          <a:cs typeface="+mn-cs"/>
                        </a:rPr>
                        <a:t>system will save </a:t>
                      </a:r>
                      <a:r>
                        <a:rPr lang="en-US" sz="1500" b="0" kern="1200" dirty="0" smtClean="0">
                          <a:solidFill>
                            <a:srgbClr val="3399FF"/>
                          </a:solidFill>
                          <a:latin typeface="+mn-lt"/>
                          <a:ea typeface="+mn-ea"/>
                          <a:cs typeface="+mn-cs"/>
                        </a:rPr>
                        <a:t>$750,000 </a:t>
                      </a:r>
                      <a:r>
                        <a:rPr lang="en-US" sz="1500" b="0" kern="1200" dirty="0" smtClean="0">
                          <a:solidFill>
                            <a:schemeClr val="tx1"/>
                          </a:solidFill>
                          <a:latin typeface="+mn-lt"/>
                          <a:ea typeface="+mn-ea"/>
                          <a:cs typeface="+mn-cs"/>
                        </a:rPr>
                        <a:t>per year in reduced fees</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P-Card program generates </a:t>
                      </a:r>
                      <a:r>
                        <a:rPr lang="en-US" sz="1500" b="0" kern="1200" dirty="0" smtClean="0">
                          <a:solidFill>
                            <a:srgbClr val="3399FF"/>
                          </a:solidFill>
                          <a:latin typeface="+mn-lt"/>
                          <a:ea typeface="+mn-ea"/>
                          <a:cs typeface="+mn-cs"/>
                        </a:rPr>
                        <a:t>$7.2 million </a:t>
                      </a:r>
                      <a:r>
                        <a:rPr lang="en-US" sz="1500" b="0" kern="1200" dirty="0" smtClean="0">
                          <a:solidFill>
                            <a:schemeClr val="tx1"/>
                          </a:solidFill>
                          <a:latin typeface="+mn-lt"/>
                          <a:ea typeface="+mn-ea"/>
                          <a:cs typeface="+mn-cs"/>
                        </a:rPr>
                        <a:t>annually in incentives</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New reduction in merchant card</a:t>
                      </a:r>
                      <a:r>
                        <a:rPr lang="en-US" sz="1500" b="0" kern="1200" baseline="0" dirty="0" smtClean="0">
                          <a:solidFill>
                            <a:schemeClr val="tx1"/>
                          </a:solidFill>
                          <a:latin typeface="+mn-lt"/>
                          <a:ea typeface="+mn-ea"/>
                          <a:cs typeface="+mn-cs"/>
                        </a:rPr>
                        <a:t> fees, saving up to </a:t>
                      </a:r>
                      <a:r>
                        <a:rPr lang="en-US" sz="1500" b="0" kern="1200" dirty="0" smtClean="0">
                          <a:solidFill>
                            <a:srgbClr val="3399FF"/>
                          </a:solidFill>
                          <a:latin typeface="+mn-lt"/>
                          <a:ea typeface="+mn-ea"/>
                          <a:cs typeface="+mn-cs"/>
                        </a:rPr>
                        <a:t>$800,000 </a:t>
                      </a:r>
                      <a:r>
                        <a:rPr lang="en-US" sz="1500" b="0" kern="1200" baseline="0" dirty="0" smtClean="0">
                          <a:solidFill>
                            <a:schemeClr val="tx1"/>
                          </a:solidFill>
                          <a:latin typeface="+mn-lt"/>
                          <a:ea typeface="+mn-ea"/>
                          <a:cs typeface="+mn-cs"/>
                        </a:rPr>
                        <a:t>annually</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algn="ctr" defTabSz="914400" rtl="0" eaLnBrk="1" latinLnBrk="0" hangingPunct="1"/>
                      <a:r>
                        <a:rPr lang="en-US" sz="1800" b="1" u="sng" kern="1200" dirty="0" smtClean="0">
                          <a:solidFill>
                            <a:schemeClr val="bg2"/>
                          </a:solidFill>
                          <a:latin typeface="+mn-lt"/>
                          <a:ea typeface="+mn-ea"/>
                          <a:cs typeface="+mn-cs"/>
                        </a:rPr>
                        <a:t>Office of Loan Programs</a:t>
                      </a:r>
                    </a:p>
                    <a:p>
                      <a:pPr algn="l"/>
                      <a:endParaRPr lang="en-US" sz="1600" b="0" dirty="0" smtClean="0">
                        <a:solidFill>
                          <a:schemeClr val="tx1"/>
                        </a:solidFill>
                      </a:endParaRPr>
                    </a:p>
                    <a:p>
                      <a:pPr marL="233363" indent="-233363" algn="l">
                        <a:buClr>
                          <a:schemeClr val="bg2"/>
                        </a:buClr>
                        <a:buSzPct val="125000"/>
                        <a:buFont typeface="Arial" pitchFamily="34" charset="0"/>
                        <a:buChar char="•"/>
                      </a:pPr>
                      <a:r>
                        <a:rPr lang="en-US" sz="1500" b="0" dirty="0" smtClean="0">
                          <a:solidFill>
                            <a:schemeClr val="tx1"/>
                          </a:solidFill>
                        </a:rPr>
                        <a:t>Originates approx. </a:t>
                      </a:r>
                      <a:r>
                        <a:rPr lang="en-US" sz="1500" b="0" dirty="0" smtClean="0">
                          <a:solidFill>
                            <a:srgbClr val="3399FF"/>
                          </a:solidFill>
                        </a:rPr>
                        <a:t>$200 million </a:t>
                      </a:r>
                      <a:r>
                        <a:rPr lang="en-US" sz="1500" b="0" dirty="0" smtClean="0">
                          <a:solidFill>
                            <a:schemeClr val="tx1"/>
                          </a:solidFill>
                        </a:rPr>
                        <a:t>of new faculty and staff loans per year</a:t>
                      </a:r>
                    </a:p>
                    <a:p>
                      <a:pPr marL="233363" indent="-233363" algn="l">
                        <a:buClr>
                          <a:schemeClr val="bg2"/>
                        </a:buClr>
                        <a:buSzPct val="125000"/>
                        <a:buFont typeface="Arial" pitchFamily="34" charset="0"/>
                        <a:buChar char="•"/>
                      </a:pPr>
                      <a:endParaRPr lang="en-US" sz="1500" b="0" dirty="0" smtClean="0">
                        <a:solidFill>
                          <a:schemeClr val="tx1"/>
                        </a:solidFill>
                      </a:endParaRPr>
                    </a:p>
                    <a:p>
                      <a:pPr marL="233363" indent="-233363" algn="l">
                        <a:buClr>
                          <a:schemeClr val="bg2"/>
                        </a:buClr>
                        <a:buSzPct val="125000"/>
                        <a:buFont typeface="Arial" pitchFamily="34" charset="0"/>
                        <a:buChar char="•"/>
                      </a:pPr>
                      <a:r>
                        <a:rPr lang="en-US" sz="1500" b="0" dirty="0" smtClean="0">
                          <a:solidFill>
                            <a:schemeClr val="tx1"/>
                          </a:solidFill>
                        </a:rPr>
                        <a:t>Since inception, over 5,100 loans totaling </a:t>
                      </a:r>
                      <a:r>
                        <a:rPr lang="en-US" sz="1500" b="0" dirty="0" smtClean="0">
                          <a:solidFill>
                            <a:srgbClr val="3399FF"/>
                          </a:solidFill>
                        </a:rPr>
                        <a:t>$2.14 billion </a:t>
                      </a:r>
                      <a:r>
                        <a:rPr lang="en-US" sz="1500" b="0" dirty="0" smtClean="0">
                          <a:solidFill>
                            <a:schemeClr val="tx1"/>
                          </a:solidFill>
                        </a:rPr>
                        <a:t>have been originated</a:t>
                      </a:r>
                    </a:p>
                    <a:p>
                      <a:pPr marL="233363" indent="-233363" algn="l">
                        <a:buClr>
                          <a:schemeClr val="bg2"/>
                        </a:buClr>
                        <a:buSzPct val="125000"/>
                        <a:buFont typeface="Arial" pitchFamily="34" charset="0"/>
                        <a:buChar char="•"/>
                      </a:pPr>
                      <a:endParaRPr lang="en-US" sz="1500" b="0" dirty="0" smtClean="0">
                        <a:solidFill>
                          <a:schemeClr val="tx1"/>
                        </a:solidFill>
                      </a:endParaRPr>
                    </a:p>
                    <a:p>
                      <a:pPr marL="233363" indent="-233363" algn="l">
                        <a:buClr>
                          <a:schemeClr val="bg2"/>
                        </a:buClr>
                        <a:buSzPct val="125000"/>
                        <a:buFont typeface="Arial" pitchFamily="34" charset="0"/>
                        <a:buChar char="•"/>
                      </a:pPr>
                      <a:r>
                        <a:rPr lang="en-US" sz="1500" b="0" dirty="0" smtClean="0">
                          <a:solidFill>
                            <a:schemeClr val="tx1"/>
                          </a:solidFill>
                        </a:rPr>
                        <a:t>Self-supporting program</a:t>
                      </a:r>
                      <a:r>
                        <a:rPr lang="en-US" sz="1500" b="0" baseline="0" dirty="0" smtClean="0">
                          <a:solidFill>
                            <a:schemeClr val="tx1"/>
                          </a:solidFill>
                        </a:rPr>
                        <a:t> – no public funds used</a:t>
                      </a:r>
                      <a:endParaRPr lang="en-US" sz="1500" b="0" dirty="0" smtClean="0">
                        <a:solidFill>
                          <a:schemeClr val="tx1"/>
                        </a:solidFill>
                      </a:endParaRPr>
                    </a:p>
                  </a:txBody>
                  <a:tcPr>
                    <a:lnL w="28575" cap="flat" cmpd="sng" algn="ctr">
                      <a:solidFill>
                        <a:schemeClr val="bg1"/>
                      </a:solidFill>
                      <a:prstDash val="solid"/>
                      <a:round/>
                      <a:headEnd type="none" w="med" len="med"/>
                      <a:tailEnd type="none" w="med" len="med"/>
                    </a:lnL>
                    <a:solidFill>
                      <a:schemeClr val="accent1">
                        <a:lumMod val="20000"/>
                        <a:lumOff val="80000"/>
                      </a:schemeClr>
                    </a:solidFill>
                  </a:tcPr>
                </a:tc>
              </a:tr>
              <a:tr h="2286000">
                <a:tc>
                  <a:txBody>
                    <a:bodyPr/>
                    <a:lstStyle/>
                    <a:p>
                      <a:pPr algn="ctr"/>
                      <a:r>
                        <a:rPr lang="en-US" sz="1800" b="1" u="sng" kern="1200" dirty="0" smtClean="0">
                          <a:solidFill>
                            <a:schemeClr val="bg2"/>
                          </a:solidFill>
                          <a:latin typeface="+mn-lt"/>
                          <a:ea typeface="+mn-ea"/>
                          <a:cs typeface="+mn-cs"/>
                        </a:rPr>
                        <a:t>Central Travel Management</a:t>
                      </a:r>
                    </a:p>
                    <a:p>
                      <a:pPr marL="233363" indent="-233363" algn="l" defTabSz="914400" rtl="0" eaLnBrk="1" latinLnBrk="0" hangingPunct="1">
                        <a:buClr>
                          <a:schemeClr val="bg2"/>
                        </a:buClr>
                        <a:buSzPct val="125000"/>
                        <a:buFont typeface="Arial" pitchFamily="34" charset="0"/>
                        <a:buChar char="•"/>
                      </a:pPr>
                      <a:endParaRPr lang="en-US" sz="16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Comprehensive, web based system to book air, hotel, car and rail services</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2010 actual savings of </a:t>
                      </a:r>
                      <a:r>
                        <a:rPr lang="en-US" sz="1500" b="0" kern="1200" dirty="0" smtClean="0">
                          <a:solidFill>
                            <a:srgbClr val="3399FF"/>
                          </a:solidFill>
                          <a:latin typeface="+mn-lt"/>
                          <a:ea typeface="+mn-ea"/>
                          <a:cs typeface="+mn-cs"/>
                        </a:rPr>
                        <a:t>$4.5 million</a:t>
                      </a:r>
                      <a:r>
                        <a:rPr lang="en-US" sz="1500" b="0" kern="1200" dirty="0" smtClean="0">
                          <a:solidFill>
                            <a:schemeClr val="tx1"/>
                          </a:solidFill>
                          <a:latin typeface="+mn-lt"/>
                          <a:ea typeface="+mn-ea"/>
                          <a:cs typeface="+mn-cs"/>
                        </a:rPr>
                        <a:t>, with potential of up to $12 million at full utilization</a:t>
                      </a: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US" sz="1800" b="1" u="sng" kern="1200" dirty="0" smtClean="0">
                          <a:solidFill>
                            <a:schemeClr val="bg2"/>
                          </a:solidFill>
                          <a:latin typeface="+mn-lt"/>
                          <a:ea typeface="+mn-ea"/>
                          <a:cs typeface="+mn-cs"/>
                        </a:rPr>
                        <a:t>Business Resource Center</a:t>
                      </a:r>
                    </a:p>
                    <a:p>
                      <a:pPr algn="l"/>
                      <a:endParaRPr lang="en-US" sz="16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Consolidated administrative service center saved approximately </a:t>
                      </a:r>
                      <a:r>
                        <a:rPr lang="en-US" sz="1500" b="0" kern="1200" dirty="0" smtClean="0">
                          <a:solidFill>
                            <a:srgbClr val="3399FF"/>
                          </a:solidFill>
                          <a:latin typeface="+mn-lt"/>
                          <a:ea typeface="+mn-ea"/>
                          <a:cs typeface="+mn-cs"/>
                        </a:rPr>
                        <a:t>100 FTE </a:t>
                      </a:r>
                      <a:r>
                        <a:rPr lang="en-US" sz="1500" b="0" kern="1200" dirty="0" smtClean="0">
                          <a:solidFill>
                            <a:schemeClr val="tx1"/>
                          </a:solidFill>
                          <a:latin typeface="+mn-lt"/>
                          <a:ea typeface="+mn-ea"/>
                          <a:cs typeface="+mn-cs"/>
                        </a:rPr>
                        <a:t>across UCOP</a:t>
                      </a:r>
                    </a:p>
                    <a:p>
                      <a:pPr marL="233363" indent="-233363" algn="l" defTabSz="914400" rtl="0" eaLnBrk="1" latinLnBrk="0" hangingPunct="1">
                        <a:buClr>
                          <a:schemeClr val="bg2"/>
                        </a:buClr>
                        <a:buSzPct val="125000"/>
                        <a:buFont typeface="Arial" pitchFamily="34" charset="0"/>
                        <a:buChar char="•"/>
                      </a:pPr>
                      <a:endParaRPr lang="en-US" sz="1500" b="0" kern="1200" dirty="0" smtClean="0">
                        <a:solidFill>
                          <a:schemeClr val="tx1"/>
                        </a:solidFill>
                        <a:latin typeface="+mn-lt"/>
                        <a:ea typeface="+mn-ea"/>
                        <a:cs typeface="+mn-cs"/>
                      </a:endParaRPr>
                    </a:p>
                    <a:p>
                      <a:pPr marL="233363" indent="-233363" algn="l" defTabSz="914400" rtl="0" eaLnBrk="1" latinLnBrk="0" hangingPunct="1">
                        <a:buClr>
                          <a:schemeClr val="bg2"/>
                        </a:buClr>
                        <a:buSzPct val="125000"/>
                        <a:buFont typeface="Arial" pitchFamily="34" charset="0"/>
                        <a:buChar char="•"/>
                      </a:pPr>
                      <a:r>
                        <a:rPr lang="en-US" sz="1500" b="0" kern="1200" dirty="0" smtClean="0">
                          <a:solidFill>
                            <a:schemeClr val="tx1"/>
                          </a:solidFill>
                          <a:latin typeface="+mn-lt"/>
                          <a:ea typeface="+mn-ea"/>
                          <a:cs typeface="+mn-cs"/>
                        </a:rPr>
                        <a:t>BRC processes over </a:t>
                      </a:r>
                      <a:r>
                        <a:rPr lang="en-US" sz="1500" b="0" kern="1200" dirty="0" smtClean="0">
                          <a:solidFill>
                            <a:srgbClr val="3399FF"/>
                          </a:solidFill>
                          <a:latin typeface="+mn-lt"/>
                          <a:ea typeface="+mn-ea"/>
                          <a:cs typeface="+mn-cs"/>
                        </a:rPr>
                        <a:t>$120 million </a:t>
                      </a:r>
                      <a:r>
                        <a:rPr lang="en-US" sz="1500" b="0" kern="1200" dirty="0" smtClean="0">
                          <a:solidFill>
                            <a:schemeClr val="tx1"/>
                          </a:solidFill>
                          <a:latin typeface="+mn-lt"/>
                          <a:ea typeface="+mn-ea"/>
                          <a:cs typeface="+mn-cs"/>
                        </a:rPr>
                        <a:t>in payroll and </a:t>
                      </a:r>
                      <a:r>
                        <a:rPr lang="en-US" sz="1500" b="0" kern="1200" dirty="0" smtClean="0">
                          <a:solidFill>
                            <a:srgbClr val="3399FF"/>
                          </a:solidFill>
                          <a:latin typeface="+mn-lt"/>
                          <a:ea typeface="+mn-ea"/>
                          <a:cs typeface="+mn-cs"/>
                        </a:rPr>
                        <a:t>$185 million </a:t>
                      </a:r>
                      <a:r>
                        <a:rPr lang="en-US" sz="1500" b="0" kern="1200" dirty="0" smtClean="0">
                          <a:solidFill>
                            <a:schemeClr val="tx1"/>
                          </a:solidFill>
                          <a:latin typeface="+mn-lt"/>
                          <a:ea typeface="+mn-ea"/>
                          <a:cs typeface="+mn-cs"/>
                        </a:rPr>
                        <a:t>in purchases annually for UCOP</a:t>
                      </a:r>
                    </a:p>
                  </a:txBody>
                  <a:tcPr>
                    <a:lnL w="28575" cap="flat" cmpd="sng" algn="ctr">
                      <a:solidFill>
                        <a:schemeClr val="bg1"/>
                      </a:solidFill>
                      <a:prstDash val="solid"/>
                      <a:round/>
                      <a:headEnd type="none" w="med" len="med"/>
                      <a:tailEnd type="none" w="med" len="med"/>
                    </a:lnL>
                    <a:solidFill>
                      <a:schemeClr val="accent1">
                        <a:lumMod val="20000"/>
                        <a:lumOff val="80000"/>
                      </a:schemeClr>
                    </a:solidFill>
                  </a:tcPr>
                </a:tc>
              </a:tr>
            </a:tbl>
          </a:graphicData>
        </a:graphic>
      </p:graphicFrame>
      <p:sp>
        <p:nvSpPr>
          <p:cNvPr id="5" name="Title 1"/>
          <p:cNvSpPr txBox="1">
            <a:spLocks/>
          </p:cNvSpPr>
          <p:nvPr/>
        </p:nvSpPr>
        <p:spPr bwMode="auto">
          <a:xfrm>
            <a:off x="909638" y="6810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1019175" rtl="0" eaLnBrk="0" fontAlgn="base" latinLnBrk="0" hangingPunct="0">
              <a:lnSpc>
                <a:spcPts val="2788"/>
              </a:lnSpc>
              <a:spcBef>
                <a:spcPct val="0"/>
              </a:spcBef>
              <a:spcAft>
                <a:spcPct val="0"/>
              </a:spcAft>
              <a:buClrTx/>
              <a:buSzTx/>
              <a:buFontTx/>
              <a:buNone/>
              <a:tabLst/>
              <a:defRPr/>
            </a:pPr>
            <a:r>
              <a:rPr kumimoji="0" lang="en-US" sz="2100" b="1" i="0" u="none" strike="noStrike" kern="0" cap="none" spc="0" normalizeH="0" baseline="0" noProof="0" dirty="0" smtClean="0">
                <a:ln>
                  <a:noFill/>
                </a:ln>
                <a:solidFill>
                  <a:schemeClr val="bg2"/>
                </a:solidFill>
                <a:effectLst/>
                <a:uLnTx/>
                <a:uFillTx/>
                <a:latin typeface="+mj-lt"/>
                <a:ea typeface="+mj-ea"/>
                <a:cs typeface="LF_Kai"/>
              </a:rPr>
              <a:t>Financial Services &amp; Controls:  </a:t>
            </a:r>
            <a:r>
              <a:rPr kumimoji="0" lang="en-US" sz="2100" b="1" i="0" u="none" strike="noStrike" kern="0" cap="none" spc="0" normalizeH="0" baseline="0" noProof="0" dirty="0" smtClean="0">
                <a:ln>
                  <a:noFill/>
                </a:ln>
                <a:solidFill>
                  <a:schemeClr val="tx1"/>
                </a:solidFill>
                <a:effectLst/>
                <a:uLnTx/>
                <a:uFillTx/>
                <a:latin typeface="+mj-lt"/>
                <a:ea typeface="+mj-ea"/>
                <a:cs typeface="LF_Kai"/>
              </a:rPr>
              <a:t>Value-Added</a:t>
            </a:r>
            <a:endParaRPr kumimoji="0" lang="en-US" sz="2100" b="1" i="0" u="none" strike="noStrike" kern="0" cap="none" spc="0" normalizeH="0" baseline="0" noProof="0" dirty="0">
              <a:ln>
                <a:noFill/>
              </a:ln>
              <a:solidFill>
                <a:schemeClr val="tx1"/>
              </a:solidFill>
              <a:effectLst/>
              <a:uLnTx/>
              <a:uFillTx/>
              <a:latin typeface="+mj-lt"/>
              <a:ea typeface="+mj-ea"/>
              <a:cs typeface="LF_Kai"/>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23686" y="489858"/>
            <a:ext cx="9220200" cy="609600"/>
          </a:xfrm>
        </p:spPr>
        <p:txBody>
          <a:bodyPr/>
          <a:lstStyle/>
          <a:p>
            <a:r>
              <a:rPr lang="en-US" dirty="0" smtClean="0">
                <a:solidFill>
                  <a:schemeClr val="bg2"/>
                </a:solidFill>
              </a:rPr>
              <a:t>Financial Services &amp; Controls: </a:t>
            </a:r>
            <a:r>
              <a:rPr lang="en-US" dirty="0" smtClean="0"/>
              <a:t>Budget Summary</a:t>
            </a:r>
          </a:p>
        </p:txBody>
      </p:sp>
      <p:sp>
        <p:nvSpPr>
          <p:cNvPr id="14" name="Rectangle 13"/>
          <p:cNvSpPr/>
          <p:nvPr/>
        </p:nvSpPr>
        <p:spPr bwMode="auto">
          <a:xfrm>
            <a:off x="990600" y="1295400"/>
            <a:ext cx="8458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Tota</a:t>
            </a:r>
            <a:r>
              <a:rPr lang="en-US" sz="1800" b="1" dirty="0" smtClean="0">
                <a:solidFill>
                  <a:schemeClr val="bg1"/>
                </a:solidFill>
              </a:rPr>
              <a:t>l 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1052286" y="1752600"/>
          <a:ext cx="3672114" cy="1483360"/>
        </p:xfrm>
        <a:graphic>
          <a:graphicData uri="http://schemas.openxmlformats.org/drawingml/2006/table">
            <a:tbl>
              <a:tblPr firstRow="1" bandRow="1">
                <a:tableStyleId>{5C22544A-7EE6-4342-B048-85BDC9FD1C3A}</a:tableStyleId>
              </a:tblPr>
              <a:tblGrid>
                <a:gridCol w="1946188"/>
                <a:gridCol w="1725926"/>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7084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6,348,788 </a:t>
                      </a:r>
                    </a:p>
                  </a:txBody>
                  <a:tcPr marL="9525" marR="9525" marT="9525" marB="0" anchor="b">
                    <a:solidFill>
                      <a:srgbClr val="EAEEF6"/>
                    </a:solidFill>
                  </a:tcPr>
                </a:tc>
              </a:tr>
              <a:tr h="37084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1,224,383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7,573,171 </a:t>
                      </a:r>
                      <a:endParaRPr lang="en-US" sz="1800" b="1" i="0" u="none" strike="noStrike" kern="1200" dirty="0">
                        <a:solidFill>
                          <a:srgbClr val="000000"/>
                        </a:solidFill>
                        <a:latin typeface="+mj-lt"/>
                        <a:ea typeface="+mn-ea"/>
                        <a:cs typeface="+mn-cs"/>
                      </a:endParaRPr>
                    </a:p>
                  </a:txBody>
                  <a:tcPr marL="9525" marR="9525" marT="9525" marB="0" anchor="b"/>
                </a:tc>
              </a:tr>
            </a:tbl>
          </a:graphicData>
        </a:graphic>
      </p:graphicFrame>
      <p:graphicFrame>
        <p:nvGraphicFramePr>
          <p:cNvPr id="17" name="Chart 16"/>
          <p:cNvGraphicFramePr/>
          <p:nvPr/>
        </p:nvGraphicFramePr>
        <p:xfrm>
          <a:off x="990600" y="3429000"/>
          <a:ext cx="3200400" cy="208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p:cNvGraphicFramePr>
            <a:graphicFrameLocks noGrp="1"/>
          </p:cNvGraphicFramePr>
          <p:nvPr/>
        </p:nvGraphicFramePr>
        <p:xfrm>
          <a:off x="5105400" y="1752600"/>
          <a:ext cx="4343400" cy="3703955"/>
        </p:xfrm>
        <a:graphic>
          <a:graphicData uri="http://schemas.openxmlformats.org/drawingml/2006/table">
            <a:tbl>
              <a:tblPr firstRow="1" bandRow="1">
                <a:tableStyleId>{5C22544A-7EE6-4342-B048-85BDC9FD1C3A}</a:tableStyleId>
              </a:tblPr>
              <a:tblGrid>
                <a:gridCol w="2286001"/>
                <a:gridCol w="1371599"/>
                <a:gridCol w="685800"/>
              </a:tblGrid>
              <a:tr h="370840">
                <a:tc>
                  <a:txBody>
                    <a:bodyPr/>
                    <a:lstStyle/>
                    <a:p>
                      <a:pPr algn="ctr" fontAlgn="b"/>
                      <a:r>
                        <a:rPr lang="en-US" sz="1800" b="1" i="0" u="none" strike="noStrike" dirty="0">
                          <a:solidFill>
                            <a:srgbClr val="FFFFFF"/>
                          </a:solidFill>
                          <a:latin typeface="+mj-lt"/>
                        </a:rPr>
                        <a:t> </a:t>
                      </a:r>
                      <a:r>
                        <a:rPr lang="en-US" sz="1800" b="1" i="0" u="none" strike="noStrike" dirty="0" smtClean="0">
                          <a:solidFill>
                            <a:srgbClr val="FFFFFF"/>
                          </a:solidFill>
                          <a:latin typeface="+mj-lt"/>
                        </a:rPr>
                        <a:t>By</a:t>
                      </a:r>
                      <a:r>
                        <a:rPr lang="en-US" sz="1800" b="1" i="0" u="none" strike="noStrike" baseline="0" dirty="0" smtClean="0">
                          <a:solidFill>
                            <a:srgbClr val="FFFFFF"/>
                          </a:solidFill>
                          <a:latin typeface="+mj-lt"/>
                        </a:rPr>
                        <a:t> Fund</a:t>
                      </a:r>
                      <a:endParaRPr lang="en-US" sz="1800" b="1" i="0" u="none" strike="noStrike" dirty="0">
                        <a:solidFill>
                          <a:srgbClr val="FFFFFF"/>
                        </a:solidFill>
                        <a:latin typeface="+mj-lt"/>
                      </a:endParaRP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c>
                  <a:txBody>
                    <a:bodyPr/>
                    <a:lstStyle/>
                    <a:p>
                      <a:pPr algn="ctr" fontAlgn="b"/>
                      <a:r>
                        <a:rPr lang="en-US" sz="1800" b="1" i="0" u="none" strike="noStrike" dirty="0">
                          <a:solidFill>
                            <a:srgbClr val="FFFFFF"/>
                          </a:solidFill>
                          <a:latin typeface="+mj-lt"/>
                        </a:rPr>
                        <a:t>% </a:t>
                      </a:r>
                    </a:p>
                  </a:txBody>
                  <a:tcPr marL="9525" marR="9525" marT="9525" marB="0" anchor="b"/>
                </a:tc>
              </a:tr>
              <a:tr h="370840">
                <a:tc>
                  <a:txBody>
                    <a:bodyPr/>
                    <a:lstStyle/>
                    <a:p>
                      <a:pPr algn="l" fontAlgn="b"/>
                      <a:r>
                        <a:rPr lang="en-US" sz="1600" b="1" i="0" u="none" strike="noStrike" dirty="0">
                          <a:solidFill>
                            <a:srgbClr val="000000"/>
                          </a:solidFill>
                          <a:latin typeface="+mj-lt"/>
                        </a:rPr>
                        <a:t>Restricted</a:t>
                      </a:r>
                    </a:p>
                  </a:txBody>
                  <a:tcPr marL="9525" marR="9525" marT="9525" marB="0" anchor="b">
                    <a:solidFill>
                      <a:srgbClr val="D3DBEC"/>
                    </a:solidFill>
                  </a:tcPr>
                </a:tc>
                <a:tc>
                  <a:txBody>
                    <a:bodyPr/>
                    <a:lstStyle/>
                    <a:p>
                      <a:pPr algn="l" fontAlgn="b"/>
                      <a:r>
                        <a:rPr lang="en-US" sz="1600" b="1" i="0" u="none" strike="noStrike" dirty="0">
                          <a:solidFill>
                            <a:srgbClr val="000000"/>
                          </a:solidFill>
                          <a:latin typeface="+mj-lt"/>
                        </a:rPr>
                        <a:t> </a:t>
                      </a:r>
                    </a:p>
                  </a:txBody>
                  <a:tcPr marL="9525" marR="9525" marT="9525" marB="0" anchor="b">
                    <a:solidFill>
                      <a:srgbClr val="D3DBEC"/>
                    </a:solidFill>
                  </a:tcPr>
                </a:tc>
                <a:tc>
                  <a:txBody>
                    <a:bodyPr/>
                    <a:lstStyle/>
                    <a:p>
                      <a:pPr algn="l" fontAlgn="b"/>
                      <a:r>
                        <a:rPr lang="en-US" sz="1600" b="0" i="0" u="none" strike="noStrike" dirty="0">
                          <a:solidFill>
                            <a:srgbClr val="000000"/>
                          </a:solidFill>
                          <a:latin typeface="+mj-lt"/>
                        </a:rPr>
                        <a:t> </a:t>
                      </a:r>
                    </a:p>
                  </a:txBody>
                  <a:tcPr marL="9525" marR="9525" marT="9525" marB="0" anchor="b">
                    <a:solidFill>
                      <a:srgbClr val="D3DBEC"/>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Asset Management</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1,229,232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16%</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LANS LLC</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65,744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1%</a:t>
                      </a:r>
                    </a:p>
                  </a:txBody>
                  <a:tcPr marL="9525" marR="9525" marT="9525" marB="0" anchor="b">
                    <a:solidFill>
                      <a:srgbClr val="EAEEF6"/>
                    </a:solidFill>
                  </a:tcPr>
                </a:tc>
              </a:tr>
              <a:tr h="3454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BRC</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2,081,543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27%</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UCMOP</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1,428,678</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19%</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Unrestricted</a:t>
                      </a:r>
                    </a:p>
                  </a:txBody>
                  <a:tcPr marL="9525" marR="9525" marT="9525" marB="0" anchor="b">
                    <a:solidFill>
                      <a:srgbClr val="D3DBEC"/>
                    </a:solidFill>
                  </a:tcPr>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solidFill>
                      <a:srgbClr val="D3DBEC"/>
                    </a:solidFill>
                  </a:tcPr>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solidFill>
                      <a:srgbClr val="D3DBEC"/>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General </a:t>
                      </a:r>
                      <a:r>
                        <a:rPr lang="en-US" sz="1600" b="0" i="0" u="none" strike="noStrike" kern="1200" dirty="0">
                          <a:solidFill>
                            <a:srgbClr val="000000"/>
                          </a:solidFill>
                          <a:latin typeface="+mj-lt"/>
                          <a:ea typeface="+mn-ea"/>
                          <a:cs typeface="+mn-cs"/>
                        </a:rPr>
                        <a:t>Funds</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          256,351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3%</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34645">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Common</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2,511,623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33%</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427990">
                <a:tc>
                  <a:txBody>
                    <a:bodyPr/>
                    <a:lstStyle/>
                    <a:p>
                      <a:pPr marL="0" algn="l" defTabSz="914400" rtl="0" eaLnBrk="1" fontAlgn="b" latinLnBrk="0" hangingPunct="1"/>
                      <a:r>
                        <a:rPr lang="en-US" sz="18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  7,573,171 </a:t>
                      </a:r>
                      <a:endParaRPr lang="en-US" sz="1800" b="1" i="0" u="none" strike="noStrike" kern="1200" dirty="0">
                        <a:solidFill>
                          <a:srgbClr val="000000"/>
                        </a:solidFill>
                        <a:latin typeface="+mj-lt"/>
                        <a:ea typeface="+mn-ea"/>
                        <a:cs typeface="+mn-cs"/>
                      </a:endParaRP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a:solidFill>
                            <a:srgbClr val="000000"/>
                          </a:solidFill>
                          <a:latin typeface="+mj-lt"/>
                          <a:ea typeface="+mn-ea"/>
                          <a:cs typeface="+mn-cs"/>
                        </a:rPr>
                        <a:t>100%</a:t>
                      </a:r>
                    </a:p>
                  </a:txBody>
                  <a:tcPr marL="9525" marR="9525" marT="9525" marB="0" anchor="b">
                    <a:solidFill>
                      <a:srgbClr val="D3DBEC"/>
                    </a:solidFill>
                  </a:tcPr>
                </a:tc>
              </a:tr>
            </a:tbl>
          </a:graphicData>
        </a:graphic>
      </p:graphicFrame>
      <p:graphicFrame>
        <p:nvGraphicFramePr>
          <p:cNvPr id="19" name="Chart 18"/>
          <p:cNvGraphicFramePr/>
          <p:nvPr/>
        </p:nvGraphicFramePr>
        <p:xfrm>
          <a:off x="1828800" y="5105400"/>
          <a:ext cx="2971800" cy="2286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751116" y="442686"/>
            <a:ext cx="9220200" cy="609600"/>
          </a:xfrm>
        </p:spPr>
        <p:txBody>
          <a:bodyPr/>
          <a:lstStyle/>
          <a:p>
            <a:r>
              <a:rPr lang="en-US" dirty="0" smtClean="0">
                <a:solidFill>
                  <a:schemeClr val="bg2"/>
                </a:solidFill>
              </a:rPr>
              <a:t>Financial Services &amp; Controls: </a:t>
            </a:r>
            <a:r>
              <a:rPr lang="en-US" dirty="0" smtClean="0"/>
              <a:t>Budget Statistics (by type of expense)</a:t>
            </a:r>
          </a:p>
        </p:txBody>
      </p:sp>
      <p:sp>
        <p:nvSpPr>
          <p:cNvPr id="8" name="Rectangle 7"/>
          <p:cNvSpPr/>
          <p:nvPr/>
        </p:nvSpPr>
        <p:spPr bwMode="auto">
          <a:xfrm>
            <a:off x="914400" y="1382478"/>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Personnel by Department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9" name="Table 8"/>
          <p:cNvGraphicFramePr>
            <a:graphicFrameLocks noGrp="1"/>
          </p:cNvGraphicFramePr>
          <p:nvPr/>
        </p:nvGraphicFramePr>
        <p:xfrm>
          <a:off x="914400" y="1810650"/>
          <a:ext cx="4267200" cy="2272537"/>
        </p:xfrm>
        <a:graphic>
          <a:graphicData uri="http://schemas.openxmlformats.org/drawingml/2006/table">
            <a:tbl>
              <a:tblPr firstRow="1" bandRow="1">
                <a:tableStyleId>{5C22544A-7EE6-4342-B048-85BDC9FD1C3A}</a:tableStyleId>
              </a:tblPr>
              <a:tblGrid>
                <a:gridCol w="2580167"/>
                <a:gridCol w="1687033"/>
              </a:tblGrid>
              <a:tr h="357737">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28062">
                <a:tc>
                  <a:txBody>
                    <a:bodyPr/>
                    <a:lstStyle/>
                    <a:p>
                      <a:pPr algn="l" fontAlgn="b"/>
                      <a:r>
                        <a:rPr lang="en-US" sz="1600" b="0" i="0" u="none" strike="noStrike" kern="1200" dirty="0" smtClean="0">
                          <a:solidFill>
                            <a:srgbClr val="000000"/>
                          </a:solidFill>
                          <a:latin typeface="+mn-lt"/>
                          <a:ea typeface="+mn-ea"/>
                          <a:cs typeface="+mn-cs"/>
                        </a:rPr>
                        <a:t>Fin. Services &amp; Controls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339,259 </a:t>
                      </a:r>
                    </a:p>
                  </a:txBody>
                  <a:tcPr marL="9525" marR="9525" marT="9525" marB="0" anchor="b">
                    <a:solidFill>
                      <a:srgbClr val="EAEEF6"/>
                    </a:solidFill>
                  </a:tcPr>
                </a:tc>
              </a:tr>
              <a:tr h="304800">
                <a:tc>
                  <a:txBody>
                    <a:bodyPr/>
                    <a:lstStyle/>
                    <a:p>
                      <a:pPr algn="l" fontAlgn="b"/>
                      <a:r>
                        <a:rPr lang="en-US" sz="1600" b="0" i="0" u="none" strike="noStrike" kern="1200" dirty="0" smtClean="0">
                          <a:solidFill>
                            <a:srgbClr val="000000"/>
                          </a:solidFill>
                          <a:latin typeface="+mn-lt"/>
                          <a:ea typeface="+mn-ea"/>
                          <a:cs typeface="+mn-cs"/>
                        </a:rPr>
                        <a:t>Banking &amp; Treasury </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592,856 </a:t>
                      </a:r>
                    </a:p>
                  </a:txBody>
                  <a:tcPr marL="9525" marR="9525" marT="9525" marB="0" anchor="b">
                    <a:solidFill>
                      <a:srgbClr val="EAEEF6"/>
                    </a:solidFill>
                  </a:tcPr>
                </a:tc>
              </a:tr>
              <a:tr h="275041">
                <a:tc>
                  <a:txBody>
                    <a:bodyPr/>
                    <a:lstStyle/>
                    <a:p>
                      <a:pPr algn="l" fontAlgn="b"/>
                      <a:r>
                        <a:rPr lang="en-US" sz="1600" b="0" i="0" u="none" strike="noStrike" kern="1200" dirty="0" smtClean="0">
                          <a:solidFill>
                            <a:srgbClr val="000000"/>
                          </a:solidFill>
                          <a:latin typeface="+mn-lt"/>
                          <a:ea typeface="+mn-ea"/>
                          <a:cs typeface="+mn-cs"/>
                        </a:rPr>
                        <a:t>Travel</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307,715 </a:t>
                      </a:r>
                    </a:p>
                  </a:txBody>
                  <a:tcPr marL="9525" marR="9525" marT="9525" marB="0" anchor="b">
                    <a:solidFill>
                      <a:srgbClr val="EAEEF6"/>
                    </a:solidFill>
                  </a:tcPr>
                </a:tc>
              </a:tr>
              <a:tr h="334559">
                <a:tc>
                  <a:txBody>
                    <a:bodyPr/>
                    <a:lstStyle/>
                    <a:p>
                      <a:pPr algn="l" fontAlgn="b"/>
                      <a:r>
                        <a:rPr lang="en-US" sz="1600" b="0" i="0" u="none" strike="noStrike" kern="1200" dirty="0" smtClean="0">
                          <a:solidFill>
                            <a:srgbClr val="000000"/>
                          </a:solidFill>
                          <a:latin typeface="+mn-lt"/>
                          <a:ea typeface="+mn-ea"/>
                          <a:cs typeface="+mn-cs"/>
                        </a:rPr>
                        <a:t>Office of Loan Programs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1,050,178 </a:t>
                      </a:r>
                    </a:p>
                  </a:txBody>
                  <a:tcPr marL="9525" marR="9525" marT="9525" marB="0" anchor="b">
                    <a:solidFill>
                      <a:srgbClr val="EAEEF6"/>
                    </a:solidFill>
                  </a:tcPr>
                </a:tc>
              </a:tr>
              <a:tr h="304800">
                <a:tc>
                  <a:txBody>
                    <a:bodyPr/>
                    <a:lstStyle/>
                    <a:p>
                      <a:pPr algn="l" fontAlgn="b"/>
                      <a:r>
                        <a:rPr lang="en-US" sz="1600" b="0" i="0" u="none" strike="noStrike" dirty="0" smtClean="0">
                          <a:solidFill>
                            <a:srgbClr val="000000"/>
                          </a:solidFill>
                          <a:latin typeface="+mn-lt"/>
                        </a:rPr>
                        <a:t>BRC</a:t>
                      </a:r>
                      <a:endParaRPr lang="en-US" sz="1600" b="0" i="0" u="none" strike="noStrike" dirty="0">
                        <a:solidFill>
                          <a:srgbClr val="000000"/>
                        </a:solidFill>
                        <a:latin typeface="+mn-lt"/>
                      </a:endParaRPr>
                    </a:p>
                  </a:txBody>
                  <a:tcPr marL="9525" marR="9525" marT="9525" marB="0" anchor="b">
                    <a:solidFill>
                      <a:srgbClr val="EAEEF6"/>
                    </a:solidFill>
                  </a:tcPr>
                </a:tc>
                <a:tc>
                  <a:txBody>
                    <a:bodyPr/>
                    <a:lstStyle/>
                    <a:p>
                      <a:pPr algn="r" fontAlgn="b"/>
                      <a:r>
                        <a:rPr lang="en-US" sz="1600" b="0" i="0" u="none" strike="noStrike" dirty="0" smtClean="0">
                          <a:solidFill>
                            <a:srgbClr val="000000"/>
                          </a:solidFill>
                          <a:latin typeface="+mn-lt"/>
                        </a:rPr>
                        <a:t>4,058,780 </a:t>
                      </a:r>
                      <a:endParaRPr lang="en-US" sz="1600" b="0" i="0" u="none" strike="noStrike" dirty="0">
                        <a:solidFill>
                          <a:srgbClr val="000000"/>
                        </a:solidFill>
                        <a:latin typeface="+mn-lt"/>
                      </a:endParaRPr>
                    </a:p>
                  </a:txBody>
                  <a:tcPr marL="9525" marR="9525" marT="9525" marB="0" anchor="b">
                    <a:solidFill>
                      <a:srgbClr val="EAEEF6"/>
                    </a:solidFill>
                  </a:tcPr>
                </a:tc>
              </a:tr>
              <a:tr h="367538">
                <a:tc>
                  <a:txBody>
                    <a:bodyPr/>
                    <a:lstStyle/>
                    <a:p>
                      <a:pPr marL="0" algn="l" defTabSz="914400" rtl="0" eaLnBrk="1" fontAlgn="b" latinLnBrk="0" hangingPunct="1"/>
                      <a:r>
                        <a:rPr lang="en-US" sz="1600" b="1" i="0" u="none" strike="noStrike" kern="1200" dirty="0">
                          <a:solidFill>
                            <a:srgbClr val="000000"/>
                          </a:solidFill>
                          <a:latin typeface="+mn-lt"/>
                          <a:ea typeface="+mn-ea"/>
                          <a:cs typeface="+mn-cs"/>
                        </a:rPr>
                        <a:t>Total </a:t>
                      </a:r>
                    </a:p>
                  </a:txBody>
                  <a:tcPr marL="9525" marR="9525" marT="9525" marB="0" anchor="b">
                    <a:solidFill>
                      <a:srgbClr val="D3DBEC"/>
                    </a:solidFill>
                  </a:tcPr>
                </a:tc>
                <a:tc>
                  <a:txBody>
                    <a:bodyPr/>
                    <a:lstStyle/>
                    <a:p>
                      <a:pPr algn="r" fontAlgn="b"/>
                      <a:r>
                        <a:rPr lang="en-US" sz="1600" b="0" i="0" u="none" strike="noStrike" kern="1200" dirty="0" smtClean="0">
                          <a:solidFill>
                            <a:srgbClr val="000000"/>
                          </a:solidFill>
                          <a:latin typeface="+mn-lt"/>
                          <a:ea typeface="+mn-ea"/>
                          <a:cs typeface="+mn-cs"/>
                        </a:rPr>
                        <a:t>6,348,788 </a:t>
                      </a:r>
                      <a:endParaRPr lang="en-US" sz="1600" b="1" i="0" u="none" strike="noStrike" dirty="0">
                        <a:solidFill>
                          <a:srgbClr val="000000"/>
                        </a:solidFill>
                        <a:latin typeface="+mn-lt"/>
                      </a:endParaRPr>
                    </a:p>
                  </a:txBody>
                  <a:tcPr marL="9525" marR="9525" marT="9525" marB="0" anchor="b">
                    <a:solidFill>
                      <a:srgbClr val="D3DBEC"/>
                    </a:solidFill>
                  </a:tcPr>
                </a:tc>
              </a:tr>
            </a:tbl>
          </a:graphicData>
        </a:graphic>
      </p:graphicFrame>
      <p:sp>
        <p:nvSpPr>
          <p:cNvPr id="11" name="Rectangle 10"/>
          <p:cNvSpPr/>
          <p:nvPr/>
        </p:nvSpPr>
        <p:spPr bwMode="auto">
          <a:xfrm>
            <a:off x="5334000" y="1371600"/>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Supplies and Expense </a:t>
            </a:r>
          </a:p>
        </p:txBody>
      </p:sp>
      <p:graphicFrame>
        <p:nvGraphicFramePr>
          <p:cNvPr id="13" name="Table 12"/>
          <p:cNvGraphicFramePr>
            <a:graphicFrameLocks noGrp="1"/>
          </p:cNvGraphicFramePr>
          <p:nvPr/>
        </p:nvGraphicFramePr>
        <p:xfrm>
          <a:off x="5334000" y="1821534"/>
          <a:ext cx="4267200" cy="4835525"/>
        </p:xfrm>
        <a:graphic>
          <a:graphicData uri="http://schemas.openxmlformats.org/drawingml/2006/table">
            <a:tbl>
              <a:tblPr firstRow="1" bandRow="1">
                <a:tableStyleId>{5C22544A-7EE6-4342-B048-85BDC9FD1C3A}</a:tableStyleId>
              </a:tblPr>
              <a:tblGrid>
                <a:gridCol w="2971800"/>
                <a:gridCol w="1295400"/>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619760">
                <a:tc>
                  <a:txBody>
                    <a:bodyPr/>
                    <a:lstStyle/>
                    <a:p>
                      <a:pPr algn="l" fontAlgn="b"/>
                      <a:r>
                        <a:rPr lang="en-US" sz="1600" b="0" i="0" u="none" strike="noStrike" dirty="0" smtClean="0">
                          <a:solidFill>
                            <a:srgbClr val="000000"/>
                          </a:solidFill>
                          <a:latin typeface="+mj-lt"/>
                        </a:rPr>
                        <a:t>Computer/Office Equip </a:t>
                      </a:r>
                      <a:r>
                        <a:rPr lang="en-US" sz="1600" b="0" i="0" u="none" strike="noStrike" dirty="0">
                          <a:solidFill>
                            <a:srgbClr val="000000"/>
                          </a:solidFill>
                          <a:latin typeface="+mj-lt"/>
                        </a:rPr>
                        <a:t>+ </a:t>
                      </a:r>
                      <a:r>
                        <a:rPr lang="en-US" sz="1600" b="0" i="0" u="none" strike="noStrike" dirty="0" smtClean="0">
                          <a:solidFill>
                            <a:srgbClr val="000000"/>
                          </a:solidFill>
                          <a:latin typeface="+mj-lt"/>
                        </a:rPr>
                        <a:t>Svc. Maint</a:t>
                      </a:r>
                      <a:r>
                        <a:rPr lang="en-US" sz="1600" b="0" i="0" u="none" strike="noStrike" dirty="0">
                          <a:solidFill>
                            <a:srgbClr val="000000"/>
                          </a:solidFill>
                          <a:latin typeface="+mj-lt"/>
                        </a:rPr>
                        <a:t>.</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36,459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Consultants + </a:t>
                      </a:r>
                      <a:r>
                        <a:rPr lang="en-US" sz="1600" b="0" i="0" u="none" strike="noStrike" dirty="0" smtClean="0">
                          <a:solidFill>
                            <a:srgbClr val="000000"/>
                          </a:solidFill>
                          <a:latin typeface="+mj-lt"/>
                        </a:rPr>
                        <a:t>Prof</a:t>
                      </a:r>
                      <a:r>
                        <a:rPr lang="en-US" sz="1600" b="0" i="0" u="none" strike="noStrike" dirty="0">
                          <a:solidFill>
                            <a:srgbClr val="000000"/>
                          </a:solidFill>
                          <a:latin typeface="+mj-lt"/>
                        </a:rPr>
                        <a:t>. </a:t>
                      </a:r>
                      <a:r>
                        <a:rPr lang="en-US" sz="1600" b="0" i="0" u="none" strike="noStrike" dirty="0" smtClean="0">
                          <a:solidFill>
                            <a:srgbClr val="000000"/>
                          </a:solidFill>
                          <a:latin typeface="+mj-lt"/>
                        </a:rPr>
                        <a:t>Services</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449,450 </a:t>
                      </a:r>
                    </a:p>
                  </a:txBody>
                  <a:tcPr marL="9525" marR="9525" marT="9525" marB="0" anchor="b">
                    <a:solidFill>
                      <a:srgbClr val="EAEEF6"/>
                    </a:solidFill>
                  </a:tcPr>
                </a:tc>
              </a:tr>
              <a:tr h="285115">
                <a:tc>
                  <a:txBody>
                    <a:bodyPr/>
                    <a:lstStyle/>
                    <a:p>
                      <a:pPr algn="l" fontAlgn="b"/>
                      <a:r>
                        <a:rPr lang="en-US" sz="1600" b="0" i="0" u="none" strike="noStrike" dirty="0">
                          <a:solidFill>
                            <a:srgbClr val="000000"/>
                          </a:solidFill>
                          <a:latin typeface="+mj-lt"/>
                        </a:rPr>
                        <a:t>External </a:t>
                      </a:r>
                      <a:r>
                        <a:rPr lang="en-US" sz="1600" b="0" i="0" u="none" strike="noStrike" dirty="0" smtClean="0">
                          <a:solidFill>
                            <a:srgbClr val="000000"/>
                          </a:solidFill>
                          <a:latin typeface="+mj-lt"/>
                        </a:rPr>
                        <a:t>Svcs</a:t>
                      </a:r>
                      <a:r>
                        <a:rPr lang="en-US" sz="1600" b="0" i="0" u="none" strike="noStrike" dirty="0">
                          <a:solidFill>
                            <a:srgbClr val="000000"/>
                          </a:solidFill>
                          <a:latin typeface="+mj-lt"/>
                        </a:rPr>
                        <a:t>: </a:t>
                      </a:r>
                      <a:endParaRPr lang="en-US" sz="1600" b="0" i="0" u="none" strike="noStrike" dirty="0" smtClean="0">
                        <a:solidFill>
                          <a:srgbClr val="000000"/>
                        </a:solidFill>
                        <a:latin typeface="+mj-lt"/>
                      </a:endParaRPr>
                    </a:p>
                    <a:p>
                      <a:pPr algn="l" fontAlgn="b"/>
                      <a:r>
                        <a:rPr lang="en-US" sz="1600" b="0" i="0" u="none" strike="noStrike" dirty="0" smtClean="0">
                          <a:solidFill>
                            <a:srgbClr val="000000"/>
                          </a:solidFill>
                          <a:latin typeface="+mj-lt"/>
                        </a:rPr>
                        <a:t>Computer </a:t>
                      </a:r>
                      <a:r>
                        <a:rPr lang="en-US" sz="1600" b="0" i="0" u="none" strike="noStrike" dirty="0">
                          <a:solidFill>
                            <a:srgbClr val="000000"/>
                          </a:solidFill>
                          <a:latin typeface="+mj-lt"/>
                        </a:rPr>
                        <a:t>+ other</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22,753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Insurance </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24,893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Legal costs </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20,000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Library</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32,750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Meetings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14,061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n-lt"/>
                          <a:ea typeface="+mn-ea"/>
                          <a:cs typeface="+mn-cs"/>
                        </a:rPr>
                        <a:t>Travel</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35,000</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Other </a:t>
                      </a:r>
                      <a:r>
                        <a:rPr lang="en-US" sz="1600" b="0" i="0" u="none" strike="noStrike" kern="1200" dirty="0" smtClean="0">
                          <a:solidFill>
                            <a:srgbClr val="000000"/>
                          </a:solidFill>
                          <a:latin typeface="+mj-lt"/>
                          <a:ea typeface="+mn-ea"/>
                          <a:cs typeface="+mn-cs"/>
                        </a:rPr>
                        <a:t>Office/Misc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291,007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Utilities + </a:t>
                      </a:r>
                      <a:r>
                        <a:rPr lang="en-US" sz="1600" b="0" i="0" u="none" strike="noStrike" kern="1200" dirty="0" smtClean="0">
                          <a:solidFill>
                            <a:srgbClr val="000000"/>
                          </a:solidFill>
                          <a:latin typeface="+mj-lt"/>
                          <a:ea typeface="+mn-ea"/>
                          <a:cs typeface="+mn-cs"/>
                        </a:rPr>
                        <a:t>Facilities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298,387 </a:t>
                      </a:r>
                    </a:p>
                  </a:txBody>
                  <a:tcPr marL="9525" marR="9525" marT="9525" marB="0" anchor="b">
                    <a:solidFill>
                      <a:srgbClr val="EAEEF6"/>
                    </a:solidFill>
                  </a:tcPr>
                </a:tc>
              </a:tr>
              <a:tr h="38100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j-lt"/>
                        </a:rPr>
                        <a:t>1,224,760 </a:t>
                      </a:r>
                      <a:endParaRPr lang="en-US" sz="1600" b="1" i="0" u="none" strike="noStrike" dirty="0">
                        <a:solidFill>
                          <a:srgbClr val="000000"/>
                        </a:solidFill>
                        <a:latin typeface="+mj-lt"/>
                      </a:endParaRPr>
                    </a:p>
                  </a:txBody>
                  <a:tcPr marL="9525" marR="9525" marT="9525" marB="0" anchor="b">
                    <a:solidFill>
                      <a:srgbClr val="D3DBEC"/>
                    </a:solidFill>
                  </a:tcPr>
                </a:tc>
              </a:tr>
            </a:tbl>
          </a:graphicData>
        </a:graphic>
      </p:graphicFrame>
      <p:graphicFrame>
        <p:nvGraphicFramePr>
          <p:cNvPr id="14" name="Chart 13"/>
          <p:cNvGraphicFramePr/>
          <p:nvPr/>
        </p:nvGraphicFramePr>
        <p:xfrm>
          <a:off x="838200" y="4648200"/>
          <a:ext cx="4343400" cy="28956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Risk Services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Risk Services: </a:t>
            </a:r>
            <a:r>
              <a:rPr lang="en-US" dirty="0" smtClean="0"/>
              <a:t>30,000-ft. View</a:t>
            </a:r>
          </a:p>
        </p:txBody>
      </p:sp>
      <p:grpSp>
        <p:nvGrpSpPr>
          <p:cNvPr id="12" name="Group 11"/>
          <p:cNvGrpSpPr/>
          <p:nvPr/>
        </p:nvGrpSpPr>
        <p:grpSpPr>
          <a:xfrm>
            <a:off x="914400" y="1524000"/>
            <a:ext cx="8915400" cy="4876800"/>
            <a:chOff x="914400" y="1348565"/>
            <a:chExt cx="8915400" cy="4876800"/>
          </a:xfrm>
        </p:grpSpPr>
        <p:pic>
          <p:nvPicPr>
            <p:cNvPr id="798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1348565"/>
              <a:ext cx="4699784" cy="4876800"/>
            </a:xfrm>
            <a:prstGeom prst="rect">
              <a:avLst/>
            </a:prstGeom>
            <a:noFill/>
            <a:ln w="9525">
              <a:noFill/>
              <a:miter lim="800000"/>
              <a:headEnd/>
              <a:tailEnd/>
            </a:ln>
          </p:spPr>
        </p:pic>
        <p:sp>
          <p:nvSpPr>
            <p:cNvPr id="25" name="Rectangle 24"/>
            <p:cNvSpPr/>
            <p:nvPr/>
          </p:nvSpPr>
          <p:spPr bwMode="auto">
            <a:xfrm>
              <a:off x="3101003" y="3542255"/>
              <a:ext cx="1783080" cy="7620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7" name="Straight Connector 6"/>
            <p:cNvCxnSpPr/>
            <p:nvPr/>
          </p:nvCxnSpPr>
          <p:spPr bwMode="auto">
            <a:xfrm>
              <a:off x="4908887" y="3933888"/>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5181600" y="2643965"/>
              <a:ext cx="4648200" cy="2585323"/>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Crisis &amp; Consequence Mgmt.</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Loss Prevention &amp; Loss Control</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Risk Financing, Claims Mgmt., Insurance</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Enterprise Risk Mgmt.</a:t>
              </a:r>
            </a:p>
            <a:p>
              <a:pPr marL="117475" indent="-117475">
                <a:buSzPct val="125000"/>
                <a:buFont typeface="Arial" pitchFamily="34" charset="0"/>
                <a:buChar char="•"/>
              </a:pPr>
              <a:endParaRPr lang="en-US" sz="1800" b="1" dirty="0" smtClean="0">
                <a:solidFill>
                  <a:schemeClr val="bg1"/>
                </a:solidFill>
              </a:endParaRPr>
            </a:p>
          </p:txBody>
        </p:sp>
      </p:grpSp>
      <p:grpSp>
        <p:nvGrpSpPr>
          <p:cNvPr id="8" name="Group 7"/>
          <p:cNvGrpSpPr/>
          <p:nvPr/>
        </p:nvGrpSpPr>
        <p:grpSpPr>
          <a:xfrm>
            <a:off x="8305800" y="228600"/>
            <a:ext cx="1475751" cy="918972"/>
            <a:chOff x="3141518" y="1219200"/>
            <a:chExt cx="1475751" cy="918972"/>
          </a:xfrm>
        </p:grpSpPr>
        <p:pic>
          <p:nvPicPr>
            <p:cNvPr id="10"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1" name="TextBox 10"/>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16219" y="990600"/>
          <a:ext cx="5669280" cy="6492240"/>
        </p:xfrm>
        <a:graphic>
          <a:graphicData uri="http://schemas.openxmlformats.org/drawingml/2006/table">
            <a:tbl>
              <a:tblPr firstRow="1" bandRow="1">
                <a:tableStyleId>{5C22544A-7EE6-4342-B048-85BDC9FD1C3A}</a:tableStyleId>
              </a:tblPr>
              <a:tblGrid>
                <a:gridCol w="1417320"/>
                <a:gridCol w="1417320"/>
                <a:gridCol w="1417320"/>
                <a:gridCol w="1417320"/>
              </a:tblGrid>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ERM Systemwide Panel</a:t>
                      </a:r>
                      <a:endParaRPr lang="en-US" sz="1100" b="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Environmental Due Diligence Program</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Workers’ Compensation</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Risk Assessments</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Be Smart About Safety</a:t>
                      </a:r>
                      <a:endParaRPr lang="en-US" sz="11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Professional Med</a:t>
                      </a:r>
                      <a:r>
                        <a:rPr lang="en-US" sz="1100" kern="1200" baseline="0" dirty="0" smtClean="0">
                          <a:solidFill>
                            <a:schemeClr val="dk1"/>
                          </a:solidFill>
                          <a:latin typeface="+mn-lt"/>
                          <a:ea typeface="+mn-ea"/>
                          <a:cs typeface="+mn-cs"/>
                        </a:rPr>
                        <a:t> &amp; Hospital Liability</a:t>
                      </a:r>
                      <a:endParaRPr lang="en-US" sz="11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Risk Ranking Tools</a:t>
                      </a:r>
                      <a:endParaRPr lang="en-US" sz="11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Crisis Communications</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Environment</a:t>
                      </a:r>
                      <a:r>
                        <a:rPr lang="en-US" sz="1100" b="0" kern="1200" baseline="0" dirty="0" smtClean="0">
                          <a:solidFill>
                            <a:schemeClr val="dk1"/>
                          </a:solidFill>
                          <a:latin typeface="+mn-lt"/>
                          <a:ea typeface="+mn-ea"/>
                          <a:cs typeface="+mn-cs"/>
                        </a:rPr>
                        <a:t>, Health &amp; Safety </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Human Subject Injury</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latin typeface="+mn-lt"/>
                          <a:ea typeface="+mn-ea"/>
                          <a:cs typeface="+mn-cs"/>
                        </a:rPr>
                        <a:t>Risk Management</a:t>
                      </a:r>
                      <a:r>
                        <a:rPr lang="en-US" sz="1100" b="0" kern="1200" baseline="0" dirty="0" smtClean="0">
                          <a:solidFill>
                            <a:schemeClr val="dk1"/>
                          </a:solidFill>
                          <a:latin typeface="+mn-lt"/>
                          <a:ea typeface="+mn-ea"/>
                          <a:cs typeface="+mn-cs"/>
                        </a:rPr>
                        <a:t> Leadership Council</a:t>
                      </a:r>
                      <a:endParaRPr lang="en-US" sz="1100" b="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Public Safety</a:t>
                      </a: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Threat &amp; Security Services</a:t>
                      </a:r>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General Liability</a:t>
                      </a:r>
                    </a:p>
                  </a:txBody>
                  <a:tcPr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Risk Management Tools and</a:t>
                      </a:r>
                      <a:r>
                        <a:rPr lang="en-US" sz="1100" baseline="0" dirty="0" smtClean="0"/>
                        <a:t> Training</a:t>
                      </a:r>
                      <a:endParaRPr lang="en-US" sz="1100" dirty="0" smtClean="0"/>
                    </a:p>
                  </a:txBody>
                  <a:tcPr anchor="ctr">
                    <a:lnT w="12700" cap="flat" cmpd="sng" algn="ctr">
                      <a:solidFill>
                        <a:schemeClr val="bg1"/>
                      </a:solidFill>
                      <a:prstDash val="solid"/>
                      <a:round/>
                      <a:headEnd type="none" w="med" len="med"/>
                      <a:tailEnd type="none" w="med" len="med"/>
                    </a:lnT>
                    <a:solidFill>
                      <a:schemeClr val="accent1">
                        <a:lumMod val="40000"/>
                        <a:lumOff val="60000"/>
                      </a:schemeClr>
                    </a:solidFill>
                  </a:tcPr>
                </a:tc>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UC Ready</a:t>
                      </a:r>
                      <a:r>
                        <a:rPr lang="en-US" sz="1100" baseline="0" dirty="0" smtClean="0"/>
                        <a:t> Panel</a:t>
                      </a:r>
                      <a:endParaRPr lang="en-US" sz="1100" dirty="0" smtClean="0"/>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6% Prescription</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Employment</a:t>
                      </a:r>
                      <a:r>
                        <a:rPr lang="en-US" sz="1100" baseline="0" dirty="0" smtClean="0"/>
                        <a:t> Practices Liability</a:t>
                      </a:r>
                      <a:endParaRPr lang="en-US" sz="1100" dirty="0" smtClean="0"/>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Enterprise Data Mgmt./Analysis</a:t>
                      </a:r>
                    </a:p>
                  </a:txBody>
                  <a:tcPr anchor="ctr">
                    <a:solidFill>
                      <a:schemeClr val="accent1">
                        <a:lumMod val="40000"/>
                        <a:lumOff val="60000"/>
                      </a:schemeClr>
                    </a:solidFill>
                  </a:tcPr>
                </a:tc>
              </a:tr>
              <a:tr h="502920">
                <a:tc>
                  <a:txBody>
                    <a:bodyPr/>
                    <a:lstStyle/>
                    <a:p>
                      <a:pPr algn="ctr"/>
                      <a:r>
                        <a:rPr lang="en-US" sz="1100" dirty="0" smtClean="0"/>
                        <a:t>UC Ready</a:t>
                      </a:r>
                      <a:r>
                        <a:rPr lang="en-US" sz="1100" baseline="0" dirty="0" smtClean="0"/>
                        <a:t> Forum</a:t>
                      </a:r>
                      <a:endParaRPr lang="en-US" sz="1100" dirty="0"/>
                    </a:p>
                  </a:txBody>
                  <a:tcPr anchor="ctr">
                    <a:solidFill>
                      <a:schemeClr val="accent1">
                        <a:lumMod val="20000"/>
                        <a:lumOff val="80000"/>
                      </a:schemeClr>
                    </a:solidFill>
                  </a:tcPr>
                </a:tc>
                <a:tc>
                  <a:txBody>
                    <a:bodyPr/>
                    <a:lstStyle/>
                    <a:p>
                      <a:pPr algn="ctr"/>
                      <a:r>
                        <a:rPr lang="en-US" sz="1100" dirty="0" smtClean="0"/>
                        <a:t>Travel Assistance</a:t>
                      </a:r>
                      <a:endParaRPr lang="en-US" sz="1100" dirty="0"/>
                    </a:p>
                  </a:txBody>
                  <a:tcPr anchor="ctr">
                    <a:solidFill>
                      <a:schemeClr val="accent1">
                        <a:lumMod val="40000"/>
                        <a:lumOff val="60000"/>
                      </a:schemeClr>
                    </a:solidFill>
                  </a:tcPr>
                </a:tc>
                <a:tc>
                  <a:txBody>
                    <a:bodyPr/>
                    <a:lstStyle/>
                    <a:p>
                      <a:pPr algn="ctr"/>
                      <a:r>
                        <a:rPr lang="en-US" sz="1100" dirty="0" smtClean="0"/>
                        <a:t>Property</a:t>
                      </a:r>
                      <a:endParaRPr lang="en-US" sz="1100" dirty="0"/>
                    </a:p>
                  </a:txBody>
                  <a:tcPr anchor="ctr">
                    <a:solidFill>
                      <a:schemeClr val="accent1">
                        <a:lumMod val="20000"/>
                        <a:lumOff val="80000"/>
                      </a:schemeClr>
                    </a:solidFill>
                  </a:tcPr>
                </a:tc>
                <a:tc>
                  <a:txBody>
                    <a:bodyPr/>
                    <a:lstStyle/>
                    <a:p>
                      <a:pPr algn="ctr"/>
                      <a:r>
                        <a:rPr lang="en-US" sz="1100" dirty="0" smtClean="0"/>
                        <a:t>Enterprise Response Enablement</a:t>
                      </a:r>
                      <a:endParaRPr lang="en-US" sz="1100" dirty="0"/>
                    </a:p>
                  </a:txBody>
                  <a:tcPr anchor="ctr">
                    <a:solidFill>
                      <a:schemeClr val="accent1">
                        <a:lumMod val="40000"/>
                        <a:lumOff val="60000"/>
                      </a:schemeClr>
                    </a:solidFill>
                  </a:tcPr>
                </a:tc>
              </a:tr>
              <a:tr h="502920">
                <a:tc>
                  <a:txBody>
                    <a:bodyPr/>
                    <a:lstStyle/>
                    <a:p>
                      <a:pPr algn="ctr"/>
                      <a:r>
                        <a:rPr lang="en-US" sz="1100" dirty="0" smtClean="0"/>
                        <a:t>UC Ready Software</a:t>
                      </a:r>
                      <a:endParaRPr lang="en-US" sz="1100" dirty="0"/>
                    </a:p>
                  </a:txBody>
                  <a:tcPr anchor="ctr">
                    <a:solidFill>
                      <a:schemeClr val="accent1">
                        <a:lumMod val="20000"/>
                        <a:lumOff val="80000"/>
                      </a:schemeClr>
                    </a:solidFill>
                  </a:tcPr>
                </a:tc>
                <a:tc>
                  <a:txBody>
                    <a:bodyPr/>
                    <a:lstStyle/>
                    <a:p>
                      <a:pPr algn="ctr"/>
                      <a:r>
                        <a:rPr lang="en-US" sz="1100" dirty="0" smtClean="0"/>
                        <a:t>Occupational &amp; Employee Health Advisory Coalition</a:t>
                      </a:r>
                      <a:endParaRPr lang="en-US" sz="1100" dirty="0"/>
                    </a:p>
                  </a:txBody>
                  <a:tcPr anchor="ctr">
                    <a:solidFill>
                      <a:schemeClr val="accent1">
                        <a:lumMod val="40000"/>
                        <a:lumOff val="60000"/>
                      </a:schemeClr>
                    </a:solidFill>
                  </a:tcPr>
                </a:tc>
                <a:tc>
                  <a:txBody>
                    <a:bodyPr/>
                    <a:lstStyle/>
                    <a:p>
                      <a:pPr algn="ctr"/>
                      <a:r>
                        <a:rPr lang="en-US" sz="1100" dirty="0" smtClean="0"/>
                        <a:t>Fine Arts</a:t>
                      </a:r>
                      <a:endParaRPr lang="en-US" sz="1100" dirty="0"/>
                    </a:p>
                  </a:txBody>
                  <a:tcPr anchor="ctr">
                    <a:solidFill>
                      <a:schemeClr val="accent1">
                        <a:lumMod val="20000"/>
                        <a:lumOff val="80000"/>
                      </a:schemeClr>
                    </a:solidFill>
                  </a:tcPr>
                </a:tc>
                <a:tc>
                  <a:txBody>
                    <a:bodyPr/>
                    <a:lstStyle/>
                    <a:p>
                      <a:pPr algn="ctr"/>
                      <a:r>
                        <a:rPr lang="en-US" sz="1100" dirty="0" smtClean="0"/>
                        <a:t>UC Tracker</a:t>
                      </a:r>
                      <a:endParaRPr lang="en-US" sz="1100" dirty="0"/>
                    </a:p>
                  </a:txBody>
                  <a:tcPr anchor="ctr">
                    <a:solidFill>
                      <a:schemeClr val="accent1">
                        <a:lumMod val="40000"/>
                        <a:lumOff val="60000"/>
                      </a:schemeClr>
                    </a:solidFill>
                  </a:tcPr>
                </a:tc>
              </a:tr>
              <a:tr h="502920">
                <a:tc>
                  <a:txBody>
                    <a:bodyPr/>
                    <a:lstStyle/>
                    <a:p>
                      <a:pPr algn="ctr"/>
                      <a:r>
                        <a:rPr lang="en-US" sz="1100" dirty="0" smtClean="0"/>
                        <a:t>Emergency Management</a:t>
                      </a:r>
                      <a:endParaRPr lang="en-US" sz="1100" dirty="0"/>
                    </a:p>
                  </a:txBody>
                  <a:tcPr anchor="ctr">
                    <a:solidFill>
                      <a:schemeClr val="accent1">
                        <a:lumMod val="20000"/>
                        <a:lumOff val="80000"/>
                      </a:schemeClr>
                    </a:solidFill>
                  </a:tcPr>
                </a:tc>
                <a:tc>
                  <a:txBody>
                    <a:bodyPr/>
                    <a:lstStyle/>
                    <a:p>
                      <a:pPr algn="ctr"/>
                      <a:r>
                        <a:rPr lang="en-US" sz="1100" dirty="0" smtClean="0"/>
                        <a:t>EH&amp;S Leadership Council</a:t>
                      </a:r>
                      <a:endParaRPr lang="en-US" sz="1100" dirty="0"/>
                    </a:p>
                  </a:txBody>
                  <a:tcPr anchor="ctr">
                    <a:solidFill>
                      <a:schemeClr val="accent1">
                        <a:lumMod val="40000"/>
                        <a:lumOff val="60000"/>
                      </a:schemeClr>
                    </a:solidFill>
                  </a:tcPr>
                </a:tc>
                <a:tc>
                  <a:txBody>
                    <a:bodyPr/>
                    <a:lstStyle/>
                    <a:p>
                      <a:pPr algn="ctr"/>
                      <a:r>
                        <a:rPr lang="en-US" sz="1100" dirty="0" smtClean="0"/>
                        <a:t>Construction</a:t>
                      </a:r>
                      <a:endParaRPr lang="en-US" sz="1100" dirty="0"/>
                    </a:p>
                  </a:txBody>
                  <a:tcPr anchor="ctr">
                    <a:solidFill>
                      <a:schemeClr val="accent1">
                        <a:lumMod val="20000"/>
                        <a:lumOff val="80000"/>
                      </a:schemeClr>
                    </a:solidFill>
                  </a:tcPr>
                </a:tc>
                <a:tc>
                  <a:txBody>
                    <a:bodyPr/>
                    <a:lstStyle/>
                    <a:p>
                      <a:pPr algn="ctr"/>
                      <a:r>
                        <a:rPr lang="en-US" sz="1100" dirty="0" smtClean="0"/>
                        <a:t>UC Action</a:t>
                      </a:r>
                      <a:endParaRPr lang="en-US" sz="1100" dirty="0"/>
                    </a:p>
                  </a:txBody>
                  <a:tcPr anchor="ctr">
                    <a:solidFill>
                      <a:schemeClr val="accent1">
                        <a:lumMod val="40000"/>
                        <a:lumOff val="60000"/>
                      </a:schemeClr>
                    </a:solidFill>
                  </a:tcPr>
                </a:tc>
              </a:tr>
              <a:tr h="502920">
                <a:tc>
                  <a:txBody>
                    <a:bodyPr/>
                    <a:lstStyle/>
                    <a:p>
                      <a:pPr algn="ctr"/>
                      <a:r>
                        <a:rPr lang="en-US" sz="1100" dirty="0" smtClean="0"/>
                        <a:t>Incident</a:t>
                      </a:r>
                      <a:r>
                        <a:rPr lang="en-US" sz="1100" baseline="0" dirty="0" smtClean="0"/>
                        <a:t> Command Centers</a:t>
                      </a:r>
                      <a:endParaRPr lang="en-US" sz="1100" dirty="0"/>
                    </a:p>
                  </a:txBody>
                  <a:tcPr anchor="ctr">
                    <a:solidFill>
                      <a:schemeClr val="accent1">
                        <a:lumMod val="20000"/>
                        <a:lumOff val="80000"/>
                      </a:schemeClr>
                    </a:solidFill>
                  </a:tcPr>
                </a:tc>
                <a:tc>
                  <a:txBody>
                    <a:bodyPr/>
                    <a:lstStyle/>
                    <a:p>
                      <a:pPr algn="ctr"/>
                      <a:r>
                        <a:rPr lang="en-US" sz="1100" dirty="0" smtClean="0"/>
                        <a:t>Employment Practices Improve- </a:t>
                      </a:r>
                      <a:r>
                        <a:rPr lang="en-US" sz="1100" dirty="0" err="1" smtClean="0"/>
                        <a:t>ment</a:t>
                      </a:r>
                      <a:r>
                        <a:rPr lang="en-US" sz="1100" dirty="0" smtClean="0"/>
                        <a:t> Committee</a:t>
                      </a:r>
                      <a:endParaRPr lang="en-US" sz="1100" dirty="0"/>
                    </a:p>
                  </a:txBody>
                  <a:tcPr anchor="ctr">
                    <a:solidFill>
                      <a:schemeClr val="accent1">
                        <a:lumMod val="40000"/>
                        <a:lumOff val="60000"/>
                      </a:schemeClr>
                    </a:solidFill>
                  </a:tcPr>
                </a:tc>
                <a:tc>
                  <a:txBody>
                    <a:bodyPr/>
                    <a:lstStyle/>
                    <a:p>
                      <a:pPr algn="ctr"/>
                      <a:r>
                        <a:rPr lang="en-US" sz="1100" dirty="0" smtClean="0"/>
                        <a:t>Auto</a:t>
                      </a:r>
                      <a:endParaRPr lang="en-US" sz="1100" dirty="0"/>
                    </a:p>
                  </a:txBody>
                  <a:tcPr anchor="ctr">
                    <a:solidFill>
                      <a:schemeClr val="accent1">
                        <a:lumMod val="20000"/>
                        <a:lumOff val="80000"/>
                      </a:schemeClr>
                    </a:solidFill>
                  </a:tcPr>
                </a:tc>
                <a:tc>
                  <a:txBody>
                    <a:bodyPr/>
                    <a:lstStyle/>
                    <a:p>
                      <a:pPr algn="ctr"/>
                      <a:r>
                        <a:rPr lang="en-US" sz="1100" dirty="0" smtClean="0"/>
                        <a:t>ERMIS</a:t>
                      </a:r>
                      <a:endParaRPr lang="en-US" sz="1100" dirty="0"/>
                    </a:p>
                  </a:txBody>
                  <a:tcPr anchor="ctr">
                    <a:solidFill>
                      <a:schemeClr val="accent1">
                        <a:lumMod val="40000"/>
                        <a:lumOff val="60000"/>
                      </a:schemeClr>
                    </a:solidFill>
                  </a:tcPr>
                </a:tc>
              </a:tr>
              <a:tr h="502920">
                <a:tc>
                  <a:txBody>
                    <a:bodyPr/>
                    <a:lstStyle/>
                    <a:p>
                      <a:pPr algn="ctr"/>
                      <a:r>
                        <a:rPr lang="en-US" sz="1100" dirty="0" smtClean="0"/>
                        <a:t>UCOP Crisis Mgmt. Response Team</a:t>
                      </a:r>
                      <a:endParaRPr lang="en-US" sz="1100" dirty="0"/>
                    </a:p>
                  </a:txBody>
                  <a:tcPr anchor="ct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smtClean="0"/>
                        <a:t>Web-based incident reporting</a:t>
                      </a:r>
                      <a:endParaRPr lang="en-US" sz="1100" dirty="0"/>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100" dirty="0" smtClean="0"/>
                        <a:t>Auxiliary Groups</a:t>
                      </a:r>
                      <a:endParaRPr lang="en-US" sz="1100" dirty="0"/>
                    </a:p>
                  </a:txBody>
                  <a:tcPr anchor="ct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smtClean="0"/>
                        <a:t>Risk Summit</a:t>
                      </a:r>
                      <a:endParaRPr lang="en-US" sz="1100" dirty="0"/>
                    </a:p>
                  </a:txBody>
                  <a:tcPr anchor="ctr">
                    <a:lnB w="38100" cap="flat" cmpd="sng" algn="ctr">
                      <a:solidFill>
                        <a:schemeClr val="bg1"/>
                      </a:solidFill>
                      <a:prstDash val="solid"/>
                      <a:round/>
                      <a:headEnd type="none" w="med" len="med"/>
                      <a:tailEnd type="none" w="med" len="med"/>
                    </a:lnB>
                    <a:solidFill>
                      <a:schemeClr val="accent1">
                        <a:lumMod val="40000"/>
                        <a:lumOff val="60000"/>
                      </a:schemeClr>
                    </a:solidFill>
                  </a:tcPr>
                </a:tc>
              </a:tr>
              <a:tr h="594360">
                <a:tc>
                  <a:txBody>
                    <a:bodyPr/>
                    <a:lstStyle/>
                    <a:p>
                      <a:pPr marL="0" algn="ctr" defTabSz="914400" rtl="0" eaLnBrk="1" latinLnBrk="0" hangingPunct="1"/>
                      <a:r>
                        <a:rPr lang="en-US" sz="1300" b="1" kern="1200" dirty="0" smtClean="0">
                          <a:solidFill>
                            <a:schemeClr val="bg1"/>
                          </a:solidFill>
                          <a:latin typeface="+mn-lt"/>
                          <a:ea typeface="+mn-ea"/>
                          <a:cs typeface="+mn-cs"/>
                        </a:rPr>
                        <a:t>Crisis &amp; </a:t>
                      </a:r>
                    </a:p>
                    <a:p>
                      <a:pPr marL="0" algn="ctr" defTabSz="914400" rtl="0" eaLnBrk="1" latinLnBrk="0" hangingPunct="1"/>
                      <a:r>
                        <a:rPr lang="en-US" sz="1300" b="1" kern="1200" dirty="0" smtClean="0">
                          <a:solidFill>
                            <a:schemeClr val="bg1"/>
                          </a:solidFill>
                          <a:latin typeface="+mn-lt"/>
                          <a:ea typeface="+mn-ea"/>
                          <a:cs typeface="+mn-cs"/>
                        </a:rPr>
                        <a:t>Consequence Management</a:t>
                      </a:r>
                      <a:endParaRPr lang="en-US" sz="1300" b="1" kern="1200" dirty="0">
                        <a:solidFill>
                          <a:schemeClr val="bg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300" b="1" kern="1200" dirty="0" smtClean="0">
                          <a:solidFill>
                            <a:schemeClr val="bg1"/>
                          </a:solidFill>
                          <a:latin typeface="+mn-lt"/>
                          <a:ea typeface="+mn-ea"/>
                          <a:cs typeface="+mn-cs"/>
                        </a:rPr>
                        <a:t>Loss Prevention</a:t>
                      </a:r>
                      <a:r>
                        <a:rPr lang="en-US" sz="1300" b="1" kern="1200" baseline="0" dirty="0" smtClean="0">
                          <a:solidFill>
                            <a:schemeClr val="bg1"/>
                          </a:solidFill>
                          <a:latin typeface="+mn-lt"/>
                          <a:ea typeface="+mn-ea"/>
                          <a:cs typeface="+mn-cs"/>
                        </a:rPr>
                        <a:t> and</a:t>
                      </a:r>
                    </a:p>
                    <a:p>
                      <a:pPr marL="0" algn="ctr" defTabSz="914400" rtl="0" eaLnBrk="1" latinLnBrk="0" hangingPunct="1"/>
                      <a:r>
                        <a:rPr lang="en-US" sz="1300" b="1" kern="1200" baseline="0" dirty="0" smtClean="0">
                          <a:solidFill>
                            <a:schemeClr val="bg1"/>
                          </a:solidFill>
                          <a:latin typeface="+mn-lt"/>
                          <a:ea typeface="+mn-ea"/>
                          <a:cs typeface="+mn-cs"/>
                        </a:rPr>
                        <a:t>Loss Control</a:t>
                      </a:r>
                      <a:endParaRPr lang="en-US" sz="1300" b="1" kern="1200" dirty="0">
                        <a:solidFill>
                          <a:schemeClr val="bg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marL="0" algn="ctr" defTabSz="914400" rtl="0" eaLnBrk="1" latinLnBrk="0" hangingPunct="1"/>
                      <a:r>
                        <a:rPr lang="en-US" sz="1300" b="1" kern="1200" dirty="0" smtClean="0">
                          <a:solidFill>
                            <a:schemeClr val="bg1"/>
                          </a:solidFill>
                          <a:latin typeface="+mn-lt"/>
                          <a:ea typeface="+mn-ea"/>
                          <a:cs typeface="+mn-cs"/>
                        </a:rPr>
                        <a:t>Risk Financing/ Claims Mgmt./</a:t>
                      </a:r>
                      <a:r>
                        <a:rPr lang="en-US" sz="1300" b="1" kern="1200" baseline="0" dirty="0" smtClean="0">
                          <a:solidFill>
                            <a:schemeClr val="bg1"/>
                          </a:solidFill>
                          <a:latin typeface="+mn-lt"/>
                          <a:ea typeface="+mn-ea"/>
                          <a:cs typeface="+mn-cs"/>
                        </a:rPr>
                        <a:t> </a:t>
                      </a:r>
                      <a:r>
                        <a:rPr lang="en-US" sz="1300" b="1" kern="1200" dirty="0" smtClean="0">
                          <a:solidFill>
                            <a:schemeClr val="bg1"/>
                          </a:solidFill>
                          <a:latin typeface="+mn-lt"/>
                          <a:ea typeface="+mn-ea"/>
                          <a:cs typeface="+mn-cs"/>
                        </a:rPr>
                        <a:t>Insurance</a:t>
                      </a:r>
                      <a:endParaRPr lang="en-US" sz="1300" b="1" kern="1200" dirty="0">
                        <a:solidFill>
                          <a:schemeClr val="bg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300" b="1" kern="1200" dirty="0" smtClean="0">
                          <a:solidFill>
                            <a:schemeClr val="bg1"/>
                          </a:solidFill>
                          <a:latin typeface="+mn-lt"/>
                          <a:ea typeface="+mn-ea"/>
                          <a:cs typeface="+mn-cs"/>
                        </a:rPr>
                        <a:t>Enterprise</a:t>
                      </a:r>
                      <a:r>
                        <a:rPr lang="en-US" sz="1300" b="1" kern="1200" baseline="0" dirty="0" smtClean="0">
                          <a:solidFill>
                            <a:schemeClr val="bg1"/>
                          </a:solidFill>
                          <a:latin typeface="+mn-lt"/>
                          <a:ea typeface="+mn-ea"/>
                          <a:cs typeface="+mn-cs"/>
                        </a:rPr>
                        <a:t> Risk Management Program</a:t>
                      </a:r>
                      <a:endParaRPr lang="en-US" sz="1300" b="1" kern="1200" dirty="0">
                        <a:solidFill>
                          <a:schemeClr val="bg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lumMod val="75000"/>
                      </a:schemeClr>
                    </a:solidFill>
                  </a:tcPr>
                </a:tc>
              </a:tr>
            </a:tbl>
          </a:graphicData>
        </a:graphic>
      </p:graphicFrame>
      <p:sp>
        <p:nvSpPr>
          <p:cNvPr id="31745" name="Rectangle 2"/>
          <p:cNvSpPr>
            <a:spLocks noGrp="1" noChangeArrowheads="1"/>
          </p:cNvSpPr>
          <p:nvPr>
            <p:ph type="title"/>
          </p:nvPr>
        </p:nvSpPr>
        <p:spPr>
          <a:xfrm>
            <a:off x="685800" y="533400"/>
            <a:ext cx="7419975" cy="288925"/>
          </a:xfrm>
        </p:spPr>
        <p:txBody>
          <a:bodyPr/>
          <a:lstStyle/>
          <a:p>
            <a:r>
              <a:rPr lang="en-US" dirty="0" smtClean="0">
                <a:solidFill>
                  <a:schemeClr val="bg2"/>
                </a:solidFill>
              </a:rPr>
              <a:t>Risk Services: </a:t>
            </a:r>
            <a:r>
              <a:rPr lang="en-US" dirty="0" smtClean="0"/>
              <a:t>Value-Added</a:t>
            </a:r>
          </a:p>
        </p:txBody>
      </p:sp>
      <p:graphicFrame>
        <p:nvGraphicFramePr>
          <p:cNvPr id="4" name="Diagram 3"/>
          <p:cNvGraphicFramePr/>
          <p:nvPr/>
        </p:nvGraphicFramePr>
        <p:xfrm>
          <a:off x="-4549" y="1316025"/>
          <a:ext cx="4576549" cy="2570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xplosion 2 6"/>
          <p:cNvSpPr/>
          <p:nvPr/>
        </p:nvSpPr>
        <p:spPr bwMode="auto">
          <a:xfrm flipH="1">
            <a:off x="1371600" y="3735956"/>
            <a:ext cx="2819400" cy="2993066"/>
          </a:xfrm>
          <a:prstGeom prst="irregularSeal2">
            <a:avLst/>
          </a:prstGeom>
          <a:solidFill>
            <a:srgbClr val="F6EB0A"/>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TextBox 7"/>
          <p:cNvSpPr txBox="1"/>
          <p:nvPr/>
        </p:nvSpPr>
        <p:spPr>
          <a:xfrm>
            <a:off x="1949301" y="4497956"/>
            <a:ext cx="1838480" cy="1646640"/>
          </a:xfrm>
          <a:prstGeom prst="rect">
            <a:avLst/>
          </a:prstGeom>
          <a:noFill/>
          <a:ln w="25400">
            <a:noFill/>
          </a:ln>
        </p:spPr>
        <p:txBody>
          <a:bodyPr wrap="square" rtlCol="0" anchor="ctr">
            <a:noAutofit/>
          </a:bodyPr>
          <a:lstStyle/>
          <a:p>
            <a:pPr algn="ctr"/>
            <a:r>
              <a:rPr lang="en-US" sz="1600" b="1" i="1" dirty="0" smtClean="0">
                <a:solidFill>
                  <a:schemeClr val="bg1">
                    <a:lumMod val="50000"/>
                  </a:schemeClr>
                </a:solidFill>
              </a:rPr>
              <a:t>Cost of Risk</a:t>
            </a:r>
          </a:p>
          <a:p>
            <a:pPr algn="ctr"/>
            <a:r>
              <a:rPr lang="en-US" sz="1600" b="1" i="1" dirty="0" smtClean="0">
                <a:solidFill>
                  <a:schemeClr val="bg1">
                    <a:lumMod val="50000"/>
                  </a:schemeClr>
                </a:solidFill>
              </a:rPr>
              <a:t>reduced from $18.46 in FY04 to </a:t>
            </a:r>
            <a:r>
              <a:rPr lang="en-US" sz="1600" b="1" i="1" dirty="0" smtClean="0">
                <a:solidFill>
                  <a:srgbClr val="3399FF"/>
                </a:solidFill>
              </a:rPr>
              <a:t>$13.43</a:t>
            </a:r>
            <a:r>
              <a:rPr lang="en-US" sz="1600" b="1" i="1" dirty="0" smtClean="0">
                <a:solidFill>
                  <a:schemeClr val="bg1">
                    <a:lumMod val="50000"/>
                  </a:schemeClr>
                </a:solidFill>
              </a:rPr>
              <a:t> in FY10*</a:t>
            </a:r>
            <a:endParaRPr lang="en-US" sz="1600" b="1" i="1" dirty="0">
              <a:solidFill>
                <a:schemeClr val="accent1"/>
              </a:solidFill>
            </a:endParaRPr>
          </a:p>
        </p:txBody>
      </p:sp>
      <p:sp>
        <p:nvSpPr>
          <p:cNvPr id="9" name="Rectangle 8"/>
          <p:cNvSpPr/>
          <p:nvPr/>
        </p:nvSpPr>
        <p:spPr>
          <a:xfrm>
            <a:off x="1772097" y="6457890"/>
            <a:ext cx="1707519" cy="400110"/>
          </a:xfrm>
          <a:prstGeom prst="rect">
            <a:avLst/>
          </a:prstGeom>
        </p:spPr>
        <p:txBody>
          <a:bodyPr wrap="none">
            <a:spAutoFit/>
          </a:bodyPr>
          <a:lstStyle/>
          <a:p>
            <a:r>
              <a:rPr lang="en-US" sz="1000" dirty="0" smtClean="0"/>
              <a:t>*per $1,000 of systemwide</a:t>
            </a:r>
          </a:p>
          <a:p>
            <a:r>
              <a:rPr lang="en-US" sz="1000" dirty="0" smtClean="0"/>
              <a:t>operating budget</a:t>
            </a:r>
            <a:endParaRPr lang="en-US" sz="1000" dirty="0"/>
          </a:p>
        </p:txBody>
      </p:sp>
      <p:sp>
        <p:nvSpPr>
          <p:cNvPr id="10" name="Rectangle 9"/>
          <p:cNvSpPr/>
          <p:nvPr/>
        </p:nvSpPr>
        <p:spPr bwMode="auto">
          <a:xfrm>
            <a:off x="1329068" y="1219200"/>
            <a:ext cx="1905000" cy="301262"/>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Trebuchet MS" pitchFamily="34" charset="0"/>
              </a:rPr>
              <a:t>Strategic View</a:t>
            </a:r>
            <a:r>
              <a:rPr kumimoji="0" lang="en-US" sz="1400" b="0" i="0" u="none" strike="noStrike" cap="none" normalizeH="0" dirty="0" smtClean="0">
                <a:ln>
                  <a:noFill/>
                </a:ln>
                <a:solidFill>
                  <a:schemeClr val="bg1"/>
                </a:solidFill>
                <a:effectLst/>
                <a:latin typeface="Trebuchet MS" pitchFamily="34" charset="0"/>
              </a:rPr>
              <a:t> of Risk</a:t>
            </a:r>
            <a:endParaRPr kumimoji="0" lang="en-US" sz="1400" b="0" i="0" u="none" strike="noStrike" cap="none" normalizeH="0" baseline="0" dirty="0" smtClean="0">
              <a:ln>
                <a:noFill/>
              </a:ln>
              <a:solidFill>
                <a:schemeClr val="bg1"/>
              </a:solidFill>
              <a:effectLst/>
              <a:latin typeface="Trebuchet MS" pitchFamily="34" charset="0"/>
            </a:endParaRPr>
          </a:p>
        </p:txBody>
      </p:sp>
      <p:sp>
        <p:nvSpPr>
          <p:cNvPr id="11" name="Rectangle 10"/>
          <p:cNvSpPr/>
          <p:nvPr/>
        </p:nvSpPr>
        <p:spPr bwMode="auto">
          <a:xfrm>
            <a:off x="4137485" y="762000"/>
            <a:ext cx="5638800" cy="207334"/>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rebuchet MS" pitchFamily="34" charset="0"/>
              </a:rPr>
              <a:t>Enterprise</a:t>
            </a:r>
            <a:r>
              <a:rPr kumimoji="0" lang="en-US" sz="1400" b="1" i="0" u="none" strike="noStrike" cap="none" normalizeH="0" dirty="0" smtClean="0">
                <a:ln>
                  <a:noFill/>
                </a:ln>
                <a:solidFill>
                  <a:schemeClr val="bg1"/>
                </a:solidFill>
                <a:effectLst/>
                <a:latin typeface="Trebuchet MS" pitchFamily="34" charset="0"/>
              </a:rPr>
              <a:t> Risk Management (ERM) </a:t>
            </a:r>
            <a:r>
              <a:rPr kumimoji="0" lang="en-US" sz="1400" b="1" i="0" u="none" strike="noStrike" cap="none" normalizeH="0" baseline="0" dirty="0" smtClean="0">
                <a:ln>
                  <a:noFill/>
                </a:ln>
                <a:solidFill>
                  <a:schemeClr val="bg1"/>
                </a:solidFill>
                <a:effectLst/>
                <a:latin typeface="Trebuchet MS" pitchFamily="34" charset="0"/>
              </a:rPr>
              <a:t>Solution</a:t>
            </a:r>
            <a:r>
              <a:rPr kumimoji="0" lang="en-US" sz="1400" b="1" i="0" u="none" strike="noStrike" cap="none" normalizeH="0" dirty="0" smtClean="0">
                <a:ln>
                  <a:noFill/>
                </a:ln>
                <a:solidFill>
                  <a:schemeClr val="bg1"/>
                </a:solidFill>
                <a:effectLst/>
                <a:latin typeface="Trebuchet MS" pitchFamily="34" charset="0"/>
              </a:rPr>
              <a:t> Set</a:t>
            </a:r>
            <a:endParaRPr kumimoji="0" lang="en-US" sz="1400" b="1" i="0" u="none" strike="noStrike" cap="none" normalizeH="0" baseline="0" dirty="0" smtClean="0">
              <a:ln>
                <a:noFill/>
              </a:ln>
              <a:solidFill>
                <a:schemeClr val="bg1"/>
              </a:solidFill>
              <a:effectLst/>
              <a:latin typeface="Trebuchet MS" pitchFamily="34" charset="0"/>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533400"/>
            <a:ext cx="9220200" cy="609600"/>
          </a:xfrm>
        </p:spPr>
        <p:txBody>
          <a:bodyPr/>
          <a:lstStyle/>
          <a:p>
            <a:r>
              <a:rPr lang="en-US" dirty="0" smtClean="0">
                <a:solidFill>
                  <a:schemeClr val="bg2"/>
                </a:solidFill>
              </a:rPr>
              <a:t>Risk Services: </a:t>
            </a:r>
            <a:r>
              <a:rPr lang="en-US" dirty="0" smtClean="0"/>
              <a:t>Budget Summary</a:t>
            </a:r>
          </a:p>
        </p:txBody>
      </p:sp>
      <p:sp>
        <p:nvSpPr>
          <p:cNvPr id="14" name="Rectangle 13"/>
          <p:cNvSpPr/>
          <p:nvPr/>
        </p:nvSpPr>
        <p:spPr bwMode="auto">
          <a:xfrm>
            <a:off x="990600" y="1295400"/>
            <a:ext cx="8458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Tota</a:t>
            </a:r>
            <a:r>
              <a:rPr lang="en-US" sz="1800" b="1" dirty="0" smtClean="0">
                <a:solidFill>
                  <a:schemeClr val="bg1"/>
                </a:solidFill>
              </a:rPr>
              <a:t>l 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1052286" y="1752600"/>
          <a:ext cx="3672114" cy="1524000"/>
        </p:xfrm>
        <a:graphic>
          <a:graphicData uri="http://schemas.openxmlformats.org/drawingml/2006/table">
            <a:tbl>
              <a:tblPr firstRow="1" bandRow="1">
                <a:tableStyleId>{5C22544A-7EE6-4342-B048-85BDC9FD1C3A}</a:tableStyleId>
              </a:tblPr>
              <a:tblGrid>
                <a:gridCol w="1946188"/>
                <a:gridCol w="1725926"/>
              </a:tblGrid>
              <a:tr h="38100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8100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j-lt"/>
                          <a:ea typeface="+mn-ea"/>
                          <a:cs typeface="+mn-cs"/>
                        </a:rPr>
                        <a:t>1,803,152 </a:t>
                      </a:r>
                    </a:p>
                  </a:txBody>
                  <a:tcPr marL="9525" marR="9525" marT="9525" marB="0" anchor="b">
                    <a:solidFill>
                      <a:srgbClr val="EAEEF6"/>
                    </a:solidFill>
                  </a:tcPr>
                </a:tc>
              </a:tr>
              <a:tr h="38100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j-lt"/>
                          <a:ea typeface="+mn-ea"/>
                          <a:cs typeface="+mn-cs"/>
                        </a:rPr>
                        <a:t>652,000 </a:t>
                      </a:r>
                    </a:p>
                  </a:txBody>
                  <a:tcPr marL="9525" marR="9525" marT="9525" marB="0" anchor="b">
                    <a:solidFill>
                      <a:srgbClr val="EAEEF6"/>
                    </a:solidFill>
                  </a:tcPr>
                </a:tc>
              </a:tr>
              <a:tr h="38100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2,455,152</a:t>
                      </a:r>
                      <a:endParaRPr lang="en-US" sz="1800" b="1" i="0" u="none" strike="noStrike" kern="1200" dirty="0">
                        <a:solidFill>
                          <a:srgbClr val="000000"/>
                        </a:solidFill>
                        <a:latin typeface="+mj-lt"/>
                        <a:ea typeface="+mn-ea"/>
                        <a:cs typeface="+mn-cs"/>
                      </a:endParaRPr>
                    </a:p>
                  </a:txBody>
                  <a:tcPr marL="9525" marR="9525" marT="9525" marB="0" anchor="b"/>
                </a:tc>
              </a:tr>
            </a:tbl>
          </a:graphicData>
        </a:graphic>
      </p:graphicFrame>
      <p:graphicFrame>
        <p:nvGraphicFramePr>
          <p:cNvPr id="17" name="Chart 16"/>
          <p:cNvGraphicFramePr/>
          <p:nvPr/>
        </p:nvGraphicFramePr>
        <p:xfrm>
          <a:off x="1143000" y="3657600"/>
          <a:ext cx="37338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p:cNvGraphicFramePr>
            <a:graphicFrameLocks noGrp="1"/>
          </p:cNvGraphicFramePr>
          <p:nvPr/>
        </p:nvGraphicFramePr>
        <p:xfrm>
          <a:off x="5105400" y="1752600"/>
          <a:ext cx="4343400" cy="1540510"/>
        </p:xfrm>
        <a:graphic>
          <a:graphicData uri="http://schemas.openxmlformats.org/drawingml/2006/table">
            <a:tbl>
              <a:tblPr firstRow="1" bandRow="1">
                <a:tableStyleId>{5C22544A-7EE6-4342-B048-85BDC9FD1C3A}</a:tableStyleId>
              </a:tblPr>
              <a:tblGrid>
                <a:gridCol w="2286001"/>
                <a:gridCol w="1371599"/>
                <a:gridCol w="685800"/>
              </a:tblGrid>
              <a:tr h="370840">
                <a:tc>
                  <a:txBody>
                    <a:bodyPr/>
                    <a:lstStyle/>
                    <a:p>
                      <a:pPr algn="ctr" fontAlgn="b"/>
                      <a:r>
                        <a:rPr lang="en-US" sz="1800" b="1" i="0" u="none" strike="noStrike" dirty="0">
                          <a:solidFill>
                            <a:srgbClr val="FFFFFF"/>
                          </a:solidFill>
                          <a:latin typeface="+mj-lt"/>
                        </a:rPr>
                        <a:t> </a:t>
                      </a:r>
                      <a:r>
                        <a:rPr lang="en-US" sz="1800" b="1" i="0" u="none" strike="noStrike" dirty="0" smtClean="0">
                          <a:solidFill>
                            <a:srgbClr val="FFFFFF"/>
                          </a:solidFill>
                          <a:latin typeface="+mj-lt"/>
                        </a:rPr>
                        <a:t>By</a:t>
                      </a:r>
                      <a:r>
                        <a:rPr lang="en-US" sz="1800" b="1" i="0" u="none" strike="noStrike" baseline="0" dirty="0" smtClean="0">
                          <a:solidFill>
                            <a:srgbClr val="FFFFFF"/>
                          </a:solidFill>
                          <a:latin typeface="+mj-lt"/>
                        </a:rPr>
                        <a:t> Fund</a:t>
                      </a:r>
                      <a:endParaRPr lang="en-US" sz="1800" b="1" i="0" u="none" strike="noStrike" dirty="0">
                        <a:solidFill>
                          <a:srgbClr val="FFFFFF"/>
                        </a:solidFill>
                        <a:latin typeface="+mj-lt"/>
                      </a:endParaRP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c>
                  <a:txBody>
                    <a:bodyPr/>
                    <a:lstStyle/>
                    <a:p>
                      <a:pPr algn="ctr" fontAlgn="b"/>
                      <a:r>
                        <a:rPr lang="en-US" sz="1800" b="1" i="0" u="none" strike="noStrike" dirty="0">
                          <a:solidFill>
                            <a:srgbClr val="FFFFFF"/>
                          </a:solidFill>
                          <a:latin typeface="+mj-lt"/>
                        </a:rPr>
                        <a:t>% </a:t>
                      </a:r>
                    </a:p>
                  </a:txBody>
                  <a:tcPr marL="9525" marR="9525" marT="9525" marB="0" anchor="b"/>
                </a:tc>
              </a:tr>
              <a:tr h="370840">
                <a:tc>
                  <a:txBody>
                    <a:bodyPr/>
                    <a:lstStyle/>
                    <a:p>
                      <a:pPr algn="l" fontAlgn="b"/>
                      <a:r>
                        <a:rPr lang="en-US" sz="1800" b="1" i="0" u="none" strike="noStrike" dirty="0">
                          <a:solidFill>
                            <a:srgbClr val="000000"/>
                          </a:solidFill>
                          <a:latin typeface="+mj-lt"/>
                        </a:rPr>
                        <a:t>Restricted</a:t>
                      </a:r>
                    </a:p>
                  </a:txBody>
                  <a:tcPr marL="9525" marR="9525" marT="9525" marB="0" anchor="b">
                    <a:solidFill>
                      <a:srgbClr val="D3DBEC"/>
                    </a:solidFill>
                  </a:tcPr>
                </a:tc>
                <a:tc>
                  <a:txBody>
                    <a:bodyPr/>
                    <a:lstStyle/>
                    <a:p>
                      <a:pPr algn="l" fontAlgn="b"/>
                      <a:r>
                        <a:rPr lang="en-US" sz="1600" b="1" i="0" u="none" strike="noStrike" dirty="0">
                          <a:solidFill>
                            <a:srgbClr val="000000"/>
                          </a:solidFill>
                          <a:latin typeface="+mj-lt"/>
                        </a:rPr>
                        <a:t> </a:t>
                      </a:r>
                    </a:p>
                  </a:txBody>
                  <a:tcPr marL="9525" marR="9525" marT="9525" marB="0" anchor="b">
                    <a:solidFill>
                      <a:srgbClr val="D3DBEC"/>
                    </a:solidFill>
                  </a:tcPr>
                </a:tc>
                <a:tc>
                  <a:txBody>
                    <a:bodyPr/>
                    <a:lstStyle/>
                    <a:p>
                      <a:pPr algn="l" fontAlgn="b"/>
                      <a:r>
                        <a:rPr lang="en-US" sz="1600" b="0" i="0" u="none" strike="noStrike" dirty="0">
                          <a:solidFill>
                            <a:srgbClr val="000000"/>
                          </a:solidFill>
                          <a:latin typeface="+mj-lt"/>
                        </a:rPr>
                        <a:t> </a:t>
                      </a:r>
                    </a:p>
                  </a:txBody>
                  <a:tcPr marL="9525" marR="9525" marT="9525" marB="0" anchor="b">
                    <a:solidFill>
                      <a:srgbClr val="D3DBEC"/>
                    </a:solidFill>
                  </a:tcPr>
                </a:tc>
              </a:tr>
              <a:tr h="370840">
                <a:tc>
                  <a:txBody>
                    <a:bodyPr/>
                    <a:lstStyle/>
                    <a:p>
                      <a:pPr marL="0" algn="l" defTabSz="914400" rtl="0" eaLnBrk="1" fontAlgn="b" latinLnBrk="0" hangingPunct="1"/>
                      <a:r>
                        <a:rPr lang="en-US" sz="1800" b="0" i="0" u="none" strike="noStrike" kern="1200" dirty="0" smtClean="0">
                          <a:solidFill>
                            <a:srgbClr val="000000"/>
                          </a:solidFill>
                          <a:latin typeface="+mj-lt"/>
                          <a:ea typeface="+mn-ea"/>
                          <a:cs typeface="+mn-cs"/>
                        </a:rPr>
                        <a:t>Risk Services</a:t>
                      </a:r>
                      <a:endParaRPr lang="en-US" sz="18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2,455,152</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100%</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427990">
                <a:tc>
                  <a:txBody>
                    <a:bodyPr/>
                    <a:lstStyle/>
                    <a:p>
                      <a:pPr marL="0" algn="l" defTabSz="914400" rtl="0" eaLnBrk="1" fontAlgn="b" latinLnBrk="0" hangingPunct="1"/>
                      <a:r>
                        <a:rPr lang="en-US" sz="18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2,455,152</a:t>
                      </a:r>
                      <a:endParaRPr lang="en-US" sz="1800" b="1" i="0" u="none" strike="noStrike" kern="1200" dirty="0">
                        <a:solidFill>
                          <a:srgbClr val="000000"/>
                        </a:solidFill>
                        <a:latin typeface="+mj-lt"/>
                        <a:ea typeface="+mn-ea"/>
                        <a:cs typeface="+mn-cs"/>
                      </a:endParaRP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a:solidFill>
                            <a:srgbClr val="000000"/>
                          </a:solidFill>
                          <a:latin typeface="+mj-lt"/>
                          <a:ea typeface="+mn-ea"/>
                          <a:cs typeface="+mn-cs"/>
                        </a:rPr>
                        <a:t>100%</a:t>
                      </a:r>
                    </a:p>
                  </a:txBody>
                  <a:tcPr marL="9525" marR="9525" marT="9525" marB="0" anchor="b">
                    <a:solidFill>
                      <a:srgbClr val="D3DBEC"/>
                    </a:solidFill>
                  </a:tcPr>
                </a:tc>
              </a:tr>
            </a:tbl>
          </a:graphicData>
        </a:graphic>
      </p:graphicFrame>
      <p:graphicFrame>
        <p:nvGraphicFramePr>
          <p:cNvPr id="8" name="Chart 7"/>
          <p:cNvGraphicFramePr/>
          <p:nvPr/>
        </p:nvGraphicFramePr>
        <p:xfrm>
          <a:off x="5181600" y="3505200"/>
          <a:ext cx="4191000" cy="32766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457200"/>
            <a:ext cx="9220200" cy="609600"/>
          </a:xfrm>
        </p:spPr>
        <p:txBody>
          <a:bodyPr/>
          <a:lstStyle/>
          <a:p>
            <a:r>
              <a:rPr lang="en-US" dirty="0" smtClean="0">
                <a:solidFill>
                  <a:schemeClr val="bg2"/>
                </a:solidFill>
              </a:rPr>
              <a:t>Risk Services: </a:t>
            </a:r>
            <a:r>
              <a:rPr lang="en-US" dirty="0" smtClean="0"/>
              <a:t>Budget Statistics (by type of expense)</a:t>
            </a:r>
          </a:p>
        </p:txBody>
      </p:sp>
      <p:sp>
        <p:nvSpPr>
          <p:cNvPr id="8" name="Rectangle 7"/>
          <p:cNvSpPr/>
          <p:nvPr/>
        </p:nvSpPr>
        <p:spPr bwMode="auto">
          <a:xfrm>
            <a:off x="914400" y="1382478"/>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Personnel by Department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9" name="Table 8"/>
          <p:cNvGraphicFramePr>
            <a:graphicFrameLocks noGrp="1"/>
          </p:cNvGraphicFramePr>
          <p:nvPr/>
        </p:nvGraphicFramePr>
        <p:xfrm>
          <a:off x="914400" y="1810650"/>
          <a:ext cx="4267200" cy="1358137"/>
        </p:xfrm>
        <a:graphic>
          <a:graphicData uri="http://schemas.openxmlformats.org/drawingml/2006/table">
            <a:tbl>
              <a:tblPr firstRow="1" bandRow="1">
                <a:tableStyleId>{5C22544A-7EE6-4342-B048-85BDC9FD1C3A}</a:tableStyleId>
              </a:tblPr>
              <a:tblGrid>
                <a:gridCol w="2580167"/>
                <a:gridCol w="1687033"/>
              </a:tblGrid>
              <a:tr h="357737">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28062">
                <a:tc>
                  <a:txBody>
                    <a:bodyPr/>
                    <a:lstStyle/>
                    <a:p>
                      <a:pPr algn="l" rtl="0" fontAlgn="b"/>
                      <a:r>
                        <a:rPr lang="en-US" sz="1600" b="0" i="0" u="none" strike="noStrike" kern="1200" dirty="0" smtClean="0">
                          <a:solidFill>
                            <a:srgbClr val="000000"/>
                          </a:solidFill>
                          <a:latin typeface="+mn-lt"/>
                          <a:ea typeface="+mn-ea"/>
                          <a:cs typeface="+mn-cs"/>
                        </a:rPr>
                        <a:t>Managers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1,524,683 </a:t>
                      </a:r>
                    </a:p>
                  </a:txBody>
                  <a:tcPr marL="9525" marR="9525" marT="9525" marB="0" anchor="b">
                    <a:solidFill>
                      <a:srgbClr val="EAEEF6"/>
                    </a:solidFill>
                  </a:tcPr>
                </a:tc>
              </a:tr>
              <a:tr h="304800">
                <a:tc>
                  <a:txBody>
                    <a:bodyPr/>
                    <a:lstStyle/>
                    <a:p>
                      <a:pPr algn="l" fontAlgn="b"/>
                      <a:r>
                        <a:rPr lang="en-US" sz="1600" b="0" i="0" u="none" strike="noStrike" kern="1200" dirty="0" smtClean="0">
                          <a:solidFill>
                            <a:srgbClr val="000000"/>
                          </a:solidFill>
                          <a:latin typeface="+mn-lt"/>
                          <a:ea typeface="+mn-ea"/>
                          <a:cs typeface="+mn-cs"/>
                        </a:rPr>
                        <a:t>Analysts/ Administrators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278,469 </a:t>
                      </a:r>
                    </a:p>
                  </a:txBody>
                  <a:tcPr marL="9525" marR="9525" marT="9525" marB="0" anchor="b">
                    <a:solidFill>
                      <a:srgbClr val="EAEEF6"/>
                    </a:solidFill>
                  </a:tcPr>
                </a:tc>
              </a:tr>
              <a:tr h="367538">
                <a:tc>
                  <a:txBody>
                    <a:bodyPr/>
                    <a:lstStyle/>
                    <a:p>
                      <a:pPr marL="0" algn="l" defTabSz="914400" rtl="0" eaLnBrk="1" fontAlgn="b" latinLnBrk="0" hangingPunct="1"/>
                      <a:r>
                        <a:rPr lang="en-US" sz="1600" b="1" i="0" u="none" strike="noStrike" kern="1200" dirty="0">
                          <a:solidFill>
                            <a:srgbClr val="000000"/>
                          </a:solidFill>
                          <a:latin typeface="+mn-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n-lt"/>
                        </a:rPr>
                        <a:t>1,803,152 </a:t>
                      </a:r>
                      <a:endParaRPr lang="en-US" sz="1600" b="1" i="0" u="none" strike="noStrike" dirty="0">
                        <a:solidFill>
                          <a:srgbClr val="000000"/>
                        </a:solidFill>
                        <a:latin typeface="+mn-lt"/>
                      </a:endParaRPr>
                    </a:p>
                  </a:txBody>
                  <a:tcPr marL="9525" marR="9525" marT="9525" marB="0" anchor="b">
                    <a:solidFill>
                      <a:srgbClr val="D3DBEC"/>
                    </a:solidFill>
                  </a:tcPr>
                </a:tc>
              </a:tr>
            </a:tbl>
          </a:graphicData>
        </a:graphic>
      </p:graphicFrame>
      <p:sp>
        <p:nvSpPr>
          <p:cNvPr id="11" name="Rectangle 10"/>
          <p:cNvSpPr/>
          <p:nvPr/>
        </p:nvSpPr>
        <p:spPr bwMode="auto">
          <a:xfrm>
            <a:off x="5334000" y="1371600"/>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Supplies and Expense </a:t>
            </a:r>
          </a:p>
        </p:txBody>
      </p:sp>
      <p:graphicFrame>
        <p:nvGraphicFramePr>
          <p:cNvPr id="13" name="Table 12"/>
          <p:cNvGraphicFramePr>
            <a:graphicFrameLocks noGrp="1"/>
          </p:cNvGraphicFramePr>
          <p:nvPr/>
        </p:nvGraphicFramePr>
        <p:xfrm>
          <a:off x="5334000" y="1821534"/>
          <a:ext cx="4267200" cy="5332730"/>
        </p:xfrm>
        <a:graphic>
          <a:graphicData uri="http://schemas.openxmlformats.org/drawingml/2006/table">
            <a:tbl>
              <a:tblPr firstRow="1" bandRow="1">
                <a:tableStyleId>{5C22544A-7EE6-4342-B048-85BDC9FD1C3A}</a:tableStyleId>
              </a:tblPr>
              <a:tblGrid>
                <a:gridCol w="2971800"/>
                <a:gridCol w="1295400"/>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619760">
                <a:tc>
                  <a:txBody>
                    <a:bodyPr/>
                    <a:lstStyle/>
                    <a:p>
                      <a:pPr algn="l" fontAlgn="b"/>
                      <a:r>
                        <a:rPr lang="en-US" sz="1600" b="0" i="0" u="none" strike="noStrike" dirty="0" smtClean="0">
                          <a:solidFill>
                            <a:srgbClr val="000000"/>
                          </a:solidFill>
                          <a:latin typeface="+mj-lt"/>
                        </a:rPr>
                        <a:t>Computer/Office Equip </a:t>
                      </a:r>
                      <a:r>
                        <a:rPr lang="en-US" sz="1600" b="0" i="0" u="none" strike="noStrike" dirty="0">
                          <a:solidFill>
                            <a:srgbClr val="000000"/>
                          </a:solidFill>
                          <a:latin typeface="+mj-lt"/>
                        </a:rPr>
                        <a:t>+ </a:t>
                      </a:r>
                      <a:r>
                        <a:rPr lang="en-US" sz="1600" b="0" i="0" u="none" strike="noStrike" dirty="0" smtClean="0">
                          <a:solidFill>
                            <a:srgbClr val="000000"/>
                          </a:solidFill>
                          <a:latin typeface="+mj-lt"/>
                        </a:rPr>
                        <a:t>Svc. Maint</a:t>
                      </a:r>
                      <a:r>
                        <a:rPr lang="en-US" sz="1600" b="0" i="0" u="none" strike="noStrike" dirty="0">
                          <a:solidFill>
                            <a:srgbClr val="000000"/>
                          </a:solidFill>
                          <a:latin typeface="+mj-lt"/>
                        </a:rPr>
                        <a:t>.</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1,751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Consultants + </a:t>
                      </a:r>
                      <a:r>
                        <a:rPr lang="en-US" sz="1600" b="0" i="0" u="none" strike="noStrike" dirty="0" smtClean="0">
                          <a:solidFill>
                            <a:srgbClr val="000000"/>
                          </a:solidFill>
                          <a:latin typeface="+mj-lt"/>
                        </a:rPr>
                        <a:t>Prof</a:t>
                      </a:r>
                      <a:r>
                        <a:rPr lang="en-US" sz="1600" b="0" i="0" u="none" strike="noStrike" dirty="0">
                          <a:solidFill>
                            <a:srgbClr val="000000"/>
                          </a:solidFill>
                          <a:latin typeface="+mj-lt"/>
                        </a:rPr>
                        <a:t>. </a:t>
                      </a:r>
                      <a:r>
                        <a:rPr lang="en-US" sz="1600" b="0" i="0" u="none" strike="noStrike" dirty="0" smtClean="0">
                          <a:solidFill>
                            <a:srgbClr val="000000"/>
                          </a:solidFill>
                          <a:latin typeface="+mj-lt"/>
                        </a:rPr>
                        <a:t>Services</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16,770 </a:t>
                      </a:r>
                    </a:p>
                  </a:txBody>
                  <a:tcPr marL="9525" marR="9525" marT="9525" marB="0" anchor="b">
                    <a:solidFill>
                      <a:srgbClr val="EAEEF6"/>
                    </a:solidFill>
                  </a:tcPr>
                </a:tc>
              </a:tr>
              <a:tr h="285115">
                <a:tc>
                  <a:txBody>
                    <a:bodyPr/>
                    <a:lstStyle/>
                    <a:p>
                      <a:pPr algn="l" fontAlgn="b"/>
                      <a:r>
                        <a:rPr lang="en-US" sz="1600" b="0" i="0" u="none" strike="noStrike" dirty="0">
                          <a:solidFill>
                            <a:srgbClr val="000000"/>
                          </a:solidFill>
                          <a:latin typeface="+mj-lt"/>
                        </a:rPr>
                        <a:t>External </a:t>
                      </a:r>
                      <a:r>
                        <a:rPr lang="en-US" sz="1600" b="0" i="0" u="none" strike="noStrike" dirty="0" smtClean="0">
                          <a:solidFill>
                            <a:srgbClr val="000000"/>
                          </a:solidFill>
                          <a:latin typeface="+mj-lt"/>
                        </a:rPr>
                        <a:t>Svcs</a:t>
                      </a:r>
                      <a:r>
                        <a:rPr lang="en-US" sz="1600" b="0" i="0" u="none" strike="noStrike" dirty="0">
                          <a:solidFill>
                            <a:srgbClr val="000000"/>
                          </a:solidFill>
                          <a:latin typeface="+mj-lt"/>
                        </a:rPr>
                        <a:t>: </a:t>
                      </a:r>
                      <a:endParaRPr lang="en-US" sz="1600" b="0" i="0" u="none" strike="noStrike" dirty="0" smtClean="0">
                        <a:solidFill>
                          <a:srgbClr val="000000"/>
                        </a:solidFill>
                        <a:latin typeface="+mj-lt"/>
                      </a:endParaRPr>
                    </a:p>
                    <a:p>
                      <a:pPr algn="l" fontAlgn="b"/>
                      <a:r>
                        <a:rPr lang="en-US" sz="1600" b="0" i="0" u="none" strike="noStrike" dirty="0" smtClean="0">
                          <a:solidFill>
                            <a:srgbClr val="000000"/>
                          </a:solidFill>
                          <a:latin typeface="+mj-lt"/>
                        </a:rPr>
                        <a:t>Computer </a:t>
                      </a:r>
                      <a:r>
                        <a:rPr lang="en-US" sz="1600" b="0" i="0" u="none" strike="noStrike" dirty="0">
                          <a:solidFill>
                            <a:srgbClr val="000000"/>
                          </a:solidFill>
                          <a:latin typeface="+mj-lt"/>
                        </a:rPr>
                        <a:t>+ other</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2,724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Insurance </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3,554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Legal costs </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821 </a:t>
                      </a:r>
                    </a:p>
                  </a:txBody>
                  <a:tcPr marL="9525" marR="9525" marT="9525" marB="0" anchor="b">
                    <a:solidFill>
                      <a:srgbClr val="EAEEF6"/>
                    </a:solidFill>
                  </a:tcPr>
                </a:tc>
              </a:tr>
              <a:tr h="370840">
                <a:tc>
                  <a:txBody>
                    <a:bodyPr/>
                    <a:lstStyle/>
                    <a:p>
                      <a:pPr algn="l" fontAlgn="b"/>
                      <a:r>
                        <a:rPr lang="en-US" sz="1600" b="0" i="0" u="none" strike="noStrike" dirty="0" smtClean="0">
                          <a:solidFill>
                            <a:srgbClr val="000000"/>
                          </a:solidFill>
                          <a:latin typeface="+mj-lt"/>
                        </a:rPr>
                        <a:t>Library</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93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Meetings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8,481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Travel</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8,000</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Other </a:t>
                      </a:r>
                      <a:r>
                        <a:rPr lang="en-US" sz="1600" b="0" i="0" u="none" strike="noStrike" kern="1200" dirty="0" smtClean="0">
                          <a:solidFill>
                            <a:srgbClr val="000000"/>
                          </a:solidFill>
                          <a:latin typeface="+mj-lt"/>
                          <a:ea typeface="+mn-ea"/>
                          <a:cs typeface="+mn-cs"/>
                        </a:rPr>
                        <a:t>Office/Misc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456,143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Utilities + </a:t>
                      </a:r>
                      <a:r>
                        <a:rPr lang="en-US" sz="1600" b="0" i="0" u="none" strike="noStrike" kern="1200" dirty="0" smtClean="0">
                          <a:solidFill>
                            <a:srgbClr val="000000"/>
                          </a:solidFill>
                          <a:latin typeface="+mj-lt"/>
                          <a:ea typeface="+mn-ea"/>
                          <a:cs typeface="+mn-cs"/>
                        </a:rPr>
                        <a:t>Facilities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103,253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Temp Labor</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           50,410 </a:t>
                      </a:r>
                    </a:p>
                  </a:txBody>
                  <a:tcPr marL="9525" marR="9525" marT="9525" marB="0" anchor="b">
                    <a:solidFill>
                      <a:srgbClr val="EAEEF6"/>
                    </a:solidFill>
                  </a:tcPr>
                </a:tc>
              </a:tr>
              <a:tr h="38100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j-lt"/>
                        </a:rPr>
                        <a:t>652,000</a:t>
                      </a:r>
                      <a:endParaRPr lang="en-US" sz="1600" b="1" i="0" u="none" strike="noStrike" dirty="0">
                        <a:solidFill>
                          <a:srgbClr val="000000"/>
                        </a:solidFill>
                        <a:latin typeface="+mj-lt"/>
                      </a:endParaRPr>
                    </a:p>
                  </a:txBody>
                  <a:tcPr marL="9525" marR="9525" marT="9525" marB="0" anchor="b">
                    <a:solidFill>
                      <a:srgbClr val="D3DBEC"/>
                    </a:solidFill>
                  </a:tcPr>
                </a:tc>
              </a:tr>
            </a:tbl>
          </a:graphicData>
        </a:graphic>
      </p:graphicFrame>
      <p:graphicFrame>
        <p:nvGraphicFramePr>
          <p:cNvPr id="14" name="Chart 13"/>
          <p:cNvGraphicFramePr/>
          <p:nvPr/>
        </p:nvGraphicFramePr>
        <p:xfrm>
          <a:off x="990600" y="3429000"/>
          <a:ext cx="3810000" cy="2819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838200"/>
            <a:ext cx="8686800" cy="288925"/>
          </a:xfrm>
        </p:spPr>
        <p:txBody>
          <a:bodyPr/>
          <a:lstStyle/>
          <a:p>
            <a:pPr lvl="1"/>
            <a:r>
              <a:rPr lang="en-US" dirty="0" smtClean="0"/>
              <a:t>Introducing… UCOP Local HR</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828800"/>
            <a:ext cx="9609786" cy="5638800"/>
          </a:xfrm>
          <a:prstGeom prst="rect">
            <a:avLst/>
          </a:prstGeom>
          <a:noFill/>
          <a:ln w="9525">
            <a:noFill/>
            <a:miter lim="800000"/>
            <a:headEnd/>
            <a:tailEnd/>
          </a:ln>
        </p:spPr>
      </p:pic>
      <p:sp>
        <p:nvSpPr>
          <p:cNvPr id="24" name="TextBox 23"/>
          <p:cNvSpPr txBox="1"/>
          <p:nvPr/>
        </p:nvSpPr>
        <p:spPr>
          <a:xfrm>
            <a:off x="457200" y="1331025"/>
            <a:ext cx="3505200" cy="1077218"/>
          </a:xfrm>
          <a:prstGeom prst="rect">
            <a:avLst/>
          </a:prstGeom>
          <a:solidFill>
            <a:srgbClr val="FFFF00"/>
          </a:solidFill>
          <a:ln w="38100">
            <a:solidFill>
              <a:schemeClr val="bg2"/>
            </a:solidFill>
          </a:ln>
        </p:spPr>
        <p:txBody>
          <a:bodyPr wrap="square" rtlCol="0">
            <a:spAutoFit/>
          </a:bodyPr>
          <a:lstStyle/>
          <a:p>
            <a:pPr algn="ctr"/>
            <a:r>
              <a:rPr lang="en-US" sz="1600" b="1" dirty="0" smtClean="0">
                <a:solidFill>
                  <a:schemeClr val="bg2"/>
                </a:solidFill>
              </a:rPr>
              <a:t>Isabel Chen – </a:t>
            </a:r>
            <a:r>
              <a:rPr lang="en-US" sz="1600" b="1" i="1" dirty="0" smtClean="0">
                <a:solidFill>
                  <a:schemeClr val="bg2"/>
                </a:solidFill>
              </a:rPr>
              <a:t>HR Business Partner</a:t>
            </a:r>
          </a:p>
          <a:p>
            <a:pPr algn="ctr"/>
            <a:r>
              <a:rPr lang="en-US" sz="1600" b="1" dirty="0" smtClean="0">
                <a:solidFill>
                  <a:schemeClr val="bg2"/>
                </a:solidFill>
              </a:rPr>
              <a:t>Franklin, 6</a:t>
            </a:r>
            <a:r>
              <a:rPr lang="en-US" sz="1600" b="1" baseline="30000" dirty="0" smtClean="0">
                <a:solidFill>
                  <a:schemeClr val="bg2"/>
                </a:solidFill>
              </a:rPr>
              <a:t>th</a:t>
            </a:r>
            <a:r>
              <a:rPr lang="en-US" sz="1600" b="1" dirty="0" smtClean="0">
                <a:solidFill>
                  <a:schemeClr val="bg2"/>
                </a:solidFill>
              </a:rPr>
              <a:t> Floor</a:t>
            </a:r>
          </a:p>
          <a:p>
            <a:pPr algn="ctr"/>
            <a:r>
              <a:rPr lang="en-US" sz="1600" b="1" dirty="0" smtClean="0">
                <a:solidFill>
                  <a:schemeClr val="bg2"/>
                </a:solidFill>
              </a:rPr>
              <a:t>510-987-0572</a:t>
            </a:r>
          </a:p>
          <a:p>
            <a:pPr algn="ctr"/>
            <a:r>
              <a:rPr lang="en-US" sz="1600" b="1" dirty="0" smtClean="0">
                <a:solidFill>
                  <a:schemeClr val="bg2"/>
                </a:solidFill>
              </a:rPr>
              <a:t>isabel.chen@ucop.edu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Procurement Services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Procurement Services: </a:t>
            </a:r>
            <a:r>
              <a:rPr lang="en-US" dirty="0" smtClean="0"/>
              <a:t>30,000-ft. View</a:t>
            </a:r>
          </a:p>
        </p:txBody>
      </p:sp>
      <p:grpSp>
        <p:nvGrpSpPr>
          <p:cNvPr id="11" name="Group 10"/>
          <p:cNvGrpSpPr/>
          <p:nvPr/>
        </p:nvGrpSpPr>
        <p:grpSpPr>
          <a:xfrm>
            <a:off x="1066800" y="1828800"/>
            <a:ext cx="8748829" cy="4876800"/>
            <a:chOff x="1143000" y="1348565"/>
            <a:chExt cx="8748829" cy="4876800"/>
          </a:xfrm>
        </p:grpSpPr>
        <p:pic>
          <p:nvPicPr>
            <p:cNvPr id="798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2045" y="1348565"/>
              <a:ext cx="4699784" cy="4876800"/>
            </a:xfrm>
            <a:prstGeom prst="rect">
              <a:avLst/>
            </a:prstGeom>
            <a:noFill/>
            <a:ln w="9525">
              <a:noFill/>
              <a:miter lim="800000"/>
              <a:headEnd/>
              <a:tailEnd/>
            </a:ln>
          </p:spPr>
        </p:pic>
        <p:cxnSp>
          <p:nvCxnSpPr>
            <p:cNvPr id="17" name="Straight Connector 16"/>
            <p:cNvCxnSpPr/>
            <p:nvPr/>
          </p:nvCxnSpPr>
          <p:spPr bwMode="auto">
            <a:xfrm>
              <a:off x="4895112" y="3957244"/>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1143000" y="2684879"/>
              <a:ext cx="3865518" cy="2585323"/>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IT Procurement Services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Strategic Sourcing</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Systemwide Vendor Negotiations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Inventory Management</a:t>
              </a:r>
            </a:p>
            <a:p>
              <a:pPr marL="117475" indent="-117475">
                <a:buSzPct val="125000"/>
                <a:buFont typeface="Arial" pitchFamily="34" charset="0"/>
                <a:buChar char="•"/>
              </a:pPr>
              <a:endParaRPr lang="en-US" sz="1800" b="1" dirty="0" smtClean="0">
                <a:solidFill>
                  <a:schemeClr val="bg1"/>
                </a:solidFill>
              </a:endParaRPr>
            </a:p>
          </p:txBody>
        </p:sp>
        <p:sp>
          <p:nvSpPr>
            <p:cNvPr id="25" name="Rectangle 24"/>
            <p:cNvSpPr/>
            <p:nvPr/>
          </p:nvSpPr>
          <p:spPr bwMode="auto">
            <a:xfrm>
              <a:off x="5287930" y="3554978"/>
              <a:ext cx="1783080" cy="7620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grpSp>
        <p:nvGrpSpPr>
          <p:cNvPr id="7" name="Group 6"/>
          <p:cNvGrpSpPr/>
          <p:nvPr/>
        </p:nvGrpSpPr>
        <p:grpSpPr>
          <a:xfrm>
            <a:off x="8305800" y="300228"/>
            <a:ext cx="1475751" cy="918972"/>
            <a:chOff x="3141518" y="1219200"/>
            <a:chExt cx="1475751" cy="918972"/>
          </a:xfrm>
        </p:grpSpPr>
        <p:pic>
          <p:nvPicPr>
            <p:cNvPr id="8"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0" name="TextBox 9"/>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custDataLst>
              <p:tags r:id="rId2"/>
            </p:custDataLst>
          </p:nvPr>
        </p:nvSpPr>
        <p:spPr bwMode="gray">
          <a:xfrm>
            <a:off x="1950720" y="2133600"/>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2600" b="1" dirty="0" smtClean="0">
                <a:solidFill>
                  <a:schemeClr val="bg1">
                    <a:lumMod val="50000"/>
                  </a:schemeClr>
                </a:solidFill>
              </a:rPr>
              <a:t>Mission</a:t>
            </a:r>
          </a:p>
          <a:p>
            <a:pPr algn="ctr"/>
            <a:r>
              <a:rPr lang="en-US" altLang="ja-JP" sz="1600" dirty="0" smtClean="0">
                <a:solidFill>
                  <a:schemeClr val="bg1">
                    <a:lumMod val="50000"/>
                  </a:schemeClr>
                </a:solidFill>
              </a:rPr>
              <a:t>Harness collective buying power to improve costs/service</a:t>
            </a:r>
            <a:endParaRPr lang="en-US" altLang="ja-JP" sz="1600" dirty="0">
              <a:solidFill>
                <a:schemeClr val="bg1">
                  <a:lumMod val="50000"/>
                </a:schemeClr>
              </a:solidFill>
            </a:endParaRPr>
          </a:p>
        </p:txBody>
      </p:sp>
      <p:sp>
        <p:nvSpPr>
          <p:cNvPr id="17" name="Rectangle 6"/>
          <p:cNvSpPr>
            <a:spLocks noChangeArrowheads="1"/>
          </p:cNvSpPr>
          <p:nvPr>
            <p:custDataLst>
              <p:tags r:id="rId3"/>
            </p:custDataLst>
          </p:nvPr>
        </p:nvSpPr>
        <p:spPr bwMode="gray">
          <a:xfrm>
            <a:off x="4169734" y="960120"/>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3000" b="1" dirty="0" smtClean="0">
                <a:solidFill>
                  <a:schemeClr val="bg1">
                    <a:lumMod val="50000"/>
                  </a:schemeClr>
                </a:solidFill>
              </a:rPr>
              <a:t>$260 </a:t>
            </a:r>
            <a:r>
              <a:rPr lang="en-US" altLang="ja-JP" sz="2200" b="1" dirty="0" smtClean="0">
                <a:solidFill>
                  <a:schemeClr val="bg1">
                    <a:lumMod val="50000"/>
                  </a:schemeClr>
                </a:solidFill>
              </a:rPr>
              <a:t>million</a:t>
            </a:r>
          </a:p>
          <a:p>
            <a:pPr algn="ctr"/>
            <a:r>
              <a:rPr lang="en-US" altLang="ja-JP" sz="1600" dirty="0" smtClean="0">
                <a:solidFill>
                  <a:schemeClr val="bg1">
                    <a:lumMod val="50000"/>
                  </a:schemeClr>
                </a:solidFill>
              </a:rPr>
              <a:t>actual cost savings since inception</a:t>
            </a:r>
            <a:endParaRPr lang="en-US" altLang="ja-JP" sz="1600" dirty="0">
              <a:solidFill>
                <a:schemeClr val="bg1">
                  <a:lumMod val="50000"/>
                </a:schemeClr>
              </a:solidFill>
            </a:endParaRPr>
          </a:p>
        </p:txBody>
      </p:sp>
      <p:sp>
        <p:nvSpPr>
          <p:cNvPr id="20" name="Rectangle 6"/>
          <p:cNvSpPr>
            <a:spLocks noChangeArrowheads="1"/>
          </p:cNvSpPr>
          <p:nvPr>
            <p:custDataLst>
              <p:tags r:id="rId4"/>
            </p:custDataLst>
          </p:nvPr>
        </p:nvSpPr>
        <p:spPr bwMode="gray">
          <a:xfrm>
            <a:off x="1885153" y="4332767"/>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2400" b="1" dirty="0" smtClean="0">
                <a:solidFill>
                  <a:schemeClr val="bg1">
                    <a:lumMod val="50000"/>
                  </a:schemeClr>
                </a:solidFill>
              </a:rPr>
              <a:t>Sourcing Strategies</a:t>
            </a:r>
          </a:p>
          <a:p>
            <a:pPr algn="ctr"/>
            <a:r>
              <a:rPr lang="en-US" altLang="ja-JP" sz="1600" dirty="0" smtClean="0">
                <a:solidFill>
                  <a:schemeClr val="bg1">
                    <a:lumMod val="50000"/>
                  </a:schemeClr>
                </a:solidFill>
              </a:rPr>
              <a:t>best-in-class procurement processes </a:t>
            </a:r>
            <a:endParaRPr lang="en-US" altLang="ja-JP" sz="1600" dirty="0">
              <a:solidFill>
                <a:schemeClr val="bg1">
                  <a:lumMod val="50000"/>
                </a:schemeClr>
              </a:solidFill>
            </a:endParaRPr>
          </a:p>
        </p:txBody>
      </p:sp>
      <p:sp>
        <p:nvSpPr>
          <p:cNvPr id="21" name="Rectangle 6"/>
          <p:cNvSpPr>
            <a:spLocks noChangeArrowheads="1"/>
          </p:cNvSpPr>
          <p:nvPr>
            <p:custDataLst>
              <p:tags r:id="rId5"/>
            </p:custDataLst>
          </p:nvPr>
        </p:nvSpPr>
        <p:spPr bwMode="gray">
          <a:xfrm>
            <a:off x="6390167" y="4332767"/>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2400" b="1" dirty="0" smtClean="0">
                <a:solidFill>
                  <a:schemeClr val="bg1">
                    <a:lumMod val="50000"/>
                  </a:schemeClr>
                </a:solidFill>
              </a:rPr>
              <a:t>Infra- structure </a:t>
            </a:r>
          </a:p>
          <a:p>
            <a:pPr algn="ctr"/>
            <a:r>
              <a:rPr lang="en-US" altLang="ja-JP" sz="1600" dirty="0" smtClean="0">
                <a:solidFill>
                  <a:schemeClr val="bg1">
                    <a:lumMod val="50000"/>
                  </a:schemeClr>
                </a:solidFill>
              </a:rPr>
              <a:t>for Strategic Sourcing established at UCOP</a:t>
            </a:r>
            <a:endParaRPr lang="en-US" altLang="ja-JP" sz="1600" dirty="0">
              <a:solidFill>
                <a:schemeClr val="bg1">
                  <a:lumMod val="50000"/>
                </a:schemeClr>
              </a:solidFill>
            </a:endParaRPr>
          </a:p>
        </p:txBody>
      </p:sp>
      <p:sp>
        <p:nvSpPr>
          <p:cNvPr id="23" name="Rectangle 6"/>
          <p:cNvSpPr>
            <a:spLocks noChangeArrowheads="1"/>
          </p:cNvSpPr>
          <p:nvPr>
            <p:custDataLst>
              <p:tags r:id="rId6"/>
            </p:custDataLst>
          </p:nvPr>
        </p:nvSpPr>
        <p:spPr bwMode="gray">
          <a:xfrm>
            <a:off x="4180367" y="5334000"/>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2400" b="1" dirty="0" smtClean="0">
                <a:solidFill>
                  <a:schemeClr val="bg1">
                    <a:lumMod val="50000"/>
                  </a:schemeClr>
                </a:solidFill>
              </a:rPr>
              <a:t>e-</a:t>
            </a:r>
            <a:r>
              <a:rPr lang="en-US" altLang="ja-JP" sz="1800" b="1" dirty="0" smtClean="0">
                <a:solidFill>
                  <a:schemeClr val="bg1">
                    <a:lumMod val="50000"/>
                  </a:schemeClr>
                </a:solidFill>
              </a:rPr>
              <a:t>Procurement</a:t>
            </a:r>
          </a:p>
          <a:p>
            <a:pPr algn="ctr"/>
            <a:r>
              <a:rPr lang="en-US" altLang="ja-JP" sz="1500" dirty="0" smtClean="0">
                <a:solidFill>
                  <a:schemeClr val="bg1">
                    <a:lumMod val="50000"/>
                  </a:schemeClr>
                </a:solidFill>
              </a:rPr>
              <a:t>Consortium Program, SciQuest, Perfect Commerce</a:t>
            </a:r>
            <a:endParaRPr lang="en-US" altLang="ja-JP" sz="1500" dirty="0">
              <a:solidFill>
                <a:schemeClr val="bg1">
                  <a:lumMod val="50000"/>
                </a:schemeClr>
              </a:solidFill>
            </a:endParaRPr>
          </a:p>
        </p:txBody>
      </p:sp>
      <p:cxnSp>
        <p:nvCxnSpPr>
          <p:cNvPr id="26" name="Straight Connector 25"/>
          <p:cNvCxnSpPr>
            <a:stCxn id="17" idx="4"/>
          </p:cNvCxnSpPr>
          <p:nvPr/>
        </p:nvCxnSpPr>
        <p:spPr bwMode="auto">
          <a:xfrm rot="16200000" flipH="1">
            <a:off x="5102387" y="3044987"/>
            <a:ext cx="152400" cy="602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7" name="Straight Connector 26"/>
          <p:cNvCxnSpPr/>
          <p:nvPr/>
        </p:nvCxnSpPr>
        <p:spPr bwMode="auto">
          <a:xfrm>
            <a:off x="3886200" y="3505200"/>
            <a:ext cx="381000" cy="2286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p:nvCxnSpPr>
        <p:spPr bwMode="auto">
          <a:xfrm flipV="1">
            <a:off x="3810000" y="4648200"/>
            <a:ext cx="533400" cy="304801"/>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9" name="Straight Connector 28"/>
          <p:cNvCxnSpPr>
            <a:endCxn id="23" idx="0"/>
          </p:cNvCxnSpPr>
          <p:nvPr/>
        </p:nvCxnSpPr>
        <p:spPr bwMode="auto">
          <a:xfrm rot="16200000" flipH="1">
            <a:off x="5069603" y="5217396"/>
            <a:ext cx="228600" cy="4607"/>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0" name="Straight Connector 29"/>
          <p:cNvCxnSpPr/>
          <p:nvPr/>
        </p:nvCxnSpPr>
        <p:spPr bwMode="auto">
          <a:xfrm rot="10800000" flipV="1">
            <a:off x="6096000" y="3505199"/>
            <a:ext cx="457200" cy="228599"/>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p:nvCxnSpPr>
        <p:spPr bwMode="auto">
          <a:xfrm rot="10800000">
            <a:off x="6019800" y="4648200"/>
            <a:ext cx="467832" cy="315432"/>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32" name="Rectangle 6"/>
          <p:cNvSpPr>
            <a:spLocks noChangeArrowheads="1"/>
          </p:cNvSpPr>
          <p:nvPr>
            <p:custDataLst>
              <p:tags r:id="rId7"/>
            </p:custDataLst>
          </p:nvPr>
        </p:nvSpPr>
        <p:spPr bwMode="gray">
          <a:xfrm>
            <a:off x="6400800" y="2057400"/>
            <a:ext cx="2011680" cy="2011680"/>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sz="3000" b="1" dirty="0" smtClean="0">
                <a:solidFill>
                  <a:schemeClr val="bg1">
                    <a:lumMod val="50000"/>
                  </a:schemeClr>
                </a:solidFill>
              </a:rPr>
              <a:t>208 </a:t>
            </a:r>
          </a:p>
          <a:p>
            <a:pPr algn="ctr"/>
            <a:r>
              <a:rPr lang="en-US" altLang="ja-JP" sz="1600" dirty="0" smtClean="0">
                <a:solidFill>
                  <a:schemeClr val="bg1">
                    <a:lumMod val="50000"/>
                  </a:schemeClr>
                </a:solidFill>
              </a:rPr>
              <a:t>UC agreements (146 </a:t>
            </a:r>
            <a:r>
              <a:rPr lang="en-US" altLang="ja-JP" sz="1600" dirty="0" err="1" smtClean="0">
                <a:solidFill>
                  <a:schemeClr val="bg1">
                    <a:lumMod val="50000"/>
                  </a:schemeClr>
                </a:solidFill>
              </a:rPr>
              <a:t>strateg</a:t>
            </a:r>
            <a:r>
              <a:rPr lang="en-US" altLang="ja-JP" sz="1600" dirty="0" smtClean="0">
                <a:solidFill>
                  <a:schemeClr val="bg1">
                    <a:lumMod val="50000"/>
                  </a:schemeClr>
                </a:solidFill>
              </a:rPr>
              <a:t>- </a:t>
            </a:r>
            <a:r>
              <a:rPr lang="en-US" altLang="ja-JP" sz="1600" dirty="0" err="1" smtClean="0">
                <a:solidFill>
                  <a:schemeClr val="bg1">
                    <a:lumMod val="50000"/>
                  </a:schemeClr>
                </a:solidFill>
              </a:rPr>
              <a:t>ically</a:t>
            </a:r>
            <a:r>
              <a:rPr lang="en-US" altLang="ja-JP" sz="1600" dirty="0" smtClean="0">
                <a:solidFill>
                  <a:schemeClr val="bg1">
                    <a:lumMod val="50000"/>
                  </a:schemeClr>
                </a:solidFill>
              </a:rPr>
              <a:t> sourced + 62 pricing schedules)</a:t>
            </a:r>
            <a:endParaRPr lang="en-US" altLang="ja-JP" sz="1600" dirty="0">
              <a:solidFill>
                <a:schemeClr val="bg1">
                  <a:lumMod val="50000"/>
                </a:schemeClr>
              </a:solidFill>
            </a:endParaRPr>
          </a:p>
        </p:txBody>
      </p:sp>
      <p:sp>
        <p:nvSpPr>
          <p:cNvPr id="18" name="Rectangle 2"/>
          <p:cNvSpPr>
            <a:spLocks noGrp="1" noChangeArrowheads="1"/>
          </p:cNvSpPr>
          <p:nvPr>
            <p:ph type="title"/>
          </p:nvPr>
        </p:nvSpPr>
        <p:spPr>
          <a:xfrm>
            <a:off x="762000" y="533400"/>
            <a:ext cx="7419975" cy="288925"/>
          </a:xfrm>
        </p:spPr>
        <p:txBody>
          <a:bodyPr/>
          <a:lstStyle/>
          <a:p>
            <a:r>
              <a:rPr lang="en-US" dirty="0" smtClean="0">
                <a:solidFill>
                  <a:schemeClr val="bg2"/>
                </a:solidFill>
              </a:rPr>
              <a:t>Procurement Services: </a:t>
            </a:r>
            <a:r>
              <a:rPr lang="en-US" dirty="0" smtClean="0"/>
              <a:t>Value-Added</a:t>
            </a:r>
          </a:p>
        </p:txBody>
      </p:sp>
      <p:sp>
        <p:nvSpPr>
          <p:cNvPr id="19" name="Rectangle 6"/>
          <p:cNvSpPr>
            <a:spLocks noChangeArrowheads="1"/>
          </p:cNvSpPr>
          <p:nvPr>
            <p:custDataLst>
              <p:tags r:id="rId8"/>
            </p:custDataLst>
          </p:nvPr>
        </p:nvSpPr>
        <p:spPr bwMode="gray">
          <a:xfrm>
            <a:off x="4191000" y="3124200"/>
            <a:ext cx="2011680" cy="2011680"/>
          </a:xfrm>
          <a:prstGeom prst="ellipse">
            <a:avLst/>
          </a:prstGeom>
          <a:solidFill>
            <a:schemeClr val="accent6"/>
          </a:solidFill>
          <a:ln w="25400">
            <a:noFill/>
            <a:miter lim="800000"/>
            <a:headEnd/>
            <a:tailEnd/>
          </a:ln>
        </p:spPr>
        <p:txBody>
          <a:bodyPr wrap="square" lIns="0" tIns="0" rIns="18288" bIns="18288" anchor="ctr"/>
          <a:lstStyle/>
          <a:p>
            <a:pPr algn="ctr"/>
            <a:r>
              <a:rPr lang="en-US" altLang="ja-JP" sz="1800" b="1" dirty="0" smtClean="0">
                <a:solidFill>
                  <a:schemeClr val="bg1"/>
                </a:solidFill>
              </a:rPr>
              <a:t>UCOP Procurement Services</a:t>
            </a:r>
            <a:endParaRPr lang="en-US" altLang="ja-JP" sz="1800" dirty="0">
              <a:solidFill>
                <a:schemeClr val="bg1"/>
              </a:solidFill>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533400"/>
            <a:ext cx="9220200" cy="609600"/>
          </a:xfrm>
        </p:spPr>
        <p:txBody>
          <a:bodyPr/>
          <a:lstStyle/>
          <a:p>
            <a:r>
              <a:rPr lang="en-US" dirty="0" smtClean="0">
                <a:solidFill>
                  <a:schemeClr val="bg2"/>
                </a:solidFill>
              </a:rPr>
              <a:t>Procurement Services: </a:t>
            </a:r>
            <a:r>
              <a:rPr lang="en-US" dirty="0" smtClean="0"/>
              <a:t>Budget Summary</a:t>
            </a:r>
          </a:p>
        </p:txBody>
      </p:sp>
      <p:sp>
        <p:nvSpPr>
          <p:cNvPr id="14" name="Rectangle 13"/>
          <p:cNvSpPr/>
          <p:nvPr/>
        </p:nvSpPr>
        <p:spPr bwMode="auto">
          <a:xfrm>
            <a:off x="990600" y="1295400"/>
            <a:ext cx="8458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Tota</a:t>
            </a:r>
            <a:r>
              <a:rPr lang="en-US" sz="1800" b="1" dirty="0" smtClean="0">
                <a:solidFill>
                  <a:schemeClr val="bg1"/>
                </a:solidFill>
              </a:rPr>
              <a:t>l 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1052286" y="1752600"/>
          <a:ext cx="3672114" cy="1483360"/>
        </p:xfrm>
        <a:graphic>
          <a:graphicData uri="http://schemas.openxmlformats.org/drawingml/2006/table">
            <a:tbl>
              <a:tblPr firstRow="1" bandRow="1">
                <a:tableStyleId>{5C22544A-7EE6-4342-B048-85BDC9FD1C3A}</a:tableStyleId>
              </a:tblPr>
              <a:tblGrid>
                <a:gridCol w="1946188"/>
                <a:gridCol w="1725926"/>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7084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j-lt"/>
                          <a:ea typeface="+mn-ea"/>
                          <a:cs typeface="+mn-cs"/>
                        </a:rPr>
                        <a:t>1,529,256 </a:t>
                      </a:r>
                    </a:p>
                  </a:txBody>
                  <a:tcPr marL="9525" marR="9525" marT="9525" marB="0" anchor="b">
                    <a:solidFill>
                      <a:srgbClr val="EAEEF6"/>
                    </a:solidFill>
                  </a:tcPr>
                </a:tc>
              </a:tr>
              <a:tr h="37084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j-lt"/>
                          <a:ea typeface="+mn-ea"/>
                          <a:cs typeface="+mn-cs"/>
                        </a:rPr>
                        <a:t>389,600 </a:t>
                      </a:r>
                    </a:p>
                  </a:txBody>
                  <a:tcPr marL="9525" marR="9525" marT="9525" marB="0" anchor="b">
                    <a:solidFill>
                      <a:srgbClr val="EAEEF6"/>
                    </a:solidFill>
                  </a:tcPr>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1,918,856 </a:t>
                      </a:r>
                      <a:endParaRPr lang="en-US" sz="1800" b="1" i="0" u="none" strike="noStrike" kern="1200" dirty="0">
                        <a:solidFill>
                          <a:srgbClr val="000000"/>
                        </a:solidFill>
                        <a:latin typeface="+mj-lt"/>
                        <a:ea typeface="+mn-ea"/>
                        <a:cs typeface="+mn-cs"/>
                      </a:endParaRPr>
                    </a:p>
                  </a:txBody>
                  <a:tcPr marL="9525" marR="9525" marT="9525" marB="0" anchor="b"/>
                </a:tc>
              </a:tr>
            </a:tbl>
          </a:graphicData>
        </a:graphic>
      </p:graphicFrame>
      <p:graphicFrame>
        <p:nvGraphicFramePr>
          <p:cNvPr id="17" name="Chart 16"/>
          <p:cNvGraphicFramePr/>
          <p:nvPr/>
        </p:nvGraphicFramePr>
        <p:xfrm>
          <a:off x="1066800" y="3657600"/>
          <a:ext cx="36576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p:cNvGraphicFramePr>
            <a:graphicFrameLocks noGrp="1"/>
          </p:cNvGraphicFramePr>
          <p:nvPr/>
        </p:nvGraphicFramePr>
        <p:xfrm>
          <a:off x="5105400" y="1752600"/>
          <a:ext cx="4343400" cy="2616835"/>
        </p:xfrm>
        <a:graphic>
          <a:graphicData uri="http://schemas.openxmlformats.org/drawingml/2006/table">
            <a:tbl>
              <a:tblPr firstRow="1" bandRow="1">
                <a:tableStyleId>{5C22544A-7EE6-4342-B048-85BDC9FD1C3A}</a:tableStyleId>
              </a:tblPr>
              <a:tblGrid>
                <a:gridCol w="2286001"/>
                <a:gridCol w="1371599"/>
                <a:gridCol w="685800"/>
              </a:tblGrid>
              <a:tr h="370840">
                <a:tc>
                  <a:txBody>
                    <a:bodyPr/>
                    <a:lstStyle/>
                    <a:p>
                      <a:pPr algn="ctr" fontAlgn="b"/>
                      <a:r>
                        <a:rPr lang="en-US" sz="1800" b="1" i="0" u="none" strike="noStrike" dirty="0">
                          <a:solidFill>
                            <a:srgbClr val="FFFFFF"/>
                          </a:solidFill>
                          <a:latin typeface="+mj-lt"/>
                        </a:rPr>
                        <a:t> </a:t>
                      </a:r>
                      <a:r>
                        <a:rPr lang="en-US" sz="1800" b="1" i="0" u="none" strike="noStrike" dirty="0" smtClean="0">
                          <a:solidFill>
                            <a:srgbClr val="FFFFFF"/>
                          </a:solidFill>
                          <a:latin typeface="+mj-lt"/>
                        </a:rPr>
                        <a:t>By</a:t>
                      </a:r>
                      <a:r>
                        <a:rPr lang="en-US" sz="1800" b="1" i="0" u="none" strike="noStrike" baseline="0" dirty="0" smtClean="0">
                          <a:solidFill>
                            <a:srgbClr val="FFFFFF"/>
                          </a:solidFill>
                          <a:latin typeface="+mj-lt"/>
                        </a:rPr>
                        <a:t> Fund</a:t>
                      </a:r>
                      <a:endParaRPr lang="en-US" sz="1800" b="1" i="0" u="none" strike="noStrike" dirty="0">
                        <a:solidFill>
                          <a:srgbClr val="FFFFFF"/>
                        </a:solidFill>
                        <a:latin typeface="+mj-lt"/>
                      </a:endParaRP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c>
                  <a:txBody>
                    <a:bodyPr/>
                    <a:lstStyle/>
                    <a:p>
                      <a:pPr algn="ctr" fontAlgn="b"/>
                      <a:r>
                        <a:rPr lang="en-US" sz="1800" b="1" i="0" u="none" strike="noStrike" dirty="0">
                          <a:solidFill>
                            <a:srgbClr val="FFFFFF"/>
                          </a:solidFill>
                          <a:latin typeface="+mj-lt"/>
                        </a:rPr>
                        <a:t>% </a:t>
                      </a:r>
                    </a:p>
                  </a:txBody>
                  <a:tcPr marL="9525" marR="9525" marT="9525" marB="0" anchor="b"/>
                </a:tc>
              </a:tr>
              <a:tr h="370840">
                <a:tc>
                  <a:txBody>
                    <a:bodyPr/>
                    <a:lstStyle/>
                    <a:p>
                      <a:pPr algn="l" fontAlgn="b"/>
                      <a:r>
                        <a:rPr lang="en-US" sz="1600" b="1" i="0" u="none" strike="noStrike" dirty="0">
                          <a:solidFill>
                            <a:srgbClr val="000000"/>
                          </a:solidFill>
                          <a:latin typeface="+mj-lt"/>
                        </a:rPr>
                        <a:t>Restricted</a:t>
                      </a:r>
                    </a:p>
                  </a:txBody>
                  <a:tcPr marL="9525" marR="9525" marT="9525" marB="0" anchor="b">
                    <a:solidFill>
                      <a:srgbClr val="D3DBEC"/>
                    </a:solidFill>
                  </a:tcPr>
                </a:tc>
                <a:tc>
                  <a:txBody>
                    <a:bodyPr/>
                    <a:lstStyle/>
                    <a:p>
                      <a:pPr algn="l" fontAlgn="b"/>
                      <a:r>
                        <a:rPr lang="en-US" sz="1600" b="1" i="0" u="none" strike="noStrike" dirty="0">
                          <a:solidFill>
                            <a:srgbClr val="000000"/>
                          </a:solidFill>
                          <a:latin typeface="+mj-lt"/>
                        </a:rPr>
                        <a:t> </a:t>
                      </a:r>
                    </a:p>
                  </a:txBody>
                  <a:tcPr marL="9525" marR="9525" marT="9525" marB="0" anchor="b">
                    <a:solidFill>
                      <a:srgbClr val="D3DBEC"/>
                    </a:solidFill>
                  </a:tcPr>
                </a:tc>
                <a:tc>
                  <a:txBody>
                    <a:bodyPr/>
                    <a:lstStyle/>
                    <a:p>
                      <a:pPr algn="l" fontAlgn="b"/>
                      <a:r>
                        <a:rPr lang="en-US" sz="1600" b="0" i="0" u="none" strike="noStrike" dirty="0">
                          <a:solidFill>
                            <a:srgbClr val="000000"/>
                          </a:solidFill>
                          <a:latin typeface="+mj-lt"/>
                        </a:rPr>
                        <a:t> </a:t>
                      </a:r>
                    </a:p>
                  </a:txBody>
                  <a:tcPr marL="9525" marR="9525" marT="9525" marB="0" anchor="b">
                    <a:solidFill>
                      <a:srgbClr val="D3DBEC"/>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Strategic Sourcing</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1,674,098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87%</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Unrestricted</a:t>
                      </a:r>
                    </a:p>
                  </a:txBody>
                  <a:tcPr marL="9525" marR="9525" marT="9525" marB="0" anchor="b">
                    <a:solidFill>
                      <a:srgbClr val="D3DBEC"/>
                    </a:solidFill>
                  </a:tcPr>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solidFill>
                      <a:srgbClr val="D3DBEC"/>
                    </a:solidFill>
                  </a:tcPr>
                </a:tc>
                <a:tc>
                  <a:txBody>
                    <a:bodyPr/>
                    <a:lstStyle/>
                    <a:p>
                      <a:pPr marL="0" algn="r" defTabSz="914400" rtl="0" eaLnBrk="1" fontAlgn="b" latinLnBrk="0" hangingPunct="1"/>
                      <a:r>
                        <a:rPr lang="en-US" sz="1600" b="1" i="0" u="none" strike="noStrike" kern="1200" dirty="0">
                          <a:solidFill>
                            <a:srgbClr val="000000"/>
                          </a:solidFill>
                          <a:latin typeface="+mj-lt"/>
                          <a:ea typeface="+mn-ea"/>
                          <a:cs typeface="+mn-cs"/>
                        </a:rPr>
                        <a:t> </a:t>
                      </a:r>
                    </a:p>
                  </a:txBody>
                  <a:tcPr marL="9525" marR="9525" marT="9525" marB="0" anchor="b">
                    <a:solidFill>
                      <a:srgbClr val="D3DBEC"/>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General </a:t>
                      </a:r>
                      <a:r>
                        <a:rPr lang="en-US" sz="1600" b="0" i="0" u="none" strike="noStrike" kern="1200" dirty="0">
                          <a:solidFill>
                            <a:srgbClr val="000000"/>
                          </a:solidFill>
                          <a:latin typeface="+mj-lt"/>
                          <a:ea typeface="+mn-ea"/>
                          <a:cs typeface="+mn-cs"/>
                        </a:rPr>
                        <a:t>Funds</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a:solidFill>
                            <a:srgbClr val="000000"/>
                          </a:solidFill>
                          <a:latin typeface="+mj-lt"/>
                          <a:ea typeface="+mn-ea"/>
                          <a:cs typeface="+mn-cs"/>
                        </a:rPr>
                        <a:t>          </a:t>
                      </a:r>
                      <a:r>
                        <a:rPr lang="en-US" sz="1600" b="0" i="0" u="none" strike="noStrike" kern="1200" dirty="0" smtClean="0">
                          <a:solidFill>
                            <a:srgbClr val="000000"/>
                          </a:solidFill>
                          <a:latin typeface="+mj-lt"/>
                          <a:ea typeface="+mn-ea"/>
                          <a:cs typeface="+mn-cs"/>
                        </a:rPr>
                        <a:t>115,679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6%</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334645">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 Common</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129,079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7%</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r>
              <a:tr h="427990">
                <a:tc>
                  <a:txBody>
                    <a:bodyPr/>
                    <a:lstStyle/>
                    <a:p>
                      <a:pPr marL="0" algn="l" defTabSz="914400" rtl="0" eaLnBrk="1" fontAlgn="b" latinLnBrk="0" hangingPunct="1"/>
                      <a:r>
                        <a:rPr lang="en-US" sz="18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smtClean="0">
                          <a:solidFill>
                            <a:srgbClr val="000000"/>
                          </a:solidFill>
                          <a:latin typeface="+mj-lt"/>
                          <a:ea typeface="+mn-ea"/>
                          <a:cs typeface="+mn-cs"/>
                        </a:rPr>
                        <a:t>  1,918,856 </a:t>
                      </a:r>
                      <a:endParaRPr lang="en-US" sz="1800" b="1" i="0" u="none" strike="noStrike" kern="1200" dirty="0">
                        <a:solidFill>
                          <a:srgbClr val="000000"/>
                        </a:solidFill>
                        <a:latin typeface="+mj-lt"/>
                        <a:ea typeface="+mn-ea"/>
                        <a:cs typeface="+mn-cs"/>
                      </a:endParaRPr>
                    </a:p>
                  </a:txBody>
                  <a:tcPr marL="9525" marR="9525" marT="9525" marB="0" anchor="b">
                    <a:solidFill>
                      <a:srgbClr val="D3DBEC"/>
                    </a:solidFill>
                  </a:tcPr>
                </a:tc>
                <a:tc>
                  <a:txBody>
                    <a:bodyPr/>
                    <a:lstStyle/>
                    <a:p>
                      <a:pPr marL="0" algn="r" defTabSz="914400" rtl="0" eaLnBrk="1" fontAlgn="b" latinLnBrk="0" hangingPunct="1"/>
                      <a:r>
                        <a:rPr lang="en-US" sz="1800" b="1" i="0" u="none" strike="noStrike" kern="1200" dirty="0">
                          <a:solidFill>
                            <a:srgbClr val="000000"/>
                          </a:solidFill>
                          <a:latin typeface="+mj-lt"/>
                          <a:ea typeface="+mn-ea"/>
                          <a:cs typeface="+mn-cs"/>
                        </a:rPr>
                        <a:t>100%</a:t>
                      </a:r>
                    </a:p>
                  </a:txBody>
                  <a:tcPr marL="9525" marR="9525" marT="9525" marB="0" anchor="b">
                    <a:solidFill>
                      <a:srgbClr val="D3DBEC"/>
                    </a:solidFill>
                  </a:tcPr>
                </a:tc>
              </a:tr>
            </a:tbl>
          </a:graphicData>
        </a:graphic>
      </p:graphicFrame>
      <p:graphicFrame>
        <p:nvGraphicFramePr>
          <p:cNvPr id="19" name="Chart 18"/>
          <p:cNvGraphicFramePr/>
          <p:nvPr/>
        </p:nvGraphicFramePr>
        <p:xfrm>
          <a:off x="5257800" y="4343400"/>
          <a:ext cx="3657600" cy="27432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457200"/>
            <a:ext cx="9220200" cy="609600"/>
          </a:xfrm>
        </p:spPr>
        <p:txBody>
          <a:bodyPr/>
          <a:lstStyle/>
          <a:p>
            <a:r>
              <a:rPr lang="en-US" dirty="0" smtClean="0">
                <a:solidFill>
                  <a:schemeClr val="bg2"/>
                </a:solidFill>
              </a:rPr>
              <a:t>Procurement Services: </a:t>
            </a:r>
            <a:r>
              <a:rPr lang="en-US" dirty="0" smtClean="0"/>
              <a:t>Budget Statistics (by type of expense)</a:t>
            </a:r>
          </a:p>
        </p:txBody>
      </p:sp>
      <p:sp>
        <p:nvSpPr>
          <p:cNvPr id="8" name="Rectangle 7"/>
          <p:cNvSpPr/>
          <p:nvPr/>
        </p:nvSpPr>
        <p:spPr bwMode="auto">
          <a:xfrm>
            <a:off x="914400" y="1382478"/>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Personnel by Department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9" name="Table 8"/>
          <p:cNvGraphicFramePr>
            <a:graphicFrameLocks noGrp="1"/>
          </p:cNvGraphicFramePr>
          <p:nvPr/>
        </p:nvGraphicFramePr>
        <p:xfrm>
          <a:off x="914400" y="1810650"/>
          <a:ext cx="4267200" cy="1358137"/>
        </p:xfrm>
        <a:graphic>
          <a:graphicData uri="http://schemas.openxmlformats.org/drawingml/2006/table">
            <a:tbl>
              <a:tblPr firstRow="1" bandRow="1">
                <a:tableStyleId>{5C22544A-7EE6-4342-B048-85BDC9FD1C3A}</a:tableStyleId>
              </a:tblPr>
              <a:tblGrid>
                <a:gridCol w="2580167"/>
                <a:gridCol w="1687033"/>
              </a:tblGrid>
              <a:tr h="357737">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328062">
                <a:tc>
                  <a:txBody>
                    <a:bodyPr/>
                    <a:lstStyle/>
                    <a:p>
                      <a:pPr algn="l" rtl="0" fontAlgn="b"/>
                      <a:r>
                        <a:rPr lang="en-US" sz="1600" b="0" i="0" u="none" strike="noStrike" kern="1200" dirty="0" smtClean="0">
                          <a:solidFill>
                            <a:srgbClr val="000000"/>
                          </a:solidFill>
                          <a:latin typeface="+mn-lt"/>
                          <a:ea typeface="+mn-ea"/>
                          <a:cs typeface="+mn-cs"/>
                        </a:rPr>
                        <a:t>Managers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828,519 </a:t>
                      </a:r>
                    </a:p>
                  </a:txBody>
                  <a:tcPr marL="9525" marR="9525" marT="9525" marB="0" anchor="b">
                    <a:solidFill>
                      <a:srgbClr val="EAEEF6"/>
                    </a:solidFill>
                  </a:tcPr>
                </a:tc>
              </a:tr>
              <a:tr h="304800">
                <a:tc>
                  <a:txBody>
                    <a:bodyPr/>
                    <a:lstStyle/>
                    <a:p>
                      <a:pPr algn="l" fontAlgn="b"/>
                      <a:r>
                        <a:rPr lang="en-US" sz="1600" b="0" i="0" u="none" strike="noStrike" kern="1200" dirty="0" smtClean="0">
                          <a:solidFill>
                            <a:srgbClr val="000000"/>
                          </a:solidFill>
                          <a:latin typeface="+mn-lt"/>
                          <a:ea typeface="+mn-ea"/>
                          <a:cs typeface="+mn-cs"/>
                        </a:rPr>
                        <a:t>Analysts/ Administrators</a:t>
                      </a: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n-lt"/>
                          <a:ea typeface="+mn-ea"/>
                          <a:cs typeface="+mn-cs"/>
                        </a:rPr>
                        <a:t>700,737 </a:t>
                      </a:r>
                    </a:p>
                  </a:txBody>
                  <a:tcPr marL="9525" marR="9525" marT="9525" marB="0" anchor="b">
                    <a:solidFill>
                      <a:srgbClr val="EAEEF6"/>
                    </a:solidFill>
                  </a:tcPr>
                </a:tc>
              </a:tr>
              <a:tr h="367538">
                <a:tc>
                  <a:txBody>
                    <a:bodyPr/>
                    <a:lstStyle/>
                    <a:p>
                      <a:pPr marL="0" algn="l" defTabSz="914400" rtl="0" eaLnBrk="1" fontAlgn="b" latinLnBrk="0" hangingPunct="1"/>
                      <a:r>
                        <a:rPr lang="en-US" sz="1600" b="1" i="0" u="none" strike="noStrike" kern="1200" dirty="0">
                          <a:solidFill>
                            <a:srgbClr val="000000"/>
                          </a:solidFill>
                          <a:latin typeface="+mn-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n-lt"/>
                        </a:rPr>
                        <a:t>1,529,256 </a:t>
                      </a:r>
                      <a:endParaRPr lang="en-US" sz="1600" b="1" i="0" u="none" strike="noStrike" dirty="0">
                        <a:solidFill>
                          <a:srgbClr val="000000"/>
                        </a:solidFill>
                        <a:latin typeface="+mn-lt"/>
                      </a:endParaRPr>
                    </a:p>
                  </a:txBody>
                  <a:tcPr marL="9525" marR="9525" marT="9525" marB="0" anchor="b">
                    <a:solidFill>
                      <a:srgbClr val="D3DBEC"/>
                    </a:solidFill>
                  </a:tcPr>
                </a:tc>
              </a:tr>
            </a:tbl>
          </a:graphicData>
        </a:graphic>
      </p:graphicFrame>
      <p:sp>
        <p:nvSpPr>
          <p:cNvPr id="11" name="Rectangle 10"/>
          <p:cNvSpPr/>
          <p:nvPr/>
        </p:nvSpPr>
        <p:spPr bwMode="auto">
          <a:xfrm>
            <a:off x="5334000" y="1371600"/>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Supplies and Expense </a:t>
            </a:r>
          </a:p>
        </p:txBody>
      </p:sp>
      <p:graphicFrame>
        <p:nvGraphicFramePr>
          <p:cNvPr id="13" name="Table 12"/>
          <p:cNvGraphicFramePr>
            <a:graphicFrameLocks noGrp="1"/>
          </p:cNvGraphicFramePr>
          <p:nvPr/>
        </p:nvGraphicFramePr>
        <p:xfrm>
          <a:off x="5334000" y="1821534"/>
          <a:ext cx="4267200" cy="5206365"/>
        </p:xfrm>
        <a:graphic>
          <a:graphicData uri="http://schemas.openxmlformats.org/drawingml/2006/table">
            <a:tbl>
              <a:tblPr firstRow="1" bandRow="1">
                <a:tableStyleId>{5C22544A-7EE6-4342-B048-85BDC9FD1C3A}</a:tableStyleId>
              </a:tblPr>
              <a:tblGrid>
                <a:gridCol w="2971800"/>
                <a:gridCol w="1295400"/>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619760">
                <a:tc>
                  <a:txBody>
                    <a:bodyPr/>
                    <a:lstStyle/>
                    <a:p>
                      <a:pPr algn="l" fontAlgn="b"/>
                      <a:r>
                        <a:rPr lang="en-US" sz="1600" b="0" i="0" u="none" strike="noStrike" dirty="0" smtClean="0">
                          <a:solidFill>
                            <a:srgbClr val="000000"/>
                          </a:solidFill>
                          <a:latin typeface="+mj-lt"/>
                        </a:rPr>
                        <a:t>Computer/Office Equip </a:t>
                      </a:r>
                      <a:r>
                        <a:rPr lang="en-US" sz="1600" b="0" i="0" u="none" strike="noStrike" dirty="0">
                          <a:solidFill>
                            <a:srgbClr val="000000"/>
                          </a:solidFill>
                          <a:latin typeface="+mj-lt"/>
                        </a:rPr>
                        <a:t>+ </a:t>
                      </a:r>
                      <a:r>
                        <a:rPr lang="en-US" sz="1600" b="0" i="0" u="none" strike="noStrike" dirty="0" smtClean="0">
                          <a:solidFill>
                            <a:srgbClr val="000000"/>
                          </a:solidFill>
                          <a:latin typeface="+mj-lt"/>
                        </a:rPr>
                        <a:t>Svc. Maint</a:t>
                      </a:r>
                      <a:r>
                        <a:rPr lang="en-US" sz="1600" b="0" i="0" u="none" strike="noStrike" dirty="0">
                          <a:solidFill>
                            <a:srgbClr val="000000"/>
                          </a:solidFill>
                          <a:latin typeface="+mj-lt"/>
                        </a:rPr>
                        <a:t>.</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225,000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Consultants + </a:t>
                      </a:r>
                      <a:r>
                        <a:rPr lang="en-US" sz="1600" b="0" i="0" u="none" strike="noStrike" dirty="0" smtClean="0">
                          <a:solidFill>
                            <a:srgbClr val="000000"/>
                          </a:solidFill>
                          <a:latin typeface="+mj-lt"/>
                        </a:rPr>
                        <a:t>Prof</a:t>
                      </a:r>
                      <a:r>
                        <a:rPr lang="en-US" sz="1600" b="0" i="0" u="none" strike="noStrike" dirty="0">
                          <a:solidFill>
                            <a:srgbClr val="000000"/>
                          </a:solidFill>
                          <a:latin typeface="+mj-lt"/>
                        </a:rPr>
                        <a:t>. </a:t>
                      </a:r>
                      <a:r>
                        <a:rPr lang="en-US" sz="1600" b="0" i="0" u="none" strike="noStrike" dirty="0" smtClean="0">
                          <a:solidFill>
                            <a:srgbClr val="000000"/>
                          </a:solidFill>
                          <a:latin typeface="+mj-lt"/>
                        </a:rPr>
                        <a:t>Services</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0 </a:t>
                      </a:r>
                    </a:p>
                  </a:txBody>
                  <a:tcPr marL="9525" marR="9525" marT="9525" marB="0" anchor="b">
                    <a:solidFill>
                      <a:srgbClr val="EAEEF6"/>
                    </a:solidFill>
                  </a:tcPr>
                </a:tc>
              </a:tr>
              <a:tr h="285115">
                <a:tc>
                  <a:txBody>
                    <a:bodyPr/>
                    <a:lstStyle/>
                    <a:p>
                      <a:pPr algn="l" fontAlgn="b"/>
                      <a:r>
                        <a:rPr lang="en-US" sz="1600" b="0" i="0" u="none" strike="noStrike" dirty="0">
                          <a:solidFill>
                            <a:srgbClr val="000000"/>
                          </a:solidFill>
                          <a:latin typeface="+mj-lt"/>
                        </a:rPr>
                        <a:t>External </a:t>
                      </a:r>
                      <a:r>
                        <a:rPr lang="en-US" sz="1600" b="0" i="0" u="none" strike="noStrike" dirty="0" smtClean="0">
                          <a:solidFill>
                            <a:srgbClr val="000000"/>
                          </a:solidFill>
                          <a:latin typeface="+mj-lt"/>
                        </a:rPr>
                        <a:t>Svcs</a:t>
                      </a:r>
                      <a:r>
                        <a:rPr lang="en-US" sz="1600" b="0" i="0" u="none" strike="noStrike" dirty="0">
                          <a:solidFill>
                            <a:srgbClr val="000000"/>
                          </a:solidFill>
                          <a:latin typeface="+mj-lt"/>
                        </a:rPr>
                        <a:t>: </a:t>
                      </a:r>
                      <a:endParaRPr lang="en-US" sz="1600" b="0" i="0" u="none" strike="noStrike" dirty="0" smtClean="0">
                        <a:solidFill>
                          <a:srgbClr val="000000"/>
                        </a:solidFill>
                        <a:latin typeface="+mj-lt"/>
                      </a:endParaRPr>
                    </a:p>
                    <a:p>
                      <a:pPr algn="l" fontAlgn="b"/>
                      <a:r>
                        <a:rPr lang="en-US" sz="1600" b="0" i="0" u="none" strike="noStrike" dirty="0" smtClean="0">
                          <a:solidFill>
                            <a:srgbClr val="000000"/>
                          </a:solidFill>
                          <a:latin typeface="+mj-lt"/>
                        </a:rPr>
                        <a:t>Computer </a:t>
                      </a:r>
                      <a:r>
                        <a:rPr lang="en-US" sz="1600" b="0" i="0" u="none" strike="noStrike" dirty="0">
                          <a:solidFill>
                            <a:srgbClr val="000000"/>
                          </a:solidFill>
                          <a:latin typeface="+mj-lt"/>
                        </a:rPr>
                        <a:t>+ other</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92,000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Insurance </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2,856 </a:t>
                      </a:r>
                    </a:p>
                  </a:txBody>
                  <a:tcPr marL="9525" marR="9525" marT="9525" marB="0" anchor="b">
                    <a:solidFill>
                      <a:srgbClr val="EAEEF6"/>
                    </a:solidFill>
                  </a:tcPr>
                </a:tc>
              </a:tr>
              <a:tr h="370840">
                <a:tc>
                  <a:txBody>
                    <a:bodyPr/>
                    <a:lstStyle/>
                    <a:p>
                      <a:pPr algn="l" fontAlgn="b"/>
                      <a:r>
                        <a:rPr lang="en-US" sz="1600" b="0" i="0" u="none" strike="noStrike" dirty="0">
                          <a:solidFill>
                            <a:srgbClr val="000000"/>
                          </a:solidFill>
                          <a:latin typeface="+mj-lt"/>
                        </a:rPr>
                        <a:t>Legal costs </a:t>
                      </a: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                       </a:t>
                      </a:r>
                    </a:p>
                  </a:txBody>
                  <a:tcPr marL="9525" marR="9525" marT="9525" marB="0" anchor="b">
                    <a:solidFill>
                      <a:srgbClr val="EAEEF6"/>
                    </a:solidFill>
                  </a:tcPr>
                </a:tc>
              </a:tr>
              <a:tr h="370840">
                <a:tc>
                  <a:txBody>
                    <a:bodyPr/>
                    <a:lstStyle/>
                    <a:p>
                      <a:pPr algn="l" fontAlgn="b"/>
                      <a:r>
                        <a:rPr lang="en-US" sz="1600" b="0" i="0" u="none" strike="noStrike" dirty="0" smtClean="0">
                          <a:solidFill>
                            <a:srgbClr val="000000"/>
                          </a:solidFill>
                          <a:latin typeface="+mj-lt"/>
                        </a:rPr>
                        <a:t>Library</a:t>
                      </a:r>
                      <a:endParaRPr lang="en-US" sz="1600" b="0" i="0" u="none" strike="noStrike" dirty="0">
                        <a:solidFill>
                          <a:srgbClr val="000000"/>
                        </a:solidFill>
                        <a:latin typeface="+mj-lt"/>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400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Meetings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40,000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Travel</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endParaRPr lang="en-US" sz="1600" b="0" i="0" u="none" strike="noStrike" kern="1200" dirty="0" smtClean="0">
                        <a:solidFill>
                          <a:srgbClr val="000000"/>
                        </a:solidFill>
                        <a:latin typeface="+mj-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Other </a:t>
                      </a:r>
                      <a:r>
                        <a:rPr lang="en-US" sz="1600" b="0" i="0" u="none" strike="noStrike" kern="1200" dirty="0" smtClean="0">
                          <a:solidFill>
                            <a:srgbClr val="000000"/>
                          </a:solidFill>
                          <a:latin typeface="+mj-lt"/>
                          <a:ea typeface="+mn-ea"/>
                          <a:cs typeface="+mn-cs"/>
                        </a:rPr>
                        <a:t>Office/Misc </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14,000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a:solidFill>
                            <a:srgbClr val="000000"/>
                          </a:solidFill>
                          <a:latin typeface="+mj-lt"/>
                          <a:ea typeface="+mn-ea"/>
                          <a:cs typeface="+mn-cs"/>
                        </a:rPr>
                        <a:t>Utilities + </a:t>
                      </a:r>
                      <a:r>
                        <a:rPr lang="en-US" sz="1600" b="0" i="0" u="none" strike="noStrike" kern="1200" dirty="0" smtClean="0">
                          <a:solidFill>
                            <a:srgbClr val="000000"/>
                          </a:solidFill>
                          <a:latin typeface="+mj-lt"/>
                          <a:ea typeface="+mn-ea"/>
                          <a:cs typeface="+mn-cs"/>
                        </a:rPr>
                        <a:t>Facilities</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600" b="0" i="0" u="none" strike="noStrike" kern="1200" dirty="0" smtClean="0">
                          <a:solidFill>
                            <a:srgbClr val="000000"/>
                          </a:solidFill>
                          <a:latin typeface="+mj-lt"/>
                          <a:ea typeface="+mn-ea"/>
                          <a:cs typeface="+mn-cs"/>
                        </a:rPr>
                        <a:t>15,344 </a:t>
                      </a:r>
                    </a:p>
                  </a:txBody>
                  <a:tcPr marL="9525" marR="9525" marT="9525" marB="0" anchor="b">
                    <a:solidFill>
                      <a:srgbClr val="EAEEF6"/>
                    </a:solidFill>
                  </a:tcPr>
                </a:tc>
              </a:tr>
              <a:tr h="370840">
                <a:tc>
                  <a:txBody>
                    <a:bodyPr/>
                    <a:lstStyle/>
                    <a:p>
                      <a:pPr marL="0" algn="l" defTabSz="914400" rtl="0" eaLnBrk="1" fontAlgn="b" latinLnBrk="0" hangingPunct="1"/>
                      <a:r>
                        <a:rPr lang="en-US" sz="1600" b="0" i="0" u="none" strike="noStrike" kern="1200" dirty="0" smtClean="0">
                          <a:solidFill>
                            <a:srgbClr val="000000"/>
                          </a:solidFill>
                          <a:latin typeface="+mj-lt"/>
                          <a:ea typeface="+mn-ea"/>
                          <a:cs typeface="+mn-cs"/>
                        </a:rPr>
                        <a:t>Temp Labor</a:t>
                      </a:r>
                      <a:endParaRPr lang="en-US" sz="16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algn="r" fontAlgn="b"/>
                      <a:r>
                        <a:rPr lang="en-US" sz="1600" b="0" i="0" u="none" strike="noStrike" kern="1200" dirty="0" smtClean="0">
                          <a:solidFill>
                            <a:srgbClr val="000000"/>
                          </a:solidFill>
                          <a:latin typeface="+mj-lt"/>
                          <a:ea typeface="+mn-ea"/>
                          <a:cs typeface="+mn-cs"/>
                        </a:rPr>
                        <a:t>0</a:t>
                      </a:r>
                    </a:p>
                  </a:txBody>
                  <a:tcPr marL="9525" marR="9525" marT="9525" marB="0" anchor="b">
                    <a:solidFill>
                      <a:srgbClr val="EAEEF6"/>
                    </a:solidFill>
                  </a:tcPr>
                </a:tc>
              </a:tr>
              <a:tr h="381000">
                <a:tc>
                  <a:txBody>
                    <a:bodyPr/>
                    <a:lstStyle/>
                    <a:p>
                      <a:pPr marL="0" algn="l" defTabSz="914400" rtl="0" eaLnBrk="1" fontAlgn="b" latinLnBrk="0" hangingPunct="1"/>
                      <a:r>
                        <a:rPr lang="en-US" sz="16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algn="r" fontAlgn="b"/>
                      <a:r>
                        <a:rPr lang="en-US" sz="1600" b="1" i="0" u="none" strike="noStrike" dirty="0" smtClean="0">
                          <a:solidFill>
                            <a:srgbClr val="000000"/>
                          </a:solidFill>
                          <a:latin typeface="+mj-lt"/>
                        </a:rPr>
                        <a:t>389,600 </a:t>
                      </a:r>
                      <a:endParaRPr lang="en-US" sz="1600" b="1" i="0" u="none" strike="noStrike" dirty="0">
                        <a:solidFill>
                          <a:srgbClr val="000000"/>
                        </a:solidFill>
                        <a:latin typeface="+mj-lt"/>
                      </a:endParaRPr>
                    </a:p>
                  </a:txBody>
                  <a:tcPr marL="9525" marR="9525" marT="9525" marB="0" anchor="b">
                    <a:solidFill>
                      <a:srgbClr val="D3DBEC"/>
                    </a:solidFill>
                  </a:tcPr>
                </a:tc>
              </a:tr>
            </a:tbl>
          </a:graphicData>
        </a:graphic>
      </p:graphicFrame>
      <p:graphicFrame>
        <p:nvGraphicFramePr>
          <p:cNvPr id="14" name="Chart 13"/>
          <p:cNvGraphicFramePr/>
          <p:nvPr/>
        </p:nvGraphicFramePr>
        <p:xfrm>
          <a:off x="990600" y="3429000"/>
          <a:ext cx="3810000" cy="2819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Markets finance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Capital Markets Finance: </a:t>
            </a:r>
            <a:r>
              <a:rPr lang="en-US" dirty="0" smtClean="0"/>
              <a:t>30,000-ft. View</a:t>
            </a:r>
          </a:p>
        </p:txBody>
      </p:sp>
      <p:grpSp>
        <p:nvGrpSpPr>
          <p:cNvPr id="11" name="Group 10"/>
          <p:cNvGrpSpPr/>
          <p:nvPr/>
        </p:nvGrpSpPr>
        <p:grpSpPr>
          <a:xfrm>
            <a:off x="1295400" y="1600200"/>
            <a:ext cx="8367829" cy="4876800"/>
            <a:chOff x="1524000" y="1348565"/>
            <a:chExt cx="8367829" cy="4876800"/>
          </a:xfrm>
        </p:grpSpPr>
        <p:pic>
          <p:nvPicPr>
            <p:cNvPr id="798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2045" y="1348565"/>
              <a:ext cx="4699784" cy="4876800"/>
            </a:xfrm>
            <a:prstGeom prst="rect">
              <a:avLst/>
            </a:prstGeom>
            <a:noFill/>
            <a:ln w="9525">
              <a:noFill/>
              <a:miter lim="800000"/>
              <a:headEnd/>
              <a:tailEnd/>
            </a:ln>
          </p:spPr>
        </p:pic>
        <p:cxnSp>
          <p:nvCxnSpPr>
            <p:cNvPr id="17" name="Straight Connector 16"/>
            <p:cNvCxnSpPr/>
            <p:nvPr/>
          </p:nvCxnSpPr>
          <p:spPr bwMode="auto">
            <a:xfrm>
              <a:off x="4895112" y="4848609"/>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1524000" y="3581400"/>
              <a:ext cx="3484518" cy="2585323"/>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Bond Financing</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Commercial Paper Program</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Special Financing Structures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CapEquip/C3/STARs Programs</a:t>
              </a:r>
            </a:p>
            <a:p>
              <a:pPr marL="117475" indent="-117475">
                <a:buSzPct val="125000"/>
                <a:buFont typeface="Arial" pitchFamily="34" charset="0"/>
                <a:buChar char="•"/>
              </a:pPr>
              <a:endParaRPr lang="en-US" sz="1800" b="1" dirty="0" smtClean="0">
                <a:solidFill>
                  <a:schemeClr val="bg1"/>
                </a:solidFill>
              </a:endParaRPr>
            </a:p>
          </p:txBody>
        </p:sp>
        <p:sp>
          <p:nvSpPr>
            <p:cNvPr id="25" name="Rectangle 24"/>
            <p:cNvSpPr/>
            <p:nvPr/>
          </p:nvSpPr>
          <p:spPr bwMode="auto">
            <a:xfrm>
              <a:off x="5287930" y="4446343"/>
              <a:ext cx="1783080" cy="7620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grpSp>
        <p:nvGrpSpPr>
          <p:cNvPr id="7" name="Group 6"/>
          <p:cNvGrpSpPr/>
          <p:nvPr/>
        </p:nvGrpSpPr>
        <p:grpSpPr>
          <a:xfrm>
            <a:off x="8305800" y="228600"/>
            <a:ext cx="1475751" cy="918972"/>
            <a:chOff x="3141518" y="1219200"/>
            <a:chExt cx="1475751" cy="918972"/>
          </a:xfrm>
        </p:grpSpPr>
        <p:pic>
          <p:nvPicPr>
            <p:cNvPr id="8"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0" name="TextBox 9"/>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a:off x="1881331" y="4793675"/>
            <a:ext cx="1219200" cy="304800"/>
          </a:xfrm>
          <a:prstGeom prst="rightArrow">
            <a:avLst/>
          </a:prstGeom>
          <a:solidFill>
            <a:schemeClr val="bg2">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 name="Right Arrow 9"/>
          <p:cNvSpPr/>
          <p:nvPr/>
        </p:nvSpPr>
        <p:spPr bwMode="auto">
          <a:xfrm>
            <a:off x="1881331" y="3748254"/>
            <a:ext cx="1219200" cy="304800"/>
          </a:xfrm>
          <a:prstGeom prst="rightArrow">
            <a:avLst/>
          </a:prstGeom>
          <a:solidFill>
            <a:schemeClr val="bg2">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5" name="Rectangle 3"/>
          <p:cNvSpPr>
            <a:spLocks noChangeArrowheads="1"/>
          </p:cNvSpPr>
          <p:nvPr/>
        </p:nvSpPr>
        <p:spPr bwMode="gray">
          <a:xfrm>
            <a:off x="2514600" y="1059875"/>
            <a:ext cx="7086600" cy="6096000"/>
          </a:xfrm>
          <a:prstGeom prst="rect">
            <a:avLst/>
          </a:prstGeom>
          <a:noFill/>
          <a:ln w="9525">
            <a:noFill/>
            <a:miter lim="800000"/>
            <a:headEnd/>
            <a:tailEnd/>
          </a:ln>
        </p:spPr>
        <p:txBody>
          <a:bodyPr lIns="91429" tIns="36571" rIns="36571" bIns="36571"/>
          <a:lstStyle/>
          <a:p>
            <a:pPr marL="666750" lvl="2" indent="-207963" defTabSz="1019175" eaLnBrk="0" hangingPunct="0">
              <a:buClr>
                <a:schemeClr val="folHlink"/>
              </a:buClr>
              <a:buSzPct val="125000"/>
              <a:buFont typeface="Arial" charset="0"/>
              <a:buChar char="•"/>
            </a:pPr>
            <a:endParaRPr lang="en-US" sz="1800" i="1" dirty="0" smtClean="0"/>
          </a:p>
          <a:p>
            <a:pPr marL="666750" lvl="2" indent="-207963" defTabSz="1019175" eaLnBrk="0" hangingPunct="0">
              <a:buClr>
                <a:schemeClr val="folHlink"/>
              </a:buClr>
              <a:buSzPct val="125000"/>
            </a:pPr>
            <a:r>
              <a:rPr lang="en-US" sz="1600" dirty="0" smtClean="0"/>
              <a:t>	Capital Markets Finance has saved the University over </a:t>
            </a:r>
            <a:r>
              <a:rPr lang="en-US" sz="1800" b="1" dirty="0" smtClean="0">
                <a:solidFill>
                  <a:srgbClr val="3399FF"/>
                </a:solidFill>
              </a:rPr>
              <a:t>$88 million </a:t>
            </a:r>
            <a:r>
              <a:rPr lang="en-US" sz="1600" dirty="0" smtClean="0"/>
              <a:t>in debt service through refinancing transactions since the beginning of 2009.</a:t>
            </a:r>
          </a:p>
          <a:p>
            <a:pPr marL="666750" lvl="2" indent="-207963" defTabSz="1019175" eaLnBrk="0" hangingPunct="0">
              <a:buClr>
                <a:schemeClr val="folHlink"/>
              </a:buClr>
              <a:buSzPct val="125000"/>
              <a:buFont typeface="Arial" charset="0"/>
              <a:buChar char="•"/>
            </a:pPr>
            <a:endParaRPr lang="en-US" sz="1600" dirty="0" smtClean="0"/>
          </a:p>
          <a:p>
            <a:pPr marL="631825" lvl="2" defTabSz="1019175" eaLnBrk="0" hangingPunct="0">
              <a:buClr>
                <a:schemeClr val="folHlink"/>
              </a:buClr>
              <a:buSzPct val="125000"/>
            </a:pPr>
            <a:r>
              <a:rPr lang="en-US" sz="1600" dirty="0" smtClean="0"/>
              <a:t>Despite financial market and state of California turmoil, the University has maintained </a:t>
            </a:r>
            <a:r>
              <a:rPr lang="en-US" sz="1800" b="1" dirty="0" smtClean="0">
                <a:solidFill>
                  <a:srgbClr val="3399FF"/>
                </a:solidFill>
              </a:rPr>
              <a:t>“AA” ratings </a:t>
            </a:r>
            <a:r>
              <a:rPr lang="en-US" sz="1600" dirty="0" smtClean="0"/>
              <a:t>on its core revenue credits (General Revenue Bonds, Limited Project Revenue Bonds, Medical Center Revenue Bonds).</a:t>
            </a:r>
          </a:p>
          <a:p>
            <a:pPr marL="666750" lvl="2" indent="-207963" defTabSz="1019175" eaLnBrk="0" hangingPunct="0">
              <a:buClr>
                <a:schemeClr val="folHlink"/>
              </a:buClr>
              <a:buSzPct val="125000"/>
              <a:buFont typeface="Arial" charset="0"/>
              <a:buChar char="•"/>
            </a:pPr>
            <a:endParaRPr lang="en-US" sz="1600" dirty="0" smtClean="0"/>
          </a:p>
          <a:p>
            <a:pPr marL="631825" lvl="2" defTabSz="1019175" eaLnBrk="0" hangingPunct="0">
              <a:buClr>
                <a:schemeClr val="folHlink"/>
              </a:buClr>
              <a:buSzPct val="125000"/>
            </a:pPr>
            <a:r>
              <a:rPr lang="en-US" sz="1600" dirty="0" smtClean="0"/>
              <a:t>Since the inception of Build America Bonds, the University has issued over </a:t>
            </a:r>
            <a:r>
              <a:rPr lang="en-US" sz="1800" b="1" dirty="0" smtClean="0">
                <a:solidFill>
                  <a:srgbClr val="3399FF"/>
                </a:solidFill>
              </a:rPr>
              <a:t>$3 billion </a:t>
            </a:r>
            <a:r>
              <a:rPr lang="en-US" sz="1600" dirty="0" smtClean="0"/>
              <a:t>in BABs with estimated present value savings of over $600 million compared to traditional tax-exempt bonds.</a:t>
            </a:r>
          </a:p>
          <a:p>
            <a:pPr marL="666750" lvl="2" indent="-207963" defTabSz="1019175" eaLnBrk="0" hangingPunct="0">
              <a:buClr>
                <a:schemeClr val="folHlink"/>
              </a:buClr>
              <a:buSzPct val="125000"/>
            </a:pPr>
            <a:endParaRPr lang="en-US" sz="1600" dirty="0" smtClean="0"/>
          </a:p>
          <a:p>
            <a:pPr marL="631825" lvl="2" defTabSz="1019175" eaLnBrk="0" hangingPunct="0">
              <a:buClr>
                <a:schemeClr val="folHlink"/>
              </a:buClr>
              <a:buSzPct val="125000"/>
            </a:pPr>
            <a:r>
              <a:rPr lang="en-US" sz="1600" dirty="0" smtClean="0"/>
              <a:t>Since 2009, Capital Markets Finance has saved the University over </a:t>
            </a:r>
            <a:r>
              <a:rPr lang="en-US" sz="1800" b="1" dirty="0" smtClean="0">
                <a:solidFill>
                  <a:srgbClr val="3399FF"/>
                </a:solidFill>
              </a:rPr>
              <a:t>$360,000 </a:t>
            </a:r>
            <a:r>
              <a:rPr lang="en-US" sz="1600" dirty="0" smtClean="0"/>
              <a:t>in professional fees by bringing rating agency and investor relations in house.</a:t>
            </a:r>
          </a:p>
          <a:p>
            <a:pPr marL="631825" lvl="2" defTabSz="1019175" eaLnBrk="0" hangingPunct="0">
              <a:buClr>
                <a:schemeClr val="folHlink"/>
              </a:buClr>
              <a:buSzPct val="125000"/>
            </a:pPr>
            <a:endParaRPr lang="en-US" sz="1600" dirty="0" smtClean="0"/>
          </a:p>
          <a:p>
            <a:pPr marL="631825" lvl="2" defTabSz="1019175" eaLnBrk="0" hangingPunct="0">
              <a:buClr>
                <a:schemeClr val="folHlink"/>
              </a:buClr>
              <a:buSzPct val="125000"/>
            </a:pPr>
            <a:r>
              <a:rPr lang="en-US" sz="1600" dirty="0" smtClean="0"/>
              <a:t>Securing the University’s bonds with a pooled, multi-campus credit allows the University to issue bonds secured by broad and diverse revenues. General Revenue Bonds are secured by </a:t>
            </a:r>
            <a:r>
              <a:rPr lang="en-US" sz="1800" b="1" dirty="0" smtClean="0">
                <a:solidFill>
                  <a:srgbClr val="3399FF"/>
                </a:solidFill>
              </a:rPr>
              <a:t>$7.66 billion </a:t>
            </a:r>
            <a:r>
              <a:rPr lang="en-US" sz="1600" dirty="0" smtClean="0"/>
              <a:t>in revenues which contributes to its </a:t>
            </a:r>
            <a:r>
              <a:rPr lang="en-US" sz="1800" b="1" dirty="0" smtClean="0">
                <a:solidFill>
                  <a:srgbClr val="3399FF"/>
                </a:solidFill>
              </a:rPr>
              <a:t>“AA” </a:t>
            </a:r>
            <a:r>
              <a:rPr lang="en-US" sz="1600" dirty="0" smtClean="0"/>
              <a:t>category ratings and decreased security requirements, such as no requirement for mortgage or debt service reserve funds.</a:t>
            </a:r>
          </a:p>
          <a:p>
            <a:pPr marL="631825" lvl="2" defTabSz="1019175" eaLnBrk="0" hangingPunct="0">
              <a:buClr>
                <a:schemeClr val="folHlink"/>
              </a:buClr>
              <a:buSzPct val="125000"/>
            </a:pPr>
            <a:endParaRPr lang="en-US" sz="1600" dirty="0" smtClean="0"/>
          </a:p>
          <a:p>
            <a:pPr marL="666750" lvl="2" indent="-207963" defTabSz="1019175" eaLnBrk="0" hangingPunct="0">
              <a:buClr>
                <a:schemeClr val="folHlink"/>
              </a:buClr>
              <a:buSzPct val="125000"/>
              <a:buFont typeface="Arial" charset="0"/>
              <a:buChar char="•"/>
            </a:pPr>
            <a:endParaRPr lang="en-US" sz="1600" dirty="0" smtClean="0"/>
          </a:p>
          <a:p>
            <a:pPr marL="209550" lvl="1" indent="-207963" defTabSz="1019175" eaLnBrk="0" hangingPunct="0">
              <a:buClr>
                <a:schemeClr val="folHlink"/>
              </a:buClr>
              <a:buSzPct val="125000"/>
              <a:buFont typeface="Arial" charset="0"/>
              <a:buChar char="•"/>
            </a:pPr>
            <a:endParaRPr lang="en-US" sz="1600" dirty="0" smtClean="0"/>
          </a:p>
        </p:txBody>
      </p:sp>
      <p:sp>
        <p:nvSpPr>
          <p:cNvPr id="9" name="Right Arrow 8"/>
          <p:cNvSpPr/>
          <p:nvPr/>
        </p:nvSpPr>
        <p:spPr bwMode="auto">
          <a:xfrm>
            <a:off x="1881331" y="2603485"/>
            <a:ext cx="1219200" cy="304800"/>
          </a:xfrm>
          <a:prstGeom prst="rightArrow">
            <a:avLst/>
          </a:prstGeom>
          <a:solidFill>
            <a:schemeClr val="bg2">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Right Arrow 7"/>
          <p:cNvSpPr/>
          <p:nvPr/>
        </p:nvSpPr>
        <p:spPr bwMode="auto">
          <a:xfrm>
            <a:off x="1881331" y="1525939"/>
            <a:ext cx="1219200" cy="304800"/>
          </a:xfrm>
          <a:prstGeom prst="rightArrow">
            <a:avLst/>
          </a:prstGeom>
          <a:solidFill>
            <a:schemeClr val="bg2">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18113" name="Rectangle 2"/>
          <p:cNvSpPr>
            <a:spLocks noGrp="1" noChangeArrowheads="1"/>
          </p:cNvSpPr>
          <p:nvPr>
            <p:ph type="title"/>
          </p:nvPr>
        </p:nvSpPr>
        <p:spPr>
          <a:xfrm>
            <a:off x="762000" y="866775"/>
            <a:ext cx="8991600" cy="276225"/>
          </a:xfrm>
        </p:spPr>
        <p:txBody>
          <a:bodyPr/>
          <a:lstStyle/>
          <a:p>
            <a:pPr lvl="3"/>
            <a:r>
              <a:rPr lang="en-US" sz="2400" dirty="0" smtClean="0">
                <a:solidFill>
                  <a:schemeClr val="bg2"/>
                </a:solidFill>
              </a:rPr>
              <a:t>Capital Markets Finance: </a:t>
            </a:r>
            <a:r>
              <a:rPr lang="en-US" sz="2400" dirty="0" smtClean="0"/>
              <a:t>Value-Added</a:t>
            </a:r>
            <a:endParaRPr lang="en-US" sz="2300" dirty="0" smtClean="0"/>
          </a:p>
        </p:txBody>
      </p:sp>
      <p:sp>
        <p:nvSpPr>
          <p:cNvPr id="4" name="Rectangle 6"/>
          <p:cNvSpPr>
            <a:spLocks noChangeArrowheads="1"/>
          </p:cNvSpPr>
          <p:nvPr>
            <p:custDataLst>
              <p:tags r:id="rId2"/>
            </p:custDataLst>
          </p:nvPr>
        </p:nvSpPr>
        <p:spPr bwMode="gray">
          <a:xfrm>
            <a:off x="1070915" y="1288475"/>
            <a:ext cx="1420016" cy="783379"/>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b="1" dirty="0" smtClean="0">
                <a:solidFill>
                  <a:schemeClr val="bg1">
                    <a:lumMod val="50000"/>
                  </a:schemeClr>
                </a:solidFill>
              </a:rPr>
              <a:t>Refunding Savings</a:t>
            </a:r>
            <a:endParaRPr lang="en-US" altLang="ja-JP" b="1" dirty="0">
              <a:solidFill>
                <a:schemeClr val="bg1">
                  <a:lumMod val="50000"/>
                </a:schemeClr>
              </a:solidFill>
            </a:endParaRPr>
          </a:p>
        </p:txBody>
      </p:sp>
      <p:sp>
        <p:nvSpPr>
          <p:cNvPr id="5" name="Rectangle 11"/>
          <p:cNvSpPr>
            <a:spLocks noChangeArrowheads="1"/>
          </p:cNvSpPr>
          <p:nvPr>
            <p:custDataLst>
              <p:tags r:id="rId3"/>
            </p:custDataLst>
          </p:nvPr>
        </p:nvSpPr>
        <p:spPr bwMode="gray">
          <a:xfrm>
            <a:off x="1070915" y="2351850"/>
            <a:ext cx="1420016" cy="783379"/>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b="1" dirty="0" smtClean="0">
                <a:solidFill>
                  <a:schemeClr val="bg1">
                    <a:lumMod val="50000"/>
                  </a:schemeClr>
                </a:solidFill>
              </a:rPr>
              <a:t>Maintain Credit Ratings</a:t>
            </a:r>
            <a:endParaRPr lang="en-US" altLang="ja-JP" b="1" dirty="0">
              <a:solidFill>
                <a:schemeClr val="bg1">
                  <a:lumMod val="50000"/>
                </a:schemeClr>
              </a:solidFill>
            </a:endParaRPr>
          </a:p>
        </p:txBody>
      </p:sp>
      <p:sp>
        <p:nvSpPr>
          <p:cNvPr id="6" name="Rectangle 16"/>
          <p:cNvSpPr>
            <a:spLocks noChangeArrowheads="1"/>
          </p:cNvSpPr>
          <p:nvPr>
            <p:custDataLst>
              <p:tags r:id="rId4"/>
            </p:custDataLst>
          </p:nvPr>
        </p:nvSpPr>
        <p:spPr bwMode="gray">
          <a:xfrm>
            <a:off x="1070915" y="3498275"/>
            <a:ext cx="1420016" cy="783379"/>
          </a:xfrm>
          <a:prstGeom prst="ellipse">
            <a:avLst/>
          </a:prstGeom>
          <a:solidFill>
            <a:schemeClr val="bg1"/>
          </a:solidFill>
          <a:ln w="25400">
            <a:solidFill>
              <a:schemeClr val="bg1">
                <a:lumMod val="50000"/>
              </a:schemeClr>
            </a:solidFill>
            <a:miter lim="800000"/>
            <a:headEnd/>
            <a:tailEnd/>
          </a:ln>
        </p:spPr>
        <p:txBody>
          <a:bodyPr wrap="square" lIns="0" tIns="0" rIns="18288" bIns="18288" anchor="ctr"/>
          <a:lstStyle/>
          <a:p>
            <a:pPr algn="ctr"/>
            <a:r>
              <a:rPr lang="en-US" altLang="ja-JP" b="1" dirty="0" smtClean="0">
                <a:solidFill>
                  <a:schemeClr val="bg1">
                    <a:lumMod val="50000"/>
                  </a:schemeClr>
                </a:solidFill>
              </a:rPr>
              <a:t>Build America Bonds</a:t>
            </a:r>
            <a:endParaRPr lang="en-US" altLang="ja-JP" b="1" dirty="0">
              <a:solidFill>
                <a:schemeClr val="bg1">
                  <a:lumMod val="50000"/>
                </a:schemeClr>
              </a:solidFill>
            </a:endParaRPr>
          </a:p>
        </p:txBody>
      </p:sp>
      <p:sp>
        <p:nvSpPr>
          <p:cNvPr id="7" name="Rectangle 28"/>
          <p:cNvSpPr>
            <a:spLocks noChangeArrowheads="1"/>
          </p:cNvSpPr>
          <p:nvPr>
            <p:custDataLst>
              <p:tags r:id="rId5"/>
            </p:custDataLst>
          </p:nvPr>
        </p:nvSpPr>
        <p:spPr bwMode="gray">
          <a:xfrm>
            <a:off x="1066800" y="4565075"/>
            <a:ext cx="1420016" cy="783379"/>
          </a:xfrm>
          <a:prstGeom prst="ellipse">
            <a:avLst/>
          </a:prstGeom>
          <a:solidFill>
            <a:schemeClr val="bg1"/>
          </a:solidFill>
          <a:ln w="25400">
            <a:solidFill>
              <a:schemeClr val="bg1">
                <a:lumMod val="50000"/>
              </a:schemeClr>
            </a:solidFill>
            <a:miter lim="800000"/>
            <a:headEnd/>
            <a:tailEnd/>
          </a:ln>
        </p:spPr>
        <p:txBody>
          <a:bodyPr wrap="none" lIns="0" tIns="0" rIns="18288" bIns="18288" anchor="ctr"/>
          <a:lstStyle/>
          <a:p>
            <a:pPr algn="ctr"/>
            <a:r>
              <a:rPr lang="en-US" altLang="ja-JP" b="1" dirty="0" smtClean="0">
                <a:solidFill>
                  <a:schemeClr val="bg1">
                    <a:lumMod val="50000"/>
                  </a:schemeClr>
                </a:solidFill>
              </a:rPr>
              <a:t>Professional</a:t>
            </a:r>
          </a:p>
          <a:p>
            <a:pPr algn="ctr"/>
            <a:r>
              <a:rPr lang="en-US" altLang="ja-JP" b="1" dirty="0" smtClean="0">
                <a:solidFill>
                  <a:schemeClr val="bg1">
                    <a:lumMod val="50000"/>
                  </a:schemeClr>
                </a:solidFill>
              </a:rPr>
              <a:t>Fees</a:t>
            </a:r>
            <a:endParaRPr lang="en-US" altLang="ja-JP" b="1" dirty="0">
              <a:solidFill>
                <a:schemeClr val="bg1">
                  <a:lumMod val="50000"/>
                </a:schemeClr>
              </a:solidFill>
            </a:endParaRPr>
          </a:p>
        </p:txBody>
      </p:sp>
      <p:sp>
        <p:nvSpPr>
          <p:cNvPr id="12" name="Right Arrow 11"/>
          <p:cNvSpPr/>
          <p:nvPr/>
        </p:nvSpPr>
        <p:spPr bwMode="auto">
          <a:xfrm>
            <a:off x="1881331" y="5839096"/>
            <a:ext cx="1219200" cy="304800"/>
          </a:xfrm>
          <a:prstGeom prst="rightArrow">
            <a:avLst/>
          </a:prstGeom>
          <a:solidFill>
            <a:schemeClr val="bg2">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3" name="Rectangle 28"/>
          <p:cNvSpPr>
            <a:spLocks noChangeArrowheads="1"/>
          </p:cNvSpPr>
          <p:nvPr>
            <p:custDataLst>
              <p:tags r:id="rId6"/>
            </p:custDataLst>
          </p:nvPr>
        </p:nvSpPr>
        <p:spPr bwMode="gray">
          <a:xfrm>
            <a:off x="1066800" y="5610496"/>
            <a:ext cx="1420016" cy="783379"/>
          </a:xfrm>
          <a:prstGeom prst="ellipse">
            <a:avLst/>
          </a:prstGeom>
          <a:solidFill>
            <a:schemeClr val="bg1"/>
          </a:solidFill>
          <a:ln w="25400">
            <a:solidFill>
              <a:schemeClr val="bg1">
                <a:lumMod val="50000"/>
              </a:schemeClr>
            </a:solidFill>
            <a:miter lim="800000"/>
            <a:headEnd/>
            <a:tailEnd/>
          </a:ln>
        </p:spPr>
        <p:txBody>
          <a:bodyPr wrap="none" lIns="0" tIns="0" rIns="18288" bIns="18288" anchor="ctr"/>
          <a:lstStyle/>
          <a:p>
            <a:pPr algn="ctr"/>
            <a:r>
              <a:rPr lang="en-US" altLang="ja-JP" b="1" dirty="0" smtClean="0">
                <a:solidFill>
                  <a:schemeClr val="bg1">
                    <a:lumMod val="50000"/>
                  </a:schemeClr>
                </a:solidFill>
              </a:rPr>
              <a:t>Pooled</a:t>
            </a:r>
          </a:p>
          <a:p>
            <a:pPr algn="ctr"/>
            <a:r>
              <a:rPr lang="en-US" altLang="ja-JP" b="1" dirty="0" smtClean="0">
                <a:solidFill>
                  <a:schemeClr val="bg1">
                    <a:lumMod val="50000"/>
                  </a:schemeClr>
                </a:solidFill>
              </a:rPr>
              <a:t>Systemwide</a:t>
            </a:r>
          </a:p>
          <a:p>
            <a:pPr algn="ctr"/>
            <a:r>
              <a:rPr lang="en-US" altLang="ja-JP" b="1" dirty="0" smtClean="0">
                <a:solidFill>
                  <a:schemeClr val="bg1">
                    <a:lumMod val="50000"/>
                  </a:schemeClr>
                </a:solidFill>
              </a:rPr>
              <a:t>Credit</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1"/>
          <p:cNvSpPr>
            <a:spLocks noGrp="1" noChangeArrowheads="1"/>
          </p:cNvSpPr>
          <p:nvPr>
            <p:ph type="title"/>
            <p:custDataLst>
              <p:tags r:id="rId2"/>
            </p:custDataLst>
          </p:nvPr>
        </p:nvSpPr>
        <p:spPr>
          <a:xfrm>
            <a:off x="838200" y="381000"/>
            <a:ext cx="9220200" cy="609600"/>
          </a:xfrm>
        </p:spPr>
        <p:txBody>
          <a:bodyPr/>
          <a:lstStyle/>
          <a:p>
            <a:r>
              <a:rPr lang="en-US" dirty="0" smtClean="0">
                <a:solidFill>
                  <a:schemeClr val="bg2"/>
                </a:solidFill>
              </a:rPr>
              <a:t>Capital Markets Finance: </a:t>
            </a:r>
            <a:r>
              <a:rPr lang="en-US" dirty="0" smtClean="0"/>
              <a:t>Budget Summary</a:t>
            </a:r>
          </a:p>
        </p:txBody>
      </p:sp>
      <p:sp>
        <p:nvSpPr>
          <p:cNvPr id="14" name="Rectangle 13"/>
          <p:cNvSpPr/>
          <p:nvPr/>
        </p:nvSpPr>
        <p:spPr bwMode="auto">
          <a:xfrm>
            <a:off x="990600" y="1251858"/>
            <a:ext cx="41148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kumimoji="0" lang="en-US" sz="1800" b="1" i="0" u="none" strike="noStrike" cap="none" normalizeH="0" dirty="0" smtClean="0">
                <a:ln>
                  <a:noFill/>
                </a:ln>
                <a:solidFill>
                  <a:schemeClr val="bg1"/>
                </a:solidFill>
                <a:effectLst/>
                <a:latin typeface="Trebuchet MS" pitchFamily="34" charset="0"/>
              </a:rPr>
              <a:t>Summary of Tota</a:t>
            </a:r>
            <a:r>
              <a:rPr lang="en-US" sz="1800" b="1" dirty="0" smtClean="0">
                <a:solidFill>
                  <a:schemeClr val="bg1"/>
                </a:solidFill>
              </a:rPr>
              <a:t>l Budget</a:t>
            </a:r>
            <a:endParaRPr kumimoji="0" lang="en-US" sz="1800" b="1" i="0" u="none" strike="noStrike" cap="none" normalizeH="0" baseline="0" dirty="0" smtClean="0">
              <a:ln>
                <a:noFill/>
              </a:ln>
              <a:solidFill>
                <a:schemeClr val="bg1"/>
              </a:solidFill>
              <a:effectLst/>
              <a:latin typeface="Trebuchet MS" pitchFamily="34" charset="0"/>
            </a:endParaRPr>
          </a:p>
        </p:txBody>
      </p:sp>
      <p:graphicFrame>
        <p:nvGraphicFramePr>
          <p:cNvPr id="11" name="Table 10"/>
          <p:cNvGraphicFramePr>
            <a:graphicFrameLocks noGrp="1"/>
          </p:cNvGraphicFramePr>
          <p:nvPr/>
        </p:nvGraphicFramePr>
        <p:xfrm>
          <a:off x="990600" y="1676400"/>
          <a:ext cx="4114800" cy="1564005"/>
        </p:xfrm>
        <a:graphic>
          <a:graphicData uri="http://schemas.openxmlformats.org/drawingml/2006/table">
            <a:tbl>
              <a:tblPr firstRow="1" bandRow="1">
                <a:tableStyleId>{5C22544A-7EE6-4342-B048-85BDC9FD1C3A}</a:tableStyleId>
              </a:tblPr>
              <a:tblGrid>
                <a:gridCol w="1894760"/>
                <a:gridCol w="1280793"/>
                <a:gridCol w="939247"/>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c>
                  <a:txBody>
                    <a:bodyPr/>
                    <a:lstStyle/>
                    <a:p>
                      <a:pPr algn="ctr" fontAlgn="b"/>
                      <a:r>
                        <a:rPr lang="en-US" sz="1800" b="1" i="0" u="none" strike="noStrike" dirty="0" smtClean="0">
                          <a:solidFill>
                            <a:srgbClr val="FFFFFF"/>
                          </a:solidFill>
                          <a:latin typeface="+mj-lt"/>
                        </a:rPr>
                        <a:t>FTE</a:t>
                      </a:r>
                      <a:endParaRPr lang="en-US" sz="1800" b="1" i="0" u="none" strike="noStrike" dirty="0">
                        <a:solidFill>
                          <a:srgbClr val="FFFFFF"/>
                        </a:solidFill>
                        <a:latin typeface="+mj-lt"/>
                      </a:endParaRPr>
                    </a:p>
                  </a:txBody>
                  <a:tcPr marL="9525" marR="9525" marT="9525" marB="0" anchor="b"/>
                </a:tc>
              </a:tr>
              <a:tr h="370840">
                <a:tc>
                  <a:txBody>
                    <a:bodyPr/>
                    <a:lstStyle/>
                    <a:p>
                      <a:pPr algn="l" fontAlgn="b"/>
                      <a:r>
                        <a:rPr lang="en-US" sz="1800" b="0" i="0" u="none" strike="noStrike" dirty="0" smtClean="0">
                          <a:solidFill>
                            <a:srgbClr val="000000"/>
                          </a:solidFill>
                          <a:latin typeface="+mj-lt"/>
                        </a:rPr>
                        <a:t>Personnel Costs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100" b="0" i="0" u="none" strike="noStrike" dirty="0">
                          <a:solidFill>
                            <a:srgbClr val="000000"/>
                          </a:solidFill>
                          <a:latin typeface="Calibri"/>
                        </a:rPr>
                        <a:t>                     </a:t>
                      </a:r>
                      <a:r>
                        <a:rPr lang="en-US" sz="1800" b="0" i="0" u="none" strike="noStrike" kern="1200" dirty="0" smtClean="0">
                          <a:solidFill>
                            <a:srgbClr val="000000"/>
                          </a:solidFill>
                          <a:latin typeface="+mn-lt"/>
                          <a:ea typeface="+mn-ea"/>
                          <a:cs typeface="+mn-cs"/>
                        </a:rPr>
                        <a:t>766,273</a:t>
                      </a:r>
                    </a:p>
                  </a:txBody>
                  <a:tcPr marL="9525" marR="9525" marT="9525" marB="0" anchor="b">
                    <a:solidFill>
                      <a:srgbClr val="EAEEF6"/>
                    </a:solidFill>
                  </a:tcPr>
                </a:tc>
                <a:tc>
                  <a:txBody>
                    <a:bodyPr/>
                    <a:lstStyle/>
                    <a:p>
                      <a:pPr algn="ctr" fontAlgn="b"/>
                      <a:r>
                        <a:rPr lang="en-US" sz="1800" b="0" i="0" u="none" strike="noStrike" kern="1200" dirty="0" smtClean="0">
                          <a:solidFill>
                            <a:srgbClr val="000000"/>
                          </a:solidFill>
                          <a:latin typeface="+mn-lt"/>
                          <a:ea typeface="+mn-ea"/>
                          <a:cs typeface="+mn-cs"/>
                        </a:rPr>
                        <a:t>5</a:t>
                      </a:r>
                    </a:p>
                  </a:txBody>
                  <a:tcPr marL="9525" marR="9525" marT="9525" marB="0" anchor="b">
                    <a:solidFill>
                      <a:srgbClr val="EAEEF6"/>
                    </a:solidFill>
                  </a:tcPr>
                </a:tc>
              </a:tr>
              <a:tr h="370840">
                <a:tc>
                  <a:txBody>
                    <a:bodyPr/>
                    <a:lstStyle/>
                    <a:p>
                      <a:pPr algn="l" fontAlgn="b"/>
                      <a:r>
                        <a:rPr lang="en-US" sz="1800" b="0" i="0" u="none" strike="noStrike" dirty="0" smtClean="0">
                          <a:solidFill>
                            <a:srgbClr val="000000"/>
                          </a:solidFill>
                          <a:latin typeface="+mj-lt"/>
                        </a:rPr>
                        <a:t>S&amp;E </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n-lt"/>
                          <a:ea typeface="+mn-ea"/>
                          <a:cs typeface="+mn-cs"/>
                        </a:rPr>
                        <a:t>39,995 </a:t>
                      </a:r>
                    </a:p>
                  </a:txBody>
                  <a:tcPr marL="9525" marR="9525" marT="9525" marB="0" anchor="b">
                    <a:solidFill>
                      <a:srgbClr val="EAEEF6"/>
                    </a:solidFill>
                  </a:tcPr>
                </a:tc>
                <a:tc>
                  <a:txBody>
                    <a:bodyPr/>
                    <a:lstStyle/>
                    <a:p>
                      <a:pPr algn="ctr" fontAlgn="b"/>
                      <a:endParaRPr lang="en-US" sz="1800" b="0" i="0" u="none" strike="noStrike" kern="1200" dirty="0" smtClean="0">
                        <a:solidFill>
                          <a:srgbClr val="000000"/>
                        </a:solidFill>
                        <a:latin typeface="+mn-lt"/>
                        <a:ea typeface="+mn-ea"/>
                        <a:cs typeface="+mn-cs"/>
                      </a:endParaRPr>
                    </a:p>
                  </a:txBody>
                  <a:tcPr marL="9525" marR="9525" marT="9525" marB="0" anchor="b">
                    <a:solidFill>
                      <a:srgbClr val="EAEEF6"/>
                    </a:solidFill>
                  </a:tcPr>
                </a:tc>
              </a:tr>
              <a:tr h="370840">
                <a:tc>
                  <a:txBody>
                    <a:bodyPr/>
                    <a:lstStyle/>
                    <a:p>
                      <a:pPr marL="0" algn="l" defTabSz="914400" rtl="0" eaLnBrk="1" fontAlgn="b" latinLnBrk="0" hangingPunct="1"/>
                      <a:r>
                        <a:rPr lang="en-US" sz="1800" b="1" i="0" u="none" strike="noStrike" kern="1200" dirty="0" smtClean="0">
                          <a:solidFill>
                            <a:srgbClr val="000000"/>
                          </a:solidFill>
                          <a:latin typeface="+mj-lt"/>
                          <a:ea typeface="+mn-ea"/>
                          <a:cs typeface="+mn-cs"/>
                        </a:rPr>
                        <a:t>Total</a:t>
                      </a:r>
                      <a:endParaRPr lang="en-US" sz="1800" b="1" i="0" u="none" strike="noStrike" kern="1200" dirty="0">
                        <a:solidFill>
                          <a:srgbClr val="000000"/>
                        </a:solidFill>
                        <a:latin typeface="+mj-lt"/>
                        <a:ea typeface="+mn-ea"/>
                        <a:cs typeface="+mn-cs"/>
                      </a:endParaRPr>
                    </a:p>
                  </a:txBody>
                  <a:tcPr marL="9525" marR="9525" marT="9525" marB="0" anchor="b"/>
                </a:tc>
                <a:tc>
                  <a:txBody>
                    <a:bodyPr/>
                    <a:lstStyle/>
                    <a:p>
                      <a:pPr algn="r" fontAlgn="b"/>
                      <a:r>
                        <a:rPr lang="en-US" sz="1800" b="1" i="0" u="none" strike="noStrike" kern="1200" dirty="0" smtClean="0">
                          <a:solidFill>
                            <a:srgbClr val="000000"/>
                          </a:solidFill>
                          <a:latin typeface="+mn-lt"/>
                          <a:ea typeface="+mn-ea"/>
                          <a:cs typeface="+mn-cs"/>
                        </a:rPr>
                        <a:t>806,269 </a:t>
                      </a:r>
                    </a:p>
                  </a:txBody>
                  <a:tcPr marL="9525" marR="9525" marT="9525" marB="0" anchor="b"/>
                </a:tc>
                <a:tc>
                  <a:txBody>
                    <a:bodyPr/>
                    <a:lstStyle/>
                    <a:p>
                      <a:pPr algn="ctr" fontAlgn="b"/>
                      <a:endParaRPr lang="en-US" sz="1800" b="1" i="0" u="none" strike="noStrike" kern="1200" dirty="0" smtClean="0">
                        <a:solidFill>
                          <a:srgbClr val="000000"/>
                        </a:solidFill>
                        <a:latin typeface="+mn-lt"/>
                        <a:ea typeface="+mn-ea"/>
                        <a:cs typeface="+mn-cs"/>
                      </a:endParaRPr>
                    </a:p>
                  </a:txBody>
                  <a:tcPr marL="9525" marR="9525" marT="9525" marB="0" anchor="b"/>
                </a:tc>
              </a:tr>
            </a:tbl>
          </a:graphicData>
        </a:graphic>
      </p:graphicFrame>
      <p:graphicFrame>
        <p:nvGraphicFramePr>
          <p:cNvPr id="17" name="Chart 16"/>
          <p:cNvGraphicFramePr/>
          <p:nvPr/>
        </p:nvGraphicFramePr>
        <p:xfrm>
          <a:off x="609600" y="3352800"/>
          <a:ext cx="3200400" cy="208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nvGraphicFramePr>
        <p:xfrm>
          <a:off x="2514600" y="3429000"/>
          <a:ext cx="3124200" cy="2438400"/>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p:cNvSpPr/>
          <p:nvPr/>
        </p:nvSpPr>
        <p:spPr bwMode="auto">
          <a:xfrm>
            <a:off x="5334000" y="1248228"/>
            <a:ext cx="4267200" cy="381000"/>
          </a:xfrm>
          <a:prstGeom prst="rect">
            <a:avLst/>
          </a:prstGeom>
          <a:solidFill>
            <a:srgbClr val="00386B"/>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fontAlgn="base" latinLnBrk="0" hangingPunct="0">
              <a:lnSpc>
                <a:spcPct val="100000"/>
              </a:lnSpc>
              <a:spcBef>
                <a:spcPct val="50000"/>
              </a:spcBef>
              <a:spcAft>
                <a:spcPct val="0"/>
              </a:spcAft>
              <a:buClrTx/>
              <a:buSzTx/>
              <a:buFontTx/>
              <a:buNone/>
              <a:tabLst/>
            </a:pPr>
            <a:r>
              <a:rPr lang="en-US" sz="1800" b="1" dirty="0" smtClean="0">
                <a:solidFill>
                  <a:schemeClr val="bg1"/>
                </a:solidFill>
              </a:rPr>
              <a:t>Supplies and Expense </a:t>
            </a:r>
          </a:p>
        </p:txBody>
      </p:sp>
      <p:graphicFrame>
        <p:nvGraphicFramePr>
          <p:cNvPr id="9" name="Table 8"/>
          <p:cNvGraphicFramePr>
            <a:graphicFrameLocks noGrp="1"/>
          </p:cNvGraphicFramePr>
          <p:nvPr/>
        </p:nvGraphicFramePr>
        <p:xfrm>
          <a:off x="5348514" y="1676400"/>
          <a:ext cx="4267200" cy="4896485"/>
        </p:xfrm>
        <a:graphic>
          <a:graphicData uri="http://schemas.openxmlformats.org/drawingml/2006/table">
            <a:tbl>
              <a:tblPr firstRow="1" bandRow="1">
                <a:tableStyleId>{5C22544A-7EE6-4342-B048-85BDC9FD1C3A}</a:tableStyleId>
              </a:tblPr>
              <a:tblGrid>
                <a:gridCol w="2971800"/>
                <a:gridCol w="1295400"/>
              </a:tblGrid>
              <a:tr h="370840">
                <a:tc>
                  <a:txBody>
                    <a:bodyPr/>
                    <a:lstStyle/>
                    <a:p>
                      <a:pPr algn="ctr" fontAlgn="b"/>
                      <a:r>
                        <a:rPr lang="en-US" sz="1800" b="0" i="0" u="none" strike="noStrike" dirty="0">
                          <a:solidFill>
                            <a:srgbClr val="FFFFFF"/>
                          </a:solidFill>
                          <a:latin typeface="+mj-lt"/>
                        </a:rPr>
                        <a:t> </a:t>
                      </a:r>
                    </a:p>
                  </a:txBody>
                  <a:tcPr marL="9525" marR="9525" marT="9525" marB="0" anchor="b"/>
                </a:tc>
                <a:tc>
                  <a:txBody>
                    <a:bodyPr/>
                    <a:lstStyle/>
                    <a:p>
                      <a:pPr algn="ctr" fontAlgn="b"/>
                      <a:r>
                        <a:rPr lang="en-US" sz="1800" b="1" i="0" u="none" strike="noStrike" dirty="0">
                          <a:solidFill>
                            <a:srgbClr val="FFFFFF"/>
                          </a:solidFill>
                          <a:latin typeface="+mj-lt"/>
                        </a:rPr>
                        <a:t> Amount </a:t>
                      </a:r>
                    </a:p>
                  </a:txBody>
                  <a:tcPr marL="9525" marR="9525" marT="9525" marB="0" anchor="b"/>
                </a:tc>
              </a:tr>
              <a:tr h="619760">
                <a:tc>
                  <a:txBody>
                    <a:bodyPr/>
                    <a:lstStyle/>
                    <a:p>
                      <a:pPr algn="l" fontAlgn="b"/>
                      <a:r>
                        <a:rPr lang="en-US" sz="1800" b="0" i="0" u="none" strike="noStrike" dirty="0" smtClean="0">
                          <a:solidFill>
                            <a:srgbClr val="000000"/>
                          </a:solidFill>
                          <a:latin typeface="+mj-lt"/>
                        </a:rPr>
                        <a:t>Computer/Office Equip </a:t>
                      </a:r>
                      <a:r>
                        <a:rPr lang="en-US" sz="1800" b="0" i="0" u="none" strike="noStrike" dirty="0">
                          <a:solidFill>
                            <a:srgbClr val="000000"/>
                          </a:solidFill>
                          <a:latin typeface="+mj-lt"/>
                        </a:rPr>
                        <a:t>+ </a:t>
                      </a:r>
                      <a:r>
                        <a:rPr lang="en-US" sz="1800" b="0" i="0" u="none" strike="noStrike" dirty="0" smtClean="0">
                          <a:solidFill>
                            <a:srgbClr val="000000"/>
                          </a:solidFill>
                          <a:latin typeface="+mj-lt"/>
                        </a:rPr>
                        <a:t>Svc. Maint</a:t>
                      </a:r>
                      <a:r>
                        <a:rPr lang="en-US" sz="1800" b="0" i="0" u="none" strike="noStrike" dirty="0">
                          <a:solidFill>
                            <a:srgbClr val="000000"/>
                          </a:solidFill>
                          <a:latin typeface="+mj-lt"/>
                        </a:rPr>
                        <a:t>.</a:t>
                      </a:r>
                    </a:p>
                  </a:txBody>
                  <a:tcPr marL="9525" marR="9525" marT="9525" marB="0" anchor="b">
                    <a:solidFill>
                      <a:srgbClr val="EAEEF6"/>
                    </a:solidFill>
                  </a:tcPr>
                </a:tc>
                <a:tc>
                  <a:txBody>
                    <a:bodyPr/>
                    <a:lstStyle/>
                    <a:p>
                      <a:pPr algn="r" fontAlgn="b"/>
                      <a:r>
                        <a:rPr lang="en-US" sz="1800" b="0" i="0" u="none" strike="noStrike" kern="1200" dirty="0" smtClean="0">
                          <a:solidFill>
                            <a:srgbClr val="000000"/>
                          </a:solidFill>
                          <a:latin typeface="+mj-lt"/>
                          <a:ea typeface="+mn-ea"/>
                          <a:cs typeface="+mn-cs"/>
                        </a:rPr>
                        <a:t>              3,929</a:t>
                      </a:r>
                    </a:p>
                  </a:txBody>
                  <a:tcPr marL="9525" marR="9525" marT="9525" marB="0" anchor="b">
                    <a:solidFill>
                      <a:srgbClr val="EAEEF6"/>
                    </a:solidFill>
                  </a:tcPr>
                </a:tc>
              </a:tr>
              <a:tr h="370840">
                <a:tc>
                  <a:txBody>
                    <a:bodyPr/>
                    <a:lstStyle/>
                    <a:p>
                      <a:pPr algn="l" fontAlgn="b"/>
                      <a:r>
                        <a:rPr lang="en-US" sz="1800" b="0" i="0" u="none" strike="noStrike" dirty="0">
                          <a:solidFill>
                            <a:srgbClr val="000000"/>
                          </a:solidFill>
                          <a:latin typeface="+mj-lt"/>
                        </a:rPr>
                        <a:t>Consultants + </a:t>
                      </a:r>
                      <a:r>
                        <a:rPr lang="en-US" sz="1800" b="0" i="0" u="none" strike="noStrike" dirty="0" smtClean="0">
                          <a:solidFill>
                            <a:srgbClr val="000000"/>
                          </a:solidFill>
                          <a:latin typeface="+mj-lt"/>
                        </a:rPr>
                        <a:t>Prof</a:t>
                      </a:r>
                      <a:r>
                        <a:rPr lang="en-US" sz="1800" b="0" i="0" u="none" strike="noStrike" dirty="0">
                          <a:solidFill>
                            <a:srgbClr val="000000"/>
                          </a:solidFill>
                          <a:latin typeface="+mj-lt"/>
                        </a:rPr>
                        <a:t>. </a:t>
                      </a:r>
                      <a:r>
                        <a:rPr lang="en-US" sz="1800" b="0" i="0" u="none" strike="noStrike" dirty="0" smtClean="0">
                          <a:solidFill>
                            <a:srgbClr val="000000"/>
                          </a:solidFill>
                          <a:latin typeface="+mj-lt"/>
                        </a:rPr>
                        <a:t>Services</a:t>
                      </a:r>
                      <a:endParaRPr lang="en-US" sz="1800" b="0" i="0" u="none" strike="noStrike" dirty="0">
                        <a:solidFill>
                          <a:srgbClr val="000000"/>
                        </a:solidFill>
                        <a:latin typeface="+mj-lt"/>
                      </a:endParaRP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 </a:t>
                      </a:r>
                    </a:p>
                  </a:txBody>
                  <a:tcPr marL="9525" marR="9525" marT="9525" marB="0" anchor="b">
                    <a:solidFill>
                      <a:srgbClr val="EAEEF6"/>
                    </a:solidFill>
                  </a:tcPr>
                </a:tc>
              </a:tr>
              <a:tr h="285115">
                <a:tc>
                  <a:txBody>
                    <a:bodyPr/>
                    <a:lstStyle/>
                    <a:p>
                      <a:pPr algn="l" fontAlgn="b"/>
                      <a:r>
                        <a:rPr lang="en-US" sz="1800" b="0" i="0" u="none" strike="noStrike" dirty="0">
                          <a:solidFill>
                            <a:srgbClr val="000000"/>
                          </a:solidFill>
                          <a:latin typeface="+mj-lt"/>
                        </a:rPr>
                        <a:t>External </a:t>
                      </a:r>
                      <a:r>
                        <a:rPr lang="en-US" sz="1800" b="0" i="0" u="none" strike="noStrike" dirty="0" smtClean="0">
                          <a:solidFill>
                            <a:srgbClr val="000000"/>
                          </a:solidFill>
                          <a:latin typeface="+mj-lt"/>
                        </a:rPr>
                        <a:t>Svcs</a:t>
                      </a:r>
                      <a:r>
                        <a:rPr lang="en-US" sz="1800" b="0" i="0" u="none" strike="noStrike" dirty="0">
                          <a:solidFill>
                            <a:srgbClr val="000000"/>
                          </a:solidFill>
                          <a:latin typeface="+mj-lt"/>
                        </a:rPr>
                        <a:t>: </a:t>
                      </a:r>
                      <a:endParaRPr lang="en-US" sz="1800" b="0" i="0" u="none" strike="noStrike" dirty="0" smtClean="0">
                        <a:solidFill>
                          <a:srgbClr val="000000"/>
                        </a:solidFill>
                        <a:latin typeface="+mj-lt"/>
                      </a:endParaRPr>
                    </a:p>
                    <a:p>
                      <a:pPr algn="l" fontAlgn="b"/>
                      <a:r>
                        <a:rPr lang="en-US" sz="1800" b="0" i="0" u="none" strike="noStrike" dirty="0" smtClean="0">
                          <a:solidFill>
                            <a:srgbClr val="000000"/>
                          </a:solidFill>
                          <a:latin typeface="+mj-lt"/>
                        </a:rPr>
                        <a:t>Computer </a:t>
                      </a:r>
                      <a:r>
                        <a:rPr lang="en-US" sz="1800" b="0" i="0" u="none" strike="noStrike" dirty="0">
                          <a:solidFill>
                            <a:srgbClr val="000000"/>
                          </a:solidFill>
                          <a:latin typeface="+mj-lt"/>
                        </a:rPr>
                        <a:t>+ other</a:t>
                      </a: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2,395 </a:t>
                      </a:r>
                    </a:p>
                  </a:txBody>
                  <a:tcPr marL="9525" marR="9525" marT="9525" marB="0" anchor="b">
                    <a:solidFill>
                      <a:srgbClr val="EAEEF6"/>
                    </a:solidFill>
                  </a:tcPr>
                </a:tc>
              </a:tr>
              <a:tr h="370840">
                <a:tc>
                  <a:txBody>
                    <a:bodyPr/>
                    <a:lstStyle/>
                    <a:p>
                      <a:pPr algn="l" fontAlgn="b"/>
                      <a:r>
                        <a:rPr lang="en-US" sz="1800" b="0" i="0" u="none" strike="noStrike" dirty="0">
                          <a:solidFill>
                            <a:srgbClr val="000000"/>
                          </a:solidFill>
                          <a:latin typeface="+mj-lt"/>
                        </a:rPr>
                        <a:t>Insurance </a:t>
                      </a:r>
                    </a:p>
                  </a:txBody>
                  <a:tcPr marL="9525" marR="9525" marT="9525" marB="0" anchor="b">
                    <a:solidFill>
                      <a:srgbClr val="EAEEF6"/>
                    </a:solidFill>
                  </a:tcPr>
                </a:tc>
                <a:tc>
                  <a:txBody>
                    <a:bodyPr/>
                    <a:lstStyle/>
                    <a:p>
                      <a:pPr algn="r" fontAlgn="b"/>
                      <a:r>
                        <a:rPr lang="en-US" sz="1800" b="0" i="0" u="none" strike="noStrike" dirty="0" smtClean="0">
                          <a:solidFill>
                            <a:srgbClr val="000000"/>
                          </a:solidFill>
                          <a:latin typeface="+mj-lt"/>
                        </a:rPr>
                        <a:t>2,153 </a:t>
                      </a:r>
                      <a:endParaRPr lang="en-US" sz="1800" b="0" i="0" u="none" strike="noStrike" dirty="0">
                        <a:solidFill>
                          <a:srgbClr val="000000"/>
                        </a:solidFill>
                        <a:latin typeface="+mj-lt"/>
                      </a:endParaRPr>
                    </a:p>
                  </a:txBody>
                  <a:tcPr marL="9525" marR="9525" marT="9525" marB="0" anchor="b">
                    <a:solidFill>
                      <a:srgbClr val="EAEEF6"/>
                    </a:solidFill>
                  </a:tcPr>
                </a:tc>
              </a:tr>
              <a:tr h="370840">
                <a:tc>
                  <a:txBody>
                    <a:bodyPr/>
                    <a:lstStyle/>
                    <a:p>
                      <a:pPr algn="l" fontAlgn="b"/>
                      <a:r>
                        <a:rPr lang="en-US" sz="1800" b="0" i="0" u="none" strike="noStrike" dirty="0">
                          <a:solidFill>
                            <a:srgbClr val="000000"/>
                          </a:solidFill>
                          <a:latin typeface="+mj-lt"/>
                        </a:rPr>
                        <a:t>Legal costs </a:t>
                      </a: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0</a:t>
                      </a:r>
                    </a:p>
                  </a:txBody>
                  <a:tcPr marL="9525" marR="9525" marT="9525" marB="0" anchor="b">
                    <a:solidFill>
                      <a:srgbClr val="EAEEF6"/>
                    </a:solidFill>
                  </a:tcPr>
                </a:tc>
              </a:tr>
              <a:tr h="370840">
                <a:tc>
                  <a:txBody>
                    <a:bodyPr/>
                    <a:lstStyle/>
                    <a:p>
                      <a:pPr algn="l" fontAlgn="b"/>
                      <a:r>
                        <a:rPr lang="en-US" sz="1800" b="0" i="0" u="none" strike="noStrike" dirty="0">
                          <a:solidFill>
                            <a:srgbClr val="000000"/>
                          </a:solidFill>
                          <a:latin typeface="+mj-lt"/>
                        </a:rPr>
                        <a:t>Library</a:t>
                      </a: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4,975 </a:t>
                      </a:r>
                    </a:p>
                  </a:txBody>
                  <a:tcPr marL="9525" marR="9525" marT="9525" marB="0" anchor="b">
                    <a:solidFill>
                      <a:srgbClr val="EAEEF6"/>
                    </a:solidFill>
                  </a:tcPr>
                </a:tc>
              </a:tr>
              <a:tr h="370840">
                <a:tc>
                  <a:txBody>
                    <a:bodyPr/>
                    <a:lstStyle/>
                    <a:p>
                      <a:pPr marL="0" algn="l" defTabSz="914400" rtl="0" eaLnBrk="1" fontAlgn="b" latinLnBrk="0" hangingPunct="1"/>
                      <a:r>
                        <a:rPr lang="en-US" sz="1800" b="0" i="0" u="none" strike="noStrike" kern="1200" dirty="0" smtClean="0">
                          <a:solidFill>
                            <a:srgbClr val="000000"/>
                          </a:solidFill>
                          <a:latin typeface="+mj-lt"/>
                          <a:ea typeface="+mn-ea"/>
                          <a:cs typeface="+mn-cs"/>
                        </a:rPr>
                        <a:t>Meetings</a:t>
                      </a:r>
                      <a:endParaRPr lang="en-US" sz="18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5,422 </a:t>
                      </a:r>
                    </a:p>
                  </a:txBody>
                  <a:tcPr marL="9525" marR="9525" marT="9525" marB="0" anchor="b">
                    <a:solidFill>
                      <a:srgbClr val="EAEEF6"/>
                    </a:solidFill>
                  </a:tcPr>
                </a:tc>
              </a:tr>
              <a:tr h="370840">
                <a:tc>
                  <a:txBody>
                    <a:bodyPr/>
                    <a:lstStyle/>
                    <a:p>
                      <a:pPr marL="0" algn="l" defTabSz="914400" rtl="0" eaLnBrk="1" fontAlgn="b" latinLnBrk="0" hangingPunct="1"/>
                      <a:r>
                        <a:rPr lang="en-US" sz="1800" b="0" i="0" u="none" strike="noStrike" kern="1200" dirty="0" smtClean="0">
                          <a:solidFill>
                            <a:srgbClr val="000000"/>
                          </a:solidFill>
                          <a:latin typeface="+mj-lt"/>
                          <a:ea typeface="+mn-ea"/>
                          <a:cs typeface="+mn-cs"/>
                        </a:rPr>
                        <a:t>Travel</a:t>
                      </a:r>
                      <a:endParaRPr lang="en-US" sz="18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10,000</a:t>
                      </a:r>
                    </a:p>
                  </a:txBody>
                  <a:tcPr marL="9525" marR="9525" marT="9525" marB="0" anchor="b">
                    <a:solidFill>
                      <a:srgbClr val="EAEEF6"/>
                    </a:solidFill>
                  </a:tcPr>
                </a:tc>
              </a:tr>
              <a:tr h="370840">
                <a:tc>
                  <a:txBody>
                    <a:bodyPr/>
                    <a:lstStyle/>
                    <a:p>
                      <a:pPr marL="0" algn="l" defTabSz="914400" rtl="0" eaLnBrk="1" fontAlgn="b" latinLnBrk="0" hangingPunct="1"/>
                      <a:r>
                        <a:rPr lang="en-US" sz="1800" b="0" i="0" u="none" strike="noStrike" kern="1200" dirty="0">
                          <a:solidFill>
                            <a:srgbClr val="000000"/>
                          </a:solidFill>
                          <a:latin typeface="+mj-lt"/>
                          <a:ea typeface="+mn-ea"/>
                          <a:cs typeface="+mn-cs"/>
                        </a:rPr>
                        <a:t>Other </a:t>
                      </a:r>
                      <a:r>
                        <a:rPr lang="en-US" sz="1800" b="0" i="0" u="none" strike="noStrike" kern="1200" dirty="0" smtClean="0">
                          <a:solidFill>
                            <a:srgbClr val="000000"/>
                          </a:solidFill>
                          <a:latin typeface="+mj-lt"/>
                          <a:ea typeface="+mn-ea"/>
                          <a:cs typeface="+mn-cs"/>
                        </a:rPr>
                        <a:t>Office/Misc </a:t>
                      </a:r>
                      <a:endParaRPr lang="en-US" sz="18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1,802 </a:t>
                      </a:r>
                    </a:p>
                  </a:txBody>
                  <a:tcPr marL="9525" marR="9525" marT="9525" marB="0" anchor="b">
                    <a:solidFill>
                      <a:srgbClr val="EAEEF6"/>
                    </a:solidFill>
                  </a:tcPr>
                </a:tc>
              </a:tr>
              <a:tr h="370840">
                <a:tc>
                  <a:txBody>
                    <a:bodyPr/>
                    <a:lstStyle/>
                    <a:p>
                      <a:pPr marL="0" algn="l" defTabSz="914400" rtl="0" eaLnBrk="1" fontAlgn="b" latinLnBrk="0" hangingPunct="1"/>
                      <a:r>
                        <a:rPr lang="en-US" sz="1800" b="0" i="0" u="none" strike="noStrike" kern="1200" dirty="0">
                          <a:solidFill>
                            <a:srgbClr val="000000"/>
                          </a:solidFill>
                          <a:latin typeface="+mj-lt"/>
                          <a:ea typeface="+mn-ea"/>
                          <a:cs typeface="+mn-cs"/>
                        </a:rPr>
                        <a:t>Utilities + </a:t>
                      </a:r>
                      <a:r>
                        <a:rPr lang="en-US" sz="1800" b="0" i="0" u="none" strike="noStrike" kern="1200" dirty="0" smtClean="0">
                          <a:solidFill>
                            <a:srgbClr val="000000"/>
                          </a:solidFill>
                          <a:latin typeface="+mj-lt"/>
                          <a:ea typeface="+mn-ea"/>
                          <a:cs typeface="+mn-cs"/>
                        </a:rPr>
                        <a:t>Facilities</a:t>
                      </a:r>
                      <a:endParaRPr lang="en-US" sz="1800" b="0" i="0" u="none" strike="noStrike" kern="1200" dirty="0">
                        <a:solidFill>
                          <a:srgbClr val="000000"/>
                        </a:solidFill>
                        <a:latin typeface="+mj-lt"/>
                        <a:ea typeface="+mn-ea"/>
                        <a:cs typeface="+mn-cs"/>
                      </a:endParaRPr>
                    </a:p>
                  </a:txBody>
                  <a:tcPr marL="9525" marR="9525" marT="9525" marB="0" anchor="b">
                    <a:solidFill>
                      <a:srgbClr val="EAEEF6"/>
                    </a:solidFill>
                  </a:tcPr>
                </a:tc>
                <a:tc>
                  <a:txBody>
                    <a:bodyPr/>
                    <a:lstStyle/>
                    <a:p>
                      <a:pPr marL="0" algn="r" defTabSz="914400" rtl="0" eaLnBrk="1" fontAlgn="b" latinLnBrk="0" hangingPunct="1"/>
                      <a:r>
                        <a:rPr lang="en-US" sz="1800" b="0" i="0" u="none" strike="noStrike" kern="1200" dirty="0" smtClean="0">
                          <a:solidFill>
                            <a:srgbClr val="000000"/>
                          </a:solidFill>
                          <a:latin typeface="+mj-lt"/>
                          <a:ea typeface="+mn-ea"/>
                          <a:cs typeface="+mn-cs"/>
                        </a:rPr>
                        <a:t>9,320 </a:t>
                      </a:r>
                    </a:p>
                  </a:txBody>
                  <a:tcPr marL="9525" marR="9525" marT="9525" marB="0" anchor="b">
                    <a:solidFill>
                      <a:srgbClr val="EAEEF6"/>
                    </a:solidFill>
                  </a:tcPr>
                </a:tc>
              </a:tr>
              <a:tr h="381000">
                <a:tc>
                  <a:txBody>
                    <a:bodyPr/>
                    <a:lstStyle/>
                    <a:p>
                      <a:pPr marL="0" algn="l" defTabSz="914400" rtl="0" eaLnBrk="1" fontAlgn="b" latinLnBrk="0" hangingPunct="1"/>
                      <a:r>
                        <a:rPr lang="en-US" sz="1800" b="1" i="0" u="none" strike="noStrike" kern="1200" dirty="0">
                          <a:solidFill>
                            <a:srgbClr val="000000"/>
                          </a:solidFill>
                          <a:latin typeface="+mj-lt"/>
                          <a:ea typeface="+mn-ea"/>
                          <a:cs typeface="+mn-cs"/>
                        </a:rPr>
                        <a:t>Total </a:t>
                      </a:r>
                    </a:p>
                  </a:txBody>
                  <a:tcPr marL="9525" marR="9525" marT="9525" marB="0" anchor="b">
                    <a:solidFill>
                      <a:srgbClr val="D3DBEC"/>
                    </a:solidFill>
                  </a:tcPr>
                </a:tc>
                <a:tc>
                  <a:txBody>
                    <a:bodyPr/>
                    <a:lstStyle/>
                    <a:p>
                      <a:pPr algn="r" fontAlgn="b"/>
                      <a:r>
                        <a:rPr lang="en-US" sz="1800" b="1" i="0" u="none" strike="noStrike" dirty="0" smtClean="0">
                          <a:solidFill>
                            <a:srgbClr val="000000"/>
                          </a:solidFill>
                          <a:latin typeface="+mj-lt"/>
                        </a:rPr>
                        <a:t>39,995</a:t>
                      </a:r>
                      <a:endParaRPr lang="en-US" sz="1800" b="1" i="0" u="none" strike="noStrike" dirty="0">
                        <a:solidFill>
                          <a:srgbClr val="000000"/>
                        </a:solidFill>
                        <a:latin typeface="+mj-lt"/>
                      </a:endParaRPr>
                    </a:p>
                  </a:txBody>
                  <a:tcPr marL="9525" marR="9525" marT="9525" marB="0" anchor="b">
                    <a:solidFill>
                      <a:srgbClr val="D3DBEC"/>
                    </a:solidFill>
                  </a:tcPr>
                </a:tc>
              </a:tr>
            </a:tbl>
          </a:graphicData>
        </a:graphic>
      </p:graphicFrame>
      <p:graphicFrame>
        <p:nvGraphicFramePr>
          <p:cNvPr id="10" name="Chart 9"/>
          <p:cNvGraphicFramePr/>
          <p:nvPr/>
        </p:nvGraphicFramePr>
        <p:xfrm>
          <a:off x="1752600" y="5867400"/>
          <a:ext cx="3048000" cy="160020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VALUE-</a:t>
            </a:r>
            <a:r>
              <a:rPr lang="en-US" dirty="0" err="1" smtClean="0"/>
              <a:t>ADDed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err="1" smtClean="0"/>
              <a:t>iIi</a:t>
            </a:r>
            <a:r>
              <a:rPr lang="en-US" dirty="0" smtClean="0"/>
              <a:t>:</a:t>
            </a:r>
            <a:br>
              <a:rPr lang="en-US" dirty="0" smtClean="0"/>
            </a:br>
            <a:r>
              <a:rPr lang="en-US" dirty="0" smtClean="0"/>
              <a:t>  </a:t>
            </a:r>
            <a:br>
              <a:rPr lang="en-US" dirty="0" smtClean="0"/>
            </a:br>
            <a:r>
              <a:rPr lang="en-US" dirty="0" smtClean="0"/>
              <a:t>Mini-retreats &amp; swot recap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7524" y="1219200"/>
            <a:ext cx="4740876" cy="5410200"/>
          </a:xfrm>
          <a:prstGeom prst="rect">
            <a:avLst/>
          </a:prstGeom>
          <a:noFill/>
          <a:ln w="9525">
            <a:noFill/>
            <a:miter lim="800000"/>
            <a:headEnd/>
            <a:tailEnd/>
          </a:ln>
        </p:spPr>
      </p:pic>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PPS Initiative: </a:t>
            </a:r>
            <a:r>
              <a:rPr lang="en-US" dirty="0" smtClean="0"/>
              <a:t>30,000-ft. View</a:t>
            </a:r>
          </a:p>
        </p:txBody>
      </p:sp>
      <p:cxnSp>
        <p:nvCxnSpPr>
          <p:cNvPr id="7" name="Straight Connector 6"/>
          <p:cNvCxnSpPr/>
          <p:nvPr/>
        </p:nvCxnSpPr>
        <p:spPr bwMode="auto">
          <a:xfrm>
            <a:off x="5562600" y="5029200"/>
            <a:ext cx="381000" cy="0"/>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5867400" y="2286000"/>
            <a:ext cx="3810000" cy="4524315"/>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Common Systemwide Payroll System</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Common Systemwide HR System</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Common Time and Attendance Solution(s) in Phase 2</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Systemwide Process/Practice Standardization </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Policy Analysis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FTE: 2</a:t>
            </a:r>
          </a:p>
          <a:p>
            <a:pPr marL="117475" indent="-117475">
              <a:buSzPct val="125000"/>
              <a:buFont typeface="Arial" pitchFamily="34" charset="0"/>
              <a:buChar char="•"/>
            </a:pPr>
            <a:endParaRPr lang="en-US" sz="1800" b="1" dirty="0" smtClean="0">
              <a:solidFill>
                <a:schemeClr val="bg1"/>
              </a:solidFill>
            </a:endParaRPr>
          </a:p>
        </p:txBody>
      </p:sp>
      <p:grpSp>
        <p:nvGrpSpPr>
          <p:cNvPr id="2" name="Group 7"/>
          <p:cNvGrpSpPr/>
          <p:nvPr/>
        </p:nvGrpSpPr>
        <p:grpSpPr>
          <a:xfrm>
            <a:off x="8305800" y="228600"/>
            <a:ext cx="1475751" cy="918972"/>
            <a:chOff x="3141518" y="1219200"/>
            <a:chExt cx="1475751" cy="918972"/>
          </a:xfrm>
        </p:grpSpPr>
        <p:pic>
          <p:nvPicPr>
            <p:cNvPr id="10"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1" name="TextBox 10"/>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
        <p:nvSpPr>
          <p:cNvPr id="13" name="Rectangle 12"/>
          <p:cNvSpPr/>
          <p:nvPr/>
        </p:nvSpPr>
        <p:spPr bwMode="auto">
          <a:xfrm>
            <a:off x="3793524" y="4648200"/>
            <a:ext cx="1752600" cy="838200"/>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143000"/>
            <a:ext cx="4740876" cy="5410200"/>
          </a:xfrm>
          <a:prstGeom prst="rect">
            <a:avLst/>
          </a:prstGeom>
          <a:noFill/>
          <a:ln w="9525">
            <a:noFill/>
            <a:miter lim="800000"/>
            <a:headEnd/>
            <a:tailEnd/>
          </a:ln>
        </p:spPr>
      </p:pic>
      <p:sp>
        <p:nvSpPr>
          <p:cNvPr id="19" name="Rectangle 18"/>
          <p:cNvSpPr/>
          <p:nvPr/>
        </p:nvSpPr>
        <p:spPr bwMode="auto">
          <a:xfrm>
            <a:off x="7086600" y="5721925"/>
            <a:ext cx="1752600" cy="755075"/>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 name="Rectangle 2"/>
          <p:cNvSpPr>
            <a:spLocks noGrp="1" noChangeArrowheads="1"/>
          </p:cNvSpPr>
          <p:nvPr>
            <p:ph type="title"/>
          </p:nvPr>
        </p:nvSpPr>
        <p:spPr>
          <a:xfrm>
            <a:off x="762000" y="838200"/>
            <a:ext cx="8686800" cy="288925"/>
          </a:xfrm>
        </p:spPr>
        <p:txBody>
          <a:bodyPr/>
          <a:lstStyle/>
          <a:p>
            <a:pPr lvl="1"/>
            <a:r>
              <a:rPr lang="en-US" dirty="0" smtClean="0">
                <a:solidFill>
                  <a:schemeClr val="bg2"/>
                </a:solidFill>
              </a:rPr>
              <a:t>Strategic Initiatives: </a:t>
            </a:r>
            <a:r>
              <a:rPr lang="en-US" dirty="0" smtClean="0"/>
              <a:t>30,000-ft. View</a:t>
            </a:r>
          </a:p>
        </p:txBody>
      </p:sp>
      <p:cxnSp>
        <p:nvCxnSpPr>
          <p:cNvPr id="10" name="Straight Connector 9"/>
          <p:cNvCxnSpPr/>
          <p:nvPr/>
        </p:nvCxnSpPr>
        <p:spPr bwMode="auto">
          <a:xfrm flipV="1">
            <a:off x="4572000" y="6500750"/>
            <a:ext cx="808070" cy="573976"/>
          </a:xfrm>
          <a:prstGeom prst="line">
            <a:avLst/>
          </a:prstGeom>
          <a:noFill/>
          <a:ln w="31750" cap="flat" cmpd="sng" algn="ctr">
            <a:solidFill>
              <a:schemeClr val="bg2"/>
            </a:solidFill>
            <a:prstDash val="solid"/>
            <a:round/>
            <a:headEnd type="none" w="med" len="med"/>
            <a:tailEnd type="none" w="med" len="med"/>
          </a:ln>
          <a:effectLst/>
        </p:spPr>
      </p:cxnSp>
      <p:cxnSp>
        <p:nvCxnSpPr>
          <p:cNvPr id="13" name="Straight Connector 12"/>
          <p:cNvCxnSpPr/>
          <p:nvPr/>
        </p:nvCxnSpPr>
        <p:spPr bwMode="auto">
          <a:xfrm flipV="1">
            <a:off x="4595750" y="6523973"/>
            <a:ext cx="3154343" cy="538878"/>
          </a:xfrm>
          <a:prstGeom prst="line">
            <a:avLst/>
          </a:prstGeom>
          <a:noFill/>
          <a:ln w="31750" cap="flat" cmpd="sng" algn="ctr">
            <a:solidFill>
              <a:schemeClr val="bg2"/>
            </a:solidFill>
            <a:prstDash val="solid"/>
            <a:round/>
            <a:headEnd type="none" w="med" len="med"/>
            <a:tailEnd type="none" w="med" len="med"/>
          </a:ln>
          <a:effectLst/>
        </p:spPr>
      </p:cxnSp>
      <p:sp>
        <p:nvSpPr>
          <p:cNvPr id="5" name="TextBox 4"/>
          <p:cNvSpPr txBox="1"/>
          <p:nvPr/>
        </p:nvSpPr>
        <p:spPr>
          <a:xfrm>
            <a:off x="891365" y="3429000"/>
            <a:ext cx="3756835" cy="3970318"/>
          </a:xfrm>
          <a:prstGeom prst="rect">
            <a:avLst/>
          </a:prstGeom>
          <a:solidFill>
            <a:schemeClr val="accent1"/>
          </a:solidFill>
          <a:ln w="31750">
            <a:solidFill>
              <a:schemeClr val="bg2"/>
            </a:solidFill>
          </a:ln>
        </p:spPr>
        <p:txBody>
          <a:bodyPr wrap="square" rtlCol="0">
            <a:spAutoFit/>
          </a:bodyPr>
          <a:lstStyle/>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Internal Consultants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CFO Division Strategic Planning </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Special Finance Projects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Post-Employment Benefits Analysis, Cashflow Management</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NPV Analysis, IRR Analysis</a:t>
            </a:r>
          </a:p>
          <a:p>
            <a:pPr marL="117475" indent="-117475">
              <a:buSzPct val="125000"/>
              <a:buFont typeface="Arial" pitchFamily="34" charset="0"/>
              <a:buChar char="•"/>
            </a:pPr>
            <a:endParaRPr lang="en-US" sz="1800" b="1" dirty="0" smtClean="0">
              <a:solidFill>
                <a:schemeClr val="bg1"/>
              </a:solidFill>
            </a:endParaRPr>
          </a:p>
          <a:p>
            <a:pPr marL="117475" indent="-117475">
              <a:buSzPct val="125000"/>
              <a:buFont typeface="Arial" pitchFamily="34" charset="0"/>
              <a:buChar char="•"/>
            </a:pPr>
            <a:r>
              <a:rPr lang="en-US" sz="1800" b="1" dirty="0" smtClean="0">
                <a:solidFill>
                  <a:schemeClr val="bg1"/>
                </a:solidFill>
              </a:rPr>
              <a:t>FTE: 2</a:t>
            </a:r>
          </a:p>
          <a:p>
            <a:pPr marL="117475" indent="-117475">
              <a:buSzPct val="125000"/>
              <a:buFont typeface="Arial" pitchFamily="34" charset="0"/>
              <a:buChar char="•"/>
            </a:pPr>
            <a:endParaRPr lang="en-US" sz="1800" b="1" dirty="0" smtClean="0">
              <a:solidFill>
                <a:schemeClr val="bg1"/>
              </a:solidFill>
            </a:endParaRPr>
          </a:p>
        </p:txBody>
      </p:sp>
      <p:grpSp>
        <p:nvGrpSpPr>
          <p:cNvPr id="2" name="Group 13"/>
          <p:cNvGrpSpPr/>
          <p:nvPr/>
        </p:nvGrpSpPr>
        <p:grpSpPr>
          <a:xfrm>
            <a:off x="8305800" y="228600"/>
            <a:ext cx="1475751" cy="918972"/>
            <a:chOff x="3141518" y="1219200"/>
            <a:chExt cx="1475751" cy="918972"/>
          </a:xfrm>
        </p:grpSpPr>
        <p:pic>
          <p:nvPicPr>
            <p:cNvPr id="15" name="Picture 2" descr="30,000 foot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518" y="1219200"/>
              <a:ext cx="1392382" cy="918972"/>
            </a:xfrm>
            <a:prstGeom prst="rect">
              <a:avLst/>
            </a:prstGeom>
            <a:noFill/>
            <a:ln w="50800">
              <a:solidFill>
                <a:schemeClr val="bg2"/>
              </a:solidFill>
            </a:ln>
          </p:spPr>
        </p:pic>
        <p:sp>
          <p:nvSpPr>
            <p:cNvPr id="16" name="TextBox 15"/>
            <p:cNvSpPr txBox="1"/>
            <p:nvPr/>
          </p:nvSpPr>
          <p:spPr>
            <a:xfrm>
              <a:off x="3685551" y="1219200"/>
              <a:ext cx="931718" cy="400110"/>
            </a:xfrm>
            <a:prstGeom prst="rect">
              <a:avLst/>
            </a:prstGeom>
            <a:noFill/>
          </p:spPr>
          <p:txBody>
            <a:bodyPr wrap="square" rtlCol="0">
              <a:spAutoFit/>
            </a:bodyPr>
            <a:lstStyle/>
            <a:p>
              <a:pPr algn="ctr"/>
              <a:r>
                <a:rPr lang="en-US" sz="1000" b="1" dirty="0" smtClean="0">
                  <a:solidFill>
                    <a:schemeClr val="bg2">
                      <a:lumMod val="20000"/>
                      <a:lumOff val="80000"/>
                    </a:schemeClr>
                  </a:solidFill>
                </a:rPr>
                <a:t>30,000-foot</a:t>
              </a:r>
            </a:p>
            <a:p>
              <a:pPr algn="ctr"/>
              <a:r>
                <a:rPr lang="en-US" sz="1000" b="1" dirty="0" smtClean="0">
                  <a:solidFill>
                    <a:schemeClr val="bg2">
                      <a:lumMod val="20000"/>
                      <a:lumOff val="80000"/>
                    </a:schemeClr>
                  </a:solidFill>
                </a:rPr>
                <a:t>view</a:t>
              </a:r>
              <a:endParaRPr lang="en-US" sz="1000" b="1" dirty="0">
                <a:solidFill>
                  <a:schemeClr val="bg2">
                    <a:lumMod val="20000"/>
                    <a:lumOff val="80000"/>
                  </a:schemeClr>
                </a:solidFill>
              </a:endParaRPr>
            </a:p>
          </p:txBody>
        </p:sp>
      </p:grpSp>
      <p:sp>
        <p:nvSpPr>
          <p:cNvPr id="22" name="Rectangle 21"/>
          <p:cNvSpPr/>
          <p:nvPr/>
        </p:nvSpPr>
        <p:spPr bwMode="auto">
          <a:xfrm>
            <a:off x="4858000" y="5750625"/>
            <a:ext cx="1619000" cy="755075"/>
          </a:xfrm>
          <a:prstGeom prst="rect">
            <a:avLst/>
          </a:prstGeom>
          <a:solidFill>
            <a:srgbClr val="FFFF01">
              <a:alpha val="35000"/>
            </a:srgb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grpSp>
        <p:nvGrpSpPr>
          <p:cNvPr id="3" name="Group 7"/>
          <p:cNvGrpSpPr/>
          <p:nvPr/>
        </p:nvGrpSpPr>
        <p:grpSpPr>
          <a:xfrm>
            <a:off x="902525" y="1215748"/>
            <a:ext cx="7848600" cy="6191674"/>
            <a:chOff x="902525" y="1215748"/>
            <a:chExt cx="7848600" cy="6191674"/>
          </a:xfrm>
        </p:grpSpPr>
        <p:pic>
          <p:nvPicPr>
            <p:cNvPr id="142338" name="Picture 2" descr="http://gregmartin.ws/wp-content/uploads/2010/01/Add-Va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2525" y="1215748"/>
              <a:ext cx="7848600" cy="6191674"/>
            </a:xfrm>
            <a:prstGeom prst="rect">
              <a:avLst/>
            </a:prstGeom>
            <a:noFill/>
            <a:ln w="25400">
              <a:solidFill>
                <a:schemeClr val="bg1">
                  <a:lumMod val="50000"/>
                </a:schemeClr>
              </a:solidFill>
            </a:ln>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7100000">
              <a:off x="2849335" y="4844619"/>
              <a:ext cx="1420652" cy="320040"/>
            </a:xfrm>
            <a:prstGeom prst="rect">
              <a:avLst/>
            </a:prstGeom>
            <a:noFill/>
            <a:ln w="25400">
              <a:solidFill>
                <a:srgbClr val="FFC000"/>
              </a:solidFill>
              <a:miter lim="800000"/>
              <a:headEnd/>
              <a:tailEnd/>
            </a:ln>
            <a:effectLst/>
          </p:spPr>
        </p:pic>
      </p:grpSp>
      <p:sp>
        <p:nvSpPr>
          <p:cNvPr id="6" name="TextBox 5"/>
          <p:cNvSpPr txBox="1"/>
          <p:nvPr/>
        </p:nvSpPr>
        <p:spPr>
          <a:xfrm>
            <a:off x="5791200" y="838200"/>
            <a:ext cx="3440875" cy="1661993"/>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US" sz="2400" dirty="0" smtClean="0">
                <a:solidFill>
                  <a:schemeClr val="accent1"/>
                </a:solidFill>
              </a:rPr>
              <a:t>The </a:t>
            </a:r>
            <a:r>
              <a:rPr lang="en-US" sz="3000" b="1" dirty="0" smtClean="0">
                <a:solidFill>
                  <a:srgbClr val="3399FF"/>
                </a:solidFill>
              </a:rPr>
              <a:t>CFO Division </a:t>
            </a:r>
            <a:r>
              <a:rPr lang="en-US" sz="2400" dirty="0" smtClean="0">
                <a:solidFill>
                  <a:schemeClr val="accent1"/>
                </a:solidFill>
              </a:rPr>
              <a:t>adds significant value to campuses and to the University as a whole.</a:t>
            </a:r>
            <a:endParaRPr lang="en-US" sz="2400" dirty="0">
              <a:solidFill>
                <a:schemeClr val="accen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a:t>
            </a:r>
            <a:br>
              <a:rPr lang="en-US" dirty="0" smtClean="0"/>
            </a:br>
            <a:r>
              <a:rPr lang="en-US" dirty="0" smtClean="0"/>
              <a:t>  </a:t>
            </a:r>
            <a:br>
              <a:rPr lang="en-US" dirty="0" smtClean="0"/>
            </a:br>
            <a:r>
              <a:rPr lang="en-US" dirty="0" smtClean="0"/>
              <a:t>Q&amp;A + Wrap-Up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867400" y="1295400"/>
            <a:ext cx="3962400" cy="2667000"/>
            <a:chOff x="1671053" y="1295400"/>
            <a:chExt cx="5213684" cy="3509211"/>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1842" y="1295400"/>
              <a:ext cx="4912895" cy="3509211"/>
            </a:xfrm>
            <a:prstGeom prst="rect">
              <a:avLst/>
            </a:prstGeom>
            <a:noFill/>
            <a:ln w="25400">
              <a:solidFill>
                <a:schemeClr val="bg1">
                  <a:lumMod val="50000"/>
                </a:schemeClr>
              </a:solidFill>
              <a:miter lim="800000"/>
              <a:headEnd/>
              <a:tailEnd/>
            </a:ln>
          </p:spPr>
        </p:pic>
        <p:sp>
          <p:nvSpPr>
            <p:cNvPr id="6" name="Oval 5"/>
            <p:cNvSpPr/>
            <p:nvPr/>
          </p:nvSpPr>
          <p:spPr bwMode="auto">
            <a:xfrm>
              <a:off x="2438400" y="2743200"/>
              <a:ext cx="1066800" cy="304800"/>
            </a:xfrm>
            <a:prstGeom prst="ellipse">
              <a:avLst/>
            </a:prstGeom>
            <a:noFill/>
            <a:ln w="381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8" name="Straight Arrow Connector 7"/>
            <p:cNvCxnSpPr/>
            <p:nvPr/>
          </p:nvCxnSpPr>
          <p:spPr bwMode="auto">
            <a:xfrm flipV="1">
              <a:off x="1671053" y="3100137"/>
              <a:ext cx="1069474" cy="1002632"/>
            </a:xfrm>
            <a:prstGeom prst="straightConnector1">
              <a:avLst/>
            </a:prstGeom>
            <a:noFill/>
            <a:ln w="38100" cap="flat" cmpd="sng" algn="ctr">
              <a:solidFill>
                <a:srgbClr val="FF0000"/>
              </a:solidFill>
              <a:prstDash val="solid"/>
              <a:round/>
              <a:headEnd type="none" w="med" len="med"/>
              <a:tailEnd type="arrow"/>
            </a:ln>
            <a:effectLst/>
          </p:spPr>
        </p:cxnSp>
      </p:grpSp>
      <p:sp>
        <p:nvSpPr>
          <p:cNvPr id="9" name="Rectangle 2"/>
          <p:cNvSpPr>
            <a:spLocks noGrp="1" noChangeArrowheads="1"/>
          </p:cNvSpPr>
          <p:nvPr>
            <p:ph type="title"/>
          </p:nvPr>
        </p:nvSpPr>
        <p:spPr>
          <a:xfrm>
            <a:off x="762000" y="838200"/>
            <a:ext cx="8686800" cy="288925"/>
          </a:xfrm>
        </p:spPr>
        <p:txBody>
          <a:bodyPr/>
          <a:lstStyle/>
          <a:p>
            <a:pPr lvl="1"/>
            <a:r>
              <a:rPr lang="en-US" dirty="0" smtClean="0"/>
              <a:t>If we want to add value to our campuses, </a:t>
            </a:r>
            <a:br>
              <a:rPr lang="en-US" dirty="0" smtClean="0"/>
            </a:br>
            <a:r>
              <a:rPr lang="en-US" dirty="0" smtClean="0"/>
              <a:t>we must first add value to our staff…</a:t>
            </a:r>
          </a:p>
        </p:txBody>
      </p:sp>
      <p:sp>
        <p:nvSpPr>
          <p:cNvPr id="24" name="Rectangle 23"/>
          <p:cNvSpPr>
            <a:spLocks noChangeArrowheads="1"/>
          </p:cNvSpPr>
          <p:nvPr/>
        </p:nvSpPr>
        <p:spPr bwMode="gray">
          <a:xfrm>
            <a:off x="838200" y="2362200"/>
            <a:ext cx="8435165" cy="3962400"/>
          </a:xfrm>
          <a:prstGeom prst="rect">
            <a:avLst/>
          </a:prstGeom>
          <a:noFill/>
          <a:ln w="9525">
            <a:noFill/>
            <a:miter lim="800000"/>
            <a:headEnd/>
            <a:tailEnd/>
          </a:ln>
        </p:spPr>
        <p:txBody>
          <a:bodyPr lIns="91429" tIns="36571" rIns="36571" bIns="36571"/>
          <a:lstStyle/>
          <a:p>
            <a:pPr marL="231775" lvl="3" indent="-231775" algn="just" defTabSz="1019175" eaLnBrk="0" hangingPunct="0">
              <a:buClr>
                <a:schemeClr val="folHlink"/>
              </a:buClr>
              <a:buSzPct val="125000"/>
              <a:buFont typeface="Arial" pitchFamily="34" charset="0"/>
              <a:buChar char="•"/>
            </a:pPr>
            <a:r>
              <a:rPr lang="en-US" sz="3000" b="1" dirty="0" smtClean="0">
                <a:solidFill>
                  <a:schemeClr val="bg2"/>
                </a:solidFill>
                <a:sym typeface="Wingdings" pitchFamily="2" charset="2"/>
              </a:rPr>
              <a:t>Staff Development Menu</a:t>
            </a:r>
          </a:p>
          <a:p>
            <a:pPr marL="1604963" lvl="4" indent="-231775" algn="just" defTabSz="1019175" eaLnBrk="0" hangingPunct="0">
              <a:buClr>
                <a:schemeClr val="folHlink"/>
              </a:buClr>
              <a:buSzPct val="125000"/>
              <a:buFont typeface="Courier New" pitchFamily="49" charset="0"/>
              <a:buChar char="o"/>
            </a:pPr>
            <a:endParaRPr lang="en-US" sz="2000" b="1" dirty="0" smtClean="0">
              <a:solidFill>
                <a:schemeClr val="accent1"/>
              </a:solidFill>
              <a:sym typeface="Wingdings" pitchFamily="2" charset="2"/>
            </a:endParaRPr>
          </a:p>
          <a:p>
            <a:pPr marL="690563" lvl="4" indent="-231775" algn="just" defTabSz="1019175" eaLnBrk="0" hangingPunct="0">
              <a:buClr>
                <a:schemeClr val="folHlink"/>
              </a:buClr>
              <a:buSzPct val="100000"/>
              <a:buFont typeface="Courier New" pitchFamily="49" charset="0"/>
              <a:buChar char="o"/>
            </a:pPr>
            <a:r>
              <a:rPr lang="en-US" sz="2000" b="1" dirty="0" smtClean="0">
                <a:solidFill>
                  <a:schemeClr val="accent1"/>
                </a:solidFill>
                <a:sym typeface="Wingdings" pitchFamily="2" charset="2"/>
              </a:rPr>
              <a:t>It’s online; everything is </a:t>
            </a:r>
            <a:r>
              <a:rPr lang="en-US" sz="3200" b="1" u="sng" dirty="0" smtClean="0">
                <a:solidFill>
                  <a:srgbClr val="3399FF"/>
                </a:solidFill>
                <a:sym typeface="Wingdings" pitchFamily="2" charset="2"/>
              </a:rPr>
              <a:t>linked!</a:t>
            </a:r>
          </a:p>
          <a:p>
            <a:pPr marL="690563" lvl="4" indent="-231775" algn="just" defTabSz="1019175" eaLnBrk="0" hangingPunct="0">
              <a:buClr>
                <a:schemeClr val="folHlink"/>
              </a:buClr>
              <a:buSzPct val="100000"/>
              <a:buFont typeface="Courier New" pitchFamily="49" charset="0"/>
              <a:buChar char="o"/>
            </a:pPr>
            <a:endParaRPr lang="en-US" sz="2000" b="1" dirty="0" smtClean="0">
              <a:solidFill>
                <a:schemeClr val="accent1"/>
              </a:solidFill>
              <a:sym typeface="Wingdings" pitchFamily="2" charset="2"/>
            </a:endParaRPr>
          </a:p>
          <a:p>
            <a:pPr marL="690563" lvl="4" indent="-231775" algn="just" defTabSz="1019175" eaLnBrk="0" hangingPunct="0">
              <a:buClr>
                <a:schemeClr val="folHlink"/>
              </a:buClr>
              <a:buSzPct val="100000"/>
              <a:buFont typeface="Courier New" pitchFamily="49" charset="0"/>
              <a:buChar char="o"/>
            </a:pPr>
            <a:r>
              <a:rPr lang="en-US" sz="2000" b="1" dirty="0" smtClean="0">
                <a:solidFill>
                  <a:schemeClr val="accent1"/>
                </a:solidFill>
                <a:sym typeface="Wingdings" pitchFamily="2" charset="2"/>
              </a:rPr>
              <a:t>This is a </a:t>
            </a:r>
            <a:r>
              <a:rPr lang="en-US" sz="3200" b="1" u="sng" dirty="0" smtClean="0">
                <a:solidFill>
                  <a:srgbClr val="3399FF"/>
                </a:solidFill>
                <a:sym typeface="Wingdings" pitchFamily="2" charset="2"/>
              </a:rPr>
              <a:t>starting place </a:t>
            </a:r>
          </a:p>
          <a:p>
            <a:pPr marL="690563" lvl="4" indent="-231775" algn="just" defTabSz="1019175" eaLnBrk="0" hangingPunct="0">
              <a:buClr>
                <a:schemeClr val="folHlink"/>
              </a:buClr>
              <a:buSzPct val="100000"/>
              <a:buFont typeface="Courier New" pitchFamily="49" charset="0"/>
              <a:buChar char="o"/>
            </a:pPr>
            <a:endParaRPr lang="en-US" sz="2000" b="1" dirty="0" smtClean="0">
              <a:solidFill>
                <a:schemeClr val="accent1"/>
              </a:solidFill>
              <a:sym typeface="Wingdings" pitchFamily="2" charset="2"/>
            </a:endParaRPr>
          </a:p>
          <a:p>
            <a:pPr marL="690563" lvl="4" indent="-231775" algn="just" defTabSz="1019175" eaLnBrk="0" hangingPunct="0">
              <a:buClr>
                <a:schemeClr val="folHlink"/>
              </a:buClr>
              <a:buSzPct val="100000"/>
              <a:buFont typeface="Courier New" pitchFamily="49" charset="0"/>
              <a:buChar char="o"/>
            </a:pPr>
            <a:r>
              <a:rPr lang="en-US" sz="2000" b="1" dirty="0" smtClean="0">
                <a:solidFill>
                  <a:schemeClr val="accent1"/>
                </a:solidFill>
                <a:sym typeface="Wingdings" pitchFamily="2" charset="2"/>
              </a:rPr>
              <a:t>It never hurts to </a:t>
            </a:r>
            <a:r>
              <a:rPr lang="en-US" sz="3200" b="1" u="sng" dirty="0" smtClean="0">
                <a:solidFill>
                  <a:srgbClr val="3399FF"/>
                </a:solidFill>
                <a:sym typeface="Wingdings" pitchFamily="2" charset="2"/>
              </a:rPr>
              <a:t>just ask </a:t>
            </a:r>
          </a:p>
          <a:p>
            <a:pPr marL="690563" lvl="4" indent="-231775" algn="just" defTabSz="1019175" eaLnBrk="0" hangingPunct="0">
              <a:buClr>
                <a:schemeClr val="folHlink"/>
              </a:buClr>
              <a:buSzPct val="100000"/>
              <a:buFont typeface="Courier New" pitchFamily="49" charset="0"/>
              <a:buChar char="o"/>
            </a:pPr>
            <a:endParaRPr lang="en-US" sz="2000" b="1" dirty="0" smtClean="0">
              <a:solidFill>
                <a:schemeClr val="accent1"/>
              </a:solidFill>
              <a:sym typeface="Wingdings" pitchFamily="2" charset="2"/>
            </a:endParaRPr>
          </a:p>
          <a:p>
            <a:pPr marL="690563" lvl="4" indent="-231775" algn="just" defTabSz="1019175" eaLnBrk="0" hangingPunct="0">
              <a:buClr>
                <a:schemeClr val="folHlink"/>
              </a:buClr>
              <a:buSzPct val="100000"/>
              <a:buFont typeface="Courier New" pitchFamily="49" charset="0"/>
              <a:buChar char="o"/>
            </a:pPr>
            <a:r>
              <a:rPr lang="en-US" sz="2000" b="1" dirty="0" smtClean="0">
                <a:solidFill>
                  <a:schemeClr val="accent1"/>
                </a:solidFill>
                <a:sym typeface="Wingdings" pitchFamily="2" charset="2"/>
              </a:rPr>
              <a:t>“Make it count” with </a:t>
            </a:r>
            <a:r>
              <a:rPr lang="en-US" sz="3200" b="1" u="sng" dirty="0" smtClean="0">
                <a:solidFill>
                  <a:srgbClr val="3399FF"/>
                </a:solidFill>
                <a:sym typeface="Wingdings" pitchFamily="2" charset="2"/>
              </a:rPr>
              <a:t>teach-backs</a:t>
            </a:r>
          </a:p>
          <a:p>
            <a:pPr marL="16049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Q&amp;A</a:t>
            </a:r>
          </a:p>
        </p:txBody>
      </p:sp>
      <p:sp>
        <p:nvSpPr>
          <p:cNvPr id="24" name="Rectangle 23"/>
          <p:cNvSpPr>
            <a:spLocks noChangeArrowheads="1"/>
          </p:cNvSpPr>
          <p:nvPr/>
        </p:nvSpPr>
        <p:spPr bwMode="gray">
          <a:xfrm>
            <a:off x="556435" y="1752600"/>
            <a:ext cx="8435165" cy="46482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Questions?</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Comments?</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Feedback?</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Funny stories or jokes?</a:t>
            </a:r>
          </a:p>
          <a:p>
            <a:pPr marL="1604963" lvl="4" indent="-231775" algn="just" defTabSz="1019175" eaLnBrk="0" hangingPunct="0">
              <a:buClr>
                <a:schemeClr val="folHlink"/>
              </a:buClr>
              <a:buSzPct val="125000"/>
              <a:buFont typeface="Courier New" pitchFamily="49" charset="0"/>
              <a:buChar char="o"/>
            </a:pPr>
            <a:endParaRPr lang="en-US" sz="3000" b="1" dirty="0" smtClean="0">
              <a:solidFill>
                <a:schemeClr val="accent1"/>
              </a:solidFill>
              <a:sym typeface="Wingdings" pitchFamily="2" charset="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Parting words…</a:t>
            </a:r>
          </a:p>
        </p:txBody>
      </p:sp>
      <p:sp>
        <p:nvSpPr>
          <p:cNvPr id="25" name="Rectangle 24"/>
          <p:cNvSpPr>
            <a:spLocks noChangeArrowheads="1"/>
          </p:cNvSpPr>
          <p:nvPr/>
        </p:nvSpPr>
        <p:spPr bwMode="gray">
          <a:xfrm>
            <a:off x="990600" y="2057400"/>
            <a:ext cx="5867400" cy="4267200"/>
          </a:xfrm>
          <a:prstGeom prst="rect">
            <a:avLst/>
          </a:prstGeom>
          <a:noFill/>
          <a:ln w="9525">
            <a:noFill/>
            <a:miter lim="800000"/>
            <a:headEnd/>
            <a:tailEnd/>
          </a:ln>
        </p:spPr>
        <p:txBody>
          <a:bodyPr lIns="91429" tIns="36571" rIns="36571" bIns="36571"/>
          <a:lstStyle/>
          <a:p>
            <a:pPr marL="1147763" lvl="3" indent="-231775" algn="just" defTabSz="1019175" eaLnBrk="0" hangingPunct="0">
              <a:buClr>
                <a:schemeClr val="folHlink"/>
              </a:buClr>
              <a:buSzPct val="125000"/>
            </a:pPr>
            <a:endParaRPr lang="en-US" sz="2000" b="1" i="1" dirty="0" smtClean="0">
              <a:sym typeface="Wingdings" pitchFamily="2" charset="2"/>
            </a:endParaRPr>
          </a:p>
          <a:p>
            <a:pPr marL="0" lvl="3" indent="-231775" algn="just" defTabSz="1019175" eaLnBrk="0" hangingPunct="0">
              <a:buClr>
                <a:schemeClr val="folHlink"/>
              </a:buClr>
              <a:buSzPct val="125000"/>
            </a:pPr>
            <a:r>
              <a:rPr lang="en-US" sz="2000" b="1" i="1" dirty="0" smtClean="0">
                <a:sym typeface="Wingdings" pitchFamily="2" charset="2"/>
              </a:rPr>
              <a:t>“If he wants to make a movie, he just starts making the movie. </a:t>
            </a:r>
            <a:r>
              <a:rPr lang="en-US" sz="2400" b="1" i="1" u="sng" dirty="0" smtClean="0">
                <a:solidFill>
                  <a:srgbClr val="00B0F0"/>
                </a:solidFill>
                <a:sym typeface="Wingdings" pitchFamily="2" charset="2"/>
              </a:rPr>
              <a:t>He doesn’t wait for permission</a:t>
            </a:r>
            <a:r>
              <a:rPr lang="en-US" sz="2000" b="1" i="1" dirty="0" smtClean="0">
                <a:sym typeface="Wingdings" pitchFamily="2" charset="2"/>
              </a:rPr>
              <a:t> or for even the money.  He just starts making the movie.  And he figures, if I start making the movie, </a:t>
            </a:r>
            <a:r>
              <a:rPr lang="en-US" sz="2400" b="1" i="1" u="sng" dirty="0" smtClean="0">
                <a:solidFill>
                  <a:srgbClr val="00B0F0"/>
                </a:solidFill>
                <a:sym typeface="Wingdings" pitchFamily="2" charset="2"/>
              </a:rPr>
              <a:t>people will start joining along</a:t>
            </a:r>
            <a:r>
              <a:rPr lang="en-US" sz="2000" b="1" i="1" dirty="0" smtClean="0">
                <a:sym typeface="Wingdings" pitchFamily="2" charset="2"/>
              </a:rPr>
              <a:t>.  And that’s how I’ve done everything since then. </a:t>
            </a:r>
            <a:r>
              <a:rPr lang="en-US" sz="2400" b="1" i="1" u="sng" dirty="0" smtClean="0">
                <a:solidFill>
                  <a:srgbClr val="00B0F0"/>
                </a:solidFill>
                <a:sym typeface="Wingdings" pitchFamily="2" charset="2"/>
              </a:rPr>
              <a:t>Just start making it and give it a life.</a:t>
            </a:r>
            <a:r>
              <a:rPr lang="en-US" sz="2000" b="1" i="1" dirty="0" smtClean="0">
                <a:sym typeface="Wingdings" pitchFamily="2" charset="2"/>
              </a:rPr>
              <a:t>” </a:t>
            </a:r>
          </a:p>
          <a:p>
            <a:pPr marL="0" lvl="3" indent="-231775" algn="just" defTabSz="1019175" eaLnBrk="0" hangingPunct="0">
              <a:buClr>
                <a:schemeClr val="folHlink"/>
              </a:buClr>
              <a:buSzPct val="125000"/>
            </a:pPr>
            <a:endParaRPr lang="en-US" sz="1000" b="1" dirty="0" smtClean="0">
              <a:sym typeface="Wingdings" pitchFamily="2" charset="2"/>
            </a:endParaRPr>
          </a:p>
          <a:p>
            <a:pPr marL="0" lvl="3" indent="-231775" algn="just" defTabSz="1019175" eaLnBrk="0" hangingPunct="0">
              <a:buClr>
                <a:schemeClr val="folHlink"/>
              </a:buClr>
              <a:buSzPct val="125000"/>
            </a:pPr>
            <a:endParaRPr lang="en-US" sz="1000" b="1" dirty="0" smtClean="0">
              <a:sym typeface="Wingdings" pitchFamily="2" charset="2"/>
            </a:endParaRPr>
          </a:p>
          <a:p>
            <a:pPr marL="0" lvl="3" indent="-231775" algn="just" defTabSz="1019175" eaLnBrk="0" hangingPunct="0">
              <a:buClr>
                <a:schemeClr val="folHlink"/>
              </a:buClr>
              <a:buSzPct val="125000"/>
            </a:pPr>
            <a:r>
              <a:rPr lang="en-US" sz="1800" b="1" dirty="0" smtClean="0">
                <a:sym typeface="Wingdings" pitchFamily="2" charset="2"/>
              </a:rPr>
              <a:t>— Comedian Louis C.K. on Francis Ford Coppola</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2" indent="-231775" algn="just" defTabSz="1019175" eaLnBrk="0" hangingPunct="0">
              <a:buClr>
                <a:schemeClr val="folHlink"/>
              </a:buClr>
              <a:buSzPct val="125000"/>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grpSp>
        <p:nvGrpSpPr>
          <p:cNvPr id="7" name="Group 6"/>
          <p:cNvGrpSpPr/>
          <p:nvPr/>
        </p:nvGrpSpPr>
        <p:grpSpPr>
          <a:xfrm>
            <a:off x="7175500" y="1219200"/>
            <a:ext cx="2349500" cy="3088575"/>
            <a:chOff x="7010400" y="1676400"/>
            <a:chExt cx="2349500" cy="3088575"/>
          </a:xfrm>
        </p:grpSpPr>
        <p:pic>
          <p:nvPicPr>
            <p:cNvPr id="2050" name="Picture 2" descr="http://chud.com/articles/content_images/5/francis-ford-coppola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0400" y="1676400"/>
              <a:ext cx="2349500" cy="2790031"/>
            </a:xfrm>
            <a:prstGeom prst="rect">
              <a:avLst/>
            </a:prstGeom>
            <a:noFill/>
            <a:ln w="38100">
              <a:solidFill>
                <a:schemeClr val="bg1">
                  <a:lumMod val="50000"/>
                </a:schemeClr>
              </a:solidFill>
            </a:ln>
          </p:spPr>
        </p:pic>
        <p:sp>
          <p:nvSpPr>
            <p:cNvPr id="26" name="TextBox 25"/>
            <p:cNvSpPr txBox="1"/>
            <p:nvPr/>
          </p:nvSpPr>
          <p:spPr>
            <a:xfrm>
              <a:off x="7262750" y="4457198"/>
              <a:ext cx="1881250" cy="307777"/>
            </a:xfrm>
            <a:prstGeom prst="rect">
              <a:avLst/>
            </a:prstGeom>
            <a:noFill/>
          </p:spPr>
          <p:txBody>
            <a:bodyPr wrap="square" rtlCol="0">
              <a:spAutoFit/>
            </a:bodyPr>
            <a:lstStyle/>
            <a:p>
              <a:r>
                <a:rPr lang="en-US" dirty="0" smtClean="0"/>
                <a:t>Francis Ford Coppola</a:t>
              </a:r>
              <a:endParaRPr lang="en-US" dirty="0"/>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err="1" smtClean="0"/>
              <a:t>vI</a:t>
            </a:r>
            <a:r>
              <a:rPr lang="en-US" dirty="0" smtClean="0"/>
              <a:t>:</a:t>
            </a:r>
            <a:br>
              <a:rPr lang="en-US" dirty="0" smtClean="0"/>
            </a:br>
            <a:r>
              <a:rPr lang="en-US" dirty="0" smtClean="0"/>
              <a:t>  </a:t>
            </a:r>
            <a:br>
              <a:rPr lang="en-US" dirty="0" smtClean="0"/>
            </a:br>
            <a:r>
              <a:rPr lang="en-US" dirty="0" smtClean="0"/>
              <a:t>Party time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1]"/>
          <p:cNvPicPr>
            <a:picLocks noChangeAspect="1" noChangeArrowheads="1"/>
          </p:cNvPicPr>
          <p:nvPr/>
        </p:nvPicPr>
        <p:blipFill>
          <a:blip r:embed="rId4" cstate="print"/>
          <a:srcRect/>
          <a:stretch>
            <a:fillRect/>
          </a:stretch>
        </p:blipFill>
        <p:spPr bwMode="auto">
          <a:xfrm>
            <a:off x="381000" y="1602876"/>
            <a:ext cx="9362283" cy="2841566"/>
          </a:xfrm>
          <a:prstGeom prst="rect">
            <a:avLst/>
          </a:prstGeom>
          <a:noFill/>
        </p:spPr>
      </p:pic>
      <p:sp>
        <p:nvSpPr>
          <p:cNvPr id="1027" name="Rectangle 3"/>
          <p:cNvSpPr>
            <a:spLocks noChangeArrowheads="1"/>
          </p:cNvSpPr>
          <p:nvPr/>
        </p:nvSpPr>
        <p:spPr bwMode="auto">
          <a:xfrm>
            <a:off x="3124200" y="4191000"/>
            <a:ext cx="4724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After Party ! </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906 Washington Street</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Between 9</a:t>
            </a:r>
            <a:r>
              <a:rPr kumimoji="0" lang="en-US" sz="3600" b="1" i="0" u="none" strike="noStrike" cap="none" normalizeH="0" baseline="30000" dirty="0" smtClean="0">
                <a:ln>
                  <a:noFill/>
                </a:ln>
                <a:solidFill>
                  <a:schemeClr val="tx1"/>
                </a:solidFill>
                <a:effectLst/>
                <a:latin typeface="Harrington" pitchFamily="82" charset="0"/>
                <a:ea typeface="Times New Roman" pitchFamily="18" charset="0"/>
                <a:cs typeface="Times New Roman" pitchFamily="18" charset="0"/>
              </a:rPr>
              <a:t>th</a:t>
            </a: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 and 10</a:t>
            </a:r>
            <a:r>
              <a:rPr kumimoji="0" lang="en-US" sz="3600" b="1" i="0" u="none" strike="noStrike" cap="none" normalizeH="0" baseline="30000" dirty="0" smtClean="0">
                <a:ln>
                  <a:noFill/>
                </a:ln>
                <a:solidFill>
                  <a:schemeClr val="tx1"/>
                </a:solidFill>
                <a:effectLst/>
                <a:latin typeface="Harrington" pitchFamily="82" charset="0"/>
                <a:ea typeface="Times New Roman" pitchFamily="18" charset="0"/>
                <a:cs typeface="Times New Roman" pitchFamily="18" charset="0"/>
              </a:rPr>
              <a:t>th</a:t>
            </a:r>
            <a:endPar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3:30 – 5:00 p.m.</a:t>
            </a:r>
            <a:r>
              <a:rPr kumimoji="0" lang="en-US" sz="3600" b="0" i="0" u="none" strike="noStrike" cap="none" normalizeH="0" baseline="0" dirty="0" smtClean="0">
                <a:ln>
                  <a:noFill/>
                </a:ln>
                <a:solidFill>
                  <a:schemeClr val="tx1"/>
                </a:solidFill>
                <a:effectLst/>
                <a:latin typeface="Arial" pitchFamily="34" charset="0"/>
              </a:rPr>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Department response rates:  improved across the board!</a:t>
            </a:r>
            <a:endParaRPr lang="en-US" sz="2300" dirty="0" smtClean="0">
              <a:solidFill>
                <a:srgbClr val="FF0000"/>
              </a:solidFill>
            </a:endParaRPr>
          </a:p>
        </p:txBody>
      </p:sp>
      <p:graphicFrame>
        <p:nvGraphicFramePr>
          <p:cNvPr id="7" name="Chart Placeholder 3"/>
          <p:cNvGraphicFramePr>
            <a:graphicFrameLocks/>
          </p:cNvGraphicFramePr>
          <p:nvPr/>
        </p:nvGraphicFramePr>
        <p:xfrm>
          <a:off x="1447800" y="1752600"/>
          <a:ext cx="7467600" cy="4800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t>
            </a:r>
            <a:r>
              <a:rPr lang="en-US" dirty="0" err="1" smtClean="0"/>
              <a:t>aways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gray">
          <a:xfrm>
            <a:off x="609600" y="1219200"/>
            <a:ext cx="8435165" cy="46482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Isabel Chen introduced herself to the CFO Division.  She described the new organizational structure, where John Fox is the head of UCOP Local HR, and she reports directly to John.  Her contact information and a visual outline of the UCOP Local HR org chart can be found embedded in the Town Hall PowerPoint online (scroll to bottom):  </a:t>
            </a:r>
            <a:r>
              <a:rPr lang="en-US" sz="2000" b="1" dirty="0" smtClean="0">
                <a:solidFill>
                  <a:schemeClr val="accent1"/>
                </a:solidFill>
                <a:sym typeface="Wingdings" pitchFamily="2" charset="2"/>
                <a:hlinkClick r:id="rId2"/>
              </a:rPr>
              <a:t>http://www.ucop.edu/finance/stratplan.html</a:t>
            </a: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Isabel is the “HR Business Partner” for the entire CFO Division.  Thus, any HR issue that we have can and should be routed through Isabel.  She will serve as the outward facing “customer service rep” for our Division on all things HR.  Always feel free to pick up the phone or email her.</a:t>
            </a:r>
          </a:p>
        </p:txBody>
      </p:sp>
      <p:sp>
        <p:nvSpPr>
          <p:cNvPr id="6" name="Rectangle 2"/>
          <p:cNvSpPr>
            <a:spLocks noGrp="1" noChangeArrowheads="1"/>
          </p:cNvSpPr>
          <p:nvPr>
            <p:ph type="title"/>
          </p:nvPr>
        </p:nvSpPr>
        <p:spPr>
          <a:xfrm>
            <a:off x="762000" y="838200"/>
            <a:ext cx="8686800" cy="288925"/>
          </a:xfrm>
        </p:spPr>
        <p:txBody>
          <a:bodyPr/>
          <a:lstStyle/>
          <a:p>
            <a:pPr lvl="1"/>
            <a:r>
              <a:rPr lang="en-US" dirty="0" smtClean="0"/>
              <a:t>Key Take-Away #1:  UCOP Local HR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gray">
          <a:xfrm>
            <a:off x="609600" y="1219200"/>
            <a:ext cx="8435165" cy="56388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Consultant Lisanne Sison recapped the departmental mini-retreats held in March/April.  She then provided high-level observations on the feedback collected via the SWOT surveys distributed in early May.  Her recap and observations can be found embedded in the Town Hall PowerPoint online (scroll to bottom):  </a:t>
            </a:r>
            <a:r>
              <a:rPr lang="en-US" sz="2000" b="1" dirty="0" smtClean="0">
                <a:solidFill>
                  <a:schemeClr val="accent1"/>
                </a:solidFill>
                <a:sym typeface="Wingdings" pitchFamily="2" charset="2"/>
                <a:hlinkClick r:id="rId2"/>
              </a:rPr>
              <a:t>http://www.ucop.edu/finance/stratplan.html</a:t>
            </a:r>
            <a:r>
              <a:rPr lang="en-US" sz="2000" b="1" dirty="0" smtClean="0">
                <a:solidFill>
                  <a:schemeClr val="accent1"/>
                </a:solidFill>
                <a:sym typeface="Wingdings" pitchFamily="2" charset="2"/>
              </a:rPr>
              <a:t>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Lisanne explained that the next step is a second round of departmental SWOT surveys in mid-May in order to fine-tune some of the detailed feedback gathered in the first survey.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After the results of both surveys are collected and shared with department heads, Lisanne will officially “hand over the reins” to Peter Taylor and each of his direct reports to carry on with implementation of action plans. </a:t>
            </a:r>
          </a:p>
        </p:txBody>
      </p:sp>
      <p:sp>
        <p:nvSpPr>
          <p:cNvPr id="6" name="Rectangle 2"/>
          <p:cNvSpPr>
            <a:spLocks noGrp="1" noChangeArrowheads="1"/>
          </p:cNvSpPr>
          <p:nvPr>
            <p:ph type="title"/>
          </p:nvPr>
        </p:nvSpPr>
        <p:spPr>
          <a:xfrm>
            <a:off x="762000" y="838200"/>
            <a:ext cx="8686800" cy="288925"/>
          </a:xfrm>
        </p:spPr>
        <p:txBody>
          <a:bodyPr/>
          <a:lstStyle/>
          <a:p>
            <a:pPr lvl="1"/>
            <a:r>
              <a:rPr lang="en-US" dirty="0" smtClean="0"/>
              <a:t>Key Take-Away #2:  Mini-Retreats &amp; SWOT Recap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gray">
          <a:xfrm>
            <a:off x="609600" y="1219200"/>
            <a:ext cx="8435165" cy="56388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On May 26, Peter Taylor will be giving a presentation to the Council of Vice Chancellors (COVC) regarding the “value added” that the CFO Division delivers to campuses every day.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This audience of campus Provosts is most interested in learning exactly what services we deliver and the level of resources (both staff and fiscal) that we utilize in order to deliver those services.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A “sneak preview” of this presentation was shown at the Town Hall and can be found embedded in the Town Hall PowerPoint online (scroll to bottom):</a:t>
            </a:r>
          </a:p>
          <a:p>
            <a:pPr marL="1147763" lvl="3" indent="-231775" algn="just" defTabSz="1019175" eaLnBrk="0" hangingPunct="0">
              <a:buClr>
                <a:schemeClr val="folHlink"/>
              </a:buClr>
              <a:buSzPct val="125000"/>
            </a:pPr>
            <a:r>
              <a:rPr lang="en-US" sz="2000" b="1" dirty="0" smtClean="0">
                <a:solidFill>
                  <a:schemeClr val="accent1"/>
                </a:solidFill>
                <a:sym typeface="Wingdings" pitchFamily="2" charset="2"/>
              </a:rPr>
              <a:t>	</a:t>
            </a:r>
            <a:r>
              <a:rPr lang="en-US" sz="2000" b="1" dirty="0" smtClean="0">
                <a:solidFill>
                  <a:schemeClr val="accent1"/>
                </a:solidFill>
                <a:sym typeface="Wingdings" pitchFamily="2" charset="2"/>
                <a:hlinkClick r:id="rId2"/>
              </a:rPr>
              <a:t>http://www.ucop.edu/finance/stratplan.html</a:t>
            </a:r>
            <a:r>
              <a:rPr lang="en-US" sz="2000" b="1" dirty="0" smtClean="0">
                <a:solidFill>
                  <a:schemeClr val="accent1"/>
                </a:solidFill>
                <a:sym typeface="Wingdings" pitchFamily="2" charset="2"/>
              </a:rPr>
              <a:t>   </a:t>
            </a:r>
          </a:p>
        </p:txBody>
      </p:sp>
      <p:sp>
        <p:nvSpPr>
          <p:cNvPr id="6" name="Rectangle 2"/>
          <p:cNvSpPr>
            <a:spLocks noGrp="1" noChangeArrowheads="1"/>
          </p:cNvSpPr>
          <p:nvPr>
            <p:ph type="title"/>
          </p:nvPr>
        </p:nvSpPr>
        <p:spPr>
          <a:xfrm>
            <a:off x="762000" y="838200"/>
            <a:ext cx="8686800" cy="288925"/>
          </a:xfrm>
        </p:spPr>
        <p:txBody>
          <a:bodyPr/>
          <a:lstStyle/>
          <a:p>
            <a:pPr lvl="1"/>
            <a:r>
              <a:rPr lang="en-US" dirty="0" smtClean="0"/>
              <a:t>Key Take-Away #3:  Value-Added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gray">
          <a:xfrm>
            <a:off x="609600" y="1219200"/>
            <a:ext cx="8435165" cy="56388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If we want to continue adding value to our campuses, then we must continue adding value to our staff.  Peter Taylor expressed his long-held, strong belief in ongoing staff development as the path towards excellence.</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Peter Taylor explained that in keeping with our Strategic Goal #4 (“Develop Our Staff”), every single person in the division including himself and his direct reports will be required to embark upon at least two staff development opportunities this calendar year.  Success in this endeavor will be noted on all performance appraisals going forward.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The CFO Division Staff Development Menu was unveiled.  This menu is a starting point for staff and managers as they decide which development opportunities to pursue this calendar year.  The menu can be found online (scroll to bottom):  </a:t>
            </a:r>
            <a:r>
              <a:rPr lang="en-US" sz="2000" b="1" dirty="0" smtClean="0">
                <a:solidFill>
                  <a:schemeClr val="accent1"/>
                </a:solidFill>
                <a:sym typeface="Wingdings" pitchFamily="2" charset="2"/>
                <a:hlinkClick r:id="rId2"/>
              </a:rPr>
              <a:t>http://www.ucop.edu/finance/stratplan.html</a:t>
            </a:r>
            <a:r>
              <a:rPr lang="en-US" sz="2000" b="1" dirty="0" smtClean="0">
                <a:solidFill>
                  <a:schemeClr val="accent1"/>
                </a:solidFill>
                <a:sym typeface="Wingdings" pitchFamily="2" charset="2"/>
              </a:rPr>
              <a:t>   </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p:txBody>
      </p:sp>
      <p:sp>
        <p:nvSpPr>
          <p:cNvPr id="6" name="Rectangle 2"/>
          <p:cNvSpPr>
            <a:spLocks noGrp="1" noChangeArrowheads="1"/>
          </p:cNvSpPr>
          <p:nvPr>
            <p:ph type="title"/>
          </p:nvPr>
        </p:nvSpPr>
        <p:spPr>
          <a:xfrm>
            <a:off x="762000" y="838200"/>
            <a:ext cx="8686800" cy="288925"/>
          </a:xfrm>
        </p:spPr>
        <p:txBody>
          <a:bodyPr/>
          <a:lstStyle/>
          <a:p>
            <a:pPr lvl="1"/>
            <a:r>
              <a:rPr lang="en-US" dirty="0" smtClean="0"/>
              <a:t>Key Take-Away #4:  Staff Development</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Oval 142"/>
          <p:cNvSpPr/>
          <p:nvPr/>
        </p:nvSpPr>
        <p:spPr bwMode="auto">
          <a:xfrm>
            <a:off x="2681850" y="1600200"/>
            <a:ext cx="4800600" cy="4800600"/>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ectangle 2"/>
          <p:cNvSpPr txBox="1">
            <a:spLocks noChangeArrowheads="1"/>
          </p:cNvSpPr>
          <p:nvPr/>
        </p:nvSpPr>
        <p:spPr bwMode="auto">
          <a:xfrm>
            <a:off x="762000" y="838200"/>
            <a:ext cx="2667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5 strategic goals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71" name="Oval 70"/>
          <p:cNvSpPr/>
          <p:nvPr/>
        </p:nvSpPr>
        <p:spPr bwMode="auto">
          <a:xfrm>
            <a:off x="1843650" y="4648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2" name="Group 71"/>
          <p:cNvGrpSpPr/>
          <p:nvPr/>
        </p:nvGrpSpPr>
        <p:grpSpPr>
          <a:xfrm>
            <a:off x="1200400" y="5362361"/>
            <a:ext cx="3538850" cy="980405"/>
            <a:chOff x="2057400" y="1955770"/>
            <a:chExt cx="3538850" cy="980405"/>
          </a:xfrm>
        </p:grpSpPr>
        <p:sp>
          <p:nvSpPr>
            <p:cNvPr id="74" name="Curved Up Ribbon 7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5" name="TextBox 7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Be Action-Oriented</a:t>
              </a:r>
            </a:p>
          </p:txBody>
        </p:sp>
      </p:grpSp>
      <p:sp>
        <p:nvSpPr>
          <p:cNvPr id="76" name="Oval 75"/>
          <p:cNvSpPr/>
          <p:nvPr/>
        </p:nvSpPr>
        <p:spPr bwMode="auto">
          <a:xfrm>
            <a:off x="4117775" y="533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3" name="Group 80"/>
          <p:cNvGrpSpPr/>
          <p:nvPr/>
        </p:nvGrpSpPr>
        <p:grpSpPr>
          <a:xfrm>
            <a:off x="3520050" y="1254486"/>
            <a:ext cx="3538850" cy="980405"/>
            <a:chOff x="2057400" y="1955770"/>
            <a:chExt cx="3538850" cy="980405"/>
          </a:xfrm>
        </p:grpSpPr>
        <p:sp>
          <p:nvSpPr>
            <p:cNvPr id="82" name="Curved Up Ribbon 8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3" name="TextBox 82"/>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Showcase our Value-Add</a:t>
              </a:r>
            </a:p>
          </p:txBody>
        </p:sp>
      </p:grpSp>
      <p:sp>
        <p:nvSpPr>
          <p:cNvPr id="86" name="Oval 85"/>
          <p:cNvSpPr/>
          <p:nvPr/>
        </p:nvSpPr>
        <p:spPr bwMode="auto">
          <a:xfrm>
            <a:off x="6969825" y="220485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0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08792" y="3581400"/>
            <a:ext cx="4059008" cy="914400"/>
          </a:xfrm>
          <a:prstGeom prst="rect">
            <a:avLst/>
          </a:prstGeom>
          <a:solidFill>
            <a:schemeClr val="bg1"/>
          </a:solidFill>
          <a:ln w="25400">
            <a:solidFill>
              <a:schemeClr val="bg1">
                <a:lumMod val="50000"/>
              </a:schemeClr>
            </a:solidFill>
            <a:miter lim="800000"/>
            <a:headEnd/>
            <a:tailEnd/>
          </a:ln>
          <a:effectLst/>
        </p:spPr>
      </p:pic>
      <p:sp>
        <p:nvSpPr>
          <p:cNvPr id="99" name="Oval 98"/>
          <p:cNvSpPr/>
          <p:nvPr/>
        </p:nvSpPr>
        <p:spPr bwMode="auto">
          <a:xfrm>
            <a:off x="5620000" y="5029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4" name="Group 101"/>
          <p:cNvGrpSpPr/>
          <p:nvPr/>
        </p:nvGrpSpPr>
        <p:grpSpPr>
          <a:xfrm>
            <a:off x="5010400" y="5715000"/>
            <a:ext cx="3538850" cy="980405"/>
            <a:chOff x="2057400" y="1955770"/>
            <a:chExt cx="3538850" cy="980405"/>
          </a:xfrm>
        </p:grpSpPr>
        <p:sp>
          <p:nvSpPr>
            <p:cNvPr id="103" name="Curved Up Ribbon 102"/>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4" name="TextBox 103"/>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Develop our Staff</a:t>
              </a:r>
            </a:p>
          </p:txBody>
        </p:sp>
      </p:grpSp>
      <p:grpSp>
        <p:nvGrpSpPr>
          <p:cNvPr id="5" name="Group 86"/>
          <p:cNvGrpSpPr/>
          <p:nvPr/>
        </p:nvGrpSpPr>
        <p:grpSpPr>
          <a:xfrm>
            <a:off x="6348350" y="2902525"/>
            <a:ext cx="3538850" cy="980405"/>
            <a:chOff x="2057400" y="1955770"/>
            <a:chExt cx="3538850" cy="980405"/>
          </a:xfrm>
        </p:grpSpPr>
        <p:sp>
          <p:nvSpPr>
            <p:cNvPr id="89" name="Curved Up Ribbon 88"/>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5" name="TextBox 9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Engage with the Customer</a:t>
              </a:r>
            </a:p>
          </p:txBody>
        </p:sp>
      </p:grpSp>
      <p:sp>
        <p:nvSpPr>
          <p:cNvPr id="145" name="TextBox 144"/>
          <p:cNvSpPr txBox="1"/>
          <p:nvPr/>
        </p:nvSpPr>
        <p:spPr>
          <a:xfrm>
            <a:off x="7796150" y="2433450"/>
            <a:ext cx="609600" cy="400110"/>
          </a:xfrm>
          <a:prstGeom prst="rect">
            <a:avLst/>
          </a:prstGeom>
          <a:noFill/>
          <a:ln w="25400">
            <a:noFill/>
          </a:ln>
        </p:spPr>
        <p:txBody>
          <a:bodyPr wrap="square" rtlCol="0">
            <a:spAutoFit/>
          </a:bodyPr>
          <a:lstStyle/>
          <a:p>
            <a:pPr algn="ctr"/>
            <a:r>
              <a:rPr lang="en-US" sz="2000" b="1" dirty="0" smtClean="0">
                <a:solidFill>
                  <a:schemeClr val="bg1"/>
                </a:solidFill>
              </a:rPr>
              <a:t>#3</a:t>
            </a:r>
          </a:p>
        </p:txBody>
      </p:sp>
      <p:sp>
        <p:nvSpPr>
          <p:cNvPr id="146" name="TextBox 145"/>
          <p:cNvSpPr txBox="1"/>
          <p:nvPr/>
        </p:nvSpPr>
        <p:spPr>
          <a:xfrm>
            <a:off x="6458200" y="5257800"/>
            <a:ext cx="609600" cy="400110"/>
          </a:xfrm>
          <a:prstGeom prst="rect">
            <a:avLst/>
          </a:prstGeom>
          <a:noFill/>
          <a:ln w="25400">
            <a:noFill/>
          </a:ln>
        </p:spPr>
        <p:txBody>
          <a:bodyPr wrap="square" rtlCol="0">
            <a:spAutoFit/>
          </a:bodyPr>
          <a:lstStyle/>
          <a:p>
            <a:pPr algn="ctr"/>
            <a:r>
              <a:rPr lang="en-US" sz="2000" b="1" dirty="0" smtClean="0">
                <a:solidFill>
                  <a:schemeClr val="bg1"/>
                </a:solidFill>
              </a:rPr>
              <a:t>#4</a:t>
            </a:r>
          </a:p>
        </p:txBody>
      </p:sp>
      <p:sp>
        <p:nvSpPr>
          <p:cNvPr id="147" name="TextBox 146"/>
          <p:cNvSpPr txBox="1"/>
          <p:nvPr/>
        </p:nvSpPr>
        <p:spPr>
          <a:xfrm>
            <a:off x="4934200" y="762000"/>
            <a:ext cx="609600" cy="400110"/>
          </a:xfrm>
          <a:prstGeom prst="rect">
            <a:avLst/>
          </a:prstGeom>
          <a:noFill/>
          <a:ln w="25400">
            <a:noFill/>
          </a:ln>
        </p:spPr>
        <p:txBody>
          <a:bodyPr wrap="square" rtlCol="0">
            <a:spAutoFit/>
          </a:bodyPr>
          <a:lstStyle/>
          <a:p>
            <a:pPr algn="ctr"/>
            <a:r>
              <a:rPr lang="en-US" sz="2000" b="1" dirty="0" smtClean="0">
                <a:solidFill>
                  <a:schemeClr val="bg1"/>
                </a:solidFill>
              </a:rPr>
              <a:t>#2</a:t>
            </a:r>
          </a:p>
        </p:txBody>
      </p:sp>
      <p:sp>
        <p:nvSpPr>
          <p:cNvPr id="148" name="TextBox 147"/>
          <p:cNvSpPr txBox="1"/>
          <p:nvPr/>
        </p:nvSpPr>
        <p:spPr>
          <a:xfrm>
            <a:off x="2648200" y="4876800"/>
            <a:ext cx="609600" cy="400110"/>
          </a:xfrm>
          <a:prstGeom prst="rect">
            <a:avLst/>
          </a:prstGeom>
          <a:noFill/>
          <a:ln w="25400">
            <a:noFill/>
          </a:ln>
        </p:spPr>
        <p:txBody>
          <a:bodyPr wrap="square" rtlCol="0">
            <a:spAutoFit/>
          </a:bodyPr>
          <a:lstStyle/>
          <a:p>
            <a:pPr algn="ctr"/>
            <a:r>
              <a:rPr lang="en-US" sz="2000" b="1" dirty="0" smtClean="0">
                <a:solidFill>
                  <a:schemeClr val="bg1"/>
                </a:solidFill>
              </a:rPr>
              <a:t>#5</a:t>
            </a:r>
          </a:p>
        </p:txBody>
      </p:sp>
      <p:sp>
        <p:nvSpPr>
          <p:cNvPr id="18" name="Oval 17"/>
          <p:cNvSpPr/>
          <p:nvPr/>
        </p:nvSpPr>
        <p:spPr bwMode="auto">
          <a:xfrm>
            <a:off x="1222175" y="1752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44" name="TextBox 143"/>
          <p:cNvSpPr txBox="1"/>
          <p:nvPr/>
        </p:nvSpPr>
        <p:spPr>
          <a:xfrm>
            <a:off x="2057400" y="19782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grpSp>
        <p:nvGrpSpPr>
          <p:cNvPr id="6" name="Group 62"/>
          <p:cNvGrpSpPr/>
          <p:nvPr/>
        </p:nvGrpSpPr>
        <p:grpSpPr>
          <a:xfrm>
            <a:off x="609600" y="2542244"/>
            <a:ext cx="3538850" cy="980405"/>
            <a:chOff x="2057400" y="1955770"/>
            <a:chExt cx="3538850" cy="980405"/>
          </a:xfrm>
        </p:grpSpPr>
        <p:sp>
          <p:nvSpPr>
            <p:cNvPr id="56" name="Curved Up Ribbon 5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Reexamine the Day-to-Day</a:t>
              </a: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Process</a:t>
            </a:r>
            <a:endParaRPr lang="en-US" dirty="0"/>
          </a:p>
        </p:txBody>
      </p:sp>
      <p:pic>
        <p:nvPicPr>
          <p:cNvPr id="4" name="Picture 2"/>
          <p:cNvPicPr>
            <a:picLocks noGrp="1" noChangeAspect="1" noChangeArrowheads="1"/>
          </p:cNvPicPr>
          <p:nvPr>
            <p:ph type="chart" idx="1"/>
          </p:nvPr>
        </p:nvPicPr>
        <p:blipFill>
          <a:blip r:embed="rId2" cstate="print"/>
          <a:srcRect/>
          <a:stretch>
            <a:fillRect/>
          </a:stretch>
        </p:blipFill>
        <p:spPr bwMode="auto">
          <a:xfrm>
            <a:off x="4114800" y="843200"/>
            <a:ext cx="2362200" cy="1519000"/>
          </a:xfrm>
          <a:prstGeom prst="rect">
            <a:avLst/>
          </a:prstGeom>
          <a:noFill/>
          <a:ln w="9525">
            <a:noFill/>
            <a:miter lim="800000"/>
            <a:headEnd/>
            <a:tailEnd/>
          </a:ln>
        </p:spPr>
      </p:pic>
      <p:grpSp>
        <p:nvGrpSpPr>
          <p:cNvPr id="3" name="Group 80"/>
          <p:cNvGrpSpPr/>
          <p:nvPr/>
        </p:nvGrpSpPr>
        <p:grpSpPr>
          <a:xfrm>
            <a:off x="914400" y="3299937"/>
            <a:ext cx="2133600" cy="685799"/>
            <a:chOff x="2057400" y="1955770"/>
            <a:chExt cx="3538850" cy="980405"/>
          </a:xfrm>
        </p:grpSpPr>
        <p:sp>
          <p:nvSpPr>
            <p:cNvPr id="8" name="Curved Up Ribbon 7"/>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 name="TextBox 8"/>
            <p:cNvSpPr txBox="1"/>
            <p:nvPr/>
          </p:nvSpPr>
          <p:spPr>
            <a:xfrm>
              <a:off x="2907475" y="2004950"/>
              <a:ext cx="1828801" cy="483990"/>
            </a:xfrm>
            <a:prstGeom prst="rect">
              <a:avLst/>
            </a:prstGeom>
            <a:noFill/>
            <a:ln w="50800">
              <a:noFill/>
            </a:ln>
          </p:spPr>
          <p:txBody>
            <a:bodyPr wrap="square" rtlCol="0">
              <a:spAutoFit/>
            </a:bodyPr>
            <a:lstStyle/>
            <a:p>
              <a:pPr algn="ctr"/>
              <a:r>
                <a:rPr lang="en-US" sz="1600" b="1" cap="small" dirty="0" smtClean="0">
                  <a:solidFill>
                    <a:schemeClr val="bg2"/>
                  </a:solidFill>
                </a:rPr>
                <a:t>Strengths</a:t>
              </a:r>
            </a:p>
          </p:txBody>
        </p:sp>
      </p:grpSp>
      <p:grpSp>
        <p:nvGrpSpPr>
          <p:cNvPr id="5" name="Group 80"/>
          <p:cNvGrpSpPr/>
          <p:nvPr/>
        </p:nvGrpSpPr>
        <p:grpSpPr>
          <a:xfrm>
            <a:off x="3276600" y="3299936"/>
            <a:ext cx="2133600" cy="685799"/>
            <a:chOff x="2057400" y="1955770"/>
            <a:chExt cx="3538850" cy="980405"/>
          </a:xfrm>
        </p:grpSpPr>
        <p:sp>
          <p:nvSpPr>
            <p:cNvPr id="11" name="Curved Up Ribbon 10"/>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2" name="TextBox 11"/>
            <p:cNvSpPr txBox="1"/>
            <p:nvPr/>
          </p:nvSpPr>
          <p:spPr>
            <a:xfrm>
              <a:off x="2907475" y="2004950"/>
              <a:ext cx="1828801" cy="439992"/>
            </a:xfrm>
            <a:prstGeom prst="rect">
              <a:avLst/>
            </a:prstGeom>
            <a:noFill/>
            <a:ln w="50800">
              <a:noFill/>
            </a:ln>
          </p:spPr>
          <p:txBody>
            <a:bodyPr wrap="square" rtlCol="0">
              <a:spAutoFit/>
            </a:bodyPr>
            <a:lstStyle/>
            <a:p>
              <a:pPr algn="ctr"/>
              <a:r>
                <a:rPr lang="en-US" b="1" cap="small" dirty="0" smtClean="0">
                  <a:solidFill>
                    <a:schemeClr val="bg2"/>
                  </a:solidFill>
                </a:rPr>
                <a:t>Weaknesses</a:t>
              </a:r>
            </a:p>
          </p:txBody>
        </p:sp>
      </p:grpSp>
      <p:grpSp>
        <p:nvGrpSpPr>
          <p:cNvPr id="6" name="Group 80"/>
          <p:cNvGrpSpPr/>
          <p:nvPr/>
        </p:nvGrpSpPr>
        <p:grpSpPr>
          <a:xfrm>
            <a:off x="5562600" y="3299935"/>
            <a:ext cx="2133600" cy="685799"/>
            <a:chOff x="2057400" y="2282572"/>
            <a:chExt cx="3538850" cy="980405"/>
          </a:xfrm>
        </p:grpSpPr>
        <p:sp>
          <p:nvSpPr>
            <p:cNvPr id="14" name="Curved Up Ribbon 13"/>
            <p:cNvSpPr/>
            <p:nvPr/>
          </p:nvSpPr>
          <p:spPr bwMode="auto">
            <a:xfrm>
              <a:off x="2057400" y="2282572"/>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TextBox 14"/>
            <p:cNvSpPr txBox="1"/>
            <p:nvPr/>
          </p:nvSpPr>
          <p:spPr>
            <a:xfrm>
              <a:off x="2907475" y="2431251"/>
              <a:ext cx="1828801" cy="395992"/>
            </a:xfrm>
            <a:prstGeom prst="rect">
              <a:avLst/>
            </a:prstGeom>
            <a:noFill/>
            <a:ln w="50800">
              <a:noFill/>
            </a:ln>
          </p:spPr>
          <p:txBody>
            <a:bodyPr wrap="square" rtlCol="0">
              <a:spAutoFit/>
            </a:bodyPr>
            <a:lstStyle/>
            <a:p>
              <a:pPr algn="ctr"/>
              <a:r>
                <a:rPr lang="en-US" sz="1200" b="1" cap="small" dirty="0" smtClean="0">
                  <a:solidFill>
                    <a:schemeClr val="bg2"/>
                  </a:solidFill>
                </a:rPr>
                <a:t>Opportunities</a:t>
              </a:r>
            </a:p>
          </p:txBody>
        </p:sp>
      </p:grpSp>
      <p:grpSp>
        <p:nvGrpSpPr>
          <p:cNvPr id="7" name="Group 80"/>
          <p:cNvGrpSpPr/>
          <p:nvPr/>
        </p:nvGrpSpPr>
        <p:grpSpPr>
          <a:xfrm>
            <a:off x="7772400" y="3299936"/>
            <a:ext cx="2133600" cy="685799"/>
            <a:chOff x="2057400" y="1955770"/>
            <a:chExt cx="3538850" cy="980405"/>
          </a:xfrm>
        </p:grpSpPr>
        <p:sp>
          <p:nvSpPr>
            <p:cNvPr id="17" name="Curved Up Ribbon 16"/>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8" name="TextBox 17"/>
            <p:cNvSpPr txBox="1"/>
            <p:nvPr/>
          </p:nvSpPr>
          <p:spPr>
            <a:xfrm>
              <a:off x="2907475" y="2004950"/>
              <a:ext cx="1828801" cy="483990"/>
            </a:xfrm>
            <a:prstGeom prst="rect">
              <a:avLst/>
            </a:prstGeom>
            <a:noFill/>
            <a:ln w="50800">
              <a:noFill/>
            </a:ln>
          </p:spPr>
          <p:txBody>
            <a:bodyPr wrap="square" rtlCol="0">
              <a:spAutoFit/>
            </a:bodyPr>
            <a:lstStyle/>
            <a:p>
              <a:pPr algn="ctr"/>
              <a:r>
                <a:rPr lang="en-US" sz="1600" b="1" cap="small" dirty="0" smtClean="0">
                  <a:solidFill>
                    <a:schemeClr val="bg2"/>
                  </a:solidFill>
                </a:rPr>
                <a:t>Threats</a:t>
              </a:r>
            </a:p>
          </p:txBody>
        </p:sp>
      </p:grpSp>
      <p:sp>
        <p:nvSpPr>
          <p:cNvPr id="19" name="TextBox 18"/>
          <p:cNvSpPr txBox="1"/>
          <p:nvPr/>
        </p:nvSpPr>
        <p:spPr>
          <a:xfrm>
            <a:off x="1143000" y="4061936"/>
            <a:ext cx="1676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Focus Area 1</a:t>
            </a:r>
          </a:p>
          <a:p>
            <a:pPr algn="ctr"/>
            <a:r>
              <a:rPr lang="en-US" sz="1600" dirty="0" smtClean="0">
                <a:solidFill>
                  <a:schemeClr val="bg1"/>
                </a:solidFill>
              </a:rPr>
              <a:t>Focus Area 2</a:t>
            </a:r>
          </a:p>
          <a:p>
            <a:pPr algn="ctr"/>
            <a:r>
              <a:rPr lang="en-US" sz="1600" dirty="0" smtClean="0">
                <a:solidFill>
                  <a:schemeClr val="bg1"/>
                </a:solidFill>
              </a:rPr>
              <a:t>Focus Area 3</a:t>
            </a:r>
          </a:p>
        </p:txBody>
      </p:sp>
      <p:sp>
        <p:nvSpPr>
          <p:cNvPr id="20" name="TextBox 19"/>
          <p:cNvSpPr txBox="1"/>
          <p:nvPr/>
        </p:nvSpPr>
        <p:spPr>
          <a:xfrm>
            <a:off x="3505200" y="4061936"/>
            <a:ext cx="1676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Focus Area 1</a:t>
            </a:r>
          </a:p>
          <a:p>
            <a:pPr algn="ctr"/>
            <a:r>
              <a:rPr lang="en-US" sz="1600" dirty="0" smtClean="0">
                <a:solidFill>
                  <a:schemeClr val="bg1"/>
                </a:solidFill>
              </a:rPr>
              <a:t>Focus Area 2</a:t>
            </a:r>
          </a:p>
          <a:p>
            <a:pPr algn="ctr"/>
            <a:r>
              <a:rPr lang="en-US" sz="1600" dirty="0" smtClean="0">
                <a:solidFill>
                  <a:schemeClr val="bg1"/>
                </a:solidFill>
              </a:rPr>
              <a:t>Focus Area 3</a:t>
            </a:r>
          </a:p>
        </p:txBody>
      </p:sp>
      <p:sp>
        <p:nvSpPr>
          <p:cNvPr id="21" name="TextBox 20"/>
          <p:cNvSpPr txBox="1"/>
          <p:nvPr/>
        </p:nvSpPr>
        <p:spPr>
          <a:xfrm>
            <a:off x="5791200" y="4085272"/>
            <a:ext cx="1676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Focus Area 1</a:t>
            </a:r>
          </a:p>
          <a:p>
            <a:pPr algn="ctr"/>
            <a:r>
              <a:rPr lang="en-US" sz="1600" dirty="0" smtClean="0">
                <a:solidFill>
                  <a:schemeClr val="bg1"/>
                </a:solidFill>
              </a:rPr>
              <a:t>Focus Area 2</a:t>
            </a:r>
          </a:p>
          <a:p>
            <a:pPr algn="ctr"/>
            <a:r>
              <a:rPr lang="en-US" sz="1600" dirty="0" smtClean="0">
                <a:solidFill>
                  <a:schemeClr val="bg1"/>
                </a:solidFill>
              </a:rPr>
              <a:t>Focus Area 3</a:t>
            </a:r>
          </a:p>
        </p:txBody>
      </p:sp>
      <p:sp>
        <p:nvSpPr>
          <p:cNvPr id="22" name="TextBox 21"/>
          <p:cNvSpPr txBox="1"/>
          <p:nvPr/>
        </p:nvSpPr>
        <p:spPr>
          <a:xfrm>
            <a:off x="8001000" y="4061936"/>
            <a:ext cx="1676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Focus Area 1</a:t>
            </a:r>
          </a:p>
          <a:p>
            <a:pPr algn="ctr"/>
            <a:r>
              <a:rPr lang="en-US" sz="1600" dirty="0" smtClean="0">
                <a:solidFill>
                  <a:schemeClr val="bg1"/>
                </a:solidFill>
              </a:rPr>
              <a:t>Focus Area 2</a:t>
            </a:r>
          </a:p>
          <a:p>
            <a:pPr algn="ctr"/>
            <a:r>
              <a:rPr lang="en-US" sz="1600" dirty="0" smtClean="0">
                <a:solidFill>
                  <a:schemeClr val="bg1"/>
                </a:solidFill>
              </a:rPr>
              <a:t>Focus Area 3</a:t>
            </a:r>
          </a:p>
        </p:txBody>
      </p:sp>
      <p:sp>
        <p:nvSpPr>
          <p:cNvPr id="23" name="Oval 22"/>
          <p:cNvSpPr/>
          <p:nvPr/>
        </p:nvSpPr>
        <p:spPr bwMode="auto">
          <a:xfrm>
            <a:off x="1219200" y="4572000"/>
            <a:ext cx="1447800" cy="304800"/>
          </a:xfrm>
          <a:prstGeom prst="ellipse">
            <a:avLst/>
          </a:prstGeom>
          <a:no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 name="Oval 23"/>
          <p:cNvSpPr/>
          <p:nvPr/>
        </p:nvSpPr>
        <p:spPr bwMode="auto">
          <a:xfrm>
            <a:off x="5867400" y="4349911"/>
            <a:ext cx="1447800" cy="304800"/>
          </a:xfrm>
          <a:prstGeom prst="ellipse">
            <a:avLst/>
          </a:prstGeom>
          <a:no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5" name="Oval 24"/>
          <p:cNvSpPr/>
          <p:nvPr/>
        </p:nvSpPr>
        <p:spPr bwMode="auto">
          <a:xfrm>
            <a:off x="3581400" y="4061936"/>
            <a:ext cx="1447800" cy="304800"/>
          </a:xfrm>
          <a:prstGeom prst="ellipse">
            <a:avLst/>
          </a:prstGeom>
          <a:no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6" name="Oval 25"/>
          <p:cNvSpPr/>
          <p:nvPr/>
        </p:nvSpPr>
        <p:spPr bwMode="auto">
          <a:xfrm>
            <a:off x="8096000" y="4566636"/>
            <a:ext cx="1447800" cy="304800"/>
          </a:xfrm>
          <a:prstGeom prst="ellipse">
            <a:avLst/>
          </a:prstGeom>
          <a:no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0" name="Right Arrow 29"/>
          <p:cNvSpPr/>
          <p:nvPr/>
        </p:nvSpPr>
        <p:spPr bwMode="auto">
          <a:xfrm rot="8949313">
            <a:off x="2590800" y="2351081"/>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1" name="Right Arrow 30"/>
          <p:cNvSpPr/>
          <p:nvPr/>
        </p:nvSpPr>
        <p:spPr bwMode="auto">
          <a:xfrm rot="1368156">
            <a:off x="6851677" y="2348712"/>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2" name="Right Arrow 31"/>
          <p:cNvSpPr/>
          <p:nvPr/>
        </p:nvSpPr>
        <p:spPr bwMode="auto">
          <a:xfrm rot="8949313">
            <a:off x="4236811" y="2433025"/>
            <a:ext cx="639552" cy="239348"/>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3" name="Right Arrow 32"/>
          <p:cNvSpPr/>
          <p:nvPr/>
        </p:nvSpPr>
        <p:spPr bwMode="auto">
          <a:xfrm rot="1989714">
            <a:off x="5883529" y="2433027"/>
            <a:ext cx="639552" cy="239348"/>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4" name="Right Arrow 33"/>
          <p:cNvSpPr/>
          <p:nvPr/>
        </p:nvSpPr>
        <p:spPr bwMode="auto">
          <a:xfrm rot="1682277">
            <a:off x="1958912" y="5394316"/>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5" name="Right Arrow 34"/>
          <p:cNvSpPr/>
          <p:nvPr/>
        </p:nvSpPr>
        <p:spPr bwMode="auto">
          <a:xfrm rot="8899700">
            <a:off x="7427848" y="5391947"/>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6" name="Right Arrow 35"/>
          <p:cNvSpPr/>
          <p:nvPr/>
        </p:nvSpPr>
        <p:spPr bwMode="auto">
          <a:xfrm rot="5400000">
            <a:off x="4084410" y="5273760"/>
            <a:ext cx="639552" cy="239348"/>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7" name="Right Arrow 36"/>
          <p:cNvSpPr/>
          <p:nvPr/>
        </p:nvSpPr>
        <p:spPr bwMode="auto">
          <a:xfrm rot="5400000">
            <a:off x="6241106" y="5349960"/>
            <a:ext cx="639552" cy="239348"/>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8" name="TextBox 37"/>
          <p:cNvSpPr txBox="1"/>
          <p:nvPr/>
        </p:nvSpPr>
        <p:spPr>
          <a:xfrm>
            <a:off x="3657600" y="6043136"/>
            <a:ext cx="3581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Action Item 1</a:t>
            </a:r>
          </a:p>
          <a:p>
            <a:pPr algn="ctr"/>
            <a:r>
              <a:rPr lang="en-US" sz="1600" dirty="0" smtClean="0">
                <a:solidFill>
                  <a:schemeClr val="bg1"/>
                </a:solidFill>
              </a:rPr>
              <a:t>Action Item 2</a:t>
            </a:r>
          </a:p>
          <a:p>
            <a:pPr algn="ctr"/>
            <a:r>
              <a:rPr lang="en-US" sz="1600" dirty="0" smtClean="0">
                <a:solidFill>
                  <a:schemeClr val="bg1"/>
                </a:solidFill>
              </a:rPr>
              <a:t>Action Item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300" dirty="0" smtClean="0"/>
              <a:t>Comments on </a:t>
            </a:r>
            <a:r>
              <a:rPr lang="en-US" sz="2600" dirty="0" smtClean="0">
                <a:solidFill>
                  <a:schemeClr val="bg2"/>
                </a:solidFill>
              </a:rPr>
              <a:t>“Re-examine the Day-to-Day”</a:t>
            </a: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20" name="Rectangle 19"/>
          <p:cNvSpPr>
            <a:spLocks noChangeArrowheads="1"/>
          </p:cNvSpPr>
          <p:nvPr/>
        </p:nvSpPr>
        <p:spPr bwMode="gray">
          <a:xfrm>
            <a:off x="838200" y="1728850"/>
            <a:ext cx="8610600" cy="50529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1700" dirty="0" smtClean="0"/>
              <a:t>Culture / Tone at the top</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Strong support at top of organization</a:t>
            </a:r>
          </a:p>
          <a:p>
            <a:pPr marL="690563" lvl="2" indent="-231775" algn="just" defTabSz="1019175" eaLnBrk="0" hangingPunct="0">
              <a:buClr>
                <a:schemeClr val="folHlink"/>
              </a:buClr>
              <a:buSzPct val="100000"/>
              <a:buFont typeface="Courier New" pitchFamily="49" charset="0"/>
              <a:buChar char="o"/>
            </a:pPr>
            <a:r>
              <a:rPr lang="en-US" sz="1700" dirty="0" smtClean="0"/>
              <a:t>Need to not only talk-the-talk, but also walk-the-walk at all levels of the organization</a:t>
            </a:r>
          </a:p>
          <a:p>
            <a:pPr marL="690563" lvl="2" indent="-231775" algn="just" defTabSz="1019175" eaLnBrk="0" hangingPunct="0">
              <a:buClr>
                <a:schemeClr val="folHlink"/>
              </a:buClr>
              <a:buSzPct val="100000"/>
              <a:buFont typeface="Courier New" pitchFamily="49" charset="0"/>
              <a:buChar char="o"/>
            </a:pPr>
            <a:r>
              <a:rPr lang="en-US" sz="1700" dirty="0" smtClean="0"/>
              <a:t>Ensure both vertical and horizontal communication is supported </a:t>
            </a:r>
          </a:p>
          <a:p>
            <a:pPr marL="233363" lvl="1" indent="-231775" algn="just" defTabSz="1019175" eaLnBrk="0" hangingPunct="0">
              <a:buClr>
                <a:schemeClr val="folHlink"/>
              </a:buClr>
              <a:buSzPct val="125000"/>
              <a:buFont typeface="Arial" pitchFamily="34" charset="0"/>
              <a:buChar char="•"/>
            </a:pPr>
            <a:endParaRPr lang="en-US" sz="1700" dirty="0" smtClean="0"/>
          </a:p>
          <a:p>
            <a:pPr marL="233363" lvl="1" indent="-231775" algn="just" defTabSz="1019175" eaLnBrk="0" hangingPunct="0">
              <a:buClr>
                <a:schemeClr val="folHlink"/>
              </a:buClr>
              <a:buSzPct val="125000"/>
              <a:buFont typeface="Arial" pitchFamily="34" charset="0"/>
              <a:buChar char="•"/>
            </a:pPr>
            <a:r>
              <a:rPr lang="en-US" sz="1700" dirty="0" smtClean="0"/>
              <a:t>No authority to mandate</a:t>
            </a:r>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r>
              <a:rPr lang="en-US" sz="1700" dirty="0" smtClean="0"/>
              <a:t>Develop a policy which is endorsed by campuses / medical centers on how/when we can mandate, and the clear methods that the mandate can be implemented</a:t>
            </a:r>
          </a:p>
          <a:p>
            <a:pPr marL="690563" lvl="2" indent="-231775" algn="just" defTabSz="1019175" eaLnBrk="0" hangingPunct="0">
              <a:buClr>
                <a:schemeClr val="folHlink"/>
              </a:buClr>
              <a:buSzPct val="100000"/>
              <a:buFont typeface="Courier New" pitchFamily="49" charset="0"/>
              <a:buChar char="o"/>
            </a:pPr>
            <a:r>
              <a:rPr lang="en-US" sz="1700" dirty="0" smtClean="0"/>
              <a:t>If we can't mandate, do a better job of marketing the value of compliance (both system and local)</a:t>
            </a:r>
          </a:p>
          <a:p>
            <a:pPr marL="690563" lvl="2" indent="-231775" algn="just" defTabSz="1019175" eaLnBrk="0" hangingPunct="0">
              <a:buClr>
                <a:schemeClr val="folHlink"/>
              </a:buClr>
              <a:buSzPct val="100000"/>
              <a:buFont typeface="Courier New" pitchFamily="49" charset="0"/>
              <a:buChar char="o"/>
            </a:pPr>
            <a:r>
              <a:rPr lang="en-US" sz="1700" dirty="0" smtClean="0"/>
              <a:t>CFO Division Units have enabled campuses and medical centers to be inconsistent</a:t>
            </a:r>
          </a:p>
          <a:p>
            <a:pPr marL="690563" lvl="2" indent="-231775" algn="just" defTabSz="1019175" eaLnBrk="0" hangingPunct="0">
              <a:buClr>
                <a:schemeClr val="folHlink"/>
              </a:buClr>
              <a:buSzPct val="100000"/>
              <a:buFont typeface="Courier New" pitchFamily="49" charset="0"/>
              <a:buChar char="o"/>
            </a:pPr>
            <a:r>
              <a:rPr lang="en-US" sz="1700" dirty="0" smtClean="0"/>
              <a:t>Empower staff at multiple levels of the organization to reduce the number of hands something needs to go through prior to approval</a:t>
            </a:r>
          </a:p>
          <a:p>
            <a:pPr marL="690563" lvl="2" indent="-231775" algn="just" defTabSz="1019175" eaLnBrk="0" hangingPunct="0">
              <a:buClr>
                <a:schemeClr val="folHlink"/>
              </a:buClr>
              <a:buSzPct val="100000"/>
              <a:buFont typeface="Courier New" pitchFamily="49" charset="0"/>
              <a:buChar char="o"/>
            </a:pPr>
            <a:endParaRPr lang="en-US" sz="1700" dirty="0" smtClean="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3.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4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3.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4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6.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4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5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1.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5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3.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5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6.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5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5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60.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1.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6.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6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69.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70.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7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7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54"/>
  <p:tag name="IGNORESIZENONCOMPLIANCE" val="0"/>
  <p:tag name="SIZEWIDTH" val="127.25"/>
  <p:tag name="SIZEHEIGHT" val="18.125"/>
</p:tagLst>
</file>

<file path=ppt/tags/tag7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193.125"/>
  <p:tag name="IGNORESIZENONCOMPLIANCE" val="0"/>
  <p:tag name="SIZEWIDTH" val="127.25"/>
  <p:tag name="SIZEHEIGHT" val="18.125"/>
</p:tagLst>
</file>

<file path=ppt/tags/tag7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332.375"/>
  <p:tag name="IGNORESIZENONCOMPLIANCE" val="0"/>
  <p:tag name="SIZEWIDTH" val="127.25"/>
  <p:tag name="SIZEHEIGHT" val="18.125"/>
</p:tagLst>
</file>

<file path=ppt/tags/tag7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610.75"/>
  <p:tag name="IGNORESIZENONCOMPLIANCE" val="0"/>
  <p:tag name="SIZEWIDTH" val="127.25"/>
  <p:tag name="SIZEHEIGHT" val="18.125"/>
</p:tagLst>
</file>

<file path=ppt/tags/tag76.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Arial"/>
  <p:tag name="FONTSIZE" val="12"/>
  <p:tag name="FONTBOLD" val="-1"/>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363746"/>
  <p:tag name="FILL_COLOR_SCHEME_INDEX" val="0"/>
  <p:tag name="FILL_COLOR_TYPE" val="1"/>
  <p:tag name="LINEVISIBLE" val="-1"/>
  <p:tag name="LINECOLOR" val="363746"/>
  <p:tag name="LINE_COLOR_SCHEME_INDEX" val="0"/>
  <p:tag name="LINE_COLOR_TYPE" val="1"/>
  <p:tag name="IGNOREPOSITIONNONCOMPLIANCE" val="0"/>
  <p:tag name="POSITIONTOP" val="155.25"/>
  <p:tag name="POSITIONLEFT" val="610.75"/>
  <p:tag name="IGNORESIZENONCOMPLIANCE" val="0"/>
  <p:tag name="SIZEWIDTH" val="127.25"/>
  <p:tag name="SIZEHEIGHT" val="18.125"/>
</p:tagLst>
</file>

<file path=ppt/tags/tag7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79.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80.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81.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14200</TotalTime>
  <Words>3765</Words>
  <Application>Microsoft Macintosh PowerPoint</Application>
  <PresentationFormat>Custom</PresentationFormat>
  <Paragraphs>935</Paragraphs>
  <Slides>65</Slides>
  <Notes>34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Pitchbook-US</vt:lpstr>
      <vt:lpstr>PowerPoint Presentation</vt:lpstr>
      <vt:lpstr>Agenda</vt:lpstr>
      <vt:lpstr>Part ii:    Introducing ucop local hr</vt:lpstr>
      <vt:lpstr>Introducing… UCOP Local HR</vt:lpstr>
      <vt:lpstr>Part iIi:    Mini-retreats &amp; swot recap</vt:lpstr>
      <vt:lpstr>Department response rates:  improved across the board!</vt:lpstr>
      <vt:lpstr>PowerPoint Presentation</vt:lpstr>
      <vt:lpstr>SWOT Process</vt:lpstr>
      <vt:lpstr>Comments on “Re-examine the Day-to-Day”</vt:lpstr>
      <vt:lpstr>Comments on “Re-examine the Day-to-Day”</vt:lpstr>
      <vt:lpstr>Comments on “Re-examine the Day-to-Day”</vt:lpstr>
      <vt:lpstr>Comments on “Showcase Our Value-Add”</vt:lpstr>
      <vt:lpstr>Comments on “Engage with the Customer”</vt:lpstr>
      <vt:lpstr>Comments on “Develop Our Staff”</vt:lpstr>
      <vt:lpstr>Comments on “Be Action-Oriented”</vt:lpstr>
      <vt:lpstr>Next Steps</vt:lpstr>
      <vt:lpstr>Part iv:    cfo division value-added</vt:lpstr>
      <vt:lpstr>HUGE thank you to Lisanne Sison…</vt:lpstr>
      <vt:lpstr>PowerPoint Presentation</vt:lpstr>
      <vt:lpstr>Agenda</vt:lpstr>
      <vt:lpstr>CFO Division: who we are</vt:lpstr>
      <vt:lpstr>CFO Division MISSION, VISION, and VALUES:</vt:lpstr>
      <vt:lpstr>PowerPoint Presentation</vt:lpstr>
      <vt:lpstr>CFO Division: Budget Statistics (summary)</vt:lpstr>
      <vt:lpstr>Financial Accounting</vt:lpstr>
      <vt:lpstr>Financial Accounting: 30,000-ft. View</vt:lpstr>
      <vt:lpstr>Financial Accounting: Value-Added</vt:lpstr>
      <vt:lpstr>Financial Accounting: Budget Summary</vt:lpstr>
      <vt:lpstr>Financial Accounting: Budget Statistics (by type of expense)</vt:lpstr>
      <vt:lpstr>Financial Services &amp; Controls</vt:lpstr>
      <vt:lpstr>Financial Services &amp; Controls: 30,000-ft. View</vt:lpstr>
      <vt:lpstr>PowerPoint Presentation</vt:lpstr>
      <vt:lpstr>Financial Services &amp; Controls: Budget Summary</vt:lpstr>
      <vt:lpstr>Financial Services &amp; Controls: Budget Statistics (by type of expense)</vt:lpstr>
      <vt:lpstr>Risk Services</vt:lpstr>
      <vt:lpstr>Risk Services: 30,000-ft. View</vt:lpstr>
      <vt:lpstr>Risk Services: Value-Added</vt:lpstr>
      <vt:lpstr>Risk Services: Budget Summary</vt:lpstr>
      <vt:lpstr>Risk Services: Budget Statistics (by type of expense)</vt:lpstr>
      <vt:lpstr>Procurement Services</vt:lpstr>
      <vt:lpstr>Procurement Services: 30,000-ft. View</vt:lpstr>
      <vt:lpstr>Procurement Services: Value-Added</vt:lpstr>
      <vt:lpstr>Procurement Services: Budget Summary</vt:lpstr>
      <vt:lpstr>Procurement Services: Budget Statistics (by type of expense)</vt:lpstr>
      <vt:lpstr>Capital Markets finance</vt:lpstr>
      <vt:lpstr>Capital Markets Finance: 30,000-ft. View</vt:lpstr>
      <vt:lpstr>Capital Markets Finance: Value-Added</vt:lpstr>
      <vt:lpstr>Capital Markets Finance: Budget Summary</vt:lpstr>
      <vt:lpstr>BONUS VALUE-ADDed</vt:lpstr>
      <vt:lpstr>PPS Initiative: 30,000-ft. View</vt:lpstr>
      <vt:lpstr>Strategic Initiatives: 30,000-ft. View</vt:lpstr>
      <vt:lpstr>Concluding remarks</vt:lpstr>
      <vt:lpstr>PowerPoint Presentation</vt:lpstr>
      <vt:lpstr>Part v:    Q&amp;A + Wrap-Up</vt:lpstr>
      <vt:lpstr>If we want to add value to our campuses,  we must first add value to our staff…</vt:lpstr>
      <vt:lpstr>Q&amp;A</vt:lpstr>
      <vt:lpstr>Parting words…</vt:lpstr>
      <vt:lpstr>Part vI:    Party time</vt:lpstr>
      <vt:lpstr>PowerPoint Presentation</vt:lpstr>
      <vt:lpstr>Key Take-aways</vt:lpstr>
      <vt:lpstr>Key Take-Away #1:  UCOP Local HR</vt:lpstr>
      <vt:lpstr>Key Take-Away #2:  Mini-Retreats &amp; SWOT Recap </vt:lpstr>
      <vt:lpstr>Key Take-Away #3:  Value-Added </vt:lpstr>
      <vt:lpstr>Key Take-Away #4:  Staff Development</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Corey Mahoney</cp:lastModifiedBy>
  <cp:revision>1851</cp:revision>
  <cp:lastPrinted>2002-05-20T22:18:19Z</cp:lastPrinted>
  <dcterms:created xsi:type="dcterms:W3CDTF">2002-01-15T15:45:57Z</dcterms:created>
  <dcterms:modified xsi:type="dcterms:W3CDTF">2012-08-23T23:21:27Z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