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charts/chart1.xml" ContentType="application/vnd.openxmlformats-officedocument.drawingml.chart+xml"/>
  <Override PartName="/ppt/tags/tag42.xml" ContentType="application/vnd.openxmlformats-officedocument.presentationml.tags+xml"/>
  <Override PartName="/ppt/notesSlides/notesSlide23.xml" ContentType="application/vnd.openxmlformats-officedocument.presentationml.notesSlide+xml"/>
  <Override PartName="/ppt/charts/chart2.xml" ContentType="application/vnd.openxmlformats-officedocument.drawingml.chart+xml"/>
  <Override PartName="/ppt/tags/tag43.xml" ContentType="application/vnd.openxmlformats-officedocument.presentationml.tags+xml"/>
  <Override PartName="/ppt/notesSlides/notesSlide24.xml" ContentType="application/vnd.openxmlformats-officedocument.presentationml.notesSlide+xml"/>
  <Override PartName="/ppt/charts/chart3.xml" ContentType="application/vnd.openxmlformats-officedocument.drawingml.chart+xml"/>
  <Override PartName="/ppt/tags/tag44.xml" ContentType="application/vnd.openxmlformats-officedocument.presentationml.tags+xml"/>
  <Override PartName="/ppt/notesSlides/notesSlide25.xml" ContentType="application/vnd.openxmlformats-officedocument.presentationml.notesSlide+xml"/>
  <Override PartName="/ppt/charts/chart4.xml" ContentType="application/vnd.openxmlformats-officedocument.drawingml.chart+xml"/>
  <Override PartName="/ppt/tags/tag45.xml" ContentType="application/vnd.openxmlformats-officedocument.presentationml.tags+xml"/>
  <Override PartName="/ppt/notesSlides/notesSlide26.xml" ContentType="application/vnd.openxmlformats-officedocument.presentationml.notesSlide+xml"/>
  <Override PartName="/ppt/charts/chart5.xml" ContentType="application/vnd.openxmlformats-officedocument.drawingml.chart+xml"/>
  <Override PartName="/ppt/tags/tag46.xml" ContentType="application/vnd.openxmlformats-officedocument.presentationml.tags+xml"/>
  <Override PartName="/ppt/notesSlides/notesSlide27.xml" ContentType="application/vnd.openxmlformats-officedocument.presentationml.notesSlide+xml"/>
  <Override PartName="/ppt/charts/chart6.xml" ContentType="application/vnd.openxmlformats-officedocument.drawingml.chart+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notesSlides/notesSlide32.xml" ContentType="application/vnd.openxmlformats-officedocument.presentationml.notesSlide+xml"/>
  <Override PartName="/ppt/tags/tag52.xml" ContentType="application/vnd.openxmlformats-officedocument.presentationml.tags+xml"/>
  <Override PartName="/ppt/notesSlides/notesSlide33.xml" ContentType="application/vnd.openxmlformats-officedocument.presentationml.notesSlide+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notesSlides/notesSlide35.xml" ContentType="application/vnd.openxmlformats-officedocument.presentationml.notesSlide+xml"/>
  <Override PartName="/ppt/tags/tag55.xml" ContentType="application/vnd.openxmlformats-officedocument.presentationml.tags+xml"/>
  <Override PartName="/ppt/notesSlides/notesSlide36.xml" ContentType="application/vnd.openxmlformats-officedocument.presentationml.notesSlide+xml"/>
  <Override PartName="/ppt/tags/tag56.xml" ContentType="application/vnd.openxmlformats-officedocument.presentationml.tags+xml"/>
  <Override PartName="/ppt/notesSlides/notesSlide37.xml" ContentType="application/vnd.openxmlformats-officedocument.presentationml.notesSlide+xml"/>
  <Override PartName="/ppt/tags/tag57.xml" ContentType="application/vnd.openxmlformats-officedocument.presentationml.tags+xml"/>
  <Override PartName="/ppt/notesSlides/notesSlide38.xml" ContentType="application/vnd.openxmlformats-officedocument.presentationml.notesSlide+xml"/>
  <Override PartName="/ppt/tags/tag58.xml" ContentType="application/vnd.openxmlformats-officedocument.presentationml.tags+xml"/>
  <Override PartName="/ppt/notesSlides/notesSlide39.xml" ContentType="application/vnd.openxmlformats-officedocument.presentationml.notesSlide+xml"/>
  <Override PartName="/ppt/tags/tag59.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46"/>
  </p:notesMasterIdLst>
  <p:handoutMasterIdLst>
    <p:handoutMasterId r:id="rId47"/>
  </p:handoutMasterIdLst>
  <p:sldIdLst>
    <p:sldId id="256" r:id="rId2"/>
    <p:sldId id="354" r:id="rId3"/>
    <p:sldId id="404" r:id="rId4"/>
    <p:sldId id="444" r:id="rId5"/>
    <p:sldId id="445" r:id="rId6"/>
    <p:sldId id="446" r:id="rId7"/>
    <p:sldId id="447" r:id="rId8"/>
    <p:sldId id="453" r:id="rId9"/>
    <p:sldId id="455" r:id="rId10"/>
    <p:sldId id="454" r:id="rId11"/>
    <p:sldId id="448" r:id="rId12"/>
    <p:sldId id="449" r:id="rId13"/>
    <p:sldId id="452" r:id="rId14"/>
    <p:sldId id="353" r:id="rId15"/>
    <p:sldId id="426" r:id="rId16"/>
    <p:sldId id="439" r:id="rId17"/>
    <p:sldId id="425" r:id="rId18"/>
    <p:sldId id="432" r:id="rId19"/>
    <p:sldId id="427" r:id="rId20"/>
    <p:sldId id="418" r:id="rId21"/>
    <p:sldId id="436" r:id="rId22"/>
    <p:sldId id="437" r:id="rId23"/>
    <p:sldId id="435" r:id="rId24"/>
    <p:sldId id="428" r:id="rId25"/>
    <p:sldId id="429" r:id="rId26"/>
    <p:sldId id="433" r:id="rId27"/>
    <p:sldId id="456" r:id="rId28"/>
    <p:sldId id="430" r:id="rId29"/>
    <p:sldId id="457" r:id="rId30"/>
    <p:sldId id="438" r:id="rId31"/>
    <p:sldId id="413" r:id="rId32"/>
    <p:sldId id="359" r:id="rId33"/>
    <p:sldId id="356" r:id="rId34"/>
    <p:sldId id="360" r:id="rId35"/>
    <p:sldId id="441" r:id="rId36"/>
    <p:sldId id="414" r:id="rId37"/>
    <p:sldId id="442" r:id="rId38"/>
    <p:sldId id="443" r:id="rId39"/>
    <p:sldId id="422" r:id="rId40"/>
    <p:sldId id="440" r:id="rId41"/>
    <p:sldId id="352" r:id="rId42"/>
    <p:sldId id="458" r:id="rId43"/>
    <p:sldId id="459" r:id="rId44"/>
    <p:sldId id="460" r:id="rId45"/>
  </p:sldIdLst>
  <p:sldSz cx="10058400" cy="7772400"/>
  <p:notesSz cx="7315200" cy="9601200"/>
  <p:custDataLst>
    <p:tags r:id="rId49"/>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0A"/>
    <a:srgbClr val="FFCC00"/>
    <a:srgbClr val="E2AC00"/>
    <a:srgbClr val="0000FF"/>
    <a:srgbClr val="FFCC99"/>
    <a:srgbClr val="3E1F00"/>
    <a:srgbClr val="663300"/>
    <a:srgbClr val="CCFFFF"/>
    <a:srgbClr val="224778"/>
    <a:srgbClr val="1E3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6" autoAdjust="0"/>
    <p:restoredTop sz="94872" autoAdjust="0"/>
  </p:normalViewPr>
  <p:slideViewPr>
    <p:cSldViewPr>
      <p:cViewPr>
        <p:scale>
          <a:sx n="90" d="100"/>
          <a:sy n="90" d="100"/>
        </p:scale>
        <p:origin x="-2328" y="-792"/>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2" d="100"/>
          <a:sy n="62" d="100"/>
        </p:scale>
        <p:origin x="-197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6490CB"/>
            </a:solidFill>
          </c:spPr>
          <c:invertIfNegative val="0"/>
          <c:dPt>
            <c:idx val="0"/>
            <c:invertIfNegative val="0"/>
            <c:bubble3D val="0"/>
            <c:spPr>
              <a:solidFill>
                <a:srgbClr val="264E84"/>
              </a:solidFill>
            </c:spPr>
          </c:dPt>
          <c:dPt>
            <c:idx val="1"/>
            <c:invertIfNegative val="0"/>
            <c:bubble3D val="0"/>
            <c:spPr>
              <a:solidFill>
                <a:srgbClr val="264E84"/>
              </a:solidFill>
            </c:spPr>
          </c:dPt>
          <c:dPt>
            <c:idx val="2"/>
            <c:invertIfNegative val="0"/>
            <c:bubble3D val="0"/>
            <c:spPr>
              <a:solidFill>
                <a:srgbClr val="264E84"/>
              </a:solidFill>
            </c:spPr>
          </c:dPt>
          <c:dPt>
            <c:idx val="4"/>
            <c:invertIfNegative val="0"/>
            <c:bubble3D val="0"/>
            <c:spPr>
              <a:solidFill>
                <a:srgbClr val="264E84"/>
              </a:solidFill>
            </c:spPr>
          </c:dPt>
          <c:dPt>
            <c:idx val="5"/>
            <c:invertIfNegative val="0"/>
            <c:bubble3D val="0"/>
            <c:spPr>
              <a:solidFill>
                <a:srgbClr val="264E84"/>
              </a:solidFill>
            </c:spPr>
          </c:dPt>
          <c:dPt>
            <c:idx val="6"/>
            <c:invertIfNegative val="0"/>
            <c:bubble3D val="0"/>
            <c:spPr>
              <a:solidFill>
                <a:srgbClr val="FFCC00"/>
              </a:solidFill>
            </c:spPr>
          </c:dPt>
          <c:dLbls>
            <c:dLbl>
              <c:idx val="0"/>
              <c:layout>
                <c:manualLayout>
                  <c:x val="-0.00340136054421769"/>
                  <c:y val="0.0767195767195768"/>
                </c:manualLayout>
              </c:layout>
              <c:showLegendKey val="0"/>
              <c:showVal val="1"/>
              <c:showCatName val="0"/>
              <c:showSerName val="0"/>
              <c:showPercent val="0"/>
              <c:showBubbleSize val="0"/>
            </c:dLbl>
            <c:dLbl>
              <c:idx val="1"/>
              <c:layout>
                <c:manualLayout>
                  <c:x val="3.117877814209E-17"/>
                  <c:y val="0.0634920634920635"/>
                </c:manualLayout>
              </c:layout>
              <c:showLegendKey val="0"/>
              <c:showVal val="1"/>
              <c:showCatName val="0"/>
              <c:showSerName val="0"/>
              <c:showPercent val="0"/>
              <c:showBubbleSize val="0"/>
            </c:dLbl>
            <c:dLbl>
              <c:idx val="2"/>
              <c:layout>
                <c:manualLayout>
                  <c:x val="0.0"/>
                  <c:y val="0.0740740740740741"/>
                </c:manualLayout>
              </c:layout>
              <c:showLegendKey val="0"/>
              <c:showVal val="1"/>
              <c:showCatName val="0"/>
              <c:showSerName val="0"/>
              <c:showPercent val="0"/>
              <c:showBubbleSize val="0"/>
            </c:dLbl>
            <c:dLbl>
              <c:idx val="4"/>
              <c:layout>
                <c:manualLayout>
                  <c:x val="0.00510204081632653"/>
                  <c:y val="0.0846560846560848"/>
                </c:manualLayout>
              </c:layout>
              <c:showLegendKey val="0"/>
              <c:showVal val="1"/>
              <c:showCatName val="0"/>
              <c:showSerName val="0"/>
              <c:showPercent val="0"/>
              <c:showBubbleSize val="0"/>
            </c:dLbl>
            <c:dLbl>
              <c:idx val="5"/>
              <c:layout>
                <c:manualLayout>
                  <c:x val="-0.00170068027210885"/>
                  <c:y val="0.0687830687830688"/>
                </c:manualLayout>
              </c:layout>
              <c:showLegendKey val="0"/>
              <c:showVal val="1"/>
              <c:showCatName val="0"/>
              <c:showSerName val="0"/>
              <c:showPercent val="0"/>
              <c:showBubbleSize val="0"/>
            </c:dLbl>
            <c:dLbl>
              <c:idx val="6"/>
              <c:layout>
                <c:manualLayout>
                  <c:x val="0.0"/>
                  <c:y val="0.0687830687830688"/>
                </c:manualLayout>
              </c:layout>
              <c:numFmt formatCode="0%" sourceLinked="0"/>
              <c:spPr/>
              <c:txPr>
                <a:bodyPr/>
                <a:lstStyle/>
                <a:p>
                  <a:pPr>
                    <a:defRPr sz="1500" b="1">
                      <a:solidFill>
                        <a:schemeClr val="bg1">
                          <a:lumMod val="50000"/>
                        </a:schemeClr>
                      </a:solidFill>
                    </a:defRPr>
                  </a:pPr>
                  <a:endParaRPr lang="en-US"/>
                </a:p>
              </c:txPr>
              <c:showLegendKey val="0"/>
              <c:showVal val="1"/>
              <c:showCatName val="0"/>
              <c:showSerName val="0"/>
              <c:showPercent val="0"/>
              <c:showBubbleSize val="0"/>
            </c:dLbl>
            <c:numFmt formatCode="0%" sourceLinked="0"/>
            <c:txPr>
              <a:bodyPr/>
              <a:lstStyle/>
              <a:p>
                <a:pPr>
                  <a:defRPr sz="1500" b="1">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Financial Accounting</c:v>
                </c:pt>
                <c:pt idx="1">
                  <c:v>Financial Services &amp; Controls</c:v>
                </c:pt>
                <c:pt idx="2">
                  <c:v>Risk      Services</c:v>
                </c:pt>
                <c:pt idx="3">
                  <c:v>Procurement Services</c:v>
                </c:pt>
                <c:pt idx="4">
                  <c:v>Capital Markets Finance</c:v>
                </c:pt>
                <c:pt idx="5">
                  <c:v>Immediate Office of the CFO</c:v>
                </c:pt>
                <c:pt idx="6">
                  <c:v>CFO Division Overall</c:v>
                </c:pt>
              </c:strCache>
            </c:strRef>
          </c:cat>
          <c:val>
            <c:numRef>
              <c:f>Sheet1!$B$2:$B$8</c:f>
              <c:numCache>
                <c:formatCode>0.000000</c:formatCode>
                <c:ptCount val="7"/>
                <c:pt idx="0">
                  <c:v>0.35</c:v>
                </c:pt>
                <c:pt idx="1">
                  <c:v>0.0428571428571429</c:v>
                </c:pt>
                <c:pt idx="2">
                  <c:v>0.5625</c:v>
                </c:pt>
                <c:pt idx="3">
                  <c:v>0.0</c:v>
                </c:pt>
                <c:pt idx="4">
                  <c:v>0.25</c:v>
                </c:pt>
                <c:pt idx="5">
                  <c:v>0.5</c:v>
                </c:pt>
                <c:pt idx="6">
                  <c:v>0.202702702702703</c:v>
                </c:pt>
              </c:numCache>
            </c:numRef>
          </c:val>
        </c:ser>
        <c:dLbls>
          <c:showLegendKey val="0"/>
          <c:showVal val="0"/>
          <c:showCatName val="0"/>
          <c:showSerName val="0"/>
          <c:showPercent val="0"/>
          <c:showBubbleSize val="0"/>
        </c:dLbls>
        <c:gapWidth val="100"/>
        <c:axId val="2101140488"/>
        <c:axId val="2101143640"/>
      </c:barChart>
      <c:catAx>
        <c:axId val="2101140488"/>
        <c:scaling>
          <c:orientation val="minMax"/>
        </c:scaling>
        <c:delete val="0"/>
        <c:axPos val="b"/>
        <c:numFmt formatCode="General" sourceLinked="1"/>
        <c:majorTickMark val="in"/>
        <c:minorTickMark val="none"/>
        <c:tickLblPos val="nextTo"/>
        <c:txPr>
          <a:bodyPr/>
          <a:lstStyle/>
          <a:p>
            <a:pPr>
              <a:defRPr sz="1200" baseline="0"/>
            </a:pPr>
            <a:endParaRPr lang="en-US"/>
          </a:p>
        </c:txPr>
        <c:crossAx val="2101143640"/>
        <c:crosses val="autoZero"/>
        <c:auto val="1"/>
        <c:lblAlgn val="ctr"/>
        <c:lblOffset val="100"/>
        <c:noMultiLvlLbl val="0"/>
      </c:catAx>
      <c:valAx>
        <c:axId val="2101143640"/>
        <c:scaling>
          <c:orientation val="minMax"/>
          <c:max val="0.600000000000001"/>
        </c:scaling>
        <c:delete val="0"/>
        <c:axPos val="l"/>
        <c:majorGridlines/>
        <c:numFmt formatCode="0%" sourceLinked="0"/>
        <c:majorTickMark val="in"/>
        <c:minorTickMark val="none"/>
        <c:tickLblPos val="nextTo"/>
        <c:txPr>
          <a:bodyPr/>
          <a:lstStyle/>
          <a:p>
            <a:pPr>
              <a:defRPr sz="1200" baseline="0"/>
            </a:pPr>
            <a:endParaRPr lang="en-US"/>
          </a:p>
        </c:txPr>
        <c:crossAx val="2101140488"/>
        <c:crosses val="autoZero"/>
        <c:crossBetween val="between"/>
        <c:majorUnit val="0.1"/>
      </c:valAx>
      <c:spPr>
        <a:ln>
          <a:solidFill>
            <a:srgbClr val="FFFFFF">
              <a:lumMod val="50000"/>
            </a:srgb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93650793651"/>
          <c:y val="0.220448274758338"/>
          <c:w val="0.436507936507936"/>
          <c:h val="0.558943089430895"/>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bubble3D val="0"/>
            <c:spPr>
              <a:solidFill>
                <a:srgbClr val="6490CB"/>
              </a:solidFill>
              <a:ln w="25400">
                <a:solidFill>
                  <a:srgbClr val="FFFFFF"/>
                </a:solidFill>
              </a:ln>
            </c:spPr>
          </c:dPt>
          <c:dPt>
            <c:idx val="1"/>
            <c:bubble3D val="0"/>
            <c:spPr>
              <a:solidFill>
                <a:srgbClr val="264E84"/>
              </a:solidFill>
              <a:ln w="25400">
                <a:solidFill>
                  <a:srgbClr val="FFFFFF"/>
                </a:solidFill>
              </a:ln>
            </c:spPr>
          </c:dPt>
          <c:dPt>
            <c:idx val="2"/>
            <c:bubble3D val="0"/>
            <c:spPr>
              <a:solidFill>
                <a:srgbClr val="FFFFFF">
                  <a:lumMod val="65000"/>
                </a:srgbClr>
              </a:solidFill>
              <a:ln w="25400">
                <a:solidFill>
                  <a:srgbClr val="FFFFFF"/>
                </a:solidFill>
              </a:ln>
            </c:spPr>
          </c:dPt>
          <c:dPt>
            <c:idx val="3"/>
            <c:bubble3D val="0"/>
            <c:spPr>
              <a:solidFill>
                <a:srgbClr val="FFCC00"/>
              </a:solidFill>
              <a:ln w="25400">
                <a:solidFill>
                  <a:srgbClr val="FFFFFF"/>
                </a:solidFill>
              </a:ln>
            </c:spPr>
          </c:dPt>
          <c:dLbls>
            <c:dLbl>
              <c:idx val="0"/>
              <c:layout>
                <c:manualLayout>
                  <c:x val="0.0285311836020497"/>
                  <c:y val="-0.0401206708917484"/>
                </c:manualLayout>
              </c:layout>
              <c:numFmt formatCode="0%" sourceLinked="0"/>
              <c:spPr/>
              <c:txPr>
                <a:bodyPr/>
                <a:lstStyle/>
                <a:p>
                  <a:pPr>
                    <a:defRPr sz="2300" b="1">
                      <a:solidFill>
                        <a:schemeClr val="accent1"/>
                      </a:solidFill>
                    </a:defRPr>
                  </a:pPr>
                  <a:endParaRPr lang="en-US"/>
                </a:p>
              </c:txPr>
              <c:showLegendKey val="0"/>
              <c:showVal val="1"/>
              <c:showCatName val="1"/>
              <c:showSerName val="0"/>
              <c:showPercent val="0"/>
              <c:showBubbleSize val="0"/>
              <c:separator>
</c:separator>
            </c:dLbl>
            <c:dLbl>
              <c:idx val="1"/>
              <c:layout>
                <c:manualLayout>
                  <c:x val="0.0276940382452194"/>
                  <c:y val="-0.00327619870686896"/>
                </c:manualLayout>
              </c:layout>
              <c:numFmt formatCode="0%" sourceLinked="0"/>
              <c:spPr/>
              <c:txPr>
                <a:bodyPr/>
                <a:lstStyle/>
                <a:p>
                  <a:pPr>
                    <a:defRPr sz="1600" b="1">
                      <a:solidFill>
                        <a:schemeClr val="bg1">
                          <a:lumMod val="50000"/>
                        </a:schemeClr>
                      </a:solidFill>
                    </a:defRPr>
                  </a:pPr>
                  <a:endParaRPr lang="en-US"/>
                </a:p>
              </c:txPr>
              <c:showLegendKey val="0"/>
              <c:showVal val="1"/>
              <c:showCatName val="1"/>
              <c:showSerName val="0"/>
              <c:showPercent val="0"/>
              <c:showBubbleSize val="0"/>
              <c:separator>
</c:separator>
            </c:dLbl>
            <c:dLbl>
              <c:idx val="2"/>
              <c:layout>
                <c:manualLayout>
                  <c:x val="-0.128932258467692"/>
                  <c:y val="0.0288166570642084"/>
                </c:manualLayout>
              </c:layout>
              <c:numFmt formatCode="0%" sourceLinked="0"/>
              <c:spPr/>
              <c:txPr>
                <a:bodyPr/>
                <a:lstStyle/>
                <a:p>
                  <a:pPr>
                    <a:defRPr sz="1600" b="1">
                      <a:solidFill>
                        <a:schemeClr val="bg1">
                          <a:lumMod val="50000"/>
                        </a:schemeClr>
                      </a:solidFill>
                    </a:defRPr>
                  </a:pPr>
                  <a:endParaRPr lang="en-US"/>
                </a:p>
              </c:txPr>
              <c:showLegendKey val="0"/>
              <c:showVal val="1"/>
              <c:showCatName val="1"/>
              <c:showSerName val="0"/>
              <c:showPercent val="0"/>
              <c:showBubbleSize val="0"/>
              <c:separator>
</c:separator>
            </c:dLbl>
            <c:dLbl>
              <c:idx val="3"/>
              <c:layout>
                <c:manualLayout>
                  <c:x val="-0.0519166354205724"/>
                  <c:y val="0.0161689392484476"/>
                </c:manualLayout>
              </c:layout>
              <c:numFmt formatCode="0%" sourceLinked="0"/>
              <c:spPr/>
              <c:txPr>
                <a:bodyPr/>
                <a:lstStyle/>
                <a:p>
                  <a:pPr>
                    <a:defRPr sz="2300" b="1">
                      <a:solidFill>
                        <a:schemeClr val="accent1"/>
                      </a:solidFill>
                    </a:defRPr>
                  </a:pPr>
                  <a:endParaRPr lang="en-US"/>
                </a:p>
              </c:txPr>
              <c:showLegendKey val="0"/>
              <c:showVal val="1"/>
              <c:showCatName val="1"/>
              <c:showSerName val="0"/>
              <c:showPercent val="0"/>
              <c:showBubbleSize val="0"/>
              <c:separator>
</c:separator>
            </c:dLbl>
            <c:dLbl>
              <c:idx val="4"/>
              <c:layout>
                <c:manualLayout>
                  <c:x val="-0.0278850143732034"/>
                  <c:y val="0.00703876192305232"/>
                </c:manualLayout>
              </c:layout>
              <c:numFmt formatCode="0%" sourceLinked="0"/>
              <c:spPr/>
              <c:txPr>
                <a:bodyPr/>
                <a:lstStyle/>
                <a:p>
                  <a:pPr>
                    <a:defRPr sz="1600" b="1">
                      <a:solidFill>
                        <a:schemeClr val="bg1">
                          <a:lumMod val="50000"/>
                        </a:schemeClr>
                      </a:solidFill>
                    </a:defRPr>
                  </a:pPr>
                  <a:endParaRPr lang="en-US"/>
                </a:p>
              </c:txPr>
              <c:showLegendKey val="0"/>
              <c:showVal val="1"/>
              <c:showCatName val="1"/>
              <c:showSerName val="0"/>
              <c:showPercent val="0"/>
              <c:showBubbleSize val="0"/>
              <c:separator>
</c:separator>
            </c:dLbl>
            <c:numFmt formatCode="0%" sourceLinked="0"/>
            <c:txPr>
              <a:bodyPr/>
              <a:lstStyle/>
              <a:p>
                <a:pPr>
                  <a:defRPr b="1">
                    <a:solidFill>
                      <a:schemeClr val="bg1">
                        <a:lumMod val="50000"/>
                      </a:schemeClr>
                    </a:solidFill>
                  </a:defRPr>
                </a:pPr>
                <a:endParaRPr lang="en-US"/>
              </a:p>
            </c:txPr>
            <c:showLegendKey val="0"/>
            <c:showVal val="1"/>
            <c:showCatName val="1"/>
            <c:showSerName val="0"/>
            <c:showPercent val="0"/>
            <c:showBubbleSize val="0"/>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c:v>
                </c:pt>
                <c:pt idx="1">
                  <c:v>0.0606060606060606</c:v>
                </c:pt>
                <c:pt idx="2">
                  <c:v>0.0606060606060606</c:v>
                </c:pt>
                <c:pt idx="3">
                  <c:v>0.333333333333333</c:v>
                </c:pt>
                <c:pt idx="4">
                  <c:v>0.121212121212121</c:v>
                </c:pt>
              </c:numCache>
            </c:numRef>
          </c:val>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13453126052"/>
          <c:y val="0.151530415315733"/>
          <c:w val="0.436507936507936"/>
          <c:h val="0.558943089430895"/>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bubble3D val="0"/>
            <c:spPr>
              <a:solidFill>
                <a:srgbClr val="6490CB"/>
              </a:solidFill>
              <a:ln w="25400">
                <a:solidFill>
                  <a:srgbClr val="FFFFFF"/>
                </a:solidFill>
              </a:ln>
            </c:spPr>
          </c:dPt>
          <c:dPt>
            <c:idx val="1"/>
            <c:bubble3D val="0"/>
            <c:spPr>
              <a:solidFill>
                <a:srgbClr val="264E84"/>
              </a:solidFill>
              <a:ln w="25400">
                <a:solidFill>
                  <a:srgbClr val="FFFFFF"/>
                </a:solidFill>
              </a:ln>
            </c:spPr>
          </c:dPt>
          <c:dPt>
            <c:idx val="2"/>
            <c:bubble3D val="0"/>
            <c:spPr>
              <a:solidFill>
                <a:srgbClr val="FFFFFF">
                  <a:lumMod val="65000"/>
                </a:srgbClr>
              </a:solidFill>
              <a:ln w="25400">
                <a:solidFill>
                  <a:srgbClr val="FFFFFF"/>
                </a:solidFill>
              </a:ln>
            </c:spPr>
          </c:dPt>
          <c:dPt>
            <c:idx val="3"/>
            <c:bubble3D val="0"/>
            <c:explosion val="30"/>
            <c:spPr>
              <a:solidFill>
                <a:srgbClr val="FFCC00"/>
              </a:solidFill>
              <a:ln w="25400">
                <a:solidFill>
                  <a:srgbClr val="FFFFFF"/>
                </a:solidFill>
              </a:ln>
            </c:spPr>
          </c:dPt>
          <c:dLbls>
            <c:dLbl>
              <c:idx val="0"/>
              <c:delete val="1"/>
            </c:dLbl>
            <c:dLbl>
              <c:idx val="1"/>
              <c:delete val="1"/>
            </c:dLbl>
            <c:dLbl>
              <c:idx val="2"/>
              <c:delete val="1"/>
            </c:dLbl>
            <c:dLbl>
              <c:idx val="3"/>
              <c:layout>
                <c:manualLayout>
                  <c:x val="-0.0348230028938691"/>
                  <c:y val="0.0946001235139727"/>
                </c:manualLayout>
              </c:layout>
              <c:numFmt formatCode="0%" sourceLinked="0"/>
              <c:spPr/>
              <c:txPr>
                <a:bodyPr/>
                <a:lstStyle/>
                <a:p>
                  <a:pPr>
                    <a:defRPr sz="1000" b="1">
                      <a:solidFill>
                        <a:schemeClr val="tx1"/>
                      </a:solidFill>
                    </a:defRPr>
                  </a:pPr>
                  <a:endParaRPr lang="en-US"/>
                </a:p>
              </c:txPr>
              <c:showLegendKey val="0"/>
              <c:showVal val="1"/>
              <c:showCatName val="1"/>
              <c:showSerName val="0"/>
              <c:showPercent val="0"/>
              <c:showBubbleSize val="0"/>
              <c:separator>
</c:separator>
            </c:dLbl>
            <c:dLbl>
              <c:idx val="4"/>
              <c:delete val="1"/>
            </c:dLbl>
            <c:numFmt formatCode="0%" sourceLinked="0"/>
            <c:txPr>
              <a:bodyPr/>
              <a:lstStyle/>
              <a:p>
                <a:pPr>
                  <a:defRPr sz="1200" b="1">
                    <a:solidFill>
                      <a:schemeClr val="bg1">
                        <a:lumMod val="50000"/>
                      </a:schemeClr>
                    </a:solidFill>
                  </a:defRPr>
                </a:pPr>
                <a:endParaRPr lang="en-US"/>
              </a:p>
            </c:txPr>
            <c:showLegendKey val="0"/>
            <c:showVal val="1"/>
            <c:showCatName val="1"/>
            <c:showSerName val="0"/>
            <c:showPercent val="0"/>
            <c:showBubbleSize val="0"/>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c:v>
                </c:pt>
                <c:pt idx="1">
                  <c:v>0.0606060606060606</c:v>
                </c:pt>
                <c:pt idx="2">
                  <c:v>0.0606060606060606</c:v>
                </c:pt>
                <c:pt idx="3">
                  <c:v>0.333333333333333</c:v>
                </c:pt>
                <c:pt idx="4">
                  <c:v>0.121212121212121</c:v>
                </c:pt>
              </c:numCache>
            </c:numRef>
          </c:val>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13453126052"/>
          <c:y val="0.151530415315733"/>
          <c:w val="0.436507936507936"/>
          <c:h val="0.558943089430896"/>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bubble3D val="0"/>
            <c:spPr>
              <a:solidFill>
                <a:srgbClr val="6490CB"/>
              </a:solidFill>
              <a:ln w="25400">
                <a:solidFill>
                  <a:srgbClr val="FFFFFF"/>
                </a:solidFill>
              </a:ln>
            </c:spPr>
          </c:dPt>
          <c:dPt>
            <c:idx val="1"/>
            <c:bubble3D val="0"/>
            <c:spPr>
              <a:solidFill>
                <a:srgbClr val="264E84"/>
              </a:solidFill>
              <a:ln w="25400">
                <a:solidFill>
                  <a:srgbClr val="FFFFFF"/>
                </a:solidFill>
              </a:ln>
            </c:spPr>
          </c:dPt>
          <c:dPt>
            <c:idx val="2"/>
            <c:bubble3D val="0"/>
            <c:spPr>
              <a:solidFill>
                <a:srgbClr val="FFFFFF">
                  <a:lumMod val="65000"/>
                </a:srgbClr>
              </a:solidFill>
              <a:ln w="25400">
                <a:solidFill>
                  <a:srgbClr val="FFFFFF"/>
                </a:solidFill>
              </a:ln>
            </c:spPr>
          </c:dPt>
          <c:dPt>
            <c:idx val="3"/>
            <c:bubble3D val="0"/>
            <c:explosion val="30"/>
            <c:spPr>
              <a:solidFill>
                <a:srgbClr val="FFCC00"/>
              </a:solidFill>
              <a:ln w="25400">
                <a:solidFill>
                  <a:srgbClr val="FFFFFF"/>
                </a:solidFill>
              </a:ln>
            </c:spPr>
          </c:dPt>
          <c:dLbls>
            <c:dLbl>
              <c:idx val="0"/>
              <c:delete val="1"/>
            </c:dLbl>
            <c:dLbl>
              <c:idx val="1"/>
              <c:delete val="1"/>
            </c:dLbl>
            <c:dLbl>
              <c:idx val="2"/>
              <c:delete val="1"/>
            </c:dLbl>
            <c:dLbl>
              <c:idx val="3"/>
              <c:layout>
                <c:manualLayout>
                  <c:x val="-0.0348230028938691"/>
                  <c:y val="0.0946001235139728"/>
                </c:manualLayout>
              </c:layout>
              <c:numFmt formatCode="0%" sourceLinked="0"/>
              <c:spPr/>
              <c:txPr>
                <a:bodyPr/>
                <a:lstStyle/>
                <a:p>
                  <a:pPr>
                    <a:defRPr sz="1000" b="1">
                      <a:solidFill>
                        <a:schemeClr val="tx1"/>
                      </a:solidFill>
                    </a:defRPr>
                  </a:pPr>
                  <a:endParaRPr lang="en-US"/>
                </a:p>
              </c:txPr>
              <c:showLegendKey val="0"/>
              <c:showVal val="1"/>
              <c:showCatName val="1"/>
              <c:showSerName val="0"/>
              <c:showPercent val="0"/>
              <c:showBubbleSize val="0"/>
              <c:separator>
</c:separator>
            </c:dLbl>
            <c:dLbl>
              <c:idx val="4"/>
              <c:delete val="1"/>
            </c:dLbl>
            <c:numFmt formatCode="0%" sourceLinked="0"/>
            <c:txPr>
              <a:bodyPr/>
              <a:lstStyle/>
              <a:p>
                <a:pPr>
                  <a:defRPr sz="1200" b="1">
                    <a:solidFill>
                      <a:schemeClr val="bg1">
                        <a:lumMod val="50000"/>
                      </a:schemeClr>
                    </a:solidFill>
                  </a:defRPr>
                </a:pPr>
                <a:endParaRPr lang="en-US"/>
              </a:p>
            </c:txPr>
            <c:showLegendKey val="0"/>
            <c:showVal val="1"/>
            <c:showCatName val="1"/>
            <c:showSerName val="0"/>
            <c:showPercent val="0"/>
            <c:showBubbleSize val="0"/>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c:v>
                </c:pt>
                <c:pt idx="1">
                  <c:v>0.0606060606060606</c:v>
                </c:pt>
                <c:pt idx="2">
                  <c:v>0.0606060606060606</c:v>
                </c:pt>
                <c:pt idx="3">
                  <c:v>0.333333333333333</c:v>
                </c:pt>
                <c:pt idx="4">
                  <c:v>0.121212121212121</c:v>
                </c:pt>
              </c:numCache>
            </c:numRef>
          </c:val>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93650793651"/>
          <c:y val="0.220448274758338"/>
          <c:w val="0.436507936507936"/>
          <c:h val="0.558943089430895"/>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bubble3D val="0"/>
            <c:explosion val="30"/>
            <c:spPr>
              <a:solidFill>
                <a:srgbClr val="6490CB"/>
              </a:solidFill>
              <a:ln w="25400">
                <a:solidFill>
                  <a:srgbClr val="FFFFFF"/>
                </a:solidFill>
              </a:ln>
            </c:spPr>
          </c:dPt>
          <c:dPt>
            <c:idx val="1"/>
            <c:bubble3D val="0"/>
            <c:spPr>
              <a:solidFill>
                <a:srgbClr val="264E84"/>
              </a:solidFill>
              <a:ln w="25400">
                <a:solidFill>
                  <a:srgbClr val="FFFFFF"/>
                </a:solidFill>
              </a:ln>
            </c:spPr>
          </c:dPt>
          <c:dPt>
            <c:idx val="2"/>
            <c:bubble3D val="0"/>
            <c:spPr>
              <a:solidFill>
                <a:srgbClr val="FFFFFF">
                  <a:lumMod val="65000"/>
                </a:srgbClr>
              </a:solidFill>
              <a:ln w="25400">
                <a:solidFill>
                  <a:srgbClr val="FFFFFF"/>
                </a:solidFill>
              </a:ln>
            </c:spPr>
          </c:dPt>
          <c:dPt>
            <c:idx val="3"/>
            <c:bubble3D val="0"/>
            <c:spPr>
              <a:solidFill>
                <a:srgbClr val="FFCC00"/>
              </a:solidFill>
              <a:ln w="25400">
                <a:solidFill>
                  <a:srgbClr val="FFFFFF"/>
                </a:solidFill>
              </a:ln>
            </c:spPr>
          </c:dPt>
          <c:dLbls>
            <c:dLbl>
              <c:idx val="0"/>
              <c:layout>
                <c:manualLayout>
                  <c:x val="0.0411097905214678"/>
                  <c:y val="0.00533404915294679"/>
                </c:manualLayout>
              </c:layout>
              <c:numFmt formatCode="0%" sourceLinked="0"/>
              <c:spPr/>
              <c:txPr>
                <a:bodyPr/>
                <a:lstStyle/>
                <a:p>
                  <a:pPr>
                    <a:defRPr sz="1000" b="1">
                      <a:solidFill>
                        <a:schemeClr val="tx1"/>
                      </a:solidFill>
                    </a:defRPr>
                  </a:pPr>
                  <a:endParaRPr lang="en-US"/>
                </a:p>
              </c:txPr>
              <c:showLegendKey val="0"/>
              <c:showVal val="1"/>
              <c:showCatName val="1"/>
              <c:showSerName val="0"/>
              <c:showPercent val="0"/>
              <c:showBubbleSize val="0"/>
              <c:separator>
</c:separator>
            </c:dLbl>
            <c:dLbl>
              <c:idx val="1"/>
              <c:delete val="1"/>
            </c:dLbl>
            <c:dLbl>
              <c:idx val="2"/>
              <c:delete val="1"/>
            </c:dLbl>
            <c:dLbl>
              <c:idx val="3"/>
              <c:delete val="1"/>
            </c:dLbl>
            <c:dLbl>
              <c:idx val="4"/>
              <c:delete val="1"/>
            </c:dLbl>
            <c:numFmt formatCode="0%" sourceLinked="0"/>
            <c:txPr>
              <a:bodyPr/>
              <a:lstStyle/>
              <a:p>
                <a:pPr>
                  <a:defRPr b="1">
                    <a:solidFill>
                      <a:schemeClr val="bg1">
                        <a:lumMod val="50000"/>
                      </a:schemeClr>
                    </a:solidFill>
                  </a:defRPr>
                </a:pPr>
                <a:endParaRPr lang="en-US"/>
              </a:p>
            </c:txPr>
            <c:showLegendKey val="0"/>
            <c:showVal val="1"/>
            <c:showCatName val="1"/>
            <c:showSerName val="0"/>
            <c:showPercent val="0"/>
            <c:showBubbleSize val="0"/>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c:v>
                </c:pt>
                <c:pt idx="1">
                  <c:v>0.0606060606060606</c:v>
                </c:pt>
                <c:pt idx="2">
                  <c:v>0.0606060606060606</c:v>
                </c:pt>
                <c:pt idx="3">
                  <c:v>0.333333333333333</c:v>
                </c:pt>
                <c:pt idx="4">
                  <c:v>0.121212121212121</c:v>
                </c:pt>
              </c:numCache>
            </c:numRef>
          </c:val>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93650793651"/>
          <c:y val="0.220448274758339"/>
          <c:w val="0.436507936507936"/>
          <c:h val="0.558943089430896"/>
        </c:manualLayout>
      </c:layout>
      <c:pieChart>
        <c:varyColors val="1"/>
        <c:ser>
          <c:idx val="0"/>
          <c:order val="0"/>
          <c:tx>
            <c:strRef>
              <c:f>Sheet1!$B$1</c:f>
              <c:strCache>
                <c:ptCount val="1"/>
                <c:pt idx="0">
                  <c:v>Column1</c:v>
                </c:pt>
              </c:strCache>
            </c:strRef>
          </c:tx>
          <c:spPr>
            <a:solidFill>
              <a:srgbClr val="5FA364"/>
            </a:solidFill>
            <a:ln w="25400">
              <a:solidFill>
                <a:srgbClr val="FFFFFF"/>
              </a:solidFill>
            </a:ln>
          </c:spPr>
          <c:dPt>
            <c:idx val="0"/>
            <c:bubble3D val="0"/>
            <c:explosion val="30"/>
            <c:spPr>
              <a:solidFill>
                <a:srgbClr val="6490CB"/>
              </a:solidFill>
              <a:ln w="25400">
                <a:solidFill>
                  <a:srgbClr val="FFFFFF"/>
                </a:solidFill>
              </a:ln>
            </c:spPr>
          </c:dPt>
          <c:dPt>
            <c:idx val="1"/>
            <c:bubble3D val="0"/>
            <c:spPr>
              <a:solidFill>
                <a:srgbClr val="264E84"/>
              </a:solidFill>
              <a:ln w="25400">
                <a:solidFill>
                  <a:srgbClr val="FFFFFF"/>
                </a:solidFill>
              </a:ln>
            </c:spPr>
          </c:dPt>
          <c:dPt>
            <c:idx val="2"/>
            <c:bubble3D val="0"/>
            <c:spPr>
              <a:solidFill>
                <a:srgbClr val="FFFFFF">
                  <a:lumMod val="65000"/>
                </a:srgbClr>
              </a:solidFill>
              <a:ln w="25400">
                <a:solidFill>
                  <a:srgbClr val="FFFFFF"/>
                </a:solidFill>
              </a:ln>
            </c:spPr>
          </c:dPt>
          <c:dPt>
            <c:idx val="3"/>
            <c:bubble3D val="0"/>
            <c:spPr>
              <a:solidFill>
                <a:srgbClr val="FFCC00"/>
              </a:solidFill>
              <a:ln w="25400">
                <a:solidFill>
                  <a:srgbClr val="FFFFFF"/>
                </a:solidFill>
              </a:ln>
            </c:spPr>
          </c:dPt>
          <c:dLbls>
            <c:dLbl>
              <c:idx val="0"/>
              <c:layout>
                <c:manualLayout>
                  <c:x val="0.0411097905214678"/>
                  <c:y val="0.00533404915294679"/>
                </c:manualLayout>
              </c:layout>
              <c:numFmt formatCode="0%" sourceLinked="0"/>
              <c:spPr/>
              <c:txPr>
                <a:bodyPr/>
                <a:lstStyle/>
                <a:p>
                  <a:pPr>
                    <a:defRPr sz="1000" b="1">
                      <a:solidFill>
                        <a:schemeClr val="tx1"/>
                      </a:solidFill>
                    </a:defRPr>
                  </a:pPr>
                  <a:endParaRPr lang="en-US"/>
                </a:p>
              </c:txPr>
              <c:showLegendKey val="0"/>
              <c:showVal val="1"/>
              <c:showCatName val="1"/>
              <c:showSerName val="0"/>
              <c:showPercent val="0"/>
              <c:showBubbleSize val="0"/>
              <c:separator>
</c:separator>
            </c:dLbl>
            <c:dLbl>
              <c:idx val="1"/>
              <c:delete val="1"/>
            </c:dLbl>
            <c:dLbl>
              <c:idx val="2"/>
              <c:delete val="1"/>
            </c:dLbl>
            <c:dLbl>
              <c:idx val="3"/>
              <c:delete val="1"/>
            </c:dLbl>
            <c:dLbl>
              <c:idx val="4"/>
              <c:delete val="1"/>
            </c:dLbl>
            <c:numFmt formatCode="0%" sourceLinked="0"/>
            <c:txPr>
              <a:bodyPr/>
              <a:lstStyle/>
              <a:p>
                <a:pPr>
                  <a:defRPr b="1">
                    <a:solidFill>
                      <a:schemeClr val="bg1">
                        <a:lumMod val="50000"/>
                      </a:schemeClr>
                    </a:solidFill>
                  </a:defRPr>
                </a:pPr>
                <a:endParaRPr lang="en-US"/>
              </a:p>
            </c:txPr>
            <c:showLegendKey val="0"/>
            <c:showVal val="1"/>
            <c:showCatName val="1"/>
            <c:showSerName val="0"/>
            <c:showPercent val="0"/>
            <c:showBubbleSize val="0"/>
            <c:separator>
</c:separator>
            <c:showLeaderLines val="1"/>
          </c:dLbls>
          <c:cat>
            <c:strRef>
              <c:f>Sheet1!$A$2:$A$6</c:f>
              <c:strCache>
                <c:ptCount val="5"/>
                <c:pt idx="0">
                  <c:v>Reexamine the Day-to-Day</c:v>
                </c:pt>
                <c:pt idx="1">
                  <c:v>Showcase our Value-Add</c:v>
                </c:pt>
                <c:pt idx="2">
                  <c:v>Engage with the Customer</c:v>
                </c:pt>
                <c:pt idx="3">
                  <c:v>Develop our Staff</c:v>
                </c:pt>
                <c:pt idx="4">
                  <c:v>Be Action-Oriented</c:v>
                </c:pt>
              </c:strCache>
            </c:strRef>
          </c:cat>
          <c:val>
            <c:numRef>
              <c:f>Sheet1!$B$2:$B$6</c:f>
              <c:numCache>
                <c:formatCode>0%</c:formatCode>
                <c:ptCount val="5"/>
                <c:pt idx="0">
                  <c:v>0.424242424242424</c:v>
                </c:pt>
                <c:pt idx="1">
                  <c:v>0.0606060606060606</c:v>
                </c:pt>
                <c:pt idx="2">
                  <c:v>0.0606060606060606</c:v>
                </c:pt>
                <c:pt idx="3">
                  <c:v>0.333333333333333</c:v>
                </c:pt>
                <c:pt idx="4">
                  <c:v>0.121212121212121</c:v>
                </c:pt>
              </c:numCache>
            </c:numRef>
          </c:val>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170238"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4144964" y="1"/>
            <a:ext cx="3170237"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r" defTabSz="965518" eaLnBrk="0" hangingPunct="0">
              <a:spcBef>
                <a:spcPct val="0"/>
              </a:spcBef>
              <a:defRPr sz="130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120188"/>
            <a:ext cx="3170238"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4144964" y="9120188"/>
            <a:ext cx="3170237"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r" defTabSz="965518" eaLnBrk="0" hangingPunct="0">
              <a:spcBef>
                <a:spcPct val="0"/>
              </a:spcBef>
              <a:defRPr sz="1300">
                <a:ea typeface="+mn-ea"/>
                <a:cs typeface="+mn-cs"/>
              </a:defRPr>
            </a:lvl1pPr>
          </a:lstStyle>
          <a:p>
            <a:pPr>
              <a:defRPr/>
            </a:pPr>
            <a:fld id="{07819F11-98C7-400B-A003-359249FE18CF}" type="slidenum">
              <a:rPr lang="en-US"/>
              <a:pPr>
                <a:defRPr/>
              </a:pPr>
              <a:t>‹#›</a:t>
            </a:fld>
            <a:endParaRPr lang="en-US" dirty="0"/>
          </a:p>
        </p:txBody>
      </p:sp>
    </p:spTree>
    <p:extLst>
      <p:ext uri="{BB962C8B-B14F-4D97-AF65-F5344CB8AC3E}">
        <p14:creationId xmlns:p14="http://schemas.microsoft.com/office/powerpoint/2010/main" val="371425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328738" y="719138"/>
            <a:ext cx="46609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74726" y="4559300"/>
            <a:ext cx="5365750" cy="4322763"/>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extLst>
      <p:ext uri="{BB962C8B-B14F-4D97-AF65-F5344CB8AC3E}">
        <p14:creationId xmlns:p14="http://schemas.microsoft.com/office/powerpoint/2010/main" val="1093975992"/>
      </p:ext>
    </p:extLst>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Terry Kielhorn</a:t>
            </a:r>
            <a:r>
              <a:rPr lang="en-US" baseline="0" dirty="0" smtClean="0"/>
              <a:t> + hubby at Disneyland</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Lisanne Sison + hubby + their huge cat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Peter Taylor with wife, daughters, and nephews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sz="2000" b="0" dirty="0" smtClean="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330325" y="719138"/>
            <a:ext cx="4656138" cy="3598862"/>
          </a:xfrm>
          <a:ln/>
        </p:spPr>
      </p:sp>
      <p:sp>
        <p:nvSpPr>
          <p:cNvPr id="23554" name="Rectangle 3"/>
          <p:cNvSpPr>
            <a:spLocks noGrp="1" noChangeArrowheads="1"/>
          </p:cNvSpPr>
          <p:nvPr>
            <p:ph type="body" idx="1"/>
          </p:nvPr>
        </p:nvSpPr>
        <p:spPr>
          <a:xfrm>
            <a:off x="974725" y="4557713"/>
            <a:ext cx="5365750" cy="4324350"/>
          </a:xfrm>
          <a:noFill/>
          <a:ln w="9525"/>
        </p:spPr>
        <p:txBody>
          <a:bodyPr lIns="90862" tIns="45432" rIns="90862" bIns="45432"/>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Erike</a:t>
            </a:r>
            <a:r>
              <a:rPr lang="en-US" baseline="0" dirty="0" smtClean="0"/>
              <a:t> Young’s kids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Brad Niess + found pups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Risk Services holiday party</a:t>
            </a:r>
            <a:r>
              <a:rPr lang="en-US" baseline="0" dirty="0" smtClean="0"/>
              <a:t> +</a:t>
            </a:r>
            <a:r>
              <a:rPr lang="en-US" dirty="0" smtClean="0"/>
              <a:t> Bob Charbonneau close-up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Maria Anguiano in Hawaii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Lisa Baird in Germany and Poland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Emily Breed + husband on winter solstice bike ride around the Bay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r>
              <a:rPr lang="en-US" dirty="0" smtClean="0"/>
              <a:t>Alan </a:t>
            </a:r>
            <a:r>
              <a:rPr lang="en-US" dirty="0" err="1" smtClean="0"/>
              <a:t>Moloney’s</a:t>
            </a:r>
            <a:r>
              <a:rPr lang="en-US" dirty="0" smtClean="0"/>
              <a:t> pup + Salton Sea </a:t>
            </a:r>
            <a:r>
              <a:rPr lang="en-US" dirty="0" err="1" smtClean="0"/>
              <a:t>pics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image" Target="../media/image3.wmf"/><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tags" Target="../tags/tag13.xml"/><Relationship Id="rId10"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1390650"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email">
            <a:extLst>
              <a:ext uri="{28A0092B-C50C-407E-A947-70E740481C1C}">
                <a14:useLocalDpi xmlns:a14="http://schemas.microsoft.com/office/drawing/2010/main"/>
              </a:ext>
            </a:extLst>
          </a:blip>
          <a:srcRect/>
          <a:stretch>
            <a:fillRect/>
          </a:stretch>
        </p:blipFill>
        <p:spPr bwMode="auto">
          <a:xfrm>
            <a:off x="-1476375"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1790700"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2078038"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email">
            <a:extLst>
              <a:ext uri="{28A0092B-C50C-407E-A947-70E740481C1C}">
                <a14:useLocalDpi xmlns:a14="http://schemas.microsoft.com/office/drawing/2010/main"/>
              </a:ext>
            </a:extLst>
          </a:blip>
          <a:srcRect/>
          <a:stretch>
            <a:fillRect/>
          </a:stretch>
        </p:blipFill>
        <p:spPr bwMode="auto">
          <a:xfrm>
            <a:off x="-1476375" y="3667125"/>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28638"/>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8"/>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8"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8"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5"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8"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5"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8"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5"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tags" Target="../tags/tag2.xml"/><Relationship Id="rId17" Type="http://schemas.openxmlformats.org/officeDocument/2006/relationships/tags" Target="../tags/tag3.xml"/><Relationship Id="rId18" Type="http://schemas.openxmlformats.org/officeDocument/2006/relationships/tags" Target="../tags/tag4.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57238" y="5286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gray">
          <a:xfrm>
            <a:off x="2128838"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userDrawn="1">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userDrawn="1"/>
        </p:nvSpPr>
        <p:spPr>
          <a:xfrm>
            <a:off x="9372600" y="7239000"/>
            <a:ext cx="457200" cy="304800"/>
          </a:xfrm>
          <a:prstGeom prst="rect">
            <a:avLst/>
          </a:prstGeom>
          <a:noFill/>
        </p:spPr>
        <p:txBody>
          <a:bodyPr>
            <a:spAutoFit/>
          </a:bodyPr>
          <a:lstStyle/>
          <a:p>
            <a:pPr algn="r" eaLnBrk="0" hangingPunct="0">
              <a:spcBef>
                <a:spcPct val="50000"/>
              </a:spcBef>
              <a:defRPr/>
            </a:pPr>
            <a:fld id="{1B64018E-BFAD-4964-A21F-6FAD78CB9E6B}" type="slidenum">
              <a:rPr lang="en-US">
                <a:ea typeface="+mn-ea"/>
                <a:cs typeface="+mn-cs"/>
              </a:rPr>
              <a:pPr algn="r" eaLnBrk="0" hangingPunct="0">
                <a:spcBef>
                  <a:spcPct val="50000"/>
                </a:spcBef>
                <a:defRPr/>
              </a:pPr>
              <a:t>‹#›</a:t>
            </a:fld>
            <a:endParaRPr lang="en-US" dirty="0">
              <a:ea typeface="+mn-ea"/>
              <a:cs typeface="+mn-cs"/>
            </a:endParaRPr>
          </a:p>
        </p:txBody>
      </p:sp>
      <p:pic>
        <p:nvPicPr>
          <p:cNvPr id="1030" name="Picture 5"/>
          <p:cNvPicPr>
            <a:picLocks noChangeAspect="1" noChangeArrowheads="1"/>
          </p:cNvPicPr>
          <p:nvPr userDrawn="1">
            <p:custDataLst>
              <p:tags r:id="rId17"/>
            </p:custDataLst>
          </p:nvPr>
        </p:nvPicPr>
        <p:blipFill>
          <a:blip r:embed="rId19" cstate="email">
            <a:extLst>
              <a:ext uri="{28A0092B-C50C-407E-A947-70E740481C1C}">
                <a14:useLocalDpi xmlns:a14="http://schemas.microsoft.com/office/drawing/2010/main"/>
              </a:ext>
            </a:extLst>
          </a:blip>
          <a:srcRect/>
          <a:stretch>
            <a:fillRect/>
          </a:stretch>
        </p:blipFill>
        <p:spPr bwMode="auto">
          <a:xfrm>
            <a:off x="838200" y="6551613"/>
            <a:ext cx="839788" cy="839787"/>
          </a:xfrm>
          <a:prstGeom prst="rect">
            <a:avLst/>
          </a:prstGeom>
          <a:noFill/>
          <a:ln w="9525">
            <a:noFill/>
            <a:miter lim="800000"/>
            <a:headEnd/>
            <a:tailEnd/>
          </a:ln>
        </p:spPr>
      </p:pic>
      <p:sp>
        <p:nvSpPr>
          <p:cNvPr id="8" name="jpmDocTracker"/>
          <p:cNvSpPr>
            <a:spLocks noChangeArrowheads="1"/>
          </p:cNvSpPr>
          <p:nvPr userDrawn="1">
            <p:custDataLst>
              <p:tags r:id="rId18"/>
            </p:custDataLst>
          </p:nvPr>
        </p:nvSpPr>
        <p:spPr bwMode="auto">
          <a:xfrm rot="16200000">
            <a:off x="-1344612" y="5248275"/>
            <a:ext cx="3959225" cy="136525"/>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slideLayout" Target="../slideLayouts/slideLayout1.xml"/><Relationship Id="rId9" Type="http://schemas.openxmlformats.org/officeDocument/2006/relationships/notesSlide" Target="../notesSlides/notesSlide1.xml"/><Relationship Id="rId10" Type="http://schemas.openxmlformats.org/officeDocument/2006/relationships/image" Target="../media/image11.png"/><Relationship Id="rId11" Type="http://schemas.openxmlformats.org/officeDocument/2006/relationships/image" Target="../media/image12.jpeg"/><Relationship Id="rId1" Type="http://schemas.openxmlformats.org/officeDocument/2006/relationships/tags" Target="../tags/tag14.xml"/><Relationship Id="rId2"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tags" Target="../tags/tag28.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7.png"/><Relationship Id="rId1" Type="http://schemas.openxmlformats.org/officeDocument/2006/relationships/tags" Target="../tags/tag29.x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tags" Target="../tags/tag30.x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0.png"/><Relationship Id="rId1" Type="http://schemas.openxmlformats.org/officeDocument/2006/relationships/tags" Target="../tags/tag31.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1.gif"/><Relationship Id="rId5" Type="http://schemas.openxmlformats.org/officeDocument/2006/relationships/image" Target="../media/image32.png"/><Relationship Id="rId1" Type="http://schemas.openxmlformats.org/officeDocument/2006/relationships/tags" Target="../tags/tag32.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tags" Target="../tags/tag33.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5.png"/><Relationship Id="rId5" Type="http://schemas.openxmlformats.org/officeDocument/2006/relationships/image" Target="../media/image36.gif"/><Relationship Id="rId1" Type="http://schemas.openxmlformats.org/officeDocument/2006/relationships/tags" Target="../tags/tag34.x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7.png"/><Relationship Id="rId5" Type="http://schemas.openxmlformats.org/officeDocument/2006/relationships/image" Target="../media/image38.jpeg"/><Relationship Id="rId1" Type="http://schemas.openxmlformats.org/officeDocument/2006/relationships/tags" Target="../tags/tag35.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tags" Target="../tags/tag36.x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hyperlink" Target="http://en.wikipedia.org/wiki/File:Venus_de_Milo_Louvre_Ma399_n4.jpg" TargetMode="External"/><Relationship Id="rId8" Type="http://schemas.openxmlformats.org/officeDocument/2006/relationships/image" Target="../media/image44.jpeg"/><Relationship Id="rId9" Type="http://schemas.openxmlformats.org/officeDocument/2006/relationships/image" Target="../media/image45.jpeg"/><Relationship Id="rId10" Type="http://schemas.openxmlformats.org/officeDocument/2006/relationships/image" Target="../media/image46.jpeg"/><Relationship Id="rId1" Type="http://schemas.openxmlformats.org/officeDocument/2006/relationships/tags" Target="../tags/tag37.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7.jpeg"/><Relationship Id="rId1" Type="http://schemas.openxmlformats.org/officeDocument/2006/relationships/tags" Target="../tags/tag38.x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48.jpeg"/><Relationship Id="rId1" Type="http://schemas.openxmlformats.org/officeDocument/2006/relationships/tags" Target="../tags/tag39.x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49.png"/><Relationship Id="rId1" Type="http://schemas.openxmlformats.org/officeDocument/2006/relationships/tags" Target="../tags/tag40.x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chart" Target="../charts/chart1.xml"/><Relationship Id="rId1" Type="http://schemas.openxmlformats.org/officeDocument/2006/relationships/tags" Target="../tags/tag41.x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chart" Target="../charts/chart2.xml"/><Relationship Id="rId1" Type="http://schemas.openxmlformats.org/officeDocument/2006/relationships/tags" Target="../tags/tag42.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chart" Target="../charts/chart3.xml"/><Relationship Id="rId1" Type="http://schemas.openxmlformats.org/officeDocument/2006/relationships/tags" Target="../tags/tag43.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4.xml"/><Relationship Id="rId1" Type="http://schemas.openxmlformats.org/officeDocument/2006/relationships/tags" Target="../tags/tag44.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chart" Target="../charts/chart5.xml"/><Relationship Id="rId1" Type="http://schemas.openxmlformats.org/officeDocument/2006/relationships/tags" Target="../tags/tag45.x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chart" Target="../charts/chart6.xml"/><Relationship Id="rId1" Type="http://schemas.openxmlformats.org/officeDocument/2006/relationships/tags" Target="../tags/tag46.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1" Type="http://schemas.openxmlformats.org/officeDocument/2006/relationships/tags" Target="../tags/tag47.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12.xml"/><Relationship Id="rId3"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54.png"/><Relationship Id="rId5" Type="http://schemas.openxmlformats.org/officeDocument/2006/relationships/image" Target="../media/image55.jpeg"/><Relationship Id="rId1" Type="http://schemas.openxmlformats.org/officeDocument/2006/relationships/tags" Target="../tags/tag49.x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56.gif"/><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gif"/><Relationship Id="rId8" Type="http://schemas.openxmlformats.org/officeDocument/2006/relationships/image" Target="../media/image60.jpeg"/><Relationship Id="rId1" Type="http://schemas.openxmlformats.org/officeDocument/2006/relationships/tags" Target="../tags/tag50.x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12.xml"/><Relationship Id="rId3"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tags" Target="../tags/tag52.x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61.jpeg"/><Relationship Id="rId1" Type="http://schemas.openxmlformats.org/officeDocument/2006/relationships/tags" Target="../tags/tag53.x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12.xml"/><Relationship Id="rId3"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3.png"/><Relationship Id="rId1" Type="http://schemas.openxmlformats.org/officeDocument/2006/relationships/tags" Target="../tags/tag22.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Layout" Target="../slideLayouts/slideLayout12.xml"/><Relationship Id="rId3"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62.emf"/><Relationship Id="rId1" Type="http://schemas.openxmlformats.org/officeDocument/2006/relationships/tags" Target="../tags/tag56.x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12.xml"/><Relationship Id="rId3"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12.xml"/><Relationship Id="rId3"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12.xml"/><Relationship Id="rId3"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tags" Target="../tags/tag23.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tags" Target="../tags/tag24.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tags" Target="../tags/tag25.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tags" Target="../tags/tag26.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3.png"/><Relationship Id="rId1" Type="http://schemas.openxmlformats.org/officeDocument/2006/relationships/tags" Target="../tags/tag27.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Town Hall</a:t>
            </a:r>
          </a:p>
          <a:p>
            <a:pPr algn="ctr" defTabSz="1355725" eaLnBrk="0" hangingPunct="0"/>
            <a:endParaRPr lang="en-US" sz="1000" dirty="0" smtClean="0"/>
          </a:p>
          <a:p>
            <a:pPr algn="ctr" defTabSz="1355725" eaLnBrk="0" hangingPunct="0"/>
            <a:r>
              <a:rPr lang="en-US" sz="1600" dirty="0" smtClean="0">
                <a:solidFill>
                  <a:schemeClr val="accent1"/>
                </a:solidFill>
              </a:rPr>
              <a:t>January 28, 2011</a:t>
            </a:r>
          </a:p>
          <a:p>
            <a:pPr algn="ctr" defTabSz="1355725" eaLnBrk="0" hangingPunct="0"/>
            <a:r>
              <a:rPr lang="en-US" sz="1600" dirty="0" smtClean="0">
                <a:solidFill>
                  <a:schemeClr val="accent1"/>
                </a:solidFill>
              </a:rPr>
              <a:t>CSU Conference Room #2</a:t>
            </a:r>
          </a:p>
          <a:p>
            <a:pPr algn="ctr" defTabSz="1355725" eaLnBrk="0" hangingPunct="0"/>
            <a:r>
              <a:rPr lang="en-US" sz="1600" dirty="0" smtClean="0">
                <a:solidFill>
                  <a:schemeClr val="accent1"/>
                </a:solidFill>
              </a:rPr>
              <a:t>2:00-3:30 p.m.</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pic>
        <p:nvPicPr>
          <p:cNvPr id="8"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62200"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39271"/>
            <a:ext cx="4222750" cy="5961529"/>
          </a:xfrm>
          <a:prstGeom prst="rect">
            <a:avLst/>
          </a:prstGeom>
          <a:noFill/>
          <a:ln w="38100">
            <a:solidFill>
              <a:schemeClr val="bg1">
                <a:lumMod val="50000"/>
              </a:schemeClr>
            </a:solidFill>
            <a:miter lim="800000"/>
            <a:headEnd/>
            <a:tailEnd/>
          </a:ln>
        </p:spPr>
      </p:pic>
      <p:pic>
        <p:nvPicPr>
          <p:cNvPr id="4" name="Picture 3"/>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1999" y="5486400"/>
            <a:ext cx="4038600" cy="1312877"/>
          </a:xfrm>
          <a:prstGeom prst="rect">
            <a:avLst/>
          </a:prstGeom>
          <a:noFill/>
          <a:ln w="38100">
            <a:solidFill>
              <a:schemeClr val="bg1">
                <a:lumMod val="50000"/>
              </a:schemeClr>
            </a:solidFill>
            <a:miter lim="800000"/>
            <a:headEnd/>
            <a:tailEnd/>
          </a:ln>
        </p:spPr>
      </p:pic>
      <p:pic>
        <p:nvPicPr>
          <p:cNvPr id="7" name="Picture 6"/>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5399" y="1028700"/>
            <a:ext cx="4419600" cy="33147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609600"/>
            <a:ext cx="7467600" cy="6168339"/>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609600"/>
            <a:ext cx="4648200" cy="6640286"/>
          </a:xfrm>
          <a:prstGeom prst="rect">
            <a:avLst/>
          </a:prstGeom>
          <a:noFill/>
          <a:ln w="38100">
            <a:solidFill>
              <a:schemeClr val="bg1">
                <a:lumMod val="50000"/>
              </a:schemeClr>
            </a:solidFill>
            <a:miter lim="800000"/>
            <a:headEnd/>
            <a:tailEnd/>
          </a:ln>
        </p:spPr>
      </p:pic>
      <p:pic>
        <p:nvPicPr>
          <p:cNvPr id="4" name="Picture 3"/>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0199" y="1752600"/>
            <a:ext cx="4335819" cy="36576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2648" y="541173"/>
            <a:ext cx="7583752" cy="6254341"/>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Remind me again… why are we doing this?  </a:t>
            </a:r>
            <a:endParaRPr lang="en-US" sz="2300" dirty="0" smtClean="0">
              <a:solidFill>
                <a:srgbClr val="FF0000"/>
              </a:solidFill>
            </a:endParaRPr>
          </a:p>
        </p:txBody>
      </p:sp>
      <p:grpSp>
        <p:nvGrpSpPr>
          <p:cNvPr id="12" name="Group 11"/>
          <p:cNvGrpSpPr/>
          <p:nvPr/>
        </p:nvGrpSpPr>
        <p:grpSpPr>
          <a:xfrm>
            <a:off x="6019800" y="2971800"/>
            <a:ext cx="3581400" cy="4287146"/>
            <a:chOff x="4648200" y="2362200"/>
            <a:chExt cx="3581400" cy="4287146"/>
          </a:xfrm>
        </p:grpSpPr>
        <p:pic>
          <p:nvPicPr>
            <p:cNvPr id="13" name="Picture 2" descr="http://www.pdf24.org/images/Direction_sign_neu.gif"/>
            <p:cNvPicPr>
              <a:picLocks noChangeAspect="1" noChangeArrowheads="1"/>
            </p:cNvPicPr>
            <p:nvPr/>
          </p:nvPicPr>
          <p:blipFill>
            <a:blip r:embed="rId4" cstate="print"/>
            <a:srcRect/>
            <a:stretch>
              <a:fillRect/>
            </a:stretch>
          </p:blipFill>
          <p:spPr bwMode="auto">
            <a:xfrm>
              <a:off x="4648200" y="2362200"/>
              <a:ext cx="3581400" cy="4287146"/>
            </a:xfrm>
            <a:prstGeom prst="rect">
              <a:avLst/>
            </a:prstGeom>
            <a:noFill/>
          </p:spPr>
        </p:pic>
        <p:sp>
          <p:nvSpPr>
            <p:cNvPr id="14" name="TextBox 13"/>
            <p:cNvSpPr txBox="1"/>
            <p:nvPr/>
          </p:nvSpPr>
          <p:spPr>
            <a:xfrm>
              <a:off x="5247167" y="2969843"/>
              <a:ext cx="2667000" cy="276999"/>
            </a:xfrm>
            <a:prstGeom prst="rect">
              <a:avLst/>
            </a:prstGeom>
            <a:noFill/>
          </p:spPr>
          <p:txBody>
            <a:bodyPr wrap="square" rtlCol="0">
              <a:spAutoFit/>
            </a:bodyPr>
            <a:lstStyle/>
            <a:p>
              <a:pPr algn="ctr"/>
              <a:r>
                <a:rPr lang="en-US" sz="1200" b="1" dirty="0" smtClean="0">
                  <a:solidFill>
                    <a:srgbClr val="3E1F00"/>
                  </a:solidFill>
                </a:rPr>
                <a:t>Why do we do what we do?</a:t>
              </a:r>
              <a:endParaRPr lang="en-US" sz="1200" b="1" dirty="0">
                <a:solidFill>
                  <a:srgbClr val="3E1F00"/>
                </a:solidFill>
              </a:endParaRPr>
            </a:p>
          </p:txBody>
        </p:sp>
        <p:sp>
          <p:nvSpPr>
            <p:cNvPr id="15" name="TextBox 14"/>
            <p:cNvSpPr txBox="1"/>
            <p:nvPr/>
          </p:nvSpPr>
          <p:spPr>
            <a:xfrm>
              <a:off x="4853765" y="3861551"/>
              <a:ext cx="1828800" cy="276999"/>
            </a:xfrm>
            <a:prstGeom prst="rect">
              <a:avLst/>
            </a:prstGeom>
            <a:noFill/>
          </p:spPr>
          <p:txBody>
            <a:bodyPr wrap="square" rtlCol="0">
              <a:spAutoFit/>
            </a:bodyPr>
            <a:lstStyle/>
            <a:p>
              <a:pPr algn="ctr"/>
              <a:r>
                <a:rPr lang="en-US" sz="1200" b="1" dirty="0" smtClean="0">
                  <a:solidFill>
                    <a:srgbClr val="3E1F00"/>
                  </a:solidFill>
                </a:rPr>
                <a:t>For whom do we do it?</a:t>
              </a:r>
              <a:endParaRPr lang="en-US" sz="1200" b="1" dirty="0">
                <a:solidFill>
                  <a:srgbClr val="3E1F00"/>
                </a:solidFill>
              </a:endParaRPr>
            </a:p>
          </p:txBody>
        </p:sp>
        <p:sp>
          <p:nvSpPr>
            <p:cNvPr id="16" name="TextBox 15"/>
            <p:cNvSpPr txBox="1"/>
            <p:nvPr/>
          </p:nvSpPr>
          <p:spPr>
            <a:xfrm>
              <a:off x="5452732" y="4648200"/>
              <a:ext cx="1828800" cy="276999"/>
            </a:xfrm>
            <a:prstGeom prst="rect">
              <a:avLst/>
            </a:prstGeom>
            <a:noFill/>
          </p:spPr>
          <p:txBody>
            <a:bodyPr wrap="square" rtlCol="0">
              <a:spAutoFit/>
            </a:bodyPr>
            <a:lstStyle/>
            <a:p>
              <a:pPr algn="ctr"/>
              <a:r>
                <a:rPr lang="en-US" sz="1200" b="1" dirty="0" smtClean="0">
                  <a:solidFill>
                    <a:srgbClr val="3E1F00"/>
                  </a:solidFill>
                </a:rPr>
                <a:t>How do we get there?</a:t>
              </a:r>
              <a:endParaRPr lang="en-US" sz="1200" b="1" dirty="0">
                <a:solidFill>
                  <a:srgbClr val="3E1F00"/>
                </a:solidFill>
              </a:endParaRPr>
            </a:p>
          </p:txBody>
        </p:sp>
      </p:grpSp>
      <p:sp>
        <p:nvSpPr>
          <p:cNvPr id="17" name="TextBox 16"/>
          <p:cNvSpPr txBox="1"/>
          <p:nvPr/>
        </p:nvSpPr>
        <p:spPr>
          <a:xfrm>
            <a:off x="6477000" y="1447800"/>
            <a:ext cx="2162300" cy="923330"/>
          </a:xfrm>
          <a:prstGeom prst="rect">
            <a:avLst/>
          </a:prstGeom>
          <a:solidFill>
            <a:srgbClr val="F6EB0A"/>
          </a:solidFill>
          <a:ln w="25400">
            <a:solidFill>
              <a:schemeClr val="bg1">
                <a:lumMod val="50000"/>
              </a:schemeClr>
            </a:solidFill>
          </a:ln>
        </p:spPr>
        <p:txBody>
          <a:bodyPr wrap="square" rtlCol="0">
            <a:spAutoFit/>
          </a:bodyPr>
          <a:lstStyle/>
          <a:p>
            <a:pPr algn="ctr"/>
            <a:r>
              <a:rPr lang="en-US" sz="1800" b="1" i="1" dirty="0" smtClean="0">
                <a:solidFill>
                  <a:schemeClr val="bg1">
                    <a:lumMod val="50000"/>
                  </a:schemeClr>
                </a:solidFill>
              </a:rPr>
              <a:t>Because all organizations need direction</a:t>
            </a:r>
          </a:p>
        </p:txBody>
      </p:sp>
      <p:sp>
        <p:nvSpPr>
          <p:cNvPr id="30" name="Circular Arrow 29"/>
          <p:cNvSpPr/>
          <p:nvPr/>
        </p:nvSpPr>
        <p:spPr bwMode="auto">
          <a:xfrm rot="1005440" flipV="1">
            <a:off x="2824651" y="2718212"/>
            <a:ext cx="4087892" cy="3810000"/>
          </a:xfrm>
          <a:prstGeom prst="circularArrow">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8" name="Group 7"/>
          <p:cNvGrpSpPr/>
          <p:nvPr/>
        </p:nvGrpSpPr>
        <p:grpSpPr>
          <a:xfrm>
            <a:off x="1752600" y="1752600"/>
            <a:ext cx="3429000" cy="2547257"/>
            <a:chOff x="1835725" y="1993075"/>
            <a:chExt cx="2667000" cy="1981200"/>
          </a:xfrm>
        </p:grpSpPr>
        <p:sp>
          <p:nvSpPr>
            <p:cNvPr id="9" name="Rectangle 8"/>
            <p:cNvSpPr/>
            <p:nvPr/>
          </p:nvSpPr>
          <p:spPr bwMode="auto">
            <a:xfrm>
              <a:off x="1835725" y="1993075"/>
              <a:ext cx="2667000" cy="1981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00" y="2057399"/>
              <a:ext cx="2514600" cy="1522602"/>
            </a:xfrm>
            <a:prstGeom prst="rect">
              <a:avLst/>
            </a:prstGeom>
            <a:solidFill>
              <a:schemeClr val="bg1"/>
            </a:solidFill>
            <a:ln w="9525">
              <a:noFill/>
              <a:miter lim="800000"/>
              <a:headEnd/>
              <a:tailEnd/>
            </a:ln>
          </p:spPr>
        </p:pic>
        <p:sp>
          <p:nvSpPr>
            <p:cNvPr id="11" name="TextBox 10"/>
            <p:cNvSpPr txBox="1"/>
            <p:nvPr/>
          </p:nvSpPr>
          <p:spPr>
            <a:xfrm>
              <a:off x="1900049" y="3578422"/>
              <a:ext cx="2519549" cy="264890"/>
            </a:xfrm>
            <a:prstGeom prst="rect">
              <a:avLst/>
            </a:prstGeom>
            <a:solidFill>
              <a:schemeClr val="bg1"/>
            </a:solidFill>
          </p:spPr>
          <p:txBody>
            <a:bodyPr wrap="square" rtlCol="0">
              <a:spAutoFit/>
            </a:bodyPr>
            <a:lstStyle/>
            <a:p>
              <a:pPr algn="ctr"/>
              <a:r>
                <a:rPr lang="en-US" sz="1200" b="1" i="1" dirty="0" smtClean="0">
                  <a:solidFill>
                    <a:schemeClr val="bg1">
                      <a:lumMod val="50000"/>
                    </a:schemeClr>
                  </a:solidFill>
                  <a:latin typeface="Times New Roman" pitchFamily="18" charset="0"/>
                  <a:cs typeface="Times New Roman" pitchFamily="18" charset="0"/>
                </a:rPr>
                <a:t>“I don't know how it started, either.  All I know is that it's part of our organizational culture.”</a:t>
              </a:r>
              <a:endParaRPr lang="en-US" sz="1200" b="1" i="1" dirty="0">
                <a:solidFill>
                  <a:schemeClr val="bg1">
                    <a:lumMod val="50000"/>
                  </a:schemeClr>
                </a:solidFill>
                <a:latin typeface="Times New Roman" pitchFamily="18" charset="0"/>
                <a:cs typeface="Times New Roman" pitchFamily="18" charset="0"/>
              </a:endParaRPr>
            </a:p>
          </p:txBody>
        </p:sp>
      </p:grpSp>
      <p:sp>
        <p:nvSpPr>
          <p:cNvPr id="31" name="TextBox 30"/>
          <p:cNvSpPr txBox="1"/>
          <p:nvPr/>
        </p:nvSpPr>
        <p:spPr>
          <a:xfrm rot="1845651">
            <a:off x="3028936" y="5605331"/>
            <a:ext cx="2162300" cy="369332"/>
          </a:xfrm>
          <a:prstGeom prst="rect">
            <a:avLst/>
          </a:prstGeom>
          <a:noFill/>
          <a:ln w="25400">
            <a:noFill/>
          </a:ln>
        </p:spPr>
        <p:txBody>
          <a:bodyPr wrap="square" rtlCol="0">
            <a:spAutoFit/>
          </a:bodyPr>
          <a:lstStyle/>
          <a:p>
            <a:pPr algn="ctr"/>
            <a:r>
              <a:rPr lang="en-US" sz="1800" b="1" i="1" dirty="0" smtClean="0">
                <a:solidFill>
                  <a:schemeClr val="bg1">
                    <a:lumMod val="50000"/>
                  </a:schemeClr>
                </a:solidFill>
              </a:rPr>
              <a:t>Direction</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882501" y="358163"/>
            <a:ext cx="7753350" cy="6988936"/>
            <a:chOff x="1739751" y="563530"/>
            <a:chExt cx="7753350" cy="6988936"/>
          </a:xfrm>
        </p:grpSpPr>
        <p:pic>
          <p:nvPicPr>
            <p:cNvPr id="2050" name="Picture 2" descr="http://www.faqs.org/photo-dict/photofiles/list/372/737umbrell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9751" y="563530"/>
              <a:ext cx="7753350" cy="6988936"/>
            </a:xfrm>
            <a:prstGeom prst="rect">
              <a:avLst/>
            </a:prstGeom>
            <a:noFill/>
          </p:spPr>
        </p:pic>
        <p:sp>
          <p:nvSpPr>
            <p:cNvPr id="22" name="Rectangle 21"/>
            <p:cNvSpPr>
              <a:spLocks noChangeArrowheads="1"/>
            </p:cNvSpPr>
            <p:nvPr/>
          </p:nvSpPr>
          <p:spPr bwMode="gray">
            <a:xfrm rot="18207376">
              <a:off x="4011582" y="2289334"/>
              <a:ext cx="1447800"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Integrity</a:t>
              </a:r>
            </a:p>
          </p:txBody>
        </p:sp>
        <p:sp>
          <p:nvSpPr>
            <p:cNvPr id="26" name="Rectangle 25"/>
            <p:cNvSpPr>
              <a:spLocks noChangeArrowheads="1"/>
            </p:cNvSpPr>
            <p:nvPr/>
          </p:nvSpPr>
          <p:spPr bwMode="gray">
            <a:xfrm rot="19153214">
              <a:off x="2167502" y="2342566"/>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Accountability</a:t>
              </a:r>
            </a:p>
          </p:txBody>
        </p:sp>
        <p:sp>
          <p:nvSpPr>
            <p:cNvPr id="27" name="Rectangle 26"/>
            <p:cNvSpPr>
              <a:spLocks noChangeArrowheads="1"/>
            </p:cNvSpPr>
            <p:nvPr/>
          </p:nvSpPr>
          <p:spPr bwMode="gray">
            <a:xfrm rot="3297558">
              <a:off x="5010158" y="2253580"/>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Respect</a:t>
              </a:r>
            </a:p>
          </p:txBody>
        </p:sp>
        <p:sp>
          <p:nvSpPr>
            <p:cNvPr id="28" name="Rectangle 27"/>
            <p:cNvSpPr>
              <a:spLocks noChangeArrowheads="1"/>
            </p:cNvSpPr>
            <p:nvPr/>
          </p:nvSpPr>
          <p:spPr bwMode="gray">
            <a:xfrm rot="18442543">
              <a:off x="2939010" y="2311955"/>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Excellence</a:t>
              </a:r>
            </a:p>
          </p:txBody>
        </p:sp>
        <p:sp>
          <p:nvSpPr>
            <p:cNvPr id="29" name="Rectangle 28"/>
            <p:cNvSpPr>
              <a:spLocks noChangeArrowheads="1"/>
            </p:cNvSpPr>
            <p:nvPr/>
          </p:nvSpPr>
          <p:spPr bwMode="gray">
            <a:xfrm rot="3275025">
              <a:off x="6021838" y="2382938"/>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Collaboration</a:t>
              </a:r>
            </a:p>
          </p:txBody>
        </p:sp>
        <p:sp>
          <p:nvSpPr>
            <p:cNvPr id="30" name="Rectangle 29"/>
            <p:cNvSpPr>
              <a:spLocks noChangeArrowheads="1"/>
            </p:cNvSpPr>
            <p:nvPr/>
          </p:nvSpPr>
          <p:spPr bwMode="gray">
            <a:xfrm rot="2668036">
              <a:off x="6887489" y="2359167"/>
              <a:ext cx="2116015"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Communication</a:t>
              </a:r>
            </a:p>
          </p:txBody>
        </p:sp>
        <p:sp>
          <p:nvSpPr>
            <p:cNvPr id="34" name="Wave 33"/>
            <p:cNvSpPr/>
            <p:nvPr/>
          </p:nvSpPr>
          <p:spPr bwMode="auto">
            <a:xfrm>
              <a:off x="5647216" y="762000"/>
              <a:ext cx="1306033" cy="457200"/>
            </a:xfrm>
            <a:prstGeom prst="wave">
              <a:avLst/>
            </a:prstGeom>
            <a:solidFill>
              <a:srgbClr val="FF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5" name="TextBox 34"/>
            <p:cNvSpPr txBox="1"/>
            <p:nvPr/>
          </p:nvSpPr>
          <p:spPr>
            <a:xfrm rot="405420">
              <a:off x="5668483" y="798715"/>
              <a:ext cx="685800" cy="304800"/>
            </a:xfrm>
            <a:prstGeom prst="rect">
              <a:avLst/>
            </a:prstGeom>
            <a:noFill/>
            <a:ln w="50800">
              <a:noFill/>
            </a:ln>
          </p:spPr>
          <p:txBody>
            <a:bodyPr wrap="square" rtlCol="0">
              <a:spAutoFit/>
            </a:bodyPr>
            <a:lstStyle/>
            <a:p>
              <a:pPr algn="ctr"/>
              <a:r>
                <a:rPr lang="en-US" dirty="0" smtClean="0">
                  <a:solidFill>
                    <a:schemeClr val="bg1"/>
                  </a:solidFill>
                </a:rPr>
                <a:t>UCOP</a:t>
              </a:r>
            </a:p>
          </p:txBody>
        </p:sp>
        <p:sp>
          <p:nvSpPr>
            <p:cNvPr id="33" name="TextBox 32"/>
            <p:cNvSpPr txBox="1"/>
            <p:nvPr/>
          </p:nvSpPr>
          <p:spPr>
            <a:xfrm>
              <a:off x="7806515" y="4580864"/>
              <a:ext cx="1002555"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Academic Affairs</a:t>
              </a:r>
            </a:p>
          </p:txBody>
        </p:sp>
        <p:sp>
          <p:nvSpPr>
            <p:cNvPr id="36" name="TextBox 35"/>
            <p:cNvSpPr txBox="1"/>
            <p:nvPr/>
          </p:nvSpPr>
          <p:spPr>
            <a:xfrm>
              <a:off x="3779870" y="4573790"/>
              <a:ext cx="1194396"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Business Operations</a:t>
              </a:r>
            </a:p>
          </p:txBody>
        </p:sp>
        <p:sp>
          <p:nvSpPr>
            <p:cNvPr id="38" name="TextBox 37"/>
            <p:cNvSpPr txBox="1"/>
            <p:nvPr/>
          </p:nvSpPr>
          <p:spPr>
            <a:xfrm>
              <a:off x="2462757" y="4573790"/>
              <a:ext cx="124091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Laboratory</a:t>
              </a:r>
            </a:p>
            <a:p>
              <a:pPr algn="ctr"/>
              <a:r>
                <a:rPr lang="en-US" sz="1600" cap="small" dirty="0" smtClean="0">
                  <a:solidFill>
                    <a:schemeClr val="bg1">
                      <a:lumMod val="50000"/>
                    </a:schemeClr>
                  </a:solidFill>
                  <a:latin typeface="Tahoma" pitchFamily="34" charset="0"/>
                  <a:cs typeface="Tahoma" pitchFamily="34" charset="0"/>
                </a:rPr>
                <a:t>Operations</a:t>
              </a:r>
            </a:p>
          </p:txBody>
        </p:sp>
        <p:sp>
          <p:nvSpPr>
            <p:cNvPr id="39" name="TextBox 38"/>
            <p:cNvSpPr txBox="1"/>
            <p:nvPr/>
          </p:nvSpPr>
          <p:spPr>
            <a:xfrm>
              <a:off x="4094856" y="5257800"/>
              <a:ext cx="159666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Health Sciences &amp; Services</a:t>
              </a:r>
            </a:p>
          </p:txBody>
        </p:sp>
        <p:sp>
          <p:nvSpPr>
            <p:cNvPr id="40" name="TextBox 39"/>
            <p:cNvSpPr txBox="1"/>
            <p:nvPr/>
          </p:nvSpPr>
          <p:spPr>
            <a:xfrm>
              <a:off x="5771256" y="5257800"/>
              <a:ext cx="1056614"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External Relations</a:t>
              </a:r>
            </a:p>
          </p:txBody>
        </p:sp>
        <p:sp>
          <p:nvSpPr>
            <p:cNvPr id="21" name="TextBox 20"/>
            <p:cNvSpPr txBox="1"/>
            <p:nvPr/>
          </p:nvSpPr>
          <p:spPr>
            <a:xfrm>
              <a:off x="4462132" y="3886200"/>
              <a:ext cx="1208567"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Compliance &amp; Audit</a:t>
              </a:r>
            </a:p>
          </p:txBody>
        </p:sp>
        <p:sp>
          <p:nvSpPr>
            <p:cNvPr id="23" name="TextBox 22"/>
            <p:cNvSpPr txBox="1"/>
            <p:nvPr/>
          </p:nvSpPr>
          <p:spPr>
            <a:xfrm>
              <a:off x="5791200" y="3886200"/>
              <a:ext cx="12192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Treasurer’s Office</a:t>
              </a:r>
            </a:p>
          </p:txBody>
        </p:sp>
        <p:sp>
          <p:nvSpPr>
            <p:cNvPr id="24" name="TextBox 23"/>
            <p:cNvSpPr txBox="1"/>
            <p:nvPr/>
          </p:nvSpPr>
          <p:spPr>
            <a:xfrm>
              <a:off x="7118499" y="3886200"/>
              <a:ext cx="990599"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Policy &amp; Analysis</a:t>
              </a:r>
            </a:p>
          </p:txBody>
        </p:sp>
        <p:sp>
          <p:nvSpPr>
            <p:cNvPr id="25" name="TextBox 24"/>
            <p:cNvSpPr txBox="1"/>
            <p:nvPr/>
          </p:nvSpPr>
          <p:spPr>
            <a:xfrm>
              <a:off x="3014332" y="3886200"/>
              <a:ext cx="12954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OGC / Legal Affairs</a:t>
              </a:r>
            </a:p>
          </p:txBody>
        </p:sp>
        <p:pic>
          <p:nvPicPr>
            <p:cNvPr id="3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5270" y="4572000"/>
              <a:ext cx="2638355" cy="594360"/>
            </a:xfrm>
            <a:prstGeom prst="rect">
              <a:avLst/>
            </a:prstGeom>
            <a:solidFill>
              <a:schemeClr val="bg1"/>
            </a:solidFill>
            <a:ln w="76200">
              <a:solidFill>
                <a:srgbClr val="F6EB0A"/>
              </a:solidFill>
              <a:miter lim="800000"/>
              <a:headEnd/>
              <a:tailEnd/>
            </a:ln>
            <a:effectLst/>
          </p:spPr>
        </p:pic>
      </p:grpSp>
      <p:sp>
        <p:nvSpPr>
          <p:cNvPr id="24577" name="Rectangle 2"/>
          <p:cNvSpPr>
            <a:spLocks noGrp="1" noChangeArrowheads="1"/>
          </p:cNvSpPr>
          <p:nvPr>
            <p:ph type="title"/>
          </p:nvPr>
        </p:nvSpPr>
        <p:spPr>
          <a:xfrm>
            <a:off x="762000" y="838200"/>
            <a:ext cx="3733800" cy="288925"/>
          </a:xfrm>
        </p:spPr>
        <p:txBody>
          <a:bodyPr/>
          <a:lstStyle/>
          <a:p>
            <a:pPr lvl="1"/>
            <a:r>
              <a:rPr lang="en-US" sz="2300" u="sng" dirty="0" smtClean="0">
                <a:solidFill>
                  <a:schemeClr val="accent1"/>
                </a:solidFill>
              </a:rPr>
              <a:t>VALUES</a:t>
            </a:r>
            <a:r>
              <a:rPr lang="en-US" sz="2300" dirty="0" smtClean="0"/>
              <a:t> recap</a:t>
            </a:r>
          </a:p>
        </p:txBody>
      </p:sp>
      <p:sp>
        <p:nvSpPr>
          <p:cNvPr id="31" name="TextBox 30"/>
          <p:cNvSpPr txBox="1"/>
          <p:nvPr/>
        </p:nvSpPr>
        <p:spPr>
          <a:xfrm>
            <a:off x="6482307" y="5596268"/>
            <a:ext cx="2661693" cy="1231106"/>
          </a:xfrm>
          <a:prstGeom prst="rect">
            <a:avLst/>
          </a:prstGeom>
          <a:solidFill>
            <a:srgbClr val="F6EB0A"/>
          </a:solidFill>
          <a:ln w="25400">
            <a:solidFill>
              <a:schemeClr val="bg1">
                <a:lumMod val="50000"/>
              </a:schemeClr>
            </a:solidFill>
          </a:ln>
        </p:spPr>
        <p:txBody>
          <a:bodyPr wrap="square" rtlCol="0">
            <a:spAutoFit/>
          </a:bodyPr>
          <a:lstStyle/>
          <a:p>
            <a:pPr marL="342900" indent="-342900"/>
            <a:r>
              <a:rPr lang="en-US" u="sng" dirty="0" smtClean="0">
                <a:solidFill>
                  <a:schemeClr val="bg1">
                    <a:lumMod val="50000"/>
                  </a:schemeClr>
                </a:solidFill>
              </a:rPr>
              <a:t>CFO Division Values:</a:t>
            </a:r>
          </a:p>
          <a:p>
            <a:pPr marL="342900" indent="-342900"/>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Effective Fiscal Stewardship</a:t>
            </a:r>
          </a:p>
          <a:p>
            <a:pPr marL="342900" indent="-342900">
              <a:buAutoNum type="arabicPeriod"/>
            </a:pPr>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Customer Service</a:t>
            </a:r>
          </a:p>
          <a:p>
            <a:pPr marL="342900" indent="-342900">
              <a:buAutoNum type="arabicPeriod"/>
            </a:pPr>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Continuous Improvement</a:t>
            </a:r>
          </a:p>
        </p:txBody>
      </p:sp>
      <p:cxnSp>
        <p:nvCxnSpPr>
          <p:cNvPr id="37" name="Straight Arrow Connector 36"/>
          <p:cNvCxnSpPr/>
          <p:nvPr/>
        </p:nvCxnSpPr>
        <p:spPr bwMode="auto">
          <a:xfrm rot="16200000" flipH="1">
            <a:off x="6281183" y="5138183"/>
            <a:ext cx="544036" cy="304801"/>
          </a:xfrm>
          <a:prstGeom prst="straightConnector1">
            <a:avLst/>
          </a:prstGeom>
          <a:noFill/>
          <a:ln w="25400" cap="flat" cmpd="sng" algn="ctr">
            <a:solidFill>
              <a:schemeClr val="bg1">
                <a:lumMod val="50000"/>
              </a:schemeClr>
            </a:solidFill>
            <a:prstDash val="solid"/>
            <a:round/>
            <a:headEnd type="none" w="med" len="med"/>
            <a:tailEnd type="triangle" w="lg" len="lg"/>
          </a:ln>
          <a:effectLst/>
        </p:spPr>
      </p:cxnSp>
      <p:sp>
        <p:nvSpPr>
          <p:cNvPr id="56" name="TextBox 55"/>
          <p:cNvSpPr txBox="1"/>
          <p:nvPr/>
        </p:nvSpPr>
        <p:spPr>
          <a:xfrm rot="233865">
            <a:off x="5286126" y="655755"/>
            <a:ext cx="808076" cy="307777"/>
          </a:xfrm>
          <a:prstGeom prst="rect">
            <a:avLst/>
          </a:prstGeom>
          <a:noFill/>
          <a:ln w="50800">
            <a:noFill/>
          </a:ln>
        </p:spPr>
        <p:txBody>
          <a:bodyPr wrap="square" rtlCol="0">
            <a:spAutoFit/>
          </a:bodyPr>
          <a:lstStyle/>
          <a:p>
            <a:pPr algn="ctr"/>
            <a:r>
              <a:rPr lang="en-US" dirty="0" smtClean="0">
                <a:solidFill>
                  <a:schemeClr val="bg1"/>
                </a:solidFill>
              </a:rPr>
              <a:t>Values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839200" cy="288925"/>
          </a:xfrm>
        </p:spPr>
        <p:txBody>
          <a:bodyPr/>
          <a:lstStyle/>
          <a:p>
            <a:pPr lvl="1"/>
            <a:r>
              <a:rPr lang="en-US" sz="2300" dirty="0" smtClean="0"/>
              <a:t>Should a division have separate </a:t>
            </a:r>
            <a:r>
              <a:rPr lang="en-US" sz="2300" u="sng" dirty="0" smtClean="0">
                <a:solidFill>
                  <a:schemeClr val="accent1"/>
                </a:solidFill>
              </a:rPr>
              <a:t>VALUES</a:t>
            </a:r>
            <a:r>
              <a:rPr lang="en-US" sz="2300" b="0" dirty="0" smtClean="0">
                <a:solidFill>
                  <a:schemeClr val="accent1"/>
                </a:solidFill>
              </a:rPr>
              <a:t> </a:t>
            </a:r>
            <a:r>
              <a:rPr lang="en-US" sz="2300" dirty="0" smtClean="0"/>
              <a:t>from its “parent”?</a:t>
            </a:r>
          </a:p>
        </p:txBody>
      </p:sp>
      <p:grpSp>
        <p:nvGrpSpPr>
          <p:cNvPr id="2" name="Group 20"/>
          <p:cNvGrpSpPr/>
          <p:nvPr/>
        </p:nvGrpSpPr>
        <p:grpSpPr>
          <a:xfrm>
            <a:off x="914400" y="1524000"/>
            <a:ext cx="5181600" cy="4800600"/>
            <a:chOff x="914400" y="1600200"/>
            <a:chExt cx="5181600" cy="4800600"/>
          </a:xfrm>
        </p:grpSpPr>
        <p:sp>
          <p:nvSpPr>
            <p:cNvPr id="18" name="Rectangle 17"/>
            <p:cNvSpPr/>
            <p:nvPr/>
          </p:nvSpPr>
          <p:spPr bwMode="auto">
            <a:xfrm>
              <a:off x="914400" y="1600200"/>
              <a:ext cx="5181600" cy="4800600"/>
            </a:xfrm>
            <a:prstGeom prst="rect">
              <a:avLst/>
            </a:prstGeom>
            <a:solidFill>
              <a:schemeClr val="accent1">
                <a:lumMod val="40000"/>
                <a:lumOff val="60000"/>
              </a:schemeClr>
            </a:solidFill>
            <a:ln w="508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 name="Isosceles Triangle 6"/>
            <p:cNvSpPr/>
            <p:nvPr/>
          </p:nvSpPr>
          <p:spPr bwMode="auto">
            <a:xfrm rot="10800000">
              <a:off x="1295398" y="3581397"/>
              <a:ext cx="4419601" cy="914399"/>
            </a:xfrm>
            <a:prstGeom prst="triangle">
              <a:avLst/>
            </a:prstGeom>
            <a:solidFill>
              <a:schemeClr val="accent1">
                <a:lumMod val="75000"/>
              </a:schemeClr>
            </a:solidFill>
            <a:ln w="508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 name="Rounded Rectangle 3"/>
            <p:cNvSpPr/>
            <p:nvPr/>
          </p:nvSpPr>
          <p:spPr bwMode="auto">
            <a:xfrm>
              <a:off x="1066800" y="1741967"/>
              <a:ext cx="4876800" cy="1991833"/>
            </a:xfrm>
            <a:prstGeom prst="roundRect">
              <a:avLst/>
            </a:prstGeom>
            <a:solidFill>
              <a:schemeClr val="bg1"/>
            </a:solidFill>
            <a:ln w="25400" cap="flat" cmpd="sng" algn="ctr">
              <a:solidFill>
                <a:schemeClr val="accent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 name="TextBox 4"/>
            <p:cNvSpPr txBox="1"/>
            <p:nvPr/>
          </p:nvSpPr>
          <p:spPr>
            <a:xfrm>
              <a:off x="1066800" y="1818167"/>
              <a:ext cx="4876800" cy="2077492"/>
            </a:xfrm>
            <a:prstGeom prst="rect">
              <a:avLst/>
            </a:prstGeom>
            <a:noFill/>
          </p:spPr>
          <p:txBody>
            <a:bodyPr wrap="square" rtlCol="0">
              <a:spAutoFit/>
            </a:bodyPr>
            <a:lstStyle/>
            <a:p>
              <a:endParaRPr lang="en-US" dirty="0" smtClean="0"/>
            </a:p>
            <a:p>
              <a:endParaRPr lang="en-US" dirty="0" smtClean="0"/>
            </a:p>
            <a:p>
              <a:endParaRPr lang="en-US" dirty="0" smtClean="0"/>
            </a:p>
            <a:p>
              <a:pPr algn="ctr"/>
              <a:endParaRPr lang="en-US" sz="800" b="1" dirty="0" smtClean="0">
                <a:solidFill>
                  <a:schemeClr val="accent1">
                    <a:lumMod val="75000"/>
                  </a:schemeClr>
                </a:solidFill>
              </a:endParaRPr>
            </a:p>
            <a:p>
              <a:pPr algn="ctr"/>
              <a:r>
                <a:rPr lang="en-US" sz="1300" b="1" dirty="0" smtClean="0">
                  <a:solidFill>
                    <a:schemeClr val="accent1">
                      <a:lumMod val="75000"/>
                    </a:schemeClr>
                  </a:solidFill>
                </a:rPr>
                <a:t>Companywide Values:</a:t>
              </a:r>
            </a:p>
            <a:p>
              <a:endParaRPr lang="en-US" sz="800" dirty="0" smtClean="0"/>
            </a:p>
            <a:p>
              <a:pPr marL="169863" lvl="0" indent="-169863">
                <a:buFont typeface="+mj-lt"/>
                <a:buAutoNum type="arabicPeriod"/>
              </a:pPr>
              <a:r>
                <a:rPr lang="en-US" sz="1300" dirty="0" smtClean="0"/>
                <a:t> </a:t>
              </a:r>
              <a:r>
                <a:rPr lang="en-US" sz="1300" b="1" i="1" dirty="0" smtClean="0">
                  <a:solidFill>
                    <a:srgbClr val="0070C0"/>
                  </a:solidFill>
                </a:rPr>
                <a:t>Dedication</a:t>
              </a:r>
              <a:r>
                <a:rPr lang="en-US" sz="1300" dirty="0" smtClean="0"/>
                <a:t> to every client's success </a:t>
              </a:r>
            </a:p>
            <a:p>
              <a:pPr marL="169863" lvl="0" indent="-169863">
                <a:buFont typeface="+mj-lt"/>
                <a:buAutoNum type="arabicPeriod"/>
              </a:pPr>
              <a:r>
                <a:rPr lang="en-US" sz="1300" dirty="0" smtClean="0"/>
                <a:t> </a:t>
              </a:r>
              <a:r>
                <a:rPr lang="en-US" sz="1300" b="1" i="1" dirty="0" smtClean="0">
                  <a:solidFill>
                    <a:srgbClr val="0070C0"/>
                  </a:solidFill>
                </a:rPr>
                <a:t>Innovation</a:t>
              </a:r>
              <a:r>
                <a:rPr lang="en-US" sz="1300" dirty="0" smtClean="0"/>
                <a:t> that matters, for our company and for the world </a:t>
              </a:r>
            </a:p>
            <a:p>
              <a:pPr marL="169863" lvl="0" indent="-169863">
                <a:buFont typeface="+mj-lt"/>
                <a:buAutoNum type="arabicPeriod"/>
              </a:pPr>
              <a:r>
                <a:rPr lang="en-US" sz="1300" dirty="0" smtClean="0"/>
                <a:t> </a:t>
              </a:r>
              <a:r>
                <a:rPr lang="en-US" sz="1300" b="1" i="1" dirty="0" smtClean="0">
                  <a:solidFill>
                    <a:srgbClr val="0070C0"/>
                  </a:solidFill>
                </a:rPr>
                <a:t>Trust and personal responsibility </a:t>
              </a:r>
              <a:r>
                <a:rPr lang="en-US" sz="1300" dirty="0" smtClean="0"/>
                <a:t>in all relationships</a:t>
              </a:r>
            </a:p>
            <a:p>
              <a:endParaRPr lang="en-US" dirty="0"/>
            </a:p>
          </p:txBody>
        </p:sp>
        <p:pic>
          <p:nvPicPr>
            <p:cNvPr id="114690" name="Picture 2" descr="http://www.enterprise.mtu.edu/highschool/partners/logos/ibm-logo.jpg"/>
            <p:cNvPicPr>
              <a:picLocks noChangeAspect="1" noChangeArrowheads="1"/>
            </p:cNvPicPr>
            <p:nvPr/>
          </p:nvPicPr>
          <p:blipFill>
            <a:blip r:embed="rId4" cstate="email">
              <a:extLst>
                <a:ext uri="{28A0092B-C50C-407E-A947-70E740481C1C}">
                  <a14:useLocalDpi xmlns:a14="http://schemas.microsoft.com/office/drawing/2010/main"/>
                </a:ext>
              </a:extLst>
            </a:blip>
            <a:srcRect t="29179" b="29483"/>
            <a:stretch>
              <a:fillRect/>
            </a:stretch>
          </p:blipFill>
          <p:spPr bwMode="auto">
            <a:xfrm>
              <a:off x="2684370" y="1881965"/>
              <a:ext cx="1659030" cy="685800"/>
            </a:xfrm>
            <a:prstGeom prst="rect">
              <a:avLst/>
            </a:prstGeom>
            <a:noFill/>
          </p:spPr>
        </p:pic>
        <p:sp>
          <p:nvSpPr>
            <p:cNvPr id="8" name="Rounded Rectangle 7"/>
            <p:cNvSpPr/>
            <p:nvPr/>
          </p:nvSpPr>
          <p:spPr bwMode="auto">
            <a:xfrm>
              <a:off x="2057400" y="4557205"/>
              <a:ext cx="2895600" cy="1676400"/>
            </a:xfrm>
            <a:prstGeom prst="roundRect">
              <a:avLst/>
            </a:prstGeom>
            <a:solidFill>
              <a:schemeClr val="tx1"/>
            </a:solidFill>
            <a:ln w="50800" cap="flat" cmpd="sng" algn="ctr">
              <a:solidFill>
                <a:schemeClr val="bg1">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14692" name="Picture 4" descr="IBM Global Procurem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2301" y="4677705"/>
              <a:ext cx="946299" cy="447342"/>
            </a:xfrm>
            <a:prstGeom prst="rect">
              <a:avLst/>
            </a:prstGeom>
            <a:noFill/>
          </p:spPr>
        </p:pic>
        <p:sp>
          <p:nvSpPr>
            <p:cNvPr id="10" name="TextBox 9"/>
            <p:cNvSpPr txBox="1"/>
            <p:nvPr/>
          </p:nvSpPr>
          <p:spPr>
            <a:xfrm>
              <a:off x="2209800" y="5069338"/>
              <a:ext cx="2743200" cy="120032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Global Procurement Values:</a:t>
              </a:r>
            </a:p>
            <a:p>
              <a:endParaRPr lang="en-US" sz="1200" dirty="0" smtClean="0">
                <a:latin typeface="Times New Roman" pitchFamily="18" charset="0"/>
                <a:cs typeface="Times New Roman" pitchFamily="18" charset="0"/>
              </a:endParaRP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Understanding</a:t>
              </a: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Integrity and teamwork</a:t>
              </a:r>
            </a:p>
            <a:p>
              <a:pPr marL="690563" lvl="0" indent="-339725">
                <a:buFont typeface="+mj-lt"/>
                <a:buAutoNum type="arabicPeriod"/>
              </a:pPr>
              <a:r>
                <a:rPr lang="en-US" sz="1200" dirty="0" smtClean="0">
                  <a:solidFill>
                    <a:schemeClr val="bg1"/>
                  </a:solidFill>
                  <a:latin typeface="Times New Roman" pitchFamily="18" charset="0"/>
                  <a:cs typeface="Times New Roman" pitchFamily="18" charset="0"/>
                </a:rPr>
                <a:t>Initiative and urgency</a:t>
              </a:r>
            </a:p>
            <a:p>
              <a:endParaRPr lang="en-US" sz="1200" dirty="0"/>
            </a:p>
          </p:txBody>
        </p:sp>
      </p:grpSp>
      <p:sp>
        <p:nvSpPr>
          <p:cNvPr id="11" name="Rectangle 10"/>
          <p:cNvSpPr>
            <a:spLocks noChangeArrowheads="1"/>
          </p:cNvSpPr>
          <p:nvPr/>
        </p:nvSpPr>
        <p:spPr bwMode="gray">
          <a:xfrm>
            <a:off x="6324600" y="1447800"/>
            <a:ext cx="3200400" cy="1143000"/>
          </a:xfrm>
          <a:prstGeom prst="rect">
            <a:avLst/>
          </a:prstGeom>
          <a:noFill/>
          <a:ln w="9525">
            <a:noFill/>
            <a:miter lim="800000"/>
            <a:headEnd/>
            <a:tailEnd/>
          </a:ln>
        </p:spPr>
        <p:txBody>
          <a:bodyPr lIns="91429" tIns="36571" rIns="36571" bIns="36571"/>
          <a:lstStyle/>
          <a:p>
            <a:pPr marL="0" lvl="1" indent="1588" algn="just" defTabSz="1019175" eaLnBrk="0" hangingPunct="0">
              <a:buClr>
                <a:schemeClr val="folHlink"/>
              </a:buClr>
              <a:buSzPct val="125000"/>
            </a:pPr>
            <a:r>
              <a:rPr lang="en-US" dirty="0" smtClean="0"/>
              <a:t>Although the sub-groups within a </a:t>
            </a:r>
            <a:r>
              <a:rPr lang="en-US" b="1" dirty="0" smtClean="0">
                <a:solidFill>
                  <a:srgbClr val="00B0F0"/>
                </a:solidFill>
              </a:rPr>
              <a:t>“family” </a:t>
            </a:r>
            <a:r>
              <a:rPr lang="en-US" dirty="0" smtClean="0"/>
              <a:t>share a set of broad values at the top, each functional group may have its </a:t>
            </a:r>
            <a:r>
              <a:rPr lang="en-US" b="1" dirty="0" smtClean="0">
                <a:solidFill>
                  <a:srgbClr val="00B0F0"/>
                </a:solidFill>
              </a:rPr>
              <a:t>own set of values </a:t>
            </a:r>
            <a:r>
              <a:rPr lang="en-US" dirty="0" smtClean="0"/>
              <a:t>that reflect its own set of specific duties.</a:t>
            </a:r>
          </a:p>
        </p:txBody>
      </p:sp>
      <p:grpSp>
        <p:nvGrpSpPr>
          <p:cNvPr id="3" name="Group 18"/>
          <p:cNvGrpSpPr/>
          <p:nvPr/>
        </p:nvGrpSpPr>
        <p:grpSpPr>
          <a:xfrm>
            <a:off x="6553200" y="2743200"/>
            <a:ext cx="2895600" cy="2743200"/>
            <a:chOff x="6705600" y="3333303"/>
            <a:chExt cx="2895600" cy="3524696"/>
          </a:xfrm>
        </p:grpSpPr>
        <p:sp>
          <p:nvSpPr>
            <p:cNvPr id="12" name="Isosceles Triangle 11"/>
            <p:cNvSpPr/>
            <p:nvPr/>
          </p:nvSpPr>
          <p:spPr bwMode="auto">
            <a:xfrm rot="10800000">
              <a:off x="6705600" y="3352801"/>
              <a:ext cx="2895600" cy="3505198"/>
            </a:xfrm>
            <a:prstGeom prst="triangle">
              <a:avLst/>
            </a:prstGeom>
            <a:solidFill>
              <a:srgbClr val="F6EB0A"/>
            </a:solidFill>
            <a:ln w="508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3" name="TextBox 12"/>
            <p:cNvSpPr txBox="1"/>
            <p:nvPr/>
          </p:nvSpPr>
          <p:spPr>
            <a:xfrm>
              <a:off x="6934200" y="3333303"/>
              <a:ext cx="2667000" cy="553998"/>
            </a:xfrm>
            <a:prstGeom prst="rect">
              <a:avLst/>
            </a:prstGeom>
            <a:noFill/>
          </p:spPr>
          <p:txBody>
            <a:bodyPr wrap="square" rtlCol="0">
              <a:spAutoFit/>
            </a:bodyPr>
            <a:lstStyle/>
            <a:p>
              <a:pPr algn="ctr"/>
              <a:r>
                <a:rPr lang="en-US" sz="3000" b="1" cap="small" spc="1600" dirty="0" smtClean="0">
                  <a:solidFill>
                    <a:schemeClr val="bg1">
                      <a:lumMod val="50000"/>
                    </a:schemeClr>
                  </a:solidFill>
                </a:rPr>
                <a:t>BROAD</a:t>
              </a:r>
              <a:endParaRPr lang="en-US" sz="3000" b="1" cap="small" spc="1600" dirty="0">
                <a:solidFill>
                  <a:schemeClr val="bg1">
                    <a:lumMod val="50000"/>
                  </a:schemeClr>
                </a:solidFill>
              </a:endParaRPr>
            </a:p>
          </p:txBody>
        </p:sp>
        <p:sp>
          <p:nvSpPr>
            <p:cNvPr id="14" name="TextBox 13"/>
            <p:cNvSpPr txBox="1"/>
            <p:nvPr/>
          </p:nvSpPr>
          <p:spPr>
            <a:xfrm rot="17572572">
              <a:off x="7570693" y="5164863"/>
              <a:ext cx="2057400" cy="307777"/>
            </a:xfrm>
            <a:prstGeom prst="rect">
              <a:avLst/>
            </a:prstGeom>
            <a:noFill/>
          </p:spPr>
          <p:txBody>
            <a:bodyPr wrap="square" rtlCol="0">
              <a:spAutoFit/>
            </a:bodyPr>
            <a:lstStyle/>
            <a:p>
              <a:pPr algn="ctr"/>
              <a:r>
                <a:rPr lang="en-US" b="1" dirty="0" smtClean="0">
                  <a:solidFill>
                    <a:schemeClr val="bg1">
                      <a:lumMod val="50000"/>
                    </a:schemeClr>
                  </a:solidFill>
                  <a:sym typeface="Wingdings" pitchFamily="2" charset="2"/>
                </a:rPr>
                <a:t></a:t>
              </a:r>
              <a:r>
                <a:rPr lang="en-US" b="1" dirty="0" smtClean="0">
                  <a:solidFill>
                    <a:schemeClr val="bg1">
                      <a:lumMod val="50000"/>
                    </a:schemeClr>
                  </a:solidFill>
                </a:rPr>
                <a:t>More Specific</a:t>
              </a:r>
              <a:endParaRPr lang="en-US" b="1" dirty="0">
                <a:solidFill>
                  <a:schemeClr val="bg1">
                    <a:lumMod val="50000"/>
                  </a:schemeClr>
                </a:solidFill>
              </a:endParaRPr>
            </a:p>
          </p:txBody>
        </p:sp>
        <p:sp>
          <p:nvSpPr>
            <p:cNvPr id="15" name="TextBox 14"/>
            <p:cNvSpPr txBox="1"/>
            <p:nvPr/>
          </p:nvSpPr>
          <p:spPr>
            <a:xfrm rot="4103326">
              <a:off x="6714656" y="5159725"/>
              <a:ext cx="2057400" cy="307777"/>
            </a:xfrm>
            <a:prstGeom prst="rect">
              <a:avLst/>
            </a:prstGeom>
            <a:noFill/>
          </p:spPr>
          <p:txBody>
            <a:bodyPr wrap="square" rtlCol="0">
              <a:spAutoFit/>
            </a:bodyPr>
            <a:lstStyle/>
            <a:p>
              <a:pPr algn="ctr"/>
              <a:r>
                <a:rPr lang="en-US" b="1" dirty="0" smtClean="0">
                  <a:solidFill>
                    <a:schemeClr val="bg1">
                      <a:lumMod val="50000"/>
                    </a:schemeClr>
                  </a:solidFill>
                </a:rPr>
                <a:t>More Specific</a:t>
              </a:r>
              <a:r>
                <a:rPr lang="en-US" b="1" dirty="0" smtClean="0">
                  <a:solidFill>
                    <a:schemeClr val="bg1">
                      <a:lumMod val="50000"/>
                    </a:schemeClr>
                  </a:solidFill>
                  <a:sym typeface="Wingdings" pitchFamily="2" charset="2"/>
                </a:rPr>
                <a:t> </a:t>
              </a:r>
              <a:endParaRPr lang="en-US" b="1" dirty="0">
                <a:solidFill>
                  <a:schemeClr val="bg1">
                    <a:lumMod val="50000"/>
                  </a:schemeClr>
                </a:solidFill>
              </a:endParaRPr>
            </a:p>
          </p:txBody>
        </p:sp>
        <p:sp>
          <p:nvSpPr>
            <p:cNvPr id="16" name="TextBox 15"/>
            <p:cNvSpPr txBox="1"/>
            <p:nvPr/>
          </p:nvSpPr>
          <p:spPr>
            <a:xfrm rot="5400000">
              <a:off x="7128746" y="4698896"/>
              <a:ext cx="2057400" cy="307777"/>
            </a:xfrm>
            <a:prstGeom prst="rect">
              <a:avLst/>
            </a:prstGeom>
            <a:noFill/>
          </p:spPr>
          <p:txBody>
            <a:bodyPr wrap="square" rtlCol="0">
              <a:spAutoFit/>
            </a:bodyPr>
            <a:lstStyle/>
            <a:p>
              <a:pPr algn="ctr"/>
              <a:r>
                <a:rPr lang="en-US" b="1" dirty="0" smtClean="0">
                  <a:solidFill>
                    <a:schemeClr val="bg1">
                      <a:lumMod val="50000"/>
                    </a:schemeClr>
                  </a:solidFill>
                </a:rPr>
                <a:t>More Specific</a:t>
              </a:r>
              <a:r>
                <a:rPr lang="en-US" b="1" dirty="0" smtClean="0">
                  <a:solidFill>
                    <a:schemeClr val="bg1">
                      <a:lumMod val="50000"/>
                    </a:schemeClr>
                  </a:solidFill>
                  <a:sym typeface="Wingdings" pitchFamily="2" charset="2"/>
                </a:rPr>
                <a:t> </a:t>
              </a:r>
              <a:endParaRPr lang="en-US" b="1" dirty="0">
                <a:solidFill>
                  <a:schemeClr val="bg1">
                    <a:lumMod val="50000"/>
                  </a:schemeClr>
                </a:solidFill>
              </a:endParaRPr>
            </a:p>
          </p:txBody>
        </p:sp>
      </p:grpSp>
      <p:sp>
        <p:nvSpPr>
          <p:cNvPr id="20" name="Rectangle 19"/>
          <p:cNvSpPr>
            <a:spLocks noChangeArrowheads="1"/>
          </p:cNvSpPr>
          <p:nvPr/>
        </p:nvSpPr>
        <p:spPr bwMode="gray">
          <a:xfrm>
            <a:off x="6324600" y="5562600"/>
            <a:ext cx="3200400" cy="1143000"/>
          </a:xfrm>
          <a:prstGeom prst="rect">
            <a:avLst/>
          </a:prstGeom>
          <a:noFill/>
          <a:ln w="9525">
            <a:noFill/>
            <a:miter lim="800000"/>
            <a:headEnd/>
            <a:tailEnd/>
          </a:ln>
        </p:spPr>
        <p:txBody>
          <a:bodyPr lIns="91429" tIns="36571" rIns="36571" bIns="36571"/>
          <a:lstStyle/>
          <a:p>
            <a:pPr marL="0" lvl="1" indent="1588" algn="just" defTabSz="1019175" eaLnBrk="0" hangingPunct="0">
              <a:buClr>
                <a:schemeClr val="folHlink"/>
              </a:buClr>
              <a:buSzPct val="125000"/>
            </a:pPr>
            <a:r>
              <a:rPr lang="en-US" dirty="0" smtClean="0"/>
              <a:t>It </a:t>
            </a:r>
            <a:r>
              <a:rPr lang="en-US" b="1" dirty="0" smtClean="0">
                <a:solidFill>
                  <a:srgbClr val="00B0F0"/>
                </a:solidFill>
              </a:rPr>
              <a:t>doesn’t </a:t>
            </a:r>
            <a:r>
              <a:rPr lang="en-US" dirty="0" smtClean="0"/>
              <a:t>mean the lower group </a:t>
            </a:r>
            <a:r>
              <a:rPr lang="en-US" b="1" dirty="0" smtClean="0">
                <a:solidFill>
                  <a:srgbClr val="00B0F0"/>
                </a:solidFill>
              </a:rPr>
              <a:t>conflicts </a:t>
            </a:r>
            <a:r>
              <a:rPr lang="en-US" dirty="0" smtClean="0"/>
              <a:t>with the higher group (in fact, they usually jibe quite well).  It just means the work is getting more </a:t>
            </a:r>
            <a:r>
              <a:rPr lang="en-US" b="1" i="1" dirty="0" smtClean="0">
                <a:solidFill>
                  <a:srgbClr val="00B0F0"/>
                </a:solidFill>
              </a:rPr>
              <a:t>specific</a:t>
            </a:r>
            <a:r>
              <a:rPr lang="en-US" dirty="0" smtClean="0"/>
              <a:t>.  </a:t>
            </a:r>
          </a:p>
        </p:txBody>
      </p:sp>
      <p:sp>
        <p:nvSpPr>
          <p:cNvPr id="22" name="Oval 21"/>
          <p:cNvSpPr/>
          <p:nvPr/>
        </p:nvSpPr>
        <p:spPr bwMode="auto">
          <a:xfrm>
            <a:off x="3756835" y="5745480"/>
            <a:ext cx="685800" cy="274320"/>
          </a:xfrm>
          <a:prstGeom prst="ellipse">
            <a:avLst/>
          </a:prstGeom>
          <a:noFill/>
          <a:ln w="254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cxnSp>
        <p:nvCxnSpPr>
          <p:cNvPr id="24" name="Straight Arrow Connector 23"/>
          <p:cNvCxnSpPr/>
          <p:nvPr/>
        </p:nvCxnSpPr>
        <p:spPr bwMode="auto">
          <a:xfrm rot="10800000">
            <a:off x="4495800" y="5943600"/>
            <a:ext cx="1905002" cy="609600"/>
          </a:xfrm>
          <a:prstGeom prst="straightConnector1">
            <a:avLst/>
          </a:prstGeom>
          <a:noFill/>
          <a:ln w="25400" cap="flat" cmpd="sng" algn="ctr">
            <a:solidFill>
              <a:srgbClr val="FF0000"/>
            </a:solidFill>
            <a:prstDash val="solid"/>
            <a:round/>
            <a:headEnd type="none" w="med" len="med"/>
            <a:tailEnd type="triangle" w="lg" len="lg"/>
          </a:ln>
          <a:effectLst/>
        </p:spPr>
      </p:cxn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3257" y="1371600"/>
            <a:ext cx="3732388" cy="5181600"/>
          </a:xfrm>
          <a:prstGeom prst="rect">
            <a:avLst/>
          </a:prstGeom>
          <a:noFill/>
          <a:ln w="9525">
            <a:noFill/>
            <a:miter lim="800000"/>
            <a:headEnd/>
            <a:tailEnd/>
          </a:ln>
        </p:spPr>
      </p:pic>
      <p:cxnSp>
        <p:nvCxnSpPr>
          <p:cNvPr id="16" name="Straight Arrow Connector 15"/>
          <p:cNvCxnSpPr/>
          <p:nvPr/>
        </p:nvCxnSpPr>
        <p:spPr bwMode="auto">
          <a:xfrm>
            <a:off x="5486400" y="3962400"/>
            <a:ext cx="581245" cy="1588"/>
          </a:xfrm>
          <a:prstGeom prst="straightConnector1">
            <a:avLst/>
          </a:prstGeom>
          <a:noFill/>
          <a:ln w="76200" cap="flat" cmpd="sng" algn="ctr">
            <a:solidFill>
              <a:schemeClr val="bg1">
                <a:lumMod val="50000"/>
              </a:schemeClr>
            </a:solidFill>
            <a:prstDash val="solid"/>
            <a:round/>
            <a:headEnd type="none" w="med" len="med"/>
            <a:tailEnd type="triangle" w="lg" len="med"/>
          </a:ln>
          <a:effectLst/>
        </p:spPr>
      </p:cxnSp>
      <p:sp>
        <p:nvSpPr>
          <p:cNvPr id="26" name="Rounded Rectangle 25"/>
          <p:cNvSpPr/>
          <p:nvPr/>
        </p:nvSpPr>
        <p:spPr bwMode="auto">
          <a:xfrm>
            <a:off x="1419445" y="1219200"/>
            <a:ext cx="4038600" cy="5686300"/>
          </a:xfrm>
          <a:prstGeom prst="roundRect">
            <a:avLst/>
          </a:prstGeom>
          <a:noFill/>
          <a:ln w="12700" cap="flat" cmpd="sng" algn="ctr">
            <a:solidFill>
              <a:schemeClr val="bg1">
                <a:lumMod val="6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Where we ended up…</a:t>
            </a:r>
          </a:p>
        </p:txBody>
      </p:sp>
      <p:grpSp>
        <p:nvGrpSpPr>
          <p:cNvPr id="9" name="Group 8"/>
          <p:cNvGrpSpPr/>
          <p:nvPr/>
        </p:nvGrpSpPr>
        <p:grpSpPr>
          <a:xfrm>
            <a:off x="6143845" y="2645734"/>
            <a:ext cx="3381155" cy="2535866"/>
            <a:chOff x="3581400" y="4495800"/>
            <a:chExt cx="3505200" cy="2628900"/>
          </a:xfrm>
        </p:grpSpPr>
        <p:pic>
          <p:nvPicPr>
            <p:cNvPr id="10" name="Picture 2" descr="http://safezone.in/yahoo_site_admin/assets/images/Guard_Rail_W-Beam_Crash_Barrier.24911227.jpg"/>
            <p:cNvPicPr>
              <a:picLocks noChangeAspect="1" noChangeArrowheads="1"/>
            </p:cNvPicPr>
            <p:nvPr/>
          </p:nvPicPr>
          <p:blipFill>
            <a:blip r:embed="rId5" cstate="print"/>
            <a:srcRect/>
            <a:stretch>
              <a:fillRect/>
            </a:stretch>
          </p:blipFill>
          <p:spPr bwMode="auto">
            <a:xfrm>
              <a:off x="3581400" y="4495800"/>
              <a:ext cx="3505200" cy="2628900"/>
            </a:xfrm>
            <a:prstGeom prst="rect">
              <a:avLst/>
            </a:prstGeom>
            <a:noFill/>
            <a:ln w="25400">
              <a:solidFill>
                <a:schemeClr val="bg1">
                  <a:lumMod val="50000"/>
                </a:schemeClr>
              </a:solidFill>
            </a:ln>
          </p:spPr>
        </p:pic>
        <p:sp>
          <p:nvSpPr>
            <p:cNvPr id="11" name="TextBox 10"/>
            <p:cNvSpPr txBox="1"/>
            <p:nvPr/>
          </p:nvSpPr>
          <p:spPr>
            <a:xfrm rot="20991717">
              <a:off x="3678256" y="5443803"/>
              <a:ext cx="1050465" cy="384721"/>
            </a:xfrm>
            <a:prstGeom prst="rect">
              <a:avLst/>
            </a:prstGeom>
            <a:noFill/>
            <a:ln w="25400">
              <a:noFill/>
            </a:ln>
          </p:spPr>
          <p:txBody>
            <a:bodyPr wrap="square" rtlCol="0">
              <a:spAutoFit/>
            </a:bodyPr>
            <a:lstStyle/>
            <a:p>
              <a:pPr algn="ctr"/>
              <a:r>
                <a:rPr lang="en-US" sz="1900" b="1" dirty="0" smtClean="0">
                  <a:solidFill>
                    <a:schemeClr val="bg1"/>
                  </a:solidFill>
                </a:rPr>
                <a:t>VALUES</a:t>
              </a:r>
            </a:p>
          </p:txBody>
        </p:sp>
        <p:sp>
          <p:nvSpPr>
            <p:cNvPr id="12" name="TextBox 11"/>
            <p:cNvSpPr txBox="1"/>
            <p:nvPr/>
          </p:nvSpPr>
          <p:spPr>
            <a:xfrm rot="20940000">
              <a:off x="4876332" y="5293640"/>
              <a:ext cx="914400" cy="307777"/>
            </a:xfrm>
            <a:prstGeom prst="rect">
              <a:avLst/>
            </a:prstGeom>
            <a:noFill/>
            <a:ln w="25400">
              <a:noFill/>
            </a:ln>
          </p:spPr>
          <p:txBody>
            <a:bodyPr wrap="square" rtlCol="0">
              <a:spAutoFit/>
            </a:bodyPr>
            <a:lstStyle/>
            <a:p>
              <a:pPr algn="ctr"/>
              <a:r>
                <a:rPr lang="en-US" b="1" dirty="0" smtClean="0">
                  <a:solidFill>
                    <a:schemeClr val="bg1"/>
                  </a:solidFill>
                </a:rPr>
                <a:t>VALUES</a:t>
              </a:r>
            </a:p>
          </p:txBody>
        </p:sp>
        <p:sp>
          <p:nvSpPr>
            <p:cNvPr id="13" name="TextBox 12"/>
            <p:cNvSpPr txBox="1"/>
            <p:nvPr/>
          </p:nvSpPr>
          <p:spPr>
            <a:xfrm rot="20760000">
              <a:off x="5688169" y="5149398"/>
              <a:ext cx="914400" cy="246221"/>
            </a:xfrm>
            <a:prstGeom prst="rect">
              <a:avLst/>
            </a:prstGeom>
            <a:noFill/>
            <a:ln w="25400">
              <a:noFill/>
            </a:ln>
          </p:spPr>
          <p:txBody>
            <a:bodyPr wrap="square" rtlCol="0">
              <a:spAutoFit/>
            </a:bodyPr>
            <a:lstStyle/>
            <a:p>
              <a:pPr algn="ctr"/>
              <a:r>
                <a:rPr lang="en-US" sz="1000" b="1" dirty="0" smtClean="0">
                  <a:solidFill>
                    <a:schemeClr val="bg1"/>
                  </a:solidFill>
                </a:rPr>
                <a:t>VALUES</a:t>
              </a:r>
            </a:p>
          </p:txBody>
        </p:sp>
        <p:sp>
          <p:nvSpPr>
            <p:cNvPr id="14" name="TextBox 13"/>
            <p:cNvSpPr txBox="1"/>
            <p:nvPr/>
          </p:nvSpPr>
          <p:spPr>
            <a:xfrm rot="18718054">
              <a:off x="5472073" y="6262625"/>
              <a:ext cx="1108884"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MISSION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sp>
          <p:nvSpPr>
            <p:cNvPr id="15" name="TextBox 14"/>
            <p:cNvSpPr txBox="1"/>
            <p:nvPr/>
          </p:nvSpPr>
          <p:spPr>
            <a:xfrm rot="18102877">
              <a:off x="6086026" y="6280309"/>
              <a:ext cx="991708" cy="307777"/>
            </a:xfrm>
            <a:prstGeom prst="rect">
              <a:avLst/>
            </a:prstGeom>
            <a:solidFill>
              <a:srgbClr val="F6EB0A"/>
            </a:solidFill>
            <a:ln w="25400">
              <a:solidFill>
                <a:schemeClr val="bg1">
                  <a:lumMod val="50000"/>
                </a:schemeClr>
              </a:solidFill>
            </a:ln>
          </p:spPr>
          <p:txBody>
            <a:bodyPr wrap="square" rtlCol="0">
              <a:spAutoFit/>
            </a:bodyPr>
            <a:lstStyle/>
            <a:p>
              <a:pPr algn="ctr"/>
              <a:r>
                <a:rPr lang="en-US" b="1" u="sng" dirty="0" smtClean="0">
                  <a:solidFill>
                    <a:schemeClr val="accent1"/>
                  </a:solidFill>
                </a:rPr>
                <a:t>VISION</a:t>
              </a:r>
              <a:r>
                <a:rPr lang="en-US" b="1" i="1" dirty="0" smtClean="0">
                  <a:solidFill>
                    <a:schemeClr val="bg1">
                      <a:lumMod val="50000"/>
                    </a:schemeClr>
                  </a:solidFill>
                  <a:sym typeface="Wingdings" pitchFamily="2" charset="2"/>
                </a:rPr>
                <a:t></a:t>
              </a:r>
              <a:endParaRPr lang="en-US" b="1" i="1" dirty="0">
                <a:solidFill>
                  <a:schemeClr val="bg1">
                    <a:lumMod val="50000"/>
                  </a:schemeClr>
                </a:solidFill>
              </a:endParaRP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991600" cy="304800"/>
          </a:xfrm>
        </p:spPr>
        <p:txBody>
          <a:bodyPr/>
          <a:lstStyle/>
          <a:p>
            <a:pPr lvl="1"/>
            <a:r>
              <a:rPr lang="en-US" sz="2300" dirty="0" smtClean="0"/>
              <a:t>Keep in mind…</a:t>
            </a:r>
          </a:p>
        </p:txBody>
      </p:sp>
      <p:pic>
        <p:nvPicPr>
          <p:cNvPr id="82948" name="Picture 4" descr="http://www.zonu.com/images/0X0/2009-11-04-10811/North-America-satellite-map.jpg"/>
          <p:cNvPicPr>
            <a:picLocks noChangeAspect="1" noChangeArrowheads="1"/>
          </p:cNvPicPr>
          <p:nvPr/>
        </p:nvPicPr>
        <p:blipFill>
          <a:blip r:embed="rId4" cstate="email">
            <a:lum bright="3000" contrast="-5000"/>
            <a:extLst>
              <a:ext uri="{28A0092B-C50C-407E-A947-70E740481C1C}">
                <a14:useLocalDpi xmlns:a14="http://schemas.microsoft.com/office/drawing/2010/main"/>
              </a:ext>
            </a:extLst>
          </a:blip>
          <a:srcRect/>
          <a:stretch>
            <a:fillRect/>
          </a:stretch>
        </p:blipFill>
        <p:spPr bwMode="auto">
          <a:xfrm>
            <a:off x="4578606" y="1147950"/>
            <a:ext cx="4946394" cy="5252850"/>
          </a:xfrm>
          <a:prstGeom prst="rect">
            <a:avLst/>
          </a:prstGeom>
          <a:noFill/>
          <a:ln w="50800">
            <a:solidFill>
              <a:schemeClr val="bg1">
                <a:lumMod val="75000"/>
              </a:schemeClr>
            </a:solidFill>
          </a:ln>
        </p:spPr>
      </p:pic>
      <p:pic>
        <p:nvPicPr>
          <p:cNvPr id="829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1730353"/>
            <a:ext cx="2438400" cy="2160797"/>
          </a:xfrm>
          <a:prstGeom prst="rect">
            <a:avLst/>
          </a:prstGeom>
          <a:noFill/>
          <a:ln w="50800">
            <a:solidFill>
              <a:schemeClr val="bg1">
                <a:lumMod val="65000"/>
              </a:schemeClr>
            </a:solidFill>
            <a:miter lim="800000"/>
            <a:headEnd/>
            <a:tailEnd/>
          </a:ln>
        </p:spPr>
      </p:pic>
      <p:grpSp>
        <p:nvGrpSpPr>
          <p:cNvPr id="25" name="Group 24"/>
          <p:cNvGrpSpPr/>
          <p:nvPr/>
        </p:nvGrpSpPr>
        <p:grpSpPr>
          <a:xfrm>
            <a:off x="1371600" y="4191000"/>
            <a:ext cx="2743200" cy="2819400"/>
            <a:chOff x="6858000" y="3276600"/>
            <a:chExt cx="2971800" cy="3352800"/>
          </a:xfrm>
        </p:grpSpPr>
        <p:sp>
          <p:nvSpPr>
            <p:cNvPr id="20" name="Explosion 2 19"/>
            <p:cNvSpPr/>
            <p:nvPr/>
          </p:nvSpPr>
          <p:spPr bwMode="auto">
            <a:xfrm>
              <a:off x="6858000" y="3276600"/>
              <a:ext cx="2971800" cy="3352800"/>
            </a:xfrm>
            <a:prstGeom prst="irregularSeal2">
              <a:avLst/>
            </a:prstGeom>
            <a:solidFill>
              <a:srgbClr val="F6EB0A"/>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3" name="TextBox 22"/>
            <p:cNvSpPr txBox="1"/>
            <p:nvPr/>
          </p:nvSpPr>
          <p:spPr>
            <a:xfrm>
              <a:off x="7283301" y="3909234"/>
              <a:ext cx="1905000" cy="1958166"/>
            </a:xfrm>
            <a:prstGeom prst="rect">
              <a:avLst/>
            </a:prstGeom>
            <a:noFill/>
            <a:ln w="25400">
              <a:noFill/>
            </a:ln>
          </p:spPr>
          <p:txBody>
            <a:bodyPr wrap="square" rtlCol="0" anchor="ctr">
              <a:noAutofit/>
            </a:bodyPr>
            <a:lstStyle/>
            <a:p>
              <a:pPr algn="ctr"/>
              <a:r>
                <a:rPr lang="en-US" sz="1800" b="1" i="1" dirty="0" smtClean="0">
                  <a:solidFill>
                    <a:schemeClr val="bg1">
                      <a:lumMod val="50000"/>
                    </a:schemeClr>
                  </a:solidFill>
                </a:rPr>
                <a:t>The </a:t>
              </a:r>
              <a:r>
                <a:rPr lang="en-US" sz="1800" b="1" i="1" dirty="0" smtClean="0">
                  <a:solidFill>
                    <a:schemeClr val="accent1"/>
                  </a:solidFill>
                </a:rPr>
                <a:t>MAP</a:t>
              </a:r>
              <a:r>
                <a:rPr lang="en-US" sz="1800" b="1" i="1" dirty="0" smtClean="0">
                  <a:solidFill>
                    <a:schemeClr val="bg1">
                      <a:lumMod val="50000"/>
                    </a:schemeClr>
                  </a:solidFill>
                </a:rPr>
                <a:t> </a:t>
              </a:r>
            </a:p>
            <a:p>
              <a:pPr algn="ctr"/>
              <a:r>
                <a:rPr lang="en-US" sz="1800" b="1" i="1" dirty="0" smtClean="0">
                  <a:solidFill>
                    <a:schemeClr val="bg1">
                      <a:lumMod val="50000"/>
                    </a:schemeClr>
                  </a:solidFill>
                </a:rPr>
                <a:t>is not the </a:t>
              </a:r>
              <a:r>
                <a:rPr lang="en-US" sz="1800" b="1" i="1" dirty="0" smtClean="0">
                  <a:solidFill>
                    <a:schemeClr val="accent1"/>
                  </a:solidFill>
                </a:rPr>
                <a:t>TERRITORY</a:t>
              </a:r>
              <a:endParaRPr lang="en-US" sz="1800" b="1" i="1" dirty="0">
                <a:solidFill>
                  <a:schemeClr val="accent1"/>
                </a:solidFill>
              </a:endParaRPr>
            </a:p>
          </p:txBody>
        </p:sp>
      </p:grpSp>
      <p:sp>
        <p:nvSpPr>
          <p:cNvPr id="26" name="Not Equal 25"/>
          <p:cNvSpPr/>
          <p:nvPr/>
        </p:nvSpPr>
        <p:spPr bwMode="auto">
          <a:xfrm>
            <a:off x="3619500" y="2417950"/>
            <a:ext cx="952500" cy="635000"/>
          </a:xfrm>
          <a:prstGeom prst="mathNotEqual">
            <a:avLst/>
          </a:prstGeom>
          <a:solidFill>
            <a:schemeClr val="accent1"/>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7" name="TextBox 26"/>
          <p:cNvSpPr txBox="1"/>
          <p:nvPr/>
        </p:nvSpPr>
        <p:spPr>
          <a:xfrm rot="20477765">
            <a:off x="1023852" y="1537415"/>
            <a:ext cx="6096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Map</a:t>
            </a:r>
          </a:p>
        </p:txBody>
      </p:sp>
      <p:sp>
        <p:nvSpPr>
          <p:cNvPr id="28" name="TextBox 27"/>
          <p:cNvSpPr txBox="1"/>
          <p:nvPr/>
        </p:nvSpPr>
        <p:spPr>
          <a:xfrm rot="692096">
            <a:off x="8688973" y="970205"/>
            <a:ext cx="967424"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Territory</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The Only Thing Constant is Change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p:cNvGraphicFramePr>
            <a:graphicFrameLocks noGrp="1"/>
          </p:cNvGraphicFramePr>
          <p:nvPr/>
        </p:nvGraphicFramePr>
        <p:xfrm>
          <a:off x="1600200" y="1676400"/>
          <a:ext cx="7772400" cy="2935917"/>
        </p:xfrm>
        <a:graphic>
          <a:graphicData uri="http://schemas.openxmlformats.org/drawingml/2006/table">
            <a:tbl>
              <a:tblPr/>
              <a:tblGrid>
                <a:gridCol w="457200"/>
                <a:gridCol w="1447800"/>
                <a:gridCol w="5867400"/>
              </a:tblGrid>
              <a:tr h="112999">
                <a:tc>
                  <a:txBody>
                    <a:bodyPr/>
                    <a:lstStyle/>
                    <a:p>
                      <a:pPr marL="0" marR="0" lvl="0" indent="11430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1"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ea typeface="Gulim" pitchFamily="34" charset="-127"/>
                          <a:cs typeface="Arial" pitchFamily="34" charset="0"/>
                        </a:rPr>
                        <a:t>2:00 – 2:15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Welcome &amp; Values Recap</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2:15 – 2:30</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The Only Thing Constant Is Change</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2:30 – 3:25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SWOT Exercise</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3:25 – 3:30</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Wrap-Up</a:t>
                      </a:r>
                      <a:endParaRPr kumimoji="0" lang="en-US" sz="2000" b="0" i="0" u="none" strike="noStrike" cap="none" normalizeH="0" baseline="3000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31217">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5410200" cy="288925"/>
          </a:xfrm>
        </p:spPr>
        <p:txBody>
          <a:bodyPr/>
          <a:lstStyle/>
          <a:p>
            <a:pPr lvl="1"/>
            <a:r>
              <a:rPr lang="en-US" sz="2300" dirty="0" smtClean="0"/>
              <a:t>Got change?</a:t>
            </a:r>
          </a:p>
        </p:txBody>
      </p:sp>
      <p:grpSp>
        <p:nvGrpSpPr>
          <p:cNvPr id="9" name="Group 8"/>
          <p:cNvGrpSpPr/>
          <p:nvPr/>
        </p:nvGrpSpPr>
        <p:grpSpPr>
          <a:xfrm>
            <a:off x="2602659" y="2643395"/>
            <a:ext cx="5943600" cy="3909805"/>
            <a:chOff x="2732567" y="2267989"/>
            <a:chExt cx="4661936" cy="3066704"/>
          </a:xfrm>
        </p:grpSpPr>
        <p:pic>
          <p:nvPicPr>
            <p:cNvPr id="51206" name="Picture 6" descr="http://holidaysandmemoriesmadeeasy.com/wp-content/uploads/2009/09/playdo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1901" y="2267989"/>
              <a:ext cx="2362200" cy="3066704"/>
            </a:xfrm>
            <a:prstGeom prst="rect">
              <a:avLst/>
            </a:prstGeom>
            <a:noFill/>
          </p:spPr>
        </p:pic>
        <p:pic>
          <p:nvPicPr>
            <p:cNvPr id="51208" name="Picture 8" descr="http://www.enflyer.com/app/file_root/2346/Images/PlayDohFragranc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424107">
              <a:off x="2732567" y="3581400"/>
              <a:ext cx="1219200" cy="1537447"/>
            </a:xfrm>
            <a:prstGeom prst="rect">
              <a:avLst/>
            </a:prstGeom>
            <a:noFill/>
          </p:spPr>
        </p:pic>
        <p:pic>
          <p:nvPicPr>
            <p:cNvPr id="8" name="Picture 8" descr="http://www.enflyer.com/app/file_root/2346/Images/PlayDohFragranc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33368">
              <a:off x="5881571" y="3124200"/>
              <a:ext cx="1512932" cy="1949914"/>
            </a:xfrm>
            <a:prstGeom prst="rect">
              <a:avLst/>
            </a:prstGeom>
            <a:noFill/>
          </p:spPr>
        </p:pic>
      </p:grpSp>
      <p:pic>
        <p:nvPicPr>
          <p:cNvPr id="51204" name="Picture 4" descr="Venus de Milo on display at the  Louvre">
            <a:hlinkClick r:id="rId7" tooltip="Venus de Milo on display at the  Louvre"/>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6850" y="1371600"/>
            <a:ext cx="885537" cy="1371600"/>
          </a:xfrm>
          <a:prstGeom prst="rect">
            <a:avLst/>
          </a:prstGeom>
          <a:noFill/>
          <a:ln w="25400">
            <a:solidFill>
              <a:schemeClr val="bg1">
                <a:lumMod val="50000"/>
              </a:schemeClr>
            </a:solidFill>
          </a:ln>
        </p:spPr>
      </p:pic>
      <p:cxnSp>
        <p:nvCxnSpPr>
          <p:cNvPr id="12" name="Straight Arrow Connector 11"/>
          <p:cNvCxnSpPr/>
          <p:nvPr/>
        </p:nvCxnSpPr>
        <p:spPr bwMode="auto">
          <a:xfrm>
            <a:off x="1905000" y="2286000"/>
            <a:ext cx="533402" cy="457201"/>
          </a:xfrm>
          <a:prstGeom prst="straightConnector1">
            <a:avLst/>
          </a:prstGeom>
          <a:noFill/>
          <a:ln w="25400" cap="flat" cmpd="sng" algn="ctr">
            <a:solidFill>
              <a:schemeClr val="bg1">
                <a:lumMod val="50000"/>
              </a:schemeClr>
            </a:solidFill>
            <a:prstDash val="sysDash"/>
            <a:round/>
            <a:headEnd type="none" w="med" len="med"/>
            <a:tailEnd type="triangle" w="lg" len="lg"/>
          </a:ln>
          <a:effectLst/>
        </p:spPr>
      </p:cxnSp>
      <p:cxnSp>
        <p:nvCxnSpPr>
          <p:cNvPr id="14" name="Straight Arrow Connector 13"/>
          <p:cNvCxnSpPr/>
          <p:nvPr/>
        </p:nvCxnSpPr>
        <p:spPr bwMode="auto">
          <a:xfrm>
            <a:off x="7467600" y="6096000"/>
            <a:ext cx="685800" cy="533400"/>
          </a:xfrm>
          <a:prstGeom prst="straightConnector1">
            <a:avLst/>
          </a:prstGeom>
          <a:noFill/>
          <a:ln w="25400" cap="flat" cmpd="sng" algn="ctr">
            <a:solidFill>
              <a:schemeClr val="bg1">
                <a:lumMod val="50000"/>
              </a:schemeClr>
            </a:solidFill>
            <a:prstDash val="sysDash"/>
            <a:round/>
            <a:headEnd type="none" w="med" len="med"/>
            <a:tailEnd type="triangle" w="lg" len="lg"/>
          </a:ln>
          <a:effectLst/>
        </p:spPr>
      </p:cxnSp>
      <p:pic>
        <p:nvPicPr>
          <p:cNvPr id="51210" name="Picture 10" descr="http://rockymountainfurnishing.com/images/categories/gg_microwav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76132" y="2743200"/>
            <a:ext cx="1543050" cy="974558"/>
          </a:xfrm>
          <a:prstGeom prst="rect">
            <a:avLst/>
          </a:prstGeom>
          <a:noFill/>
        </p:spPr>
      </p:pic>
      <p:cxnSp>
        <p:nvCxnSpPr>
          <p:cNvPr id="17" name="Straight Arrow Connector 16"/>
          <p:cNvCxnSpPr/>
          <p:nvPr/>
        </p:nvCxnSpPr>
        <p:spPr bwMode="auto">
          <a:xfrm>
            <a:off x="3558363" y="3767467"/>
            <a:ext cx="533402" cy="457201"/>
          </a:xfrm>
          <a:prstGeom prst="straightConnector1">
            <a:avLst/>
          </a:prstGeom>
          <a:noFill/>
          <a:ln w="25400" cap="flat" cmpd="sng" algn="ctr">
            <a:solidFill>
              <a:schemeClr val="bg1">
                <a:lumMod val="50000"/>
              </a:schemeClr>
            </a:solidFill>
            <a:prstDash val="sysDash"/>
            <a:round/>
            <a:headEnd type="none" w="med" len="med"/>
            <a:tailEnd type="triangle" w="lg" len="lg"/>
          </a:ln>
          <a:effectLst/>
        </p:spPr>
      </p:cxnSp>
      <p:pic>
        <p:nvPicPr>
          <p:cNvPr id="51202" name="Picture 2" descr="http://static.howstuffworks.com/gif/michelangelo-sculptures-1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29600" y="6148450"/>
            <a:ext cx="937846" cy="1219200"/>
          </a:xfrm>
          <a:prstGeom prst="rect">
            <a:avLst/>
          </a:prstGeom>
          <a:noFill/>
          <a:ln w="25400">
            <a:solidFill>
              <a:schemeClr val="bg1">
                <a:lumMod val="50000"/>
              </a:schemeClr>
            </a:solidFill>
          </a:ln>
        </p:spPr>
      </p:pic>
      <p:sp>
        <p:nvSpPr>
          <p:cNvPr id="28" name="TextBox 27"/>
          <p:cNvSpPr txBox="1"/>
          <p:nvPr/>
        </p:nvSpPr>
        <p:spPr>
          <a:xfrm>
            <a:off x="5105400" y="1142998"/>
            <a:ext cx="3429000" cy="553998"/>
          </a:xfrm>
          <a:prstGeom prst="rect">
            <a:avLst/>
          </a:prstGeom>
          <a:solidFill>
            <a:srgbClr val="F6EB0A"/>
          </a:solidFill>
          <a:ln w="50800">
            <a:solidFill>
              <a:schemeClr val="bg1">
                <a:lumMod val="50000"/>
              </a:schemeClr>
            </a:solidFill>
          </a:ln>
        </p:spPr>
        <p:txBody>
          <a:bodyPr wrap="square" rtlCol="0">
            <a:spAutoFit/>
          </a:bodyPr>
          <a:lstStyle/>
          <a:p>
            <a:pPr algn="ctr"/>
            <a:r>
              <a:rPr lang="en-US" sz="3000" b="1" i="1" dirty="0" smtClean="0">
                <a:solidFill>
                  <a:schemeClr val="bg1">
                    <a:lumMod val="50000"/>
                  </a:schemeClr>
                </a:solidFill>
              </a:rPr>
              <a:t>You can shape it.</a:t>
            </a:r>
          </a:p>
        </p:txBody>
      </p:sp>
      <p:cxnSp>
        <p:nvCxnSpPr>
          <p:cNvPr id="29" name="Straight Arrow Connector 28"/>
          <p:cNvCxnSpPr>
            <a:stCxn id="28" idx="2"/>
          </p:cNvCxnSpPr>
          <p:nvPr/>
        </p:nvCxnSpPr>
        <p:spPr bwMode="auto">
          <a:xfrm rot="5400000">
            <a:off x="6163448" y="2086750"/>
            <a:ext cx="1046206" cy="266698"/>
          </a:xfrm>
          <a:prstGeom prst="straightConnector1">
            <a:avLst/>
          </a:prstGeom>
          <a:noFill/>
          <a:ln w="50800" cap="sq" cmpd="sng" algn="ctr">
            <a:solidFill>
              <a:schemeClr val="bg1">
                <a:lumMod val="50000"/>
              </a:schemeClr>
            </a:solidFill>
            <a:prstDash val="solid"/>
            <a:round/>
            <a:headEnd type="none" w="med" len="med"/>
            <a:tailEnd type="triangle" w="lg" len="lg"/>
          </a:ln>
          <a:effectLst/>
        </p:spPr>
      </p:cxn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Oval 142"/>
          <p:cNvSpPr/>
          <p:nvPr/>
        </p:nvSpPr>
        <p:spPr bwMode="auto">
          <a:xfrm>
            <a:off x="2681850" y="1600200"/>
            <a:ext cx="4800600" cy="4800600"/>
          </a:xfrm>
          <a:prstGeom prst="ellipse">
            <a:avLst/>
          </a:prstGeom>
          <a:solidFill>
            <a:schemeClr val="bg2">
              <a:lumMod val="20000"/>
              <a:lumOff val="8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ectangle 2"/>
          <p:cNvSpPr txBox="1">
            <a:spLocks noChangeArrowheads="1"/>
          </p:cNvSpPr>
          <p:nvPr/>
        </p:nvSpPr>
        <p:spPr bwMode="auto">
          <a:xfrm>
            <a:off x="762000" y="838200"/>
            <a:ext cx="2667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5 strategic goals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71" name="Oval 70"/>
          <p:cNvSpPr/>
          <p:nvPr/>
        </p:nvSpPr>
        <p:spPr bwMode="auto">
          <a:xfrm>
            <a:off x="1843650" y="4648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3" name="Group 71"/>
          <p:cNvGrpSpPr/>
          <p:nvPr/>
        </p:nvGrpSpPr>
        <p:grpSpPr>
          <a:xfrm>
            <a:off x="1200400" y="5362361"/>
            <a:ext cx="3538850" cy="980405"/>
            <a:chOff x="2057400" y="1955770"/>
            <a:chExt cx="3538850" cy="980405"/>
          </a:xfrm>
        </p:grpSpPr>
        <p:sp>
          <p:nvSpPr>
            <p:cNvPr id="74" name="Curved Up Ribbon 7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5" name="TextBox 7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Be Action-Oriented</a:t>
              </a:r>
            </a:p>
          </p:txBody>
        </p:sp>
      </p:grpSp>
      <p:sp>
        <p:nvSpPr>
          <p:cNvPr id="76" name="Oval 75"/>
          <p:cNvSpPr/>
          <p:nvPr/>
        </p:nvSpPr>
        <p:spPr bwMode="auto">
          <a:xfrm>
            <a:off x="4117775" y="533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4" name="Group 80"/>
          <p:cNvGrpSpPr/>
          <p:nvPr/>
        </p:nvGrpSpPr>
        <p:grpSpPr>
          <a:xfrm>
            <a:off x="3520050" y="1254486"/>
            <a:ext cx="3538850" cy="980405"/>
            <a:chOff x="2057400" y="1955770"/>
            <a:chExt cx="3538850" cy="980405"/>
          </a:xfrm>
        </p:grpSpPr>
        <p:sp>
          <p:nvSpPr>
            <p:cNvPr id="82" name="Curved Up Ribbon 8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3" name="TextBox 82"/>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Showcase our Value-Add</a:t>
              </a:r>
            </a:p>
          </p:txBody>
        </p:sp>
      </p:grpSp>
      <p:sp>
        <p:nvSpPr>
          <p:cNvPr id="86" name="Oval 85"/>
          <p:cNvSpPr/>
          <p:nvPr/>
        </p:nvSpPr>
        <p:spPr bwMode="auto">
          <a:xfrm>
            <a:off x="6969825" y="220485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10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8792" y="3581400"/>
            <a:ext cx="4059008" cy="914400"/>
          </a:xfrm>
          <a:prstGeom prst="rect">
            <a:avLst/>
          </a:prstGeom>
          <a:solidFill>
            <a:schemeClr val="bg1"/>
          </a:solidFill>
          <a:ln w="25400">
            <a:solidFill>
              <a:schemeClr val="bg1">
                <a:lumMod val="50000"/>
              </a:schemeClr>
            </a:solidFill>
            <a:miter lim="800000"/>
            <a:headEnd/>
            <a:tailEnd/>
          </a:ln>
          <a:effectLst/>
        </p:spPr>
      </p:pic>
      <p:sp>
        <p:nvSpPr>
          <p:cNvPr id="99" name="Oval 98"/>
          <p:cNvSpPr/>
          <p:nvPr/>
        </p:nvSpPr>
        <p:spPr bwMode="auto">
          <a:xfrm>
            <a:off x="5620000" y="5029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5" name="Group 101"/>
          <p:cNvGrpSpPr/>
          <p:nvPr/>
        </p:nvGrpSpPr>
        <p:grpSpPr>
          <a:xfrm>
            <a:off x="5010400" y="5715000"/>
            <a:ext cx="3538850" cy="980405"/>
            <a:chOff x="2057400" y="1955770"/>
            <a:chExt cx="3538850" cy="980405"/>
          </a:xfrm>
        </p:grpSpPr>
        <p:sp>
          <p:nvSpPr>
            <p:cNvPr id="103" name="Curved Up Ribbon 102"/>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4" name="TextBox 103"/>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Develop our Staff</a:t>
              </a:r>
            </a:p>
          </p:txBody>
        </p:sp>
      </p:grpSp>
      <p:grpSp>
        <p:nvGrpSpPr>
          <p:cNvPr id="6" name="Group 86"/>
          <p:cNvGrpSpPr/>
          <p:nvPr/>
        </p:nvGrpSpPr>
        <p:grpSpPr>
          <a:xfrm>
            <a:off x="6348350" y="2902525"/>
            <a:ext cx="3538850" cy="980405"/>
            <a:chOff x="2057400" y="1955770"/>
            <a:chExt cx="3538850" cy="980405"/>
          </a:xfrm>
        </p:grpSpPr>
        <p:sp>
          <p:nvSpPr>
            <p:cNvPr id="89" name="Curved Up Ribbon 88"/>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5" name="TextBox 94"/>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Engage with the Customer</a:t>
              </a:r>
            </a:p>
          </p:txBody>
        </p:sp>
      </p:grpSp>
      <p:sp>
        <p:nvSpPr>
          <p:cNvPr id="145" name="TextBox 144"/>
          <p:cNvSpPr txBox="1"/>
          <p:nvPr/>
        </p:nvSpPr>
        <p:spPr>
          <a:xfrm>
            <a:off x="7796150" y="2433450"/>
            <a:ext cx="609600" cy="400110"/>
          </a:xfrm>
          <a:prstGeom prst="rect">
            <a:avLst/>
          </a:prstGeom>
          <a:noFill/>
          <a:ln w="25400">
            <a:noFill/>
          </a:ln>
        </p:spPr>
        <p:txBody>
          <a:bodyPr wrap="square" rtlCol="0">
            <a:spAutoFit/>
          </a:bodyPr>
          <a:lstStyle/>
          <a:p>
            <a:pPr algn="ctr"/>
            <a:r>
              <a:rPr lang="en-US" sz="2000" b="1" dirty="0" smtClean="0">
                <a:solidFill>
                  <a:schemeClr val="bg1"/>
                </a:solidFill>
              </a:rPr>
              <a:t>#3</a:t>
            </a:r>
          </a:p>
        </p:txBody>
      </p:sp>
      <p:sp>
        <p:nvSpPr>
          <p:cNvPr id="146" name="TextBox 145"/>
          <p:cNvSpPr txBox="1"/>
          <p:nvPr/>
        </p:nvSpPr>
        <p:spPr>
          <a:xfrm>
            <a:off x="6458200" y="5257800"/>
            <a:ext cx="609600" cy="400110"/>
          </a:xfrm>
          <a:prstGeom prst="rect">
            <a:avLst/>
          </a:prstGeom>
          <a:noFill/>
          <a:ln w="25400">
            <a:noFill/>
          </a:ln>
        </p:spPr>
        <p:txBody>
          <a:bodyPr wrap="square" rtlCol="0">
            <a:spAutoFit/>
          </a:bodyPr>
          <a:lstStyle/>
          <a:p>
            <a:pPr algn="ctr"/>
            <a:r>
              <a:rPr lang="en-US" sz="2000" b="1" dirty="0" smtClean="0">
                <a:solidFill>
                  <a:schemeClr val="bg1"/>
                </a:solidFill>
              </a:rPr>
              <a:t>#4</a:t>
            </a:r>
          </a:p>
        </p:txBody>
      </p:sp>
      <p:sp>
        <p:nvSpPr>
          <p:cNvPr id="147" name="TextBox 146"/>
          <p:cNvSpPr txBox="1"/>
          <p:nvPr/>
        </p:nvSpPr>
        <p:spPr>
          <a:xfrm>
            <a:off x="4934200" y="762000"/>
            <a:ext cx="609600" cy="400110"/>
          </a:xfrm>
          <a:prstGeom prst="rect">
            <a:avLst/>
          </a:prstGeom>
          <a:noFill/>
          <a:ln w="25400">
            <a:noFill/>
          </a:ln>
        </p:spPr>
        <p:txBody>
          <a:bodyPr wrap="square" rtlCol="0">
            <a:spAutoFit/>
          </a:bodyPr>
          <a:lstStyle/>
          <a:p>
            <a:pPr algn="ctr"/>
            <a:r>
              <a:rPr lang="en-US" sz="2000" b="1" dirty="0" smtClean="0">
                <a:solidFill>
                  <a:schemeClr val="bg1"/>
                </a:solidFill>
              </a:rPr>
              <a:t>#2</a:t>
            </a:r>
          </a:p>
        </p:txBody>
      </p:sp>
      <p:sp>
        <p:nvSpPr>
          <p:cNvPr id="148" name="TextBox 147"/>
          <p:cNvSpPr txBox="1"/>
          <p:nvPr/>
        </p:nvSpPr>
        <p:spPr>
          <a:xfrm>
            <a:off x="2648200" y="4876800"/>
            <a:ext cx="609600" cy="400110"/>
          </a:xfrm>
          <a:prstGeom prst="rect">
            <a:avLst/>
          </a:prstGeom>
          <a:noFill/>
          <a:ln w="25400">
            <a:noFill/>
          </a:ln>
        </p:spPr>
        <p:txBody>
          <a:bodyPr wrap="square" rtlCol="0">
            <a:spAutoFit/>
          </a:bodyPr>
          <a:lstStyle/>
          <a:p>
            <a:pPr algn="ctr"/>
            <a:r>
              <a:rPr lang="en-US" sz="2000" b="1" dirty="0" smtClean="0">
                <a:solidFill>
                  <a:schemeClr val="bg1"/>
                </a:solidFill>
              </a:rPr>
              <a:t>#5</a:t>
            </a:r>
          </a:p>
        </p:txBody>
      </p:sp>
      <p:sp>
        <p:nvSpPr>
          <p:cNvPr id="18" name="Oval 17"/>
          <p:cNvSpPr/>
          <p:nvPr/>
        </p:nvSpPr>
        <p:spPr bwMode="auto">
          <a:xfrm>
            <a:off x="1222175" y="1752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44" name="TextBox 143"/>
          <p:cNvSpPr txBox="1"/>
          <p:nvPr/>
        </p:nvSpPr>
        <p:spPr>
          <a:xfrm>
            <a:off x="2057400" y="1978223"/>
            <a:ext cx="609600" cy="400110"/>
          </a:xfrm>
          <a:prstGeom prst="rect">
            <a:avLst/>
          </a:prstGeom>
          <a:noFill/>
          <a:ln w="25400">
            <a:noFill/>
          </a:ln>
        </p:spPr>
        <p:txBody>
          <a:bodyPr wrap="square" rtlCol="0">
            <a:spAutoFit/>
          </a:bodyPr>
          <a:lstStyle/>
          <a:p>
            <a:pPr algn="ctr"/>
            <a:r>
              <a:rPr lang="en-US" sz="2000" b="1" dirty="0" smtClean="0">
                <a:solidFill>
                  <a:schemeClr val="bg1"/>
                </a:solidFill>
              </a:rPr>
              <a:t>#1</a:t>
            </a:r>
          </a:p>
        </p:txBody>
      </p:sp>
      <p:grpSp>
        <p:nvGrpSpPr>
          <p:cNvPr id="2" name="Group 62"/>
          <p:cNvGrpSpPr/>
          <p:nvPr/>
        </p:nvGrpSpPr>
        <p:grpSpPr>
          <a:xfrm>
            <a:off x="609600" y="2542244"/>
            <a:ext cx="3538850" cy="980405"/>
            <a:chOff x="2057400" y="1955770"/>
            <a:chExt cx="3538850" cy="980405"/>
          </a:xfrm>
        </p:grpSpPr>
        <p:sp>
          <p:nvSpPr>
            <p:cNvPr id="56" name="Curved Up Ribbon 5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Reexamine the Day-to-Day</a:t>
              </a: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teachnet.ie/fwilliams/2006/images/Gandhi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1905000"/>
            <a:ext cx="3115794" cy="4559300"/>
          </a:xfrm>
          <a:prstGeom prst="rect">
            <a:avLst/>
          </a:prstGeom>
          <a:noFill/>
          <a:ln w="50800">
            <a:solidFill>
              <a:schemeClr val="bg1">
                <a:lumMod val="50000"/>
              </a:schemeClr>
            </a:solidFill>
          </a:ln>
        </p:spPr>
      </p:pic>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A wise man once said…</a:t>
            </a:r>
          </a:p>
        </p:txBody>
      </p:sp>
      <p:grpSp>
        <p:nvGrpSpPr>
          <p:cNvPr id="2" name="Group 6"/>
          <p:cNvGrpSpPr/>
          <p:nvPr/>
        </p:nvGrpSpPr>
        <p:grpSpPr>
          <a:xfrm>
            <a:off x="5477994" y="1905000"/>
            <a:ext cx="3657600" cy="2263116"/>
            <a:chOff x="5410200" y="1219200"/>
            <a:chExt cx="3657600" cy="2263116"/>
          </a:xfrm>
        </p:grpSpPr>
        <p:sp>
          <p:nvSpPr>
            <p:cNvPr id="5" name="Oval Callout 4"/>
            <p:cNvSpPr/>
            <p:nvPr/>
          </p:nvSpPr>
          <p:spPr bwMode="auto">
            <a:xfrm>
              <a:off x="5410200" y="1219200"/>
              <a:ext cx="3657600" cy="2263116"/>
            </a:xfrm>
            <a:prstGeom prst="wedgeEllipseCallout">
              <a:avLst>
                <a:gd name="adj1" fmla="val -68873"/>
                <a:gd name="adj2" fmla="val 60514"/>
              </a:avLst>
            </a:prstGeom>
            <a:solidFill>
              <a:srgbClr val="FFFF00"/>
            </a:solidFill>
            <a:ln w="508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TextBox 5"/>
            <p:cNvSpPr txBox="1"/>
            <p:nvPr/>
          </p:nvSpPr>
          <p:spPr>
            <a:xfrm>
              <a:off x="5562600" y="1535875"/>
              <a:ext cx="3352800" cy="1661993"/>
            </a:xfrm>
            <a:prstGeom prst="rect">
              <a:avLst/>
            </a:prstGeom>
            <a:noFill/>
            <a:ln w="25400">
              <a:noFill/>
            </a:ln>
          </p:spPr>
          <p:txBody>
            <a:bodyPr wrap="square" rtlCol="0">
              <a:spAutoFit/>
            </a:bodyPr>
            <a:lstStyle/>
            <a:p>
              <a:pPr algn="ctr"/>
              <a:r>
                <a:rPr lang="en-US" sz="3400" i="1" dirty="0" smtClean="0">
                  <a:solidFill>
                    <a:schemeClr val="bg1">
                      <a:lumMod val="50000"/>
                    </a:schemeClr>
                  </a:solidFill>
                </a:rPr>
                <a:t>Be the change you want to see in the world.</a:t>
              </a: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5257800" cy="304800"/>
          </a:xfrm>
        </p:spPr>
        <p:txBody>
          <a:bodyPr/>
          <a:lstStyle/>
          <a:p>
            <a:pPr lvl="1"/>
            <a:r>
              <a:rPr lang="en-US" sz="2300" dirty="0" smtClean="0"/>
              <a:t>A even </a:t>
            </a:r>
            <a:r>
              <a:rPr lang="en-US" sz="2300" i="1" dirty="0" smtClean="0"/>
              <a:t>wiser</a:t>
            </a:r>
            <a:r>
              <a:rPr lang="en-US" sz="2300" dirty="0" smtClean="0"/>
              <a:t> man once said…</a:t>
            </a:r>
          </a:p>
        </p:txBody>
      </p:sp>
      <p:pic>
        <p:nvPicPr>
          <p:cNvPr id="53249" name="Picture 1"/>
          <p:cNvPicPr>
            <a:picLocks noChangeAspect="1" noChangeArrowheads="1"/>
          </p:cNvPicPr>
          <p:nvPr/>
        </p:nvPicPr>
        <p:blipFill>
          <a:blip r:embed="rId4" cstate="print"/>
          <a:srcRect/>
          <a:stretch>
            <a:fillRect/>
          </a:stretch>
        </p:blipFill>
        <p:spPr bwMode="auto">
          <a:xfrm>
            <a:off x="5457825" y="2209800"/>
            <a:ext cx="3076575" cy="3810000"/>
          </a:xfrm>
          <a:prstGeom prst="rect">
            <a:avLst/>
          </a:prstGeom>
          <a:noFill/>
          <a:ln w="50800">
            <a:solidFill>
              <a:schemeClr val="bg1">
                <a:lumMod val="50000"/>
              </a:schemeClr>
            </a:solidFill>
            <a:miter lim="800000"/>
            <a:headEnd/>
            <a:tailEnd/>
          </a:ln>
        </p:spPr>
      </p:pic>
      <p:grpSp>
        <p:nvGrpSpPr>
          <p:cNvPr id="2" name="Group 6"/>
          <p:cNvGrpSpPr/>
          <p:nvPr/>
        </p:nvGrpSpPr>
        <p:grpSpPr>
          <a:xfrm flipH="1">
            <a:off x="1190625" y="2286000"/>
            <a:ext cx="4114800" cy="2263116"/>
            <a:chOff x="5410200" y="1219200"/>
            <a:chExt cx="3657600" cy="2263116"/>
          </a:xfrm>
        </p:grpSpPr>
        <p:sp>
          <p:nvSpPr>
            <p:cNvPr id="5" name="Oval Callout 4"/>
            <p:cNvSpPr/>
            <p:nvPr/>
          </p:nvSpPr>
          <p:spPr bwMode="auto">
            <a:xfrm>
              <a:off x="5410200" y="1219200"/>
              <a:ext cx="3657600" cy="2263116"/>
            </a:xfrm>
            <a:prstGeom prst="wedgeEllipseCallout">
              <a:avLst>
                <a:gd name="adj1" fmla="val -68549"/>
                <a:gd name="adj2" fmla="val 58415"/>
              </a:avLst>
            </a:prstGeom>
            <a:solidFill>
              <a:srgbClr val="FFFF00"/>
            </a:solidFill>
            <a:ln w="508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TextBox 5"/>
            <p:cNvSpPr txBox="1"/>
            <p:nvPr/>
          </p:nvSpPr>
          <p:spPr>
            <a:xfrm>
              <a:off x="5562600" y="1600200"/>
              <a:ext cx="3352800" cy="1661993"/>
            </a:xfrm>
            <a:prstGeom prst="rect">
              <a:avLst/>
            </a:prstGeom>
            <a:noFill/>
            <a:ln w="25400">
              <a:noFill/>
            </a:ln>
          </p:spPr>
          <p:txBody>
            <a:bodyPr wrap="square" rtlCol="0">
              <a:spAutoFit/>
            </a:bodyPr>
            <a:lstStyle/>
            <a:p>
              <a:pPr algn="ctr"/>
              <a:r>
                <a:rPr lang="en-US" sz="3400" i="1" dirty="0" smtClean="0">
                  <a:solidFill>
                    <a:schemeClr val="bg1">
                      <a:lumMod val="50000"/>
                    </a:schemeClr>
                  </a:solidFill>
                </a:rPr>
                <a:t>90% of life </a:t>
              </a:r>
            </a:p>
            <a:p>
              <a:pPr algn="ctr"/>
              <a:r>
                <a:rPr lang="en-US" sz="3400" i="1" dirty="0" smtClean="0">
                  <a:solidFill>
                    <a:schemeClr val="bg1">
                      <a:lumMod val="50000"/>
                    </a:schemeClr>
                  </a:solidFill>
                </a:rPr>
                <a:t>is just showing up.</a:t>
              </a:r>
            </a:p>
          </p:txBody>
        </p: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Percent of department that responded</a:t>
            </a:r>
            <a:endParaRPr lang="en-US" sz="2300" dirty="0" smtClean="0">
              <a:solidFill>
                <a:srgbClr val="FF0000"/>
              </a:solidFill>
            </a:endParaRPr>
          </a:p>
        </p:txBody>
      </p:sp>
      <p:graphicFrame>
        <p:nvGraphicFramePr>
          <p:cNvPr id="7" name="Chart Placeholder 3"/>
          <p:cNvGraphicFramePr>
            <a:graphicFrameLocks/>
          </p:cNvGraphicFramePr>
          <p:nvPr/>
        </p:nvGraphicFramePr>
        <p:xfrm>
          <a:off x="1447800" y="1752600"/>
          <a:ext cx="7467600" cy="4800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Which strategic goal will be most difficult to achieve?</a:t>
            </a:r>
            <a:endParaRPr lang="en-US" sz="2300" dirty="0" smtClean="0">
              <a:solidFill>
                <a:srgbClr val="FF0000"/>
              </a:solidFill>
            </a:endParaRPr>
          </a:p>
        </p:txBody>
      </p:sp>
      <p:graphicFrame>
        <p:nvGraphicFramePr>
          <p:cNvPr id="7" name="Chart Placeholder 3"/>
          <p:cNvGraphicFramePr>
            <a:graphicFrameLocks/>
          </p:cNvGraphicFramePr>
          <p:nvPr/>
        </p:nvGraphicFramePr>
        <p:xfrm>
          <a:off x="990600" y="1143000"/>
          <a:ext cx="8001000" cy="6248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“Develop Our Staff”</a:t>
            </a:r>
            <a:endParaRPr lang="en-US" sz="2300" dirty="0" smtClean="0">
              <a:solidFill>
                <a:srgbClr val="FF0000"/>
              </a:solidFill>
            </a:endParaRPr>
          </a:p>
        </p:txBody>
      </p:sp>
      <p:sp>
        <p:nvSpPr>
          <p:cNvPr id="4" name="Rectangle 3"/>
          <p:cNvSpPr>
            <a:spLocks noChangeArrowheads="1"/>
          </p:cNvSpPr>
          <p:nvPr/>
        </p:nvSpPr>
        <p:spPr bwMode="gray">
          <a:xfrm>
            <a:off x="2971800" y="6126480"/>
            <a:ext cx="4724400" cy="118872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t>	“I was dismayed that an esteemed educational organization could not assist with educational expenses.”</a:t>
            </a:r>
            <a:endParaRPr lang="en-US" sz="2000" dirty="0" smtClean="0"/>
          </a:p>
          <a:p>
            <a:pPr marL="666750" lvl="2" indent="-207963" defTabSz="1019175" eaLnBrk="0" hangingPunct="0">
              <a:buClr>
                <a:schemeClr val="bg1">
                  <a:lumMod val="50000"/>
                </a:schemeClr>
              </a:buClr>
              <a:buSzPct val="125000"/>
              <a:buFont typeface="Trebuchet MS" pitchFamily="34" charset="0"/>
              <a:buChar char="—"/>
            </a:pP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8" name="Rectangle 7"/>
          <p:cNvSpPr>
            <a:spLocks noChangeArrowheads="1"/>
          </p:cNvSpPr>
          <p:nvPr/>
        </p:nvSpPr>
        <p:spPr bwMode="gray">
          <a:xfrm>
            <a:off x="4572000" y="4526280"/>
            <a:ext cx="47244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1">
                    <a:lumMod val="50000"/>
                  </a:schemeClr>
                </a:solidFill>
              </a:rPr>
              <a:t>	“I have asked for departmental tuition assistance to take some course towards a MBA program.  My requests were not approved due to limited department budget.”</a:t>
            </a: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pPr>
            <a:endParaRPr lang="en-US" sz="2000" dirty="0" smtClean="0">
              <a:solidFill>
                <a:schemeClr val="bg1">
                  <a:lumMod val="50000"/>
                </a:schemeClr>
              </a:solidFill>
            </a:endParaRPr>
          </a:p>
        </p:txBody>
      </p:sp>
      <p:sp>
        <p:nvSpPr>
          <p:cNvPr id="11" name="Rectangle 10"/>
          <p:cNvSpPr>
            <a:spLocks noChangeArrowheads="1"/>
          </p:cNvSpPr>
          <p:nvPr/>
        </p:nvSpPr>
        <p:spPr bwMode="gray">
          <a:xfrm>
            <a:off x="1600200" y="1600200"/>
            <a:ext cx="45720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2"/>
                </a:solidFill>
              </a:rPr>
              <a:t>	“I do believe there are opportunities that are not immediately recognized to provide training for staff to develop competency.  We just need to be creative in looking for those opportunities.”</a:t>
            </a:r>
            <a:endParaRPr lang="en-US" sz="2000" dirty="0" smtClean="0">
              <a:solidFill>
                <a:schemeClr val="bg2"/>
              </a:solidFill>
            </a:endParaRPr>
          </a:p>
          <a:p>
            <a:pPr marL="209550" lvl="1" indent="-207963" defTabSz="1019175" eaLnBrk="0" hangingPunct="0">
              <a:buClr>
                <a:schemeClr val="folHlink"/>
              </a:buClr>
              <a:buSzPct val="125000"/>
              <a:buFont typeface="Arial"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pPr>
            <a:endParaRPr lang="en-US" sz="2000" dirty="0" smtClean="0">
              <a:solidFill>
                <a:schemeClr val="bg2"/>
              </a:solidFill>
            </a:endParaRPr>
          </a:p>
        </p:txBody>
      </p:sp>
      <p:sp>
        <p:nvSpPr>
          <p:cNvPr id="12" name="Rectangle 11"/>
          <p:cNvSpPr>
            <a:spLocks noChangeArrowheads="1"/>
          </p:cNvSpPr>
          <p:nvPr/>
        </p:nvSpPr>
        <p:spPr bwMode="gray">
          <a:xfrm>
            <a:off x="5791200" y="2316480"/>
            <a:ext cx="3657600" cy="19812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1"/>
                </a:solidFill>
              </a:rPr>
              <a:t>	“Managers and supervisors have great intentions of developing their staff, but unfortunately we get so wrapped up with our ‘everyday’ that we sometimes let our employee development goals fall on our priority list.”</a:t>
            </a:r>
            <a:endParaRPr lang="en-US" sz="2000" dirty="0" smtClean="0">
              <a:solidFill>
                <a:schemeClr val="accent1"/>
              </a:solidFill>
            </a:endParaRPr>
          </a:p>
          <a:p>
            <a:pPr marL="666750" lvl="2" indent="-207963" defTabSz="1019175" eaLnBrk="0" hangingPunct="0">
              <a:buClr>
                <a:schemeClr val="bg1">
                  <a:lumMod val="50000"/>
                </a:schemeClr>
              </a:buClr>
              <a:buSzPct val="125000"/>
            </a:pPr>
            <a:endParaRPr lang="en-US" sz="2000" dirty="0" smtClean="0">
              <a:solidFill>
                <a:schemeClr val="accent1"/>
              </a:solidFill>
            </a:endParaRPr>
          </a:p>
        </p:txBody>
      </p:sp>
      <p:sp>
        <p:nvSpPr>
          <p:cNvPr id="13" name="Rectangle 12"/>
          <p:cNvSpPr>
            <a:spLocks noChangeArrowheads="1"/>
          </p:cNvSpPr>
          <p:nvPr/>
        </p:nvSpPr>
        <p:spPr bwMode="gray">
          <a:xfrm>
            <a:off x="838200" y="3581400"/>
            <a:ext cx="3581400" cy="19050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6"/>
                </a:solidFill>
              </a:rPr>
              <a:t>	“I think the current fiscal climate makes it difficult to send people to conferences. </a:t>
            </a:r>
          </a:p>
          <a:p>
            <a:pPr marL="209550" lvl="1" indent="-207963" defTabSz="1019175" eaLnBrk="0" hangingPunct="0">
              <a:buClr>
                <a:schemeClr val="folHlink"/>
              </a:buClr>
              <a:buSzPct val="125000"/>
            </a:pPr>
            <a:r>
              <a:rPr lang="en-US" sz="1800" dirty="0" smtClean="0">
                <a:solidFill>
                  <a:schemeClr val="accent6"/>
                </a:solidFill>
              </a:rPr>
              <a:t>	However, even if money is available, people are reluctant to attend and are concerned about how it might be perceived.”</a:t>
            </a:r>
            <a:endParaRPr lang="en-US" sz="2000" dirty="0" smtClean="0">
              <a:solidFill>
                <a:schemeClr val="accent6"/>
              </a:solidFill>
            </a:endParaRPr>
          </a:p>
        </p:txBody>
      </p:sp>
      <p:graphicFrame>
        <p:nvGraphicFramePr>
          <p:cNvPr id="9" name="Chart Placeholder 3"/>
          <p:cNvGraphicFramePr>
            <a:graphicFrameLocks/>
          </p:cNvGraphicFramePr>
          <p:nvPr/>
        </p:nvGraphicFramePr>
        <p:xfrm>
          <a:off x="6629400" y="0"/>
          <a:ext cx="2971800" cy="2590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“Develop Our Staff”</a:t>
            </a:r>
            <a:br>
              <a:rPr lang="en-US" sz="2300" dirty="0" smtClean="0"/>
            </a:br>
            <a:r>
              <a:rPr lang="en-US" sz="2300" dirty="0" smtClean="0"/>
              <a:t>(cont’d.)</a:t>
            </a:r>
            <a:endParaRPr lang="en-US" sz="2300" dirty="0" smtClean="0">
              <a:solidFill>
                <a:srgbClr val="FF0000"/>
              </a:solidFill>
            </a:endParaRPr>
          </a:p>
        </p:txBody>
      </p:sp>
      <p:sp>
        <p:nvSpPr>
          <p:cNvPr id="4" name="Rectangle 3"/>
          <p:cNvSpPr>
            <a:spLocks noChangeArrowheads="1"/>
          </p:cNvSpPr>
          <p:nvPr/>
        </p:nvSpPr>
        <p:spPr bwMode="gray">
          <a:xfrm>
            <a:off x="2667000" y="6355080"/>
            <a:ext cx="4724400" cy="118872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t>	</a:t>
            </a:r>
            <a:r>
              <a:rPr lang="en-US" sz="1800" dirty="0" smtClean="0">
                <a:solidFill>
                  <a:schemeClr val="bg2"/>
                </a:solidFill>
              </a:rPr>
              <a:t>“I am encouraged to see this staff development goals as I think they are important.”</a:t>
            </a:r>
            <a:endParaRPr lang="en-US" sz="2000" dirty="0" smtClean="0">
              <a:solidFill>
                <a:schemeClr val="bg2"/>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8" name="Rectangle 7"/>
          <p:cNvSpPr>
            <a:spLocks noChangeArrowheads="1"/>
          </p:cNvSpPr>
          <p:nvPr/>
        </p:nvSpPr>
        <p:spPr bwMode="gray">
          <a:xfrm>
            <a:off x="4495800" y="4733614"/>
            <a:ext cx="47244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1">
                    <a:lumMod val="50000"/>
                  </a:schemeClr>
                </a:solidFill>
              </a:rPr>
              <a:t>	</a:t>
            </a:r>
            <a:r>
              <a:rPr lang="en-US" sz="1800" dirty="0" smtClean="0">
                <a:solidFill>
                  <a:schemeClr val="accent1"/>
                </a:solidFill>
              </a:rPr>
              <a:t>“With our current economic realities, we are constrained in recommending staff training and/or development tools that require an expenditure.  That really limits our options.”</a:t>
            </a:r>
            <a:endParaRPr lang="en-US" sz="2000" dirty="0" smtClean="0">
              <a:solidFill>
                <a:schemeClr val="accent1"/>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pPr>
            <a:endParaRPr lang="en-US" sz="2000" dirty="0" smtClean="0">
              <a:solidFill>
                <a:schemeClr val="bg1">
                  <a:lumMod val="50000"/>
                </a:schemeClr>
              </a:solidFill>
            </a:endParaRPr>
          </a:p>
        </p:txBody>
      </p:sp>
      <p:sp>
        <p:nvSpPr>
          <p:cNvPr id="11" name="Rectangle 10"/>
          <p:cNvSpPr>
            <a:spLocks noChangeArrowheads="1"/>
          </p:cNvSpPr>
          <p:nvPr/>
        </p:nvSpPr>
        <p:spPr bwMode="gray">
          <a:xfrm>
            <a:off x="1295400" y="1752600"/>
            <a:ext cx="42672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2"/>
                </a:solidFill>
              </a:rPr>
              <a:t>	</a:t>
            </a:r>
            <a:r>
              <a:rPr lang="en-US" sz="1800" dirty="0" smtClean="0">
                <a:solidFill>
                  <a:schemeClr val="accent6"/>
                </a:solidFill>
              </a:rPr>
              <a:t>“We may develop the staff but what’s the path?  There is no clear path or structure that exists.  How does someone know what they need to do to step up?”</a:t>
            </a:r>
            <a:endParaRPr lang="en-US" sz="2000" dirty="0" smtClean="0">
              <a:solidFill>
                <a:schemeClr val="accent6"/>
              </a:solidFill>
            </a:endParaRPr>
          </a:p>
          <a:p>
            <a:pPr marL="209550" lvl="1" indent="-207963" defTabSz="1019175" eaLnBrk="0" hangingPunct="0">
              <a:buClr>
                <a:schemeClr val="folHlink"/>
              </a:buClr>
              <a:buSzPct val="125000"/>
              <a:buFont typeface="Arial"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pPr>
            <a:endParaRPr lang="en-US" sz="2000" dirty="0" smtClean="0">
              <a:solidFill>
                <a:schemeClr val="bg2"/>
              </a:solidFill>
            </a:endParaRPr>
          </a:p>
        </p:txBody>
      </p:sp>
      <p:sp>
        <p:nvSpPr>
          <p:cNvPr id="12" name="Rectangle 11"/>
          <p:cNvSpPr>
            <a:spLocks noChangeArrowheads="1"/>
          </p:cNvSpPr>
          <p:nvPr/>
        </p:nvSpPr>
        <p:spPr bwMode="gray">
          <a:xfrm>
            <a:off x="5486400" y="2316480"/>
            <a:ext cx="3962400" cy="225552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1"/>
                </a:solidFill>
              </a:rPr>
              <a:t>	</a:t>
            </a:r>
            <a:r>
              <a:rPr lang="en-US" sz="1800" dirty="0" smtClean="0"/>
              <a:t>“I think the tendency will be an over-emphasis on conferences and training as that can be done relatively quickly and is concrete ways. I would rather focus on competence-building activities that come from within the Division.”</a:t>
            </a: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13" name="Rectangle 12"/>
          <p:cNvSpPr>
            <a:spLocks noChangeArrowheads="1"/>
          </p:cNvSpPr>
          <p:nvPr/>
        </p:nvSpPr>
        <p:spPr bwMode="gray">
          <a:xfrm>
            <a:off x="838200" y="3581400"/>
            <a:ext cx="3581400" cy="19050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6"/>
                </a:solidFill>
              </a:rPr>
              <a:t>	</a:t>
            </a:r>
            <a:r>
              <a:rPr lang="en-US" sz="1800" dirty="0" smtClean="0">
                <a:solidFill>
                  <a:schemeClr val="bg1">
                    <a:lumMod val="50000"/>
                  </a:schemeClr>
                </a:solidFill>
              </a:rPr>
              <a:t>“There are also some educational classes that take place afterhours and this takes away from their family life… it requires hours of personal time and is not an easy task to accomplish.”</a:t>
            </a:r>
            <a:endParaRPr lang="en-US" sz="2000" dirty="0" smtClean="0">
              <a:solidFill>
                <a:schemeClr val="bg1">
                  <a:lumMod val="50000"/>
                </a:schemeClr>
              </a:solidFill>
            </a:endParaRPr>
          </a:p>
        </p:txBody>
      </p:sp>
      <p:graphicFrame>
        <p:nvGraphicFramePr>
          <p:cNvPr id="9" name="Chart Placeholder 3"/>
          <p:cNvGraphicFramePr>
            <a:graphicFrameLocks/>
          </p:cNvGraphicFramePr>
          <p:nvPr/>
        </p:nvGraphicFramePr>
        <p:xfrm>
          <a:off x="6629400" y="0"/>
          <a:ext cx="2971800" cy="2590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“Reexamine the Day-to-Day”</a:t>
            </a:r>
            <a:endParaRPr lang="en-US" sz="2300" dirty="0" smtClean="0">
              <a:solidFill>
                <a:srgbClr val="FF0000"/>
              </a:solidFill>
            </a:endParaRPr>
          </a:p>
        </p:txBody>
      </p:sp>
      <p:sp>
        <p:nvSpPr>
          <p:cNvPr id="4" name="Rectangle 3"/>
          <p:cNvSpPr>
            <a:spLocks noChangeArrowheads="1"/>
          </p:cNvSpPr>
          <p:nvPr/>
        </p:nvSpPr>
        <p:spPr bwMode="gray">
          <a:xfrm>
            <a:off x="3962400" y="2667000"/>
            <a:ext cx="5334000" cy="12954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1">
                    <a:lumMod val="50000"/>
                  </a:schemeClr>
                </a:solidFill>
              </a:rPr>
              <a:t>	“My concern is not so much internally, but more related to convincing some of the campuses to make changes in their existing business processes.”</a:t>
            </a:r>
            <a:endParaRPr lang="en-US" sz="2000" dirty="0" smtClean="0">
              <a:solidFill>
                <a:schemeClr val="bg1">
                  <a:lumMod val="50000"/>
                </a:schemeClr>
              </a:solidFill>
            </a:endParaRPr>
          </a:p>
          <a:p>
            <a:pPr marL="209550" lvl="1" indent="-207963" defTabSz="1019175" eaLnBrk="0" hangingPunct="0">
              <a:buClr>
                <a:schemeClr val="folHlink"/>
              </a:buClr>
              <a:buSzPct val="125000"/>
              <a:buFont typeface="Arial"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pPr>
            <a:endParaRPr lang="en-US" sz="2000" dirty="0" smtClean="0">
              <a:solidFill>
                <a:schemeClr val="bg1">
                  <a:lumMod val="50000"/>
                </a:schemeClr>
              </a:solidFill>
            </a:endParaRPr>
          </a:p>
        </p:txBody>
      </p:sp>
      <p:sp>
        <p:nvSpPr>
          <p:cNvPr id="8" name="Rectangle 7"/>
          <p:cNvSpPr>
            <a:spLocks noChangeArrowheads="1"/>
          </p:cNvSpPr>
          <p:nvPr/>
        </p:nvSpPr>
        <p:spPr bwMode="gray">
          <a:xfrm>
            <a:off x="4800600" y="4114800"/>
            <a:ext cx="47244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6"/>
                </a:solidFill>
              </a:rPr>
              <a:t>	“Even if you wanted to change something for the better, it will take time and effort to 1) figure out what the whole process is and 2) get everyone on board  with the change.”</a:t>
            </a:r>
            <a:endParaRPr lang="en-US" sz="2000" dirty="0" smtClean="0">
              <a:solidFill>
                <a:schemeClr val="accent6"/>
              </a:solidFill>
            </a:endParaRPr>
          </a:p>
          <a:p>
            <a:pPr marL="209550" lvl="1" indent="-207963" defTabSz="1019175" eaLnBrk="0" hangingPunct="0">
              <a:buClr>
                <a:schemeClr val="folHlink"/>
              </a:buClr>
              <a:buSzPct val="125000"/>
              <a:buFont typeface="Arial" charset="0"/>
              <a:buChar char="•"/>
            </a:pPr>
            <a:endParaRPr lang="en-US" sz="2000" dirty="0" smtClean="0">
              <a:solidFill>
                <a:schemeClr val="accent6"/>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accent6"/>
              </a:solidFill>
            </a:endParaRPr>
          </a:p>
          <a:p>
            <a:pPr marL="666750" lvl="2" indent="-207963" defTabSz="1019175" eaLnBrk="0" hangingPunct="0">
              <a:buClr>
                <a:schemeClr val="bg1">
                  <a:lumMod val="50000"/>
                </a:schemeClr>
              </a:buClr>
              <a:buSzPct val="125000"/>
            </a:pPr>
            <a:endParaRPr lang="en-US" sz="2000" dirty="0" smtClean="0">
              <a:solidFill>
                <a:schemeClr val="accent6"/>
              </a:solidFill>
            </a:endParaRPr>
          </a:p>
        </p:txBody>
      </p:sp>
      <p:sp>
        <p:nvSpPr>
          <p:cNvPr id="11" name="Rectangle 10"/>
          <p:cNvSpPr>
            <a:spLocks noChangeArrowheads="1"/>
          </p:cNvSpPr>
          <p:nvPr/>
        </p:nvSpPr>
        <p:spPr bwMode="gray">
          <a:xfrm>
            <a:off x="2667000" y="5715000"/>
            <a:ext cx="47244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t>	“We can and do influence decision making, but this takes a great deal of time and just when you have all the bases covered, another group emerges that needs to be consulted.”</a:t>
            </a:r>
            <a:endParaRPr lang="en-US" sz="2000" dirty="0" smtClean="0"/>
          </a:p>
          <a:p>
            <a:pPr marL="209550" lvl="1" indent="-207963" defTabSz="1019175" eaLnBrk="0" hangingPunct="0">
              <a:buClr>
                <a:schemeClr val="folHlink"/>
              </a:buClr>
              <a:buSzPct val="125000"/>
              <a:buFont typeface="Arial" charset="0"/>
              <a:buChar char="•"/>
            </a:pPr>
            <a:endParaRPr lang="en-US" sz="2000" dirty="0" smtClean="0"/>
          </a:p>
          <a:p>
            <a:pPr marL="666750" lvl="2" indent="-207963" defTabSz="1019175" eaLnBrk="0" hangingPunct="0">
              <a:buClr>
                <a:schemeClr val="bg1">
                  <a:lumMod val="50000"/>
                </a:schemeClr>
              </a:buClr>
              <a:buSzPct val="125000"/>
              <a:buFont typeface="Trebuchet MS" pitchFamily="34" charset="0"/>
              <a:buChar char="—"/>
            </a:pP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12" name="Rectangle 11"/>
          <p:cNvSpPr>
            <a:spLocks noChangeArrowheads="1"/>
          </p:cNvSpPr>
          <p:nvPr/>
        </p:nvSpPr>
        <p:spPr bwMode="gray">
          <a:xfrm>
            <a:off x="1066800" y="1676400"/>
            <a:ext cx="3886200" cy="19050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2"/>
                </a:solidFill>
              </a:rPr>
              <a:t>	“How do we encourage other departments outside of the CFO Division to also re-examine their purchasing practices?”</a:t>
            </a:r>
            <a:endParaRPr lang="en-US" sz="2000" dirty="0" smtClean="0">
              <a:solidFill>
                <a:schemeClr val="bg2"/>
              </a:solidFill>
            </a:endParaRPr>
          </a:p>
          <a:p>
            <a:pPr marL="209550" lvl="1" indent="-207963" defTabSz="1019175" eaLnBrk="0" hangingPunct="0">
              <a:buClr>
                <a:schemeClr val="folHlink"/>
              </a:buClr>
              <a:buSzPct val="125000"/>
              <a:buFont typeface="Arial"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2"/>
              </a:solidFill>
            </a:endParaRPr>
          </a:p>
          <a:p>
            <a:pPr marL="666750" lvl="2" indent="-207963" defTabSz="1019175" eaLnBrk="0" hangingPunct="0">
              <a:buClr>
                <a:schemeClr val="bg1">
                  <a:lumMod val="50000"/>
                </a:schemeClr>
              </a:buClr>
              <a:buSzPct val="125000"/>
            </a:pPr>
            <a:endParaRPr lang="en-US" sz="2000" dirty="0" smtClean="0">
              <a:solidFill>
                <a:schemeClr val="bg2"/>
              </a:solidFill>
            </a:endParaRPr>
          </a:p>
        </p:txBody>
      </p:sp>
      <p:sp>
        <p:nvSpPr>
          <p:cNvPr id="13" name="Rectangle 12"/>
          <p:cNvSpPr>
            <a:spLocks noChangeArrowheads="1"/>
          </p:cNvSpPr>
          <p:nvPr/>
        </p:nvSpPr>
        <p:spPr bwMode="gray">
          <a:xfrm>
            <a:off x="990600" y="3657600"/>
            <a:ext cx="3429000" cy="19050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1"/>
                </a:solidFill>
              </a:rPr>
              <a:t>	“We can reexamine our processes but if there are no resources to address the changes proposed, it really defeats the purpose of reexamining our day to day.”</a:t>
            </a:r>
            <a:endParaRPr lang="en-US" sz="2000" dirty="0" smtClean="0">
              <a:solidFill>
                <a:schemeClr val="accent1"/>
              </a:solidFill>
            </a:endParaRPr>
          </a:p>
          <a:p>
            <a:pPr marL="209550" lvl="1" indent="-207963" defTabSz="1019175" eaLnBrk="0" hangingPunct="0">
              <a:buClr>
                <a:schemeClr val="folHlink"/>
              </a:buClr>
              <a:buSzPct val="125000"/>
              <a:buFont typeface="Arial" charset="0"/>
              <a:buChar char="•"/>
            </a:pPr>
            <a:endParaRPr lang="en-US" sz="2000" dirty="0" smtClean="0">
              <a:solidFill>
                <a:schemeClr val="accent1"/>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accent1"/>
              </a:solidFill>
            </a:endParaRPr>
          </a:p>
          <a:p>
            <a:pPr marL="666750" lvl="2" indent="-207963" defTabSz="1019175" eaLnBrk="0" hangingPunct="0">
              <a:buClr>
                <a:schemeClr val="bg1">
                  <a:lumMod val="50000"/>
                </a:schemeClr>
              </a:buClr>
              <a:buSzPct val="125000"/>
            </a:pPr>
            <a:endParaRPr lang="en-US" sz="2000" dirty="0" smtClean="0">
              <a:solidFill>
                <a:schemeClr val="accent1"/>
              </a:solidFill>
            </a:endParaRPr>
          </a:p>
        </p:txBody>
      </p:sp>
      <p:graphicFrame>
        <p:nvGraphicFramePr>
          <p:cNvPr id="14" name="Chart Placeholder 3"/>
          <p:cNvGraphicFramePr>
            <a:graphicFrameLocks/>
          </p:cNvGraphicFramePr>
          <p:nvPr/>
        </p:nvGraphicFramePr>
        <p:xfrm>
          <a:off x="5791200" y="228600"/>
          <a:ext cx="4038600" cy="2514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Comments on “Reexamine the Day-to-Day”</a:t>
            </a:r>
            <a:br>
              <a:rPr lang="en-US" sz="2300" dirty="0" smtClean="0"/>
            </a:br>
            <a:r>
              <a:rPr lang="en-US" sz="2300" dirty="0" smtClean="0"/>
              <a:t>(cont’d.)</a:t>
            </a:r>
            <a:endParaRPr lang="en-US" sz="2300" dirty="0" smtClean="0">
              <a:solidFill>
                <a:srgbClr val="FF0000"/>
              </a:solidFill>
            </a:endParaRPr>
          </a:p>
        </p:txBody>
      </p:sp>
      <p:sp>
        <p:nvSpPr>
          <p:cNvPr id="4" name="Rectangle 3"/>
          <p:cNvSpPr>
            <a:spLocks noChangeArrowheads="1"/>
          </p:cNvSpPr>
          <p:nvPr/>
        </p:nvSpPr>
        <p:spPr bwMode="gray">
          <a:xfrm>
            <a:off x="3962400" y="2514600"/>
            <a:ext cx="5791200" cy="12954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bg1">
                    <a:lumMod val="50000"/>
                  </a:schemeClr>
                </a:solidFill>
              </a:rPr>
              <a:t>	</a:t>
            </a:r>
            <a:r>
              <a:rPr lang="en-US" sz="1800" dirty="0" smtClean="0"/>
              <a:t>“In instances where we work with other campuses, or in some cases, other organizations… how do we effectively communicate a need for that change?”</a:t>
            </a:r>
            <a:endParaRPr lang="en-US" sz="2000" dirty="0" smtClean="0"/>
          </a:p>
          <a:p>
            <a:pPr marL="209550" lvl="1" indent="-207963" defTabSz="1019175" eaLnBrk="0" hangingPunct="0">
              <a:buClr>
                <a:schemeClr val="folHlink"/>
              </a:buClr>
              <a:buSzPct val="125000"/>
              <a:buFont typeface="Arial"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buFont typeface="Trebuchet MS" pitchFamily="34" charset="0"/>
              <a:buChar char="—"/>
            </a:pPr>
            <a:endParaRPr lang="en-US" sz="2000" dirty="0" smtClean="0">
              <a:solidFill>
                <a:schemeClr val="bg1">
                  <a:lumMod val="50000"/>
                </a:schemeClr>
              </a:solidFill>
            </a:endParaRPr>
          </a:p>
          <a:p>
            <a:pPr marL="666750" lvl="2" indent="-207963" defTabSz="1019175" eaLnBrk="0" hangingPunct="0">
              <a:buClr>
                <a:schemeClr val="bg1">
                  <a:lumMod val="50000"/>
                </a:schemeClr>
              </a:buClr>
              <a:buSzPct val="125000"/>
            </a:pPr>
            <a:endParaRPr lang="en-US" sz="2000" dirty="0" smtClean="0">
              <a:solidFill>
                <a:schemeClr val="bg1">
                  <a:lumMod val="50000"/>
                </a:schemeClr>
              </a:solidFill>
            </a:endParaRPr>
          </a:p>
        </p:txBody>
      </p:sp>
      <p:sp>
        <p:nvSpPr>
          <p:cNvPr id="8" name="Rectangle 7"/>
          <p:cNvSpPr>
            <a:spLocks noChangeArrowheads="1"/>
          </p:cNvSpPr>
          <p:nvPr/>
        </p:nvSpPr>
        <p:spPr bwMode="gray">
          <a:xfrm>
            <a:off x="4800600" y="3581400"/>
            <a:ext cx="47244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6"/>
                </a:solidFill>
              </a:rPr>
              <a:t>	</a:t>
            </a:r>
            <a:r>
              <a:rPr lang="en-US" sz="1800" dirty="0" smtClean="0">
                <a:solidFill>
                  <a:schemeClr val="accent1"/>
                </a:solidFill>
              </a:rPr>
              <a:t>“My observation is that it’s cultural; turn that tide and the rest of the goals will fall into place.  Everyone is so shorthanded that there is not time to stop for a moment to consider why something is done the way it is or give thought to doing it differently.”</a:t>
            </a:r>
            <a:endParaRPr lang="en-US" sz="2000" dirty="0" smtClean="0">
              <a:solidFill>
                <a:schemeClr val="accent1"/>
              </a:solidFill>
            </a:endParaRPr>
          </a:p>
        </p:txBody>
      </p:sp>
      <p:sp>
        <p:nvSpPr>
          <p:cNvPr id="11" name="Rectangle 10"/>
          <p:cNvSpPr>
            <a:spLocks noChangeArrowheads="1"/>
          </p:cNvSpPr>
          <p:nvPr/>
        </p:nvSpPr>
        <p:spPr bwMode="gray">
          <a:xfrm>
            <a:off x="2362200" y="5715000"/>
            <a:ext cx="6934200" cy="14478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t>	</a:t>
            </a:r>
            <a:r>
              <a:rPr lang="en-US" sz="1800" dirty="0" smtClean="0">
                <a:solidFill>
                  <a:schemeClr val="bg2"/>
                </a:solidFill>
              </a:rPr>
              <a:t>“When I first started working for UCOP three years ago, the phrase I heard the most was ‘that’s how it’s been done in the past.’ The implementation of the new process is challenging due to lack of information of the existing processes which we can compare to.  This makes it difficult to validate a new process.”</a:t>
            </a:r>
            <a:endParaRPr lang="en-US" sz="2000" dirty="0" smtClean="0">
              <a:solidFill>
                <a:schemeClr val="bg2"/>
              </a:solidFill>
            </a:endParaRPr>
          </a:p>
          <a:p>
            <a:pPr marL="209550" lvl="1" indent="-207963" defTabSz="1019175" eaLnBrk="0" hangingPunct="0">
              <a:buClr>
                <a:schemeClr val="folHlink"/>
              </a:buClr>
              <a:buSzPct val="125000"/>
              <a:buFont typeface="Arial" charset="0"/>
              <a:buChar char="•"/>
            </a:pPr>
            <a:endParaRPr lang="en-US" sz="2000" dirty="0" smtClean="0"/>
          </a:p>
          <a:p>
            <a:pPr marL="666750" lvl="2" indent="-207963" defTabSz="1019175" eaLnBrk="0" hangingPunct="0">
              <a:buClr>
                <a:schemeClr val="bg1">
                  <a:lumMod val="50000"/>
                </a:schemeClr>
              </a:buClr>
              <a:buSzPct val="125000"/>
              <a:buFont typeface="Trebuchet MS" pitchFamily="34" charset="0"/>
              <a:buChar char="—"/>
            </a:pPr>
            <a:endParaRPr lang="en-US" sz="2000" dirty="0" smtClean="0"/>
          </a:p>
          <a:p>
            <a:pPr marL="666750" lvl="2" indent="-207963" defTabSz="1019175" eaLnBrk="0" hangingPunct="0">
              <a:buClr>
                <a:schemeClr val="bg1">
                  <a:lumMod val="50000"/>
                </a:schemeClr>
              </a:buClr>
              <a:buSzPct val="125000"/>
            </a:pPr>
            <a:endParaRPr lang="en-US" sz="2000" dirty="0" smtClean="0"/>
          </a:p>
        </p:txBody>
      </p:sp>
      <p:sp>
        <p:nvSpPr>
          <p:cNvPr id="12" name="Rectangle 11"/>
          <p:cNvSpPr>
            <a:spLocks noChangeArrowheads="1"/>
          </p:cNvSpPr>
          <p:nvPr/>
        </p:nvSpPr>
        <p:spPr bwMode="gray">
          <a:xfrm>
            <a:off x="685800" y="1447800"/>
            <a:ext cx="5410200" cy="12954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6"/>
                </a:solidFill>
              </a:rPr>
              <a:t>	“We’re in top gear at all times just to keep up with what’s coming at us. It makes it difficult to carve out the necessary space to reexamine what’s being done and how.”</a:t>
            </a:r>
            <a:endParaRPr lang="en-US" sz="2000" dirty="0" smtClean="0">
              <a:solidFill>
                <a:schemeClr val="accent6"/>
              </a:solidFill>
            </a:endParaRPr>
          </a:p>
        </p:txBody>
      </p:sp>
      <p:sp>
        <p:nvSpPr>
          <p:cNvPr id="13" name="Rectangle 12"/>
          <p:cNvSpPr>
            <a:spLocks noChangeArrowheads="1"/>
          </p:cNvSpPr>
          <p:nvPr/>
        </p:nvSpPr>
        <p:spPr bwMode="gray">
          <a:xfrm>
            <a:off x="762000" y="3352800"/>
            <a:ext cx="3733800" cy="1905000"/>
          </a:xfrm>
          <a:prstGeom prst="rect">
            <a:avLst/>
          </a:prstGeom>
          <a:noFill/>
          <a:ln w="9525">
            <a:noFill/>
            <a:miter lim="800000"/>
            <a:headEnd/>
            <a:tailEnd/>
          </a:ln>
        </p:spPr>
        <p:txBody>
          <a:bodyPr lIns="91429" tIns="36571" rIns="36571" bIns="36571"/>
          <a:lstStyle/>
          <a:p>
            <a:pPr marL="209550" lvl="1" indent="-207963" defTabSz="1019175" eaLnBrk="0" hangingPunct="0">
              <a:buClr>
                <a:schemeClr val="folHlink"/>
              </a:buClr>
              <a:buSzPct val="125000"/>
            </a:pPr>
            <a:r>
              <a:rPr lang="en-US" sz="1800" dirty="0" smtClean="0">
                <a:solidFill>
                  <a:schemeClr val="accent1"/>
                </a:solidFill>
              </a:rPr>
              <a:t>	</a:t>
            </a:r>
            <a:r>
              <a:rPr lang="en-US" sz="1800" dirty="0" smtClean="0">
                <a:solidFill>
                  <a:schemeClr val="bg1">
                    <a:lumMod val="50000"/>
                  </a:schemeClr>
                </a:solidFill>
              </a:rPr>
              <a:t>“It requires all employees to agree that all day-to-day procedures need to be established and evaluated… a number of employees may feel that a change is unnecessary while others may feel a change is important.”</a:t>
            </a:r>
            <a:endParaRPr lang="en-US" sz="2000" dirty="0" smtClean="0">
              <a:solidFill>
                <a:schemeClr val="bg1">
                  <a:lumMod val="50000"/>
                </a:schemeClr>
              </a:solidFill>
            </a:endParaRPr>
          </a:p>
        </p:txBody>
      </p:sp>
      <p:graphicFrame>
        <p:nvGraphicFramePr>
          <p:cNvPr id="14" name="Chart Placeholder 3"/>
          <p:cNvGraphicFramePr>
            <a:graphicFrameLocks/>
          </p:cNvGraphicFramePr>
          <p:nvPr/>
        </p:nvGraphicFramePr>
        <p:xfrm>
          <a:off x="5791200" y="228600"/>
          <a:ext cx="4038600" cy="2514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Welcome &amp; Values Recap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r>
              <a:rPr lang="en-US" sz="2300" dirty="0" smtClean="0"/>
              <a:t>Food for thought</a:t>
            </a:r>
            <a:endParaRPr lang="en-US" sz="2300" dirty="0" smtClean="0">
              <a:solidFill>
                <a:srgbClr val="FF0000"/>
              </a:solidFill>
            </a:endParaRPr>
          </a:p>
        </p:txBody>
      </p:sp>
      <p:pic>
        <p:nvPicPr>
          <p:cNvPr id="102404" name="Picture 4" descr="http://www.topnews.in/health/files/Broccol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3733800"/>
            <a:ext cx="2971800" cy="3276600"/>
          </a:xfrm>
          <a:prstGeom prst="rect">
            <a:avLst/>
          </a:prstGeom>
          <a:noFill/>
        </p:spPr>
      </p:pic>
      <p:pic>
        <p:nvPicPr>
          <p:cNvPr id="102408" name="Picture 8" descr="http://www.faqs.org/photo-dict/photofiles/list/6798/9011swiss_chees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066800" y="1524000"/>
            <a:ext cx="4191000" cy="2859657"/>
          </a:xfrm>
          <a:prstGeom prst="rect">
            <a:avLst/>
          </a:prstGeom>
          <a:noFill/>
        </p:spPr>
      </p:pic>
      <p:pic>
        <p:nvPicPr>
          <p:cNvPr id="102414" name="Picture 14" descr="http://us.123rf.com/400wm/400/400/mitarart/mitarart0908/mitarart090800020/543423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9896" y="4724400"/>
            <a:ext cx="4770782" cy="2286000"/>
          </a:xfrm>
          <a:prstGeom prst="rect">
            <a:avLst/>
          </a:prstGeom>
          <a:noFill/>
        </p:spPr>
      </p:pic>
      <p:pic>
        <p:nvPicPr>
          <p:cNvPr id="102416" name="Picture 16" descr="http://cdn.sheknows.com/chefmom/articles/2010/07/500-whole-roasted-chicken.jpg"/>
          <p:cNvPicPr>
            <a:picLocks noChangeAspect="1" noChangeArrowheads="1"/>
          </p:cNvPicPr>
          <p:nvPr/>
        </p:nvPicPr>
        <p:blipFill>
          <a:blip r:embed="rId7" cstate="email">
            <a:extLst>
              <a:ext uri="{28A0092B-C50C-407E-A947-70E740481C1C}">
                <a14:useLocalDpi xmlns:a14="http://schemas.microsoft.com/office/drawing/2010/main"/>
              </a:ext>
            </a:extLst>
          </a:blip>
          <a:srcRect b="-577"/>
          <a:stretch>
            <a:fillRect/>
          </a:stretch>
        </p:blipFill>
        <p:spPr bwMode="auto">
          <a:xfrm>
            <a:off x="5181600" y="1447800"/>
            <a:ext cx="4495800" cy="2209800"/>
          </a:xfrm>
          <a:prstGeom prst="rect">
            <a:avLst/>
          </a:prstGeom>
          <a:noFill/>
        </p:spPr>
      </p:pic>
      <p:sp>
        <p:nvSpPr>
          <p:cNvPr id="17" name="TextBox 16"/>
          <p:cNvSpPr txBox="1"/>
          <p:nvPr/>
        </p:nvSpPr>
        <p:spPr>
          <a:xfrm>
            <a:off x="7239000" y="4495800"/>
            <a:ext cx="1600200" cy="1015663"/>
          </a:xfrm>
          <a:prstGeom prst="rect">
            <a:avLst/>
          </a:prstGeom>
          <a:solidFill>
            <a:schemeClr val="accent1"/>
          </a:solidFill>
          <a:ln w="38100">
            <a:solidFill>
              <a:schemeClr val="bg2"/>
            </a:solidFill>
          </a:ln>
        </p:spPr>
        <p:txBody>
          <a:bodyPr wrap="square" rtlCol="0">
            <a:spAutoFit/>
          </a:bodyPr>
          <a:lstStyle/>
          <a:p>
            <a:pPr algn="ctr"/>
            <a:r>
              <a:rPr lang="en-US" sz="2000" dirty="0" smtClean="0">
                <a:solidFill>
                  <a:schemeClr val="bg1"/>
                </a:solidFill>
              </a:rPr>
              <a:t>Look Both Inward and Outward</a:t>
            </a:r>
          </a:p>
        </p:txBody>
      </p:sp>
      <p:sp>
        <p:nvSpPr>
          <p:cNvPr id="19" name="TextBox 18"/>
          <p:cNvSpPr txBox="1"/>
          <p:nvPr/>
        </p:nvSpPr>
        <p:spPr>
          <a:xfrm>
            <a:off x="6934200" y="2133600"/>
            <a:ext cx="1981200" cy="707886"/>
          </a:xfrm>
          <a:prstGeom prst="rect">
            <a:avLst/>
          </a:prstGeom>
          <a:solidFill>
            <a:schemeClr val="accent1"/>
          </a:solidFill>
          <a:ln w="38100">
            <a:solidFill>
              <a:schemeClr val="bg2"/>
            </a:solidFill>
          </a:ln>
        </p:spPr>
        <p:txBody>
          <a:bodyPr wrap="square" rtlCol="0">
            <a:spAutoFit/>
          </a:bodyPr>
          <a:lstStyle/>
          <a:p>
            <a:pPr algn="ctr"/>
            <a:r>
              <a:rPr lang="en-US" sz="2000" dirty="0" smtClean="0">
                <a:solidFill>
                  <a:schemeClr val="bg1"/>
                </a:solidFill>
              </a:rPr>
              <a:t>If You Build It, They Will Come</a:t>
            </a:r>
          </a:p>
        </p:txBody>
      </p:sp>
      <p:sp>
        <p:nvSpPr>
          <p:cNvPr id="20" name="TextBox 19"/>
          <p:cNvSpPr txBox="1"/>
          <p:nvPr/>
        </p:nvSpPr>
        <p:spPr>
          <a:xfrm>
            <a:off x="1752600" y="2362200"/>
            <a:ext cx="2209800" cy="1015663"/>
          </a:xfrm>
          <a:prstGeom prst="rect">
            <a:avLst/>
          </a:prstGeom>
          <a:solidFill>
            <a:schemeClr val="accent1"/>
          </a:solidFill>
          <a:ln w="38100">
            <a:solidFill>
              <a:schemeClr val="bg2"/>
            </a:solidFill>
          </a:ln>
        </p:spPr>
        <p:txBody>
          <a:bodyPr wrap="square" rtlCol="0">
            <a:spAutoFit/>
          </a:bodyPr>
          <a:lstStyle/>
          <a:p>
            <a:pPr algn="ctr"/>
            <a:r>
              <a:rPr lang="en-US" sz="2000" dirty="0" smtClean="0">
                <a:solidFill>
                  <a:schemeClr val="bg1"/>
                </a:solidFill>
              </a:rPr>
              <a:t>It’s Easier to Ask Forgiveness Than Permission</a:t>
            </a:r>
          </a:p>
        </p:txBody>
      </p:sp>
      <p:sp>
        <p:nvSpPr>
          <p:cNvPr id="21" name="TextBox 20"/>
          <p:cNvSpPr txBox="1"/>
          <p:nvPr/>
        </p:nvSpPr>
        <p:spPr>
          <a:xfrm>
            <a:off x="2895600" y="5386450"/>
            <a:ext cx="1981200" cy="1015663"/>
          </a:xfrm>
          <a:prstGeom prst="rect">
            <a:avLst/>
          </a:prstGeom>
          <a:solidFill>
            <a:schemeClr val="accent1"/>
          </a:solidFill>
          <a:ln w="38100">
            <a:solidFill>
              <a:schemeClr val="bg2"/>
            </a:solidFill>
          </a:ln>
        </p:spPr>
        <p:txBody>
          <a:bodyPr wrap="square" rtlCol="0">
            <a:spAutoFit/>
          </a:bodyPr>
          <a:lstStyle/>
          <a:p>
            <a:pPr algn="ctr"/>
            <a:r>
              <a:rPr lang="en-US" sz="2000" dirty="0" smtClean="0">
                <a:solidFill>
                  <a:schemeClr val="bg1"/>
                </a:solidFill>
              </a:rPr>
              <a:t>Perfection is the Enemy of Progress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SWOT Exercise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hape 22"/>
          <p:cNvCxnSpPr/>
          <p:nvPr/>
        </p:nvCxnSpPr>
        <p:spPr bwMode="auto">
          <a:xfrm rot="5400000">
            <a:off x="6873554" y="1175059"/>
            <a:ext cx="697847" cy="633729"/>
          </a:xfrm>
          <a:prstGeom prst="curvedConnector3">
            <a:avLst>
              <a:gd name="adj1" fmla="val 50000"/>
            </a:avLst>
          </a:prstGeom>
          <a:noFill/>
          <a:ln w="38100" cap="flat" cmpd="sng" algn="ctr">
            <a:solidFill>
              <a:srgbClr val="FFC000"/>
            </a:solidFill>
            <a:prstDash val="solid"/>
            <a:round/>
            <a:headEnd type="none" w="med" len="med"/>
            <a:tailEnd type="triangle" w="lg" len="med"/>
          </a:ln>
          <a:effectLst/>
        </p:spPr>
      </p:cxnSp>
      <p:cxnSp>
        <p:nvCxnSpPr>
          <p:cNvPr id="22" name="Shape 21"/>
          <p:cNvCxnSpPr/>
          <p:nvPr/>
        </p:nvCxnSpPr>
        <p:spPr bwMode="auto">
          <a:xfrm>
            <a:off x="2005292" y="4267200"/>
            <a:ext cx="1295400" cy="950025"/>
          </a:xfrm>
          <a:prstGeom prst="curvedConnector3">
            <a:avLst>
              <a:gd name="adj1" fmla="val 50000"/>
            </a:avLst>
          </a:prstGeom>
          <a:noFill/>
          <a:ln w="38100" cap="flat" cmpd="sng" algn="ctr">
            <a:solidFill>
              <a:srgbClr val="FFC000"/>
            </a:solidFill>
            <a:prstDash val="solid"/>
            <a:round/>
            <a:headEnd type="none" w="med" len="med"/>
            <a:tailEnd type="triangle" w="lg" len="med"/>
          </a:ln>
          <a:effectLst/>
        </p:spPr>
      </p:cxnSp>
      <p:sp>
        <p:nvSpPr>
          <p:cNvPr id="24577" name="Rectangle 2"/>
          <p:cNvSpPr>
            <a:spLocks noGrp="1" noChangeArrowheads="1"/>
          </p:cNvSpPr>
          <p:nvPr>
            <p:ph type="title"/>
          </p:nvPr>
        </p:nvSpPr>
        <p:spPr>
          <a:xfrm>
            <a:off x="762000" y="866775"/>
            <a:ext cx="8686800" cy="288925"/>
          </a:xfrm>
        </p:spPr>
        <p:txBody>
          <a:bodyPr/>
          <a:lstStyle/>
          <a:p>
            <a:r>
              <a:rPr lang="en-US" sz="2300" dirty="0" smtClean="0"/>
              <a:t>What is SWOT?</a:t>
            </a:r>
            <a:endParaRPr lang="en-US" sz="2300" dirty="0" smtClean="0">
              <a:solidFill>
                <a:srgbClr val="FF0000"/>
              </a:solidFill>
            </a:endParaRPr>
          </a:p>
        </p:txBody>
      </p:sp>
      <p:graphicFrame>
        <p:nvGraphicFramePr>
          <p:cNvPr id="8" name="Table 7"/>
          <p:cNvGraphicFramePr>
            <a:graphicFrameLocks noGrp="1"/>
          </p:cNvGraphicFramePr>
          <p:nvPr/>
        </p:nvGraphicFramePr>
        <p:xfrm>
          <a:off x="4138892" y="2550225"/>
          <a:ext cx="4648200" cy="4572000"/>
        </p:xfrm>
        <a:graphic>
          <a:graphicData uri="http://schemas.openxmlformats.org/drawingml/2006/table">
            <a:tbl>
              <a:tblPr firstRow="1" bandRow="1">
                <a:tableStyleId>{5C22544A-7EE6-4342-B048-85BDC9FD1C3A}</a:tableStyleId>
              </a:tblPr>
              <a:tblGrid>
                <a:gridCol w="762000"/>
                <a:gridCol w="1943100"/>
                <a:gridCol w="1943100"/>
              </a:tblGrid>
              <a:tr h="750986">
                <a:tc>
                  <a:txBody>
                    <a:bodyPr/>
                    <a:lstStyle/>
                    <a:p>
                      <a:endParaRPr lang="en-US" b="1" dirty="0">
                        <a:solidFill>
                          <a:schemeClr val="bg1"/>
                        </a:solidFill>
                      </a:endParaRPr>
                    </a:p>
                  </a:txBody>
                  <a:tcPr>
                    <a:lnR w="38100" cap="flat" cmpd="sng" algn="ctr">
                      <a:solidFill>
                        <a:schemeClr val="bg1"/>
                      </a:solidFill>
                      <a:prstDash val="solid"/>
                      <a:round/>
                      <a:headEnd type="none" w="med" len="med"/>
                      <a:tailEnd type="none" w="med" len="med"/>
                    </a:lnR>
                    <a:noFill/>
                  </a:tcPr>
                </a:tc>
                <a:tc>
                  <a:txBody>
                    <a:bodyPr/>
                    <a:lstStyle/>
                    <a:p>
                      <a:pPr algn="ctr"/>
                      <a:r>
                        <a:rPr lang="en-US" dirty="0" smtClean="0"/>
                        <a:t>Helpful</a:t>
                      </a:r>
                      <a:endParaRPr lang="en-US" dirty="0"/>
                    </a:p>
                  </a:txBody>
                  <a:tcPr anchor="ctr">
                    <a:lnL w="38100" cap="flat" cmpd="sng" algn="ctr">
                      <a:solidFill>
                        <a:schemeClr val="bg1"/>
                      </a:solidFill>
                      <a:prstDash val="solid"/>
                      <a:round/>
                      <a:headEnd type="none" w="med" len="med"/>
                      <a:tailEnd type="none" w="med" len="med"/>
                    </a:lnL>
                  </a:tcPr>
                </a:tc>
                <a:tc>
                  <a:txBody>
                    <a:bodyPr/>
                    <a:lstStyle/>
                    <a:p>
                      <a:pPr algn="ctr"/>
                      <a:r>
                        <a:rPr lang="en-US" dirty="0" smtClean="0"/>
                        <a:t>Harmful</a:t>
                      </a:r>
                      <a:endParaRPr lang="en-US" dirty="0"/>
                    </a:p>
                  </a:txBody>
                  <a:tcPr anchor="ctr"/>
                </a:tc>
              </a:tr>
              <a:tr h="1910507">
                <a:tc>
                  <a:txBody>
                    <a:bodyPr/>
                    <a:lstStyle/>
                    <a:p>
                      <a:pPr algn="ctr"/>
                      <a:r>
                        <a:rPr lang="en-US" b="1" dirty="0" smtClean="0">
                          <a:solidFill>
                            <a:schemeClr val="bg1"/>
                          </a:solidFill>
                        </a:rPr>
                        <a:t>Internal</a:t>
                      </a:r>
                      <a:endParaRPr lang="en-US" b="1" dirty="0">
                        <a:solidFill>
                          <a:schemeClr val="bg1"/>
                        </a:solidFill>
                      </a:endParaRPr>
                    </a:p>
                  </a:txBody>
                  <a:tcPr vert="vert270"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000" dirty="0" smtClean="0">
                          <a:solidFill>
                            <a:schemeClr val="bg1">
                              <a:lumMod val="85000"/>
                            </a:schemeClr>
                          </a:solidFill>
                        </a:rPr>
                        <a:t>S</a:t>
                      </a:r>
                      <a:endParaRPr lang="en-US" sz="10000" dirty="0">
                        <a:solidFill>
                          <a:schemeClr val="bg1">
                            <a:lumMod val="85000"/>
                          </a:schemeClr>
                        </a:solidFill>
                      </a:endParaRPr>
                    </a:p>
                  </a:txBody>
                  <a:tcPr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a:r>
                        <a:rPr lang="en-US" sz="10000" dirty="0" smtClean="0">
                          <a:solidFill>
                            <a:schemeClr val="bg1">
                              <a:lumMod val="85000"/>
                            </a:schemeClr>
                          </a:solidFill>
                        </a:rPr>
                        <a:t>W</a:t>
                      </a:r>
                      <a:endParaRPr lang="en-US" sz="10000" dirty="0">
                        <a:solidFill>
                          <a:schemeClr val="bg1">
                            <a:lumMod val="85000"/>
                          </a:schemeClr>
                        </a:solidFill>
                      </a:endParaRPr>
                    </a:p>
                  </a:txBody>
                  <a:tcPr anchor="ctr">
                    <a:solidFill>
                      <a:schemeClr val="accent1">
                        <a:lumMod val="20000"/>
                        <a:lumOff val="80000"/>
                      </a:schemeClr>
                    </a:solidFill>
                  </a:tcPr>
                </a:tc>
              </a:tr>
              <a:tr h="1910507">
                <a:tc>
                  <a:txBody>
                    <a:bodyPr/>
                    <a:lstStyle/>
                    <a:p>
                      <a:pPr algn="ctr"/>
                      <a:r>
                        <a:rPr lang="en-US" b="1" dirty="0" smtClean="0">
                          <a:solidFill>
                            <a:schemeClr val="bg1"/>
                          </a:solidFill>
                        </a:rPr>
                        <a:t>External</a:t>
                      </a:r>
                      <a:endParaRPr lang="en-US" b="1" dirty="0">
                        <a:solidFill>
                          <a:schemeClr val="bg1"/>
                        </a:solidFill>
                      </a:endParaRPr>
                    </a:p>
                  </a:txBody>
                  <a:tcPr vert="vert270"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000" dirty="0" smtClean="0">
                          <a:solidFill>
                            <a:schemeClr val="bg1">
                              <a:lumMod val="85000"/>
                            </a:schemeClr>
                          </a:solidFill>
                        </a:rPr>
                        <a:t>O</a:t>
                      </a:r>
                      <a:endParaRPr lang="en-US" sz="10000" dirty="0">
                        <a:solidFill>
                          <a:schemeClr val="bg1">
                            <a:lumMod val="85000"/>
                          </a:schemeClr>
                        </a:solidFill>
                      </a:endParaRPr>
                    </a:p>
                  </a:txBody>
                  <a:tcPr anchor="ct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a:r>
                        <a:rPr lang="en-US" sz="10000" dirty="0" smtClean="0">
                          <a:solidFill>
                            <a:schemeClr val="bg1">
                              <a:lumMod val="85000"/>
                            </a:schemeClr>
                          </a:solidFill>
                        </a:rPr>
                        <a:t>T</a:t>
                      </a:r>
                      <a:endParaRPr lang="en-US" sz="10000" dirty="0">
                        <a:solidFill>
                          <a:schemeClr val="bg1">
                            <a:lumMod val="85000"/>
                          </a:schemeClr>
                        </a:solidFill>
                      </a:endParaRPr>
                    </a:p>
                  </a:txBody>
                  <a:tcPr anchor="ctr">
                    <a:solidFill>
                      <a:schemeClr val="accent1">
                        <a:lumMod val="20000"/>
                        <a:lumOff val="80000"/>
                      </a:schemeClr>
                    </a:solidFill>
                  </a:tcPr>
                </a:tc>
              </a:tr>
            </a:tbl>
          </a:graphicData>
        </a:graphic>
      </p:graphicFrame>
      <p:sp>
        <p:nvSpPr>
          <p:cNvPr id="12" name="TextBox 11"/>
          <p:cNvSpPr txBox="1"/>
          <p:nvPr/>
        </p:nvSpPr>
        <p:spPr>
          <a:xfrm>
            <a:off x="5193817" y="3998025"/>
            <a:ext cx="1524000" cy="430887"/>
          </a:xfrm>
          <a:prstGeom prst="rect">
            <a:avLst/>
          </a:prstGeom>
          <a:noFill/>
          <a:ln w="25400">
            <a:noFill/>
          </a:ln>
        </p:spPr>
        <p:txBody>
          <a:bodyPr wrap="square" rtlCol="0">
            <a:spAutoFit/>
          </a:bodyPr>
          <a:lstStyle/>
          <a:p>
            <a:pPr algn="ctr"/>
            <a:r>
              <a:rPr lang="en-US" sz="2100" b="1" dirty="0" smtClean="0">
                <a:solidFill>
                  <a:schemeClr val="bg1">
                    <a:lumMod val="50000"/>
                  </a:schemeClr>
                </a:solidFill>
              </a:rPr>
              <a:t>Strengths</a:t>
            </a:r>
          </a:p>
        </p:txBody>
      </p:sp>
      <p:sp>
        <p:nvSpPr>
          <p:cNvPr id="13" name="TextBox 12"/>
          <p:cNvSpPr txBox="1"/>
          <p:nvPr/>
        </p:nvSpPr>
        <p:spPr>
          <a:xfrm>
            <a:off x="6929592" y="3998025"/>
            <a:ext cx="1752600" cy="430887"/>
          </a:xfrm>
          <a:prstGeom prst="rect">
            <a:avLst/>
          </a:prstGeom>
          <a:noFill/>
          <a:ln w="25400">
            <a:noFill/>
          </a:ln>
        </p:spPr>
        <p:txBody>
          <a:bodyPr wrap="square" rtlCol="0">
            <a:spAutoFit/>
          </a:bodyPr>
          <a:lstStyle/>
          <a:p>
            <a:pPr algn="ctr"/>
            <a:r>
              <a:rPr lang="en-US" sz="2100" b="1" dirty="0" smtClean="0">
                <a:solidFill>
                  <a:schemeClr val="bg1">
                    <a:lumMod val="50000"/>
                  </a:schemeClr>
                </a:solidFill>
              </a:rPr>
              <a:t>Weaknesses</a:t>
            </a:r>
          </a:p>
        </p:txBody>
      </p:sp>
      <p:sp>
        <p:nvSpPr>
          <p:cNvPr id="14" name="TextBox 13"/>
          <p:cNvSpPr txBox="1"/>
          <p:nvPr/>
        </p:nvSpPr>
        <p:spPr>
          <a:xfrm>
            <a:off x="6922667" y="5912513"/>
            <a:ext cx="1752600" cy="430887"/>
          </a:xfrm>
          <a:prstGeom prst="rect">
            <a:avLst/>
          </a:prstGeom>
          <a:noFill/>
          <a:ln w="25400">
            <a:noFill/>
          </a:ln>
        </p:spPr>
        <p:txBody>
          <a:bodyPr wrap="square" rtlCol="0">
            <a:spAutoFit/>
          </a:bodyPr>
          <a:lstStyle/>
          <a:p>
            <a:pPr algn="ctr"/>
            <a:r>
              <a:rPr lang="en-US" sz="2100" b="1" dirty="0" smtClean="0">
                <a:solidFill>
                  <a:schemeClr val="bg1">
                    <a:lumMod val="50000"/>
                  </a:schemeClr>
                </a:solidFill>
              </a:rPr>
              <a:t>Threats</a:t>
            </a:r>
          </a:p>
        </p:txBody>
      </p:sp>
      <p:sp>
        <p:nvSpPr>
          <p:cNvPr id="15" name="TextBox 14"/>
          <p:cNvSpPr txBox="1"/>
          <p:nvPr/>
        </p:nvSpPr>
        <p:spPr>
          <a:xfrm>
            <a:off x="4853392" y="5912513"/>
            <a:ext cx="2057400" cy="430887"/>
          </a:xfrm>
          <a:prstGeom prst="rect">
            <a:avLst/>
          </a:prstGeom>
          <a:noFill/>
          <a:ln w="25400">
            <a:noFill/>
          </a:ln>
        </p:spPr>
        <p:txBody>
          <a:bodyPr wrap="square" rtlCol="0">
            <a:spAutoFit/>
          </a:bodyPr>
          <a:lstStyle/>
          <a:p>
            <a:pPr algn="ctr"/>
            <a:r>
              <a:rPr lang="en-US" sz="2100" b="1" dirty="0" smtClean="0">
                <a:solidFill>
                  <a:schemeClr val="bg1">
                    <a:lumMod val="50000"/>
                  </a:schemeClr>
                </a:solidFill>
              </a:rPr>
              <a:t>Opportunities</a:t>
            </a:r>
          </a:p>
        </p:txBody>
      </p:sp>
      <p:sp>
        <p:nvSpPr>
          <p:cNvPr id="16" name="Right Brace 15"/>
          <p:cNvSpPr/>
          <p:nvPr/>
        </p:nvSpPr>
        <p:spPr bwMode="auto">
          <a:xfrm rot="16200000">
            <a:off x="6615392" y="378525"/>
            <a:ext cx="533400" cy="3657600"/>
          </a:xfrm>
          <a:prstGeom prst="rightBrace">
            <a:avLst/>
          </a:prstGeom>
          <a:noFill/>
          <a:ln w="38100" cap="flat" cmpd="sng" algn="ctr">
            <a:solidFill>
              <a:srgbClr val="FFC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7" name="Right Brace 16"/>
          <p:cNvSpPr/>
          <p:nvPr/>
        </p:nvSpPr>
        <p:spPr bwMode="auto">
          <a:xfrm rot="10800000">
            <a:off x="3453093" y="3388425"/>
            <a:ext cx="533400" cy="3657600"/>
          </a:xfrm>
          <a:prstGeom prst="rightBrace">
            <a:avLst/>
          </a:prstGeom>
          <a:noFill/>
          <a:ln w="38100" cap="flat" cmpd="sng" algn="ctr">
            <a:solidFill>
              <a:srgbClr val="FFC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8" name="TextBox 17"/>
          <p:cNvSpPr txBox="1"/>
          <p:nvPr/>
        </p:nvSpPr>
        <p:spPr>
          <a:xfrm rot="20243904">
            <a:off x="1120916" y="3606502"/>
            <a:ext cx="2316311" cy="1015663"/>
          </a:xfrm>
          <a:prstGeom prst="rect">
            <a:avLst/>
          </a:prstGeom>
          <a:solidFill>
            <a:srgbClr val="FFFF00"/>
          </a:solidFill>
          <a:ln w="38100">
            <a:solidFill>
              <a:srgbClr val="FFC000"/>
            </a:solidFill>
          </a:ln>
        </p:spPr>
        <p:txBody>
          <a:bodyPr wrap="square" rtlCol="0">
            <a:spAutoFit/>
          </a:bodyPr>
          <a:lstStyle/>
          <a:p>
            <a:pPr algn="ctr"/>
            <a:r>
              <a:rPr lang="en-US" sz="2000" b="1" dirty="0" smtClean="0">
                <a:solidFill>
                  <a:schemeClr val="bg1">
                    <a:lumMod val="50000"/>
                  </a:schemeClr>
                </a:solidFill>
              </a:rPr>
              <a:t>This is about the environment / organization</a:t>
            </a:r>
          </a:p>
        </p:txBody>
      </p:sp>
      <p:sp>
        <p:nvSpPr>
          <p:cNvPr id="19" name="TextBox 18"/>
          <p:cNvSpPr txBox="1"/>
          <p:nvPr/>
        </p:nvSpPr>
        <p:spPr>
          <a:xfrm rot="502058">
            <a:off x="6131221" y="673433"/>
            <a:ext cx="3059953" cy="707886"/>
          </a:xfrm>
          <a:prstGeom prst="rect">
            <a:avLst/>
          </a:prstGeom>
          <a:solidFill>
            <a:srgbClr val="FFFF00"/>
          </a:solidFill>
          <a:ln w="38100">
            <a:solidFill>
              <a:srgbClr val="FFC000"/>
            </a:solidFill>
          </a:ln>
        </p:spPr>
        <p:txBody>
          <a:bodyPr wrap="square" rtlCol="0">
            <a:spAutoFit/>
          </a:bodyPr>
          <a:lstStyle/>
          <a:p>
            <a:pPr algn="ctr"/>
            <a:r>
              <a:rPr lang="en-US" sz="2000" b="1" dirty="0" smtClean="0">
                <a:solidFill>
                  <a:schemeClr val="bg1">
                    <a:lumMod val="50000"/>
                  </a:schemeClr>
                </a:solidFill>
              </a:rPr>
              <a:t>This is about achieving the objective</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a:blip r:embed="rId4" cstate="email">
            <a:extLst>
              <a:ext uri="{28A0092B-C50C-407E-A947-70E740481C1C}">
                <a14:useLocalDpi xmlns:a14="http://schemas.microsoft.com/office/drawing/2010/main"/>
              </a:ext>
            </a:extLst>
          </a:blip>
          <a:srcRect/>
          <a:stretch>
            <a:fillRect/>
          </a:stretch>
        </p:blipFill>
        <p:spPr bwMode="auto">
          <a:xfrm rot="859995">
            <a:off x="8310757" y="649870"/>
            <a:ext cx="1042987" cy="811655"/>
          </a:xfrm>
          <a:prstGeom prst="rect">
            <a:avLst/>
          </a:prstGeom>
          <a:noFill/>
          <a:ln w="9525">
            <a:noFill/>
            <a:miter lim="800000"/>
            <a:headEnd/>
            <a:tailEnd/>
          </a:ln>
        </p:spPr>
      </p:pic>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latin typeface="+mj-lt"/>
                <a:ea typeface="+mj-ea"/>
              </a:rPr>
              <a:t>A trip back in time…</a:t>
            </a:r>
          </a:p>
        </p:txBody>
      </p:sp>
      <p:pic>
        <p:nvPicPr>
          <p:cNvPr id="44034" name="Picture 2" descr="http://www.franconomics.com/resources/McCainSWOT1.jpg"/>
          <p:cNvPicPr>
            <a:picLocks noChangeAspect="1" noChangeArrowheads="1"/>
          </p:cNvPicPr>
          <p:nvPr/>
        </p:nvPicPr>
        <p:blipFill>
          <a:blip r:embed="rId5" cstate="print"/>
          <a:srcRect/>
          <a:stretch>
            <a:fillRect/>
          </a:stretch>
        </p:blipFill>
        <p:spPr bwMode="auto">
          <a:xfrm>
            <a:off x="2430533" y="2133600"/>
            <a:ext cx="5722867" cy="4674824"/>
          </a:xfrm>
          <a:prstGeom prst="rect">
            <a:avLst/>
          </a:prstGeom>
          <a:noFill/>
        </p:spPr>
      </p:pic>
      <p:sp>
        <p:nvSpPr>
          <p:cNvPr id="21" name="TextBox 20"/>
          <p:cNvSpPr txBox="1"/>
          <p:nvPr/>
        </p:nvSpPr>
        <p:spPr>
          <a:xfrm>
            <a:off x="1066800" y="1447800"/>
            <a:ext cx="2133600" cy="1077218"/>
          </a:xfrm>
          <a:prstGeom prst="rect">
            <a:avLst/>
          </a:prstGeom>
          <a:solidFill>
            <a:srgbClr val="FFFF00"/>
          </a:solidFill>
          <a:ln w="38100">
            <a:solidFill>
              <a:srgbClr val="FFC000"/>
            </a:solidFill>
          </a:ln>
        </p:spPr>
        <p:txBody>
          <a:bodyPr wrap="square" rtlCol="0">
            <a:spAutoFit/>
          </a:bodyPr>
          <a:lstStyle/>
          <a:p>
            <a:pPr algn="ctr"/>
            <a:r>
              <a:rPr lang="en-US" sz="2000" dirty="0" smtClean="0">
                <a:solidFill>
                  <a:schemeClr val="bg1">
                    <a:lumMod val="50000"/>
                  </a:schemeClr>
                </a:solidFill>
              </a:rPr>
              <a:t>SWOT analysis of the </a:t>
            </a:r>
            <a:r>
              <a:rPr lang="en-US" sz="2400" b="1" dirty="0" smtClean="0">
                <a:solidFill>
                  <a:schemeClr val="accent1"/>
                </a:solidFill>
              </a:rPr>
              <a:t>McCain</a:t>
            </a:r>
            <a:r>
              <a:rPr lang="en-US" sz="2400" dirty="0" smtClean="0">
                <a:solidFill>
                  <a:schemeClr val="bg1">
                    <a:lumMod val="50000"/>
                  </a:schemeClr>
                </a:solidFill>
              </a:rPr>
              <a:t> </a:t>
            </a:r>
            <a:r>
              <a:rPr lang="en-US" sz="2000" dirty="0" smtClean="0">
                <a:solidFill>
                  <a:schemeClr val="bg1">
                    <a:lumMod val="50000"/>
                  </a:schemeClr>
                </a:solidFill>
              </a:rPr>
              <a:t>campaign… </a:t>
            </a:r>
          </a:p>
        </p:txBody>
      </p:sp>
      <p:sp>
        <p:nvSpPr>
          <p:cNvPr id="24" name="TextBox 23"/>
          <p:cNvSpPr txBox="1"/>
          <p:nvPr/>
        </p:nvSpPr>
        <p:spPr>
          <a:xfrm>
            <a:off x="6553200" y="6223337"/>
            <a:ext cx="2895600" cy="1077218"/>
          </a:xfrm>
          <a:prstGeom prst="rect">
            <a:avLst/>
          </a:prstGeom>
          <a:solidFill>
            <a:srgbClr val="FFFF00"/>
          </a:solidFill>
          <a:ln w="38100">
            <a:solidFill>
              <a:srgbClr val="FFC000"/>
            </a:solidFill>
          </a:ln>
        </p:spPr>
        <p:txBody>
          <a:bodyPr wrap="square" rtlCol="0">
            <a:spAutoFit/>
          </a:bodyPr>
          <a:lstStyle/>
          <a:p>
            <a:pPr algn="ctr"/>
            <a:r>
              <a:rPr lang="en-US" sz="2000" dirty="0" smtClean="0">
                <a:solidFill>
                  <a:schemeClr val="bg1">
                    <a:lumMod val="50000"/>
                  </a:schemeClr>
                </a:solidFill>
              </a:rPr>
              <a:t>…through the competitive lens of the </a:t>
            </a:r>
            <a:r>
              <a:rPr lang="en-US" sz="2400" b="1" dirty="0" smtClean="0">
                <a:solidFill>
                  <a:schemeClr val="accent1"/>
                </a:solidFill>
              </a:rPr>
              <a:t>Obama</a:t>
            </a:r>
            <a:r>
              <a:rPr lang="en-US" sz="2000" dirty="0" smtClean="0">
                <a:solidFill>
                  <a:schemeClr val="bg1">
                    <a:lumMod val="50000"/>
                  </a:schemeClr>
                </a:solidFill>
              </a:rPr>
              <a:t> campaign</a:t>
            </a:r>
          </a:p>
        </p:txBody>
      </p:sp>
      <p:sp>
        <p:nvSpPr>
          <p:cNvPr id="25" name="TextBox 24"/>
          <p:cNvSpPr txBox="1"/>
          <p:nvPr/>
        </p:nvSpPr>
        <p:spPr>
          <a:xfrm rot="1048805">
            <a:off x="7281086" y="1241812"/>
            <a:ext cx="1828800" cy="1015663"/>
          </a:xfrm>
          <a:prstGeom prst="rect">
            <a:avLst/>
          </a:prstGeom>
          <a:solidFill>
            <a:schemeClr val="accent1"/>
          </a:solidFill>
          <a:ln w="25400">
            <a:solidFill>
              <a:schemeClr val="bg2"/>
            </a:solidFill>
          </a:ln>
        </p:spPr>
        <p:txBody>
          <a:bodyPr wrap="square" rtlCol="0">
            <a:spAutoFit/>
          </a:bodyPr>
          <a:lstStyle/>
          <a:p>
            <a:pPr algn="ctr"/>
            <a:r>
              <a:rPr lang="en-US" sz="3000" b="1" dirty="0" smtClean="0">
                <a:solidFill>
                  <a:schemeClr val="bg1"/>
                </a:solidFill>
              </a:rPr>
              <a:t>The Year 2008</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809687" y="1295400"/>
            <a:ext cx="2991425" cy="5562600"/>
          </a:xfrm>
          <a:prstGeom prst="rect">
            <a:avLst/>
          </a:prstGeom>
          <a:solidFill>
            <a:schemeClr val="bg2">
              <a:lumMod val="20000"/>
              <a:lumOff val="80000"/>
            </a:schemeClr>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Game time</a:t>
            </a:r>
            <a:endParaRPr lang="en-US" sz="2300" u="sng" dirty="0" smtClean="0">
              <a:solidFill>
                <a:schemeClr val="accent1"/>
              </a:solidFill>
            </a:endParaRPr>
          </a:p>
        </p:txBody>
      </p:sp>
      <p:sp>
        <p:nvSpPr>
          <p:cNvPr id="7" name="Rectangle 6"/>
          <p:cNvSpPr>
            <a:spLocks noChangeArrowheads="1"/>
          </p:cNvSpPr>
          <p:nvPr/>
        </p:nvSpPr>
        <p:spPr bwMode="gray">
          <a:xfrm>
            <a:off x="2885887" y="1424764"/>
            <a:ext cx="2229425" cy="5204635"/>
          </a:xfrm>
          <a:prstGeom prst="rect">
            <a:avLst/>
          </a:prstGeom>
          <a:noFill/>
          <a:ln w="9525">
            <a:noFill/>
            <a:miter lim="800000"/>
            <a:headEnd/>
            <a:tailEnd/>
          </a:ln>
        </p:spPr>
        <p:txBody>
          <a:bodyPr lIns="91429" tIns="36571" rIns="36571" bIns="36571"/>
          <a:lstStyle/>
          <a:p>
            <a:pPr marL="209550" lvl="1" indent="-207963" algn="r" defTabSz="1019175" eaLnBrk="0" hangingPunct="0">
              <a:buClr>
                <a:schemeClr val="folHlink"/>
              </a:buClr>
              <a:buSzPct val="125000"/>
            </a:pPr>
            <a:r>
              <a:rPr lang="en-US" sz="2500" b="1" dirty="0" smtClean="0">
                <a:solidFill>
                  <a:schemeClr val="accent1"/>
                </a:solidFill>
              </a:rPr>
              <a:t>4</a:t>
            </a:r>
            <a:r>
              <a:rPr lang="en-US" sz="1600" dirty="0" smtClean="0"/>
              <a:t> randomly </a:t>
            </a:r>
          </a:p>
          <a:p>
            <a:pPr marL="209550" lvl="1" indent="-207963" algn="r" defTabSz="1019175" eaLnBrk="0" hangingPunct="0">
              <a:buClr>
                <a:schemeClr val="folHlink"/>
              </a:buClr>
              <a:buSzPct val="125000"/>
            </a:pPr>
            <a:r>
              <a:rPr lang="en-US" sz="1600" dirty="0" smtClean="0"/>
              <a:t>selected groups…</a:t>
            </a:r>
          </a:p>
          <a:p>
            <a:pPr marL="666750" lvl="2" indent="-207963" algn="r" defTabSz="1019175" eaLnBrk="0" hangingPunct="0">
              <a:buClr>
                <a:schemeClr val="folHlink"/>
              </a:buClr>
              <a:buSzPct val="125000"/>
              <a:buFont typeface="Arial" pitchFamily="34" charset="0"/>
              <a:buChar char="•"/>
            </a:pPr>
            <a:endParaRPr lang="en-US" sz="1600" dirty="0" smtClean="0"/>
          </a:p>
          <a:p>
            <a:pPr marL="666750" lvl="2"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pPr>
            <a:r>
              <a:rPr lang="en-US" sz="2500" b="1" dirty="0" smtClean="0">
                <a:solidFill>
                  <a:schemeClr val="accent1"/>
                </a:solidFill>
              </a:rPr>
              <a:t>10-15</a:t>
            </a:r>
            <a:r>
              <a:rPr lang="en-US" sz="1600" dirty="0" smtClean="0"/>
              <a:t> minutes</a:t>
            </a:r>
          </a:p>
          <a:p>
            <a:pPr marL="209550" lvl="1" indent="-207963" algn="r" defTabSz="1019175" eaLnBrk="0" hangingPunct="0">
              <a:buClr>
                <a:schemeClr val="folHlink"/>
              </a:buClr>
              <a:buSzPct val="125000"/>
            </a:pPr>
            <a:r>
              <a:rPr lang="en-US" sz="1600" dirty="0" smtClean="0"/>
              <a:t>to identify SWOTs…  </a:t>
            </a:r>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buFont typeface="Arial" pitchFamily="34" charset="0"/>
              <a:buChar char="•"/>
            </a:pPr>
            <a:endParaRPr lang="en-US" sz="1600" dirty="0" smtClean="0"/>
          </a:p>
          <a:p>
            <a:pPr marL="209550" lvl="1" indent="-207963" algn="r" defTabSz="1019175" eaLnBrk="0" hangingPunct="0">
              <a:buClr>
                <a:schemeClr val="folHlink"/>
              </a:buClr>
              <a:buSzPct val="125000"/>
            </a:pPr>
            <a:r>
              <a:rPr lang="en-US" sz="2500" b="1" dirty="0" smtClean="0">
                <a:solidFill>
                  <a:schemeClr val="accent1"/>
                </a:solidFill>
              </a:rPr>
              <a:t>5</a:t>
            </a:r>
            <a:r>
              <a:rPr lang="en-US" sz="1600" dirty="0" smtClean="0"/>
              <a:t> minutes </a:t>
            </a:r>
          </a:p>
          <a:p>
            <a:pPr marL="209550" lvl="1" indent="-207963" algn="r" defTabSz="1019175" eaLnBrk="0" hangingPunct="0">
              <a:buClr>
                <a:schemeClr val="folHlink"/>
              </a:buClr>
              <a:buSzPct val="125000"/>
            </a:pPr>
            <a:r>
              <a:rPr lang="en-US" sz="1600" dirty="0" smtClean="0"/>
              <a:t>to report out…</a:t>
            </a:r>
          </a:p>
          <a:p>
            <a:pPr marL="209550" lvl="1" indent="-207963" algn="r" defTabSz="1019175" eaLnBrk="0" hangingPunct="0">
              <a:buClr>
                <a:schemeClr val="folHlink"/>
              </a:buClr>
              <a:buSzPct val="125000"/>
            </a:pPr>
            <a:endParaRPr lang="en-US" sz="1600" dirty="0" smtClean="0"/>
          </a:p>
          <a:p>
            <a:pPr marL="209550" lvl="1" indent="-207963" algn="r" defTabSz="1019175" eaLnBrk="0" hangingPunct="0">
              <a:buClr>
                <a:schemeClr val="folHlink"/>
              </a:buClr>
              <a:buSzPct val="125000"/>
            </a:pPr>
            <a:endParaRPr lang="en-US" sz="1600" dirty="0" smtClean="0"/>
          </a:p>
          <a:p>
            <a:pPr marL="209550" lvl="1" indent="-207963" algn="r" defTabSz="1019175" eaLnBrk="0" hangingPunct="0">
              <a:buClr>
                <a:schemeClr val="folHlink"/>
              </a:buClr>
              <a:buSzPct val="125000"/>
            </a:pPr>
            <a:r>
              <a:rPr lang="en-US" sz="2500" b="1" dirty="0" smtClean="0">
                <a:solidFill>
                  <a:schemeClr val="accent1"/>
                </a:solidFill>
              </a:rPr>
              <a:t>5</a:t>
            </a:r>
            <a:r>
              <a:rPr lang="en-US" sz="1600" dirty="0" smtClean="0"/>
              <a:t> stickers to vote on most important…</a:t>
            </a:r>
          </a:p>
          <a:p>
            <a:pPr marL="209550" lvl="1" indent="-207963" algn="r" defTabSz="1019175" eaLnBrk="0" hangingPunct="0">
              <a:buClr>
                <a:schemeClr val="folHlink"/>
              </a:buClr>
              <a:buSzPct val="125000"/>
            </a:pPr>
            <a:endParaRPr lang="en-US" sz="1600" dirty="0" smtClean="0"/>
          </a:p>
          <a:p>
            <a:pPr marL="209550" lvl="1" indent="-207963" algn="r" defTabSz="1019175" eaLnBrk="0" hangingPunct="0">
              <a:buClr>
                <a:schemeClr val="folHlink"/>
              </a:buClr>
              <a:buSzPct val="125000"/>
            </a:pPr>
            <a:endParaRPr lang="en-US" sz="1600" dirty="0" smtClean="0"/>
          </a:p>
          <a:p>
            <a:pPr marL="209550" lvl="1" indent="-207963" algn="r" defTabSz="1019175" eaLnBrk="0" hangingPunct="0">
              <a:buClr>
                <a:schemeClr val="folHlink"/>
              </a:buClr>
              <a:buSzPct val="125000"/>
            </a:pPr>
            <a:r>
              <a:rPr lang="en-US" sz="2500" b="1" dirty="0" smtClean="0">
                <a:solidFill>
                  <a:schemeClr val="accent1"/>
                </a:solidFill>
              </a:rPr>
              <a:t>1</a:t>
            </a:r>
            <a:r>
              <a:rPr lang="en-US" sz="1600" dirty="0" smtClean="0"/>
              <a:t> high-level workplan to translate offline</a:t>
            </a:r>
          </a:p>
          <a:p>
            <a:pPr marL="666750" lvl="2" indent="-207963" algn="r" defTabSz="1019175" eaLnBrk="0" hangingPunct="0">
              <a:buClr>
                <a:schemeClr val="folHlink"/>
              </a:buClr>
              <a:buSzPct val="125000"/>
              <a:buFont typeface="Arial" pitchFamily="34" charset="0"/>
              <a:buChar char="•"/>
            </a:pPr>
            <a:endParaRPr lang="en-US" sz="1600" dirty="0" smtClean="0"/>
          </a:p>
        </p:txBody>
      </p:sp>
      <p:sp>
        <p:nvSpPr>
          <p:cNvPr id="5" name="Right Arrow 4"/>
          <p:cNvSpPr/>
          <p:nvPr/>
        </p:nvSpPr>
        <p:spPr bwMode="auto">
          <a:xfrm>
            <a:off x="5191512" y="1678375"/>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Right Arrow 5"/>
          <p:cNvSpPr/>
          <p:nvPr/>
        </p:nvSpPr>
        <p:spPr bwMode="auto">
          <a:xfrm>
            <a:off x="5191512" y="279070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Right Arrow 7"/>
          <p:cNvSpPr/>
          <p:nvPr/>
        </p:nvSpPr>
        <p:spPr bwMode="auto">
          <a:xfrm>
            <a:off x="5191512" y="502920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39938" name="Picture 2" descr="http://blog.wolfram.com/images/carlson/clock.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0712" y="2438400"/>
            <a:ext cx="1076139" cy="1073150"/>
          </a:xfrm>
          <a:prstGeom prst="rect">
            <a:avLst/>
          </a:prstGeom>
          <a:noFill/>
        </p:spPr>
      </p:pic>
      <p:pic>
        <p:nvPicPr>
          <p:cNvPr id="39940" name="Picture 4" descr="https://www.gomylocal.com/images/megaphon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415662" y="3695524"/>
            <a:ext cx="1115057" cy="1059551"/>
          </a:xfrm>
          <a:prstGeom prst="rect">
            <a:avLst/>
          </a:prstGeom>
          <a:noFill/>
        </p:spPr>
      </p:pic>
      <p:pic>
        <p:nvPicPr>
          <p:cNvPr id="39944" name="Picture 8" descr="http://www.helplink-ga.org/upload/images/HelpLink/pro_groups_L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3728" y="1219200"/>
            <a:ext cx="1110405" cy="990600"/>
          </a:xfrm>
          <a:prstGeom prst="rect">
            <a:avLst/>
          </a:prstGeom>
          <a:noFill/>
        </p:spPr>
      </p:pic>
      <p:sp>
        <p:nvSpPr>
          <p:cNvPr id="16" name="Right Arrow 15"/>
          <p:cNvSpPr/>
          <p:nvPr/>
        </p:nvSpPr>
        <p:spPr bwMode="auto">
          <a:xfrm>
            <a:off x="5191512" y="390995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7" name="Right Arrow 16"/>
          <p:cNvSpPr/>
          <p:nvPr/>
        </p:nvSpPr>
        <p:spPr bwMode="auto">
          <a:xfrm>
            <a:off x="5200587" y="6148450"/>
            <a:ext cx="1066800" cy="304800"/>
          </a:xfrm>
          <a:prstGeom prst="rightArrow">
            <a:avLst/>
          </a:prstGeom>
          <a:solidFill>
            <a:srgbClr val="F6EB0A"/>
          </a:solidFill>
          <a:ln w="9525"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pic>
        <p:nvPicPr>
          <p:cNvPr id="39948" name="Picture 12" descr="http://www.staffordshireconnects.gov.uk/NR/rdonlyres/34027E02-660C-40B6-AC08-A198DC22751A/107359/workplan.gif"/>
          <p:cNvPicPr>
            <a:picLocks noChangeAspect="1" noChangeArrowheads="1"/>
          </p:cNvPicPr>
          <p:nvPr/>
        </p:nvPicPr>
        <p:blipFill>
          <a:blip r:embed="rId7" cstate="email">
            <a:extLst>
              <a:ext uri="{28A0092B-C50C-407E-A947-70E740481C1C}">
                <a14:useLocalDpi xmlns:a14="http://schemas.microsoft.com/office/drawing/2010/main"/>
              </a:ext>
            </a:extLst>
          </a:blip>
          <a:srcRect l="19293" r="19981" b="24558"/>
          <a:stretch>
            <a:fillRect/>
          </a:stretch>
        </p:blipFill>
        <p:spPr bwMode="auto">
          <a:xfrm>
            <a:off x="6619687" y="5943600"/>
            <a:ext cx="793758" cy="838200"/>
          </a:xfrm>
          <a:prstGeom prst="rect">
            <a:avLst/>
          </a:prstGeom>
          <a:noFill/>
        </p:spPr>
      </p:pic>
      <p:pic>
        <p:nvPicPr>
          <p:cNvPr id="39950" name="Picture 14" descr="http://mises.org/images4/IVotedStick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96037" y="4929250"/>
            <a:ext cx="1223963" cy="815975"/>
          </a:xfrm>
          <a:prstGeom prst="rect">
            <a:avLst/>
          </a:prstGeom>
          <a:noFill/>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Mini-retreats</a:t>
            </a:r>
            <a:endParaRPr lang="en-US" sz="2300" u="sng" dirty="0" smtClean="0">
              <a:solidFill>
                <a:schemeClr val="accent1"/>
              </a:solidFill>
            </a:endParaRPr>
          </a:p>
        </p:txBody>
      </p:sp>
      <p:graphicFrame>
        <p:nvGraphicFramePr>
          <p:cNvPr id="4" name="Table 3"/>
          <p:cNvGraphicFramePr>
            <a:graphicFrameLocks noGrp="1"/>
          </p:cNvGraphicFramePr>
          <p:nvPr/>
        </p:nvGraphicFramePr>
        <p:xfrm>
          <a:off x="2438400" y="1219200"/>
          <a:ext cx="5791201" cy="6035040"/>
        </p:xfrm>
        <a:graphic>
          <a:graphicData uri="http://schemas.openxmlformats.org/drawingml/2006/table">
            <a:tbl>
              <a:tblPr/>
              <a:tblGrid>
                <a:gridCol w="2057400"/>
                <a:gridCol w="1776212"/>
                <a:gridCol w="1957589"/>
              </a:tblGrid>
              <a:tr h="1005840">
                <a:tc>
                  <a:txBody>
                    <a:bodyPr/>
                    <a:lstStyle/>
                    <a:p>
                      <a:pPr marL="0" marR="0" algn="ctr">
                        <a:lnSpc>
                          <a:spcPct val="115000"/>
                        </a:lnSpc>
                        <a:spcBef>
                          <a:spcPts val="0"/>
                        </a:spcBef>
                        <a:spcAft>
                          <a:spcPts val="0"/>
                        </a:spcAft>
                        <a:tabLst>
                          <a:tab pos="1828800" algn="l"/>
                        </a:tabLst>
                      </a:pPr>
                      <a:r>
                        <a:rPr lang="en-US" sz="1600" b="1" dirty="0" smtClean="0">
                          <a:solidFill>
                            <a:schemeClr val="bg2"/>
                          </a:solidFill>
                          <a:latin typeface="Calibri"/>
                          <a:ea typeface="Times New Roman"/>
                          <a:cs typeface="Times New Roman"/>
                        </a:rPr>
                        <a:t>Financial</a:t>
                      </a:r>
                    </a:p>
                    <a:p>
                      <a:pPr marL="0" marR="0" algn="ctr">
                        <a:lnSpc>
                          <a:spcPct val="115000"/>
                        </a:lnSpc>
                        <a:spcBef>
                          <a:spcPts val="0"/>
                        </a:spcBef>
                        <a:spcAft>
                          <a:spcPts val="0"/>
                        </a:spcAft>
                        <a:tabLst>
                          <a:tab pos="1828800" algn="l"/>
                        </a:tabLst>
                      </a:pPr>
                      <a:r>
                        <a:rPr lang="en-US" sz="1600" b="1" dirty="0" smtClean="0">
                          <a:solidFill>
                            <a:schemeClr val="bg2"/>
                          </a:solidFill>
                          <a:latin typeface="Calibri"/>
                          <a:ea typeface="Times New Roman"/>
                          <a:cs typeface="Times New Roman"/>
                        </a:rPr>
                        <a:t>Accounting</a:t>
                      </a:r>
                      <a:endParaRPr lang="en-US" sz="1600" b="1"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Mon.,</a:t>
                      </a:r>
                      <a:r>
                        <a:rPr lang="en-US" sz="1600" baseline="0" dirty="0" smtClean="0">
                          <a:latin typeface="Calibri"/>
                          <a:ea typeface="Times New Roman"/>
                          <a:cs typeface="Times New Roman"/>
                        </a:rPr>
                        <a:t> </a:t>
                      </a:r>
                      <a:r>
                        <a:rPr lang="en-US" sz="1600" dirty="0" smtClean="0">
                          <a:latin typeface="Calibri"/>
                          <a:ea typeface="Times New Roman"/>
                          <a:cs typeface="Times New Roman"/>
                        </a:rPr>
                        <a:t>March</a:t>
                      </a:r>
                      <a:r>
                        <a:rPr lang="en-US" sz="1600" baseline="0" dirty="0" smtClean="0">
                          <a:latin typeface="Calibri"/>
                          <a:ea typeface="Times New Roman"/>
                          <a:cs typeface="Times New Roman"/>
                        </a:rPr>
                        <a:t> 21</a:t>
                      </a:r>
                    </a:p>
                    <a:p>
                      <a:pPr marL="0" marR="0" algn="ctr">
                        <a:lnSpc>
                          <a:spcPct val="100000"/>
                        </a:lnSpc>
                        <a:spcBef>
                          <a:spcPts val="0"/>
                        </a:spcBef>
                        <a:spcAft>
                          <a:spcPts val="0"/>
                        </a:spcAft>
                        <a:tabLst>
                          <a:tab pos="1828800" algn="l"/>
                        </a:tabLst>
                      </a:pPr>
                      <a:r>
                        <a:rPr lang="en-US" sz="1600" baseline="0" dirty="0" smtClean="0">
                          <a:latin typeface="Calibri"/>
                          <a:ea typeface="Times New Roman"/>
                          <a:cs typeface="Times New Roman"/>
                        </a:rPr>
                        <a:t>1:00-4:00 p.m.</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828800" algn="l"/>
                        </a:tabLst>
                        <a:defRPr/>
                      </a:pPr>
                      <a:r>
                        <a:rPr lang="en-US" sz="1600" smtClean="0">
                          <a:latin typeface="Calibri"/>
                          <a:ea typeface="Times New Roman"/>
                          <a:cs typeface="Times New Roman"/>
                        </a:rPr>
                        <a:t>Room 5320</a:t>
                      </a:r>
                      <a:endParaRPr lang="en-US" sz="1600" dirty="0" smtClean="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1005840">
                <a:tc>
                  <a:txBody>
                    <a:bodyPr/>
                    <a:lstStyle/>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Capital Markets</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Finance</a:t>
                      </a:r>
                      <a:endParaRPr lang="en-US" sz="16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Wed., March</a:t>
                      </a:r>
                      <a:r>
                        <a:rPr lang="en-US" sz="1600" baseline="0" dirty="0" smtClean="0">
                          <a:latin typeface="Calibri"/>
                          <a:ea typeface="Times New Roman"/>
                          <a:cs typeface="Times New Roman"/>
                        </a:rPr>
                        <a:t> 30</a:t>
                      </a:r>
                    </a:p>
                    <a:p>
                      <a:pPr marL="0" marR="0" algn="ctr">
                        <a:lnSpc>
                          <a:spcPct val="100000"/>
                        </a:lnSpc>
                        <a:spcBef>
                          <a:spcPts val="0"/>
                        </a:spcBef>
                        <a:spcAft>
                          <a:spcPts val="0"/>
                        </a:spcAft>
                        <a:tabLst>
                          <a:tab pos="1828800" algn="l"/>
                        </a:tabLst>
                      </a:pPr>
                      <a:r>
                        <a:rPr lang="en-US" sz="1600" baseline="0" dirty="0" smtClean="0">
                          <a:latin typeface="Calibri"/>
                          <a:ea typeface="Times New Roman"/>
                          <a:cs typeface="Times New Roman"/>
                        </a:rPr>
                        <a:t>9:00-11:00 a.m.</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Room 10316</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1005840">
                <a:tc>
                  <a:txBody>
                    <a:bodyPr/>
                    <a:lstStyle/>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Risk </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Services</a:t>
                      </a:r>
                      <a:endParaRPr lang="en-US" sz="16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Wed., March</a:t>
                      </a:r>
                      <a:r>
                        <a:rPr lang="en-US" sz="1600" baseline="0" dirty="0" smtClean="0">
                          <a:latin typeface="Calibri"/>
                          <a:ea typeface="Times New Roman"/>
                          <a:cs typeface="Times New Roman"/>
                        </a:rPr>
                        <a:t> 23</a:t>
                      </a:r>
                    </a:p>
                    <a:p>
                      <a:pPr marL="0" marR="0" algn="ctr">
                        <a:lnSpc>
                          <a:spcPct val="100000"/>
                        </a:lnSpc>
                        <a:spcBef>
                          <a:spcPts val="0"/>
                        </a:spcBef>
                        <a:spcAft>
                          <a:spcPts val="0"/>
                        </a:spcAft>
                        <a:tabLst>
                          <a:tab pos="1828800" algn="l"/>
                        </a:tabLst>
                      </a:pPr>
                      <a:r>
                        <a:rPr lang="en-US" sz="1600" baseline="0" dirty="0" smtClean="0">
                          <a:latin typeface="Calibri"/>
                          <a:ea typeface="Times New Roman"/>
                          <a:cs typeface="Times New Roman"/>
                        </a:rPr>
                        <a:t>1:00-3:00 p.m.</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Room 7409</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1005840">
                <a:tc>
                  <a:txBody>
                    <a:bodyPr/>
                    <a:lstStyle/>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Financial Services</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&amp; Controls </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(OLP/B&amp;TS/CTM)</a:t>
                      </a: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Thurs.,</a:t>
                      </a:r>
                      <a:r>
                        <a:rPr lang="en-US" sz="1600" baseline="0" dirty="0" smtClean="0">
                          <a:latin typeface="Calibri"/>
                          <a:ea typeface="Times New Roman"/>
                          <a:cs typeface="Times New Roman"/>
                        </a:rPr>
                        <a:t> </a:t>
                      </a:r>
                      <a:r>
                        <a:rPr lang="en-US" sz="1600" dirty="0" smtClean="0">
                          <a:latin typeface="Calibri"/>
                          <a:ea typeface="Times New Roman"/>
                          <a:cs typeface="Times New Roman"/>
                        </a:rPr>
                        <a:t>March</a:t>
                      </a:r>
                      <a:r>
                        <a:rPr lang="en-US" sz="1600" baseline="0" dirty="0" smtClean="0">
                          <a:latin typeface="Calibri"/>
                          <a:ea typeface="Times New Roman"/>
                          <a:cs typeface="Times New Roman"/>
                        </a:rPr>
                        <a:t> 24</a:t>
                      </a:r>
                    </a:p>
                    <a:p>
                      <a:pPr marL="0" marR="0" algn="ctr">
                        <a:lnSpc>
                          <a:spcPct val="100000"/>
                        </a:lnSpc>
                        <a:spcBef>
                          <a:spcPts val="0"/>
                        </a:spcBef>
                        <a:spcAft>
                          <a:spcPts val="0"/>
                        </a:spcAft>
                        <a:tabLst>
                          <a:tab pos="1828800" algn="l"/>
                        </a:tabLst>
                      </a:pPr>
                      <a:r>
                        <a:rPr lang="en-US" sz="1600" baseline="0" dirty="0" smtClean="0">
                          <a:latin typeface="Calibri"/>
                          <a:ea typeface="Times New Roman"/>
                          <a:cs typeface="Times New Roman"/>
                        </a:rPr>
                        <a:t>1:30-4:30 p.m.</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Room 5320</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1005840">
                <a:tc>
                  <a:txBody>
                    <a:bodyPr/>
                    <a:lstStyle/>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Financial Services</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&amp; Controls </a:t>
                      </a:r>
                    </a:p>
                    <a:p>
                      <a:pPr marL="0" marR="0" algn="ctr" defTabSz="914400" rtl="0" eaLnBrk="1" latinLnBrk="0" hangingPunct="1">
                        <a:lnSpc>
                          <a:spcPct val="115000"/>
                        </a:lnSpc>
                        <a:spcBef>
                          <a:spcPts val="0"/>
                        </a:spcBef>
                        <a:spcAft>
                          <a:spcPts val="0"/>
                        </a:spcAft>
                        <a:tabLst>
                          <a:tab pos="1828800" algn="l"/>
                        </a:tabLst>
                      </a:pPr>
                      <a:r>
                        <a:rPr lang="en-US" sz="1600" b="1" kern="1200" dirty="0" smtClean="0">
                          <a:solidFill>
                            <a:schemeClr val="bg2"/>
                          </a:solidFill>
                          <a:latin typeface="Calibri"/>
                          <a:ea typeface="Times New Roman"/>
                          <a:cs typeface="Times New Roman"/>
                        </a:rPr>
                        <a:t>(BRC)</a:t>
                      </a:r>
                      <a:endParaRPr lang="en-US" sz="16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100000"/>
                        </a:lnSpc>
                        <a:spcBef>
                          <a:spcPts val="0"/>
                        </a:spcBef>
                        <a:spcAft>
                          <a:spcPts val="0"/>
                        </a:spcAft>
                        <a:tabLst>
                          <a:tab pos="1828800" algn="l"/>
                        </a:tabLst>
                      </a:pPr>
                      <a:r>
                        <a:rPr lang="en-US" sz="1600" kern="1200" dirty="0" smtClean="0">
                          <a:solidFill>
                            <a:schemeClr val="tx1"/>
                          </a:solidFill>
                          <a:latin typeface="Calibri"/>
                          <a:ea typeface="Times New Roman"/>
                          <a:cs typeface="Times New Roman"/>
                        </a:rPr>
                        <a:t>Tues., March 29</a:t>
                      </a:r>
                    </a:p>
                    <a:p>
                      <a:pPr marL="0" marR="0" algn="ctr" defTabSz="914400" rtl="0" eaLnBrk="1" latinLnBrk="0" hangingPunct="1">
                        <a:lnSpc>
                          <a:spcPct val="100000"/>
                        </a:lnSpc>
                        <a:spcBef>
                          <a:spcPts val="0"/>
                        </a:spcBef>
                        <a:spcAft>
                          <a:spcPts val="0"/>
                        </a:spcAft>
                        <a:tabLst>
                          <a:tab pos="1828800" algn="l"/>
                        </a:tabLst>
                      </a:pPr>
                      <a:r>
                        <a:rPr lang="en-US" sz="1600" kern="1200" dirty="0" smtClean="0">
                          <a:solidFill>
                            <a:schemeClr val="tx1"/>
                          </a:solidFill>
                          <a:latin typeface="Calibri"/>
                          <a:ea typeface="Times New Roman"/>
                          <a:cs typeface="Times New Roman"/>
                        </a:rPr>
                        <a:t>1:00-4:00 p.m.</a:t>
                      </a:r>
                      <a:endParaRPr lang="en-US" sz="1600" kern="1200" dirty="0">
                        <a:solidFill>
                          <a:schemeClr val="tx1"/>
                        </a:solidFill>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Room 5320</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1005840">
                <a:tc>
                  <a:txBody>
                    <a:bodyPr/>
                    <a:lstStyle/>
                    <a:p>
                      <a:pPr marL="0" marR="0" indent="0" algn="ctr" defTabSz="914400" rtl="0" eaLnBrk="1" fontAlgn="auto" latinLnBrk="0" hangingPunct="1">
                        <a:lnSpc>
                          <a:spcPct val="115000"/>
                        </a:lnSpc>
                        <a:spcBef>
                          <a:spcPts val="0"/>
                        </a:spcBef>
                        <a:spcAft>
                          <a:spcPts val="0"/>
                        </a:spcAft>
                        <a:buClrTx/>
                        <a:buSzTx/>
                        <a:buFontTx/>
                        <a:buNone/>
                        <a:tabLst>
                          <a:tab pos="1828800" algn="l"/>
                        </a:tabLst>
                        <a:defRPr/>
                      </a:pPr>
                      <a:r>
                        <a:rPr lang="en-US" sz="1600" b="1" kern="1200" dirty="0" smtClean="0">
                          <a:solidFill>
                            <a:schemeClr val="bg2"/>
                          </a:solidFill>
                          <a:latin typeface="Calibri"/>
                          <a:ea typeface="Times New Roman"/>
                          <a:cs typeface="Times New Roman"/>
                        </a:rPr>
                        <a:t>Procurement</a:t>
                      </a:r>
                    </a:p>
                    <a:p>
                      <a:pPr marL="0" marR="0" indent="0" algn="ctr" defTabSz="914400" rtl="0" eaLnBrk="1" fontAlgn="auto" latinLnBrk="0" hangingPunct="1">
                        <a:lnSpc>
                          <a:spcPct val="115000"/>
                        </a:lnSpc>
                        <a:spcBef>
                          <a:spcPts val="0"/>
                        </a:spcBef>
                        <a:spcAft>
                          <a:spcPts val="0"/>
                        </a:spcAft>
                        <a:buClrTx/>
                        <a:buSzTx/>
                        <a:buFontTx/>
                        <a:buNone/>
                        <a:tabLst>
                          <a:tab pos="1828800" algn="l"/>
                        </a:tabLst>
                        <a:defRPr/>
                      </a:pPr>
                      <a:r>
                        <a:rPr lang="en-US" sz="1600" b="1" kern="1200" dirty="0" smtClean="0">
                          <a:solidFill>
                            <a:schemeClr val="bg2"/>
                          </a:solidFill>
                          <a:latin typeface="Calibri"/>
                          <a:ea typeface="Times New Roman"/>
                          <a:cs typeface="Times New Roman"/>
                        </a:rPr>
                        <a:t>Services</a:t>
                      </a:r>
                      <a:endParaRPr lang="en-US" sz="16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Mon.,</a:t>
                      </a:r>
                      <a:r>
                        <a:rPr lang="en-US" sz="1600" baseline="0" dirty="0" smtClean="0">
                          <a:latin typeface="Calibri"/>
                          <a:ea typeface="Times New Roman"/>
                          <a:cs typeface="Times New Roman"/>
                        </a:rPr>
                        <a:t> April 4 1:30-4:30 p.m.</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600" dirty="0" smtClean="0">
                          <a:latin typeface="Calibri"/>
                          <a:ea typeface="Times New Roman"/>
                          <a:cs typeface="Times New Roman"/>
                        </a:rPr>
                        <a:t>Room 12322</a:t>
                      </a:r>
                      <a:endParaRPr lang="en-US" sz="16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Wrap-Up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882501" y="358163"/>
            <a:ext cx="7753350" cy="6988936"/>
            <a:chOff x="1739751" y="563530"/>
            <a:chExt cx="7753350" cy="6988936"/>
          </a:xfrm>
        </p:grpSpPr>
        <p:pic>
          <p:nvPicPr>
            <p:cNvPr id="2050" name="Picture 2" descr="http://www.faqs.org/photo-dict/photofiles/list/372/737umbrell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9751" y="563530"/>
              <a:ext cx="7753350" cy="6988936"/>
            </a:xfrm>
            <a:prstGeom prst="rect">
              <a:avLst/>
            </a:prstGeom>
            <a:noFill/>
          </p:spPr>
        </p:pic>
        <p:sp>
          <p:nvSpPr>
            <p:cNvPr id="22" name="Rectangle 21"/>
            <p:cNvSpPr>
              <a:spLocks noChangeArrowheads="1"/>
            </p:cNvSpPr>
            <p:nvPr/>
          </p:nvSpPr>
          <p:spPr bwMode="gray">
            <a:xfrm rot="18207376">
              <a:off x="4011582" y="2289334"/>
              <a:ext cx="1447800"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Integrity</a:t>
              </a:r>
            </a:p>
          </p:txBody>
        </p:sp>
        <p:sp>
          <p:nvSpPr>
            <p:cNvPr id="26" name="Rectangle 25"/>
            <p:cNvSpPr>
              <a:spLocks noChangeArrowheads="1"/>
            </p:cNvSpPr>
            <p:nvPr/>
          </p:nvSpPr>
          <p:spPr bwMode="gray">
            <a:xfrm rot="19153214">
              <a:off x="2167502" y="2342566"/>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Accountability</a:t>
              </a:r>
            </a:p>
          </p:txBody>
        </p:sp>
        <p:sp>
          <p:nvSpPr>
            <p:cNvPr id="27" name="Rectangle 26"/>
            <p:cNvSpPr>
              <a:spLocks noChangeArrowheads="1"/>
            </p:cNvSpPr>
            <p:nvPr/>
          </p:nvSpPr>
          <p:spPr bwMode="gray">
            <a:xfrm rot="3297558">
              <a:off x="5010158" y="2253580"/>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Respect</a:t>
              </a:r>
            </a:p>
          </p:txBody>
        </p:sp>
        <p:sp>
          <p:nvSpPr>
            <p:cNvPr id="28" name="Rectangle 27"/>
            <p:cNvSpPr>
              <a:spLocks noChangeArrowheads="1"/>
            </p:cNvSpPr>
            <p:nvPr/>
          </p:nvSpPr>
          <p:spPr bwMode="gray">
            <a:xfrm rot="18442543">
              <a:off x="2939010" y="2311955"/>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Excellence</a:t>
              </a:r>
            </a:p>
          </p:txBody>
        </p:sp>
        <p:sp>
          <p:nvSpPr>
            <p:cNvPr id="29" name="Rectangle 28"/>
            <p:cNvSpPr>
              <a:spLocks noChangeArrowheads="1"/>
            </p:cNvSpPr>
            <p:nvPr/>
          </p:nvSpPr>
          <p:spPr bwMode="gray">
            <a:xfrm rot="3275025">
              <a:off x="6021838" y="2382938"/>
              <a:ext cx="1893277"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Collaboration</a:t>
              </a:r>
            </a:p>
          </p:txBody>
        </p:sp>
        <p:sp>
          <p:nvSpPr>
            <p:cNvPr id="30" name="Rectangle 29"/>
            <p:cNvSpPr>
              <a:spLocks noChangeArrowheads="1"/>
            </p:cNvSpPr>
            <p:nvPr/>
          </p:nvSpPr>
          <p:spPr bwMode="gray">
            <a:xfrm rot="2668036">
              <a:off x="6887489" y="2359167"/>
              <a:ext cx="2116015" cy="304800"/>
            </a:xfrm>
            <a:prstGeom prst="rect">
              <a:avLst/>
            </a:prstGeom>
            <a:noFill/>
            <a:ln w="9525">
              <a:noFill/>
              <a:miter lim="800000"/>
              <a:headEnd/>
              <a:tailEnd/>
            </a:ln>
          </p:spPr>
          <p:txBody>
            <a:bodyPr lIns="91429" tIns="36571" rIns="36571" bIns="36571"/>
            <a:lstStyle/>
            <a:p>
              <a:pPr marL="0" lvl="1" indent="1588" algn="ctr" defTabSz="1019175" eaLnBrk="0" hangingPunct="0">
                <a:buClr>
                  <a:schemeClr val="folHlink"/>
                </a:buClr>
                <a:buSzPct val="125000"/>
              </a:pPr>
              <a:r>
                <a:rPr lang="en-US" sz="1800" b="1" dirty="0" smtClean="0">
                  <a:solidFill>
                    <a:schemeClr val="bg1"/>
                  </a:solidFill>
                </a:rPr>
                <a:t>Communication</a:t>
              </a:r>
            </a:p>
          </p:txBody>
        </p:sp>
        <p:sp>
          <p:nvSpPr>
            <p:cNvPr id="34" name="Wave 33"/>
            <p:cNvSpPr/>
            <p:nvPr/>
          </p:nvSpPr>
          <p:spPr bwMode="auto">
            <a:xfrm>
              <a:off x="5647216" y="762000"/>
              <a:ext cx="1306033" cy="457200"/>
            </a:xfrm>
            <a:prstGeom prst="wave">
              <a:avLst/>
            </a:prstGeom>
            <a:solidFill>
              <a:srgbClr val="FF0000"/>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5" name="TextBox 34"/>
            <p:cNvSpPr txBox="1"/>
            <p:nvPr/>
          </p:nvSpPr>
          <p:spPr>
            <a:xfrm rot="405420">
              <a:off x="5668483" y="798715"/>
              <a:ext cx="685800" cy="304800"/>
            </a:xfrm>
            <a:prstGeom prst="rect">
              <a:avLst/>
            </a:prstGeom>
            <a:noFill/>
            <a:ln w="50800">
              <a:noFill/>
            </a:ln>
          </p:spPr>
          <p:txBody>
            <a:bodyPr wrap="square" rtlCol="0">
              <a:spAutoFit/>
            </a:bodyPr>
            <a:lstStyle/>
            <a:p>
              <a:pPr algn="ctr"/>
              <a:r>
                <a:rPr lang="en-US" dirty="0" smtClean="0">
                  <a:solidFill>
                    <a:schemeClr val="bg1"/>
                  </a:solidFill>
                </a:rPr>
                <a:t>UCOP</a:t>
              </a:r>
            </a:p>
          </p:txBody>
        </p:sp>
        <p:sp>
          <p:nvSpPr>
            <p:cNvPr id="33" name="TextBox 32"/>
            <p:cNvSpPr txBox="1"/>
            <p:nvPr/>
          </p:nvSpPr>
          <p:spPr>
            <a:xfrm>
              <a:off x="7806515" y="4580864"/>
              <a:ext cx="1002555"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Academic Affairs</a:t>
              </a:r>
            </a:p>
          </p:txBody>
        </p:sp>
        <p:sp>
          <p:nvSpPr>
            <p:cNvPr id="36" name="TextBox 35"/>
            <p:cNvSpPr txBox="1"/>
            <p:nvPr/>
          </p:nvSpPr>
          <p:spPr>
            <a:xfrm>
              <a:off x="3779870" y="4573790"/>
              <a:ext cx="1194396"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Business Operations</a:t>
              </a:r>
            </a:p>
          </p:txBody>
        </p:sp>
        <p:sp>
          <p:nvSpPr>
            <p:cNvPr id="38" name="TextBox 37"/>
            <p:cNvSpPr txBox="1"/>
            <p:nvPr/>
          </p:nvSpPr>
          <p:spPr>
            <a:xfrm>
              <a:off x="2462757" y="4573790"/>
              <a:ext cx="124091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Laboratory</a:t>
              </a:r>
            </a:p>
            <a:p>
              <a:pPr algn="ctr"/>
              <a:r>
                <a:rPr lang="en-US" sz="1600" cap="small" dirty="0" smtClean="0">
                  <a:solidFill>
                    <a:schemeClr val="bg1">
                      <a:lumMod val="50000"/>
                    </a:schemeClr>
                  </a:solidFill>
                  <a:latin typeface="Tahoma" pitchFamily="34" charset="0"/>
                  <a:cs typeface="Tahoma" pitchFamily="34" charset="0"/>
                </a:rPr>
                <a:t>Operations</a:t>
              </a:r>
            </a:p>
          </p:txBody>
        </p:sp>
        <p:sp>
          <p:nvSpPr>
            <p:cNvPr id="39" name="TextBox 38"/>
            <p:cNvSpPr txBox="1"/>
            <p:nvPr/>
          </p:nvSpPr>
          <p:spPr>
            <a:xfrm>
              <a:off x="4094856" y="5257800"/>
              <a:ext cx="1596663"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Health Sciences &amp; Services</a:t>
              </a:r>
            </a:p>
          </p:txBody>
        </p:sp>
        <p:sp>
          <p:nvSpPr>
            <p:cNvPr id="40" name="TextBox 39"/>
            <p:cNvSpPr txBox="1"/>
            <p:nvPr/>
          </p:nvSpPr>
          <p:spPr>
            <a:xfrm>
              <a:off x="5771256" y="5257800"/>
              <a:ext cx="1056614"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External Relations</a:t>
              </a:r>
            </a:p>
          </p:txBody>
        </p:sp>
        <p:sp>
          <p:nvSpPr>
            <p:cNvPr id="21" name="TextBox 20"/>
            <p:cNvSpPr txBox="1"/>
            <p:nvPr/>
          </p:nvSpPr>
          <p:spPr>
            <a:xfrm>
              <a:off x="4462132" y="3886200"/>
              <a:ext cx="1208567"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Compliance &amp; Audit</a:t>
              </a:r>
            </a:p>
          </p:txBody>
        </p:sp>
        <p:sp>
          <p:nvSpPr>
            <p:cNvPr id="23" name="TextBox 22"/>
            <p:cNvSpPr txBox="1"/>
            <p:nvPr/>
          </p:nvSpPr>
          <p:spPr>
            <a:xfrm>
              <a:off x="5791200" y="3886200"/>
              <a:ext cx="12192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Treasurer’s Office</a:t>
              </a:r>
            </a:p>
          </p:txBody>
        </p:sp>
        <p:sp>
          <p:nvSpPr>
            <p:cNvPr id="24" name="TextBox 23"/>
            <p:cNvSpPr txBox="1"/>
            <p:nvPr/>
          </p:nvSpPr>
          <p:spPr>
            <a:xfrm>
              <a:off x="7118499" y="3886200"/>
              <a:ext cx="990599"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Policy &amp; Analysis</a:t>
              </a:r>
            </a:p>
          </p:txBody>
        </p:sp>
        <p:sp>
          <p:nvSpPr>
            <p:cNvPr id="25" name="TextBox 24"/>
            <p:cNvSpPr txBox="1"/>
            <p:nvPr/>
          </p:nvSpPr>
          <p:spPr>
            <a:xfrm>
              <a:off x="3014332" y="3886200"/>
              <a:ext cx="1295400" cy="584775"/>
            </a:xfrm>
            <a:prstGeom prst="rect">
              <a:avLst/>
            </a:prstGeom>
            <a:solidFill>
              <a:schemeClr val="bg1"/>
            </a:solidFill>
            <a:ln w="12700">
              <a:solidFill>
                <a:schemeClr val="bg1">
                  <a:lumMod val="50000"/>
                </a:schemeClr>
              </a:solidFill>
            </a:ln>
          </p:spPr>
          <p:txBody>
            <a:bodyPr wrap="square" rtlCol="0">
              <a:spAutoFit/>
            </a:bodyPr>
            <a:lstStyle/>
            <a:p>
              <a:pPr algn="ctr"/>
              <a:r>
                <a:rPr lang="en-US" sz="1600" cap="small" dirty="0" smtClean="0">
                  <a:solidFill>
                    <a:schemeClr val="bg1">
                      <a:lumMod val="50000"/>
                    </a:schemeClr>
                  </a:solidFill>
                  <a:latin typeface="Tahoma" pitchFamily="34" charset="0"/>
                  <a:cs typeface="Tahoma" pitchFamily="34" charset="0"/>
                </a:rPr>
                <a:t>OGC / Legal Affairs</a:t>
              </a:r>
            </a:p>
          </p:txBody>
        </p:sp>
        <p:pic>
          <p:nvPicPr>
            <p:cNvPr id="3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5270" y="4572000"/>
              <a:ext cx="2638355" cy="594360"/>
            </a:xfrm>
            <a:prstGeom prst="rect">
              <a:avLst/>
            </a:prstGeom>
            <a:solidFill>
              <a:schemeClr val="bg1"/>
            </a:solidFill>
            <a:ln w="76200">
              <a:solidFill>
                <a:srgbClr val="F6EB0A"/>
              </a:solidFill>
              <a:miter lim="800000"/>
              <a:headEnd/>
              <a:tailEnd/>
            </a:ln>
            <a:effectLst/>
          </p:spPr>
        </p:pic>
      </p:grpSp>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Using our values</a:t>
            </a:r>
          </a:p>
        </p:txBody>
      </p:sp>
      <p:sp>
        <p:nvSpPr>
          <p:cNvPr id="31" name="TextBox 30"/>
          <p:cNvSpPr txBox="1"/>
          <p:nvPr/>
        </p:nvSpPr>
        <p:spPr>
          <a:xfrm>
            <a:off x="6482307" y="5596268"/>
            <a:ext cx="2661693" cy="1231106"/>
          </a:xfrm>
          <a:prstGeom prst="rect">
            <a:avLst/>
          </a:prstGeom>
          <a:solidFill>
            <a:srgbClr val="F6EB0A"/>
          </a:solidFill>
          <a:ln w="25400">
            <a:solidFill>
              <a:schemeClr val="bg1">
                <a:lumMod val="50000"/>
              </a:schemeClr>
            </a:solidFill>
          </a:ln>
        </p:spPr>
        <p:txBody>
          <a:bodyPr wrap="square" rtlCol="0">
            <a:spAutoFit/>
          </a:bodyPr>
          <a:lstStyle/>
          <a:p>
            <a:pPr marL="342900" indent="-342900"/>
            <a:r>
              <a:rPr lang="en-US" u="sng" dirty="0" smtClean="0">
                <a:solidFill>
                  <a:schemeClr val="bg1">
                    <a:lumMod val="50000"/>
                  </a:schemeClr>
                </a:solidFill>
              </a:rPr>
              <a:t>CFO Division Values:</a:t>
            </a:r>
          </a:p>
          <a:p>
            <a:pPr marL="342900" indent="-342900"/>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Effective Fiscal Stewardship</a:t>
            </a:r>
          </a:p>
          <a:p>
            <a:pPr marL="342900" indent="-342900">
              <a:buAutoNum type="arabicPeriod"/>
            </a:pPr>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Customer Service</a:t>
            </a:r>
          </a:p>
          <a:p>
            <a:pPr marL="342900" indent="-342900">
              <a:buAutoNum type="arabicPeriod"/>
            </a:pPr>
            <a:endParaRPr lang="en-US" sz="600" dirty="0" smtClean="0">
              <a:solidFill>
                <a:schemeClr val="bg1">
                  <a:lumMod val="50000"/>
                </a:schemeClr>
              </a:solidFill>
            </a:endParaRPr>
          </a:p>
          <a:p>
            <a:pPr marL="225425" indent="-225425">
              <a:buAutoNum type="arabicPeriod"/>
            </a:pPr>
            <a:r>
              <a:rPr lang="en-US" dirty="0" smtClean="0">
                <a:solidFill>
                  <a:schemeClr val="bg1">
                    <a:lumMod val="50000"/>
                  </a:schemeClr>
                </a:solidFill>
              </a:rPr>
              <a:t>Continuous Improvement</a:t>
            </a:r>
          </a:p>
        </p:txBody>
      </p:sp>
      <p:cxnSp>
        <p:nvCxnSpPr>
          <p:cNvPr id="37" name="Straight Arrow Connector 36"/>
          <p:cNvCxnSpPr/>
          <p:nvPr/>
        </p:nvCxnSpPr>
        <p:spPr bwMode="auto">
          <a:xfrm rot="16200000" flipH="1">
            <a:off x="6281183" y="5138183"/>
            <a:ext cx="544036" cy="304801"/>
          </a:xfrm>
          <a:prstGeom prst="straightConnector1">
            <a:avLst/>
          </a:prstGeom>
          <a:noFill/>
          <a:ln w="25400" cap="flat" cmpd="sng" algn="ctr">
            <a:solidFill>
              <a:schemeClr val="bg1">
                <a:lumMod val="50000"/>
              </a:schemeClr>
            </a:solidFill>
            <a:prstDash val="solid"/>
            <a:round/>
            <a:headEnd type="none" w="med" len="med"/>
            <a:tailEnd type="triangle" w="lg" len="lg"/>
          </a:ln>
          <a:effectLst/>
        </p:spPr>
      </p:cxnSp>
      <p:sp>
        <p:nvSpPr>
          <p:cNvPr id="56" name="TextBox 55"/>
          <p:cNvSpPr txBox="1"/>
          <p:nvPr/>
        </p:nvSpPr>
        <p:spPr>
          <a:xfrm rot="233865">
            <a:off x="5286126" y="655755"/>
            <a:ext cx="808076" cy="307777"/>
          </a:xfrm>
          <a:prstGeom prst="rect">
            <a:avLst/>
          </a:prstGeom>
          <a:noFill/>
          <a:ln w="50800">
            <a:noFill/>
          </a:ln>
        </p:spPr>
        <p:txBody>
          <a:bodyPr wrap="square" rtlCol="0">
            <a:spAutoFit/>
          </a:bodyPr>
          <a:lstStyle/>
          <a:p>
            <a:pPr algn="ctr"/>
            <a:r>
              <a:rPr lang="en-US" dirty="0" smtClean="0">
                <a:solidFill>
                  <a:schemeClr val="bg1"/>
                </a:solidFill>
              </a:rPr>
              <a:t>Values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On the horizon…</a:t>
            </a:r>
          </a:p>
        </p:txBody>
      </p:sp>
      <p:sp>
        <p:nvSpPr>
          <p:cNvPr id="5" name="Rectangle 4"/>
          <p:cNvSpPr>
            <a:spLocks noChangeArrowheads="1"/>
          </p:cNvSpPr>
          <p:nvPr/>
        </p:nvSpPr>
        <p:spPr bwMode="gray">
          <a:xfrm>
            <a:off x="785035" y="1752600"/>
            <a:ext cx="8915400" cy="44958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Talk about budget cuts</a:t>
            </a:r>
          </a:p>
          <a:p>
            <a:pPr marL="1147763" lvl="3" indent="-231775" algn="just" defTabSz="1019175" eaLnBrk="0" hangingPunct="0">
              <a:buClr>
                <a:schemeClr val="folHlink"/>
              </a:buClr>
              <a:buSzPct val="125000"/>
            </a:pPr>
            <a:r>
              <a:rPr lang="en-US" sz="2000" b="1" dirty="0" smtClean="0">
                <a:solidFill>
                  <a:schemeClr val="accent1"/>
                </a:solidFill>
                <a:sym typeface="Wingdings" pitchFamily="2" charset="2"/>
              </a:rPr>
              <a:t>	at mini-retreats in March</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Next CFO Division Town Hall:</a:t>
            </a:r>
          </a:p>
          <a:p>
            <a:pPr marL="1604963" lvl="4"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6049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May 13 @ 2:00 p.m.</a:t>
            </a:r>
          </a:p>
          <a:p>
            <a:pPr marL="1604963" lvl="4"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6049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ENTIRE division</a:t>
            </a:r>
          </a:p>
          <a:p>
            <a:pPr marL="1604963" lvl="4"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6049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“Who We Are” presentation</a:t>
            </a: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sp>
        <p:nvSpPr>
          <p:cNvPr id="6" name="TextBox 5"/>
          <p:cNvSpPr txBox="1"/>
          <p:nvPr/>
        </p:nvSpPr>
        <p:spPr>
          <a:xfrm rot="747175">
            <a:off x="7249002" y="4241006"/>
            <a:ext cx="1981200" cy="861774"/>
          </a:xfrm>
          <a:prstGeom prst="rect">
            <a:avLst/>
          </a:prstGeom>
          <a:noFill/>
          <a:ln w="25400">
            <a:noFill/>
          </a:ln>
        </p:spPr>
        <p:txBody>
          <a:bodyPr wrap="square" rtlCol="0">
            <a:spAutoFit/>
          </a:bodyPr>
          <a:lstStyle/>
          <a:p>
            <a:pPr algn="ctr"/>
            <a:r>
              <a:rPr lang="en-US" sz="2500" dirty="0" smtClean="0">
                <a:latin typeface="Chiller" pitchFamily="82" charset="0"/>
              </a:rPr>
              <a:t>Friday </a:t>
            </a:r>
          </a:p>
          <a:p>
            <a:pPr algn="ctr"/>
            <a:r>
              <a:rPr lang="en-US" sz="2500" dirty="0" smtClean="0">
                <a:latin typeface="Chiller" pitchFamily="82" charset="0"/>
              </a:rPr>
              <a:t>the 13th</a:t>
            </a:r>
          </a:p>
        </p:txBody>
      </p:sp>
      <p:cxnSp>
        <p:nvCxnSpPr>
          <p:cNvPr id="8" name="Straight Arrow Connector 7"/>
          <p:cNvCxnSpPr/>
          <p:nvPr/>
        </p:nvCxnSpPr>
        <p:spPr bwMode="auto">
          <a:xfrm rot="10800000">
            <a:off x="4876800" y="4114800"/>
            <a:ext cx="2667000" cy="457200"/>
          </a:xfrm>
          <a:prstGeom prst="straightConnector1">
            <a:avLst/>
          </a:prstGeom>
          <a:noFill/>
          <a:ln w="25400" cap="flat" cmpd="sng" algn="ctr">
            <a:solidFill>
              <a:schemeClr val="tx1"/>
            </a:solidFill>
            <a:prstDash val="solid"/>
            <a:round/>
            <a:headEnd type="none" w="med" len="med"/>
            <a:tailEnd type="arrow"/>
          </a:ln>
          <a:effectLst/>
        </p:spPr>
      </p:cxnSp>
      <p:pic>
        <p:nvPicPr>
          <p:cNvPr id="135170" name="Picture 2" descr="http://photos.code65536.com/images/dscf75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609600"/>
            <a:ext cx="2540000" cy="1905000"/>
          </a:xfrm>
          <a:prstGeom prst="rect">
            <a:avLst/>
          </a:prstGeom>
          <a:noFill/>
          <a:ln w="38100">
            <a:solidFill>
              <a:schemeClr val="bg1">
                <a:lumMod val="50000"/>
              </a:schemeClr>
            </a:solidFill>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Divisional highlights</a:t>
            </a:r>
          </a:p>
        </p:txBody>
      </p:sp>
      <p:sp>
        <p:nvSpPr>
          <p:cNvPr id="5" name="Rectangle 4"/>
          <p:cNvSpPr>
            <a:spLocks noChangeArrowheads="1"/>
          </p:cNvSpPr>
          <p:nvPr/>
        </p:nvSpPr>
        <p:spPr bwMode="gray">
          <a:xfrm>
            <a:off x="785035" y="1524000"/>
            <a:ext cx="8915400" cy="44958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Financial Accounting</a:t>
            </a:r>
          </a:p>
          <a:p>
            <a:pPr marL="1147763" lvl="3"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Financial Services &amp; Controls</a:t>
            </a: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Risk Services </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Procurement Services</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Capital Markets Finance</a:t>
            </a:r>
          </a:p>
          <a:p>
            <a:pPr marL="1147763" lvl="4"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Strategic Initiatives </a:t>
            </a:r>
          </a:p>
          <a:p>
            <a:pPr marL="1147763" lvl="4"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1147763" lvl="4" indent="-231775" algn="just" defTabSz="1019175" eaLnBrk="0" hangingPunct="0">
              <a:buClr>
                <a:schemeClr val="folHlink"/>
              </a:buClr>
              <a:buSzPct val="125000"/>
              <a:buFont typeface="Arial" pitchFamily="34" charset="0"/>
              <a:buChar char="•"/>
            </a:pPr>
            <a:r>
              <a:rPr lang="en-US" sz="2000" b="1" dirty="0" smtClean="0">
                <a:solidFill>
                  <a:schemeClr val="accent1"/>
                </a:solidFill>
                <a:sym typeface="Wingdings" pitchFamily="2" charset="2"/>
              </a:rPr>
              <a:t>PPS Initiative</a:t>
            </a:r>
          </a:p>
          <a:p>
            <a:pPr marL="1147763" lvl="4" indent="-231775" algn="just" defTabSz="1019175" eaLnBrk="0" hangingPunct="0">
              <a:buClr>
                <a:schemeClr val="folHlink"/>
              </a:buClr>
              <a:buSzPct val="125000"/>
              <a:buFont typeface="Arial" pitchFamily="34" charset="0"/>
              <a:buChar char="•"/>
            </a:pPr>
            <a:endParaRPr lang="en-US" sz="2000" b="1" dirty="0" smtClean="0">
              <a:solidFill>
                <a:schemeClr val="accent1"/>
              </a:solidFill>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a:p>
            <a:pPr marL="233363" lvl="2" indent="-231775" algn="just" defTabSz="1019175" eaLnBrk="0" hangingPunct="0">
              <a:buClr>
                <a:schemeClr val="folHlink"/>
              </a:buClr>
              <a:buSzPct val="125000"/>
              <a:buFont typeface="Arial" pitchFamily="34" charset="0"/>
              <a:buChar char="•"/>
            </a:pPr>
            <a:endParaRPr lang="en-US" sz="2000" dirty="0" smtClean="0">
              <a:sym typeface="Wingdings" pitchFamily="2" charset="2"/>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3733800" cy="288925"/>
          </a:xfrm>
        </p:spPr>
        <p:txBody>
          <a:bodyPr/>
          <a:lstStyle/>
          <a:p>
            <a:pPr lvl="1"/>
            <a:r>
              <a:rPr lang="en-US" sz="2300" dirty="0" smtClean="0"/>
              <a:t>Holiday photos…</a:t>
            </a:r>
          </a:p>
        </p:txBody>
      </p:sp>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1143000"/>
            <a:ext cx="6341301" cy="61722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err="1" smtClean="0"/>
              <a:t>Peet’s</a:t>
            </a:r>
            <a:r>
              <a:rPr lang="en-US" sz="2300" dirty="0" smtClean="0"/>
              <a:t> giftcard drawing</a:t>
            </a:r>
          </a:p>
        </p:txBody>
      </p:sp>
      <p:sp>
        <p:nvSpPr>
          <p:cNvPr id="5" name="Rectangle 4"/>
          <p:cNvSpPr>
            <a:spLocks noChangeArrowheads="1"/>
          </p:cNvSpPr>
          <p:nvPr/>
        </p:nvSpPr>
        <p:spPr bwMode="gray">
          <a:xfrm>
            <a:off x="914400" y="2286000"/>
            <a:ext cx="8915400" cy="2286000"/>
          </a:xfrm>
          <a:prstGeom prst="rect">
            <a:avLst/>
          </a:prstGeom>
          <a:noFill/>
          <a:ln w="9525">
            <a:noFill/>
            <a:miter lim="800000"/>
            <a:headEnd/>
            <a:tailEnd/>
          </a:ln>
        </p:spPr>
        <p:txBody>
          <a:bodyPr lIns="91429" tIns="36571" rIns="36571" bIns="36571"/>
          <a:lstStyle/>
          <a:p>
            <a:pPr marL="233363" lvl="1" indent="-231775" algn="just" defTabSz="1019175" eaLnBrk="0" hangingPunct="0">
              <a:buClr>
                <a:schemeClr val="folHlink"/>
              </a:buClr>
              <a:buSzPct val="125000"/>
            </a:pPr>
            <a:endParaRPr lang="en-US" sz="2000" b="1" dirty="0" smtClean="0">
              <a:solidFill>
                <a:schemeClr val="bg2"/>
              </a:solidFill>
            </a:endParaRPr>
          </a:p>
          <a:p>
            <a:pPr marL="1147763" lvl="3" indent="-231775" algn="just" defTabSz="1019175" eaLnBrk="0" hangingPunct="0">
              <a:buClr>
                <a:schemeClr val="folHlink"/>
              </a:buClr>
              <a:buSzPct val="125000"/>
            </a:pPr>
            <a:r>
              <a:rPr lang="en-US" sz="2600" b="1" dirty="0" smtClean="0">
                <a:solidFill>
                  <a:schemeClr val="accent1"/>
                </a:solidFill>
                <a:sym typeface="Wingdings" pitchFamily="2" charset="2"/>
              </a:rPr>
              <a:t>Thanks to everyone who participated!</a:t>
            </a:r>
            <a:endParaRPr lang="en-US" sz="2600" dirty="0" smtClean="0">
              <a:sym typeface="Wingdings" pitchFamily="2" charset="2"/>
            </a:endParaRP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300" dirty="0" smtClean="0"/>
              <a:t>Follow-up that was sent around to everyone the next week…</a:t>
            </a:r>
            <a:br>
              <a:rPr lang="en-US" sz="2300" dirty="0" smtClean="0"/>
            </a:br>
            <a:endParaRPr lang="en-US" sz="2300" dirty="0" smtClean="0"/>
          </a:p>
        </p:txBody>
      </p:sp>
      <p:sp>
        <p:nvSpPr>
          <p:cNvPr id="5" name="Rectangle 4"/>
          <p:cNvSpPr>
            <a:spLocks noChangeArrowheads="1"/>
          </p:cNvSpPr>
          <p:nvPr/>
        </p:nvSpPr>
        <p:spPr bwMode="gray">
          <a:xfrm>
            <a:off x="1219200" y="1143000"/>
            <a:ext cx="8305800" cy="6019800"/>
          </a:xfrm>
          <a:prstGeom prst="rect">
            <a:avLst/>
          </a:prstGeom>
          <a:noFill/>
          <a:ln w="9525">
            <a:noFill/>
            <a:miter lim="800000"/>
            <a:headEnd/>
            <a:tailEnd/>
          </a:ln>
        </p:spPr>
        <p:txBody>
          <a:bodyPr lIns="91429" tIns="36571" rIns="36571" bIns="36571"/>
          <a:lstStyle/>
          <a:p>
            <a:pPr>
              <a:buClr>
                <a:schemeClr val="bg2"/>
              </a:buClr>
              <a:buSzPct val="125000"/>
            </a:pPr>
            <a:r>
              <a:rPr lang="en-US" sz="1600" dirty="0" smtClean="0"/>
              <a:t>The following is a summary of the SWOT exercise conducted on January 28, 2011 at the CFO Division Town Hall where CFO Division managers looked closely at the strategic goal “Reexamine the Day-to-Day.”  Some important notes:  </a:t>
            </a:r>
          </a:p>
          <a:p>
            <a:pPr marL="690563" lvl="1" indent="-231775">
              <a:buClr>
                <a:schemeClr val="bg2"/>
              </a:buClr>
              <a:buSzPct val="125000"/>
              <a:buFont typeface="Arial" pitchFamily="34" charset="0"/>
              <a:buChar char="•"/>
            </a:pPr>
            <a:endParaRPr lang="en-US" sz="1600" dirty="0" smtClean="0"/>
          </a:p>
          <a:p>
            <a:pPr marL="801688" lvl="1" indent="-342900">
              <a:buClr>
                <a:schemeClr val="bg2"/>
              </a:buClr>
              <a:buSzPct val="125000"/>
              <a:buFont typeface="+mj-lt"/>
              <a:buAutoNum type="arabicPeriod"/>
            </a:pPr>
            <a:r>
              <a:rPr lang="en-US" sz="1600" dirty="0" smtClean="0"/>
              <a:t>The point of the exercise was to identify the strengths, weaknesses, opportunities, and threats within the CFO Division that can either help us or hurt us in achieving the goal of reexamining our day-to-day business.  </a:t>
            </a:r>
          </a:p>
          <a:p>
            <a:pPr marL="801688" lvl="1" indent="-342900">
              <a:buClr>
                <a:schemeClr val="bg2"/>
              </a:buClr>
              <a:buSzPct val="125000"/>
              <a:buFont typeface="+mj-lt"/>
              <a:buAutoNum type="arabicPeriod"/>
            </a:pPr>
            <a:endParaRPr lang="en-US" sz="1600" dirty="0" smtClean="0"/>
          </a:p>
          <a:p>
            <a:pPr marL="801688" lvl="1" indent="-342900">
              <a:buClr>
                <a:schemeClr val="bg2"/>
              </a:buClr>
              <a:buSzPct val="125000"/>
              <a:buFont typeface="+mj-lt"/>
              <a:buAutoNum type="arabicPeriod"/>
            </a:pPr>
            <a:r>
              <a:rPr lang="en-US" sz="1600" dirty="0" smtClean="0"/>
              <a:t>Four groups were randomly formed by counting off one through four.  One group was assigned to strengths, one to weaknesses, one to opportunities, and one to threats.  The groups spent 15 minutes creating the lists below.</a:t>
            </a:r>
          </a:p>
          <a:p>
            <a:pPr marL="801688" lvl="1" indent="-342900">
              <a:buClr>
                <a:schemeClr val="bg2"/>
              </a:buClr>
              <a:buSzPct val="125000"/>
              <a:buFont typeface="+mj-lt"/>
              <a:buAutoNum type="arabicPeriod"/>
            </a:pPr>
            <a:endParaRPr lang="en-US" sz="1600" dirty="0" smtClean="0"/>
          </a:p>
          <a:p>
            <a:pPr marL="801688" lvl="1" indent="-342900">
              <a:buClr>
                <a:schemeClr val="bg2"/>
              </a:buClr>
              <a:buSzPct val="125000"/>
              <a:buFont typeface="+mj-lt"/>
              <a:buAutoNum type="arabicPeriod"/>
            </a:pPr>
            <a:r>
              <a:rPr lang="en-US" sz="1600" dirty="0" smtClean="0"/>
              <a:t>After the lists were written and reported out, each person in the room received five stickers.  They were instructed to go around the room and place their stickers on the items they feel are most important.  There were no rules on placement; you could place them throughout, or you could concentrate them on one item.  </a:t>
            </a:r>
          </a:p>
          <a:p>
            <a:pPr marL="801688" lvl="1" indent="-342900">
              <a:buClr>
                <a:schemeClr val="bg2"/>
              </a:buClr>
              <a:buSzPct val="125000"/>
              <a:buFont typeface="+mj-lt"/>
              <a:buAutoNum type="arabicPeriod"/>
            </a:pPr>
            <a:endParaRPr lang="en-US" sz="1600" dirty="0" smtClean="0"/>
          </a:p>
          <a:p>
            <a:pPr marL="801688" lvl="1" indent="-342900">
              <a:buClr>
                <a:schemeClr val="bg2"/>
              </a:buClr>
              <a:buSzPct val="125000"/>
              <a:buFont typeface="+mj-lt"/>
              <a:buAutoNum type="arabicPeriod"/>
            </a:pPr>
            <a:r>
              <a:rPr lang="en-US" sz="1600" dirty="0" smtClean="0"/>
              <a:t>The “sticker votes” appear below in parentheses.  Zero does not mean nobody thought it was important.  It just means nobody allocated one of their stickers to it.</a:t>
            </a:r>
          </a:p>
          <a:p>
            <a:pPr marL="801688" lvl="1" indent="-342900">
              <a:buClr>
                <a:schemeClr val="bg2"/>
              </a:buClr>
              <a:buSzPct val="125000"/>
              <a:buFont typeface="+mj-lt"/>
              <a:buAutoNum type="arabicPeriod"/>
            </a:pPr>
            <a:endParaRPr lang="en-US" sz="1600" dirty="0" smtClean="0"/>
          </a:p>
          <a:p>
            <a:pPr marL="801688" lvl="1" indent="-342900">
              <a:buClr>
                <a:schemeClr val="bg2"/>
              </a:buClr>
              <a:buSzPct val="125000"/>
              <a:buFont typeface="+mj-lt"/>
              <a:buAutoNum type="arabicPeriod"/>
            </a:pPr>
            <a:r>
              <a:rPr lang="en-US" sz="1600" dirty="0" smtClean="0"/>
              <a:t>At the end of the exercise, 7 key issues emerged with 9+ votes, as highlighted below in </a:t>
            </a:r>
            <a:r>
              <a:rPr lang="en-US" sz="1600" b="1" u="sng" dirty="0" smtClean="0">
                <a:solidFill>
                  <a:srgbClr val="FF0000"/>
                </a:solidFill>
              </a:rPr>
              <a:t>red</a:t>
            </a:r>
            <a:r>
              <a:rPr lang="en-US" sz="1600" dirty="0" smtClean="0"/>
              <a:t>.</a:t>
            </a:r>
            <a:endParaRPr lang="en-US" sz="1600" dirty="0"/>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62000" y="866775"/>
            <a:ext cx="8686800" cy="352425"/>
          </a:xfrm>
        </p:spPr>
        <p:txBody>
          <a:bodyPr/>
          <a:lstStyle/>
          <a:p>
            <a:pPr lvl="1"/>
            <a:r>
              <a:rPr lang="en-US" sz="2400" dirty="0" smtClean="0"/>
              <a:t>Reexamine the Day-to-Day:  SWOT Analysis</a:t>
            </a:r>
            <a:br>
              <a:rPr lang="en-US" sz="2400" dirty="0" smtClean="0"/>
            </a:br>
            <a:endParaRPr lang="en-US" sz="2300" dirty="0" smtClean="0"/>
          </a:p>
        </p:txBody>
      </p:sp>
      <p:graphicFrame>
        <p:nvGraphicFramePr>
          <p:cNvPr id="6" name="Table 5"/>
          <p:cNvGraphicFramePr>
            <a:graphicFrameLocks noGrp="1"/>
          </p:cNvGraphicFramePr>
          <p:nvPr/>
        </p:nvGraphicFramePr>
        <p:xfrm>
          <a:off x="864073" y="1187301"/>
          <a:ext cx="8595360" cy="6217920"/>
        </p:xfrm>
        <a:graphic>
          <a:graphicData uri="http://schemas.openxmlformats.org/drawingml/2006/table">
            <a:tbl>
              <a:tblPr firstRow="1" bandRow="1">
                <a:tableStyleId>{5C22544A-7EE6-4342-B048-85BDC9FD1C3A}</a:tableStyleId>
              </a:tblPr>
              <a:tblGrid>
                <a:gridCol w="4049233"/>
                <a:gridCol w="4546127"/>
              </a:tblGrid>
              <a:tr h="3108960">
                <a:tc>
                  <a:txBody>
                    <a:bodyPr/>
                    <a:lstStyle/>
                    <a:p>
                      <a:pPr algn="ctr"/>
                      <a:r>
                        <a:rPr lang="en-US" sz="1400" b="1" dirty="0" smtClean="0">
                          <a:solidFill>
                            <a:schemeClr val="accent1"/>
                          </a:solidFill>
                        </a:rPr>
                        <a:t>Strengths</a:t>
                      </a:r>
                    </a:p>
                    <a:p>
                      <a:pPr algn="l"/>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1" kern="1200" dirty="0" smtClean="0">
                          <a:solidFill>
                            <a:srgbClr val="FF0000"/>
                          </a:solidFill>
                          <a:latin typeface="+mn-lt"/>
                          <a:ea typeface="+mn-ea"/>
                          <a:cs typeface="+mn-cs"/>
                        </a:rPr>
                        <a:t>Culture/tone from the top (11)</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Flat/less bureaucratic/you can make the call (2)</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More results-oriented/less process-oriented (2)</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Broad experience/diverse backgrounds (2)</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Drive/persistence/willingness (2)</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Creative/focused on the goal, not the process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We are smart people/technical proficiency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Open attitude of staff (0)</a:t>
                      </a:r>
                      <a:endParaRPr lang="en-US" sz="1200" b="0" kern="1200" dirty="0">
                        <a:solidFill>
                          <a:schemeClr val="tx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a:r>
                        <a:rPr lang="en-US" sz="1400" b="1" kern="1200" dirty="0" smtClean="0">
                          <a:solidFill>
                            <a:schemeClr val="accent1"/>
                          </a:solidFill>
                          <a:latin typeface="+mn-lt"/>
                          <a:ea typeface="+mn-ea"/>
                          <a:cs typeface="+mn-cs"/>
                        </a:rPr>
                        <a:t>Weaknesses</a:t>
                      </a:r>
                    </a:p>
                    <a:p>
                      <a:pPr algn="l"/>
                      <a:endParaRPr lang="en-US" sz="1200" b="0" dirty="0" smtClean="0">
                        <a:solidFill>
                          <a:schemeClr val="tx1"/>
                        </a:solidFill>
                      </a:endParaRPr>
                    </a:p>
                    <a:p>
                      <a:pPr marL="233363" indent="-233363" algn="l">
                        <a:buClr>
                          <a:schemeClr val="bg2"/>
                        </a:buClr>
                        <a:buSzPct val="125000"/>
                        <a:buFont typeface="Arial" pitchFamily="34" charset="0"/>
                        <a:buChar char="•"/>
                      </a:pPr>
                      <a:r>
                        <a:rPr lang="en-US" sz="1200" b="1" kern="1200" dirty="0" smtClean="0">
                          <a:solidFill>
                            <a:srgbClr val="FF0000"/>
                          </a:solidFill>
                          <a:latin typeface="+mn-lt"/>
                          <a:ea typeface="+mn-ea"/>
                          <a:cs typeface="+mn-cs"/>
                        </a:rPr>
                        <a:t>No authority to mandate (20</a:t>
                      </a:r>
                      <a:r>
                        <a:rPr lang="en-US" sz="1200" b="1" dirty="0" smtClean="0">
                          <a:solidFill>
                            <a:srgbClr val="FF0000"/>
                          </a:solidFill>
                        </a:rPr>
                        <a:t>)</a:t>
                      </a:r>
                    </a:p>
                    <a:p>
                      <a:pPr marL="233363" indent="-233363" algn="l">
                        <a:buClr>
                          <a:schemeClr val="bg2"/>
                        </a:buClr>
                        <a:buSzPct val="125000"/>
                        <a:buFont typeface="Arial" pitchFamily="34" charset="0"/>
                        <a:buChar char="•"/>
                      </a:pPr>
                      <a:r>
                        <a:rPr lang="en-US" sz="1200" b="1" dirty="0" smtClean="0">
                          <a:solidFill>
                            <a:srgbClr val="FF0000"/>
                          </a:solidFill>
                        </a:rPr>
                        <a:t>Lack of standard processes/not invented here (11)</a:t>
                      </a:r>
                    </a:p>
                    <a:p>
                      <a:pPr marL="233363" indent="-233363" algn="l">
                        <a:buClr>
                          <a:schemeClr val="bg2"/>
                        </a:buClr>
                        <a:buSzPct val="125000"/>
                        <a:buFont typeface="Arial" pitchFamily="34" charset="0"/>
                        <a:buChar char="•"/>
                      </a:pPr>
                      <a:r>
                        <a:rPr lang="en-US" sz="1200" b="0" dirty="0" smtClean="0">
                          <a:solidFill>
                            <a:schemeClr val="tx1"/>
                          </a:solidFill>
                        </a:rPr>
                        <a:t>Morale/fear (5)</a:t>
                      </a:r>
                    </a:p>
                    <a:p>
                      <a:pPr marL="233363" indent="-233363" algn="l">
                        <a:buClr>
                          <a:schemeClr val="bg2"/>
                        </a:buClr>
                        <a:buSzPct val="125000"/>
                        <a:buFont typeface="Arial" pitchFamily="34" charset="0"/>
                        <a:buChar char="•"/>
                      </a:pPr>
                      <a:r>
                        <a:rPr lang="en-US" sz="1200" b="0" dirty="0" smtClean="0">
                          <a:solidFill>
                            <a:schemeClr val="tx1"/>
                          </a:solidFill>
                        </a:rPr>
                        <a:t>Upfront investment/resources/time (3)</a:t>
                      </a:r>
                    </a:p>
                    <a:p>
                      <a:pPr marL="233363" indent="-233363" algn="l">
                        <a:buClr>
                          <a:schemeClr val="bg2"/>
                        </a:buClr>
                        <a:buSzPct val="125000"/>
                        <a:buFont typeface="Arial" pitchFamily="34" charset="0"/>
                        <a:buChar char="•"/>
                      </a:pPr>
                      <a:r>
                        <a:rPr lang="en-US" sz="1200" b="0" dirty="0" smtClean="0">
                          <a:solidFill>
                            <a:schemeClr val="tx1"/>
                          </a:solidFill>
                        </a:rPr>
                        <a:t>Lack of clarity on guidelines/policies (2)</a:t>
                      </a:r>
                    </a:p>
                    <a:p>
                      <a:pPr marL="233363" indent="-233363" algn="l">
                        <a:buClr>
                          <a:schemeClr val="bg2"/>
                        </a:buClr>
                        <a:buSzPct val="125000"/>
                        <a:buFont typeface="Arial" pitchFamily="34" charset="0"/>
                        <a:buChar char="•"/>
                      </a:pPr>
                      <a:r>
                        <a:rPr lang="en-US" sz="1200" b="0" dirty="0" smtClean="0">
                          <a:solidFill>
                            <a:schemeClr val="tx1"/>
                          </a:solidFill>
                        </a:rPr>
                        <a:t>Reluctance to speak/take the first step (0)</a:t>
                      </a:r>
                    </a:p>
                    <a:p>
                      <a:pPr marL="233363" indent="-233363" algn="l">
                        <a:buClr>
                          <a:schemeClr val="bg2"/>
                        </a:buClr>
                        <a:buSzPct val="125000"/>
                        <a:buFont typeface="Arial" pitchFamily="34" charset="0"/>
                        <a:buChar char="•"/>
                      </a:pPr>
                      <a:r>
                        <a:rPr lang="en-US" sz="1200" b="0" dirty="0" smtClean="0">
                          <a:solidFill>
                            <a:schemeClr val="tx1"/>
                          </a:solidFill>
                        </a:rPr>
                        <a:t>Complexity/many layers of the onion (0)</a:t>
                      </a:r>
                    </a:p>
                    <a:p>
                      <a:pPr marL="233363" indent="-233363" algn="l">
                        <a:buClr>
                          <a:schemeClr val="bg2"/>
                        </a:buClr>
                        <a:buSzPct val="125000"/>
                        <a:buFont typeface="Arial" pitchFamily="34" charset="0"/>
                        <a:buChar char="•"/>
                      </a:pPr>
                      <a:r>
                        <a:rPr lang="en-US" sz="1200" b="0" dirty="0" smtClean="0">
                          <a:solidFill>
                            <a:schemeClr val="tx1"/>
                          </a:solidFill>
                        </a:rPr>
                        <a:t>Lack of results from previous efforts (0)</a:t>
                      </a:r>
                    </a:p>
                    <a:p>
                      <a:pPr marL="233363" indent="-233363" algn="l">
                        <a:buClr>
                          <a:schemeClr val="bg2"/>
                        </a:buClr>
                        <a:buSzPct val="125000"/>
                        <a:buFont typeface="Arial" pitchFamily="34" charset="0"/>
                        <a:buChar char="•"/>
                      </a:pPr>
                      <a:r>
                        <a:rPr lang="en-US" sz="1200" b="0" dirty="0" smtClean="0">
                          <a:solidFill>
                            <a:schemeClr val="tx1"/>
                          </a:solidFill>
                        </a:rPr>
                        <a:t>Complacency (0)</a:t>
                      </a:r>
                    </a:p>
                    <a:p>
                      <a:pPr marL="233363" indent="-233363" algn="l">
                        <a:buClr>
                          <a:schemeClr val="bg2"/>
                        </a:buClr>
                        <a:buSzPct val="125000"/>
                        <a:buFont typeface="Arial" pitchFamily="34" charset="0"/>
                        <a:buChar char="•"/>
                      </a:pPr>
                      <a:r>
                        <a:rPr lang="en-US" sz="1200" b="0" dirty="0" smtClean="0">
                          <a:solidFill>
                            <a:schemeClr val="tx1"/>
                          </a:solidFill>
                        </a:rPr>
                        <a:t>No evaluation (0)</a:t>
                      </a:r>
                    </a:p>
                    <a:p>
                      <a:pPr marL="233363" indent="-233363" algn="l">
                        <a:buClr>
                          <a:schemeClr val="bg2"/>
                        </a:buClr>
                        <a:buSzPct val="125000"/>
                        <a:buFont typeface="Arial" pitchFamily="34" charset="0"/>
                        <a:buChar char="•"/>
                      </a:pPr>
                      <a:r>
                        <a:rPr lang="en-US" sz="1200" b="0" dirty="0" smtClean="0">
                          <a:solidFill>
                            <a:schemeClr val="tx1"/>
                          </a:solidFill>
                        </a:rPr>
                        <a:t>Inflexible/not receptive (0)</a:t>
                      </a:r>
                      <a:endParaRPr lang="en-US" sz="1200" b="0" dirty="0">
                        <a:solidFill>
                          <a:schemeClr val="tx1"/>
                        </a:solidFill>
                      </a:endParaRPr>
                    </a:p>
                  </a:txBody>
                  <a:tcPr>
                    <a:solidFill>
                      <a:schemeClr val="accent1">
                        <a:lumMod val="20000"/>
                        <a:lumOff val="80000"/>
                      </a:schemeClr>
                    </a:solidFill>
                  </a:tcPr>
                </a:tc>
              </a:tr>
              <a:tr h="3108960">
                <a:tc>
                  <a:txBody>
                    <a:bodyPr/>
                    <a:lstStyle/>
                    <a:p>
                      <a:pPr algn="ctr"/>
                      <a:r>
                        <a:rPr lang="en-US" sz="1400" b="1" kern="1200" dirty="0" smtClean="0">
                          <a:solidFill>
                            <a:schemeClr val="accent1"/>
                          </a:solidFill>
                          <a:latin typeface="+mn-lt"/>
                          <a:ea typeface="+mn-ea"/>
                          <a:cs typeface="+mn-cs"/>
                        </a:rPr>
                        <a:t>Opportunities</a:t>
                      </a:r>
                    </a:p>
                    <a:p>
                      <a:pPr algn="l"/>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1" kern="1200" dirty="0" smtClean="0">
                          <a:solidFill>
                            <a:srgbClr val="FF0000"/>
                          </a:solidFill>
                          <a:latin typeface="+mn-lt"/>
                          <a:ea typeface="+mn-ea"/>
                          <a:cs typeface="+mn-cs"/>
                        </a:rPr>
                        <a:t>Standardization (13)</a:t>
                      </a:r>
                    </a:p>
                    <a:p>
                      <a:pPr marL="233363" indent="-233363" algn="l" defTabSz="914400" rtl="0" eaLnBrk="1" latinLnBrk="0" hangingPunct="1">
                        <a:buClr>
                          <a:schemeClr val="bg2"/>
                        </a:buClr>
                        <a:buSzPct val="125000"/>
                        <a:buFont typeface="Arial" pitchFamily="34" charset="0"/>
                        <a:buChar char="•"/>
                      </a:pPr>
                      <a:r>
                        <a:rPr lang="en-US" sz="1200" b="1" kern="1200" dirty="0" smtClean="0">
                          <a:solidFill>
                            <a:srgbClr val="FF0000"/>
                          </a:solidFill>
                          <a:latin typeface="+mn-lt"/>
                          <a:ea typeface="+mn-ea"/>
                          <a:cs typeface="+mn-cs"/>
                        </a:rPr>
                        <a:t>Nothing off limits/Look at everything (10)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Communicate best practices (5)</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Can seize the moment (3)</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Help facilitate change (3)</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“External” may be more receptive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Increase communication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 Lead by example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Benchmarking (0)</a:t>
                      </a:r>
                      <a:endParaRPr lang="en-US" sz="1200" b="0" kern="1200" dirty="0">
                        <a:solidFill>
                          <a:schemeClr val="tx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a:r>
                        <a:rPr lang="en-US" sz="1400" b="1" kern="1200" dirty="0" smtClean="0">
                          <a:solidFill>
                            <a:schemeClr val="accent1"/>
                          </a:solidFill>
                          <a:latin typeface="+mn-lt"/>
                          <a:ea typeface="+mn-ea"/>
                          <a:cs typeface="+mn-cs"/>
                        </a:rPr>
                        <a:t>Threats</a:t>
                      </a:r>
                    </a:p>
                    <a:p>
                      <a:pPr algn="l"/>
                      <a:endParaRPr lang="en-US" sz="1200" b="0" dirty="0" smtClean="0">
                        <a:solidFill>
                          <a:schemeClr val="tx1"/>
                        </a:solidFill>
                      </a:endParaRPr>
                    </a:p>
                    <a:p>
                      <a:pPr marL="233363" indent="-233363" algn="l" defTabSz="914400" rtl="0" eaLnBrk="1" latinLnBrk="0" hangingPunct="1">
                        <a:buClr>
                          <a:schemeClr val="bg2"/>
                        </a:buClr>
                        <a:buSzPct val="125000"/>
                        <a:buFont typeface="Arial" pitchFamily="34" charset="0"/>
                        <a:buChar char="•"/>
                      </a:pPr>
                      <a:r>
                        <a:rPr lang="en-US" sz="1200" b="1" kern="1200" dirty="0" smtClean="0">
                          <a:solidFill>
                            <a:srgbClr val="FF0000"/>
                          </a:solidFill>
                          <a:latin typeface="+mn-lt"/>
                          <a:ea typeface="+mn-ea"/>
                          <a:cs typeface="+mn-cs"/>
                        </a:rPr>
                        <a:t>IT Infrastructure (11)</a:t>
                      </a:r>
                    </a:p>
                    <a:p>
                      <a:pPr marL="233363" indent="-233363" algn="l" defTabSz="914400" rtl="0" eaLnBrk="1" latinLnBrk="0" hangingPunct="1">
                        <a:buClr>
                          <a:schemeClr val="bg2"/>
                        </a:buClr>
                        <a:buSzPct val="125000"/>
                        <a:buFont typeface="Arial" pitchFamily="34" charset="0"/>
                        <a:buChar char="•"/>
                      </a:pPr>
                      <a:r>
                        <a:rPr lang="en-US" sz="1200" b="1" kern="1200" dirty="0" smtClean="0">
                          <a:solidFill>
                            <a:srgbClr val="FF0000"/>
                          </a:solidFill>
                          <a:latin typeface="+mn-lt"/>
                          <a:ea typeface="+mn-ea"/>
                          <a:cs typeface="+mn-cs"/>
                        </a:rPr>
                        <a:t>Lack of data (9)</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Fear of cutbacks/job loss (5)</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Resistance to change/ time it takes to convince others (5)</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Complexity of existing structure/union contracts/etc. (5)</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Time suckers/PRAs/audits/regulations/reporting (4)</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Lack of funding/resources/not enough time (1)</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Volume of emails/communications (1)</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Low investment returns on portfolios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Duplication/lack of project management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Existing reputational issues/responsiveness/</a:t>
                      </a:r>
                      <a:r>
                        <a:rPr lang="en-US" sz="1200" b="0" kern="1200" dirty="0" err="1" smtClean="0">
                          <a:solidFill>
                            <a:schemeClr val="tx1"/>
                          </a:solidFill>
                          <a:latin typeface="+mn-lt"/>
                          <a:ea typeface="+mn-ea"/>
                          <a:cs typeface="+mn-cs"/>
                        </a:rPr>
                        <a:t>cust</a:t>
                      </a:r>
                      <a:r>
                        <a:rPr lang="en-US" sz="1200" b="0" kern="1200" dirty="0" smtClean="0">
                          <a:solidFill>
                            <a:schemeClr val="tx1"/>
                          </a:solidFill>
                          <a:latin typeface="+mn-lt"/>
                          <a:ea typeface="+mn-ea"/>
                          <a:cs typeface="+mn-cs"/>
                        </a:rPr>
                        <a:t>. service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Workplace inflexibility (0)</a:t>
                      </a:r>
                    </a:p>
                    <a:p>
                      <a:pPr marL="233363" indent="-233363" algn="l" defTabSz="914400" rtl="0" eaLnBrk="1" latinLnBrk="0" hangingPunct="1">
                        <a:buClr>
                          <a:schemeClr val="bg2"/>
                        </a:buClr>
                        <a:buSzPct val="125000"/>
                        <a:buFont typeface="Arial" pitchFamily="34" charset="0"/>
                        <a:buChar char="•"/>
                      </a:pPr>
                      <a:r>
                        <a:rPr lang="en-US" sz="1200" b="0" kern="1200" dirty="0" smtClean="0">
                          <a:solidFill>
                            <a:schemeClr val="tx1"/>
                          </a:solidFill>
                          <a:latin typeface="+mn-lt"/>
                          <a:ea typeface="+mn-ea"/>
                          <a:cs typeface="+mn-cs"/>
                        </a:rPr>
                        <a:t>Outdated regulations (0)</a:t>
                      </a:r>
                      <a:endParaRPr lang="en-US" sz="1200" b="0" kern="1200" dirty="0">
                        <a:solidFill>
                          <a:schemeClr val="tx1"/>
                        </a:solidFill>
                        <a:latin typeface="+mn-lt"/>
                        <a:ea typeface="+mn-ea"/>
                        <a:cs typeface="+mn-cs"/>
                      </a:endParaRPr>
                    </a:p>
                  </a:txBody>
                  <a:tcPr>
                    <a:solidFill>
                      <a:schemeClr val="accent1">
                        <a:lumMod val="20000"/>
                        <a:lumOff val="80000"/>
                      </a:schemeClr>
                    </a:solidFill>
                  </a:tcPr>
                </a:tc>
              </a:tr>
            </a:tbl>
          </a:graphicData>
        </a:graphic>
      </p:graphicFrame>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When the SWOT follow-up was sent around, folks were also reminded that:</a:t>
            </a:r>
          </a:p>
        </p:txBody>
      </p:sp>
      <p:graphicFrame>
        <p:nvGraphicFramePr>
          <p:cNvPr id="4" name="Table 3"/>
          <p:cNvGraphicFramePr>
            <a:graphicFrameLocks noGrp="1"/>
          </p:cNvGraphicFramePr>
          <p:nvPr/>
        </p:nvGraphicFramePr>
        <p:xfrm>
          <a:off x="2286000" y="4267200"/>
          <a:ext cx="5867401" cy="2810255"/>
        </p:xfrm>
        <a:graphic>
          <a:graphicData uri="http://schemas.openxmlformats.org/drawingml/2006/table">
            <a:tbl>
              <a:tblPr/>
              <a:tblGrid>
                <a:gridCol w="2514600"/>
                <a:gridCol w="1903207"/>
                <a:gridCol w="1449594"/>
              </a:tblGrid>
              <a:tr h="457200">
                <a:tc>
                  <a:txBody>
                    <a:bodyPr/>
                    <a:lstStyle/>
                    <a:p>
                      <a:pPr marL="0" marR="0" algn="ctr">
                        <a:lnSpc>
                          <a:spcPct val="115000"/>
                        </a:lnSpc>
                        <a:spcBef>
                          <a:spcPts val="0"/>
                        </a:spcBef>
                        <a:spcAft>
                          <a:spcPts val="0"/>
                        </a:spcAft>
                        <a:tabLst>
                          <a:tab pos="1828800" algn="l"/>
                        </a:tabLst>
                      </a:pPr>
                      <a:r>
                        <a:rPr lang="en-US" sz="1400" b="1" dirty="0" smtClean="0">
                          <a:solidFill>
                            <a:schemeClr val="bg2"/>
                          </a:solidFill>
                          <a:latin typeface="Calibri"/>
                          <a:ea typeface="Times New Roman"/>
                          <a:cs typeface="Times New Roman"/>
                        </a:rPr>
                        <a:t>Financial Accounting</a:t>
                      </a:r>
                      <a:endParaRPr lang="en-US" sz="1400" b="1"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Mon.,</a:t>
                      </a:r>
                      <a:r>
                        <a:rPr lang="en-US" sz="1400" baseline="0" dirty="0" smtClean="0">
                          <a:latin typeface="Calibri"/>
                          <a:ea typeface="Times New Roman"/>
                          <a:cs typeface="Times New Roman"/>
                        </a:rPr>
                        <a:t> </a:t>
                      </a:r>
                      <a:r>
                        <a:rPr lang="en-US" sz="1400" dirty="0" smtClean="0">
                          <a:latin typeface="Calibri"/>
                          <a:ea typeface="Times New Roman"/>
                          <a:cs typeface="Times New Roman"/>
                        </a:rPr>
                        <a:t>March</a:t>
                      </a:r>
                      <a:r>
                        <a:rPr lang="en-US" sz="1400" baseline="0" dirty="0" smtClean="0">
                          <a:latin typeface="Calibri"/>
                          <a:ea typeface="Times New Roman"/>
                          <a:cs typeface="Times New Roman"/>
                        </a:rPr>
                        <a:t> 21</a:t>
                      </a:r>
                    </a:p>
                    <a:p>
                      <a:pPr marL="0" marR="0" algn="ctr">
                        <a:lnSpc>
                          <a:spcPct val="100000"/>
                        </a:lnSpc>
                        <a:spcBef>
                          <a:spcPts val="0"/>
                        </a:spcBef>
                        <a:spcAft>
                          <a:spcPts val="0"/>
                        </a:spcAft>
                        <a:tabLst>
                          <a:tab pos="1828800" algn="l"/>
                        </a:tabLst>
                      </a:pPr>
                      <a:r>
                        <a:rPr lang="en-US" sz="1400" baseline="0" dirty="0" smtClean="0">
                          <a:latin typeface="Calibri"/>
                          <a:ea typeface="Times New Roman"/>
                          <a:cs typeface="Times New Roman"/>
                        </a:rPr>
                        <a:t>1:00-4:00 p.m.</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828800" algn="l"/>
                        </a:tabLst>
                        <a:defRPr/>
                      </a:pPr>
                      <a:r>
                        <a:rPr lang="en-US" sz="1400" smtClean="0">
                          <a:latin typeface="Calibri"/>
                          <a:ea typeface="Times New Roman"/>
                          <a:cs typeface="Times New Roman"/>
                        </a:rPr>
                        <a:t>Room 5320</a:t>
                      </a:r>
                      <a:endParaRPr lang="en-US" sz="1400" dirty="0" smtClean="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457200">
                <a:tc>
                  <a:txBody>
                    <a:bodyPr/>
                    <a:lstStyle/>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Capital Markets Finance</a:t>
                      </a:r>
                      <a:endParaRPr lang="en-US" sz="14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Wed., March</a:t>
                      </a:r>
                      <a:r>
                        <a:rPr lang="en-US" sz="1400" baseline="0" dirty="0" smtClean="0">
                          <a:latin typeface="Calibri"/>
                          <a:ea typeface="Times New Roman"/>
                          <a:cs typeface="Times New Roman"/>
                        </a:rPr>
                        <a:t> 30</a:t>
                      </a:r>
                    </a:p>
                    <a:p>
                      <a:pPr marL="0" marR="0" algn="ctr">
                        <a:lnSpc>
                          <a:spcPct val="100000"/>
                        </a:lnSpc>
                        <a:spcBef>
                          <a:spcPts val="0"/>
                        </a:spcBef>
                        <a:spcAft>
                          <a:spcPts val="0"/>
                        </a:spcAft>
                        <a:tabLst>
                          <a:tab pos="1828800" algn="l"/>
                        </a:tabLst>
                      </a:pPr>
                      <a:r>
                        <a:rPr lang="en-US" sz="1400" baseline="0" dirty="0" smtClean="0">
                          <a:latin typeface="Calibri"/>
                          <a:ea typeface="Times New Roman"/>
                          <a:cs typeface="Times New Roman"/>
                        </a:rPr>
                        <a:t>9:00-11:00 a.m.</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Room 10316</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457200">
                <a:tc>
                  <a:txBody>
                    <a:bodyPr/>
                    <a:lstStyle/>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Risk  Services</a:t>
                      </a:r>
                      <a:endParaRPr lang="en-US" sz="14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Wed., March</a:t>
                      </a:r>
                      <a:r>
                        <a:rPr lang="en-US" sz="1400" baseline="0" dirty="0" smtClean="0">
                          <a:latin typeface="Calibri"/>
                          <a:ea typeface="Times New Roman"/>
                          <a:cs typeface="Times New Roman"/>
                        </a:rPr>
                        <a:t> 23</a:t>
                      </a:r>
                    </a:p>
                    <a:p>
                      <a:pPr marL="0" marR="0" algn="ctr">
                        <a:lnSpc>
                          <a:spcPct val="100000"/>
                        </a:lnSpc>
                        <a:spcBef>
                          <a:spcPts val="0"/>
                        </a:spcBef>
                        <a:spcAft>
                          <a:spcPts val="0"/>
                        </a:spcAft>
                        <a:tabLst>
                          <a:tab pos="1828800" algn="l"/>
                        </a:tabLst>
                      </a:pPr>
                      <a:r>
                        <a:rPr lang="en-US" sz="1400" baseline="0" dirty="0" smtClean="0">
                          <a:latin typeface="Calibri"/>
                          <a:ea typeface="Times New Roman"/>
                          <a:cs typeface="Times New Roman"/>
                        </a:rPr>
                        <a:t>1:00-3:00 p.m.</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Room 7409</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457200">
                <a:tc>
                  <a:txBody>
                    <a:bodyPr/>
                    <a:lstStyle/>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Financial Services &amp; Controls </a:t>
                      </a:r>
                    </a:p>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(OLP/B&amp;TS/CTM)</a:t>
                      </a: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Thurs.,</a:t>
                      </a:r>
                      <a:r>
                        <a:rPr lang="en-US" sz="1400" baseline="0" dirty="0" smtClean="0">
                          <a:latin typeface="Calibri"/>
                          <a:ea typeface="Times New Roman"/>
                          <a:cs typeface="Times New Roman"/>
                        </a:rPr>
                        <a:t> </a:t>
                      </a:r>
                      <a:r>
                        <a:rPr lang="en-US" sz="1400" dirty="0" smtClean="0">
                          <a:latin typeface="Calibri"/>
                          <a:ea typeface="Times New Roman"/>
                          <a:cs typeface="Times New Roman"/>
                        </a:rPr>
                        <a:t>March</a:t>
                      </a:r>
                      <a:r>
                        <a:rPr lang="en-US" sz="1400" baseline="0" dirty="0" smtClean="0">
                          <a:latin typeface="Calibri"/>
                          <a:ea typeface="Times New Roman"/>
                          <a:cs typeface="Times New Roman"/>
                        </a:rPr>
                        <a:t> 24</a:t>
                      </a:r>
                    </a:p>
                    <a:p>
                      <a:pPr marL="0" marR="0" algn="ctr">
                        <a:lnSpc>
                          <a:spcPct val="100000"/>
                        </a:lnSpc>
                        <a:spcBef>
                          <a:spcPts val="0"/>
                        </a:spcBef>
                        <a:spcAft>
                          <a:spcPts val="0"/>
                        </a:spcAft>
                        <a:tabLst>
                          <a:tab pos="1828800" algn="l"/>
                        </a:tabLst>
                      </a:pPr>
                      <a:r>
                        <a:rPr lang="en-US" sz="1400" baseline="0" dirty="0" smtClean="0">
                          <a:latin typeface="Calibri"/>
                          <a:ea typeface="Times New Roman"/>
                          <a:cs typeface="Times New Roman"/>
                        </a:rPr>
                        <a:t>1:30-4:30 p.m.</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Room 5320</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457200">
                <a:tc>
                  <a:txBody>
                    <a:bodyPr/>
                    <a:lstStyle/>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Financial Services &amp; Controls </a:t>
                      </a:r>
                    </a:p>
                    <a:p>
                      <a:pPr marL="0" marR="0" algn="ctr" defTabSz="914400" rtl="0" eaLnBrk="1" latinLnBrk="0" hangingPunct="1">
                        <a:lnSpc>
                          <a:spcPct val="115000"/>
                        </a:lnSpc>
                        <a:spcBef>
                          <a:spcPts val="0"/>
                        </a:spcBef>
                        <a:spcAft>
                          <a:spcPts val="0"/>
                        </a:spcAft>
                        <a:tabLst>
                          <a:tab pos="1828800" algn="l"/>
                        </a:tabLst>
                      </a:pPr>
                      <a:r>
                        <a:rPr lang="en-US" sz="1400" b="1" kern="1200" dirty="0" smtClean="0">
                          <a:solidFill>
                            <a:schemeClr val="bg2"/>
                          </a:solidFill>
                          <a:latin typeface="Calibri"/>
                          <a:ea typeface="Times New Roman"/>
                          <a:cs typeface="Times New Roman"/>
                        </a:rPr>
                        <a:t>(BRC)</a:t>
                      </a:r>
                      <a:endParaRPr lang="en-US" sz="14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100000"/>
                        </a:lnSpc>
                        <a:spcBef>
                          <a:spcPts val="0"/>
                        </a:spcBef>
                        <a:spcAft>
                          <a:spcPts val="0"/>
                        </a:spcAft>
                        <a:tabLst>
                          <a:tab pos="1828800" algn="l"/>
                        </a:tabLst>
                      </a:pPr>
                      <a:r>
                        <a:rPr lang="en-US" sz="1400" kern="1200" dirty="0" smtClean="0">
                          <a:solidFill>
                            <a:schemeClr val="tx1"/>
                          </a:solidFill>
                          <a:latin typeface="Calibri"/>
                          <a:ea typeface="Times New Roman"/>
                          <a:cs typeface="Times New Roman"/>
                        </a:rPr>
                        <a:t>Tues., March 29</a:t>
                      </a:r>
                    </a:p>
                    <a:p>
                      <a:pPr marL="0" marR="0" algn="ctr" defTabSz="914400" rtl="0" eaLnBrk="1" latinLnBrk="0" hangingPunct="1">
                        <a:lnSpc>
                          <a:spcPct val="100000"/>
                        </a:lnSpc>
                        <a:spcBef>
                          <a:spcPts val="0"/>
                        </a:spcBef>
                        <a:spcAft>
                          <a:spcPts val="0"/>
                        </a:spcAft>
                        <a:tabLst>
                          <a:tab pos="1828800" algn="l"/>
                        </a:tabLst>
                      </a:pPr>
                      <a:r>
                        <a:rPr lang="en-US" sz="1400" kern="1200" dirty="0" smtClean="0">
                          <a:solidFill>
                            <a:schemeClr val="tx1"/>
                          </a:solidFill>
                          <a:latin typeface="Calibri"/>
                          <a:ea typeface="Times New Roman"/>
                          <a:cs typeface="Times New Roman"/>
                        </a:rPr>
                        <a:t>1:00-4:00 p.m.</a:t>
                      </a:r>
                      <a:endParaRPr lang="en-US" sz="1400" kern="1200" dirty="0">
                        <a:solidFill>
                          <a:schemeClr val="tx1"/>
                        </a:solidFill>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Room 5320</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r h="457200">
                <a:tc>
                  <a:txBody>
                    <a:bodyPr/>
                    <a:lstStyle/>
                    <a:p>
                      <a:pPr marL="0" marR="0" indent="0" algn="ctr" defTabSz="914400" rtl="0" eaLnBrk="1" fontAlgn="auto" latinLnBrk="0" hangingPunct="1">
                        <a:lnSpc>
                          <a:spcPct val="115000"/>
                        </a:lnSpc>
                        <a:spcBef>
                          <a:spcPts val="0"/>
                        </a:spcBef>
                        <a:spcAft>
                          <a:spcPts val="0"/>
                        </a:spcAft>
                        <a:buClrTx/>
                        <a:buSzTx/>
                        <a:buFontTx/>
                        <a:buNone/>
                        <a:tabLst>
                          <a:tab pos="1828800" algn="l"/>
                        </a:tabLst>
                        <a:defRPr/>
                      </a:pPr>
                      <a:r>
                        <a:rPr lang="en-US" sz="1400" b="1" kern="1200" dirty="0" smtClean="0">
                          <a:solidFill>
                            <a:schemeClr val="bg2"/>
                          </a:solidFill>
                          <a:latin typeface="Calibri"/>
                          <a:ea typeface="Times New Roman"/>
                          <a:cs typeface="Times New Roman"/>
                        </a:rPr>
                        <a:t>Procurement Services</a:t>
                      </a:r>
                      <a:endParaRPr lang="en-US" sz="1400" b="1" kern="1200" dirty="0">
                        <a:solidFill>
                          <a:schemeClr val="bg2"/>
                        </a:solidFill>
                        <a:latin typeface="Calibri"/>
                        <a:ea typeface="Times New Roman"/>
                        <a:cs typeface="Times New Roman"/>
                      </a:endParaRPr>
                    </a:p>
                  </a:txBody>
                  <a:tcPr marL="77866" marR="77866"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Mon.,</a:t>
                      </a:r>
                      <a:r>
                        <a:rPr lang="en-US" sz="1400" baseline="0" dirty="0" smtClean="0">
                          <a:latin typeface="Calibri"/>
                          <a:ea typeface="Times New Roman"/>
                          <a:cs typeface="Times New Roman"/>
                        </a:rPr>
                        <a:t> April 4 </a:t>
                      </a:r>
                    </a:p>
                    <a:p>
                      <a:pPr marL="0" marR="0" algn="ctr">
                        <a:lnSpc>
                          <a:spcPct val="100000"/>
                        </a:lnSpc>
                        <a:spcBef>
                          <a:spcPts val="0"/>
                        </a:spcBef>
                        <a:spcAft>
                          <a:spcPts val="0"/>
                        </a:spcAft>
                        <a:tabLst>
                          <a:tab pos="1828800" algn="l"/>
                        </a:tabLst>
                      </a:pPr>
                      <a:r>
                        <a:rPr lang="en-US" sz="1400" baseline="0" dirty="0" smtClean="0">
                          <a:latin typeface="Calibri"/>
                          <a:ea typeface="Times New Roman"/>
                          <a:cs typeface="Times New Roman"/>
                        </a:rPr>
                        <a:t>1:30-4:30 p.m.</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c>
                  <a:txBody>
                    <a:bodyPr/>
                    <a:lstStyle/>
                    <a:p>
                      <a:pPr marL="0" marR="0" algn="ctr">
                        <a:lnSpc>
                          <a:spcPct val="100000"/>
                        </a:lnSpc>
                        <a:spcBef>
                          <a:spcPts val="0"/>
                        </a:spcBef>
                        <a:spcAft>
                          <a:spcPts val="0"/>
                        </a:spcAft>
                        <a:tabLst>
                          <a:tab pos="1828800" algn="l"/>
                        </a:tabLst>
                      </a:pPr>
                      <a:r>
                        <a:rPr lang="en-US" sz="1400" dirty="0" smtClean="0">
                          <a:latin typeface="Calibri"/>
                          <a:ea typeface="Times New Roman"/>
                          <a:cs typeface="Times New Roman"/>
                        </a:rPr>
                        <a:t>Room 12322</a:t>
                      </a:r>
                      <a:endParaRPr lang="en-US" sz="1400" dirty="0">
                        <a:latin typeface="Calibri"/>
                        <a:ea typeface="Times New Roman"/>
                        <a:cs typeface="Times New Roman"/>
                      </a:endParaRPr>
                    </a:p>
                  </a:txBody>
                  <a:tcPr marL="207644" marR="82913" marT="0" marB="0" anchor="ctr">
                    <a:lnL w="12700" cap="flat" cmpd="sng" algn="ctr">
                      <a:solidFill>
                        <a:srgbClr val="1F497D"/>
                      </a:solidFill>
                      <a:prstDash val="dot"/>
                      <a:round/>
                      <a:headEnd type="none" w="med" len="med"/>
                      <a:tailEnd type="none" w="med" len="med"/>
                    </a:lnL>
                    <a:lnR w="12700" cap="flat" cmpd="sng" algn="ctr">
                      <a:solidFill>
                        <a:srgbClr val="1F497D"/>
                      </a:solidFill>
                      <a:prstDash val="dot"/>
                      <a:round/>
                      <a:headEnd type="none" w="med" len="med"/>
                      <a:tailEnd type="none" w="med" len="med"/>
                    </a:lnR>
                    <a:lnT w="12700" cap="flat" cmpd="sng" algn="ctr">
                      <a:solidFill>
                        <a:srgbClr val="1F497D"/>
                      </a:solidFill>
                      <a:prstDash val="dot"/>
                      <a:round/>
                      <a:headEnd type="none" w="med" len="med"/>
                      <a:tailEnd type="none" w="med" len="med"/>
                    </a:lnT>
                    <a:lnB w="12700" cap="flat" cmpd="sng" algn="ctr">
                      <a:solidFill>
                        <a:srgbClr val="1F497D"/>
                      </a:solidFill>
                      <a:prstDash val="dot"/>
                      <a:round/>
                      <a:headEnd type="none" w="med" len="med"/>
                      <a:tailEnd type="none" w="med" len="med"/>
                    </a:lnB>
                  </a:tcPr>
                </a:tc>
              </a:tr>
            </a:tbl>
          </a:graphicData>
        </a:graphic>
      </p:graphicFrame>
      <p:sp>
        <p:nvSpPr>
          <p:cNvPr id="5" name="Rectangle 4"/>
          <p:cNvSpPr>
            <a:spLocks noChangeArrowheads="1"/>
          </p:cNvSpPr>
          <p:nvPr/>
        </p:nvSpPr>
        <p:spPr bwMode="gray">
          <a:xfrm>
            <a:off x="948068" y="1371600"/>
            <a:ext cx="8534400" cy="2667000"/>
          </a:xfrm>
          <a:prstGeom prst="rect">
            <a:avLst/>
          </a:prstGeom>
          <a:noFill/>
          <a:ln w="9525">
            <a:noFill/>
            <a:miter lim="800000"/>
            <a:headEnd/>
            <a:tailEnd/>
          </a:ln>
        </p:spPr>
        <p:txBody>
          <a:bodyPr lIns="91429" tIns="36571" rIns="36571" bIns="36571"/>
          <a:lstStyle/>
          <a:p>
            <a:pPr marL="233363" indent="-233363">
              <a:spcAft>
                <a:spcPts val="1000"/>
              </a:spcAft>
              <a:buClr>
                <a:schemeClr val="bg2"/>
              </a:buClr>
              <a:buSzPct val="125000"/>
              <a:buFont typeface="Arial" pitchFamily="34" charset="0"/>
              <a:buChar char="•"/>
            </a:pPr>
            <a:r>
              <a:rPr lang="en-US" dirty="0" smtClean="0"/>
              <a:t>Departmental mini-retreats were coming up in March/April  and would be lead by strategic planning consultant Lisanne Sison</a:t>
            </a:r>
          </a:p>
          <a:p>
            <a:pPr marL="233363" indent="-233363">
              <a:spcAft>
                <a:spcPts val="1000"/>
              </a:spcAft>
              <a:buClr>
                <a:schemeClr val="bg2"/>
              </a:buClr>
              <a:buSzPct val="125000"/>
              <a:buFont typeface="Arial" pitchFamily="34" charset="0"/>
              <a:buChar char="•"/>
            </a:pPr>
            <a:r>
              <a:rPr lang="en-US" dirty="0" smtClean="0"/>
              <a:t>All mini-retreat work would be department-specific, and attendance is 100% expected</a:t>
            </a:r>
          </a:p>
          <a:p>
            <a:pPr marL="233363" indent="-233363">
              <a:spcAft>
                <a:spcPts val="1000"/>
              </a:spcAft>
              <a:buClr>
                <a:schemeClr val="bg2"/>
              </a:buClr>
              <a:buSzPct val="125000"/>
              <a:buFont typeface="Arial" pitchFamily="34" charset="0"/>
              <a:buChar char="•"/>
            </a:pPr>
            <a:r>
              <a:rPr lang="en-US" dirty="0" smtClean="0"/>
              <a:t>The 3 goals of the mini-retreats would be the following:</a:t>
            </a:r>
          </a:p>
          <a:p>
            <a:pPr marL="796925" lvl="1" indent="-341313">
              <a:spcAft>
                <a:spcPts val="1000"/>
              </a:spcAft>
              <a:buClr>
                <a:schemeClr val="bg2"/>
              </a:buClr>
              <a:buSzPct val="125000"/>
              <a:buFont typeface="+mj-lt"/>
              <a:buAutoNum type="arabicPeriod"/>
            </a:pPr>
            <a:r>
              <a:rPr lang="en-US" dirty="0" smtClean="0"/>
              <a:t>Use the town hall SWOT to develop a brief action plan for achieving “Reexamine the Day-to-Day”.</a:t>
            </a:r>
          </a:p>
          <a:p>
            <a:pPr marL="796925" lvl="1" indent="-341313">
              <a:spcAft>
                <a:spcPts val="1000"/>
              </a:spcAft>
              <a:buClr>
                <a:schemeClr val="bg2"/>
              </a:buClr>
              <a:buSzPct val="125000"/>
              <a:buFont typeface="+mj-lt"/>
              <a:buAutoNum type="arabicPeriod"/>
            </a:pPr>
            <a:r>
              <a:rPr lang="en-US" dirty="0" smtClean="0"/>
              <a:t>Conduct a SWOT analysis for each of the four remaining strategic goals (“Develop Our Staff”, “Be Action-Oriented”, “Engage with the Customer”, “Showcase our Value-Add”).</a:t>
            </a:r>
          </a:p>
          <a:p>
            <a:pPr marL="796925" lvl="1" indent="-341313">
              <a:spcAft>
                <a:spcPts val="1000"/>
              </a:spcAft>
              <a:buClr>
                <a:schemeClr val="bg2"/>
              </a:buClr>
              <a:buSzPct val="125000"/>
              <a:buFont typeface="+mj-lt"/>
              <a:buAutoNum type="arabicPeriod"/>
            </a:pPr>
            <a:r>
              <a:rPr lang="en-US" dirty="0" smtClean="0"/>
              <a:t>Use the new SWOTs to develop brief action plans for each of the four remaining strategic goals</a:t>
            </a:r>
          </a:p>
        </p:txBody>
      </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2503162"/>
            <a:ext cx="4279887" cy="4601095"/>
          </a:xfrm>
          <a:prstGeom prst="rect">
            <a:avLst/>
          </a:prstGeom>
          <a:noFill/>
          <a:ln w="38100">
            <a:solidFill>
              <a:schemeClr val="bg1">
                <a:lumMod val="50000"/>
              </a:schemeClr>
            </a:solidFill>
            <a:miter lim="800000"/>
            <a:headEnd/>
            <a:tailEnd/>
          </a:ln>
        </p:spPr>
      </p:pic>
      <p:pic>
        <p:nvPicPr>
          <p:cNvPr id="6" name="Picture 5"/>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533399"/>
            <a:ext cx="4495800" cy="4409579"/>
          </a:xfrm>
          <a:prstGeom prst="rect">
            <a:avLst/>
          </a:prstGeom>
          <a:noFill/>
          <a:ln w="38100">
            <a:solidFill>
              <a:schemeClr val="bg1">
                <a:lumMod val="50000"/>
              </a:schemeClr>
            </a:solidFill>
            <a:miter lim="800000"/>
            <a:headEnd/>
            <a:tailEnd/>
          </a:ln>
        </p:spPr>
      </p:pic>
      <p:pic>
        <p:nvPicPr>
          <p:cNvPr id="8" name="Picture 7"/>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8800" y="4572000"/>
            <a:ext cx="1995838" cy="28194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762000"/>
            <a:ext cx="4648200" cy="6439497"/>
          </a:xfrm>
          <a:prstGeom prst="rect">
            <a:avLst/>
          </a:prstGeom>
          <a:noFill/>
          <a:ln w="38100">
            <a:solidFill>
              <a:schemeClr val="bg1">
                <a:lumMod val="50000"/>
              </a:schemeClr>
            </a:solidFill>
            <a:miter lim="800000"/>
            <a:headEnd/>
            <a:tailEnd/>
          </a:ln>
        </p:spPr>
      </p:pic>
      <p:pic>
        <p:nvPicPr>
          <p:cNvPr id="5" name="Picture 4"/>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1371600"/>
            <a:ext cx="2805113" cy="40386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533400"/>
            <a:ext cx="6619076" cy="5486400"/>
          </a:xfrm>
          <a:prstGeom prst="rect">
            <a:avLst/>
          </a:prstGeom>
          <a:noFill/>
          <a:ln w="38100">
            <a:solidFill>
              <a:schemeClr val="bg1">
                <a:lumMod val="50000"/>
              </a:schemeClr>
            </a:solidFill>
            <a:miter lim="800000"/>
            <a:headEnd/>
            <a:tailEnd/>
          </a:ln>
        </p:spPr>
      </p:pic>
      <p:grpSp>
        <p:nvGrpSpPr>
          <p:cNvPr id="10" name="Group 9"/>
          <p:cNvGrpSpPr/>
          <p:nvPr/>
        </p:nvGrpSpPr>
        <p:grpSpPr>
          <a:xfrm>
            <a:off x="5638800" y="4114800"/>
            <a:ext cx="3886200" cy="3276600"/>
            <a:chOff x="5105400" y="3810000"/>
            <a:chExt cx="3886200" cy="3276600"/>
          </a:xfrm>
        </p:grpSpPr>
        <p:pic>
          <p:nvPicPr>
            <p:cNvPr id="5" name="Picture 4"/>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3810000"/>
              <a:ext cx="3886200" cy="3276600"/>
            </a:xfrm>
            <a:prstGeom prst="rect">
              <a:avLst/>
            </a:prstGeom>
            <a:noFill/>
            <a:ln w="38100">
              <a:solidFill>
                <a:schemeClr val="accent1"/>
              </a:solidFill>
              <a:miter lim="800000"/>
              <a:headEnd/>
              <a:tailEnd/>
            </a:ln>
          </p:spPr>
        </p:pic>
        <p:cxnSp>
          <p:nvCxnSpPr>
            <p:cNvPr id="8" name="Straight Arrow Connector 7"/>
            <p:cNvCxnSpPr/>
            <p:nvPr/>
          </p:nvCxnSpPr>
          <p:spPr bwMode="auto">
            <a:xfrm rot="5400000">
              <a:off x="7085806" y="6020594"/>
              <a:ext cx="534988" cy="533400"/>
            </a:xfrm>
            <a:prstGeom prst="straightConnector1">
              <a:avLst/>
            </a:prstGeom>
            <a:noFill/>
            <a:ln w="38100" cap="flat" cmpd="sng" algn="ctr">
              <a:solidFill>
                <a:srgbClr val="F6EB0A"/>
              </a:solidFill>
              <a:prstDash val="solid"/>
              <a:round/>
              <a:headEnd type="none" w="med" len="med"/>
              <a:tailEnd type="arrow"/>
            </a:ln>
            <a:effectLst/>
          </p:spPr>
        </p:cxnSp>
      </p:grpSp>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525206"/>
            <a:ext cx="5334000" cy="4143902"/>
          </a:xfrm>
          <a:prstGeom prst="rect">
            <a:avLst/>
          </a:prstGeom>
          <a:noFill/>
          <a:ln w="38100">
            <a:solidFill>
              <a:schemeClr val="bg1">
                <a:lumMod val="50000"/>
              </a:schemeClr>
            </a:solidFill>
            <a:miter lim="800000"/>
            <a:headEnd/>
            <a:tailEnd/>
          </a:ln>
        </p:spPr>
      </p:pic>
      <p:pic>
        <p:nvPicPr>
          <p:cNvPr id="7" name="Picture 6"/>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3657600"/>
            <a:ext cx="4831711" cy="3581400"/>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395571"/>
            <a:ext cx="5181600" cy="6919629"/>
          </a:xfrm>
          <a:prstGeom prst="rect">
            <a:avLst/>
          </a:prstGeom>
          <a:noFill/>
          <a:ln w="38100">
            <a:solidFill>
              <a:schemeClr val="bg1">
                <a:lumMod val="50000"/>
              </a:schemeClr>
            </a:solidFill>
            <a:miter lim="800000"/>
            <a:headEnd/>
            <a:tailEnd/>
          </a:ln>
        </p:spPr>
      </p:pic>
    </p:spTree>
    <p:custDataLst>
      <p:tags r:id="rId1"/>
    </p:custData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4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5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6.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5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5400" cap="flat" cmpd="sng" algn="ctr">
          <a:solidFill>
            <a:srgbClr val="FFCC00"/>
          </a:solidFill>
          <a:prstDash val="solid"/>
          <a:round/>
          <a:headEnd type="none" w="med" len="med"/>
          <a:tailEnd type="none" w="med" len="med"/>
        </a:ln>
        <a:effectLst/>
      </a:spPr>
      <a:bodyPr vert="horz" wrap="none" lIns="45720" tIns="45720" rIns="4572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txDef>
      <a:spPr>
        <a:solidFill>
          <a:schemeClr val="accent1"/>
        </a:solidFill>
        <a:ln w="25400">
          <a:solidFill>
            <a:schemeClr val="bg2"/>
          </a:solidFill>
        </a:ln>
      </a:spPr>
      <a:bodyPr wrap="square" rtlCol="0">
        <a:spAutoFit/>
      </a:bodyPr>
      <a:lstStyle>
        <a:defPPr algn="ctr">
          <a:defRPr dirty="0" smtClean="0">
            <a:solidFill>
              <a:schemeClr val="bg1"/>
            </a:solidFill>
          </a:defRPr>
        </a:defPPr>
      </a:lstStyle>
    </a:tx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13791</TotalTime>
  <Words>1822</Words>
  <Application>Microsoft Macintosh PowerPoint</Application>
  <PresentationFormat>Custom</PresentationFormat>
  <Paragraphs>395</Paragraphs>
  <Slides>44</Slides>
  <Notes>40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Pitchbook-US</vt:lpstr>
      <vt:lpstr>PowerPoint Presentation</vt:lpstr>
      <vt:lpstr>Agenda</vt:lpstr>
      <vt:lpstr>PowerPoint Presentation</vt:lpstr>
      <vt:lpstr>Holiday photos…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 me again… why are we doing this?  </vt:lpstr>
      <vt:lpstr>VALUES recap</vt:lpstr>
      <vt:lpstr>Should a division have separate VALUES from its “parent”?</vt:lpstr>
      <vt:lpstr>Where we ended up…</vt:lpstr>
      <vt:lpstr>Keep in mind…</vt:lpstr>
      <vt:lpstr>PowerPoint Presentation</vt:lpstr>
      <vt:lpstr>Got change?</vt:lpstr>
      <vt:lpstr>PowerPoint Presentation</vt:lpstr>
      <vt:lpstr>A wise man once said…</vt:lpstr>
      <vt:lpstr>A even wiser man once said…</vt:lpstr>
      <vt:lpstr>Percent of department that responded</vt:lpstr>
      <vt:lpstr>Which strategic goal will be most difficult to achieve?</vt:lpstr>
      <vt:lpstr>Comments on “Develop Our Staff”</vt:lpstr>
      <vt:lpstr>Comments on “Develop Our Staff” (cont’d.)</vt:lpstr>
      <vt:lpstr>Comments on “Reexamine the Day-to-Day”</vt:lpstr>
      <vt:lpstr>Comments on “Reexamine the Day-to-Day” (cont’d.)</vt:lpstr>
      <vt:lpstr>Food for thought</vt:lpstr>
      <vt:lpstr>PowerPoint Presentation</vt:lpstr>
      <vt:lpstr>What is SWOT?</vt:lpstr>
      <vt:lpstr>A trip back in time…</vt:lpstr>
      <vt:lpstr>Game time</vt:lpstr>
      <vt:lpstr>Mini-retreats</vt:lpstr>
      <vt:lpstr>PowerPoint Presentation</vt:lpstr>
      <vt:lpstr>Using our values</vt:lpstr>
      <vt:lpstr>On the horizon…</vt:lpstr>
      <vt:lpstr>Divisional highlights</vt:lpstr>
      <vt:lpstr>Peet’s giftcard drawing</vt:lpstr>
      <vt:lpstr>PowerPoint Presentation</vt:lpstr>
      <vt:lpstr>Follow-up that was sent around to everyone the next week… </vt:lpstr>
      <vt:lpstr>Reexamine the Day-to-Day:  SWOT Analysis </vt:lpstr>
      <vt:lpstr>When the SWOT follow-up was sent around, folks were also reminded that: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Corey Mahoney</cp:lastModifiedBy>
  <cp:revision>1895</cp:revision>
  <cp:lastPrinted>2002-05-20T22:18:19Z</cp:lastPrinted>
  <dcterms:created xsi:type="dcterms:W3CDTF">2002-01-15T15:45:57Z</dcterms:created>
  <dcterms:modified xsi:type="dcterms:W3CDTF">2012-08-23T23:19:30Z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