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38"/>
  </p:notesMasterIdLst>
  <p:handoutMasterIdLst>
    <p:handoutMasterId r:id="rId39"/>
  </p:handoutMasterIdLst>
  <p:sldIdLst>
    <p:sldId id="256" r:id="rId2"/>
    <p:sldId id="354" r:id="rId3"/>
    <p:sldId id="404" r:id="rId4"/>
    <p:sldId id="353" r:id="rId5"/>
    <p:sldId id="376" r:id="rId6"/>
    <p:sldId id="416" r:id="rId7"/>
    <p:sldId id="417" r:id="rId8"/>
    <p:sldId id="418" r:id="rId9"/>
    <p:sldId id="413" r:id="rId10"/>
    <p:sldId id="358" r:id="rId11"/>
    <p:sldId id="359" r:id="rId12"/>
    <p:sldId id="356" r:id="rId13"/>
    <p:sldId id="357" r:id="rId14"/>
    <p:sldId id="360" r:id="rId15"/>
    <p:sldId id="361" r:id="rId16"/>
    <p:sldId id="362" r:id="rId17"/>
    <p:sldId id="363" r:id="rId18"/>
    <p:sldId id="364" r:id="rId19"/>
    <p:sldId id="365" r:id="rId20"/>
    <p:sldId id="409" r:id="rId21"/>
    <p:sldId id="421" r:id="rId22"/>
    <p:sldId id="366" r:id="rId23"/>
    <p:sldId id="367" r:id="rId24"/>
    <p:sldId id="410" r:id="rId25"/>
    <p:sldId id="419" r:id="rId26"/>
    <p:sldId id="414" r:id="rId27"/>
    <p:sldId id="420" r:id="rId28"/>
    <p:sldId id="422" r:id="rId29"/>
    <p:sldId id="423" r:id="rId30"/>
    <p:sldId id="415" r:id="rId31"/>
    <p:sldId id="424" r:id="rId32"/>
    <p:sldId id="352" r:id="rId33"/>
    <p:sldId id="428" r:id="rId34"/>
    <p:sldId id="429" r:id="rId35"/>
    <p:sldId id="425" r:id="rId36"/>
    <p:sldId id="426" r:id="rId37"/>
  </p:sldIdLst>
  <p:sldSz cx="10058400" cy="7772400"/>
  <p:notesSz cx="7315200" cy="9601200"/>
  <p:custDataLst>
    <p:tags r:id="rId41"/>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1"/>
    <a:srgbClr val="0000FF"/>
    <a:srgbClr val="FFCC00"/>
    <a:srgbClr val="F6EB0A"/>
    <a:srgbClr val="FFCC99"/>
    <a:srgbClr val="3E1F00"/>
    <a:srgbClr val="663300"/>
    <a:srgbClr val="CCFFFF"/>
    <a:srgbClr val="224778"/>
    <a:srgbClr val="1E3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6" autoAdjust="0"/>
    <p:restoredTop sz="95726" autoAdjust="0"/>
  </p:normalViewPr>
  <p:slideViewPr>
    <p:cSldViewPr>
      <p:cViewPr>
        <p:scale>
          <a:sx n="90" d="100"/>
          <a:sy n="90" d="100"/>
        </p:scale>
        <p:origin x="-2328" y="-816"/>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170238"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4144964" y="1"/>
            <a:ext cx="3170237"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r" defTabSz="965518" eaLnBrk="0" hangingPunct="0">
              <a:spcBef>
                <a:spcPct val="0"/>
              </a:spcBef>
              <a:defRPr sz="130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120188"/>
            <a:ext cx="3170238"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4144964" y="9120188"/>
            <a:ext cx="3170237"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r" defTabSz="965518" eaLnBrk="0" hangingPunct="0">
              <a:spcBef>
                <a:spcPct val="0"/>
              </a:spcBef>
              <a:defRPr sz="1300">
                <a:ea typeface="+mn-ea"/>
                <a:cs typeface="+mn-cs"/>
              </a:defRPr>
            </a:lvl1pPr>
          </a:lstStyle>
          <a:p>
            <a:pPr>
              <a:defRPr/>
            </a:pPr>
            <a:fld id="{07819F11-98C7-400B-A003-359249FE18CF}" type="slidenum">
              <a:rPr lang="en-US"/>
              <a:pPr>
                <a:defRPr/>
              </a:pPr>
              <a:t>‹#›</a:t>
            </a:fld>
            <a:endParaRPr lang="en-US" dirty="0"/>
          </a:p>
        </p:txBody>
      </p:sp>
    </p:spTree>
    <p:extLst>
      <p:ext uri="{BB962C8B-B14F-4D97-AF65-F5344CB8AC3E}">
        <p14:creationId xmlns:p14="http://schemas.microsoft.com/office/powerpoint/2010/main" val="1366829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328738" y="719138"/>
            <a:ext cx="46609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74726" y="4559300"/>
            <a:ext cx="5365750" cy="4322763"/>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extLst>
      <p:ext uri="{BB962C8B-B14F-4D97-AF65-F5344CB8AC3E}">
        <p14:creationId xmlns:p14="http://schemas.microsoft.com/office/powerpoint/2010/main" val="1956237901"/>
      </p:ext>
    </p:extLst>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330325" y="719138"/>
            <a:ext cx="4656138" cy="3598862"/>
          </a:xfrm>
          <a:ln/>
        </p:spPr>
      </p:sp>
      <p:sp>
        <p:nvSpPr>
          <p:cNvPr id="23554" name="Rectangle 3"/>
          <p:cNvSpPr>
            <a:spLocks noGrp="1" noChangeArrowheads="1"/>
          </p:cNvSpPr>
          <p:nvPr>
            <p:ph type="body" idx="1"/>
          </p:nvPr>
        </p:nvSpPr>
        <p:spPr>
          <a:xfrm>
            <a:off x="974725" y="4557713"/>
            <a:ext cx="5365750" cy="4324350"/>
          </a:xfrm>
          <a:noFill/>
          <a:ln w="9525"/>
        </p:spPr>
        <p:txBody>
          <a:bodyPr lIns="90862" tIns="45432" rIns="90862" bIns="45432"/>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image" Target="../media/image3.wmf"/><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tags" Target="../tags/tag13.xml"/><Relationship Id="rId10"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1390650"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1476375"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1790700"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2078038"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screen">
            <a:extLst>
              <a:ext uri="{28A0092B-C50C-407E-A947-70E740481C1C}">
                <a14:useLocalDpi xmlns:a14="http://schemas.microsoft.com/office/drawing/2010/main"/>
              </a:ext>
            </a:extLst>
          </a:blip>
          <a:srcRect/>
          <a:stretch>
            <a:fillRect/>
          </a:stretch>
        </p:blipFill>
        <p:spPr bwMode="auto">
          <a:xfrm>
            <a:off x="-1476375" y="3667125"/>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28638"/>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8"/>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8"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8"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5"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8"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5"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8"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5"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tags" Target="../tags/tag2.xml"/><Relationship Id="rId17" Type="http://schemas.openxmlformats.org/officeDocument/2006/relationships/tags" Target="../tags/tag3.xml"/><Relationship Id="rId18" Type="http://schemas.openxmlformats.org/officeDocument/2006/relationships/tags" Target="../tags/tag4.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57238" y="5286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gray">
          <a:xfrm>
            <a:off x="2128838"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userDrawn="1">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userDrawn="1"/>
        </p:nvSpPr>
        <p:spPr>
          <a:xfrm>
            <a:off x="9372600" y="7239000"/>
            <a:ext cx="457200" cy="304800"/>
          </a:xfrm>
          <a:prstGeom prst="rect">
            <a:avLst/>
          </a:prstGeom>
          <a:noFill/>
        </p:spPr>
        <p:txBody>
          <a:bodyPr>
            <a:spAutoFit/>
          </a:bodyPr>
          <a:lstStyle/>
          <a:p>
            <a:pPr algn="r" eaLnBrk="0" hangingPunct="0">
              <a:spcBef>
                <a:spcPct val="50000"/>
              </a:spcBef>
              <a:defRPr/>
            </a:pPr>
            <a:fld id="{1B64018E-BFAD-4964-A21F-6FAD78CB9E6B}" type="slidenum">
              <a:rPr lang="en-US">
                <a:ea typeface="+mn-ea"/>
                <a:cs typeface="+mn-cs"/>
              </a:rPr>
              <a:pPr algn="r" eaLnBrk="0" hangingPunct="0">
                <a:spcBef>
                  <a:spcPct val="50000"/>
                </a:spcBef>
                <a:defRPr/>
              </a:pPr>
              <a:t>‹#›</a:t>
            </a:fld>
            <a:endParaRPr lang="en-US" dirty="0">
              <a:ea typeface="+mn-ea"/>
              <a:cs typeface="+mn-cs"/>
            </a:endParaRPr>
          </a:p>
        </p:txBody>
      </p:sp>
      <p:pic>
        <p:nvPicPr>
          <p:cNvPr id="1030" name="Picture 5"/>
          <p:cNvPicPr>
            <a:picLocks noChangeAspect="1" noChangeArrowheads="1"/>
          </p:cNvPicPr>
          <p:nvPr userDrawn="1">
            <p:custDataLst>
              <p:tags r:id="rId17"/>
            </p:custDataLst>
          </p:nvPr>
        </p:nvPicPr>
        <p:blipFill>
          <a:blip r:embed="rId19" cstate="screen">
            <a:extLst>
              <a:ext uri="{28A0092B-C50C-407E-A947-70E740481C1C}">
                <a14:useLocalDpi xmlns:a14="http://schemas.microsoft.com/office/drawing/2010/main"/>
              </a:ext>
            </a:extLst>
          </a:blip>
          <a:srcRect/>
          <a:stretch>
            <a:fillRect/>
          </a:stretch>
        </p:blipFill>
        <p:spPr bwMode="auto">
          <a:xfrm>
            <a:off x="838200" y="6551613"/>
            <a:ext cx="839788" cy="839787"/>
          </a:xfrm>
          <a:prstGeom prst="rect">
            <a:avLst/>
          </a:prstGeom>
          <a:noFill/>
          <a:ln w="9525">
            <a:noFill/>
            <a:miter lim="800000"/>
            <a:headEnd/>
            <a:tailEnd/>
          </a:ln>
        </p:spPr>
      </p:pic>
      <p:sp>
        <p:nvSpPr>
          <p:cNvPr id="8" name="jpmDocTracker"/>
          <p:cNvSpPr>
            <a:spLocks noChangeArrowheads="1"/>
          </p:cNvSpPr>
          <p:nvPr userDrawn="1">
            <p:custDataLst>
              <p:tags r:id="rId18"/>
            </p:custDataLst>
          </p:nvPr>
        </p:nvSpPr>
        <p:spPr bwMode="auto">
          <a:xfrm rot="16200000">
            <a:off x="-1344612" y="5248275"/>
            <a:ext cx="3959225" cy="136525"/>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slideLayout" Target="../slideLayouts/slideLayout1.xml"/><Relationship Id="rId9" Type="http://schemas.openxmlformats.org/officeDocument/2006/relationships/notesSlide" Target="../notesSlides/notesSlide1.xml"/><Relationship Id="rId10" Type="http://schemas.openxmlformats.org/officeDocument/2006/relationships/image" Target="../media/image11.png"/><Relationship Id="rId11" Type="http://schemas.openxmlformats.org/officeDocument/2006/relationships/image" Target="../media/image12.jpeg"/><Relationship Id="rId1" Type="http://schemas.openxmlformats.org/officeDocument/2006/relationships/tags" Target="../tags/tag14.xml"/><Relationship Id="rId2"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tags" Target="../tags/tag27.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2.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0.jpeg"/><Relationship Id="rId1" Type="http://schemas.openxmlformats.org/officeDocument/2006/relationships/tags" Target="../tags/tag29.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1.jpeg"/><Relationship Id="rId5" Type="http://schemas.openxmlformats.org/officeDocument/2006/relationships/image" Target="../media/image22.gif"/><Relationship Id="rId6" Type="http://schemas.openxmlformats.org/officeDocument/2006/relationships/hyperlink" Target="http://api.ning.com/files/gsb7X8--JAOwbPGcaencC48bsrGtU6NtMCVXabTdGxMMupdfHDCitr7ZgtWJ1isBy9hpGKUj4UlYOl2UlgGPAgANRyMOrsUN/ut.jpg" TargetMode="External"/><Relationship Id="rId7" Type="http://schemas.openxmlformats.org/officeDocument/2006/relationships/image" Target="../media/image23.jpeg"/><Relationship Id="rId1" Type="http://schemas.openxmlformats.org/officeDocument/2006/relationships/tags" Target="../tags/tag30.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tags" Target="../tags/tag31.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2.xml"/><Relationship Id="rId3"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jpeg"/><Relationship Id="rId5" Type="http://schemas.openxmlformats.org/officeDocument/2006/relationships/image" Target="../media/image22.gif"/><Relationship Id="rId6" Type="http://schemas.openxmlformats.org/officeDocument/2006/relationships/hyperlink" Target="http://api.ning.com/files/gsb7X8--JAOwbPGcaencC48bsrGtU6NtMCVXabTdGxMMupdfHDCitr7ZgtWJ1isBy9hpGKUj4UlYOl2UlgGPAgANRyMOrsUN/ut.jpg" TargetMode="External"/><Relationship Id="rId7" Type="http://schemas.openxmlformats.org/officeDocument/2006/relationships/image" Target="../media/image23.jpeg"/><Relationship Id="rId1" Type="http://schemas.openxmlformats.org/officeDocument/2006/relationships/tags" Target="../tags/tag33.x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tags" Target="../tags/tag34.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12.xml"/><Relationship Id="rId3"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1.jpeg"/><Relationship Id="rId5" Type="http://schemas.openxmlformats.org/officeDocument/2006/relationships/image" Target="../media/image22.gif"/><Relationship Id="rId6" Type="http://schemas.openxmlformats.org/officeDocument/2006/relationships/hyperlink" Target="http://api.ning.com/files/gsb7X8--JAOwbPGcaencC48bsrGtU6NtMCVXabTdGxMMupdfHDCitr7ZgtWJ1isBy9hpGKUj4UlYOl2UlgGPAgANRyMOrsUN/ut.jpg" TargetMode="External"/><Relationship Id="rId7" Type="http://schemas.openxmlformats.org/officeDocument/2006/relationships/image" Target="../media/image23.jpeg"/><Relationship Id="rId1" Type="http://schemas.openxmlformats.org/officeDocument/2006/relationships/tags" Target="../tags/tag36.x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9.png"/><Relationship Id="rId5" Type="http://schemas.openxmlformats.org/officeDocument/2006/relationships/image" Target="../media/image30.gif"/><Relationship Id="rId1" Type="http://schemas.openxmlformats.org/officeDocument/2006/relationships/tags" Target="../tags/tag37.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tags" Target="../tags/tag38.x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3.png"/><Relationship Id="rId5" Type="http://schemas.openxmlformats.org/officeDocument/2006/relationships/hyperlink" Target="http://www.google.com/imgres?imgurl=http://learnthis.ca/wp-content/uploads/2008/08/joined-hands.jpg&amp;imgrefurl=http://learnthis.ca/2008/08/determining-and-sharing-your-core-values/&amp;usg=__emdmP7og31RAgSITBtA_uQDHNFE=&amp;h=331&amp;w=360&amp;sz=148&amp;hl=en&amp;start=3&amp;um=1&amp;itbs=1&amp;tbnid=m-J0iavIMyl2iM:&amp;tbnh=111&amp;tbnw=121&amp;prev=/images?q=core+values&amp;um=1&amp;hl=en&amp;sa=G&amp;tbs=isch:1" TargetMode="External"/><Relationship Id="rId6" Type="http://schemas.openxmlformats.org/officeDocument/2006/relationships/image" Target="../media/image31.jpeg"/><Relationship Id="rId1" Type="http://schemas.openxmlformats.org/officeDocument/2006/relationships/tags" Target="../tags/tag39.x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12.xml"/><Relationship Id="rId3"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12.xml"/><Relationship Id="rId3"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0.jpeg"/><Relationship Id="rId1" Type="http://schemas.openxmlformats.org/officeDocument/2006/relationships/tags" Target="../tags/tag42.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2.jpeg"/><Relationship Id="rId1" Type="http://schemas.openxmlformats.org/officeDocument/2006/relationships/tags" Target="../tags/tag43.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12.xml"/><Relationship Id="rId3"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12.xml"/><Relationship Id="rId3"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12.xml"/><Relationship Id="rId3"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3.emf"/><Relationship Id="rId1" Type="http://schemas.openxmlformats.org/officeDocument/2006/relationships/tags" Target="../tags/tag47.x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12.xml"/><Relationship Id="rId3"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12.xml"/><Relationship Id="rId3"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tags" Target="../tags/tag50.xml"/><Relationship Id="rId2"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6.png"/><Relationship Id="rId1" Type="http://schemas.openxmlformats.org/officeDocument/2006/relationships/tags" Target="../tags/tag51.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3.png"/><Relationship Id="rId1" Type="http://schemas.openxmlformats.org/officeDocument/2006/relationships/tags" Target="../tags/tag22.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gif"/><Relationship Id="rId1" Type="http://schemas.openxmlformats.org/officeDocument/2006/relationships/tags" Target="../tags/tag23.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tags" Target="../tags/tag24.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1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1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Town Hall</a:t>
            </a:r>
          </a:p>
          <a:p>
            <a:pPr algn="ctr" defTabSz="1355725" eaLnBrk="0" hangingPunct="0"/>
            <a:endParaRPr lang="en-US" sz="1000" dirty="0" smtClean="0"/>
          </a:p>
          <a:p>
            <a:pPr algn="ctr" defTabSz="1355725" eaLnBrk="0" hangingPunct="0"/>
            <a:r>
              <a:rPr lang="en-US" sz="1600" dirty="0" smtClean="0">
                <a:solidFill>
                  <a:schemeClr val="accent1"/>
                </a:solidFill>
              </a:rPr>
              <a:t>October 8, 2010</a:t>
            </a:r>
          </a:p>
          <a:p>
            <a:pPr algn="ctr" defTabSz="1355725" eaLnBrk="0" hangingPunct="0"/>
            <a:r>
              <a:rPr lang="en-US" sz="1600" dirty="0" smtClean="0">
                <a:solidFill>
                  <a:schemeClr val="accent1"/>
                </a:solidFill>
              </a:rPr>
              <a:t>CSU Conference Room #2</a:t>
            </a:r>
          </a:p>
          <a:p>
            <a:pPr algn="ctr" defTabSz="1355725" eaLnBrk="0" hangingPunct="0"/>
            <a:r>
              <a:rPr lang="en-US" sz="1600" dirty="0" smtClean="0">
                <a:solidFill>
                  <a:schemeClr val="accent1"/>
                </a:solidFill>
              </a:rPr>
              <a:t>2:00-3:30 p.m.</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pic>
        <p:nvPicPr>
          <p:cNvPr id="8"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362200"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The University’s mission</a:t>
            </a:r>
            <a:endParaRPr lang="en-US" sz="2300" dirty="0" smtClean="0">
              <a:solidFill>
                <a:srgbClr val="FF0000"/>
              </a:solidFill>
            </a:endParaRPr>
          </a:p>
        </p:txBody>
      </p:sp>
      <p:sp>
        <p:nvSpPr>
          <p:cNvPr id="4" name="Rectangle 3"/>
          <p:cNvSpPr>
            <a:spLocks noChangeArrowheads="1"/>
          </p:cNvSpPr>
          <p:nvPr/>
        </p:nvSpPr>
        <p:spPr bwMode="gray">
          <a:xfrm>
            <a:off x="1143000" y="1752600"/>
            <a:ext cx="8229600" cy="54102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pPr>
            <a:r>
              <a:rPr lang="en-US" sz="2000" b="1" dirty="0" smtClean="0">
                <a:solidFill>
                  <a:schemeClr val="bg2"/>
                </a:solidFill>
              </a:rPr>
              <a:t>1.</a:t>
            </a:r>
            <a:r>
              <a:rPr lang="en-US" sz="2000" dirty="0" smtClean="0"/>
              <a:t> Teaching</a:t>
            </a:r>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1581150" lvl="4" indent="-207963" defTabSz="1019175" eaLnBrk="0" hangingPunct="0">
              <a:buClr>
                <a:schemeClr val="folHlink"/>
              </a:buClr>
              <a:buSzPct val="125000"/>
            </a:pPr>
            <a:r>
              <a:rPr lang="en-US" sz="2000" b="1" dirty="0" smtClean="0">
                <a:solidFill>
                  <a:schemeClr val="bg2"/>
                </a:solidFill>
              </a:rPr>
              <a:t>2.</a:t>
            </a:r>
            <a:r>
              <a:rPr lang="en-US" sz="2000" dirty="0" smtClean="0">
                <a:solidFill>
                  <a:schemeClr val="bg2"/>
                </a:solidFill>
              </a:rPr>
              <a:t> </a:t>
            </a:r>
            <a:r>
              <a:rPr lang="en-US" sz="2000" dirty="0" smtClean="0"/>
              <a:t>Research</a:t>
            </a:r>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2952750" lvl="7" indent="-207963" defTabSz="1019175" eaLnBrk="0" hangingPunct="0">
              <a:buClr>
                <a:schemeClr val="folHlink"/>
              </a:buClr>
              <a:buSzPct val="125000"/>
            </a:pPr>
            <a:r>
              <a:rPr lang="en-US" sz="2000" b="1" dirty="0" smtClean="0">
                <a:solidFill>
                  <a:schemeClr val="bg2"/>
                </a:solidFill>
              </a:rPr>
              <a:t>3.</a:t>
            </a:r>
            <a:r>
              <a:rPr lang="en-US" sz="2000" dirty="0" smtClean="0">
                <a:solidFill>
                  <a:schemeClr val="bg2"/>
                </a:solidFill>
              </a:rPr>
              <a:t> </a:t>
            </a:r>
            <a:r>
              <a:rPr lang="en-US" sz="2000" dirty="0" smtClean="0"/>
              <a:t>Public Service</a:t>
            </a:r>
          </a:p>
          <a:p>
            <a:pPr marL="2952750" lvl="7" indent="-207963" defTabSz="1019175" eaLnBrk="0" hangingPunct="0">
              <a:buClr>
                <a:schemeClr val="folHlink"/>
              </a:buClr>
              <a:buSzPct val="125000"/>
              <a:buFont typeface="Arial" charset="0"/>
              <a:buChar char="•"/>
            </a:pPr>
            <a:endParaRPr lang="en-US" sz="2000" dirty="0" smtClean="0"/>
          </a:p>
          <a:p>
            <a:pPr marL="2952750" lvl="7" indent="-207963" defTabSz="1019175" eaLnBrk="0" hangingPunct="0">
              <a:buClr>
                <a:schemeClr val="folHlink"/>
              </a:buClr>
              <a:buSzPct val="125000"/>
              <a:buFont typeface="Arial" charset="0"/>
              <a:buChar char="•"/>
            </a:pPr>
            <a:endParaRPr lang="en-US" sz="2000" dirty="0" smtClean="0"/>
          </a:p>
          <a:p>
            <a:pPr marL="2952750" lvl="7" indent="-207963" defTabSz="1019175" eaLnBrk="0" hangingPunct="0">
              <a:buClr>
                <a:schemeClr val="folHlink"/>
              </a:buClr>
              <a:buSzPct val="125000"/>
              <a:buFont typeface="Arial" charset="0"/>
              <a:buChar char="•"/>
            </a:pPr>
            <a:endParaRPr lang="en-US" sz="2000" dirty="0" smtClean="0"/>
          </a:p>
          <a:p>
            <a:pPr marL="2952750" lvl="7" indent="-207963" defTabSz="1019175" eaLnBrk="0" hangingPunct="0">
              <a:buClr>
                <a:schemeClr val="folHlink"/>
              </a:buClr>
              <a:buSzPct val="125000"/>
              <a:buFont typeface="Arial" charset="0"/>
              <a:buChar char="•"/>
            </a:pPr>
            <a:endParaRPr lang="en-US" sz="2000" dirty="0" smtClean="0"/>
          </a:p>
          <a:p>
            <a:pPr marL="6343650" lvl="8" indent="-207963" defTabSz="1019175" eaLnBrk="0" hangingPunct="0">
              <a:buClr>
                <a:schemeClr val="folHlink"/>
              </a:buClr>
              <a:buSzPct val="125000"/>
            </a:pPr>
            <a:r>
              <a:rPr lang="en-US" sz="2000" dirty="0" smtClean="0"/>
              <a:t>		Right….?</a:t>
            </a:r>
          </a:p>
          <a:p>
            <a:pPr marL="666750" lvl="2" indent="-207963" defTabSz="1019175" eaLnBrk="0" hangingPunct="0">
              <a:buClr>
                <a:schemeClr val="bg1">
                  <a:lumMod val="50000"/>
                </a:schemeClr>
              </a:buClr>
              <a:buSzPct val="125000"/>
            </a:pPr>
            <a:endParaRPr lang="en-US" sz="2000" dirty="0" smtClean="0"/>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7000" y="1689351"/>
            <a:ext cx="1642768" cy="1234423"/>
          </a:xfrm>
          <a:prstGeom prst="rect">
            <a:avLst/>
          </a:prstGeom>
          <a:noFill/>
          <a:ln w="25400">
            <a:solidFill>
              <a:schemeClr val="bg1">
                <a:lumMod val="50000"/>
              </a:schemeClr>
            </a:solidFill>
            <a:miter lim="800000"/>
            <a:headEnd/>
            <a:tailEnd/>
          </a:ln>
        </p:spPr>
      </p:pic>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38600" y="3266336"/>
            <a:ext cx="1505870" cy="1519597"/>
          </a:xfrm>
          <a:prstGeom prst="rect">
            <a:avLst/>
          </a:prstGeom>
          <a:noFill/>
          <a:ln w="25400">
            <a:solidFill>
              <a:schemeClr val="bg1">
                <a:lumMod val="50000"/>
              </a:schemeClr>
            </a:solidFill>
            <a:miter lim="800000"/>
            <a:headEnd/>
            <a:tailEnd/>
          </a:ln>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3600" y="4912528"/>
            <a:ext cx="1908006" cy="1345772"/>
          </a:xfrm>
          <a:prstGeom prst="rect">
            <a:avLst/>
          </a:prstGeom>
          <a:noFill/>
          <a:ln w="254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The University’s </a:t>
            </a:r>
            <a:r>
              <a:rPr lang="en-US" sz="2300" i="1" dirty="0" smtClean="0"/>
              <a:t>official</a:t>
            </a:r>
            <a:r>
              <a:rPr lang="en-US" sz="2300" dirty="0" smtClean="0"/>
              <a:t> mission is actually more multi-dimensional than many realize</a:t>
            </a:r>
            <a:endParaRPr lang="en-US" sz="2300" dirty="0" smtClean="0">
              <a:solidFill>
                <a:srgbClr val="FF0000"/>
              </a:solidFill>
            </a:endParaRPr>
          </a:p>
        </p:txBody>
      </p:sp>
      <p:sp>
        <p:nvSpPr>
          <p:cNvPr id="4" name="Rectangle 3"/>
          <p:cNvSpPr>
            <a:spLocks noChangeArrowheads="1"/>
          </p:cNvSpPr>
          <p:nvPr/>
        </p:nvSpPr>
        <p:spPr bwMode="gray">
          <a:xfrm>
            <a:off x="1676400" y="2362200"/>
            <a:ext cx="7315200" cy="4114800"/>
          </a:xfrm>
          <a:prstGeom prst="rect">
            <a:avLst/>
          </a:prstGeom>
          <a:noFill/>
          <a:ln w="9525">
            <a:noFill/>
            <a:miter lim="800000"/>
            <a:headEnd/>
            <a:tailEnd/>
          </a:ln>
        </p:spPr>
        <p:txBody>
          <a:bodyPr lIns="91429" tIns="36571" rIns="36571" bIns="36571"/>
          <a:lstStyle/>
          <a:p>
            <a:pPr marL="209550" lvl="1" indent="-207963" algn="just" defTabSz="1019175" eaLnBrk="0" hangingPunct="0">
              <a:buClr>
                <a:schemeClr val="folHlink"/>
              </a:buClr>
              <a:buSzPct val="125000"/>
            </a:pPr>
            <a:r>
              <a:rPr lang="en-US" sz="1800" dirty="0" smtClean="0"/>
              <a:t>	“The distinctive mission of the University is to serve society as a center of higher learning, providing long-term societal benefits through transmitting advanced knowledge, discovering new knowledge, and functioning as an active working repository of organized knowledge. That obligation, more specifically, includes </a:t>
            </a:r>
            <a:r>
              <a:rPr lang="en-US" sz="1800" b="1" u="sng" dirty="0" smtClean="0">
                <a:solidFill>
                  <a:schemeClr val="accent1"/>
                </a:solidFill>
              </a:rPr>
              <a:t>undergraduate education, graduate and professional education, research, and other kinds of public service</a:t>
            </a:r>
            <a:r>
              <a:rPr lang="en-US" sz="1800" b="1" dirty="0" smtClean="0">
                <a:solidFill>
                  <a:schemeClr val="accent1"/>
                </a:solidFill>
              </a:rPr>
              <a:t>,</a:t>
            </a:r>
            <a:r>
              <a:rPr lang="en-US" sz="1800" dirty="0" smtClean="0"/>
              <a:t> which are shaped and bounded by the central pervasive mission of discovering and advancing knowledge.”</a:t>
            </a:r>
          </a:p>
          <a:p>
            <a:pPr marL="209550" lvl="1" indent="-207963" defTabSz="1019175" eaLnBrk="0" hangingPunct="0">
              <a:buClr>
                <a:schemeClr val="folHlink"/>
              </a:buClr>
              <a:buSzPct val="125000"/>
            </a:pPr>
            <a:endParaRPr lang="en-US" sz="800" dirty="0" smtClean="0"/>
          </a:p>
          <a:p>
            <a:pPr marL="209550" lvl="1" indent="-207963" defTabSz="1019175" eaLnBrk="0" hangingPunct="0">
              <a:buClr>
                <a:schemeClr val="folHlink"/>
              </a:buClr>
              <a:buSzPct val="125000"/>
            </a:pPr>
            <a:r>
              <a:rPr lang="en-US" sz="1800" dirty="0" smtClean="0"/>
              <a:t>			</a:t>
            </a:r>
            <a:r>
              <a:rPr lang="en-US" dirty="0" smtClean="0"/>
              <a:t>— from the University of California Academic Plan, 1974-1978</a:t>
            </a:r>
          </a:p>
          <a:p>
            <a:pPr marL="209550" lvl="1" indent="-207963" defTabSz="1019175" eaLnBrk="0" hangingPunct="0">
              <a:buClr>
                <a:schemeClr val="folHlink"/>
              </a:buClr>
              <a:buSzPct val="125000"/>
            </a:pPr>
            <a:r>
              <a:rPr lang="en-US" dirty="0" smtClean="0">
                <a:solidFill>
                  <a:schemeClr val="accent1"/>
                </a:solidFill>
              </a:rPr>
              <a:t>			       </a:t>
            </a:r>
            <a:r>
              <a:rPr lang="en-US" sz="1100" u="sng" dirty="0" smtClean="0">
                <a:solidFill>
                  <a:schemeClr val="accent1"/>
                </a:solidFill>
              </a:rPr>
              <a:t>http://www.universityofcalifornia.edu/aboutuc/missionstatement.html</a:t>
            </a:r>
          </a:p>
          <a:p>
            <a:pPr marL="209550" lvl="1" indent="-207963" defTabSz="1019175" eaLnBrk="0" hangingPunct="0">
              <a:buClr>
                <a:schemeClr val="folHlink"/>
              </a:buClr>
              <a:buSzPct val="125000"/>
            </a:pP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666750" lvl="2" indent="-207963" defTabSz="1019175" eaLnBrk="0" hangingPunct="0">
              <a:buClr>
                <a:schemeClr val="bg1">
                  <a:lumMod val="50000"/>
                </a:schemeClr>
              </a:buClr>
              <a:buSzPct val="125000"/>
              <a:buFont typeface="Trebuchet MS" pitchFamily="34" charset="0"/>
              <a:buChar char="—"/>
            </a:pP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6" name="TextBox 5"/>
          <p:cNvSpPr txBox="1"/>
          <p:nvPr/>
        </p:nvSpPr>
        <p:spPr>
          <a:xfrm>
            <a:off x="6372100" y="1090550"/>
            <a:ext cx="2162300" cy="923330"/>
          </a:xfrm>
          <a:prstGeom prst="rect">
            <a:avLst/>
          </a:prstGeom>
          <a:solidFill>
            <a:srgbClr val="F6EB0A"/>
          </a:solidFill>
          <a:ln w="25400">
            <a:solidFill>
              <a:schemeClr val="bg1">
                <a:lumMod val="50000"/>
              </a:schemeClr>
            </a:solidFill>
          </a:ln>
        </p:spPr>
        <p:txBody>
          <a:bodyPr wrap="square" rtlCol="0">
            <a:spAutoFit/>
          </a:bodyPr>
          <a:lstStyle/>
          <a:p>
            <a:pPr algn="ctr"/>
            <a:r>
              <a:rPr lang="en-US" sz="1800" b="1" i="1" dirty="0" smtClean="0">
                <a:solidFill>
                  <a:schemeClr val="bg1">
                    <a:lumMod val="50000"/>
                  </a:schemeClr>
                </a:solidFill>
              </a:rPr>
              <a:t>…serve society as a center of higher learning…</a:t>
            </a:r>
            <a:endParaRPr lang="en-US" sz="1800" b="1" i="1" dirty="0">
              <a:solidFill>
                <a:schemeClr val="bg1">
                  <a:lumMod val="50000"/>
                </a:schemeClr>
              </a:solidFill>
            </a:endParaRPr>
          </a:p>
        </p:txBody>
      </p:sp>
      <p:sp>
        <p:nvSpPr>
          <p:cNvPr id="7" name="TextBox 6"/>
          <p:cNvSpPr txBox="1"/>
          <p:nvPr/>
        </p:nvSpPr>
        <p:spPr>
          <a:xfrm>
            <a:off x="1219200" y="5553670"/>
            <a:ext cx="2819400" cy="923330"/>
          </a:xfrm>
          <a:prstGeom prst="rect">
            <a:avLst/>
          </a:prstGeom>
          <a:solidFill>
            <a:srgbClr val="F6EB0A"/>
          </a:solidFill>
          <a:ln w="25400">
            <a:solidFill>
              <a:schemeClr val="bg1">
                <a:lumMod val="50000"/>
              </a:schemeClr>
            </a:solidFill>
          </a:ln>
        </p:spPr>
        <p:txBody>
          <a:bodyPr wrap="square" rtlCol="0">
            <a:spAutoFit/>
          </a:bodyPr>
          <a:lstStyle/>
          <a:p>
            <a:pPr algn="ctr"/>
            <a:r>
              <a:rPr lang="en-US" sz="1800" b="1" i="1" dirty="0" smtClean="0">
                <a:solidFill>
                  <a:schemeClr val="bg1">
                    <a:lumMod val="50000"/>
                  </a:schemeClr>
                </a:solidFill>
              </a:rPr>
              <a:t>…pervasive mission of discovering and advancing knowledge…</a:t>
            </a:r>
            <a:endParaRPr lang="en-US" sz="1800" b="1" i="1" dirty="0">
              <a:solidFill>
                <a:schemeClr val="bg1">
                  <a:lumMod val="50000"/>
                </a:schemeClr>
              </a:solidFill>
            </a:endParaRPr>
          </a:p>
        </p:txBody>
      </p:sp>
      <p:cxnSp>
        <p:nvCxnSpPr>
          <p:cNvPr id="9" name="Straight Arrow Connector 8"/>
          <p:cNvCxnSpPr>
            <a:stCxn id="6" idx="2"/>
          </p:cNvCxnSpPr>
          <p:nvPr/>
        </p:nvCxnSpPr>
        <p:spPr bwMode="auto">
          <a:xfrm rot="5400000">
            <a:off x="7145740" y="2154640"/>
            <a:ext cx="448270" cy="166750"/>
          </a:xfrm>
          <a:prstGeom prst="straightConnector1">
            <a:avLst/>
          </a:prstGeom>
          <a:noFill/>
          <a:ln w="25400" cap="flat" cmpd="sng" algn="ctr">
            <a:solidFill>
              <a:schemeClr val="bg1">
                <a:lumMod val="50000"/>
              </a:schemeClr>
            </a:solidFill>
            <a:prstDash val="solid"/>
            <a:round/>
            <a:headEnd type="none" w="med" len="med"/>
            <a:tailEnd type="triangle" w="lg" len="lg"/>
          </a:ln>
          <a:effectLst/>
        </p:spPr>
      </p:cxnSp>
      <p:cxnSp>
        <p:nvCxnSpPr>
          <p:cNvPr id="10" name="Straight Arrow Connector 9"/>
          <p:cNvCxnSpPr/>
          <p:nvPr/>
        </p:nvCxnSpPr>
        <p:spPr bwMode="auto">
          <a:xfrm rot="5400000" flipH="1" flipV="1">
            <a:off x="2479728" y="5075947"/>
            <a:ext cx="676870" cy="278575"/>
          </a:xfrm>
          <a:prstGeom prst="straightConnector1">
            <a:avLst/>
          </a:prstGeom>
          <a:noFill/>
          <a:ln w="25400" cap="flat" cmpd="sng" algn="ctr">
            <a:solidFill>
              <a:schemeClr val="bg1">
                <a:lumMod val="50000"/>
              </a:schemeClr>
            </a:solidFill>
            <a:prstDash val="solid"/>
            <a:round/>
            <a:headEnd type="none" w="med" len="med"/>
            <a:tailEnd type="triangle" w="lg" len="lg"/>
          </a:ln>
          <a:effectLst/>
        </p:spPr>
      </p:cxn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What’s the difference between </a:t>
            </a:r>
            <a:r>
              <a:rPr lang="en-US" sz="2300" u="sng" dirty="0" smtClean="0">
                <a:solidFill>
                  <a:schemeClr val="accent1"/>
                </a:solidFill>
              </a:rPr>
              <a:t>MISSION</a:t>
            </a:r>
            <a:r>
              <a:rPr lang="en-US" sz="2300" dirty="0" smtClean="0"/>
              <a:t>, </a:t>
            </a:r>
            <a:r>
              <a:rPr lang="en-US" sz="2300" u="sng" dirty="0" smtClean="0">
                <a:solidFill>
                  <a:schemeClr val="accent1"/>
                </a:solidFill>
              </a:rPr>
              <a:t>VISION</a:t>
            </a:r>
            <a:r>
              <a:rPr lang="en-US" sz="2300" dirty="0" smtClean="0"/>
              <a:t>, and </a:t>
            </a:r>
            <a:r>
              <a:rPr lang="en-US" sz="2300" u="sng" dirty="0" smtClean="0">
                <a:solidFill>
                  <a:schemeClr val="accent1"/>
                </a:solidFill>
              </a:rPr>
              <a:t>VALUES</a:t>
            </a:r>
            <a:r>
              <a:rPr lang="en-US" sz="2300" b="0" dirty="0" smtClean="0"/>
              <a:t> ?</a:t>
            </a:r>
          </a:p>
        </p:txBody>
      </p:sp>
      <p:grpSp>
        <p:nvGrpSpPr>
          <p:cNvPr id="22" name="Group 21"/>
          <p:cNvGrpSpPr/>
          <p:nvPr/>
        </p:nvGrpSpPr>
        <p:grpSpPr>
          <a:xfrm>
            <a:off x="3581400" y="4305300"/>
            <a:ext cx="3505200" cy="2628900"/>
            <a:chOff x="3581400" y="4495800"/>
            <a:chExt cx="3505200" cy="2628900"/>
          </a:xfrm>
        </p:grpSpPr>
        <p:pic>
          <p:nvPicPr>
            <p:cNvPr id="37890" name="Picture 2" descr="http://safezone.in/yahoo_site_admin/assets/images/Guard_Rail_W-Beam_Crash_Barrier.24911227.jpg"/>
            <p:cNvPicPr>
              <a:picLocks noChangeAspect="1" noChangeArrowheads="1"/>
            </p:cNvPicPr>
            <p:nvPr/>
          </p:nvPicPr>
          <p:blipFill>
            <a:blip r:embed="rId4" cstate="print"/>
            <a:srcRect/>
            <a:stretch>
              <a:fillRect/>
            </a:stretch>
          </p:blipFill>
          <p:spPr bwMode="auto">
            <a:xfrm>
              <a:off x="3581400" y="4495800"/>
              <a:ext cx="3505200" cy="2628900"/>
            </a:xfrm>
            <a:prstGeom prst="rect">
              <a:avLst/>
            </a:prstGeom>
            <a:noFill/>
            <a:ln w="25400">
              <a:solidFill>
                <a:schemeClr val="bg1">
                  <a:lumMod val="50000"/>
                </a:schemeClr>
              </a:solidFill>
            </a:ln>
          </p:spPr>
        </p:pic>
        <p:sp>
          <p:nvSpPr>
            <p:cNvPr id="13" name="TextBox 12"/>
            <p:cNvSpPr txBox="1"/>
            <p:nvPr/>
          </p:nvSpPr>
          <p:spPr>
            <a:xfrm rot="20991717">
              <a:off x="3678256" y="5443803"/>
              <a:ext cx="1050465" cy="384721"/>
            </a:xfrm>
            <a:prstGeom prst="rect">
              <a:avLst/>
            </a:prstGeom>
            <a:noFill/>
            <a:ln w="25400">
              <a:noFill/>
            </a:ln>
          </p:spPr>
          <p:txBody>
            <a:bodyPr wrap="square" rtlCol="0">
              <a:spAutoFit/>
            </a:bodyPr>
            <a:lstStyle/>
            <a:p>
              <a:pPr algn="ctr"/>
              <a:r>
                <a:rPr lang="en-US" sz="1900" b="1" dirty="0" smtClean="0">
                  <a:solidFill>
                    <a:schemeClr val="bg1"/>
                  </a:solidFill>
                </a:rPr>
                <a:t>VALUES</a:t>
              </a:r>
            </a:p>
          </p:txBody>
        </p:sp>
        <p:sp>
          <p:nvSpPr>
            <p:cNvPr id="14" name="TextBox 13"/>
            <p:cNvSpPr txBox="1"/>
            <p:nvPr/>
          </p:nvSpPr>
          <p:spPr>
            <a:xfrm rot="20940000">
              <a:off x="4876332" y="5293640"/>
              <a:ext cx="914400" cy="307777"/>
            </a:xfrm>
            <a:prstGeom prst="rect">
              <a:avLst/>
            </a:prstGeom>
            <a:noFill/>
            <a:ln w="25400">
              <a:noFill/>
            </a:ln>
          </p:spPr>
          <p:txBody>
            <a:bodyPr wrap="square" rtlCol="0">
              <a:spAutoFit/>
            </a:bodyPr>
            <a:lstStyle/>
            <a:p>
              <a:pPr algn="ctr"/>
              <a:r>
                <a:rPr lang="en-US" b="1" dirty="0" smtClean="0">
                  <a:solidFill>
                    <a:schemeClr val="bg1"/>
                  </a:solidFill>
                </a:rPr>
                <a:t>VALUES</a:t>
              </a:r>
            </a:p>
          </p:txBody>
        </p:sp>
        <p:sp>
          <p:nvSpPr>
            <p:cNvPr id="15" name="TextBox 14"/>
            <p:cNvSpPr txBox="1"/>
            <p:nvPr/>
          </p:nvSpPr>
          <p:spPr>
            <a:xfrm rot="20760000">
              <a:off x="5688169" y="5149398"/>
              <a:ext cx="914400" cy="246221"/>
            </a:xfrm>
            <a:prstGeom prst="rect">
              <a:avLst/>
            </a:prstGeom>
            <a:noFill/>
            <a:ln w="25400">
              <a:noFill/>
            </a:ln>
          </p:spPr>
          <p:txBody>
            <a:bodyPr wrap="square" rtlCol="0">
              <a:spAutoFit/>
            </a:bodyPr>
            <a:lstStyle/>
            <a:p>
              <a:pPr algn="ctr"/>
              <a:r>
                <a:rPr lang="en-US" sz="1000" b="1" dirty="0" smtClean="0">
                  <a:solidFill>
                    <a:schemeClr val="bg1"/>
                  </a:solidFill>
                </a:rPr>
                <a:t>VALUES</a:t>
              </a:r>
            </a:p>
          </p:txBody>
        </p:sp>
        <p:sp>
          <p:nvSpPr>
            <p:cNvPr id="16" name="TextBox 15"/>
            <p:cNvSpPr txBox="1"/>
            <p:nvPr/>
          </p:nvSpPr>
          <p:spPr>
            <a:xfrm rot="18718054">
              <a:off x="5472073" y="6262625"/>
              <a:ext cx="1108884"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MISSION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sp>
          <p:nvSpPr>
            <p:cNvPr id="17" name="TextBox 16"/>
            <p:cNvSpPr txBox="1"/>
            <p:nvPr/>
          </p:nvSpPr>
          <p:spPr>
            <a:xfrm rot="18102877">
              <a:off x="6086026" y="6280309"/>
              <a:ext cx="991708"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VISION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grpSp>
      <p:grpSp>
        <p:nvGrpSpPr>
          <p:cNvPr id="23" name="Group 22"/>
          <p:cNvGrpSpPr/>
          <p:nvPr/>
        </p:nvGrpSpPr>
        <p:grpSpPr>
          <a:xfrm>
            <a:off x="457200" y="1333500"/>
            <a:ext cx="9448800" cy="5029200"/>
            <a:chOff x="381000" y="1143000"/>
            <a:chExt cx="9448800" cy="5029200"/>
          </a:xfrm>
        </p:grpSpPr>
        <p:sp>
          <p:nvSpPr>
            <p:cNvPr id="7" name="Rectangle 6"/>
            <p:cNvSpPr>
              <a:spLocks noChangeArrowheads="1"/>
            </p:cNvSpPr>
            <p:nvPr/>
          </p:nvSpPr>
          <p:spPr bwMode="gray">
            <a:xfrm>
              <a:off x="381000" y="1143000"/>
              <a:ext cx="9448800" cy="5029200"/>
            </a:xfrm>
            <a:prstGeom prst="rect">
              <a:avLst/>
            </a:prstGeom>
            <a:noFill/>
            <a:ln w="9525">
              <a:noFill/>
              <a:miter lim="800000"/>
              <a:headEnd/>
              <a:tailEnd/>
            </a:ln>
          </p:spPr>
          <p:txBody>
            <a:bodyPr lIns="91429" tIns="36571" rIns="36571" bIns="36571"/>
            <a:lstStyle/>
            <a:p>
              <a:pPr marL="209550" lvl="1" indent="-207963" algn="just" defTabSz="1019175" eaLnBrk="0" hangingPunct="0">
                <a:buClr>
                  <a:schemeClr val="folHlink"/>
                </a:buClr>
                <a:buSzPct val="125000"/>
                <a:buFont typeface="Arial" pitchFamily="34" charset="0"/>
                <a:buChar char="•"/>
              </a:pPr>
              <a:endParaRPr lang="en-US" sz="1800" b="1" u="sng" dirty="0" smtClean="0">
                <a:solidFill>
                  <a:schemeClr val="accent1"/>
                </a:solidFill>
              </a:endParaRPr>
            </a:p>
            <a:p>
              <a:pPr marL="666750" lvl="2" indent="-207963" algn="just" defTabSz="1019175" eaLnBrk="0" hangingPunct="0">
                <a:buClr>
                  <a:schemeClr val="folHlink"/>
                </a:buClr>
                <a:buSzPct val="125000"/>
                <a:buFont typeface="Arial" pitchFamily="34" charset="0"/>
                <a:buChar char="•"/>
              </a:pPr>
              <a:r>
                <a:rPr lang="en-US" sz="1800" dirty="0" smtClean="0"/>
                <a:t>	</a:t>
              </a:r>
              <a:r>
                <a:rPr lang="en-US" sz="1800" dirty="0" smtClean="0">
                  <a:sym typeface="Wingdings" pitchFamily="2" charset="2"/>
                </a:rPr>
                <a:t>	</a:t>
              </a: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b="1" u="sng" dirty="0" smtClean="0">
                <a:solidFill>
                  <a:schemeClr val="accent1"/>
                </a:solidFill>
              </a:endParaRPr>
            </a:p>
            <a:p>
              <a:pPr marL="666750" lvl="2" indent="-207963" algn="just" defTabSz="1019175" eaLnBrk="0" hangingPunct="0">
                <a:buClr>
                  <a:schemeClr val="folHlink"/>
                </a:buClr>
                <a:buSzPct val="125000"/>
                <a:buFont typeface="Arial" pitchFamily="34" charset="0"/>
                <a:buChar char="•"/>
              </a:pPr>
              <a:r>
                <a:rPr lang="en-US" sz="1800" dirty="0" smtClean="0"/>
                <a:t>	</a:t>
              </a:r>
              <a:r>
                <a:rPr lang="en-US" sz="1800" dirty="0" smtClean="0">
                  <a:sym typeface="Wingdings" pitchFamily="2" charset="2"/>
                </a:rPr>
                <a:t>	</a:t>
              </a: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209550" lvl="1"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pPr>
              <a:endParaRPr lang="en-US" sz="1800" dirty="0" smtClean="0"/>
            </a:p>
            <a:p>
              <a:pPr marL="666750" lvl="2" indent="-207963" algn="just" defTabSz="1019175" eaLnBrk="0" hangingPunct="0">
                <a:buClr>
                  <a:schemeClr val="folHlink"/>
                </a:buClr>
                <a:buSzPct val="125000"/>
              </a:pPr>
              <a:r>
                <a:rPr lang="en-US" sz="1800" dirty="0" smtClean="0"/>
                <a:t>If our mission is </a:t>
              </a:r>
              <a:r>
                <a:rPr lang="en-US" sz="1800" i="1" u="sng" dirty="0" smtClean="0">
                  <a:solidFill>
                    <a:schemeClr val="accent1"/>
                  </a:solidFill>
                </a:rPr>
                <a:t>what we do</a:t>
              </a:r>
              <a:r>
                <a:rPr lang="en-US" sz="1800" dirty="0" smtClean="0"/>
                <a:t>, and our vision is </a:t>
              </a:r>
              <a:r>
                <a:rPr lang="en-US" sz="1800" i="1" u="sng" dirty="0" smtClean="0">
                  <a:solidFill>
                    <a:schemeClr val="accent1"/>
                  </a:solidFill>
                </a:rPr>
                <a:t>the future we want to create</a:t>
              </a:r>
              <a:r>
                <a:rPr lang="en-US" sz="1800" dirty="0" smtClean="0"/>
                <a:t>, then...</a:t>
              </a:r>
            </a:p>
            <a:p>
              <a:pPr marL="209550" lvl="1" indent="-207963" algn="just" defTabSz="1019175" eaLnBrk="0" hangingPunct="0">
                <a:buClr>
                  <a:schemeClr val="folHlink"/>
                </a:buClr>
                <a:buSzPct val="125000"/>
                <a:buFont typeface="Arial" pitchFamily="34" charset="0"/>
                <a:buChar char="•"/>
              </a:pPr>
              <a:endParaRPr lang="en-US" sz="1800" dirty="0" smtClean="0"/>
            </a:p>
            <a:p>
              <a:pPr marL="1123950" lvl="3" indent="-207963" algn="just" defTabSz="1019175" eaLnBrk="0" hangingPunct="0">
                <a:buClr>
                  <a:schemeClr val="folHlink"/>
                </a:buClr>
                <a:buSzPct val="125000"/>
              </a:pPr>
              <a:r>
                <a:rPr lang="en-US" sz="1800" dirty="0" smtClean="0"/>
                <a:t>		Our values are the </a:t>
              </a:r>
              <a:r>
                <a:rPr lang="en-US" sz="2200" b="1" i="1" u="sng" dirty="0" smtClean="0">
                  <a:solidFill>
                    <a:schemeClr val="accent1"/>
                  </a:solidFill>
                </a:rPr>
                <a:t>guardrails</a:t>
              </a:r>
              <a:r>
                <a:rPr lang="en-US" sz="1800" dirty="0" smtClean="0"/>
                <a:t> that keep us on track.</a:t>
              </a:r>
            </a:p>
            <a:p>
              <a:pPr marL="209550" lvl="1" indent="-207963" algn="just" defTabSz="1019175" eaLnBrk="0" hangingPunct="0">
                <a:buClr>
                  <a:schemeClr val="folHlink"/>
                </a:buClr>
                <a:buSzPct val="125000"/>
              </a:pPr>
              <a:endParaRPr lang="en-US" sz="1800" dirty="0" smtClean="0"/>
            </a:p>
          </p:txBody>
        </p:sp>
        <p:sp>
          <p:nvSpPr>
            <p:cNvPr id="8" name="TextBox 7"/>
            <p:cNvSpPr txBox="1"/>
            <p:nvPr/>
          </p:nvSpPr>
          <p:spPr>
            <a:xfrm>
              <a:off x="3581400" y="1437167"/>
              <a:ext cx="4267200" cy="369332"/>
            </a:xfrm>
            <a:prstGeom prst="rect">
              <a:avLst/>
            </a:prstGeom>
            <a:noFill/>
            <a:ln w="25400">
              <a:noFill/>
            </a:ln>
          </p:spPr>
          <p:txBody>
            <a:bodyPr wrap="square" rtlCol="0">
              <a:spAutoFit/>
            </a:bodyPr>
            <a:lstStyle/>
            <a:p>
              <a:pPr algn="ctr"/>
              <a:r>
                <a:rPr lang="en-US" sz="1800" b="1" i="1" dirty="0" smtClean="0">
                  <a:solidFill>
                    <a:schemeClr val="accent1"/>
                  </a:solidFill>
                </a:rPr>
                <a:t>Someone who carries out the work</a:t>
              </a:r>
              <a:endParaRPr lang="en-US" sz="1800" b="1" i="1" dirty="0">
                <a:solidFill>
                  <a:schemeClr val="accent1"/>
                </a:solidFill>
              </a:endParaRPr>
            </a:p>
          </p:txBody>
        </p:sp>
        <p:sp>
          <p:nvSpPr>
            <p:cNvPr id="9" name="TextBox 8"/>
            <p:cNvSpPr txBox="1"/>
            <p:nvPr/>
          </p:nvSpPr>
          <p:spPr>
            <a:xfrm>
              <a:off x="3581400" y="1968798"/>
              <a:ext cx="4267200" cy="369332"/>
            </a:xfrm>
            <a:prstGeom prst="rect">
              <a:avLst/>
            </a:prstGeom>
            <a:noFill/>
            <a:ln w="25400">
              <a:noFill/>
            </a:ln>
          </p:spPr>
          <p:txBody>
            <a:bodyPr wrap="square" rtlCol="0">
              <a:spAutoFit/>
            </a:bodyPr>
            <a:lstStyle/>
            <a:p>
              <a:pPr algn="ctr"/>
              <a:r>
                <a:rPr lang="en-US" sz="1800" b="1" i="1" dirty="0" smtClean="0">
                  <a:solidFill>
                    <a:schemeClr val="accent1"/>
                  </a:solidFill>
                </a:rPr>
                <a:t>Someone who sees what is possible</a:t>
              </a:r>
              <a:endParaRPr lang="en-US" sz="1800" b="1" i="1" dirty="0">
                <a:solidFill>
                  <a:schemeClr val="accent1"/>
                </a:solidFill>
              </a:endParaRPr>
            </a:p>
          </p:txBody>
        </p:sp>
        <p:sp>
          <p:nvSpPr>
            <p:cNvPr id="10" name="Right Arrow 9"/>
            <p:cNvSpPr/>
            <p:nvPr/>
          </p:nvSpPr>
          <p:spPr bwMode="auto">
            <a:xfrm>
              <a:off x="2643250" y="1451733"/>
              <a:ext cx="1066800" cy="304800"/>
            </a:xfrm>
            <a:prstGeom prst="rightArrow">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1" name="Right Arrow 10"/>
            <p:cNvSpPr/>
            <p:nvPr/>
          </p:nvSpPr>
          <p:spPr bwMode="auto">
            <a:xfrm>
              <a:off x="2667000" y="1971489"/>
              <a:ext cx="1066800" cy="304800"/>
            </a:xfrm>
            <a:prstGeom prst="rightArrow">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9" name="TextBox 18"/>
            <p:cNvSpPr txBox="1"/>
            <p:nvPr/>
          </p:nvSpPr>
          <p:spPr>
            <a:xfrm>
              <a:off x="1143000" y="1447800"/>
              <a:ext cx="1371600" cy="369332"/>
            </a:xfrm>
            <a:prstGeom prst="rect">
              <a:avLst/>
            </a:prstGeom>
            <a:solidFill>
              <a:srgbClr val="F6EB0A"/>
            </a:solidFill>
            <a:ln w="25400">
              <a:solidFill>
                <a:schemeClr val="bg1">
                  <a:lumMod val="50000"/>
                </a:schemeClr>
              </a:solidFill>
            </a:ln>
          </p:spPr>
          <p:txBody>
            <a:bodyPr wrap="square" rtlCol="0">
              <a:spAutoFit/>
            </a:bodyPr>
            <a:lstStyle/>
            <a:p>
              <a:pPr algn="ctr"/>
              <a:r>
                <a:rPr lang="en-US" sz="1800" b="1" u="sng" dirty="0" smtClean="0">
                  <a:solidFill>
                    <a:schemeClr val="accent1"/>
                  </a:solidFill>
                </a:rPr>
                <a:t>MISSION</a:t>
              </a:r>
              <a:r>
                <a:rPr lang="en-US" sz="1800" dirty="0" smtClean="0">
                  <a:solidFill>
                    <a:schemeClr val="bg1">
                      <a:lumMod val="50000"/>
                    </a:schemeClr>
                  </a:solidFill>
                </a:rPr>
                <a:t>ary</a:t>
              </a:r>
              <a:endParaRPr lang="en-US" sz="1800" b="1" i="1" dirty="0">
                <a:solidFill>
                  <a:schemeClr val="bg1">
                    <a:lumMod val="50000"/>
                  </a:schemeClr>
                </a:solidFill>
              </a:endParaRPr>
            </a:p>
          </p:txBody>
        </p:sp>
        <p:sp>
          <p:nvSpPr>
            <p:cNvPr id="20" name="TextBox 19"/>
            <p:cNvSpPr txBox="1"/>
            <p:nvPr/>
          </p:nvSpPr>
          <p:spPr>
            <a:xfrm>
              <a:off x="1143000" y="1947532"/>
              <a:ext cx="1371600" cy="369332"/>
            </a:xfrm>
            <a:prstGeom prst="rect">
              <a:avLst/>
            </a:prstGeom>
            <a:solidFill>
              <a:srgbClr val="F6EB0A"/>
            </a:solidFill>
            <a:ln w="25400">
              <a:solidFill>
                <a:schemeClr val="bg1">
                  <a:lumMod val="50000"/>
                </a:schemeClr>
              </a:solidFill>
            </a:ln>
          </p:spPr>
          <p:txBody>
            <a:bodyPr wrap="square" rtlCol="0">
              <a:spAutoFit/>
            </a:bodyPr>
            <a:lstStyle/>
            <a:p>
              <a:pPr algn="ctr"/>
              <a:r>
                <a:rPr lang="en-US" sz="1800" b="1" u="sng" dirty="0" smtClean="0">
                  <a:solidFill>
                    <a:schemeClr val="accent1"/>
                  </a:solidFill>
                </a:rPr>
                <a:t>VISION</a:t>
              </a:r>
              <a:r>
                <a:rPr lang="en-US" sz="1800" dirty="0" smtClean="0">
                  <a:solidFill>
                    <a:schemeClr val="bg1">
                      <a:lumMod val="50000"/>
                    </a:schemeClr>
                  </a:solidFill>
                </a:rPr>
                <a:t>ary</a:t>
              </a:r>
              <a:endParaRPr lang="en-US" sz="1800" b="1" i="1" dirty="0">
                <a:solidFill>
                  <a:schemeClr val="bg1">
                    <a:lumMod val="50000"/>
                  </a:schemeClr>
                </a:solidFill>
              </a:endParaRP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u="sng" dirty="0" smtClean="0">
                <a:solidFill>
                  <a:schemeClr val="accent1"/>
                </a:solidFill>
              </a:rPr>
              <a:t>MISSION</a:t>
            </a:r>
            <a:r>
              <a:rPr lang="en-US" sz="2300" dirty="0" smtClean="0"/>
              <a:t> is the reason a division, unit, or department exists	</a:t>
            </a:r>
            <a:endParaRPr lang="en-US" sz="2300" u="sng" dirty="0" smtClean="0">
              <a:solidFill>
                <a:schemeClr val="accent1"/>
              </a:solidFill>
            </a:endParaRPr>
          </a:p>
        </p:txBody>
      </p:sp>
      <p:sp>
        <p:nvSpPr>
          <p:cNvPr id="7" name="Rectangle 6"/>
          <p:cNvSpPr>
            <a:spLocks noChangeArrowheads="1"/>
          </p:cNvSpPr>
          <p:nvPr/>
        </p:nvSpPr>
        <p:spPr bwMode="gray">
          <a:xfrm>
            <a:off x="838200" y="1576450"/>
            <a:ext cx="8610600" cy="4900550"/>
          </a:xfrm>
          <a:prstGeom prst="rect">
            <a:avLst/>
          </a:prstGeom>
          <a:noFill/>
          <a:ln w="9525">
            <a:noFill/>
            <a:miter lim="800000"/>
            <a:headEnd/>
            <a:tailEnd/>
          </a:ln>
        </p:spPr>
        <p:txBody>
          <a:bodyPr lIns="91429" tIns="36571" rIns="36571" bIns="36571"/>
          <a:lstStyle/>
          <a:p>
            <a:pPr marL="119063" lvl="1" indent="-117475" algn="just" defTabSz="1019175" eaLnBrk="0" hangingPunct="0">
              <a:buClr>
                <a:schemeClr val="folHlink"/>
              </a:buClr>
              <a:buSzPct val="125000"/>
              <a:buFont typeface="Arial" pitchFamily="34" charset="0"/>
              <a:buChar char="•"/>
            </a:pPr>
            <a:r>
              <a:rPr lang="en-US" sz="1600" dirty="0" smtClean="0"/>
              <a:t>University of Michigan, Business &amp; Finance Division Mission Statement:</a:t>
            </a:r>
          </a:p>
          <a:p>
            <a:pPr marL="227013" lvl="2" indent="-207963" algn="just" defTabSz="1019175" eaLnBrk="0" hangingPunct="0">
              <a:buClr>
                <a:schemeClr val="folHlink"/>
              </a:buClr>
              <a:buSzPct val="125000"/>
            </a:pPr>
            <a:r>
              <a:rPr lang="en-US" sz="1600" dirty="0" smtClean="0"/>
              <a:t>	</a:t>
            </a:r>
          </a:p>
          <a:p>
            <a:pPr marL="227013" lvl="2" indent="-207963" algn="just" defTabSz="1019175" eaLnBrk="0" hangingPunct="0">
              <a:buClr>
                <a:schemeClr val="folHlink"/>
              </a:buClr>
              <a:buSzPct val="125000"/>
            </a:pPr>
            <a:r>
              <a:rPr lang="en-US" sz="1600" i="1" dirty="0" smtClean="0">
                <a:solidFill>
                  <a:schemeClr val="accent1"/>
                </a:solidFill>
              </a:rPr>
              <a:t>	“We partner with the University community to provide the technical, financial, physical, information, and human resource infrastructure essential to being a great public university of the world.” </a:t>
            </a:r>
          </a:p>
          <a:p>
            <a:pPr marL="666750" lvl="2"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Georgia, Finance &amp; Administration Mission Statement:</a:t>
            </a:r>
          </a:p>
          <a:p>
            <a:pPr marL="227013" lvl="2" indent="-207963" algn="just" defTabSz="1019175" eaLnBrk="0" hangingPunct="0">
              <a:buClr>
                <a:schemeClr val="folHlink"/>
              </a:buClr>
              <a:buSzPct val="125000"/>
            </a:pPr>
            <a:endParaRPr lang="en-US" sz="1600" i="1" dirty="0" smtClean="0"/>
          </a:p>
          <a:p>
            <a:pPr marL="227013" lvl="2" indent="-207963" algn="just" defTabSz="1019175" eaLnBrk="0" hangingPunct="0">
              <a:buClr>
                <a:schemeClr val="folHlink"/>
              </a:buClr>
              <a:buSzPct val="125000"/>
            </a:pPr>
            <a:r>
              <a:rPr lang="en-US" sz="1600" i="1" dirty="0" smtClean="0">
                <a:solidFill>
                  <a:schemeClr val="accent1"/>
                </a:solidFill>
              </a:rPr>
              <a:t>	“The mission of this division is to provide the best possible customer service and support to the students, faculty and staff of the University of Georgia by ensuring that the business and administrative support services of the University function ethically, efficiently, and effectively.” </a:t>
            </a:r>
          </a:p>
          <a:p>
            <a:pPr marL="209550" lvl="1"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Texas System, Office of Finance Mission Statement:</a:t>
            </a:r>
          </a:p>
          <a:p>
            <a:pPr marL="227013" lvl="2" indent="-207963" algn="just" defTabSz="1019175" eaLnBrk="0" hangingPunct="0">
              <a:buClr>
                <a:schemeClr val="folHlink"/>
              </a:buClr>
              <a:buSzPct val="125000"/>
            </a:pPr>
            <a:endParaRPr lang="en-US" sz="1600" dirty="0" smtClean="0"/>
          </a:p>
          <a:p>
            <a:pPr marL="227013" lvl="2" indent="-207963" algn="just" defTabSz="1019175" eaLnBrk="0" hangingPunct="0">
              <a:buClr>
                <a:schemeClr val="folHlink"/>
              </a:buClr>
              <a:buSzPct val="125000"/>
            </a:pPr>
            <a:r>
              <a:rPr lang="en-US" sz="1600" dirty="0" smtClean="0"/>
              <a:t>	</a:t>
            </a:r>
            <a:r>
              <a:rPr lang="en-US" sz="1600" i="1" dirty="0" smtClean="0">
                <a:solidFill>
                  <a:schemeClr val="accent1"/>
                </a:solidFill>
              </a:rPr>
              <a:t>“Support the vision of The University of Texas System by providing world class debt management, investment oversight, and other financial services to the Board of Regents, the institutions, and System Administration, for the benefit of the citizens of the State of Texas.”</a:t>
            </a:r>
          </a:p>
          <a:p>
            <a:pPr marL="209550" lvl="1" indent="-207963" algn="just" defTabSz="1019175" eaLnBrk="0" hangingPunct="0">
              <a:buClr>
                <a:schemeClr val="folHlink"/>
              </a:buClr>
              <a:buSzPct val="125000"/>
              <a:buFont typeface="Arial" pitchFamily="34" charset="0"/>
              <a:buChar char="•"/>
            </a:pPr>
            <a:endParaRPr lang="en-US" sz="1600" dirty="0" smtClean="0"/>
          </a:p>
        </p:txBody>
      </p:sp>
      <p:pic>
        <p:nvPicPr>
          <p:cNvPr id="39938" name="Picture 2" descr="http://topnews.in/files/university-of-michigan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800" y="1524000"/>
            <a:ext cx="977900" cy="614892"/>
          </a:xfrm>
          <a:prstGeom prst="rect">
            <a:avLst/>
          </a:prstGeom>
          <a:noFill/>
        </p:spPr>
      </p:pic>
      <p:pic>
        <p:nvPicPr>
          <p:cNvPr id="39940" name="Picture 4" descr="http://www.brewcrew6.us/images/Georgia%20logo.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39000" y="2892502"/>
            <a:ext cx="949325" cy="612698"/>
          </a:xfrm>
          <a:prstGeom prst="rect">
            <a:avLst/>
          </a:prstGeom>
          <a:noFill/>
        </p:spPr>
      </p:pic>
      <p:pic>
        <p:nvPicPr>
          <p:cNvPr id="39942" name="Picture 6" descr="See full size image">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78501" y="4603899"/>
            <a:ext cx="1066800" cy="640080"/>
          </a:xfrm>
          <a:prstGeom prst="rect">
            <a:avLst/>
          </a:prstGeom>
          <a:noFill/>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371600" y="1371600"/>
            <a:ext cx="7467600" cy="5029200"/>
          </a:xfrm>
          <a:prstGeom prst="rect">
            <a:avLst/>
          </a:prstGeom>
          <a:solidFill>
            <a:schemeClr val="bg2">
              <a:lumMod val="20000"/>
              <a:lumOff val="80000"/>
            </a:schemeClr>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Ask yourself some </a:t>
            </a:r>
            <a:r>
              <a:rPr lang="en-US" sz="2300" u="sng" dirty="0" smtClean="0">
                <a:solidFill>
                  <a:schemeClr val="accent1"/>
                </a:solidFill>
              </a:rPr>
              <a:t>MISSION</a:t>
            </a:r>
            <a:r>
              <a:rPr lang="en-US" sz="2300" dirty="0" smtClean="0"/>
              <a:t>-critical questions</a:t>
            </a:r>
            <a:endParaRPr lang="en-US" sz="2300" u="sng" dirty="0" smtClean="0">
              <a:solidFill>
                <a:schemeClr val="accent1"/>
              </a:solidFill>
            </a:endParaRPr>
          </a:p>
        </p:txBody>
      </p:sp>
      <p:sp>
        <p:nvSpPr>
          <p:cNvPr id="7" name="Rectangle 6"/>
          <p:cNvSpPr>
            <a:spLocks noChangeArrowheads="1"/>
          </p:cNvSpPr>
          <p:nvPr/>
        </p:nvSpPr>
        <p:spPr bwMode="gray">
          <a:xfrm>
            <a:off x="1524000" y="1729565"/>
            <a:ext cx="2133600" cy="4267200"/>
          </a:xfrm>
          <a:prstGeom prst="rect">
            <a:avLst/>
          </a:prstGeom>
          <a:noFill/>
          <a:ln w="9525">
            <a:noFill/>
            <a:miter lim="800000"/>
            <a:headEnd/>
            <a:tailEnd/>
          </a:ln>
        </p:spPr>
        <p:txBody>
          <a:bodyPr lIns="91429" tIns="36571" rIns="36571" bIns="36571"/>
          <a:lstStyle/>
          <a:p>
            <a:pPr marL="209550" lvl="1" indent="-207963" algn="r" defTabSz="1019175" eaLnBrk="0" hangingPunct="0">
              <a:buClr>
                <a:schemeClr val="folHlink"/>
              </a:buClr>
              <a:buSzPct val="125000"/>
            </a:pPr>
            <a:r>
              <a:rPr lang="en-US" sz="1600" dirty="0" smtClean="0"/>
              <a:t>Describe </a:t>
            </a:r>
            <a:r>
              <a:rPr lang="en-US" sz="1600" i="1" dirty="0" smtClean="0"/>
              <a:t>what</a:t>
            </a:r>
            <a:r>
              <a:rPr lang="en-US" sz="1600" dirty="0" smtClean="0"/>
              <a:t> you do and for </a:t>
            </a:r>
            <a:r>
              <a:rPr lang="en-US" sz="1600" i="1" dirty="0" smtClean="0"/>
              <a:t>whom</a:t>
            </a:r>
            <a:r>
              <a:rPr lang="en-US" sz="1600" dirty="0" smtClean="0"/>
              <a:t>…</a:t>
            </a:r>
          </a:p>
          <a:p>
            <a:pPr marL="666750" lvl="2" indent="-207963" algn="r" defTabSz="1019175" eaLnBrk="0" hangingPunct="0">
              <a:buClr>
                <a:schemeClr val="folHlink"/>
              </a:buClr>
              <a:buSzPct val="125000"/>
              <a:buFont typeface="Arial" pitchFamily="34" charset="0"/>
              <a:buChar char="•"/>
            </a:pPr>
            <a:endParaRPr lang="en-US" sz="1600" dirty="0" smtClean="0"/>
          </a:p>
          <a:p>
            <a:pPr marL="666750" lvl="2" indent="-207963" algn="r" defTabSz="1019175" eaLnBrk="0" hangingPunct="0">
              <a:buClr>
                <a:schemeClr val="folHlink"/>
              </a:buClr>
              <a:buSzPct val="125000"/>
              <a:buFont typeface="Arial" pitchFamily="34" charset="0"/>
              <a:buChar char="•"/>
            </a:pPr>
            <a:endParaRPr lang="en-US" sz="1600" dirty="0" smtClean="0"/>
          </a:p>
          <a:p>
            <a:pPr marL="666750" lvl="2" indent="-207963" algn="r" defTabSz="1019175" eaLnBrk="0" hangingPunct="0">
              <a:buClr>
                <a:schemeClr val="folHlink"/>
              </a:buClr>
              <a:buSzPct val="125000"/>
              <a:buFont typeface="Arial" pitchFamily="34" charset="0"/>
              <a:buChar char="•"/>
            </a:pPr>
            <a:endParaRPr lang="en-US" sz="1600" dirty="0" smtClean="0"/>
          </a:p>
          <a:p>
            <a:pPr marL="666750" lvl="2" indent="-207963" algn="r" defTabSz="1019175" eaLnBrk="0" hangingPunct="0">
              <a:buClr>
                <a:schemeClr val="folHlink"/>
              </a:buClr>
              <a:buSzPct val="125000"/>
              <a:buFont typeface="Arial" pitchFamily="34" charset="0"/>
              <a:buChar char="•"/>
            </a:pPr>
            <a:endParaRPr lang="en-US" sz="1600" dirty="0" smtClean="0"/>
          </a:p>
          <a:p>
            <a:pPr marL="666750" lvl="2"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pPr>
            <a:r>
              <a:rPr lang="en-US" sz="1600" dirty="0" smtClean="0"/>
              <a:t>It doesn’t have to be earth-shattering…  </a:t>
            </a:r>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pPr>
            <a:r>
              <a:rPr lang="en-US" sz="1600" dirty="0" smtClean="0"/>
              <a:t>Be what your core competency is…</a:t>
            </a:r>
          </a:p>
          <a:p>
            <a:pPr marL="666750" lvl="2" indent="-207963" algn="r" defTabSz="1019175" eaLnBrk="0" hangingPunct="0">
              <a:buClr>
                <a:schemeClr val="folHlink"/>
              </a:buClr>
              <a:buSzPct val="125000"/>
              <a:buFont typeface="Arial" pitchFamily="34" charset="0"/>
              <a:buChar char="•"/>
            </a:pPr>
            <a:endParaRPr lang="en-US" sz="1600" dirty="0" smtClean="0"/>
          </a:p>
        </p:txBody>
      </p:sp>
      <p:sp>
        <p:nvSpPr>
          <p:cNvPr id="4" name="Rectangle 3"/>
          <p:cNvSpPr>
            <a:spLocks noChangeArrowheads="1"/>
          </p:cNvSpPr>
          <p:nvPr/>
        </p:nvSpPr>
        <p:spPr bwMode="gray">
          <a:xfrm>
            <a:off x="4800600" y="1752600"/>
            <a:ext cx="2209800" cy="4267200"/>
          </a:xfrm>
          <a:prstGeom prst="rect">
            <a:avLst/>
          </a:prstGeom>
          <a:noFill/>
          <a:ln w="9525">
            <a:noFill/>
            <a:miter lim="800000"/>
            <a:headEnd/>
            <a:tailEnd/>
          </a:ln>
        </p:spPr>
        <p:txBody>
          <a:bodyPr lIns="91429" tIns="36571" rIns="36571" bIns="36571"/>
          <a:lstStyle/>
          <a:p>
            <a:pPr marL="0" lvl="2" defTabSz="1019175" eaLnBrk="0" hangingPunct="0">
              <a:buClr>
                <a:schemeClr val="folHlink"/>
              </a:buClr>
              <a:buSzPct val="125000"/>
            </a:pPr>
            <a:r>
              <a:rPr lang="en-US" sz="1600" dirty="0" smtClean="0"/>
              <a:t>But would your mother understand it?</a:t>
            </a:r>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r>
              <a:rPr lang="en-US" sz="1600" dirty="0" smtClean="0"/>
              <a:t>But does it inspire you?</a:t>
            </a:r>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endParaRPr lang="en-US" sz="1600" dirty="0" smtClean="0"/>
          </a:p>
          <a:p>
            <a:pPr marL="0" lvl="2" defTabSz="1019175" eaLnBrk="0" hangingPunct="0">
              <a:buClr>
                <a:schemeClr val="folHlink"/>
              </a:buClr>
              <a:buSzPct val="125000"/>
            </a:pPr>
            <a:r>
              <a:rPr lang="en-US" sz="1600" dirty="0" smtClean="0"/>
              <a:t>But does it align with what you do best?</a:t>
            </a:r>
          </a:p>
        </p:txBody>
      </p:sp>
      <p:sp>
        <p:nvSpPr>
          <p:cNvPr id="5" name="Right Arrow 4"/>
          <p:cNvSpPr/>
          <p:nvPr/>
        </p:nvSpPr>
        <p:spPr bwMode="auto">
          <a:xfrm>
            <a:off x="3733800" y="182880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Right Arrow 5"/>
          <p:cNvSpPr/>
          <p:nvPr/>
        </p:nvSpPr>
        <p:spPr bwMode="auto">
          <a:xfrm>
            <a:off x="3733800" y="3549501"/>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Right Arrow 7"/>
          <p:cNvSpPr/>
          <p:nvPr/>
        </p:nvSpPr>
        <p:spPr bwMode="auto">
          <a:xfrm>
            <a:off x="3733800" y="5213499"/>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37894" name="Picture 6" descr="http://comps.fotosearch.com/printpreview.aspx?filepath=UNX/UNX115/u1830850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7125" y="1524000"/>
            <a:ext cx="1026335" cy="1550367"/>
          </a:xfrm>
          <a:prstGeom prst="rect">
            <a:avLst/>
          </a:prstGeom>
          <a:noFill/>
          <a:ln w="25400">
            <a:solidFill>
              <a:schemeClr val="bg1">
                <a:lumMod val="50000"/>
              </a:schemeClr>
            </a:solidFill>
          </a:ln>
        </p:spPr>
      </p:pic>
      <p:pic>
        <p:nvPicPr>
          <p:cNvPr id="37896" name="Picture 8" descr="http://www.mintel.com/inspire_microsite/images/hom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04567" y="3390790"/>
            <a:ext cx="1034789" cy="1222037"/>
          </a:xfrm>
          <a:prstGeom prst="rect">
            <a:avLst/>
          </a:prstGeom>
          <a:noFill/>
          <a:ln w="25400">
            <a:solidFill>
              <a:schemeClr val="bg1">
                <a:lumMod val="50000"/>
              </a:schemeClr>
            </a:solidFill>
          </a:ln>
        </p:spPr>
      </p:pic>
      <p:pic>
        <p:nvPicPr>
          <p:cNvPr id="37901" name="Picture 13"/>
          <p:cNvPicPr>
            <a:picLocks noChangeAspect="1" noChangeArrowheads="1"/>
          </p:cNvPicPr>
          <p:nvPr/>
        </p:nvPicPr>
        <p:blipFill>
          <a:blip r:embed="rId6" cstate="print"/>
          <a:srcRect/>
          <a:stretch>
            <a:fillRect/>
          </a:stretch>
        </p:blipFill>
        <p:spPr bwMode="auto">
          <a:xfrm rot="-2700000">
            <a:off x="7359774" y="5073336"/>
            <a:ext cx="949577" cy="950454"/>
          </a:xfrm>
          <a:prstGeom prst="rect">
            <a:avLst/>
          </a:prstGeom>
          <a:noFill/>
          <a:ln w="25400">
            <a:solidFill>
              <a:schemeClr val="tx1"/>
            </a:solidFill>
            <a:miter lim="800000"/>
            <a:headEnd/>
            <a:tailEnd/>
          </a:ln>
          <a:effectLst/>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CFO Division </a:t>
            </a:r>
            <a:r>
              <a:rPr lang="en-US" sz="2300" u="sng" dirty="0" smtClean="0">
                <a:solidFill>
                  <a:schemeClr val="accent1"/>
                </a:solidFill>
              </a:rPr>
              <a:t>MISSION</a:t>
            </a:r>
          </a:p>
        </p:txBody>
      </p:sp>
      <p:graphicFrame>
        <p:nvGraphicFramePr>
          <p:cNvPr id="4" name="Table 3"/>
          <p:cNvGraphicFramePr>
            <a:graphicFrameLocks noGrp="1"/>
          </p:cNvGraphicFramePr>
          <p:nvPr/>
        </p:nvGraphicFramePr>
        <p:xfrm>
          <a:off x="1219200" y="1752600"/>
          <a:ext cx="8153400" cy="4267200"/>
        </p:xfrm>
        <a:graphic>
          <a:graphicData uri="http://schemas.openxmlformats.org/drawingml/2006/table">
            <a:tbl>
              <a:tblPr/>
              <a:tblGrid>
                <a:gridCol w="1905000"/>
                <a:gridCol w="6248400"/>
              </a:tblGrid>
              <a:tr h="4267200">
                <a:tc>
                  <a:txBody>
                    <a:bodyPr/>
                    <a:lstStyle/>
                    <a:p>
                      <a:pPr marL="0" marR="0" algn="r">
                        <a:lnSpc>
                          <a:spcPct val="115000"/>
                        </a:lnSpc>
                        <a:spcBef>
                          <a:spcPts val="0"/>
                        </a:spcBef>
                        <a:spcAft>
                          <a:spcPts val="0"/>
                        </a:spcAft>
                        <a:tabLst>
                          <a:tab pos="1828800" algn="l"/>
                        </a:tabLst>
                      </a:pPr>
                      <a:endParaRPr lang="en-US" sz="3400" dirty="0">
                        <a:latin typeface="Calibri"/>
                        <a:ea typeface="Times New Roman"/>
                        <a:cs typeface="Times New Roman"/>
                      </a:endParaRPr>
                    </a:p>
                    <a:p>
                      <a:pPr marL="0" marR="0" algn="r">
                        <a:lnSpc>
                          <a:spcPct val="115000"/>
                        </a:lnSpc>
                        <a:spcBef>
                          <a:spcPts val="0"/>
                        </a:spcBef>
                        <a:spcAft>
                          <a:spcPts val="0"/>
                        </a:spcAft>
                        <a:tabLst>
                          <a:tab pos="1828800" algn="l"/>
                        </a:tabLst>
                      </a:pPr>
                      <a:r>
                        <a:rPr lang="en-US" sz="3400" b="1" u="dbl" dirty="0">
                          <a:solidFill>
                            <a:srgbClr val="4F81BD"/>
                          </a:solidFill>
                          <a:latin typeface="Calibri"/>
                          <a:ea typeface="Times New Roman"/>
                          <a:cs typeface="Times New Roman"/>
                        </a:rPr>
                        <a:t>MISSION</a:t>
                      </a:r>
                      <a:r>
                        <a:rPr lang="en-US" sz="3400" b="1" dirty="0">
                          <a:latin typeface="Calibri"/>
                          <a:ea typeface="Times New Roman"/>
                          <a:cs typeface="Times New Roman"/>
                        </a:rPr>
                        <a:t> is what we do:</a:t>
                      </a:r>
                      <a:endParaRPr lang="en-US" sz="3400" dirty="0">
                        <a:latin typeface="Calibri"/>
                        <a:ea typeface="Times New Roman"/>
                        <a:cs typeface="Times New Roman"/>
                      </a:endParaRPr>
                    </a:p>
                  </a:txBody>
                  <a:tcPr marL="77866" marR="77866" marT="0" marB="0">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nSpc>
                          <a:spcPct val="115000"/>
                        </a:lnSpc>
                        <a:spcBef>
                          <a:spcPts val="0"/>
                        </a:spcBef>
                        <a:spcAft>
                          <a:spcPts val="0"/>
                        </a:spcAft>
                        <a:tabLst>
                          <a:tab pos="1828800" algn="l"/>
                        </a:tabLst>
                      </a:pPr>
                      <a:endParaRPr lang="en-US" sz="3400" dirty="0">
                        <a:latin typeface="Calibri"/>
                        <a:ea typeface="Times New Roman"/>
                        <a:cs typeface="Times New Roman"/>
                      </a:endParaRPr>
                    </a:p>
                    <a:p>
                      <a:pPr marL="0" marR="0" algn="just">
                        <a:lnSpc>
                          <a:spcPct val="115000"/>
                        </a:lnSpc>
                        <a:spcBef>
                          <a:spcPts val="0"/>
                        </a:spcBef>
                        <a:spcAft>
                          <a:spcPts val="0"/>
                        </a:spcAft>
                        <a:tabLst>
                          <a:tab pos="1828800" algn="l"/>
                        </a:tabLst>
                      </a:pPr>
                      <a:r>
                        <a:rPr lang="en-US" sz="2600" dirty="0">
                          <a:latin typeface="Calibri"/>
                          <a:ea typeface="Times New Roman"/>
                          <a:cs typeface="Times New Roman"/>
                        </a:rPr>
                        <a:t>The mission of the CFO Division is to provide leadership, operational oversight, and system coordination of financial products and services for the UC Community.  We add value with accurate, insightful, and timely information, analysis, and solutions that promote informed decision-making.</a:t>
                      </a:r>
                    </a:p>
                  </a:txBody>
                  <a:tcPr marL="207644" marR="82913" marT="0" marB="0">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u="sng" dirty="0" smtClean="0">
                <a:solidFill>
                  <a:schemeClr val="accent1"/>
                </a:solidFill>
              </a:rPr>
              <a:t>VISION</a:t>
            </a:r>
            <a:r>
              <a:rPr lang="en-US" sz="2300" dirty="0" smtClean="0">
                <a:solidFill>
                  <a:schemeClr val="accent1"/>
                </a:solidFill>
              </a:rPr>
              <a:t> </a:t>
            </a:r>
            <a:r>
              <a:rPr lang="en-US" sz="2300" dirty="0" smtClean="0"/>
              <a:t>is what we will do to leave a leadership legacy</a:t>
            </a:r>
          </a:p>
        </p:txBody>
      </p:sp>
      <p:sp>
        <p:nvSpPr>
          <p:cNvPr id="7" name="Rectangle 6"/>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119063" lvl="1" indent="-117475" algn="just" defTabSz="1019175" eaLnBrk="0" hangingPunct="0">
              <a:buClr>
                <a:schemeClr val="folHlink"/>
              </a:buClr>
              <a:buSzPct val="125000"/>
              <a:buFont typeface="Arial" pitchFamily="34" charset="0"/>
              <a:buChar char="•"/>
            </a:pPr>
            <a:r>
              <a:rPr lang="en-US" sz="1600" dirty="0" smtClean="0"/>
              <a:t>University of Michigan, Business &amp; Finance Division Vision:</a:t>
            </a:r>
          </a:p>
          <a:p>
            <a:pPr marL="227013" lvl="2" indent="-207963" algn="just" defTabSz="1019175" eaLnBrk="0" hangingPunct="0">
              <a:buClr>
                <a:schemeClr val="folHlink"/>
              </a:buClr>
              <a:buSzPct val="125000"/>
            </a:pPr>
            <a:endParaRPr lang="en-US" sz="1600" dirty="0" smtClean="0"/>
          </a:p>
          <a:p>
            <a:pPr marL="227013" lvl="2" indent="-207963" algn="just" defTabSz="1019175" eaLnBrk="0" hangingPunct="0">
              <a:buClr>
                <a:schemeClr val="folHlink"/>
              </a:buClr>
              <a:buSzPct val="125000"/>
            </a:pPr>
            <a:r>
              <a:rPr lang="en-US" sz="1600" dirty="0" smtClean="0"/>
              <a:t>	</a:t>
            </a:r>
            <a:r>
              <a:rPr lang="en-US" sz="1600" i="1" dirty="0" smtClean="0">
                <a:solidFill>
                  <a:schemeClr val="accent1"/>
                </a:solidFill>
              </a:rPr>
              <a:t>“We will become a high-performance organization by:  (1) being known for our deep expertise, both technical and business; (2) demonstrating (via assessment and service) our understanding of the University's businesses; and (3) serving as fiduciaries of the University assets (physical, financial, human, information and technology assets).” </a:t>
            </a:r>
          </a:p>
          <a:p>
            <a:pPr marL="666750" lvl="2"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Georgia, Finance &amp; Administration Vision:</a:t>
            </a:r>
          </a:p>
          <a:p>
            <a:pPr marL="227013" lvl="2" indent="-207963" algn="just" defTabSz="1019175" eaLnBrk="0" hangingPunct="0">
              <a:buClr>
                <a:schemeClr val="folHlink"/>
              </a:buClr>
              <a:buSzPct val="125000"/>
            </a:pPr>
            <a:endParaRPr lang="en-US" sz="1600" i="1" dirty="0" smtClean="0"/>
          </a:p>
          <a:p>
            <a:pPr marL="227013" lvl="2" indent="-207963" algn="just" defTabSz="1019175" eaLnBrk="0" hangingPunct="0">
              <a:buClr>
                <a:schemeClr val="folHlink"/>
              </a:buClr>
              <a:buSzPct val="125000"/>
            </a:pPr>
            <a:r>
              <a:rPr lang="en-US" sz="1600" i="1" dirty="0" smtClean="0"/>
              <a:t>	</a:t>
            </a:r>
            <a:r>
              <a:rPr lang="en-US" sz="1600" i="1" dirty="0" smtClean="0">
                <a:solidFill>
                  <a:schemeClr val="accent1"/>
                </a:solidFill>
              </a:rPr>
              <a:t>“Finance and Administration will set the standard for integrity, teamwork, and excellence in the delivery of the business and administrative support services that are essential for the University of Georgia to become one of the foremost public research universities in the world, the institution of choice for the best students, and the employer of choice for the best faculty and staff.” </a:t>
            </a:r>
          </a:p>
          <a:p>
            <a:pPr marL="209550" lvl="1"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Texas System, Office of Finance Vision:</a:t>
            </a:r>
          </a:p>
          <a:p>
            <a:pPr marL="227013" lvl="2" indent="-207963" algn="just" defTabSz="1019175" eaLnBrk="0" hangingPunct="0">
              <a:buClr>
                <a:schemeClr val="folHlink"/>
              </a:buClr>
              <a:buSzPct val="125000"/>
            </a:pPr>
            <a:endParaRPr lang="en-US" sz="1600" dirty="0" smtClean="0"/>
          </a:p>
          <a:p>
            <a:pPr marL="227013" lvl="2" indent="-207963" algn="just" defTabSz="1019175" eaLnBrk="0" hangingPunct="0">
              <a:buClr>
                <a:schemeClr val="folHlink"/>
              </a:buClr>
              <a:buSzPct val="125000"/>
            </a:pPr>
            <a:r>
              <a:rPr lang="en-US" sz="1600" dirty="0" smtClean="0"/>
              <a:t>	</a:t>
            </a:r>
            <a:r>
              <a:rPr lang="en-US" sz="1600" i="1" dirty="0" smtClean="0">
                <a:solidFill>
                  <a:schemeClr val="accent1"/>
                </a:solidFill>
              </a:rPr>
              <a:t>“To be the leading provider of financial services in higher education.”</a:t>
            </a:r>
          </a:p>
          <a:p>
            <a:pPr marL="209550" lvl="1" indent="-207963" algn="just" defTabSz="1019175" eaLnBrk="0" hangingPunct="0">
              <a:buClr>
                <a:schemeClr val="folHlink"/>
              </a:buClr>
              <a:buSzPct val="125000"/>
              <a:buFont typeface="Arial" pitchFamily="34" charset="0"/>
              <a:buChar char="•"/>
            </a:pPr>
            <a:endParaRPr lang="en-US" sz="1600" dirty="0" smtClean="0"/>
          </a:p>
        </p:txBody>
      </p:sp>
      <p:pic>
        <p:nvPicPr>
          <p:cNvPr id="4" name="Picture 2" descr="http://topnews.in/files/university-of-michigan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1594908"/>
            <a:ext cx="977900" cy="614892"/>
          </a:xfrm>
          <a:prstGeom prst="rect">
            <a:avLst/>
          </a:prstGeom>
          <a:noFill/>
        </p:spPr>
      </p:pic>
      <p:pic>
        <p:nvPicPr>
          <p:cNvPr id="5" name="Picture 4" descr="http://www.brewcrew6.us/images/Georgia%20logo.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200" y="3276600"/>
            <a:ext cx="949325" cy="612698"/>
          </a:xfrm>
          <a:prstGeom prst="rect">
            <a:avLst/>
          </a:prstGeom>
          <a:noFill/>
        </p:spPr>
      </p:pic>
      <p:pic>
        <p:nvPicPr>
          <p:cNvPr id="6" name="Picture 6" descr="See full size image">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43600" y="5257800"/>
            <a:ext cx="1066800" cy="640080"/>
          </a:xfrm>
          <a:prstGeom prst="rect">
            <a:avLst/>
          </a:prstGeom>
          <a:noFill/>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143000" y="1600200"/>
            <a:ext cx="8229600" cy="4495800"/>
          </a:xfrm>
          <a:prstGeom prst="rect">
            <a:avLst/>
          </a:prstGeom>
          <a:solidFill>
            <a:schemeClr val="bg2">
              <a:lumMod val="20000"/>
              <a:lumOff val="80000"/>
            </a:schemeClr>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Envisioning the </a:t>
            </a:r>
            <a:r>
              <a:rPr lang="en-US" sz="2300" u="sng" dirty="0" smtClean="0">
                <a:solidFill>
                  <a:schemeClr val="accent1"/>
                </a:solidFill>
              </a:rPr>
              <a:t>VISION</a:t>
            </a:r>
          </a:p>
        </p:txBody>
      </p:sp>
      <p:sp>
        <p:nvSpPr>
          <p:cNvPr id="7" name="Rectangle 6"/>
          <p:cNvSpPr>
            <a:spLocks noChangeArrowheads="1"/>
          </p:cNvSpPr>
          <p:nvPr/>
        </p:nvSpPr>
        <p:spPr bwMode="gray">
          <a:xfrm>
            <a:off x="1143000" y="2133600"/>
            <a:ext cx="4114800" cy="381000"/>
          </a:xfrm>
          <a:prstGeom prst="rect">
            <a:avLst/>
          </a:prstGeom>
          <a:noFill/>
          <a:ln w="9525">
            <a:noFill/>
            <a:miter lim="800000"/>
            <a:headEnd/>
            <a:tailEnd/>
          </a:ln>
        </p:spPr>
        <p:txBody>
          <a:bodyPr lIns="91429" tIns="36571" rIns="36571" bIns="36571"/>
          <a:lstStyle/>
          <a:p>
            <a:pPr marL="209550" lvl="1" indent="-207963" algn="r" defTabSz="1019175" eaLnBrk="0" hangingPunct="0">
              <a:buClr>
                <a:schemeClr val="folHlink"/>
              </a:buClr>
              <a:buSzPct val="125000"/>
            </a:pPr>
            <a:r>
              <a:rPr lang="en-US" sz="1800" dirty="0" smtClean="0"/>
              <a:t>The vision should be very attractive…</a:t>
            </a:r>
          </a:p>
          <a:p>
            <a:pPr marL="666750" lvl="2" indent="-207963" algn="r" defTabSz="1019175" eaLnBrk="0" hangingPunct="0">
              <a:buClr>
                <a:schemeClr val="folHlink"/>
              </a:buClr>
              <a:buSzPct val="125000"/>
              <a:buFont typeface="Arial" pitchFamily="34" charset="0"/>
              <a:buChar char="•"/>
            </a:pPr>
            <a:endParaRPr lang="en-US" sz="1800" dirty="0" smtClean="0"/>
          </a:p>
        </p:txBody>
      </p:sp>
      <p:sp>
        <p:nvSpPr>
          <p:cNvPr id="4" name="Rectangle 3"/>
          <p:cNvSpPr>
            <a:spLocks noChangeArrowheads="1"/>
          </p:cNvSpPr>
          <p:nvPr/>
        </p:nvSpPr>
        <p:spPr bwMode="gray">
          <a:xfrm>
            <a:off x="5943600" y="2133600"/>
            <a:ext cx="2667000" cy="381000"/>
          </a:xfrm>
          <a:prstGeom prst="rect">
            <a:avLst/>
          </a:prstGeom>
          <a:noFill/>
          <a:ln w="9525">
            <a:noFill/>
            <a:miter lim="800000"/>
            <a:headEnd/>
            <a:tailEnd/>
          </a:ln>
        </p:spPr>
        <p:txBody>
          <a:bodyPr lIns="91429" tIns="36571" rIns="36571" bIns="36571"/>
          <a:lstStyle/>
          <a:p>
            <a:pPr marL="666750" lvl="2" indent="-207963" algn="just" defTabSz="1019175" eaLnBrk="0" hangingPunct="0">
              <a:buClr>
                <a:schemeClr val="folHlink"/>
              </a:buClr>
              <a:buSzPct val="125000"/>
            </a:pPr>
            <a:r>
              <a:rPr lang="en-US" sz="1800" dirty="0" smtClean="0"/>
              <a:t>… but still realistic.</a:t>
            </a:r>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pPr>
            <a:endParaRPr lang="en-US" sz="1800" dirty="0" smtClean="0"/>
          </a:p>
        </p:txBody>
      </p:sp>
      <p:sp>
        <p:nvSpPr>
          <p:cNvPr id="5" name="Right Arrow 4"/>
          <p:cNvSpPr/>
          <p:nvPr/>
        </p:nvSpPr>
        <p:spPr bwMode="auto">
          <a:xfrm>
            <a:off x="5334000" y="213360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371600" y="2743200"/>
            <a:ext cx="4433454" cy="2209800"/>
          </a:xfrm>
          <a:prstGeom prst="rect">
            <a:avLst/>
          </a:prstGeom>
          <a:noFill/>
          <a:ln w="25400">
            <a:solidFill>
              <a:schemeClr val="bg1">
                <a:lumMod val="50000"/>
              </a:schemeClr>
            </a:solidFill>
            <a:miter lim="800000"/>
            <a:headEnd/>
            <a:tailEnd/>
          </a:ln>
        </p:spPr>
      </p:pic>
      <p:pic>
        <p:nvPicPr>
          <p:cNvPr id="1030" name="Picture 6" descr="Photo of West Hartford, West Hartford, FL, 0611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200" y="2743200"/>
            <a:ext cx="2841171" cy="2209800"/>
          </a:xfrm>
          <a:prstGeom prst="rect">
            <a:avLst/>
          </a:prstGeom>
          <a:noFill/>
          <a:ln w="25400">
            <a:solidFill>
              <a:schemeClr val="bg1">
                <a:lumMod val="50000"/>
              </a:schemeClr>
            </a:solidFill>
          </a:ln>
        </p:spPr>
      </p:pic>
      <p:sp>
        <p:nvSpPr>
          <p:cNvPr id="14" name="Rectangle 13"/>
          <p:cNvSpPr>
            <a:spLocks noChangeArrowheads="1"/>
          </p:cNvSpPr>
          <p:nvPr/>
        </p:nvSpPr>
        <p:spPr bwMode="gray">
          <a:xfrm>
            <a:off x="1600200" y="5181600"/>
            <a:ext cx="3962400" cy="304800"/>
          </a:xfrm>
          <a:prstGeom prst="rect">
            <a:avLst/>
          </a:prstGeom>
          <a:noFill/>
          <a:ln w="9525">
            <a:noFill/>
            <a:miter lim="800000"/>
            <a:headEnd/>
            <a:tailEnd/>
          </a:ln>
        </p:spPr>
        <p:txBody>
          <a:bodyPr lIns="91429" tIns="36571" rIns="36571" bIns="36571"/>
          <a:lstStyle/>
          <a:p>
            <a:pPr marL="207963" lvl="2" indent="-207963" algn="ctr" defTabSz="1019175" eaLnBrk="0" hangingPunct="0">
              <a:buClr>
                <a:schemeClr val="folHlink"/>
              </a:buClr>
              <a:buSzPct val="125000"/>
            </a:pPr>
            <a:r>
              <a:rPr lang="en-US" sz="2200" dirty="0" smtClean="0">
                <a:solidFill>
                  <a:schemeClr val="bg1">
                    <a:lumMod val="50000"/>
                  </a:schemeClr>
                </a:solidFill>
              </a:rPr>
              <a:t>Chateau with formal gardens?</a:t>
            </a:r>
          </a:p>
          <a:p>
            <a:pPr marL="666750" lvl="2" indent="-207963" algn="ctr" defTabSz="1019175" eaLnBrk="0" hangingPunct="0">
              <a:buClr>
                <a:schemeClr val="folHlink"/>
              </a:buClr>
              <a:buSzPct val="125000"/>
              <a:buFont typeface="Arial" pitchFamily="34" charset="0"/>
              <a:buChar char="•"/>
            </a:pPr>
            <a:endParaRPr lang="en-US" sz="2200" dirty="0" smtClean="0">
              <a:solidFill>
                <a:schemeClr val="bg1">
                  <a:lumMod val="50000"/>
                </a:schemeClr>
              </a:solidFill>
            </a:endParaRPr>
          </a:p>
          <a:p>
            <a:pPr marL="666750" lvl="2" indent="-207963" algn="ctr" defTabSz="1019175" eaLnBrk="0" hangingPunct="0">
              <a:buClr>
                <a:schemeClr val="folHlink"/>
              </a:buClr>
              <a:buSzPct val="125000"/>
            </a:pPr>
            <a:endParaRPr lang="en-US" sz="2200" dirty="0" smtClean="0">
              <a:solidFill>
                <a:schemeClr val="bg1">
                  <a:lumMod val="50000"/>
                </a:schemeClr>
              </a:solidFill>
            </a:endParaRPr>
          </a:p>
        </p:txBody>
      </p:sp>
      <p:sp>
        <p:nvSpPr>
          <p:cNvPr id="15" name="Rectangle 14"/>
          <p:cNvSpPr>
            <a:spLocks noChangeArrowheads="1"/>
          </p:cNvSpPr>
          <p:nvPr/>
        </p:nvSpPr>
        <p:spPr bwMode="gray">
          <a:xfrm>
            <a:off x="6096000" y="5181600"/>
            <a:ext cx="3124200" cy="304800"/>
          </a:xfrm>
          <a:prstGeom prst="rect">
            <a:avLst/>
          </a:prstGeom>
          <a:noFill/>
          <a:ln w="9525">
            <a:noFill/>
            <a:miter lim="800000"/>
            <a:headEnd/>
            <a:tailEnd/>
          </a:ln>
        </p:spPr>
        <p:txBody>
          <a:bodyPr lIns="91429" tIns="36571" rIns="36571" bIns="36571"/>
          <a:lstStyle/>
          <a:p>
            <a:pPr marL="207963" lvl="2" indent="-207963" algn="ctr" defTabSz="1019175" eaLnBrk="0" hangingPunct="0">
              <a:buClr>
                <a:schemeClr val="folHlink"/>
              </a:buClr>
              <a:buSzPct val="125000"/>
            </a:pPr>
            <a:r>
              <a:rPr lang="en-US" sz="2200" dirty="0" smtClean="0">
                <a:solidFill>
                  <a:schemeClr val="bg1">
                    <a:lumMod val="50000"/>
                  </a:schemeClr>
                </a:solidFill>
              </a:rPr>
              <a:t>Center-hall colonial!</a:t>
            </a:r>
          </a:p>
          <a:p>
            <a:pPr marL="666750" lvl="2" indent="-207963" algn="ctr" defTabSz="1019175" eaLnBrk="0" hangingPunct="0">
              <a:buClr>
                <a:schemeClr val="folHlink"/>
              </a:buClr>
              <a:buSzPct val="125000"/>
              <a:buFont typeface="Arial" pitchFamily="34" charset="0"/>
              <a:buChar char="•"/>
            </a:pPr>
            <a:endParaRPr lang="en-US" sz="2200" dirty="0" smtClean="0">
              <a:solidFill>
                <a:schemeClr val="bg1">
                  <a:lumMod val="50000"/>
                </a:schemeClr>
              </a:solidFill>
            </a:endParaRPr>
          </a:p>
          <a:p>
            <a:pPr marL="666750" lvl="2" indent="-207963" algn="ctr" defTabSz="1019175" eaLnBrk="0" hangingPunct="0">
              <a:buClr>
                <a:schemeClr val="folHlink"/>
              </a:buClr>
              <a:buSzPct val="125000"/>
            </a:pPr>
            <a:endParaRPr lang="en-US" sz="2200" dirty="0" smtClean="0">
              <a:solidFill>
                <a:schemeClr val="bg1">
                  <a:lumMod val="50000"/>
                </a:schemeClr>
              </a:solidFill>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CFO Division </a:t>
            </a:r>
            <a:r>
              <a:rPr lang="en-US" sz="2300" u="sng" dirty="0" smtClean="0">
                <a:solidFill>
                  <a:schemeClr val="accent1"/>
                </a:solidFill>
              </a:rPr>
              <a:t>VISION</a:t>
            </a:r>
          </a:p>
        </p:txBody>
      </p:sp>
      <p:graphicFrame>
        <p:nvGraphicFramePr>
          <p:cNvPr id="4" name="Table 3"/>
          <p:cNvGraphicFramePr>
            <a:graphicFrameLocks noGrp="1"/>
          </p:cNvGraphicFramePr>
          <p:nvPr/>
        </p:nvGraphicFramePr>
        <p:xfrm>
          <a:off x="990600" y="1447800"/>
          <a:ext cx="8686800" cy="4876800"/>
        </p:xfrm>
        <a:graphic>
          <a:graphicData uri="http://schemas.openxmlformats.org/drawingml/2006/table">
            <a:tbl>
              <a:tblPr/>
              <a:tblGrid>
                <a:gridCol w="1828800"/>
                <a:gridCol w="6858000"/>
              </a:tblGrid>
              <a:tr h="4876800">
                <a:tc>
                  <a:txBody>
                    <a:bodyPr/>
                    <a:lstStyle/>
                    <a:p>
                      <a:pPr marL="0" marR="0" algn="r">
                        <a:lnSpc>
                          <a:spcPct val="115000"/>
                        </a:lnSpc>
                        <a:spcBef>
                          <a:spcPts val="0"/>
                        </a:spcBef>
                        <a:spcAft>
                          <a:spcPts val="0"/>
                        </a:spcAft>
                        <a:tabLst>
                          <a:tab pos="1828800" algn="l"/>
                        </a:tabLst>
                      </a:pPr>
                      <a:endParaRPr lang="en-US" sz="3200" dirty="0">
                        <a:latin typeface="Calibri"/>
                        <a:ea typeface="Times New Roman"/>
                        <a:cs typeface="Times New Roman"/>
                      </a:endParaRPr>
                    </a:p>
                    <a:p>
                      <a:pPr marL="0" marR="0" algn="r">
                        <a:lnSpc>
                          <a:spcPct val="115000"/>
                        </a:lnSpc>
                        <a:spcBef>
                          <a:spcPts val="0"/>
                        </a:spcBef>
                        <a:spcAft>
                          <a:spcPts val="0"/>
                        </a:spcAft>
                        <a:tabLst>
                          <a:tab pos="1828800" algn="l"/>
                        </a:tabLst>
                      </a:pPr>
                      <a:r>
                        <a:rPr lang="en-US" sz="3200" b="1" u="dbl" dirty="0" smtClean="0">
                          <a:solidFill>
                            <a:srgbClr val="4F81BD"/>
                          </a:solidFill>
                          <a:latin typeface="Calibri"/>
                          <a:ea typeface="Times New Roman"/>
                          <a:cs typeface="Times New Roman"/>
                        </a:rPr>
                        <a:t>VISION</a:t>
                      </a:r>
                      <a:endParaRPr lang="en-US" sz="3200" b="1" u="none" dirty="0" smtClean="0">
                        <a:solidFill>
                          <a:schemeClr val="tx1"/>
                        </a:solidFill>
                        <a:latin typeface="Calibri"/>
                        <a:ea typeface="Times New Roman"/>
                        <a:cs typeface="Times New Roman"/>
                      </a:endParaRPr>
                    </a:p>
                    <a:p>
                      <a:pPr marL="0" marR="0" algn="r">
                        <a:lnSpc>
                          <a:spcPct val="115000"/>
                        </a:lnSpc>
                        <a:spcBef>
                          <a:spcPts val="0"/>
                        </a:spcBef>
                        <a:spcAft>
                          <a:spcPts val="0"/>
                        </a:spcAft>
                        <a:tabLst>
                          <a:tab pos="1828800" algn="l"/>
                        </a:tabLst>
                      </a:pPr>
                      <a:r>
                        <a:rPr lang="en-US" sz="3200" b="1" dirty="0" smtClean="0">
                          <a:latin typeface="Calibri"/>
                          <a:ea typeface="Times New Roman"/>
                          <a:cs typeface="Times New Roman"/>
                        </a:rPr>
                        <a:t>is </a:t>
                      </a:r>
                      <a:r>
                        <a:rPr lang="en-US" sz="3200" b="1" dirty="0">
                          <a:latin typeface="Calibri"/>
                          <a:ea typeface="Times New Roman"/>
                          <a:cs typeface="Times New Roman"/>
                        </a:rPr>
                        <a:t>the future we want to create:</a:t>
                      </a:r>
                      <a:endParaRPr lang="en-US" sz="3200" dirty="0">
                        <a:latin typeface="Calibri"/>
                        <a:ea typeface="Times New Roman"/>
                        <a:cs typeface="Times New Roman"/>
                      </a:endParaRPr>
                    </a:p>
                  </a:txBody>
                  <a:tcPr marL="68580" marR="68580" marT="0" marB="0">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just">
                        <a:lnSpc>
                          <a:spcPct val="115000"/>
                        </a:lnSpc>
                        <a:spcBef>
                          <a:spcPts val="0"/>
                        </a:spcBef>
                        <a:spcAft>
                          <a:spcPts val="0"/>
                        </a:spcAft>
                        <a:tabLst>
                          <a:tab pos="1828800" algn="l"/>
                        </a:tabLst>
                      </a:pPr>
                      <a:endParaRPr lang="en-US" sz="3400" dirty="0">
                        <a:latin typeface="Calibri"/>
                        <a:ea typeface="Times New Roman"/>
                        <a:cs typeface="Times New Roman"/>
                      </a:endParaRPr>
                    </a:p>
                    <a:p>
                      <a:pPr marL="0" marR="0" algn="just">
                        <a:lnSpc>
                          <a:spcPct val="115000"/>
                        </a:lnSpc>
                        <a:spcBef>
                          <a:spcPts val="0"/>
                        </a:spcBef>
                        <a:spcAft>
                          <a:spcPts val="0"/>
                        </a:spcAft>
                        <a:tabLst>
                          <a:tab pos="1828800" algn="l"/>
                        </a:tabLst>
                      </a:pPr>
                      <a:r>
                        <a:rPr lang="en-US" sz="2500" dirty="0">
                          <a:latin typeface="Calibri"/>
                          <a:ea typeface="Times New Roman"/>
                          <a:cs typeface="Times New Roman"/>
                        </a:rPr>
                        <a:t>The vision of the CFO Division is to be known as a model for organizational efficiency and </a:t>
                      </a:r>
                      <a:r>
                        <a:rPr lang="en-US" sz="2500" dirty="0" smtClean="0">
                          <a:latin typeface="Calibri"/>
                          <a:ea typeface="Times New Roman"/>
                          <a:cs typeface="Times New Roman"/>
                        </a:rPr>
                        <a:t>effective-</a:t>
                      </a:r>
                      <a:r>
                        <a:rPr lang="en-US" sz="2500" dirty="0" err="1" smtClean="0">
                          <a:latin typeface="Calibri"/>
                          <a:ea typeface="Times New Roman"/>
                          <a:cs typeface="Times New Roman"/>
                        </a:rPr>
                        <a:t>ness</a:t>
                      </a:r>
                      <a:r>
                        <a:rPr lang="en-US" sz="2500" dirty="0" smtClean="0">
                          <a:latin typeface="Calibri"/>
                          <a:ea typeface="Times New Roman"/>
                          <a:cs typeface="Times New Roman"/>
                        </a:rPr>
                        <a:t> </a:t>
                      </a:r>
                      <a:r>
                        <a:rPr lang="en-US" sz="2500" dirty="0">
                          <a:latin typeface="Calibri"/>
                          <a:ea typeface="Times New Roman"/>
                          <a:cs typeface="Times New Roman"/>
                        </a:rPr>
                        <a:t>that leverages:</a:t>
                      </a:r>
                    </a:p>
                    <a:p>
                      <a:pPr marL="690563" marR="0" lvl="0" indent="-520700" algn="just">
                        <a:lnSpc>
                          <a:spcPct val="115000"/>
                        </a:lnSpc>
                        <a:spcBef>
                          <a:spcPts val="0"/>
                        </a:spcBef>
                        <a:spcAft>
                          <a:spcPts val="0"/>
                        </a:spcAft>
                        <a:buFont typeface="+mj-lt"/>
                        <a:buAutoNum type="arabicParenBoth"/>
                        <a:tabLst>
                          <a:tab pos="1828800" algn="l"/>
                        </a:tabLst>
                      </a:pPr>
                      <a:r>
                        <a:rPr lang="en-US" sz="2500" dirty="0">
                          <a:latin typeface="Calibri"/>
                          <a:ea typeface="Times New Roman"/>
                          <a:cs typeface="Times New Roman"/>
                        </a:rPr>
                        <a:t>Integration of risk considerations to enhance decision-making processes and operations;</a:t>
                      </a:r>
                    </a:p>
                    <a:p>
                      <a:pPr marL="690563" marR="0" lvl="0" indent="-520700" algn="just">
                        <a:lnSpc>
                          <a:spcPct val="115000"/>
                        </a:lnSpc>
                        <a:spcBef>
                          <a:spcPts val="0"/>
                        </a:spcBef>
                        <a:spcAft>
                          <a:spcPts val="0"/>
                        </a:spcAft>
                        <a:buFont typeface="+mj-lt"/>
                        <a:buAutoNum type="arabicParenBoth"/>
                        <a:tabLst>
                          <a:tab pos="1828800" algn="l"/>
                        </a:tabLst>
                      </a:pPr>
                      <a:r>
                        <a:rPr lang="en-US" sz="2500" dirty="0">
                          <a:latin typeface="Calibri"/>
                          <a:ea typeface="Times New Roman"/>
                          <a:cs typeface="Times New Roman"/>
                        </a:rPr>
                        <a:t>Benchmarking to improve accountability, transparency, and performance; and</a:t>
                      </a:r>
                    </a:p>
                    <a:p>
                      <a:pPr marL="690563" marR="0" lvl="0" indent="-520700" algn="just">
                        <a:lnSpc>
                          <a:spcPct val="115000"/>
                        </a:lnSpc>
                        <a:spcBef>
                          <a:spcPts val="0"/>
                        </a:spcBef>
                        <a:spcAft>
                          <a:spcPts val="0"/>
                        </a:spcAft>
                        <a:buFont typeface="+mj-lt"/>
                        <a:buAutoNum type="arabicParenBoth"/>
                        <a:tabLst>
                          <a:tab pos="1828800" algn="l"/>
                        </a:tabLst>
                      </a:pPr>
                      <a:r>
                        <a:rPr lang="en-US" sz="2500" dirty="0">
                          <a:latin typeface="Calibri"/>
                          <a:ea typeface="Times New Roman"/>
                          <a:cs typeface="Times New Roman"/>
                        </a:rPr>
                        <a:t>Professional expertise to deliver service and results on behalf of our customers.</a:t>
                      </a:r>
                    </a:p>
                  </a:txBody>
                  <a:tcPr marL="182880" marR="73025" marT="0" marB="0">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9144000" cy="352425"/>
          </a:xfrm>
        </p:spPr>
        <p:txBody>
          <a:bodyPr/>
          <a:lstStyle/>
          <a:p>
            <a:pPr lvl="1"/>
            <a:r>
              <a:rPr lang="en-US" sz="2300" u="sng" dirty="0" smtClean="0">
                <a:solidFill>
                  <a:schemeClr val="accent1"/>
                </a:solidFill>
              </a:rPr>
              <a:t>VALUES</a:t>
            </a:r>
            <a:r>
              <a:rPr lang="en-US" sz="2300" dirty="0" smtClean="0"/>
              <a:t> are beliefs, principles, guidelines for decision-making</a:t>
            </a:r>
          </a:p>
        </p:txBody>
      </p:sp>
      <p:sp>
        <p:nvSpPr>
          <p:cNvPr id="7" name="Rectangle 6"/>
          <p:cNvSpPr>
            <a:spLocks noChangeArrowheads="1"/>
          </p:cNvSpPr>
          <p:nvPr/>
        </p:nvSpPr>
        <p:spPr bwMode="gray">
          <a:xfrm>
            <a:off x="838200" y="1728850"/>
            <a:ext cx="8610600" cy="5510150"/>
          </a:xfrm>
          <a:prstGeom prst="rect">
            <a:avLst/>
          </a:prstGeom>
          <a:noFill/>
          <a:ln w="9525">
            <a:noFill/>
            <a:miter lim="800000"/>
            <a:headEnd/>
            <a:tailEnd/>
          </a:ln>
        </p:spPr>
        <p:txBody>
          <a:bodyPr lIns="91429" tIns="36571" rIns="36571" bIns="36571"/>
          <a:lstStyle/>
          <a:p>
            <a:pPr marL="119063" lvl="1" indent="-117475" algn="just" defTabSz="1019175" eaLnBrk="0" hangingPunct="0">
              <a:buClr>
                <a:schemeClr val="folHlink"/>
              </a:buClr>
              <a:buSzPct val="125000"/>
              <a:buFont typeface="Arial" pitchFamily="34" charset="0"/>
              <a:buChar char="•"/>
            </a:pPr>
            <a:r>
              <a:rPr lang="en-US" sz="1600" dirty="0" smtClean="0"/>
              <a:t>University of Michigan, Business &amp; Finance Division Values:</a:t>
            </a:r>
          </a:p>
          <a:p>
            <a:pPr marL="690563" lvl="2" indent="-207963" algn="just" defTabSz="1019175" eaLnBrk="0" hangingPunct="0">
              <a:buClr>
                <a:schemeClr val="folHlink"/>
              </a:buClr>
              <a:buSzPct val="125000"/>
              <a:buFont typeface="Arial" pitchFamily="34" charset="0"/>
              <a:buChar char="•"/>
            </a:pPr>
            <a:endParaRPr lang="en-US" sz="1600" i="1" dirty="0" smtClean="0">
              <a:solidFill>
                <a:schemeClr val="accent1"/>
              </a:solidFill>
            </a:endParaRP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Respect and Diversity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Ethics and Integrity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Innovation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Collaboration </a:t>
            </a:r>
          </a:p>
          <a:p>
            <a:pPr marL="666750" lvl="2"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Georgia, Finance &amp; Administration Values:</a:t>
            </a:r>
          </a:p>
          <a:p>
            <a:pPr marL="227013" lvl="2" indent="-207963" algn="just" defTabSz="1019175" eaLnBrk="0" hangingPunct="0">
              <a:buClr>
                <a:schemeClr val="folHlink"/>
              </a:buClr>
              <a:buSzPct val="125000"/>
            </a:pPr>
            <a:endParaRPr lang="en-US" sz="1600" i="1" dirty="0" smtClean="0"/>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Integrity - Personal and Professional</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Mutual Respect and Fairness</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Excellence and Innovation</a:t>
            </a:r>
          </a:p>
          <a:p>
            <a:pPr marL="209550" lvl="1" indent="-207963" algn="just" defTabSz="1019175" eaLnBrk="0" hangingPunct="0">
              <a:buClr>
                <a:schemeClr val="folHlink"/>
              </a:buClr>
              <a:buSzPct val="125000"/>
              <a:buFont typeface="Arial" pitchFamily="34" charset="0"/>
              <a:buChar char="•"/>
            </a:pPr>
            <a:endParaRPr lang="en-US" sz="1600" dirty="0" smtClean="0"/>
          </a:p>
          <a:p>
            <a:pPr marL="119063" lvl="1" indent="-117475" algn="just" defTabSz="1019175" eaLnBrk="0" hangingPunct="0">
              <a:buClr>
                <a:schemeClr val="folHlink"/>
              </a:buClr>
              <a:buSzPct val="125000"/>
              <a:buFont typeface="Arial" pitchFamily="34" charset="0"/>
              <a:buChar char="•"/>
            </a:pPr>
            <a:r>
              <a:rPr lang="en-US" sz="1600" dirty="0" smtClean="0"/>
              <a:t>University of Texas System, Office of Finance Values:</a:t>
            </a:r>
          </a:p>
          <a:p>
            <a:pPr marL="119063" lvl="1" indent="-117475" algn="just" defTabSz="1019175" eaLnBrk="0" hangingPunct="0">
              <a:buClr>
                <a:schemeClr val="folHlink"/>
              </a:buClr>
              <a:buSzPct val="125000"/>
              <a:buFont typeface="Arial" pitchFamily="34" charset="0"/>
              <a:buChar char="•"/>
            </a:pPr>
            <a:endParaRPr lang="en-US" sz="1600" dirty="0" smtClean="0"/>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Service First</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Excellence Always</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Integrity Throughout</a:t>
            </a:r>
          </a:p>
        </p:txBody>
      </p:sp>
      <p:sp>
        <p:nvSpPr>
          <p:cNvPr id="4" name="Rectangle 3"/>
          <p:cNvSpPr>
            <a:spLocks noChangeArrowheads="1"/>
          </p:cNvSpPr>
          <p:nvPr/>
        </p:nvSpPr>
        <p:spPr bwMode="gray">
          <a:xfrm>
            <a:off x="3352800" y="1981200"/>
            <a:ext cx="4495800" cy="1295400"/>
          </a:xfrm>
          <a:prstGeom prst="rect">
            <a:avLst/>
          </a:prstGeom>
          <a:noFill/>
          <a:ln w="9525">
            <a:noFill/>
            <a:miter lim="800000"/>
            <a:headEnd/>
            <a:tailEnd/>
          </a:ln>
        </p:spPr>
        <p:txBody>
          <a:bodyPr lIns="91429" tIns="36571" rIns="36571" bIns="36571"/>
          <a:lstStyle/>
          <a:p>
            <a:pPr marL="690563" lvl="2" indent="-207963" algn="just" defTabSz="1019175" eaLnBrk="0" hangingPunct="0">
              <a:buClr>
                <a:schemeClr val="folHlink"/>
              </a:buClr>
              <a:buSzPct val="125000"/>
              <a:buFont typeface="Arial" pitchFamily="34" charset="0"/>
              <a:buChar char="•"/>
            </a:pPr>
            <a:endParaRPr lang="en-US" sz="1600" i="1" dirty="0" smtClean="0">
              <a:solidFill>
                <a:schemeClr val="accent1"/>
              </a:solidFill>
            </a:endParaRP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Professional Growth and Development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Quality and Customer Service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Health, Safety and Environment </a:t>
            </a:r>
          </a:p>
          <a:p>
            <a:pPr marL="690563" lvl="2" indent="-207963" algn="just" defTabSz="1019175" eaLnBrk="0" hangingPunct="0">
              <a:buClr>
                <a:schemeClr val="folHlink"/>
              </a:buClr>
              <a:buSzPct val="125000"/>
              <a:buFont typeface="Arial" pitchFamily="34" charset="0"/>
              <a:buChar char="•"/>
            </a:pPr>
            <a:r>
              <a:rPr lang="en-US" sz="1600" i="1" dirty="0" smtClean="0">
                <a:solidFill>
                  <a:schemeClr val="accent1"/>
                </a:solidFill>
              </a:rPr>
              <a:t>Community</a:t>
            </a:r>
          </a:p>
        </p:txBody>
      </p:sp>
      <p:grpSp>
        <p:nvGrpSpPr>
          <p:cNvPr id="11" name="Group 10"/>
          <p:cNvGrpSpPr/>
          <p:nvPr/>
        </p:nvGrpSpPr>
        <p:grpSpPr>
          <a:xfrm>
            <a:off x="6858000" y="3276600"/>
            <a:ext cx="2971800" cy="3886200"/>
            <a:chOff x="6363586" y="3505200"/>
            <a:chExt cx="3237614" cy="3886200"/>
          </a:xfrm>
        </p:grpSpPr>
        <p:sp>
          <p:nvSpPr>
            <p:cNvPr id="6" name="Explosion 2 5"/>
            <p:cNvSpPr/>
            <p:nvPr/>
          </p:nvSpPr>
          <p:spPr bwMode="auto">
            <a:xfrm>
              <a:off x="6363586" y="3505200"/>
              <a:ext cx="3237614" cy="3886200"/>
            </a:xfrm>
            <a:prstGeom prst="irregularSeal2">
              <a:avLst/>
            </a:prstGeom>
            <a:solidFill>
              <a:srgbClr val="F6EB0A"/>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 name="TextBox 4"/>
            <p:cNvSpPr txBox="1"/>
            <p:nvPr/>
          </p:nvSpPr>
          <p:spPr>
            <a:xfrm>
              <a:off x="6826928" y="4277834"/>
              <a:ext cx="2075394" cy="2599663"/>
            </a:xfrm>
            <a:prstGeom prst="rect">
              <a:avLst/>
            </a:prstGeom>
            <a:noFill/>
            <a:ln w="25400">
              <a:noFill/>
            </a:ln>
          </p:spPr>
          <p:txBody>
            <a:bodyPr wrap="square" rtlCol="0" anchor="ctr">
              <a:noAutofit/>
            </a:bodyPr>
            <a:lstStyle/>
            <a:p>
              <a:pPr algn="ctr"/>
              <a:r>
                <a:rPr lang="en-US" sz="1600" b="1" i="1" dirty="0" smtClean="0">
                  <a:solidFill>
                    <a:schemeClr val="bg1">
                      <a:lumMod val="50000"/>
                    </a:schemeClr>
                  </a:solidFill>
                </a:rPr>
                <a:t>Consistency between organizational </a:t>
              </a:r>
              <a:r>
                <a:rPr lang="en-US" sz="1600" b="1" i="1" u="sng" dirty="0" smtClean="0">
                  <a:solidFill>
                    <a:schemeClr val="bg1">
                      <a:lumMod val="50000"/>
                    </a:schemeClr>
                  </a:solidFill>
                </a:rPr>
                <a:t>values</a:t>
              </a:r>
              <a:r>
                <a:rPr lang="en-US" sz="1600" b="1" i="1" dirty="0" smtClean="0">
                  <a:solidFill>
                    <a:schemeClr val="bg1">
                      <a:lumMod val="50000"/>
                    </a:schemeClr>
                  </a:solidFill>
                </a:rPr>
                <a:t> and individual </a:t>
              </a:r>
              <a:r>
                <a:rPr lang="en-US" sz="1600" b="1" i="1" u="sng" dirty="0" smtClean="0">
                  <a:solidFill>
                    <a:schemeClr val="bg1">
                      <a:lumMod val="50000"/>
                    </a:schemeClr>
                  </a:solidFill>
                </a:rPr>
                <a:t>behavior</a:t>
              </a:r>
              <a:r>
                <a:rPr lang="en-US" sz="1600" b="1" i="1" dirty="0" smtClean="0">
                  <a:solidFill>
                    <a:schemeClr val="bg1">
                      <a:lumMod val="50000"/>
                    </a:schemeClr>
                  </a:solidFill>
                </a:rPr>
                <a:t> is</a:t>
              </a:r>
            </a:p>
            <a:p>
              <a:pPr algn="ctr"/>
              <a:r>
                <a:rPr lang="en-US" sz="1600" b="1" i="1" dirty="0" smtClean="0">
                  <a:solidFill>
                    <a:schemeClr val="bg1">
                      <a:lumMod val="50000"/>
                    </a:schemeClr>
                  </a:solidFill>
                </a:rPr>
                <a:t>vital</a:t>
              </a:r>
              <a:endParaRPr lang="en-US" sz="1600" b="1" i="1" dirty="0">
                <a:solidFill>
                  <a:schemeClr val="bg1">
                    <a:lumMod val="50000"/>
                  </a:schemeClr>
                </a:solidFill>
              </a:endParaRPr>
            </a:p>
          </p:txBody>
        </p:sp>
      </p:grpSp>
      <p:pic>
        <p:nvPicPr>
          <p:cNvPr id="8" name="Picture 2" descr="http://topnews.in/files/university-of-michigan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1594908"/>
            <a:ext cx="977900" cy="614892"/>
          </a:xfrm>
          <a:prstGeom prst="rect">
            <a:avLst/>
          </a:prstGeom>
          <a:noFill/>
        </p:spPr>
      </p:pic>
      <p:pic>
        <p:nvPicPr>
          <p:cNvPr id="9" name="Picture 8" descr="http://www.brewcrew6.us/images/Georgia%20logo.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200" y="3276600"/>
            <a:ext cx="949325" cy="612698"/>
          </a:xfrm>
          <a:prstGeom prst="rect">
            <a:avLst/>
          </a:prstGeom>
          <a:noFill/>
        </p:spPr>
      </p:pic>
      <p:pic>
        <p:nvPicPr>
          <p:cNvPr id="10" name="Picture 6" descr="See full size image">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67400" y="4724400"/>
            <a:ext cx="1066800" cy="640080"/>
          </a:xfrm>
          <a:prstGeom prst="rect">
            <a:avLst/>
          </a:prstGeom>
          <a:noFill/>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p:cNvGraphicFramePr>
            <a:graphicFrameLocks noGrp="1"/>
          </p:cNvGraphicFramePr>
          <p:nvPr/>
        </p:nvGraphicFramePr>
        <p:xfrm>
          <a:off x="1600200" y="1676400"/>
          <a:ext cx="7162800" cy="2935917"/>
        </p:xfrm>
        <a:graphic>
          <a:graphicData uri="http://schemas.openxmlformats.org/drawingml/2006/table">
            <a:tbl>
              <a:tblPr/>
              <a:tblGrid>
                <a:gridCol w="755072"/>
                <a:gridCol w="1607128"/>
                <a:gridCol w="4800600"/>
              </a:tblGrid>
              <a:tr h="112999">
                <a:tc>
                  <a:txBody>
                    <a:bodyPr/>
                    <a:lstStyle/>
                    <a:p>
                      <a:pPr marL="0" marR="0" lvl="0" indent="11430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1"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ea typeface="Gulim" pitchFamily="34" charset="-127"/>
                          <a:cs typeface="Arial" pitchFamily="34" charset="0"/>
                        </a:rPr>
                        <a:t>2:00 – 2:15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Welcome &amp; Introduction</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2:15 – 3:15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Values Exercise</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3:15 – 3:25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CFO Division Announcements</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3:25 – 3:30</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Wrap-Up</a:t>
                      </a:r>
                      <a:endParaRPr kumimoji="0" lang="en-US" sz="2000" b="0" i="0" u="none" strike="noStrike" cap="none" normalizeH="0" baseline="3000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31217">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839200" cy="288925"/>
          </a:xfrm>
        </p:spPr>
        <p:txBody>
          <a:bodyPr/>
          <a:lstStyle/>
          <a:p>
            <a:pPr lvl="1"/>
            <a:r>
              <a:rPr lang="en-US" sz="2300" dirty="0" smtClean="0"/>
              <a:t>Should a division have separate </a:t>
            </a:r>
            <a:r>
              <a:rPr lang="en-US" sz="2300" u="sng" dirty="0" smtClean="0">
                <a:solidFill>
                  <a:schemeClr val="accent1"/>
                </a:solidFill>
              </a:rPr>
              <a:t>VALUES</a:t>
            </a:r>
            <a:r>
              <a:rPr lang="en-US" sz="2300" b="0" dirty="0" smtClean="0">
                <a:solidFill>
                  <a:schemeClr val="accent1"/>
                </a:solidFill>
              </a:rPr>
              <a:t> </a:t>
            </a:r>
            <a:r>
              <a:rPr lang="en-US" sz="2300" dirty="0" smtClean="0"/>
              <a:t>from its “parent”?</a:t>
            </a:r>
          </a:p>
        </p:txBody>
      </p:sp>
      <p:grpSp>
        <p:nvGrpSpPr>
          <p:cNvPr id="21" name="Group 20"/>
          <p:cNvGrpSpPr/>
          <p:nvPr/>
        </p:nvGrpSpPr>
        <p:grpSpPr>
          <a:xfrm>
            <a:off x="914400" y="1524000"/>
            <a:ext cx="5181600" cy="4800600"/>
            <a:chOff x="914400" y="1600200"/>
            <a:chExt cx="5181600" cy="4800600"/>
          </a:xfrm>
        </p:grpSpPr>
        <p:sp>
          <p:nvSpPr>
            <p:cNvPr id="18" name="Rectangle 17"/>
            <p:cNvSpPr/>
            <p:nvPr/>
          </p:nvSpPr>
          <p:spPr bwMode="auto">
            <a:xfrm>
              <a:off x="914400" y="1600200"/>
              <a:ext cx="5181600" cy="4800600"/>
            </a:xfrm>
            <a:prstGeom prst="rect">
              <a:avLst/>
            </a:prstGeom>
            <a:solidFill>
              <a:schemeClr val="accent1">
                <a:lumMod val="40000"/>
                <a:lumOff val="60000"/>
              </a:schemeClr>
            </a:solidFill>
            <a:ln w="508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 name="Isosceles Triangle 6"/>
            <p:cNvSpPr/>
            <p:nvPr/>
          </p:nvSpPr>
          <p:spPr bwMode="auto">
            <a:xfrm rot="10800000">
              <a:off x="1295398" y="3581397"/>
              <a:ext cx="4419601" cy="914399"/>
            </a:xfrm>
            <a:prstGeom prst="triangle">
              <a:avLst/>
            </a:prstGeom>
            <a:solidFill>
              <a:schemeClr val="accent1">
                <a:lumMod val="75000"/>
              </a:schemeClr>
            </a:solidFill>
            <a:ln w="508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 name="Rounded Rectangle 3"/>
            <p:cNvSpPr/>
            <p:nvPr/>
          </p:nvSpPr>
          <p:spPr bwMode="auto">
            <a:xfrm>
              <a:off x="1066800" y="1741967"/>
              <a:ext cx="4876800" cy="1991833"/>
            </a:xfrm>
            <a:prstGeom prst="roundRect">
              <a:avLst/>
            </a:prstGeom>
            <a:solidFill>
              <a:schemeClr val="bg1"/>
            </a:solidFill>
            <a:ln w="254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 name="TextBox 4"/>
            <p:cNvSpPr txBox="1"/>
            <p:nvPr/>
          </p:nvSpPr>
          <p:spPr>
            <a:xfrm>
              <a:off x="1066800" y="1818167"/>
              <a:ext cx="4876800" cy="2077492"/>
            </a:xfrm>
            <a:prstGeom prst="rect">
              <a:avLst/>
            </a:prstGeom>
            <a:noFill/>
          </p:spPr>
          <p:txBody>
            <a:bodyPr wrap="square" rtlCol="0">
              <a:spAutoFit/>
            </a:bodyPr>
            <a:lstStyle/>
            <a:p>
              <a:endParaRPr lang="en-US" dirty="0" smtClean="0"/>
            </a:p>
            <a:p>
              <a:endParaRPr lang="en-US" dirty="0" smtClean="0"/>
            </a:p>
            <a:p>
              <a:endParaRPr lang="en-US" dirty="0" smtClean="0"/>
            </a:p>
            <a:p>
              <a:pPr algn="ctr"/>
              <a:endParaRPr lang="en-US" sz="800" b="1" dirty="0" smtClean="0">
                <a:solidFill>
                  <a:schemeClr val="accent1">
                    <a:lumMod val="75000"/>
                  </a:schemeClr>
                </a:solidFill>
              </a:endParaRPr>
            </a:p>
            <a:p>
              <a:pPr algn="ctr"/>
              <a:r>
                <a:rPr lang="en-US" sz="1300" b="1" dirty="0" smtClean="0">
                  <a:solidFill>
                    <a:schemeClr val="accent1">
                      <a:lumMod val="75000"/>
                    </a:schemeClr>
                  </a:solidFill>
                </a:rPr>
                <a:t>Companywide Values:</a:t>
              </a:r>
            </a:p>
            <a:p>
              <a:endParaRPr lang="en-US" sz="800" dirty="0" smtClean="0"/>
            </a:p>
            <a:p>
              <a:pPr marL="169863" lvl="0" indent="-169863">
                <a:buFont typeface="+mj-lt"/>
                <a:buAutoNum type="arabicPeriod"/>
              </a:pPr>
              <a:r>
                <a:rPr lang="en-US" sz="1300" dirty="0" smtClean="0"/>
                <a:t> </a:t>
              </a:r>
              <a:r>
                <a:rPr lang="en-US" sz="1300" b="1" i="1" dirty="0" smtClean="0">
                  <a:solidFill>
                    <a:srgbClr val="0070C0"/>
                  </a:solidFill>
                </a:rPr>
                <a:t>Dedication</a:t>
              </a:r>
              <a:r>
                <a:rPr lang="en-US" sz="1300" dirty="0" smtClean="0"/>
                <a:t> to every client's success </a:t>
              </a:r>
            </a:p>
            <a:p>
              <a:pPr marL="169863" lvl="0" indent="-169863">
                <a:buFont typeface="+mj-lt"/>
                <a:buAutoNum type="arabicPeriod"/>
              </a:pPr>
              <a:r>
                <a:rPr lang="en-US" sz="1300" dirty="0" smtClean="0"/>
                <a:t> </a:t>
              </a:r>
              <a:r>
                <a:rPr lang="en-US" sz="1300" b="1" i="1" dirty="0" smtClean="0">
                  <a:solidFill>
                    <a:srgbClr val="0070C0"/>
                  </a:solidFill>
                </a:rPr>
                <a:t>Innovation</a:t>
              </a:r>
              <a:r>
                <a:rPr lang="en-US" sz="1300" dirty="0" smtClean="0"/>
                <a:t> that matters, for our company and for the world </a:t>
              </a:r>
            </a:p>
            <a:p>
              <a:pPr marL="169863" lvl="0" indent="-169863">
                <a:buFont typeface="+mj-lt"/>
                <a:buAutoNum type="arabicPeriod"/>
              </a:pPr>
              <a:r>
                <a:rPr lang="en-US" sz="1300" dirty="0" smtClean="0"/>
                <a:t> </a:t>
              </a:r>
              <a:r>
                <a:rPr lang="en-US" sz="1300" b="1" i="1" dirty="0" smtClean="0">
                  <a:solidFill>
                    <a:srgbClr val="0070C0"/>
                  </a:solidFill>
                </a:rPr>
                <a:t>Trust and personal responsibility </a:t>
              </a:r>
              <a:r>
                <a:rPr lang="en-US" sz="1300" dirty="0" smtClean="0"/>
                <a:t>in all relationships</a:t>
              </a:r>
            </a:p>
            <a:p>
              <a:endParaRPr lang="en-US" dirty="0"/>
            </a:p>
          </p:txBody>
        </p:sp>
        <p:pic>
          <p:nvPicPr>
            <p:cNvPr id="114690" name="Picture 2" descr="http://www.enterprise.mtu.edu/highschool/partners/logos/ibm-logo.jpg"/>
            <p:cNvPicPr>
              <a:picLocks noChangeAspect="1" noChangeArrowheads="1"/>
            </p:cNvPicPr>
            <p:nvPr/>
          </p:nvPicPr>
          <p:blipFill>
            <a:blip r:embed="rId4" cstate="screen">
              <a:extLst>
                <a:ext uri="{28A0092B-C50C-407E-A947-70E740481C1C}">
                  <a14:useLocalDpi xmlns:a14="http://schemas.microsoft.com/office/drawing/2010/main"/>
                </a:ext>
              </a:extLst>
            </a:blip>
            <a:srcRect t="29179" b="29483"/>
            <a:stretch>
              <a:fillRect/>
            </a:stretch>
          </p:blipFill>
          <p:spPr bwMode="auto">
            <a:xfrm>
              <a:off x="2684370" y="1881965"/>
              <a:ext cx="1659030" cy="685800"/>
            </a:xfrm>
            <a:prstGeom prst="rect">
              <a:avLst/>
            </a:prstGeom>
            <a:noFill/>
          </p:spPr>
        </p:pic>
        <p:sp>
          <p:nvSpPr>
            <p:cNvPr id="8" name="Rounded Rectangle 7"/>
            <p:cNvSpPr/>
            <p:nvPr/>
          </p:nvSpPr>
          <p:spPr bwMode="auto">
            <a:xfrm>
              <a:off x="2057400" y="4557205"/>
              <a:ext cx="2895600" cy="1676400"/>
            </a:xfrm>
            <a:prstGeom prst="roundRect">
              <a:avLst/>
            </a:prstGeom>
            <a:solidFill>
              <a:schemeClr val="tx1"/>
            </a:solidFill>
            <a:ln w="50800" cap="flat" cmpd="sng" algn="ctr">
              <a:solidFill>
                <a:schemeClr val="bg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14692" name="Picture 4" descr="IBM Global Procurement"/>
            <p:cNvPicPr>
              <a:picLocks noChangeAspect="1" noChangeArrowheads="1"/>
            </p:cNvPicPr>
            <p:nvPr/>
          </p:nvPicPr>
          <p:blipFill>
            <a:blip r:embed="rId5" cstate="print"/>
            <a:srcRect/>
            <a:stretch>
              <a:fillRect/>
            </a:stretch>
          </p:blipFill>
          <p:spPr bwMode="auto">
            <a:xfrm>
              <a:off x="3092301" y="4677705"/>
              <a:ext cx="946299" cy="447342"/>
            </a:xfrm>
            <a:prstGeom prst="rect">
              <a:avLst/>
            </a:prstGeom>
            <a:noFill/>
          </p:spPr>
        </p:pic>
        <p:sp>
          <p:nvSpPr>
            <p:cNvPr id="10" name="TextBox 9"/>
            <p:cNvSpPr txBox="1"/>
            <p:nvPr/>
          </p:nvSpPr>
          <p:spPr>
            <a:xfrm>
              <a:off x="2209800" y="5069338"/>
              <a:ext cx="2743200" cy="120032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Global Procurement Values:</a:t>
              </a:r>
            </a:p>
            <a:p>
              <a:endParaRPr lang="en-US" sz="1200" dirty="0" smtClean="0">
                <a:latin typeface="Times New Roman" pitchFamily="18" charset="0"/>
                <a:cs typeface="Times New Roman" pitchFamily="18" charset="0"/>
              </a:endParaRP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Understanding</a:t>
              </a: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Integrity and teamwork</a:t>
              </a: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Initiative and urgency</a:t>
              </a:r>
            </a:p>
            <a:p>
              <a:endParaRPr lang="en-US" sz="1200" dirty="0"/>
            </a:p>
          </p:txBody>
        </p:sp>
      </p:grpSp>
      <p:sp>
        <p:nvSpPr>
          <p:cNvPr id="11" name="Rectangle 10"/>
          <p:cNvSpPr>
            <a:spLocks noChangeArrowheads="1"/>
          </p:cNvSpPr>
          <p:nvPr/>
        </p:nvSpPr>
        <p:spPr bwMode="gray">
          <a:xfrm>
            <a:off x="6324600" y="1447800"/>
            <a:ext cx="3200400" cy="1143000"/>
          </a:xfrm>
          <a:prstGeom prst="rect">
            <a:avLst/>
          </a:prstGeom>
          <a:noFill/>
          <a:ln w="9525">
            <a:noFill/>
            <a:miter lim="800000"/>
            <a:headEnd/>
            <a:tailEnd/>
          </a:ln>
        </p:spPr>
        <p:txBody>
          <a:bodyPr lIns="91429" tIns="36571" rIns="36571" bIns="36571"/>
          <a:lstStyle/>
          <a:p>
            <a:pPr marL="0" lvl="1" indent="1588" algn="just" defTabSz="1019175" eaLnBrk="0" hangingPunct="0">
              <a:buClr>
                <a:schemeClr val="folHlink"/>
              </a:buClr>
              <a:buSzPct val="125000"/>
            </a:pPr>
            <a:r>
              <a:rPr lang="en-US" dirty="0" smtClean="0"/>
              <a:t>Although the sub-groups within a </a:t>
            </a:r>
            <a:r>
              <a:rPr lang="en-US" b="1" dirty="0" smtClean="0">
                <a:solidFill>
                  <a:srgbClr val="00B0F0"/>
                </a:solidFill>
              </a:rPr>
              <a:t>“family” </a:t>
            </a:r>
            <a:r>
              <a:rPr lang="en-US" dirty="0" smtClean="0"/>
              <a:t>share a set of broad values at the top, each functional group may have its </a:t>
            </a:r>
            <a:r>
              <a:rPr lang="en-US" b="1" dirty="0" smtClean="0">
                <a:solidFill>
                  <a:srgbClr val="00B0F0"/>
                </a:solidFill>
              </a:rPr>
              <a:t>own set of values </a:t>
            </a:r>
            <a:r>
              <a:rPr lang="en-US" dirty="0" smtClean="0"/>
              <a:t>that reflect its own set of specific duties.</a:t>
            </a:r>
          </a:p>
        </p:txBody>
      </p:sp>
      <p:grpSp>
        <p:nvGrpSpPr>
          <p:cNvPr id="19" name="Group 18"/>
          <p:cNvGrpSpPr/>
          <p:nvPr/>
        </p:nvGrpSpPr>
        <p:grpSpPr>
          <a:xfrm>
            <a:off x="6553200" y="2743200"/>
            <a:ext cx="2895600" cy="2743200"/>
            <a:chOff x="6705600" y="3333303"/>
            <a:chExt cx="2895600" cy="3524696"/>
          </a:xfrm>
        </p:grpSpPr>
        <p:sp>
          <p:nvSpPr>
            <p:cNvPr id="12" name="Isosceles Triangle 11"/>
            <p:cNvSpPr/>
            <p:nvPr/>
          </p:nvSpPr>
          <p:spPr bwMode="auto">
            <a:xfrm rot="10800000">
              <a:off x="6705600" y="3352801"/>
              <a:ext cx="2895600" cy="3505198"/>
            </a:xfrm>
            <a:prstGeom prst="triangle">
              <a:avLst/>
            </a:prstGeom>
            <a:solidFill>
              <a:srgbClr val="F6EB0A"/>
            </a:solidFill>
            <a:ln w="508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3" name="TextBox 12"/>
            <p:cNvSpPr txBox="1"/>
            <p:nvPr/>
          </p:nvSpPr>
          <p:spPr>
            <a:xfrm>
              <a:off x="6934200" y="3333303"/>
              <a:ext cx="2667000" cy="553998"/>
            </a:xfrm>
            <a:prstGeom prst="rect">
              <a:avLst/>
            </a:prstGeom>
            <a:noFill/>
          </p:spPr>
          <p:txBody>
            <a:bodyPr wrap="square" rtlCol="0">
              <a:spAutoFit/>
            </a:bodyPr>
            <a:lstStyle/>
            <a:p>
              <a:pPr algn="ctr"/>
              <a:r>
                <a:rPr lang="en-US" sz="3000" b="1" cap="small" spc="1600" dirty="0" smtClean="0">
                  <a:solidFill>
                    <a:schemeClr val="bg1">
                      <a:lumMod val="50000"/>
                    </a:schemeClr>
                  </a:solidFill>
                </a:rPr>
                <a:t>BROAD</a:t>
              </a:r>
              <a:endParaRPr lang="en-US" sz="3000" b="1" cap="small" spc="1600" dirty="0">
                <a:solidFill>
                  <a:schemeClr val="bg1">
                    <a:lumMod val="50000"/>
                  </a:schemeClr>
                </a:solidFill>
              </a:endParaRPr>
            </a:p>
          </p:txBody>
        </p:sp>
        <p:sp>
          <p:nvSpPr>
            <p:cNvPr id="14" name="TextBox 13"/>
            <p:cNvSpPr txBox="1"/>
            <p:nvPr/>
          </p:nvSpPr>
          <p:spPr>
            <a:xfrm rot="17572572">
              <a:off x="7570693" y="5164863"/>
              <a:ext cx="2057400" cy="307777"/>
            </a:xfrm>
            <a:prstGeom prst="rect">
              <a:avLst/>
            </a:prstGeom>
            <a:noFill/>
          </p:spPr>
          <p:txBody>
            <a:bodyPr wrap="square" rtlCol="0">
              <a:spAutoFit/>
            </a:bodyPr>
            <a:lstStyle/>
            <a:p>
              <a:pPr algn="ctr"/>
              <a:r>
                <a:rPr lang="en-US" b="1" dirty="0" smtClean="0">
                  <a:solidFill>
                    <a:schemeClr val="bg1">
                      <a:lumMod val="50000"/>
                    </a:schemeClr>
                  </a:solidFill>
                  <a:sym typeface="Wingdings" pitchFamily="2" charset="2"/>
                </a:rPr>
                <a:t></a:t>
              </a:r>
              <a:r>
                <a:rPr lang="en-US" b="1" dirty="0" smtClean="0">
                  <a:solidFill>
                    <a:schemeClr val="bg1">
                      <a:lumMod val="50000"/>
                    </a:schemeClr>
                  </a:solidFill>
                </a:rPr>
                <a:t>More Specific</a:t>
              </a:r>
              <a:endParaRPr lang="en-US" b="1" dirty="0">
                <a:solidFill>
                  <a:schemeClr val="bg1">
                    <a:lumMod val="50000"/>
                  </a:schemeClr>
                </a:solidFill>
              </a:endParaRPr>
            </a:p>
          </p:txBody>
        </p:sp>
        <p:sp>
          <p:nvSpPr>
            <p:cNvPr id="15" name="TextBox 14"/>
            <p:cNvSpPr txBox="1"/>
            <p:nvPr/>
          </p:nvSpPr>
          <p:spPr>
            <a:xfrm rot="4103326">
              <a:off x="6714656" y="5159725"/>
              <a:ext cx="2057400" cy="307777"/>
            </a:xfrm>
            <a:prstGeom prst="rect">
              <a:avLst/>
            </a:prstGeom>
            <a:noFill/>
          </p:spPr>
          <p:txBody>
            <a:bodyPr wrap="square" rtlCol="0">
              <a:spAutoFit/>
            </a:bodyPr>
            <a:lstStyle/>
            <a:p>
              <a:pPr algn="ctr"/>
              <a:r>
                <a:rPr lang="en-US" b="1" dirty="0" smtClean="0">
                  <a:solidFill>
                    <a:schemeClr val="bg1">
                      <a:lumMod val="50000"/>
                    </a:schemeClr>
                  </a:solidFill>
                </a:rPr>
                <a:t>More Specific</a:t>
              </a:r>
              <a:r>
                <a:rPr lang="en-US" b="1" dirty="0" smtClean="0">
                  <a:solidFill>
                    <a:schemeClr val="bg1">
                      <a:lumMod val="50000"/>
                    </a:schemeClr>
                  </a:solidFill>
                  <a:sym typeface="Wingdings" pitchFamily="2" charset="2"/>
                </a:rPr>
                <a:t> </a:t>
              </a:r>
              <a:endParaRPr lang="en-US" b="1" dirty="0">
                <a:solidFill>
                  <a:schemeClr val="bg1">
                    <a:lumMod val="50000"/>
                  </a:schemeClr>
                </a:solidFill>
              </a:endParaRPr>
            </a:p>
          </p:txBody>
        </p:sp>
        <p:sp>
          <p:nvSpPr>
            <p:cNvPr id="16" name="TextBox 15"/>
            <p:cNvSpPr txBox="1"/>
            <p:nvPr/>
          </p:nvSpPr>
          <p:spPr>
            <a:xfrm rot="5400000">
              <a:off x="7128746" y="4698896"/>
              <a:ext cx="2057400" cy="307777"/>
            </a:xfrm>
            <a:prstGeom prst="rect">
              <a:avLst/>
            </a:prstGeom>
            <a:noFill/>
          </p:spPr>
          <p:txBody>
            <a:bodyPr wrap="square" rtlCol="0">
              <a:spAutoFit/>
            </a:bodyPr>
            <a:lstStyle/>
            <a:p>
              <a:pPr algn="ctr"/>
              <a:r>
                <a:rPr lang="en-US" b="1" dirty="0" smtClean="0">
                  <a:solidFill>
                    <a:schemeClr val="bg1">
                      <a:lumMod val="50000"/>
                    </a:schemeClr>
                  </a:solidFill>
                </a:rPr>
                <a:t>More Specific</a:t>
              </a:r>
              <a:r>
                <a:rPr lang="en-US" b="1" dirty="0" smtClean="0">
                  <a:solidFill>
                    <a:schemeClr val="bg1">
                      <a:lumMod val="50000"/>
                    </a:schemeClr>
                  </a:solidFill>
                  <a:sym typeface="Wingdings" pitchFamily="2" charset="2"/>
                </a:rPr>
                <a:t> </a:t>
              </a:r>
              <a:endParaRPr lang="en-US" b="1" dirty="0">
                <a:solidFill>
                  <a:schemeClr val="bg1">
                    <a:lumMod val="50000"/>
                  </a:schemeClr>
                </a:solidFill>
              </a:endParaRPr>
            </a:p>
          </p:txBody>
        </p:sp>
      </p:grpSp>
      <p:sp>
        <p:nvSpPr>
          <p:cNvPr id="20" name="Rectangle 19"/>
          <p:cNvSpPr>
            <a:spLocks noChangeArrowheads="1"/>
          </p:cNvSpPr>
          <p:nvPr/>
        </p:nvSpPr>
        <p:spPr bwMode="gray">
          <a:xfrm>
            <a:off x="6324600" y="5562600"/>
            <a:ext cx="3200400" cy="1143000"/>
          </a:xfrm>
          <a:prstGeom prst="rect">
            <a:avLst/>
          </a:prstGeom>
          <a:noFill/>
          <a:ln w="9525">
            <a:noFill/>
            <a:miter lim="800000"/>
            <a:headEnd/>
            <a:tailEnd/>
          </a:ln>
        </p:spPr>
        <p:txBody>
          <a:bodyPr lIns="91429" tIns="36571" rIns="36571" bIns="36571"/>
          <a:lstStyle/>
          <a:p>
            <a:pPr marL="0" lvl="1" indent="1588" algn="just" defTabSz="1019175" eaLnBrk="0" hangingPunct="0">
              <a:buClr>
                <a:schemeClr val="folHlink"/>
              </a:buClr>
              <a:buSzPct val="125000"/>
            </a:pPr>
            <a:r>
              <a:rPr lang="en-US" dirty="0" smtClean="0"/>
              <a:t>It </a:t>
            </a:r>
            <a:r>
              <a:rPr lang="en-US" b="1" dirty="0" smtClean="0">
                <a:solidFill>
                  <a:srgbClr val="00B0F0"/>
                </a:solidFill>
              </a:rPr>
              <a:t>doesn’t </a:t>
            </a:r>
            <a:r>
              <a:rPr lang="en-US" dirty="0" smtClean="0"/>
              <a:t>mean the lower group </a:t>
            </a:r>
            <a:r>
              <a:rPr lang="en-US" b="1" dirty="0" smtClean="0">
                <a:solidFill>
                  <a:srgbClr val="00B0F0"/>
                </a:solidFill>
              </a:rPr>
              <a:t>conflicts </a:t>
            </a:r>
            <a:r>
              <a:rPr lang="en-US" dirty="0" smtClean="0"/>
              <a:t>with the higher group (in fact, they usually jibe quite well).  It just means the work is getting more </a:t>
            </a:r>
            <a:r>
              <a:rPr lang="en-US" b="1" i="1" dirty="0" smtClean="0">
                <a:solidFill>
                  <a:srgbClr val="00B0F0"/>
                </a:solidFill>
              </a:rPr>
              <a:t>specific</a:t>
            </a:r>
            <a:r>
              <a:rPr lang="en-US" dirty="0" smtClean="0"/>
              <a:t>.  </a:t>
            </a:r>
          </a:p>
        </p:txBody>
      </p:sp>
      <p:sp>
        <p:nvSpPr>
          <p:cNvPr id="22" name="Oval 21"/>
          <p:cNvSpPr/>
          <p:nvPr/>
        </p:nvSpPr>
        <p:spPr bwMode="auto">
          <a:xfrm>
            <a:off x="3756835" y="5745480"/>
            <a:ext cx="685800" cy="274320"/>
          </a:xfrm>
          <a:prstGeom prst="ellipse">
            <a:avLst/>
          </a:prstGeom>
          <a:noFill/>
          <a:ln w="254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24" name="Straight Arrow Connector 23"/>
          <p:cNvCxnSpPr/>
          <p:nvPr/>
        </p:nvCxnSpPr>
        <p:spPr bwMode="auto">
          <a:xfrm rot="10800000">
            <a:off x="4495800" y="5943600"/>
            <a:ext cx="1905002" cy="609600"/>
          </a:xfrm>
          <a:prstGeom prst="straightConnector1">
            <a:avLst/>
          </a:prstGeom>
          <a:noFill/>
          <a:ln w="25400" cap="flat" cmpd="sng" algn="ctr">
            <a:solidFill>
              <a:srgbClr val="FF0000"/>
            </a:solidFill>
            <a:prstDash val="solid"/>
            <a:round/>
            <a:headEnd type="none" w="med" len="med"/>
            <a:tailEnd type="triangle" w="lg" len="lg"/>
          </a:ln>
          <a:effectLst/>
        </p:spPr>
      </p:cxn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1739751" y="326264"/>
            <a:ext cx="7753350" cy="6988936"/>
            <a:chOff x="1739751" y="563530"/>
            <a:chExt cx="7753350" cy="6988936"/>
          </a:xfrm>
        </p:grpSpPr>
        <p:pic>
          <p:nvPicPr>
            <p:cNvPr id="2050" name="Picture 2" descr="http://www.faqs.org/photo-dict/photofiles/list/372/737umbrell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39751" y="563530"/>
              <a:ext cx="7753350" cy="6988936"/>
            </a:xfrm>
            <a:prstGeom prst="rect">
              <a:avLst/>
            </a:prstGeom>
            <a:noFill/>
          </p:spPr>
        </p:pic>
        <p:sp>
          <p:nvSpPr>
            <p:cNvPr id="22" name="Rectangle 21"/>
            <p:cNvSpPr>
              <a:spLocks noChangeArrowheads="1"/>
            </p:cNvSpPr>
            <p:nvPr/>
          </p:nvSpPr>
          <p:spPr bwMode="gray">
            <a:xfrm rot="18207376">
              <a:off x="4011582" y="2289334"/>
              <a:ext cx="1447800"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Integrity</a:t>
              </a:r>
            </a:p>
          </p:txBody>
        </p:sp>
        <p:sp>
          <p:nvSpPr>
            <p:cNvPr id="26" name="Rectangle 25"/>
            <p:cNvSpPr>
              <a:spLocks noChangeArrowheads="1"/>
            </p:cNvSpPr>
            <p:nvPr/>
          </p:nvSpPr>
          <p:spPr bwMode="gray">
            <a:xfrm rot="19153214">
              <a:off x="2167502" y="2342566"/>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Accountability</a:t>
              </a:r>
            </a:p>
          </p:txBody>
        </p:sp>
        <p:sp>
          <p:nvSpPr>
            <p:cNvPr id="27" name="Rectangle 26"/>
            <p:cNvSpPr>
              <a:spLocks noChangeArrowheads="1"/>
            </p:cNvSpPr>
            <p:nvPr/>
          </p:nvSpPr>
          <p:spPr bwMode="gray">
            <a:xfrm rot="3297558">
              <a:off x="5010158" y="2253580"/>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Respect</a:t>
              </a:r>
            </a:p>
          </p:txBody>
        </p:sp>
        <p:sp>
          <p:nvSpPr>
            <p:cNvPr id="28" name="Rectangle 27"/>
            <p:cNvSpPr>
              <a:spLocks noChangeArrowheads="1"/>
            </p:cNvSpPr>
            <p:nvPr/>
          </p:nvSpPr>
          <p:spPr bwMode="gray">
            <a:xfrm rot="18442543">
              <a:off x="2939010" y="2311955"/>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Excellence</a:t>
              </a:r>
            </a:p>
          </p:txBody>
        </p:sp>
        <p:sp>
          <p:nvSpPr>
            <p:cNvPr id="29" name="Rectangle 28"/>
            <p:cNvSpPr>
              <a:spLocks noChangeArrowheads="1"/>
            </p:cNvSpPr>
            <p:nvPr/>
          </p:nvSpPr>
          <p:spPr bwMode="gray">
            <a:xfrm rot="3275025">
              <a:off x="6021838" y="2382938"/>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Collaboration</a:t>
              </a:r>
            </a:p>
          </p:txBody>
        </p:sp>
        <p:sp>
          <p:nvSpPr>
            <p:cNvPr id="30" name="Rectangle 29"/>
            <p:cNvSpPr>
              <a:spLocks noChangeArrowheads="1"/>
            </p:cNvSpPr>
            <p:nvPr/>
          </p:nvSpPr>
          <p:spPr bwMode="gray">
            <a:xfrm rot="2668036">
              <a:off x="6887489" y="2359167"/>
              <a:ext cx="2116015"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Communication</a:t>
              </a:r>
            </a:p>
          </p:txBody>
        </p:sp>
        <p:sp>
          <p:nvSpPr>
            <p:cNvPr id="34" name="Wave 33"/>
            <p:cNvSpPr/>
            <p:nvPr/>
          </p:nvSpPr>
          <p:spPr bwMode="auto">
            <a:xfrm>
              <a:off x="5647217" y="762000"/>
              <a:ext cx="685800" cy="457200"/>
            </a:xfrm>
            <a:prstGeom prst="wave">
              <a:avLst/>
            </a:prstGeom>
            <a:solidFill>
              <a:srgbClr val="FF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5" name="TextBox 34"/>
            <p:cNvSpPr txBox="1"/>
            <p:nvPr/>
          </p:nvSpPr>
          <p:spPr>
            <a:xfrm rot="405420">
              <a:off x="5647217" y="838200"/>
              <a:ext cx="685800" cy="304800"/>
            </a:xfrm>
            <a:prstGeom prst="rect">
              <a:avLst/>
            </a:prstGeom>
            <a:noFill/>
            <a:ln w="50800">
              <a:noFill/>
            </a:ln>
          </p:spPr>
          <p:txBody>
            <a:bodyPr wrap="square" rtlCol="0">
              <a:spAutoFit/>
            </a:bodyPr>
            <a:lstStyle/>
            <a:p>
              <a:pPr algn="ctr"/>
              <a:r>
                <a:rPr lang="en-US" dirty="0" smtClean="0">
                  <a:solidFill>
                    <a:schemeClr val="bg1"/>
                  </a:solidFill>
                </a:rPr>
                <a:t>UCOP</a:t>
              </a:r>
            </a:p>
          </p:txBody>
        </p:sp>
        <p:pic>
          <p:nvPicPr>
            <p:cNvPr id="3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5270" y="4572000"/>
              <a:ext cx="2638355" cy="594360"/>
            </a:xfrm>
            <a:prstGeom prst="rect">
              <a:avLst/>
            </a:prstGeom>
            <a:noFill/>
            <a:ln w="9525">
              <a:solidFill>
                <a:schemeClr val="bg1">
                  <a:lumMod val="50000"/>
                </a:schemeClr>
              </a:solidFill>
              <a:miter lim="800000"/>
              <a:headEnd/>
              <a:tailEnd/>
            </a:ln>
            <a:effectLst/>
          </p:spPr>
        </p:pic>
        <p:sp>
          <p:nvSpPr>
            <p:cNvPr id="33" name="TextBox 32"/>
            <p:cNvSpPr txBox="1"/>
            <p:nvPr/>
          </p:nvSpPr>
          <p:spPr>
            <a:xfrm>
              <a:off x="7806515" y="4580864"/>
              <a:ext cx="1002555"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Academic Affairs</a:t>
              </a:r>
            </a:p>
          </p:txBody>
        </p:sp>
        <p:sp>
          <p:nvSpPr>
            <p:cNvPr id="36" name="TextBox 35"/>
            <p:cNvSpPr txBox="1"/>
            <p:nvPr/>
          </p:nvSpPr>
          <p:spPr>
            <a:xfrm>
              <a:off x="3779870" y="4573790"/>
              <a:ext cx="1194396"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Business Operations</a:t>
              </a:r>
            </a:p>
          </p:txBody>
        </p:sp>
        <p:sp>
          <p:nvSpPr>
            <p:cNvPr id="38" name="TextBox 37"/>
            <p:cNvSpPr txBox="1"/>
            <p:nvPr/>
          </p:nvSpPr>
          <p:spPr>
            <a:xfrm>
              <a:off x="2462757" y="4573790"/>
              <a:ext cx="124091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Laboratory</a:t>
              </a:r>
            </a:p>
            <a:p>
              <a:pPr algn="ctr"/>
              <a:r>
                <a:rPr lang="en-US" sz="1600" cap="small" dirty="0" smtClean="0">
                  <a:solidFill>
                    <a:schemeClr val="bg1">
                      <a:lumMod val="50000"/>
                    </a:schemeClr>
                  </a:solidFill>
                  <a:latin typeface="Tahoma" pitchFamily="34" charset="0"/>
                  <a:cs typeface="Tahoma" pitchFamily="34" charset="0"/>
                </a:rPr>
                <a:t>Operations</a:t>
              </a:r>
            </a:p>
          </p:txBody>
        </p:sp>
        <p:sp>
          <p:nvSpPr>
            <p:cNvPr id="39" name="TextBox 38"/>
            <p:cNvSpPr txBox="1"/>
            <p:nvPr/>
          </p:nvSpPr>
          <p:spPr>
            <a:xfrm>
              <a:off x="4094856" y="5257800"/>
              <a:ext cx="159666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Health Sciences &amp; Services</a:t>
              </a:r>
            </a:p>
          </p:txBody>
        </p:sp>
        <p:sp>
          <p:nvSpPr>
            <p:cNvPr id="40" name="TextBox 39"/>
            <p:cNvSpPr txBox="1"/>
            <p:nvPr/>
          </p:nvSpPr>
          <p:spPr>
            <a:xfrm>
              <a:off x="5771256" y="5257800"/>
              <a:ext cx="1056614"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External Relations</a:t>
              </a:r>
            </a:p>
          </p:txBody>
        </p:sp>
        <p:sp>
          <p:nvSpPr>
            <p:cNvPr id="21" name="TextBox 20"/>
            <p:cNvSpPr txBox="1"/>
            <p:nvPr/>
          </p:nvSpPr>
          <p:spPr>
            <a:xfrm>
              <a:off x="4462132" y="3886200"/>
              <a:ext cx="1208567"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Compliance &amp; Audit</a:t>
              </a:r>
            </a:p>
          </p:txBody>
        </p:sp>
        <p:sp>
          <p:nvSpPr>
            <p:cNvPr id="23" name="TextBox 22"/>
            <p:cNvSpPr txBox="1"/>
            <p:nvPr/>
          </p:nvSpPr>
          <p:spPr>
            <a:xfrm>
              <a:off x="5791200" y="3886200"/>
              <a:ext cx="12192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Treasurer’s Office</a:t>
              </a:r>
            </a:p>
          </p:txBody>
        </p:sp>
        <p:sp>
          <p:nvSpPr>
            <p:cNvPr id="24" name="TextBox 23"/>
            <p:cNvSpPr txBox="1"/>
            <p:nvPr/>
          </p:nvSpPr>
          <p:spPr>
            <a:xfrm>
              <a:off x="7118499" y="3886200"/>
              <a:ext cx="990599"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Policy &amp; Analysis</a:t>
              </a:r>
            </a:p>
          </p:txBody>
        </p:sp>
        <p:sp>
          <p:nvSpPr>
            <p:cNvPr id="25" name="TextBox 24"/>
            <p:cNvSpPr txBox="1"/>
            <p:nvPr/>
          </p:nvSpPr>
          <p:spPr>
            <a:xfrm>
              <a:off x="3014332" y="3886200"/>
              <a:ext cx="12954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OGC / Legal Affairs</a:t>
              </a:r>
            </a:p>
          </p:txBody>
        </p:sp>
      </p:grpSp>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Role of UCOP </a:t>
            </a:r>
            <a:r>
              <a:rPr lang="en-US" sz="2300" u="sng" dirty="0" smtClean="0">
                <a:solidFill>
                  <a:schemeClr val="accent1"/>
                </a:solidFill>
              </a:rPr>
              <a:t>VALUES</a:t>
            </a:r>
            <a:endParaRPr lang="en-US" sz="23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828800" y="1447800"/>
            <a:ext cx="6324600" cy="2667000"/>
          </a:xfrm>
          <a:prstGeom prst="rect">
            <a:avLst/>
          </a:prstGeom>
          <a:solidFill>
            <a:schemeClr val="bg2">
              <a:lumMod val="20000"/>
              <a:lumOff val="80000"/>
            </a:schemeClr>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Establish some core </a:t>
            </a:r>
            <a:r>
              <a:rPr lang="en-US" sz="2300" u="sng" dirty="0" smtClean="0">
                <a:solidFill>
                  <a:schemeClr val="accent1"/>
                </a:solidFill>
              </a:rPr>
              <a:t>VALUES</a:t>
            </a:r>
          </a:p>
        </p:txBody>
      </p:sp>
      <p:sp>
        <p:nvSpPr>
          <p:cNvPr id="7" name="Rectangle 6"/>
          <p:cNvSpPr>
            <a:spLocks noChangeArrowheads="1"/>
          </p:cNvSpPr>
          <p:nvPr/>
        </p:nvSpPr>
        <p:spPr bwMode="gray">
          <a:xfrm>
            <a:off x="1752600" y="1600200"/>
            <a:ext cx="2286000" cy="381000"/>
          </a:xfrm>
          <a:prstGeom prst="rect">
            <a:avLst/>
          </a:prstGeom>
          <a:noFill/>
          <a:ln w="9525">
            <a:noFill/>
            <a:miter lim="800000"/>
            <a:headEnd/>
            <a:tailEnd/>
          </a:ln>
        </p:spPr>
        <p:txBody>
          <a:bodyPr lIns="91429" tIns="36571" rIns="36571" bIns="36571"/>
          <a:lstStyle/>
          <a:p>
            <a:pPr marL="209550" lvl="1" indent="-207963" algn="r" defTabSz="1019175" eaLnBrk="0" hangingPunct="0">
              <a:buClr>
                <a:schemeClr val="folHlink"/>
              </a:buClr>
              <a:buSzPct val="125000"/>
            </a:pPr>
            <a:r>
              <a:rPr lang="en-US" sz="1600" dirty="0" smtClean="0"/>
              <a:t>There’s the reality…</a:t>
            </a:r>
          </a:p>
          <a:p>
            <a:pPr marL="666750" lvl="2" indent="-207963" algn="r" defTabSz="1019175" eaLnBrk="0" hangingPunct="0">
              <a:buClr>
                <a:schemeClr val="folHlink"/>
              </a:buClr>
              <a:buSzPct val="125000"/>
              <a:buFont typeface="Arial" pitchFamily="34" charset="0"/>
              <a:buChar char="•"/>
            </a:pPr>
            <a:endParaRPr lang="en-US" sz="1600" dirty="0" smtClean="0"/>
          </a:p>
        </p:txBody>
      </p:sp>
      <p:sp>
        <p:nvSpPr>
          <p:cNvPr id="4" name="Rectangle 3"/>
          <p:cNvSpPr>
            <a:spLocks noChangeArrowheads="1"/>
          </p:cNvSpPr>
          <p:nvPr/>
        </p:nvSpPr>
        <p:spPr bwMode="gray">
          <a:xfrm>
            <a:off x="4724400" y="1600200"/>
            <a:ext cx="3352800" cy="381000"/>
          </a:xfrm>
          <a:prstGeom prst="rect">
            <a:avLst/>
          </a:prstGeom>
          <a:noFill/>
          <a:ln w="9525">
            <a:noFill/>
            <a:miter lim="800000"/>
            <a:headEnd/>
            <a:tailEnd/>
          </a:ln>
        </p:spPr>
        <p:txBody>
          <a:bodyPr lIns="91429" tIns="36571" rIns="36571" bIns="36571"/>
          <a:lstStyle/>
          <a:p>
            <a:pPr marL="666750" lvl="2" indent="-207963" algn="just" defTabSz="1019175" eaLnBrk="0" hangingPunct="0">
              <a:buClr>
                <a:schemeClr val="folHlink"/>
              </a:buClr>
              <a:buSzPct val="125000"/>
            </a:pPr>
            <a:r>
              <a:rPr lang="en-US" sz="1600" dirty="0" smtClean="0"/>
              <a:t>… and there’s the aspiration.</a:t>
            </a:r>
          </a:p>
          <a:p>
            <a:pPr marL="666750" lvl="2" indent="-207963" algn="just" defTabSz="1019175" eaLnBrk="0" hangingPunct="0">
              <a:buClr>
                <a:schemeClr val="folHlink"/>
              </a:buClr>
              <a:buSzPct val="125000"/>
              <a:buFont typeface="Arial" pitchFamily="34" charset="0"/>
              <a:buChar char="•"/>
            </a:pPr>
            <a:endParaRPr lang="en-US" sz="1600" dirty="0" smtClean="0"/>
          </a:p>
          <a:p>
            <a:pPr marL="666750" lvl="2" indent="-207963" algn="just" defTabSz="1019175" eaLnBrk="0" hangingPunct="0">
              <a:buClr>
                <a:schemeClr val="folHlink"/>
              </a:buClr>
              <a:buSzPct val="125000"/>
            </a:pPr>
            <a:endParaRPr lang="en-US" sz="1600" dirty="0" smtClean="0"/>
          </a:p>
        </p:txBody>
      </p:sp>
      <p:sp>
        <p:nvSpPr>
          <p:cNvPr id="5" name="Right Arrow 4"/>
          <p:cNvSpPr/>
          <p:nvPr/>
        </p:nvSpPr>
        <p:spPr bwMode="auto">
          <a:xfrm>
            <a:off x="4114800" y="160020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 name="Rectangle 8"/>
          <p:cNvSpPr>
            <a:spLocks noChangeArrowheads="1"/>
          </p:cNvSpPr>
          <p:nvPr/>
        </p:nvSpPr>
        <p:spPr bwMode="gray">
          <a:xfrm>
            <a:off x="1066800" y="4419600"/>
            <a:ext cx="8382000" cy="2286000"/>
          </a:xfrm>
          <a:prstGeom prst="rect">
            <a:avLst/>
          </a:prstGeom>
          <a:noFill/>
          <a:ln w="9525">
            <a:noFill/>
            <a:miter lim="800000"/>
            <a:headEnd/>
            <a:tailEnd/>
          </a:ln>
        </p:spPr>
        <p:txBody>
          <a:bodyPr lIns="91429" tIns="36571" rIns="36571" bIns="36571"/>
          <a:lstStyle/>
          <a:p>
            <a:pPr marL="209550" lvl="1" indent="-207963" algn="just" defTabSz="1019175" eaLnBrk="0" hangingPunct="0">
              <a:buClr>
                <a:schemeClr val="folHlink"/>
              </a:buClr>
              <a:buSzPct val="125000"/>
            </a:pPr>
            <a:r>
              <a:rPr lang="en-US" sz="1600" dirty="0" smtClean="0"/>
              <a:t>Critical Questions:</a:t>
            </a:r>
          </a:p>
          <a:p>
            <a:pPr marL="209550" lvl="1" indent="-207963" algn="just" defTabSz="1019175" eaLnBrk="0" hangingPunct="0">
              <a:buClr>
                <a:schemeClr val="folHlink"/>
              </a:buClr>
              <a:buSzPct val="125000"/>
              <a:buFont typeface="Arial" pitchFamily="34" charset="0"/>
              <a:buChar char="•"/>
            </a:pPr>
            <a:endParaRPr lang="en-US" sz="1600" dirty="0" smtClean="0"/>
          </a:p>
          <a:p>
            <a:pPr marL="801687" lvl="2" indent="-342900" algn="just" defTabSz="1019175" eaLnBrk="0" hangingPunct="0">
              <a:buClr>
                <a:schemeClr val="folHlink"/>
              </a:buClr>
              <a:buSzPct val="125000"/>
              <a:buFont typeface="+mj-lt"/>
              <a:buAutoNum type="arabicPeriod"/>
            </a:pPr>
            <a:r>
              <a:rPr lang="en-US" dirty="0" smtClean="0"/>
              <a:t>What are some of our </a:t>
            </a:r>
            <a:r>
              <a:rPr lang="en-US" i="1" dirty="0" smtClean="0"/>
              <a:t>actual</a:t>
            </a:r>
            <a:r>
              <a:rPr lang="en-US" dirty="0" smtClean="0"/>
              <a:t> behaviors?  ____________________________________________ </a:t>
            </a:r>
          </a:p>
          <a:p>
            <a:pPr marL="801687" lvl="2" indent="-342900" algn="just" defTabSz="1019175" eaLnBrk="0" hangingPunct="0">
              <a:buClr>
                <a:schemeClr val="folHlink"/>
              </a:buClr>
              <a:buSzPct val="125000"/>
              <a:buFont typeface="+mj-lt"/>
              <a:buAutoNum type="arabicPeriod"/>
            </a:pPr>
            <a:endParaRPr lang="en-US" dirty="0" smtClean="0"/>
          </a:p>
          <a:p>
            <a:pPr marL="801687" lvl="2" indent="-342900" algn="just" defTabSz="1019175" eaLnBrk="0" hangingPunct="0">
              <a:buClr>
                <a:schemeClr val="folHlink"/>
              </a:buClr>
              <a:buSzPct val="125000"/>
              <a:buFont typeface="+mj-lt"/>
              <a:buAutoNum type="arabicPeriod"/>
            </a:pPr>
            <a:r>
              <a:rPr lang="en-US" dirty="0" smtClean="0"/>
              <a:t>What are some of our </a:t>
            </a:r>
            <a:r>
              <a:rPr lang="en-US" i="1" dirty="0" smtClean="0"/>
              <a:t>desired</a:t>
            </a:r>
            <a:r>
              <a:rPr lang="en-US" dirty="0" smtClean="0"/>
              <a:t> behaviors?  ___________________________________________ </a:t>
            </a:r>
          </a:p>
          <a:p>
            <a:pPr marL="801687" lvl="2" indent="-342900" algn="just" defTabSz="1019175" eaLnBrk="0" hangingPunct="0">
              <a:buClr>
                <a:schemeClr val="folHlink"/>
              </a:buClr>
              <a:buSzPct val="125000"/>
              <a:buFont typeface="+mj-lt"/>
              <a:buAutoNum type="arabicPeriod"/>
            </a:pPr>
            <a:endParaRPr lang="en-US" dirty="0" smtClean="0"/>
          </a:p>
          <a:p>
            <a:pPr marL="801687" lvl="2" indent="-342900" algn="just" defTabSz="1019175" eaLnBrk="0" hangingPunct="0">
              <a:buClr>
                <a:schemeClr val="folHlink"/>
              </a:buClr>
              <a:buSzPct val="125000"/>
              <a:buFont typeface="+mj-lt"/>
              <a:buAutoNum type="arabicPeriod"/>
            </a:pPr>
            <a:r>
              <a:rPr lang="en-US" dirty="0" smtClean="0"/>
              <a:t>How are we different from other divisions within UCOP?  ______________________________</a:t>
            </a:r>
          </a:p>
          <a:p>
            <a:pPr marL="801687" lvl="2" indent="-342900" algn="just" defTabSz="1019175" eaLnBrk="0" hangingPunct="0">
              <a:buClr>
                <a:schemeClr val="folHlink"/>
              </a:buClr>
              <a:buSzPct val="125000"/>
              <a:buFont typeface="+mj-lt"/>
              <a:buAutoNum type="arabicPeriod"/>
            </a:pPr>
            <a:endParaRPr lang="en-US" dirty="0" smtClean="0"/>
          </a:p>
          <a:p>
            <a:pPr marL="801687" lvl="2" indent="-342900" algn="just" defTabSz="1019175" eaLnBrk="0" hangingPunct="0">
              <a:buClr>
                <a:schemeClr val="folHlink"/>
              </a:buClr>
              <a:buSzPct val="125000"/>
              <a:buFont typeface="+mj-lt"/>
              <a:buAutoNum type="arabicPeriod"/>
            </a:pPr>
            <a:r>
              <a:rPr lang="en-US" dirty="0" smtClean="0"/>
              <a:t>How should our desired behaviors be ranked?  _______________________________________</a:t>
            </a:r>
          </a:p>
          <a:p>
            <a:pPr marL="801687" lvl="2" indent="-342900" algn="just" defTabSz="1019175" eaLnBrk="0" hangingPunct="0">
              <a:buClr>
                <a:schemeClr val="folHlink"/>
              </a:buClr>
              <a:buSzPct val="125000"/>
              <a:buFont typeface="+mj-lt"/>
              <a:buAutoNum type="arabicPeriod"/>
            </a:pPr>
            <a:endParaRPr lang="en-US" dirty="0" smtClean="0"/>
          </a:p>
          <a:p>
            <a:pPr marL="801687" lvl="2" indent="-342900" algn="just" defTabSz="1019175" eaLnBrk="0" hangingPunct="0">
              <a:buClr>
                <a:schemeClr val="folHlink"/>
              </a:buClr>
              <a:buSzPct val="125000"/>
              <a:buFont typeface="+mj-lt"/>
              <a:buAutoNum type="arabicPeriod"/>
            </a:pPr>
            <a:endParaRPr lang="en-US" dirty="0" smtClean="0"/>
          </a:p>
        </p:txBody>
      </p:sp>
      <p:grpSp>
        <p:nvGrpSpPr>
          <p:cNvPr id="18" name="Group 17"/>
          <p:cNvGrpSpPr/>
          <p:nvPr/>
        </p:nvGrpSpPr>
        <p:grpSpPr>
          <a:xfrm>
            <a:off x="2286000" y="2133600"/>
            <a:ext cx="2170102" cy="1612075"/>
            <a:chOff x="1835725" y="1993075"/>
            <a:chExt cx="2667000" cy="1981200"/>
          </a:xfrm>
        </p:grpSpPr>
        <p:sp>
          <p:nvSpPr>
            <p:cNvPr id="17" name="Rectangle 16"/>
            <p:cNvSpPr/>
            <p:nvPr/>
          </p:nvSpPr>
          <p:spPr bwMode="auto">
            <a:xfrm>
              <a:off x="1835725" y="1993075"/>
              <a:ext cx="2667000" cy="1981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00" y="2057399"/>
              <a:ext cx="2514600" cy="1522602"/>
            </a:xfrm>
            <a:prstGeom prst="rect">
              <a:avLst/>
            </a:prstGeom>
            <a:solidFill>
              <a:schemeClr val="bg1"/>
            </a:solidFill>
            <a:ln w="9525">
              <a:noFill/>
              <a:miter lim="800000"/>
              <a:headEnd/>
              <a:tailEnd/>
            </a:ln>
          </p:spPr>
        </p:pic>
        <p:sp>
          <p:nvSpPr>
            <p:cNvPr id="16" name="TextBox 15"/>
            <p:cNvSpPr txBox="1"/>
            <p:nvPr/>
          </p:nvSpPr>
          <p:spPr>
            <a:xfrm>
              <a:off x="1900049" y="3578422"/>
              <a:ext cx="2519549" cy="347837"/>
            </a:xfrm>
            <a:prstGeom prst="rect">
              <a:avLst/>
            </a:prstGeom>
            <a:solidFill>
              <a:schemeClr val="bg1"/>
            </a:solidFill>
          </p:spPr>
          <p:txBody>
            <a:bodyPr wrap="square" rtlCol="0">
              <a:spAutoFit/>
            </a:bodyPr>
            <a:lstStyle/>
            <a:p>
              <a:pPr algn="ctr"/>
              <a:r>
                <a:rPr lang="en-US" sz="750" b="1" i="1" dirty="0" smtClean="0">
                  <a:solidFill>
                    <a:schemeClr val="bg1">
                      <a:lumMod val="50000"/>
                    </a:schemeClr>
                  </a:solidFill>
                  <a:latin typeface="Times New Roman" pitchFamily="18" charset="0"/>
                  <a:cs typeface="Times New Roman" pitchFamily="18" charset="0"/>
                </a:rPr>
                <a:t>“I don't know how it started, either.  All I know is that it's part of our organizational culture.”</a:t>
              </a:r>
              <a:endParaRPr lang="en-US" sz="750" b="1" i="1" dirty="0">
                <a:solidFill>
                  <a:schemeClr val="bg1">
                    <a:lumMod val="50000"/>
                  </a:schemeClr>
                </a:solidFill>
                <a:latin typeface="Times New Roman" pitchFamily="18" charset="0"/>
                <a:cs typeface="Times New Roman" pitchFamily="18" charset="0"/>
              </a:endParaRPr>
            </a:p>
          </p:txBody>
        </p:sp>
      </p:grpSp>
      <p:pic>
        <p:nvPicPr>
          <p:cNvPr id="50178" name="Picture 2" descr="http://t0.gstatic.com/images?q=tbn:m-J0iavIMyl2iM:http://learnthis.ca/wp-content/uploads/2008/08/joined-hands.jpg">
            <a:hlinkClick r:id="rId5"/>
          </p:cNvPr>
          <p:cNvPicPr>
            <a:picLocks noChangeAspect="1" noChangeArrowheads="1"/>
          </p:cNvPicPr>
          <p:nvPr/>
        </p:nvPicPr>
        <p:blipFill>
          <a:blip r:embed="rId6" cstate="print"/>
          <a:srcRect/>
          <a:stretch>
            <a:fillRect/>
          </a:stretch>
        </p:blipFill>
        <p:spPr bwMode="auto">
          <a:xfrm>
            <a:off x="5787789" y="2192814"/>
            <a:ext cx="1679811" cy="1540986"/>
          </a:xfrm>
          <a:prstGeom prst="rect">
            <a:avLst/>
          </a:prstGeom>
          <a:noFill/>
          <a:ln w="25400">
            <a:solidFill>
              <a:schemeClr val="bg1">
                <a:lumMod val="50000"/>
              </a:schemeClr>
            </a:solidFill>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Suggested </a:t>
            </a:r>
            <a:r>
              <a:rPr lang="en-US" sz="2300" u="sng" dirty="0" smtClean="0">
                <a:solidFill>
                  <a:schemeClr val="accent1"/>
                </a:solidFill>
              </a:rPr>
              <a:t>VALUES</a:t>
            </a:r>
            <a:r>
              <a:rPr lang="en-US" sz="2300" dirty="0" smtClean="0">
                <a:solidFill>
                  <a:schemeClr val="accent1"/>
                </a:solidFill>
              </a:rPr>
              <a:t>…</a:t>
            </a:r>
          </a:p>
        </p:txBody>
      </p:sp>
      <p:sp>
        <p:nvSpPr>
          <p:cNvPr id="5" name="TextBox 4"/>
          <p:cNvSpPr txBox="1"/>
          <p:nvPr/>
        </p:nvSpPr>
        <p:spPr>
          <a:xfrm>
            <a:off x="969334" y="1286536"/>
            <a:ext cx="12192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Do the Right Things Right</a:t>
            </a:r>
            <a:endParaRPr lang="en-US" dirty="0">
              <a:solidFill>
                <a:schemeClr val="bg1"/>
              </a:solidFill>
            </a:endParaRPr>
          </a:p>
        </p:txBody>
      </p:sp>
      <p:sp>
        <p:nvSpPr>
          <p:cNvPr id="6" name="TextBox 5"/>
          <p:cNvSpPr txBox="1"/>
          <p:nvPr/>
        </p:nvSpPr>
        <p:spPr>
          <a:xfrm>
            <a:off x="1018942" y="1940437"/>
            <a:ext cx="11430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Results Orientation</a:t>
            </a:r>
            <a:endParaRPr lang="en-US" dirty="0">
              <a:solidFill>
                <a:schemeClr val="bg1"/>
              </a:solidFill>
            </a:endParaRPr>
          </a:p>
        </p:txBody>
      </p:sp>
      <p:sp>
        <p:nvSpPr>
          <p:cNvPr id="7" name="TextBox 6"/>
          <p:cNvSpPr txBox="1"/>
          <p:nvPr/>
        </p:nvSpPr>
        <p:spPr>
          <a:xfrm>
            <a:off x="896672" y="2593885"/>
            <a:ext cx="12954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Continuous Improvement</a:t>
            </a:r>
            <a:endParaRPr lang="en-US" dirty="0">
              <a:solidFill>
                <a:schemeClr val="bg1"/>
              </a:solidFill>
            </a:endParaRPr>
          </a:p>
        </p:txBody>
      </p:sp>
      <p:sp>
        <p:nvSpPr>
          <p:cNvPr id="8" name="TextBox 7"/>
          <p:cNvSpPr txBox="1"/>
          <p:nvPr/>
        </p:nvSpPr>
        <p:spPr>
          <a:xfrm>
            <a:off x="1114639" y="3258872"/>
            <a:ext cx="866561"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Honesty / Trust</a:t>
            </a:r>
            <a:endParaRPr lang="en-US" dirty="0">
              <a:solidFill>
                <a:schemeClr val="bg1"/>
              </a:solidFill>
            </a:endParaRPr>
          </a:p>
        </p:txBody>
      </p:sp>
      <p:sp>
        <p:nvSpPr>
          <p:cNvPr id="10" name="TextBox 9"/>
          <p:cNvSpPr txBox="1"/>
          <p:nvPr/>
        </p:nvSpPr>
        <p:spPr>
          <a:xfrm>
            <a:off x="1045534" y="3953536"/>
            <a:ext cx="990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Integrity</a:t>
            </a:r>
            <a:endParaRPr lang="en-US" dirty="0">
              <a:solidFill>
                <a:schemeClr val="bg1"/>
              </a:solidFill>
            </a:endParaRPr>
          </a:p>
        </p:txBody>
      </p:sp>
      <p:sp>
        <p:nvSpPr>
          <p:cNvPr id="11" name="TextBox 10"/>
          <p:cNvSpPr txBox="1"/>
          <p:nvPr/>
        </p:nvSpPr>
        <p:spPr>
          <a:xfrm>
            <a:off x="1045534" y="4495800"/>
            <a:ext cx="838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Synergy</a:t>
            </a:r>
            <a:endParaRPr lang="en-US" dirty="0">
              <a:solidFill>
                <a:schemeClr val="bg1"/>
              </a:solidFill>
            </a:endParaRPr>
          </a:p>
        </p:txBody>
      </p:sp>
      <p:sp>
        <p:nvSpPr>
          <p:cNvPr id="12" name="TextBox 11"/>
          <p:cNvSpPr txBox="1"/>
          <p:nvPr/>
        </p:nvSpPr>
        <p:spPr>
          <a:xfrm>
            <a:off x="969334" y="4921101"/>
            <a:ext cx="1295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Transparency</a:t>
            </a:r>
            <a:endParaRPr lang="en-US" dirty="0">
              <a:solidFill>
                <a:schemeClr val="bg1"/>
              </a:solidFill>
            </a:endParaRPr>
          </a:p>
        </p:txBody>
      </p:sp>
      <p:sp>
        <p:nvSpPr>
          <p:cNvPr id="13" name="TextBox 12"/>
          <p:cNvSpPr txBox="1"/>
          <p:nvPr/>
        </p:nvSpPr>
        <p:spPr>
          <a:xfrm>
            <a:off x="1350334" y="5335769"/>
            <a:ext cx="838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Balance</a:t>
            </a:r>
            <a:endParaRPr lang="en-US" dirty="0">
              <a:solidFill>
                <a:schemeClr val="bg1"/>
              </a:solidFill>
            </a:endParaRPr>
          </a:p>
        </p:txBody>
      </p:sp>
      <p:sp>
        <p:nvSpPr>
          <p:cNvPr id="14" name="TextBox 13"/>
          <p:cNvSpPr txBox="1"/>
          <p:nvPr/>
        </p:nvSpPr>
        <p:spPr>
          <a:xfrm>
            <a:off x="1121734" y="5750437"/>
            <a:ext cx="1066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Innovation</a:t>
            </a:r>
            <a:endParaRPr lang="en-US" dirty="0">
              <a:solidFill>
                <a:schemeClr val="bg1"/>
              </a:solidFill>
            </a:endParaRPr>
          </a:p>
        </p:txBody>
      </p:sp>
      <p:sp>
        <p:nvSpPr>
          <p:cNvPr id="15" name="TextBox 14"/>
          <p:cNvSpPr txBox="1"/>
          <p:nvPr/>
        </p:nvSpPr>
        <p:spPr>
          <a:xfrm>
            <a:off x="1612602" y="6163336"/>
            <a:ext cx="1572768"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Customer Service / Client-Centric</a:t>
            </a:r>
            <a:endParaRPr lang="en-US" dirty="0">
              <a:solidFill>
                <a:schemeClr val="bg1"/>
              </a:solidFill>
            </a:endParaRPr>
          </a:p>
        </p:txBody>
      </p:sp>
      <p:sp>
        <p:nvSpPr>
          <p:cNvPr id="17" name="TextBox 16"/>
          <p:cNvSpPr txBox="1"/>
          <p:nvPr/>
        </p:nvSpPr>
        <p:spPr>
          <a:xfrm>
            <a:off x="2036134" y="6817237"/>
            <a:ext cx="1295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Collaboration</a:t>
            </a:r>
            <a:endParaRPr lang="en-US" dirty="0">
              <a:solidFill>
                <a:schemeClr val="bg1"/>
              </a:solidFill>
            </a:endParaRPr>
          </a:p>
        </p:txBody>
      </p:sp>
      <p:sp>
        <p:nvSpPr>
          <p:cNvPr id="18" name="TextBox 17"/>
          <p:cNvSpPr txBox="1"/>
          <p:nvPr/>
        </p:nvSpPr>
        <p:spPr>
          <a:xfrm>
            <a:off x="2417134" y="1286536"/>
            <a:ext cx="1066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Innovation</a:t>
            </a:r>
            <a:endParaRPr lang="en-US" dirty="0">
              <a:solidFill>
                <a:schemeClr val="bg1"/>
              </a:solidFill>
            </a:endParaRPr>
          </a:p>
        </p:txBody>
      </p:sp>
      <p:sp>
        <p:nvSpPr>
          <p:cNvPr id="19" name="TextBox 18"/>
          <p:cNvSpPr txBox="1"/>
          <p:nvPr/>
        </p:nvSpPr>
        <p:spPr>
          <a:xfrm>
            <a:off x="2335608" y="1711837"/>
            <a:ext cx="12954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Education / Professional Development</a:t>
            </a:r>
            <a:endParaRPr lang="en-US" dirty="0">
              <a:solidFill>
                <a:schemeClr val="bg1"/>
              </a:solidFill>
            </a:endParaRPr>
          </a:p>
        </p:txBody>
      </p:sp>
      <p:sp>
        <p:nvSpPr>
          <p:cNvPr id="20" name="TextBox 19"/>
          <p:cNvSpPr txBox="1"/>
          <p:nvPr/>
        </p:nvSpPr>
        <p:spPr>
          <a:xfrm>
            <a:off x="2452571" y="2573072"/>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Solutions</a:t>
            </a:r>
            <a:endParaRPr lang="en-US" dirty="0">
              <a:solidFill>
                <a:schemeClr val="bg1"/>
              </a:solidFill>
            </a:endParaRPr>
          </a:p>
        </p:txBody>
      </p:sp>
      <p:sp>
        <p:nvSpPr>
          <p:cNvPr id="21" name="TextBox 20"/>
          <p:cNvSpPr txBox="1"/>
          <p:nvPr/>
        </p:nvSpPr>
        <p:spPr>
          <a:xfrm>
            <a:off x="2298402" y="2998373"/>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Honesty</a:t>
            </a:r>
            <a:endParaRPr lang="en-US" dirty="0">
              <a:solidFill>
                <a:schemeClr val="bg1"/>
              </a:solidFill>
            </a:endParaRPr>
          </a:p>
        </p:txBody>
      </p:sp>
      <p:sp>
        <p:nvSpPr>
          <p:cNvPr id="22" name="TextBox 21"/>
          <p:cNvSpPr txBox="1"/>
          <p:nvPr/>
        </p:nvSpPr>
        <p:spPr>
          <a:xfrm>
            <a:off x="2177901" y="3423674"/>
            <a:ext cx="990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Teamwork</a:t>
            </a:r>
            <a:endParaRPr lang="en-US" dirty="0">
              <a:solidFill>
                <a:schemeClr val="bg1"/>
              </a:solidFill>
            </a:endParaRPr>
          </a:p>
        </p:txBody>
      </p:sp>
      <p:sp>
        <p:nvSpPr>
          <p:cNvPr id="23" name="TextBox 22"/>
          <p:cNvSpPr txBox="1"/>
          <p:nvPr/>
        </p:nvSpPr>
        <p:spPr>
          <a:xfrm>
            <a:off x="2255870" y="3848975"/>
            <a:ext cx="1447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Professionalism</a:t>
            </a:r>
            <a:endParaRPr lang="en-US" dirty="0">
              <a:solidFill>
                <a:schemeClr val="bg1"/>
              </a:solidFill>
            </a:endParaRPr>
          </a:p>
        </p:txBody>
      </p:sp>
      <p:sp>
        <p:nvSpPr>
          <p:cNvPr id="24" name="TextBox 23"/>
          <p:cNvSpPr txBox="1"/>
          <p:nvPr/>
        </p:nvSpPr>
        <p:spPr>
          <a:xfrm>
            <a:off x="2177901" y="4270738"/>
            <a:ext cx="15240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Responsibility &amp; Accountability</a:t>
            </a:r>
            <a:endParaRPr lang="en-US" dirty="0">
              <a:solidFill>
                <a:schemeClr val="bg1"/>
              </a:solidFill>
            </a:endParaRPr>
          </a:p>
        </p:txBody>
      </p:sp>
      <p:sp>
        <p:nvSpPr>
          <p:cNvPr id="25" name="TextBox 24"/>
          <p:cNvSpPr txBox="1"/>
          <p:nvPr/>
        </p:nvSpPr>
        <p:spPr>
          <a:xfrm>
            <a:off x="2417134" y="4944136"/>
            <a:ext cx="1066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Excellence</a:t>
            </a:r>
            <a:endParaRPr lang="en-US" dirty="0">
              <a:solidFill>
                <a:schemeClr val="bg1"/>
              </a:solidFill>
            </a:endParaRPr>
          </a:p>
        </p:txBody>
      </p:sp>
      <p:sp>
        <p:nvSpPr>
          <p:cNvPr id="26" name="TextBox 25"/>
          <p:cNvSpPr txBox="1"/>
          <p:nvPr/>
        </p:nvSpPr>
        <p:spPr>
          <a:xfrm>
            <a:off x="2340934" y="5401336"/>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Individual Respect</a:t>
            </a:r>
            <a:endParaRPr lang="en-US" dirty="0">
              <a:solidFill>
                <a:schemeClr val="bg1"/>
              </a:solidFill>
            </a:endParaRPr>
          </a:p>
        </p:txBody>
      </p:sp>
      <p:sp>
        <p:nvSpPr>
          <p:cNvPr id="27" name="TextBox 26"/>
          <p:cNvSpPr txBox="1"/>
          <p:nvPr/>
        </p:nvSpPr>
        <p:spPr>
          <a:xfrm>
            <a:off x="3308499" y="6010936"/>
            <a:ext cx="990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Teamwork</a:t>
            </a:r>
            <a:endParaRPr lang="en-US" dirty="0">
              <a:solidFill>
                <a:schemeClr val="bg1"/>
              </a:solidFill>
            </a:endParaRPr>
          </a:p>
        </p:txBody>
      </p:sp>
      <p:sp>
        <p:nvSpPr>
          <p:cNvPr id="28" name="TextBox 27"/>
          <p:cNvSpPr txBox="1"/>
          <p:nvPr/>
        </p:nvSpPr>
        <p:spPr>
          <a:xfrm>
            <a:off x="6912934" y="2429536"/>
            <a:ext cx="11430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Courageous</a:t>
            </a:r>
            <a:endParaRPr lang="en-US" dirty="0">
              <a:solidFill>
                <a:schemeClr val="bg1"/>
              </a:solidFill>
            </a:endParaRPr>
          </a:p>
        </p:txBody>
      </p:sp>
      <p:sp>
        <p:nvSpPr>
          <p:cNvPr id="29" name="TextBox 28"/>
          <p:cNvSpPr txBox="1"/>
          <p:nvPr/>
        </p:nvSpPr>
        <p:spPr>
          <a:xfrm>
            <a:off x="3372297" y="6468136"/>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Integrity</a:t>
            </a:r>
            <a:endParaRPr lang="en-US" dirty="0">
              <a:solidFill>
                <a:schemeClr val="bg1"/>
              </a:solidFill>
            </a:endParaRPr>
          </a:p>
        </p:txBody>
      </p:sp>
      <p:sp>
        <p:nvSpPr>
          <p:cNvPr id="30" name="TextBox 29"/>
          <p:cNvSpPr txBox="1"/>
          <p:nvPr/>
        </p:nvSpPr>
        <p:spPr>
          <a:xfrm>
            <a:off x="6500035" y="2886736"/>
            <a:ext cx="11430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Respectful</a:t>
            </a:r>
            <a:endParaRPr lang="en-US" dirty="0">
              <a:solidFill>
                <a:schemeClr val="bg1"/>
              </a:solidFill>
            </a:endParaRPr>
          </a:p>
        </p:txBody>
      </p:sp>
      <p:sp>
        <p:nvSpPr>
          <p:cNvPr id="31" name="TextBox 30"/>
          <p:cNvSpPr txBox="1"/>
          <p:nvPr/>
        </p:nvSpPr>
        <p:spPr>
          <a:xfrm>
            <a:off x="7153936" y="3312037"/>
            <a:ext cx="10668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Selfless / Teamwork</a:t>
            </a:r>
            <a:endParaRPr lang="en-US" dirty="0">
              <a:solidFill>
                <a:schemeClr val="bg1"/>
              </a:solidFill>
            </a:endParaRPr>
          </a:p>
        </p:txBody>
      </p:sp>
      <p:sp>
        <p:nvSpPr>
          <p:cNvPr id="32" name="TextBox 31"/>
          <p:cNvSpPr txBox="1"/>
          <p:nvPr/>
        </p:nvSpPr>
        <p:spPr>
          <a:xfrm>
            <a:off x="6927105" y="4072268"/>
            <a:ext cx="10668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Strong Work Ethic</a:t>
            </a:r>
            <a:endParaRPr lang="en-US" dirty="0">
              <a:solidFill>
                <a:schemeClr val="bg1"/>
              </a:solidFill>
            </a:endParaRPr>
          </a:p>
        </p:txBody>
      </p:sp>
      <p:sp>
        <p:nvSpPr>
          <p:cNvPr id="33" name="TextBox 32"/>
          <p:cNvSpPr txBox="1"/>
          <p:nvPr/>
        </p:nvSpPr>
        <p:spPr>
          <a:xfrm>
            <a:off x="5009703" y="5032738"/>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Customer Service</a:t>
            </a:r>
            <a:endParaRPr lang="en-US" dirty="0">
              <a:solidFill>
                <a:schemeClr val="bg1"/>
              </a:solidFill>
            </a:endParaRPr>
          </a:p>
        </p:txBody>
      </p:sp>
      <p:sp>
        <p:nvSpPr>
          <p:cNvPr id="34" name="TextBox 33"/>
          <p:cNvSpPr txBox="1"/>
          <p:nvPr/>
        </p:nvSpPr>
        <p:spPr>
          <a:xfrm>
            <a:off x="3595571" y="5096536"/>
            <a:ext cx="1316666"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Commitment</a:t>
            </a:r>
            <a:endParaRPr lang="en-US" dirty="0">
              <a:solidFill>
                <a:schemeClr val="bg1"/>
              </a:solidFill>
            </a:endParaRPr>
          </a:p>
        </p:txBody>
      </p:sp>
      <p:sp>
        <p:nvSpPr>
          <p:cNvPr id="35" name="TextBox 34"/>
          <p:cNvSpPr txBox="1"/>
          <p:nvPr/>
        </p:nvSpPr>
        <p:spPr>
          <a:xfrm>
            <a:off x="8382000" y="5812466"/>
            <a:ext cx="1371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Ownership &amp; Empowerment</a:t>
            </a:r>
            <a:endParaRPr lang="en-US" dirty="0">
              <a:solidFill>
                <a:schemeClr val="bg1"/>
              </a:solidFill>
            </a:endParaRPr>
          </a:p>
        </p:txBody>
      </p:sp>
      <p:sp>
        <p:nvSpPr>
          <p:cNvPr id="36" name="TextBox 35"/>
          <p:cNvSpPr txBox="1"/>
          <p:nvPr/>
        </p:nvSpPr>
        <p:spPr>
          <a:xfrm>
            <a:off x="3701901" y="838200"/>
            <a:ext cx="9144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Service Oriented</a:t>
            </a:r>
            <a:endParaRPr lang="en-US" dirty="0">
              <a:solidFill>
                <a:schemeClr val="bg1"/>
              </a:solidFill>
            </a:endParaRPr>
          </a:p>
        </p:txBody>
      </p:sp>
      <p:sp>
        <p:nvSpPr>
          <p:cNvPr id="37" name="TextBox 36"/>
          <p:cNvSpPr txBox="1"/>
          <p:nvPr/>
        </p:nvSpPr>
        <p:spPr>
          <a:xfrm>
            <a:off x="3911004" y="2100493"/>
            <a:ext cx="11430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Respectful</a:t>
            </a:r>
            <a:endParaRPr lang="en-US" dirty="0">
              <a:solidFill>
                <a:schemeClr val="bg1"/>
              </a:solidFill>
            </a:endParaRPr>
          </a:p>
        </p:txBody>
      </p:sp>
      <p:sp>
        <p:nvSpPr>
          <p:cNvPr id="38" name="TextBox 37"/>
          <p:cNvSpPr txBox="1"/>
          <p:nvPr/>
        </p:nvSpPr>
        <p:spPr>
          <a:xfrm>
            <a:off x="3496336" y="2581936"/>
            <a:ext cx="1371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Idea Sharing / Open Minded</a:t>
            </a:r>
            <a:endParaRPr lang="en-US" dirty="0">
              <a:solidFill>
                <a:schemeClr val="bg1"/>
              </a:solidFill>
            </a:endParaRPr>
          </a:p>
        </p:txBody>
      </p:sp>
      <p:sp>
        <p:nvSpPr>
          <p:cNvPr id="39" name="TextBox 38"/>
          <p:cNvSpPr txBox="1"/>
          <p:nvPr/>
        </p:nvSpPr>
        <p:spPr>
          <a:xfrm>
            <a:off x="3345705" y="3267736"/>
            <a:ext cx="838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Ethical</a:t>
            </a:r>
            <a:endParaRPr lang="en-US" dirty="0">
              <a:solidFill>
                <a:schemeClr val="bg1"/>
              </a:solidFill>
            </a:endParaRPr>
          </a:p>
        </p:txBody>
      </p:sp>
      <p:sp>
        <p:nvSpPr>
          <p:cNvPr id="40" name="TextBox 39"/>
          <p:cNvSpPr txBox="1"/>
          <p:nvPr/>
        </p:nvSpPr>
        <p:spPr>
          <a:xfrm>
            <a:off x="3864934" y="3724936"/>
            <a:ext cx="13716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Social, Fun, Enjoyable Place to Work</a:t>
            </a:r>
            <a:endParaRPr lang="en-US" dirty="0">
              <a:solidFill>
                <a:schemeClr val="bg1"/>
              </a:solidFill>
            </a:endParaRPr>
          </a:p>
        </p:txBody>
      </p:sp>
      <p:sp>
        <p:nvSpPr>
          <p:cNvPr id="41" name="TextBox 40"/>
          <p:cNvSpPr txBox="1"/>
          <p:nvPr/>
        </p:nvSpPr>
        <p:spPr>
          <a:xfrm>
            <a:off x="3864934" y="4639336"/>
            <a:ext cx="1371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Accountability</a:t>
            </a:r>
            <a:endParaRPr lang="en-US" dirty="0">
              <a:solidFill>
                <a:schemeClr val="bg1"/>
              </a:solidFill>
            </a:endParaRPr>
          </a:p>
        </p:txBody>
      </p:sp>
      <p:sp>
        <p:nvSpPr>
          <p:cNvPr id="42" name="TextBox 41"/>
          <p:cNvSpPr txBox="1"/>
          <p:nvPr/>
        </p:nvSpPr>
        <p:spPr>
          <a:xfrm>
            <a:off x="3528235" y="5553736"/>
            <a:ext cx="1348565"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Competence</a:t>
            </a:r>
            <a:endParaRPr lang="en-US" dirty="0">
              <a:solidFill>
                <a:schemeClr val="bg1"/>
              </a:solidFill>
            </a:endParaRPr>
          </a:p>
        </p:txBody>
      </p:sp>
      <p:sp>
        <p:nvSpPr>
          <p:cNvPr id="43" name="TextBox 42"/>
          <p:cNvSpPr txBox="1"/>
          <p:nvPr/>
        </p:nvSpPr>
        <p:spPr>
          <a:xfrm>
            <a:off x="4396565" y="6085367"/>
            <a:ext cx="1295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Collaboration</a:t>
            </a:r>
            <a:endParaRPr lang="en-US" dirty="0">
              <a:solidFill>
                <a:schemeClr val="bg1"/>
              </a:solidFill>
            </a:endParaRPr>
          </a:p>
        </p:txBody>
      </p:sp>
      <p:sp>
        <p:nvSpPr>
          <p:cNvPr id="44" name="TextBox 43"/>
          <p:cNvSpPr txBox="1"/>
          <p:nvPr/>
        </p:nvSpPr>
        <p:spPr>
          <a:xfrm>
            <a:off x="4648199" y="6542567"/>
            <a:ext cx="685801"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Ideas</a:t>
            </a:r>
            <a:endParaRPr lang="en-US" dirty="0">
              <a:solidFill>
                <a:schemeClr val="bg1"/>
              </a:solidFill>
            </a:endParaRPr>
          </a:p>
        </p:txBody>
      </p:sp>
      <p:sp>
        <p:nvSpPr>
          <p:cNvPr id="45" name="TextBox 44"/>
          <p:cNvSpPr txBox="1"/>
          <p:nvPr/>
        </p:nvSpPr>
        <p:spPr>
          <a:xfrm>
            <a:off x="4867936" y="1295400"/>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Respect &amp; Diversity</a:t>
            </a:r>
            <a:endParaRPr lang="en-US" dirty="0">
              <a:solidFill>
                <a:schemeClr val="bg1"/>
              </a:solidFill>
            </a:endParaRPr>
          </a:p>
        </p:txBody>
      </p:sp>
      <p:sp>
        <p:nvSpPr>
          <p:cNvPr id="46" name="TextBox 45"/>
          <p:cNvSpPr txBox="1"/>
          <p:nvPr/>
        </p:nvSpPr>
        <p:spPr>
          <a:xfrm>
            <a:off x="5250705" y="1991380"/>
            <a:ext cx="14478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Effective Fiscal Stewardship</a:t>
            </a:r>
            <a:endParaRPr lang="en-US" dirty="0">
              <a:solidFill>
                <a:schemeClr val="bg1"/>
              </a:solidFill>
            </a:endParaRPr>
          </a:p>
        </p:txBody>
      </p:sp>
      <p:sp>
        <p:nvSpPr>
          <p:cNvPr id="47" name="TextBox 46"/>
          <p:cNvSpPr txBox="1"/>
          <p:nvPr/>
        </p:nvSpPr>
        <p:spPr>
          <a:xfrm>
            <a:off x="4967171" y="2667000"/>
            <a:ext cx="1433629"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Everyone’s a Decision-Maker</a:t>
            </a:r>
            <a:endParaRPr lang="en-US" dirty="0">
              <a:solidFill>
                <a:schemeClr val="bg1"/>
              </a:solidFill>
            </a:endParaRPr>
          </a:p>
        </p:txBody>
      </p:sp>
      <p:sp>
        <p:nvSpPr>
          <p:cNvPr id="48" name="TextBox 47"/>
          <p:cNvSpPr txBox="1"/>
          <p:nvPr/>
        </p:nvSpPr>
        <p:spPr>
          <a:xfrm>
            <a:off x="4313270" y="3267736"/>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Integrity</a:t>
            </a:r>
            <a:endParaRPr lang="en-US" dirty="0">
              <a:solidFill>
                <a:schemeClr val="bg1"/>
              </a:solidFill>
            </a:endParaRPr>
          </a:p>
        </p:txBody>
      </p:sp>
      <p:sp>
        <p:nvSpPr>
          <p:cNvPr id="49" name="TextBox 48"/>
          <p:cNvSpPr txBox="1"/>
          <p:nvPr/>
        </p:nvSpPr>
        <p:spPr>
          <a:xfrm>
            <a:off x="6096000" y="838200"/>
            <a:ext cx="838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Respect</a:t>
            </a:r>
            <a:endParaRPr lang="en-US" dirty="0">
              <a:solidFill>
                <a:schemeClr val="bg1"/>
              </a:solidFill>
            </a:endParaRPr>
          </a:p>
        </p:txBody>
      </p:sp>
      <p:sp>
        <p:nvSpPr>
          <p:cNvPr id="50" name="TextBox 49"/>
          <p:cNvSpPr txBox="1"/>
          <p:nvPr/>
        </p:nvSpPr>
        <p:spPr>
          <a:xfrm>
            <a:off x="5392472" y="3453351"/>
            <a:ext cx="16002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Customer Service to Constituents</a:t>
            </a:r>
            <a:endParaRPr lang="en-US" dirty="0">
              <a:solidFill>
                <a:schemeClr val="bg1"/>
              </a:solidFill>
            </a:endParaRPr>
          </a:p>
        </p:txBody>
      </p:sp>
      <p:sp>
        <p:nvSpPr>
          <p:cNvPr id="51" name="TextBox 50"/>
          <p:cNvSpPr txBox="1"/>
          <p:nvPr/>
        </p:nvSpPr>
        <p:spPr>
          <a:xfrm>
            <a:off x="5388934" y="4150237"/>
            <a:ext cx="13716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Staff Development &amp; Career Path</a:t>
            </a:r>
            <a:endParaRPr lang="en-US" dirty="0">
              <a:solidFill>
                <a:schemeClr val="bg1"/>
              </a:solidFill>
            </a:endParaRPr>
          </a:p>
        </p:txBody>
      </p:sp>
      <p:sp>
        <p:nvSpPr>
          <p:cNvPr id="52" name="TextBox 51"/>
          <p:cNvSpPr txBox="1"/>
          <p:nvPr/>
        </p:nvSpPr>
        <p:spPr>
          <a:xfrm>
            <a:off x="7185835" y="4770470"/>
            <a:ext cx="10668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Leading by Example</a:t>
            </a:r>
            <a:endParaRPr lang="en-US" dirty="0">
              <a:solidFill>
                <a:schemeClr val="bg1"/>
              </a:solidFill>
            </a:endParaRPr>
          </a:p>
        </p:txBody>
      </p:sp>
      <p:sp>
        <p:nvSpPr>
          <p:cNvPr id="53" name="TextBox 52"/>
          <p:cNvSpPr txBox="1"/>
          <p:nvPr/>
        </p:nvSpPr>
        <p:spPr>
          <a:xfrm>
            <a:off x="6150934" y="5018567"/>
            <a:ext cx="9144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Accuracy &amp; Speed</a:t>
            </a:r>
            <a:endParaRPr lang="en-US" dirty="0">
              <a:solidFill>
                <a:schemeClr val="bg1"/>
              </a:solidFill>
            </a:endParaRPr>
          </a:p>
        </p:txBody>
      </p:sp>
      <p:sp>
        <p:nvSpPr>
          <p:cNvPr id="55" name="TextBox 54"/>
          <p:cNvSpPr txBox="1"/>
          <p:nvPr/>
        </p:nvSpPr>
        <p:spPr>
          <a:xfrm>
            <a:off x="6891668" y="5854998"/>
            <a:ext cx="1371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Employee Empowerment</a:t>
            </a:r>
            <a:endParaRPr lang="en-US" dirty="0">
              <a:solidFill>
                <a:schemeClr val="bg1"/>
              </a:solidFill>
            </a:endParaRPr>
          </a:p>
        </p:txBody>
      </p:sp>
      <p:sp>
        <p:nvSpPr>
          <p:cNvPr id="56" name="TextBox 55"/>
          <p:cNvSpPr txBox="1"/>
          <p:nvPr/>
        </p:nvSpPr>
        <p:spPr>
          <a:xfrm>
            <a:off x="5791200" y="6096000"/>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Openness Theme</a:t>
            </a:r>
            <a:endParaRPr lang="en-US" dirty="0">
              <a:solidFill>
                <a:schemeClr val="bg1"/>
              </a:solidFill>
            </a:endParaRPr>
          </a:p>
        </p:txBody>
      </p:sp>
      <p:sp>
        <p:nvSpPr>
          <p:cNvPr id="57" name="TextBox 56"/>
          <p:cNvSpPr txBox="1"/>
          <p:nvPr/>
        </p:nvSpPr>
        <p:spPr>
          <a:xfrm>
            <a:off x="6934200" y="6553200"/>
            <a:ext cx="12192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Togetherness Theme</a:t>
            </a:r>
            <a:endParaRPr lang="en-US" dirty="0">
              <a:solidFill>
                <a:schemeClr val="bg1"/>
              </a:solidFill>
            </a:endParaRPr>
          </a:p>
        </p:txBody>
      </p:sp>
      <p:sp>
        <p:nvSpPr>
          <p:cNvPr id="58" name="TextBox 57"/>
          <p:cNvSpPr txBox="1"/>
          <p:nvPr/>
        </p:nvSpPr>
        <p:spPr>
          <a:xfrm>
            <a:off x="6019800" y="1295400"/>
            <a:ext cx="7620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Quality Theme</a:t>
            </a:r>
            <a:endParaRPr lang="en-US" dirty="0">
              <a:solidFill>
                <a:schemeClr val="bg1"/>
              </a:solidFill>
            </a:endParaRPr>
          </a:p>
        </p:txBody>
      </p:sp>
      <p:sp>
        <p:nvSpPr>
          <p:cNvPr id="59" name="TextBox 58"/>
          <p:cNvSpPr txBox="1"/>
          <p:nvPr/>
        </p:nvSpPr>
        <p:spPr>
          <a:xfrm>
            <a:off x="7878730" y="1295400"/>
            <a:ext cx="7620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Passion Theme</a:t>
            </a:r>
            <a:endParaRPr lang="en-US" dirty="0">
              <a:solidFill>
                <a:schemeClr val="bg1"/>
              </a:solidFill>
            </a:endParaRPr>
          </a:p>
        </p:txBody>
      </p:sp>
      <p:sp>
        <p:nvSpPr>
          <p:cNvPr id="60" name="TextBox 59"/>
          <p:cNvSpPr txBox="1"/>
          <p:nvPr/>
        </p:nvSpPr>
        <p:spPr>
          <a:xfrm>
            <a:off x="6912934" y="1972336"/>
            <a:ext cx="990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Integrity</a:t>
            </a:r>
            <a:endParaRPr lang="en-US" dirty="0">
              <a:solidFill>
                <a:schemeClr val="bg1"/>
              </a:solidFill>
            </a:endParaRPr>
          </a:p>
        </p:txBody>
      </p:sp>
      <p:sp>
        <p:nvSpPr>
          <p:cNvPr id="61" name="TextBox 60"/>
          <p:cNvSpPr txBox="1"/>
          <p:nvPr/>
        </p:nvSpPr>
        <p:spPr>
          <a:xfrm>
            <a:off x="8470602" y="4953000"/>
            <a:ext cx="10668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Rigorous Analytical Thinking</a:t>
            </a:r>
            <a:endParaRPr lang="en-US" dirty="0">
              <a:solidFill>
                <a:schemeClr val="bg1"/>
              </a:solidFill>
            </a:endParaRPr>
          </a:p>
        </p:txBody>
      </p:sp>
      <p:sp>
        <p:nvSpPr>
          <p:cNvPr id="62" name="TextBox 61"/>
          <p:cNvSpPr txBox="1"/>
          <p:nvPr/>
        </p:nvSpPr>
        <p:spPr>
          <a:xfrm>
            <a:off x="7272668" y="5411969"/>
            <a:ext cx="1066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Excellence</a:t>
            </a:r>
            <a:endParaRPr lang="en-US" dirty="0">
              <a:solidFill>
                <a:schemeClr val="bg1"/>
              </a:solidFill>
            </a:endParaRPr>
          </a:p>
        </p:txBody>
      </p:sp>
      <p:sp>
        <p:nvSpPr>
          <p:cNvPr id="63" name="TextBox 62"/>
          <p:cNvSpPr txBox="1"/>
          <p:nvPr/>
        </p:nvSpPr>
        <p:spPr>
          <a:xfrm>
            <a:off x="8229600" y="1981200"/>
            <a:ext cx="15240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Clear, Timely, Honest Communication</a:t>
            </a:r>
            <a:endParaRPr lang="en-US" dirty="0">
              <a:solidFill>
                <a:schemeClr val="bg1"/>
              </a:solidFill>
            </a:endParaRPr>
          </a:p>
        </p:txBody>
      </p:sp>
      <p:sp>
        <p:nvSpPr>
          <p:cNvPr id="64" name="TextBox 63"/>
          <p:cNvSpPr txBox="1"/>
          <p:nvPr/>
        </p:nvSpPr>
        <p:spPr>
          <a:xfrm>
            <a:off x="8337699" y="3287233"/>
            <a:ext cx="1371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Accountability</a:t>
            </a:r>
            <a:endParaRPr lang="en-US" dirty="0">
              <a:solidFill>
                <a:schemeClr val="bg1"/>
              </a:solidFill>
            </a:endParaRPr>
          </a:p>
        </p:txBody>
      </p:sp>
      <p:sp>
        <p:nvSpPr>
          <p:cNvPr id="65" name="TextBox 64"/>
          <p:cNvSpPr txBox="1"/>
          <p:nvPr/>
        </p:nvSpPr>
        <p:spPr>
          <a:xfrm>
            <a:off x="7740501" y="2840666"/>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Integrity</a:t>
            </a:r>
            <a:endParaRPr lang="en-US" dirty="0">
              <a:solidFill>
                <a:schemeClr val="bg1"/>
              </a:solidFill>
            </a:endParaRPr>
          </a:p>
        </p:txBody>
      </p:sp>
      <p:sp>
        <p:nvSpPr>
          <p:cNvPr id="66" name="TextBox 65"/>
          <p:cNvSpPr txBox="1"/>
          <p:nvPr/>
        </p:nvSpPr>
        <p:spPr>
          <a:xfrm>
            <a:off x="8786035" y="2860163"/>
            <a:ext cx="914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Diversity</a:t>
            </a:r>
            <a:endParaRPr lang="en-US" dirty="0">
              <a:solidFill>
                <a:schemeClr val="bg1"/>
              </a:solidFill>
            </a:endParaRPr>
          </a:p>
        </p:txBody>
      </p:sp>
      <p:sp>
        <p:nvSpPr>
          <p:cNvPr id="67" name="TextBox 66"/>
          <p:cNvSpPr txBox="1"/>
          <p:nvPr/>
        </p:nvSpPr>
        <p:spPr>
          <a:xfrm>
            <a:off x="8362503" y="3710765"/>
            <a:ext cx="1295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Collaboration</a:t>
            </a:r>
            <a:endParaRPr lang="en-US" dirty="0">
              <a:solidFill>
                <a:schemeClr val="bg1"/>
              </a:solidFill>
            </a:endParaRPr>
          </a:p>
        </p:txBody>
      </p:sp>
      <p:sp>
        <p:nvSpPr>
          <p:cNvPr id="68" name="TextBox 67"/>
          <p:cNvSpPr txBox="1"/>
          <p:nvPr/>
        </p:nvSpPr>
        <p:spPr>
          <a:xfrm>
            <a:off x="8382000" y="4538332"/>
            <a:ext cx="838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Respect</a:t>
            </a:r>
            <a:endParaRPr lang="en-US" dirty="0">
              <a:solidFill>
                <a:schemeClr val="bg1"/>
              </a:solidFill>
            </a:endParaRPr>
          </a:p>
        </p:txBody>
      </p:sp>
      <p:sp>
        <p:nvSpPr>
          <p:cNvPr id="69" name="TextBox 68"/>
          <p:cNvSpPr txBox="1"/>
          <p:nvPr/>
        </p:nvSpPr>
        <p:spPr>
          <a:xfrm>
            <a:off x="8153400" y="4114800"/>
            <a:ext cx="14478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Communication</a:t>
            </a:r>
            <a:endParaRPr lang="en-US" dirty="0">
              <a:solidFill>
                <a:schemeClr val="bg1"/>
              </a:solidFill>
            </a:endParaRPr>
          </a:p>
        </p:txBody>
      </p:sp>
      <p:sp>
        <p:nvSpPr>
          <p:cNvPr id="70" name="TextBox 69"/>
          <p:cNvSpPr txBox="1"/>
          <p:nvPr/>
        </p:nvSpPr>
        <p:spPr>
          <a:xfrm>
            <a:off x="4953000" y="652132"/>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Customer Service</a:t>
            </a:r>
            <a:endParaRPr lang="en-US" dirty="0">
              <a:solidFill>
                <a:schemeClr val="bg1"/>
              </a:solidFill>
            </a:endParaRPr>
          </a:p>
        </p:txBody>
      </p:sp>
      <p:sp>
        <p:nvSpPr>
          <p:cNvPr id="71" name="TextBox 70"/>
          <p:cNvSpPr txBox="1"/>
          <p:nvPr/>
        </p:nvSpPr>
        <p:spPr>
          <a:xfrm>
            <a:off x="3739107" y="1479699"/>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Financial Expertise</a:t>
            </a:r>
            <a:endParaRPr lang="en-US" dirty="0">
              <a:solidFill>
                <a:schemeClr val="bg1"/>
              </a:solidFill>
            </a:endParaRPr>
          </a:p>
        </p:txBody>
      </p:sp>
      <p:sp>
        <p:nvSpPr>
          <p:cNvPr id="72" name="TextBox 71"/>
          <p:cNvSpPr txBox="1"/>
          <p:nvPr/>
        </p:nvSpPr>
        <p:spPr>
          <a:xfrm>
            <a:off x="3505200" y="6934200"/>
            <a:ext cx="13716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Accountability</a:t>
            </a:r>
            <a:endParaRPr lang="en-US" dirty="0">
              <a:solidFill>
                <a:schemeClr val="bg1"/>
              </a:solidFill>
            </a:endParaRPr>
          </a:p>
        </p:txBody>
      </p:sp>
      <p:sp>
        <p:nvSpPr>
          <p:cNvPr id="73" name="TextBox 72"/>
          <p:cNvSpPr txBox="1"/>
          <p:nvPr/>
        </p:nvSpPr>
        <p:spPr>
          <a:xfrm>
            <a:off x="8305800" y="6477000"/>
            <a:ext cx="1143000" cy="738664"/>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Resource of Actionable Information</a:t>
            </a:r>
            <a:endParaRPr lang="en-US" dirty="0">
              <a:solidFill>
                <a:schemeClr val="bg1"/>
              </a:solidFill>
            </a:endParaRPr>
          </a:p>
        </p:txBody>
      </p:sp>
      <p:sp>
        <p:nvSpPr>
          <p:cNvPr id="74" name="TextBox 73"/>
          <p:cNvSpPr txBox="1"/>
          <p:nvPr/>
        </p:nvSpPr>
        <p:spPr>
          <a:xfrm>
            <a:off x="5486400" y="6781800"/>
            <a:ext cx="12954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Transparency</a:t>
            </a:r>
            <a:endParaRPr lang="en-US" dirty="0">
              <a:solidFill>
                <a:schemeClr val="bg1"/>
              </a:solidFill>
            </a:endParaRPr>
          </a:p>
        </p:txBody>
      </p:sp>
      <p:sp>
        <p:nvSpPr>
          <p:cNvPr id="75" name="TextBox 74"/>
          <p:cNvSpPr txBox="1"/>
          <p:nvPr/>
        </p:nvSpPr>
        <p:spPr>
          <a:xfrm>
            <a:off x="7086600" y="609600"/>
            <a:ext cx="914400" cy="53340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Strategic Thinking</a:t>
            </a:r>
            <a:endParaRPr lang="en-US" dirty="0">
              <a:solidFill>
                <a:schemeClr val="bg1"/>
              </a:solidFill>
            </a:endParaRPr>
          </a:p>
        </p:txBody>
      </p:sp>
      <p:sp>
        <p:nvSpPr>
          <p:cNvPr id="76" name="TextBox 75"/>
          <p:cNvSpPr txBox="1"/>
          <p:nvPr/>
        </p:nvSpPr>
        <p:spPr>
          <a:xfrm>
            <a:off x="6912934" y="1295400"/>
            <a:ext cx="8382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Problem Solving</a:t>
            </a:r>
            <a:endParaRPr lang="en-US" dirty="0">
              <a:solidFill>
                <a:schemeClr val="bg1"/>
              </a:solidFill>
            </a:endParaRPr>
          </a:p>
        </p:txBody>
      </p:sp>
      <p:sp>
        <p:nvSpPr>
          <p:cNvPr id="77" name="TextBox 76"/>
          <p:cNvSpPr txBox="1"/>
          <p:nvPr/>
        </p:nvSpPr>
        <p:spPr>
          <a:xfrm>
            <a:off x="8793130" y="1305580"/>
            <a:ext cx="990600" cy="523220"/>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“Make It Happen”</a:t>
            </a:r>
            <a:endParaRPr lang="en-US" dirty="0">
              <a:solidFill>
                <a:schemeClr val="bg1"/>
              </a:solidFill>
            </a:endParaRPr>
          </a:p>
        </p:txBody>
      </p:sp>
      <p:sp>
        <p:nvSpPr>
          <p:cNvPr id="78" name="TextBox 77"/>
          <p:cNvSpPr txBox="1"/>
          <p:nvPr/>
        </p:nvSpPr>
        <p:spPr>
          <a:xfrm>
            <a:off x="5105400" y="5672468"/>
            <a:ext cx="1219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Stewardship</a:t>
            </a:r>
            <a:endParaRPr lang="en-US" dirty="0">
              <a:solidFill>
                <a:schemeClr val="bg1"/>
              </a:solidFill>
            </a:endParaRPr>
          </a:p>
        </p:txBody>
      </p:sp>
      <p:sp>
        <p:nvSpPr>
          <p:cNvPr id="79" name="TextBox 78"/>
          <p:cNvSpPr txBox="1"/>
          <p:nvPr/>
        </p:nvSpPr>
        <p:spPr>
          <a:xfrm>
            <a:off x="8229600" y="914400"/>
            <a:ext cx="1219200" cy="307777"/>
          </a:xfrm>
          <a:prstGeom prst="rect">
            <a:avLst/>
          </a:prstGeom>
          <a:solidFill>
            <a:schemeClr val="accent1"/>
          </a:solidFill>
          <a:ln w="50800">
            <a:solidFill>
              <a:srgbClr val="F6EB0A"/>
            </a:solidFill>
          </a:ln>
        </p:spPr>
        <p:txBody>
          <a:bodyPr wrap="square" rtlCol="0">
            <a:spAutoFit/>
          </a:bodyPr>
          <a:lstStyle/>
          <a:p>
            <a:pPr algn="ctr"/>
            <a:r>
              <a:rPr lang="en-US" dirty="0" smtClean="0">
                <a:solidFill>
                  <a:schemeClr val="bg1"/>
                </a:solidFill>
              </a:rPr>
              <a:t>“Have Fun!”</a:t>
            </a:r>
            <a:endParaRPr lang="en-US" dirty="0">
              <a:solidFill>
                <a:schemeClr val="bg1"/>
              </a:solidFill>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3274831" y="859466"/>
            <a:ext cx="4114800" cy="3255334"/>
            <a:chOff x="3265967" y="900229"/>
            <a:chExt cx="4114800" cy="3255334"/>
          </a:xfrm>
        </p:grpSpPr>
        <p:sp>
          <p:nvSpPr>
            <p:cNvPr id="40" name="Oval 39"/>
            <p:cNvSpPr/>
            <p:nvPr/>
          </p:nvSpPr>
          <p:spPr bwMode="auto">
            <a:xfrm>
              <a:off x="3666464" y="935851"/>
              <a:ext cx="3304443" cy="3219712"/>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2" name="TextBox 41"/>
            <p:cNvSpPr txBox="1"/>
            <p:nvPr/>
          </p:nvSpPr>
          <p:spPr>
            <a:xfrm>
              <a:off x="4276064" y="1476346"/>
              <a:ext cx="1024128"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Innovation</a:t>
              </a:r>
              <a:endParaRPr lang="en-US" dirty="0">
                <a:solidFill>
                  <a:schemeClr val="bg1"/>
                </a:solidFill>
              </a:endParaRPr>
            </a:p>
          </p:txBody>
        </p:sp>
        <p:sp>
          <p:nvSpPr>
            <p:cNvPr id="43" name="TextBox 42"/>
            <p:cNvSpPr txBox="1"/>
            <p:nvPr/>
          </p:nvSpPr>
          <p:spPr>
            <a:xfrm>
              <a:off x="5812256" y="2284416"/>
              <a:ext cx="978408"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Rigorous Analytical Thinking</a:t>
              </a:r>
              <a:endParaRPr lang="en-US" dirty="0">
                <a:solidFill>
                  <a:schemeClr val="bg1"/>
                </a:solidFill>
              </a:endParaRPr>
            </a:p>
          </p:txBody>
        </p:sp>
        <p:sp>
          <p:nvSpPr>
            <p:cNvPr id="44" name="TextBox 43"/>
            <p:cNvSpPr txBox="1"/>
            <p:nvPr/>
          </p:nvSpPr>
          <p:spPr>
            <a:xfrm>
              <a:off x="5472230" y="1865002"/>
              <a:ext cx="1242234"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Competence</a:t>
              </a:r>
              <a:endParaRPr lang="en-US" dirty="0">
                <a:solidFill>
                  <a:schemeClr val="bg1"/>
                </a:solidFill>
              </a:endParaRPr>
            </a:p>
          </p:txBody>
        </p:sp>
        <p:sp>
          <p:nvSpPr>
            <p:cNvPr id="45" name="TextBox 44"/>
            <p:cNvSpPr txBox="1"/>
            <p:nvPr/>
          </p:nvSpPr>
          <p:spPr>
            <a:xfrm>
              <a:off x="3840129" y="2514785"/>
              <a:ext cx="896112" cy="53340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Strategic Thinking</a:t>
              </a:r>
              <a:endParaRPr lang="en-US" dirty="0">
                <a:solidFill>
                  <a:schemeClr val="bg1"/>
                </a:solidFill>
              </a:endParaRPr>
            </a:p>
          </p:txBody>
        </p:sp>
        <p:sp>
          <p:nvSpPr>
            <p:cNvPr id="46" name="TextBox 45"/>
            <p:cNvSpPr txBox="1"/>
            <p:nvPr/>
          </p:nvSpPr>
          <p:spPr>
            <a:xfrm>
              <a:off x="4853764" y="2502383"/>
              <a:ext cx="8382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Problem Solving</a:t>
              </a:r>
              <a:endParaRPr lang="en-US" dirty="0">
                <a:solidFill>
                  <a:schemeClr val="bg1"/>
                </a:solidFill>
              </a:endParaRPr>
            </a:p>
          </p:txBody>
        </p:sp>
        <p:sp>
          <p:nvSpPr>
            <p:cNvPr id="51" name="TextBox 50"/>
            <p:cNvSpPr txBox="1"/>
            <p:nvPr/>
          </p:nvSpPr>
          <p:spPr>
            <a:xfrm>
              <a:off x="3953535" y="1873286"/>
              <a:ext cx="141732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Effective Fiscal Stewardship</a:t>
              </a:r>
              <a:endParaRPr lang="en-US" dirty="0">
                <a:solidFill>
                  <a:schemeClr val="bg1"/>
                </a:solidFill>
              </a:endParaRPr>
            </a:p>
          </p:txBody>
        </p:sp>
        <p:sp>
          <p:nvSpPr>
            <p:cNvPr id="65" name="TextBox 64"/>
            <p:cNvSpPr txBox="1"/>
            <p:nvPr/>
          </p:nvSpPr>
          <p:spPr>
            <a:xfrm>
              <a:off x="4527699" y="3124200"/>
              <a:ext cx="123444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Education &amp; Professional Development</a:t>
              </a:r>
              <a:endParaRPr lang="en-US" dirty="0">
                <a:solidFill>
                  <a:schemeClr val="bg1"/>
                </a:solidFill>
              </a:endParaRPr>
            </a:p>
          </p:txBody>
        </p:sp>
        <p:sp>
          <p:nvSpPr>
            <p:cNvPr id="78" name="TextBox 77"/>
            <p:cNvSpPr txBox="1"/>
            <p:nvPr/>
          </p:nvSpPr>
          <p:spPr>
            <a:xfrm>
              <a:off x="5473998" y="1476161"/>
              <a:ext cx="9144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Solutions</a:t>
              </a:r>
              <a:endParaRPr lang="en-US" dirty="0">
                <a:solidFill>
                  <a:schemeClr val="bg1"/>
                </a:solidFill>
              </a:endParaRPr>
            </a:p>
          </p:txBody>
        </p:sp>
        <p:sp>
          <p:nvSpPr>
            <p:cNvPr id="100" name="Curved Up Ribbon 99"/>
            <p:cNvSpPr/>
            <p:nvPr/>
          </p:nvSpPr>
          <p:spPr bwMode="auto">
            <a:xfrm>
              <a:off x="3265967" y="913365"/>
              <a:ext cx="411480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1" name="TextBox 100"/>
            <p:cNvSpPr txBox="1"/>
            <p:nvPr/>
          </p:nvSpPr>
          <p:spPr>
            <a:xfrm>
              <a:off x="4258335" y="900229"/>
              <a:ext cx="2119430" cy="369332"/>
            </a:xfrm>
            <a:prstGeom prst="rect">
              <a:avLst/>
            </a:prstGeom>
            <a:noFill/>
            <a:ln w="50800">
              <a:noFill/>
            </a:ln>
          </p:spPr>
          <p:txBody>
            <a:bodyPr wrap="square" rtlCol="0">
              <a:spAutoFit/>
            </a:bodyPr>
            <a:lstStyle/>
            <a:p>
              <a:pPr algn="ctr"/>
              <a:r>
                <a:rPr lang="en-US" sz="1800" b="1" cap="small" dirty="0" smtClean="0">
                  <a:solidFill>
                    <a:schemeClr val="bg2"/>
                  </a:solidFill>
                </a:rPr>
                <a:t>Financial Expertise</a:t>
              </a:r>
            </a:p>
          </p:txBody>
        </p:sp>
        <p:sp>
          <p:nvSpPr>
            <p:cNvPr id="116" name="TextBox 115"/>
            <p:cNvSpPr txBox="1"/>
            <p:nvPr/>
          </p:nvSpPr>
          <p:spPr>
            <a:xfrm>
              <a:off x="5867400" y="3200400"/>
              <a:ext cx="6096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Ideas</a:t>
              </a:r>
              <a:endParaRPr lang="en-US" dirty="0">
                <a:solidFill>
                  <a:schemeClr val="bg1"/>
                </a:solidFill>
              </a:endParaRPr>
            </a:p>
          </p:txBody>
        </p:sp>
      </p:grpSp>
      <p:sp>
        <p:nvSpPr>
          <p:cNvPr id="15" name="Rectangle 2"/>
          <p:cNvSpPr txBox="1">
            <a:spLocks noChangeArrowheads="1"/>
          </p:cNvSpPr>
          <p:nvPr/>
        </p:nvSpPr>
        <p:spPr bwMode="auto">
          <a:xfrm>
            <a:off x="762000" y="838200"/>
            <a:ext cx="2667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Categories/trends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grpSp>
        <p:nvGrpSpPr>
          <p:cNvPr id="111" name="Group 110"/>
          <p:cNvGrpSpPr/>
          <p:nvPr/>
        </p:nvGrpSpPr>
        <p:grpSpPr>
          <a:xfrm>
            <a:off x="1073895" y="1874870"/>
            <a:ext cx="2677633" cy="2686945"/>
            <a:chOff x="990600" y="1524000"/>
            <a:chExt cx="2677633" cy="2686945"/>
          </a:xfrm>
        </p:grpSpPr>
        <p:sp>
          <p:nvSpPr>
            <p:cNvPr id="18" name="Oval 17"/>
            <p:cNvSpPr/>
            <p:nvPr/>
          </p:nvSpPr>
          <p:spPr bwMode="auto">
            <a:xfrm>
              <a:off x="990600" y="1601969"/>
              <a:ext cx="2677633" cy="2608976"/>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0" name="TextBox 19"/>
            <p:cNvSpPr txBox="1"/>
            <p:nvPr/>
          </p:nvSpPr>
          <p:spPr>
            <a:xfrm>
              <a:off x="1394635" y="2067580"/>
              <a:ext cx="12192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Do the Right Things Right</a:t>
              </a:r>
              <a:endParaRPr lang="en-US" dirty="0">
                <a:solidFill>
                  <a:schemeClr val="bg1"/>
                </a:solidFill>
              </a:endParaRPr>
            </a:p>
          </p:txBody>
        </p:sp>
        <p:sp>
          <p:nvSpPr>
            <p:cNvPr id="22" name="TextBox 21"/>
            <p:cNvSpPr txBox="1"/>
            <p:nvPr/>
          </p:nvSpPr>
          <p:spPr>
            <a:xfrm>
              <a:off x="1111101" y="2667000"/>
              <a:ext cx="1408176"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Professionalism</a:t>
              </a:r>
              <a:endParaRPr lang="en-US" dirty="0">
                <a:solidFill>
                  <a:schemeClr val="bg1"/>
                </a:solidFill>
              </a:endParaRPr>
            </a:p>
          </p:txBody>
        </p:sp>
        <p:sp>
          <p:nvSpPr>
            <p:cNvPr id="24" name="TextBox 23"/>
            <p:cNvSpPr txBox="1"/>
            <p:nvPr/>
          </p:nvSpPr>
          <p:spPr>
            <a:xfrm>
              <a:off x="2209800" y="3069266"/>
              <a:ext cx="1042416"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Leading by Example</a:t>
              </a:r>
              <a:endParaRPr lang="en-US" dirty="0">
                <a:solidFill>
                  <a:schemeClr val="bg1"/>
                </a:solidFill>
              </a:endParaRPr>
            </a:p>
          </p:txBody>
        </p:sp>
        <p:sp>
          <p:nvSpPr>
            <p:cNvPr id="56" name="Curved Up Ribbon 55"/>
            <p:cNvSpPr/>
            <p:nvPr/>
          </p:nvSpPr>
          <p:spPr bwMode="auto">
            <a:xfrm>
              <a:off x="1405287" y="1545266"/>
              <a:ext cx="182880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1557668" y="1524000"/>
              <a:ext cx="1524000" cy="369332"/>
            </a:xfrm>
            <a:prstGeom prst="rect">
              <a:avLst/>
            </a:prstGeom>
            <a:noFill/>
            <a:ln w="50800">
              <a:noFill/>
            </a:ln>
          </p:spPr>
          <p:txBody>
            <a:bodyPr wrap="square" rtlCol="0">
              <a:spAutoFit/>
            </a:bodyPr>
            <a:lstStyle/>
            <a:p>
              <a:pPr algn="ctr"/>
              <a:r>
                <a:rPr lang="en-US" sz="1800" b="1" cap="small" dirty="0" smtClean="0">
                  <a:solidFill>
                    <a:schemeClr val="bg2"/>
                  </a:solidFill>
                </a:rPr>
                <a:t>Quality</a:t>
              </a:r>
            </a:p>
          </p:txBody>
        </p:sp>
        <p:sp>
          <p:nvSpPr>
            <p:cNvPr id="97" name="TextBox 96"/>
            <p:cNvSpPr txBox="1"/>
            <p:nvPr/>
          </p:nvSpPr>
          <p:spPr>
            <a:xfrm>
              <a:off x="2622699" y="2675864"/>
              <a:ext cx="9144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Accuracy</a:t>
              </a:r>
              <a:endParaRPr lang="en-US" dirty="0">
                <a:solidFill>
                  <a:schemeClr val="bg1"/>
                </a:solidFill>
              </a:endParaRPr>
            </a:p>
          </p:txBody>
        </p:sp>
        <p:sp>
          <p:nvSpPr>
            <p:cNvPr id="35" name="TextBox 34"/>
            <p:cNvSpPr txBox="1"/>
            <p:nvPr/>
          </p:nvSpPr>
          <p:spPr>
            <a:xfrm>
              <a:off x="1676400" y="3678866"/>
              <a:ext cx="1252728"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Transparency</a:t>
              </a:r>
              <a:endParaRPr lang="en-US" dirty="0">
                <a:solidFill>
                  <a:schemeClr val="bg1"/>
                </a:solidFill>
              </a:endParaRPr>
            </a:p>
          </p:txBody>
        </p:sp>
        <p:sp>
          <p:nvSpPr>
            <p:cNvPr id="90" name="TextBox 89"/>
            <p:cNvSpPr txBox="1"/>
            <p:nvPr/>
          </p:nvSpPr>
          <p:spPr>
            <a:xfrm>
              <a:off x="1295400" y="3069266"/>
              <a:ext cx="786384"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Clear &amp; Honest</a:t>
              </a:r>
              <a:endParaRPr lang="en-US" dirty="0">
                <a:solidFill>
                  <a:schemeClr val="bg1"/>
                </a:solidFill>
              </a:endParaRPr>
            </a:p>
          </p:txBody>
        </p:sp>
        <p:sp>
          <p:nvSpPr>
            <p:cNvPr id="108" name="TextBox 107"/>
            <p:cNvSpPr txBox="1"/>
            <p:nvPr/>
          </p:nvSpPr>
          <p:spPr>
            <a:xfrm>
              <a:off x="2711301" y="2286000"/>
              <a:ext cx="73152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Ethical</a:t>
              </a:r>
              <a:endParaRPr lang="en-US" dirty="0">
                <a:solidFill>
                  <a:schemeClr val="bg1"/>
                </a:solidFill>
              </a:endParaRPr>
            </a:p>
          </p:txBody>
        </p:sp>
      </p:grpSp>
      <p:grpSp>
        <p:nvGrpSpPr>
          <p:cNvPr id="71" name="Group 70"/>
          <p:cNvGrpSpPr/>
          <p:nvPr/>
        </p:nvGrpSpPr>
        <p:grpSpPr>
          <a:xfrm>
            <a:off x="2140695" y="4368204"/>
            <a:ext cx="2810536" cy="2919541"/>
            <a:chOff x="2153097" y="4485167"/>
            <a:chExt cx="2810536" cy="2919541"/>
          </a:xfrm>
        </p:grpSpPr>
        <p:sp>
          <p:nvSpPr>
            <p:cNvPr id="54" name="Oval 53"/>
            <p:cNvSpPr/>
            <p:nvPr/>
          </p:nvSpPr>
          <p:spPr bwMode="auto">
            <a:xfrm>
              <a:off x="2153097" y="4666235"/>
              <a:ext cx="2810536" cy="2738473"/>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1" name="TextBox 40"/>
            <p:cNvSpPr txBox="1"/>
            <p:nvPr/>
          </p:nvSpPr>
          <p:spPr>
            <a:xfrm>
              <a:off x="2382257" y="5572780"/>
              <a:ext cx="896112"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Results Oriented</a:t>
              </a:r>
              <a:endParaRPr lang="en-US" dirty="0">
                <a:solidFill>
                  <a:schemeClr val="bg1"/>
                </a:solidFill>
              </a:endParaRPr>
            </a:p>
          </p:txBody>
        </p:sp>
        <p:sp>
          <p:nvSpPr>
            <p:cNvPr id="47" name="TextBox 46"/>
            <p:cNvSpPr txBox="1"/>
            <p:nvPr/>
          </p:nvSpPr>
          <p:spPr>
            <a:xfrm>
              <a:off x="2528790" y="6172200"/>
              <a:ext cx="886968"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“Make It Happen”</a:t>
              </a:r>
              <a:endParaRPr lang="en-US" dirty="0">
                <a:solidFill>
                  <a:schemeClr val="bg1"/>
                </a:solidFill>
              </a:endParaRPr>
            </a:p>
          </p:txBody>
        </p:sp>
        <p:sp>
          <p:nvSpPr>
            <p:cNvPr id="60" name="TextBox 59"/>
            <p:cNvSpPr txBox="1"/>
            <p:nvPr/>
          </p:nvSpPr>
          <p:spPr>
            <a:xfrm>
              <a:off x="3505200" y="6172200"/>
              <a:ext cx="950976"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Customer Service</a:t>
              </a:r>
              <a:endParaRPr lang="en-US" dirty="0">
                <a:solidFill>
                  <a:schemeClr val="bg1"/>
                </a:solidFill>
              </a:endParaRPr>
            </a:p>
          </p:txBody>
        </p:sp>
        <p:sp>
          <p:nvSpPr>
            <p:cNvPr id="66" name="TextBox 65"/>
            <p:cNvSpPr txBox="1"/>
            <p:nvPr/>
          </p:nvSpPr>
          <p:spPr>
            <a:xfrm>
              <a:off x="3371088" y="5583413"/>
              <a:ext cx="1353312"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Employee Empowerment</a:t>
              </a:r>
              <a:endParaRPr lang="en-US" dirty="0">
                <a:solidFill>
                  <a:schemeClr val="bg1"/>
                </a:solidFill>
              </a:endParaRPr>
            </a:p>
          </p:txBody>
        </p:sp>
        <p:sp>
          <p:nvSpPr>
            <p:cNvPr id="84" name="Curved Up Ribbon 83"/>
            <p:cNvSpPr/>
            <p:nvPr/>
          </p:nvSpPr>
          <p:spPr bwMode="auto">
            <a:xfrm>
              <a:off x="2360450" y="4495800"/>
              <a:ext cx="237744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5" name="TextBox 84"/>
            <p:cNvSpPr txBox="1"/>
            <p:nvPr/>
          </p:nvSpPr>
          <p:spPr>
            <a:xfrm>
              <a:off x="2709551" y="4485167"/>
              <a:ext cx="1676400" cy="369332"/>
            </a:xfrm>
            <a:prstGeom prst="rect">
              <a:avLst/>
            </a:prstGeom>
            <a:noFill/>
            <a:ln w="50800">
              <a:noFill/>
            </a:ln>
          </p:spPr>
          <p:txBody>
            <a:bodyPr wrap="square" rtlCol="0">
              <a:spAutoFit/>
            </a:bodyPr>
            <a:lstStyle/>
            <a:p>
              <a:pPr algn="ctr"/>
              <a:r>
                <a:rPr lang="en-US" sz="1800" b="1" cap="small" dirty="0" smtClean="0">
                  <a:solidFill>
                    <a:schemeClr val="bg2"/>
                  </a:solidFill>
                </a:rPr>
                <a:t>Ownership</a:t>
              </a:r>
            </a:p>
          </p:txBody>
        </p:sp>
        <p:sp>
          <p:nvSpPr>
            <p:cNvPr id="77" name="TextBox 76"/>
            <p:cNvSpPr txBox="1"/>
            <p:nvPr/>
          </p:nvSpPr>
          <p:spPr>
            <a:xfrm>
              <a:off x="2798134" y="6773935"/>
              <a:ext cx="73152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Action</a:t>
              </a:r>
              <a:endParaRPr lang="en-US" dirty="0">
                <a:solidFill>
                  <a:schemeClr val="bg1"/>
                </a:solidFill>
              </a:endParaRPr>
            </a:p>
          </p:txBody>
        </p:sp>
        <p:sp>
          <p:nvSpPr>
            <p:cNvPr id="94" name="TextBox 93"/>
            <p:cNvSpPr txBox="1"/>
            <p:nvPr/>
          </p:nvSpPr>
          <p:spPr>
            <a:xfrm>
              <a:off x="2856606" y="4984899"/>
              <a:ext cx="1389328"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Everyone’s a Decision-Maker</a:t>
              </a:r>
              <a:endParaRPr lang="en-US" dirty="0">
                <a:solidFill>
                  <a:schemeClr val="bg1"/>
                </a:solidFill>
              </a:endParaRPr>
            </a:p>
          </p:txBody>
        </p:sp>
        <p:sp>
          <p:nvSpPr>
            <p:cNvPr id="64" name="TextBox 63"/>
            <p:cNvSpPr txBox="1"/>
            <p:nvPr/>
          </p:nvSpPr>
          <p:spPr>
            <a:xfrm>
              <a:off x="3595571" y="6775704"/>
              <a:ext cx="768096" cy="310896"/>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Results</a:t>
              </a:r>
              <a:endParaRPr lang="en-US" dirty="0">
                <a:solidFill>
                  <a:schemeClr val="bg1"/>
                </a:solidFill>
              </a:endParaRPr>
            </a:p>
          </p:txBody>
        </p:sp>
      </p:grpSp>
      <p:grpSp>
        <p:nvGrpSpPr>
          <p:cNvPr id="74" name="Group 73"/>
          <p:cNvGrpSpPr/>
          <p:nvPr/>
        </p:nvGrpSpPr>
        <p:grpSpPr>
          <a:xfrm>
            <a:off x="6921798" y="2046767"/>
            <a:ext cx="2926080" cy="2705993"/>
            <a:chOff x="6684334" y="2537635"/>
            <a:chExt cx="2926080" cy="2705993"/>
          </a:xfrm>
        </p:grpSpPr>
        <p:sp>
          <p:nvSpPr>
            <p:cNvPr id="93" name="Oval 92"/>
            <p:cNvSpPr/>
            <p:nvPr/>
          </p:nvSpPr>
          <p:spPr bwMode="auto">
            <a:xfrm>
              <a:off x="6857309" y="2677633"/>
              <a:ext cx="2633520" cy="2565995"/>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7" name="TextBox 66"/>
            <p:cNvSpPr txBox="1"/>
            <p:nvPr/>
          </p:nvSpPr>
          <p:spPr>
            <a:xfrm>
              <a:off x="8001000" y="3429000"/>
              <a:ext cx="105156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Strong Work Ethic</a:t>
              </a:r>
              <a:endParaRPr lang="en-US" dirty="0">
                <a:solidFill>
                  <a:schemeClr val="bg1"/>
                </a:solidFill>
              </a:endParaRPr>
            </a:p>
          </p:txBody>
        </p:sp>
        <p:sp>
          <p:nvSpPr>
            <p:cNvPr id="68" name="TextBox 67"/>
            <p:cNvSpPr txBox="1"/>
            <p:nvPr/>
          </p:nvSpPr>
          <p:spPr>
            <a:xfrm>
              <a:off x="8001000" y="4038600"/>
              <a:ext cx="1271016"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Continuous Improvement</a:t>
              </a:r>
              <a:endParaRPr lang="en-US" dirty="0">
                <a:solidFill>
                  <a:schemeClr val="bg1"/>
                </a:solidFill>
              </a:endParaRPr>
            </a:p>
          </p:txBody>
        </p:sp>
        <p:sp>
          <p:nvSpPr>
            <p:cNvPr id="70" name="TextBox 69"/>
            <p:cNvSpPr txBox="1"/>
            <p:nvPr/>
          </p:nvSpPr>
          <p:spPr>
            <a:xfrm>
              <a:off x="7543800" y="3048000"/>
              <a:ext cx="11430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Courageous</a:t>
              </a:r>
              <a:endParaRPr lang="en-US" dirty="0">
                <a:solidFill>
                  <a:schemeClr val="bg1"/>
                </a:solidFill>
              </a:endParaRPr>
            </a:p>
          </p:txBody>
        </p:sp>
        <p:sp>
          <p:nvSpPr>
            <p:cNvPr id="91" name="Curved Up Ribbon 90"/>
            <p:cNvSpPr/>
            <p:nvPr/>
          </p:nvSpPr>
          <p:spPr bwMode="auto">
            <a:xfrm>
              <a:off x="6684334" y="2558901"/>
              <a:ext cx="292608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2" name="TextBox 91"/>
            <p:cNvSpPr txBox="1"/>
            <p:nvPr/>
          </p:nvSpPr>
          <p:spPr>
            <a:xfrm>
              <a:off x="7308105" y="2537635"/>
              <a:ext cx="1676400" cy="369332"/>
            </a:xfrm>
            <a:prstGeom prst="rect">
              <a:avLst/>
            </a:prstGeom>
            <a:noFill/>
            <a:ln w="50800">
              <a:noFill/>
            </a:ln>
          </p:spPr>
          <p:txBody>
            <a:bodyPr wrap="square" rtlCol="0">
              <a:spAutoFit/>
            </a:bodyPr>
            <a:lstStyle/>
            <a:p>
              <a:pPr algn="ctr"/>
              <a:r>
                <a:rPr lang="en-US" sz="1800" b="1" cap="small" dirty="0" smtClean="0">
                  <a:solidFill>
                    <a:schemeClr val="bg2"/>
                  </a:solidFill>
                </a:rPr>
                <a:t>Hard Working</a:t>
              </a:r>
            </a:p>
          </p:txBody>
        </p:sp>
        <p:sp>
          <p:nvSpPr>
            <p:cNvPr id="98" name="TextBox 97"/>
            <p:cNvSpPr txBox="1"/>
            <p:nvPr/>
          </p:nvSpPr>
          <p:spPr>
            <a:xfrm>
              <a:off x="7086600" y="3505200"/>
              <a:ext cx="7620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Passion</a:t>
              </a:r>
              <a:endParaRPr lang="en-US" dirty="0">
                <a:solidFill>
                  <a:schemeClr val="bg1"/>
                </a:solidFill>
              </a:endParaRPr>
            </a:p>
          </p:txBody>
        </p:sp>
        <p:sp>
          <p:nvSpPr>
            <p:cNvPr id="88" name="TextBox 87"/>
            <p:cNvSpPr txBox="1"/>
            <p:nvPr/>
          </p:nvSpPr>
          <p:spPr>
            <a:xfrm>
              <a:off x="7141534" y="3889177"/>
              <a:ext cx="6858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Speed</a:t>
              </a:r>
              <a:endParaRPr lang="en-US" dirty="0">
                <a:solidFill>
                  <a:schemeClr val="bg1"/>
                </a:solidFill>
              </a:endParaRPr>
            </a:p>
          </p:txBody>
        </p:sp>
        <p:sp>
          <p:nvSpPr>
            <p:cNvPr id="114" name="TextBox 113"/>
            <p:cNvSpPr txBox="1"/>
            <p:nvPr/>
          </p:nvSpPr>
          <p:spPr>
            <a:xfrm>
              <a:off x="7162800" y="4267200"/>
              <a:ext cx="722376"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Timely</a:t>
              </a:r>
              <a:endParaRPr lang="en-US" dirty="0">
                <a:solidFill>
                  <a:schemeClr val="bg1"/>
                </a:solidFill>
              </a:endParaRPr>
            </a:p>
          </p:txBody>
        </p:sp>
        <p:sp>
          <p:nvSpPr>
            <p:cNvPr id="73" name="TextBox 72"/>
            <p:cNvSpPr txBox="1"/>
            <p:nvPr/>
          </p:nvSpPr>
          <p:spPr>
            <a:xfrm>
              <a:off x="7565066" y="4648200"/>
              <a:ext cx="1216152"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Commitment</a:t>
              </a:r>
              <a:endParaRPr lang="en-US" dirty="0">
                <a:solidFill>
                  <a:schemeClr val="bg1"/>
                </a:solidFill>
              </a:endParaRPr>
            </a:p>
          </p:txBody>
        </p:sp>
      </p:grpSp>
      <p:grpSp>
        <p:nvGrpSpPr>
          <p:cNvPr id="75" name="Group 74"/>
          <p:cNvGrpSpPr/>
          <p:nvPr/>
        </p:nvGrpSpPr>
        <p:grpSpPr>
          <a:xfrm>
            <a:off x="4953000" y="4191000"/>
            <a:ext cx="3009285" cy="2954072"/>
            <a:chOff x="4940598" y="4191000"/>
            <a:chExt cx="3009285" cy="2954072"/>
          </a:xfrm>
        </p:grpSpPr>
        <p:sp>
          <p:nvSpPr>
            <p:cNvPr id="26" name="Oval 25"/>
            <p:cNvSpPr/>
            <p:nvPr/>
          </p:nvSpPr>
          <p:spPr bwMode="auto">
            <a:xfrm>
              <a:off x="4940598" y="4212947"/>
              <a:ext cx="3009285" cy="2932125"/>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7" name="TextBox 26"/>
            <p:cNvSpPr txBox="1"/>
            <p:nvPr/>
          </p:nvSpPr>
          <p:spPr>
            <a:xfrm>
              <a:off x="6907845" y="5078808"/>
              <a:ext cx="804672" cy="310896"/>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Synergy</a:t>
              </a:r>
              <a:endParaRPr lang="en-US" dirty="0">
                <a:solidFill>
                  <a:schemeClr val="bg1"/>
                </a:solidFill>
              </a:endParaRPr>
            </a:p>
          </p:txBody>
        </p:sp>
        <p:sp>
          <p:nvSpPr>
            <p:cNvPr id="28" name="TextBox 27"/>
            <p:cNvSpPr txBox="1"/>
            <p:nvPr/>
          </p:nvSpPr>
          <p:spPr>
            <a:xfrm>
              <a:off x="5534958" y="6306872"/>
              <a:ext cx="1005840" cy="310896"/>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Teamwork</a:t>
              </a:r>
              <a:endParaRPr lang="en-US" dirty="0">
                <a:solidFill>
                  <a:schemeClr val="bg1"/>
                </a:solidFill>
              </a:endParaRPr>
            </a:p>
          </p:txBody>
        </p:sp>
        <p:sp>
          <p:nvSpPr>
            <p:cNvPr id="69" name="TextBox 68"/>
            <p:cNvSpPr txBox="1"/>
            <p:nvPr/>
          </p:nvSpPr>
          <p:spPr>
            <a:xfrm>
              <a:off x="5300779" y="5470742"/>
              <a:ext cx="1307592"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Social, Fun, Enjoyable Place to Work</a:t>
              </a:r>
              <a:endParaRPr lang="en-US" dirty="0">
                <a:solidFill>
                  <a:schemeClr val="bg1"/>
                </a:solidFill>
              </a:endParaRPr>
            </a:p>
          </p:txBody>
        </p:sp>
        <p:sp>
          <p:nvSpPr>
            <p:cNvPr id="79" name="Curved Up Ribbon 78"/>
            <p:cNvSpPr/>
            <p:nvPr/>
          </p:nvSpPr>
          <p:spPr bwMode="auto">
            <a:xfrm>
              <a:off x="5024111" y="4201633"/>
              <a:ext cx="283464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0" name="TextBox 79"/>
            <p:cNvSpPr txBox="1"/>
            <p:nvPr/>
          </p:nvSpPr>
          <p:spPr>
            <a:xfrm>
              <a:off x="5607138" y="4191000"/>
              <a:ext cx="1676400" cy="369332"/>
            </a:xfrm>
            <a:prstGeom prst="rect">
              <a:avLst/>
            </a:prstGeom>
            <a:noFill/>
            <a:ln w="50800">
              <a:noFill/>
            </a:ln>
          </p:spPr>
          <p:txBody>
            <a:bodyPr wrap="square" rtlCol="0">
              <a:spAutoFit/>
            </a:bodyPr>
            <a:lstStyle/>
            <a:p>
              <a:pPr algn="ctr"/>
              <a:r>
                <a:rPr lang="en-US" sz="1800" b="1" cap="small" dirty="0" smtClean="0">
                  <a:solidFill>
                    <a:schemeClr val="bg2"/>
                  </a:solidFill>
                </a:rPr>
                <a:t>Togetherness</a:t>
              </a:r>
            </a:p>
          </p:txBody>
        </p:sp>
        <p:sp>
          <p:nvSpPr>
            <p:cNvPr id="32" name="TextBox 31"/>
            <p:cNvSpPr txBox="1"/>
            <p:nvPr/>
          </p:nvSpPr>
          <p:spPr>
            <a:xfrm>
              <a:off x="5337775" y="4788198"/>
              <a:ext cx="783266"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Idea Sharing</a:t>
              </a:r>
              <a:endParaRPr lang="en-US" dirty="0">
                <a:solidFill>
                  <a:schemeClr val="bg1"/>
                </a:solidFill>
              </a:endParaRPr>
            </a:p>
          </p:txBody>
        </p:sp>
        <p:sp>
          <p:nvSpPr>
            <p:cNvPr id="96" name="TextBox 95"/>
            <p:cNvSpPr txBox="1"/>
            <p:nvPr/>
          </p:nvSpPr>
          <p:spPr>
            <a:xfrm>
              <a:off x="6718239" y="5468672"/>
              <a:ext cx="79248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Open Minded</a:t>
              </a:r>
              <a:endParaRPr lang="en-US" dirty="0">
                <a:solidFill>
                  <a:schemeClr val="bg1"/>
                </a:solidFill>
              </a:endParaRPr>
            </a:p>
          </p:txBody>
        </p:sp>
        <p:sp>
          <p:nvSpPr>
            <p:cNvPr id="112" name="TextBox 111"/>
            <p:cNvSpPr txBox="1"/>
            <p:nvPr/>
          </p:nvSpPr>
          <p:spPr>
            <a:xfrm>
              <a:off x="6222045" y="5078808"/>
              <a:ext cx="585216"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Trust</a:t>
              </a:r>
              <a:endParaRPr lang="en-US" dirty="0">
                <a:solidFill>
                  <a:schemeClr val="bg1"/>
                </a:solidFill>
              </a:endParaRPr>
            </a:p>
          </p:txBody>
        </p:sp>
        <p:sp>
          <p:nvSpPr>
            <p:cNvPr id="59" name="TextBox 58"/>
            <p:cNvSpPr txBox="1"/>
            <p:nvPr/>
          </p:nvSpPr>
          <p:spPr>
            <a:xfrm>
              <a:off x="5938511" y="6684895"/>
              <a:ext cx="96012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Openness</a:t>
              </a:r>
              <a:endParaRPr lang="en-US" dirty="0">
                <a:solidFill>
                  <a:schemeClr val="bg1"/>
                </a:solidFill>
              </a:endParaRPr>
            </a:p>
          </p:txBody>
        </p:sp>
        <p:sp>
          <p:nvSpPr>
            <p:cNvPr id="61" name="TextBox 60"/>
            <p:cNvSpPr txBox="1"/>
            <p:nvPr/>
          </p:nvSpPr>
          <p:spPr>
            <a:xfrm>
              <a:off x="6298245" y="4685406"/>
              <a:ext cx="109728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Partnership</a:t>
              </a:r>
              <a:endParaRPr lang="en-US" dirty="0">
                <a:solidFill>
                  <a:schemeClr val="bg1"/>
                </a:solidFill>
              </a:endParaRPr>
            </a:p>
          </p:txBody>
        </p:sp>
        <p:sp>
          <p:nvSpPr>
            <p:cNvPr id="62" name="TextBox 61"/>
            <p:cNvSpPr txBox="1"/>
            <p:nvPr/>
          </p:nvSpPr>
          <p:spPr>
            <a:xfrm>
              <a:off x="6760771" y="6078272"/>
              <a:ext cx="694428"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“Have Fun!”</a:t>
              </a:r>
              <a:endParaRPr lang="en-US" dirty="0">
                <a:solidFill>
                  <a:schemeClr val="bg1"/>
                </a:solidFill>
              </a:endParaRP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Helpful reminders</a:t>
            </a:r>
            <a:endParaRPr lang="en-US" sz="2300" u="sng" dirty="0" smtClean="0">
              <a:solidFill>
                <a:schemeClr val="accent1"/>
              </a:solidFill>
            </a:endParaRPr>
          </a:p>
        </p:txBody>
      </p:sp>
      <p:sp>
        <p:nvSpPr>
          <p:cNvPr id="14" name="Rectangle 13"/>
          <p:cNvSpPr>
            <a:spLocks noChangeArrowheads="1"/>
          </p:cNvSpPr>
          <p:nvPr/>
        </p:nvSpPr>
        <p:spPr bwMode="gray">
          <a:xfrm>
            <a:off x="990600" y="1905000"/>
            <a:ext cx="8077200" cy="4343400"/>
          </a:xfrm>
          <a:prstGeom prst="rect">
            <a:avLst/>
          </a:prstGeom>
          <a:noFill/>
          <a:ln w="9525">
            <a:noFill/>
            <a:miter lim="800000"/>
            <a:headEnd/>
            <a:tailEnd/>
          </a:ln>
        </p:spPr>
        <p:txBody>
          <a:bodyPr lIns="91429" tIns="36571" rIns="36571" bIns="36571"/>
          <a:lstStyle/>
          <a:p>
            <a:pPr marL="209550" lvl="1" indent="-207963" algn="just" defTabSz="1019175" eaLnBrk="0" hangingPunct="0">
              <a:buClr>
                <a:schemeClr val="folHlink"/>
              </a:buClr>
              <a:buSzPct val="125000"/>
              <a:buFont typeface="Arial" pitchFamily="34" charset="0"/>
              <a:buChar char="•"/>
            </a:pPr>
            <a:r>
              <a:rPr lang="en-US" sz="1800" dirty="0" smtClean="0"/>
              <a:t>Remember, values are the </a:t>
            </a:r>
            <a:r>
              <a:rPr lang="en-US" sz="1800" b="1" i="1" u="sng" dirty="0" smtClean="0">
                <a:solidFill>
                  <a:schemeClr val="accent1"/>
                </a:solidFill>
              </a:rPr>
              <a:t>guardrails </a:t>
            </a:r>
          </a:p>
          <a:p>
            <a:pPr marL="209550" lvl="1" indent="-207963" algn="just" defTabSz="1019175" eaLnBrk="0" hangingPunct="0">
              <a:buClr>
                <a:schemeClr val="folHlink"/>
              </a:buClr>
              <a:buSzPct val="125000"/>
            </a:pPr>
            <a:r>
              <a:rPr lang="en-US" sz="1800" dirty="0" smtClean="0">
                <a:solidFill>
                  <a:schemeClr val="accent1"/>
                </a:solidFill>
              </a:rPr>
              <a:t>	</a:t>
            </a:r>
            <a:r>
              <a:rPr lang="en-US" sz="1800" dirty="0" smtClean="0"/>
              <a:t>to guide our daily decision-making…</a:t>
            </a:r>
          </a:p>
          <a:p>
            <a:pPr marL="209550" lvl="1"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r>
              <a:rPr lang="en-US" sz="1800" dirty="0" smtClean="0"/>
              <a:t>What types of decisions do we have to make on a day-to-day basis that are </a:t>
            </a:r>
            <a:r>
              <a:rPr lang="en-US" sz="1800" b="1" i="1" u="sng" dirty="0" smtClean="0">
                <a:solidFill>
                  <a:schemeClr val="accent1"/>
                </a:solidFill>
              </a:rPr>
              <a:t>unique</a:t>
            </a:r>
            <a:r>
              <a:rPr lang="en-US" sz="1800" dirty="0" smtClean="0"/>
              <a:t> to CFO Division?  </a:t>
            </a:r>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r>
              <a:rPr lang="en-US" sz="1800" dirty="0" smtClean="0"/>
              <a:t>How is our daily business </a:t>
            </a:r>
            <a:r>
              <a:rPr lang="en-US" sz="1800" b="1" i="1" u="sng" dirty="0" smtClean="0">
                <a:solidFill>
                  <a:schemeClr val="accent1"/>
                </a:solidFill>
              </a:rPr>
              <a:t>different</a:t>
            </a:r>
            <a:r>
              <a:rPr lang="en-US" sz="1800" dirty="0" smtClean="0"/>
              <a:t> from that of our colleagues throughout UCOP?</a:t>
            </a:r>
          </a:p>
          <a:p>
            <a:pPr marL="666750" lvl="2" indent="-207963" algn="just" defTabSz="1019175" eaLnBrk="0" hangingPunct="0">
              <a:buClr>
                <a:schemeClr val="folHlink"/>
              </a:buClr>
              <a:buSzPct val="125000"/>
              <a:buFont typeface="Arial" pitchFamily="34" charset="0"/>
              <a:buChar char="•"/>
            </a:pPr>
            <a:endParaRPr lang="en-US" sz="1800" dirty="0" smtClean="0"/>
          </a:p>
          <a:p>
            <a:pPr marL="666750" lvl="2" indent="-207963" algn="just" defTabSz="1019175" eaLnBrk="0" hangingPunct="0">
              <a:buClr>
                <a:schemeClr val="folHlink"/>
              </a:buClr>
              <a:buSzPct val="125000"/>
              <a:buFont typeface="Arial" pitchFamily="34" charset="0"/>
              <a:buChar char="•"/>
            </a:pPr>
            <a:r>
              <a:rPr lang="en-US" sz="1800" dirty="0" smtClean="0"/>
              <a:t>Values don’t matter unless you’ve got the </a:t>
            </a:r>
            <a:r>
              <a:rPr lang="en-US" sz="1800" b="1" i="1" u="sng" dirty="0" smtClean="0">
                <a:solidFill>
                  <a:schemeClr val="accent1"/>
                </a:solidFill>
              </a:rPr>
              <a:t>behavior to match</a:t>
            </a:r>
            <a:r>
              <a:rPr lang="en-US" sz="1800" dirty="0" smtClean="0"/>
              <a:t> </a:t>
            </a:r>
          </a:p>
          <a:p>
            <a:pPr marL="209550" lvl="1" indent="-207963" algn="just" defTabSz="1019175" eaLnBrk="0" hangingPunct="0">
              <a:buClr>
                <a:schemeClr val="folHlink"/>
              </a:buClr>
              <a:buSzPct val="125000"/>
            </a:pPr>
            <a:endParaRPr lang="en-US" sz="1800" dirty="0" smtClean="0"/>
          </a:p>
          <a:p>
            <a:pPr marL="209550" lvl="1" indent="-207963" algn="just" defTabSz="1019175" eaLnBrk="0" hangingPunct="0">
              <a:buClr>
                <a:schemeClr val="folHlink"/>
              </a:buClr>
              <a:buSzPct val="125000"/>
              <a:buFont typeface="Arial" pitchFamily="34" charset="0"/>
              <a:buChar char="•"/>
            </a:pPr>
            <a:endParaRPr lang="en-US" sz="1800" dirty="0" smtClean="0"/>
          </a:p>
        </p:txBody>
      </p:sp>
      <p:grpSp>
        <p:nvGrpSpPr>
          <p:cNvPr id="4" name="Group 3"/>
          <p:cNvGrpSpPr/>
          <p:nvPr/>
        </p:nvGrpSpPr>
        <p:grpSpPr>
          <a:xfrm>
            <a:off x="5486400" y="914400"/>
            <a:ext cx="3505200" cy="2628900"/>
            <a:chOff x="3581400" y="4495800"/>
            <a:chExt cx="3505200" cy="2628900"/>
          </a:xfrm>
        </p:grpSpPr>
        <p:pic>
          <p:nvPicPr>
            <p:cNvPr id="5" name="Picture 2" descr="http://safezone.in/yahoo_site_admin/assets/images/Guard_Rail_W-Beam_Crash_Barrier.24911227.jpg"/>
            <p:cNvPicPr>
              <a:picLocks noChangeAspect="1" noChangeArrowheads="1"/>
            </p:cNvPicPr>
            <p:nvPr/>
          </p:nvPicPr>
          <p:blipFill>
            <a:blip r:embed="rId4" cstate="print"/>
            <a:srcRect/>
            <a:stretch>
              <a:fillRect/>
            </a:stretch>
          </p:blipFill>
          <p:spPr bwMode="auto">
            <a:xfrm>
              <a:off x="3581400" y="4495800"/>
              <a:ext cx="3505200" cy="2628900"/>
            </a:xfrm>
            <a:prstGeom prst="rect">
              <a:avLst/>
            </a:prstGeom>
            <a:noFill/>
            <a:ln w="25400">
              <a:solidFill>
                <a:schemeClr val="bg1">
                  <a:lumMod val="50000"/>
                </a:schemeClr>
              </a:solidFill>
            </a:ln>
          </p:spPr>
        </p:pic>
        <p:sp>
          <p:nvSpPr>
            <p:cNvPr id="6" name="TextBox 5"/>
            <p:cNvSpPr txBox="1"/>
            <p:nvPr/>
          </p:nvSpPr>
          <p:spPr>
            <a:xfrm rot="20991717">
              <a:off x="3678256" y="5443803"/>
              <a:ext cx="1050465" cy="384721"/>
            </a:xfrm>
            <a:prstGeom prst="rect">
              <a:avLst/>
            </a:prstGeom>
            <a:noFill/>
            <a:ln w="25400">
              <a:noFill/>
            </a:ln>
          </p:spPr>
          <p:txBody>
            <a:bodyPr wrap="square" rtlCol="0">
              <a:spAutoFit/>
            </a:bodyPr>
            <a:lstStyle/>
            <a:p>
              <a:pPr algn="ctr"/>
              <a:r>
                <a:rPr lang="en-US" sz="1900" b="1" dirty="0" smtClean="0">
                  <a:solidFill>
                    <a:schemeClr val="bg1"/>
                  </a:solidFill>
                </a:rPr>
                <a:t>VALUES</a:t>
              </a:r>
            </a:p>
          </p:txBody>
        </p:sp>
        <p:sp>
          <p:nvSpPr>
            <p:cNvPr id="7" name="TextBox 6"/>
            <p:cNvSpPr txBox="1"/>
            <p:nvPr/>
          </p:nvSpPr>
          <p:spPr>
            <a:xfrm rot="20940000">
              <a:off x="4876332" y="5293640"/>
              <a:ext cx="914400" cy="307777"/>
            </a:xfrm>
            <a:prstGeom prst="rect">
              <a:avLst/>
            </a:prstGeom>
            <a:noFill/>
            <a:ln w="25400">
              <a:noFill/>
            </a:ln>
          </p:spPr>
          <p:txBody>
            <a:bodyPr wrap="square" rtlCol="0">
              <a:spAutoFit/>
            </a:bodyPr>
            <a:lstStyle/>
            <a:p>
              <a:pPr algn="ctr"/>
              <a:r>
                <a:rPr lang="en-US" b="1" dirty="0" smtClean="0">
                  <a:solidFill>
                    <a:schemeClr val="bg1"/>
                  </a:solidFill>
                </a:rPr>
                <a:t>VALUES</a:t>
              </a:r>
            </a:p>
          </p:txBody>
        </p:sp>
        <p:sp>
          <p:nvSpPr>
            <p:cNvPr id="8" name="TextBox 7"/>
            <p:cNvSpPr txBox="1"/>
            <p:nvPr/>
          </p:nvSpPr>
          <p:spPr>
            <a:xfrm rot="20760000">
              <a:off x="5688169" y="5149398"/>
              <a:ext cx="914400" cy="246221"/>
            </a:xfrm>
            <a:prstGeom prst="rect">
              <a:avLst/>
            </a:prstGeom>
            <a:noFill/>
            <a:ln w="25400">
              <a:noFill/>
            </a:ln>
          </p:spPr>
          <p:txBody>
            <a:bodyPr wrap="square" rtlCol="0">
              <a:spAutoFit/>
            </a:bodyPr>
            <a:lstStyle/>
            <a:p>
              <a:pPr algn="ctr"/>
              <a:r>
                <a:rPr lang="en-US" sz="1000" b="1" dirty="0" smtClean="0">
                  <a:solidFill>
                    <a:schemeClr val="bg1"/>
                  </a:solidFill>
                </a:rPr>
                <a:t>VALUES</a:t>
              </a:r>
            </a:p>
          </p:txBody>
        </p:sp>
        <p:sp>
          <p:nvSpPr>
            <p:cNvPr id="9" name="TextBox 8"/>
            <p:cNvSpPr txBox="1"/>
            <p:nvPr/>
          </p:nvSpPr>
          <p:spPr>
            <a:xfrm rot="18718054">
              <a:off x="5472073" y="6262625"/>
              <a:ext cx="1108884"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MISSION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sp>
          <p:nvSpPr>
            <p:cNvPr id="10" name="TextBox 9"/>
            <p:cNvSpPr txBox="1"/>
            <p:nvPr/>
          </p:nvSpPr>
          <p:spPr>
            <a:xfrm rot="18102877">
              <a:off x="6086026" y="6280309"/>
              <a:ext cx="991708"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VISION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CFO Division 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Rebranding                                …  New names are official</a:t>
            </a:r>
          </a:p>
        </p:txBody>
      </p:sp>
      <p:sp>
        <p:nvSpPr>
          <p:cNvPr id="5" name="Rectangle 4"/>
          <p:cNvSpPr>
            <a:spLocks noChangeArrowheads="1"/>
          </p:cNvSpPr>
          <p:nvPr/>
        </p:nvSpPr>
        <p:spPr bwMode="gray">
          <a:xfrm>
            <a:off x="785035" y="1295400"/>
            <a:ext cx="8915400" cy="55626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1600" strike="sngStrike" dirty="0" smtClean="0"/>
              <a:t>Financial Management</a:t>
            </a:r>
            <a:r>
              <a:rPr lang="en-US" sz="1600" dirty="0" smtClean="0"/>
              <a:t> </a:t>
            </a:r>
            <a:r>
              <a:rPr lang="en-US" sz="1600" dirty="0" smtClean="0">
                <a:sym typeface="Wingdings" pitchFamily="2" charset="2"/>
              </a:rPr>
              <a:t> </a:t>
            </a:r>
            <a:r>
              <a:rPr lang="en-US" sz="1600" b="1" dirty="0" smtClean="0">
                <a:solidFill>
                  <a:schemeClr val="accent1"/>
                </a:solidFill>
                <a:sym typeface="Wingdings" pitchFamily="2" charset="2"/>
              </a:rPr>
              <a:t>Financial Accounting</a:t>
            </a:r>
          </a:p>
          <a:p>
            <a:pPr marL="2062163" lvl="6"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General Accounting </a:t>
            </a:r>
            <a:r>
              <a:rPr lang="en-US" sz="1600" dirty="0" smtClean="0">
                <a:sym typeface="Wingdings" pitchFamily="2" charset="2"/>
              </a:rPr>
              <a:t> </a:t>
            </a:r>
            <a:r>
              <a:rPr lang="en-US" sz="1600" b="1" dirty="0" smtClean="0">
                <a:solidFill>
                  <a:schemeClr val="accent1"/>
                </a:solidFill>
                <a:sym typeface="Wingdings" pitchFamily="2" charset="2"/>
              </a:rPr>
              <a:t>Corporate Accounting</a:t>
            </a:r>
          </a:p>
          <a:p>
            <a:pPr marL="2062163" lvl="6"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HR Financial Services </a:t>
            </a:r>
            <a:r>
              <a:rPr lang="en-US" sz="1600" dirty="0" smtClean="0">
                <a:sym typeface="Wingdings" pitchFamily="2" charset="2"/>
              </a:rPr>
              <a:t> </a:t>
            </a:r>
            <a:r>
              <a:rPr lang="en-US" sz="1600" b="1" dirty="0" smtClean="0">
                <a:solidFill>
                  <a:schemeClr val="accent1"/>
                </a:solidFill>
                <a:sym typeface="Wingdings" pitchFamily="2" charset="2"/>
              </a:rPr>
              <a:t>Benefit Plan Accounting</a:t>
            </a:r>
          </a:p>
          <a:p>
            <a:pPr marL="1604963" lvl="5"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Controls &amp; Accountability </a:t>
            </a:r>
            <a:r>
              <a:rPr lang="en-US" sz="1600" dirty="0" smtClean="0">
                <a:sym typeface="Wingdings" pitchFamily="2" charset="2"/>
              </a:rPr>
              <a:t> </a:t>
            </a:r>
            <a:r>
              <a:rPr lang="en-US" sz="1600" b="1" dirty="0" smtClean="0">
                <a:solidFill>
                  <a:schemeClr val="accent1"/>
                </a:solidFill>
                <a:sym typeface="Wingdings" pitchFamily="2" charset="2"/>
              </a:rPr>
              <a:t>Financial Services &amp; Controls</a:t>
            </a:r>
            <a:endParaRPr lang="en-US" sz="1600" dirty="0" smtClean="0">
              <a:sym typeface="Wingdings" pitchFamily="2" charset="2"/>
            </a:endParaRPr>
          </a:p>
          <a:p>
            <a:pPr marL="2062163" lvl="6"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Travel Management </a:t>
            </a:r>
            <a:r>
              <a:rPr lang="en-US" sz="1600" dirty="0" smtClean="0">
                <a:sym typeface="Wingdings" pitchFamily="2" charset="2"/>
              </a:rPr>
              <a:t> </a:t>
            </a:r>
            <a:r>
              <a:rPr lang="en-US" sz="1600" b="1" dirty="0" smtClean="0">
                <a:solidFill>
                  <a:schemeClr val="accent1"/>
                </a:solidFill>
                <a:sym typeface="Wingdings" pitchFamily="2" charset="2"/>
              </a:rPr>
              <a:t>Central Travel Management</a:t>
            </a:r>
          </a:p>
          <a:p>
            <a:pPr marL="2062163" lvl="6"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Banking Services Group </a:t>
            </a:r>
            <a:r>
              <a:rPr lang="en-US" sz="1600" dirty="0" smtClean="0">
                <a:sym typeface="Wingdings" pitchFamily="2" charset="2"/>
              </a:rPr>
              <a:t> </a:t>
            </a:r>
            <a:r>
              <a:rPr lang="en-US" sz="1600" b="1" dirty="0" smtClean="0">
                <a:solidFill>
                  <a:schemeClr val="accent1"/>
                </a:solidFill>
                <a:sym typeface="Wingdings" pitchFamily="2" charset="2"/>
              </a:rPr>
              <a:t>Banking &amp; Treasury Services</a:t>
            </a:r>
          </a:p>
          <a:p>
            <a:pPr marL="1604963" lvl="5"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1600" dirty="0" smtClean="0">
                <a:sym typeface="Wingdings" pitchFamily="2" charset="2"/>
              </a:rPr>
              <a:t>Risk Services (no change)</a:t>
            </a:r>
          </a:p>
          <a:p>
            <a:pPr marL="1147763" lvl="4"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Strategic Sourcing </a:t>
            </a:r>
            <a:r>
              <a:rPr lang="en-US" sz="1600" dirty="0" smtClean="0">
                <a:sym typeface="Wingdings" pitchFamily="2" charset="2"/>
              </a:rPr>
              <a:t> </a:t>
            </a:r>
            <a:r>
              <a:rPr lang="en-US" sz="1600" b="1" dirty="0" smtClean="0">
                <a:solidFill>
                  <a:schemeClr val="accent1"/>
                </a:solidFill>
                <a:sym typeface="Wingdings" pitchFamily="2" charset="2"/>
              </a:rPr>
              <a:t>Procurement Services</a:t>
            </a:r>
          </a:p>
          <a:p>
            <a:pPr marL="1147763" lvl="4"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External Finance </a:t>
            </a:r>
            <a:r>
              <a:rPr lang="en-US" sz="1600" dirty="0" smtClean="0">
                <a:sym typeface="Wingdings" pitchFamily="2" charset="2"/>
              </a:rPr>
              <a:t> </a:t>
            </a:r>
            <a:r>
              <a:rPr lang="en-US" sz="1600" b="1" dirty="0" smtClean="0">
                <a:solidFill>
                  <a:schemeClr val="accent1"/>
                </a:solidFill>
                <a:sym typeface="Wingdings" pitchFamily="2" charset="2"/>
              </a:rPr>
              <a:t>Capital Markets Finance</a:t>
            </a:r>
          </a:p>
          <a:p>
            <a:pPr marL="1147763" lvl="4"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1600" strike="sngStrike" dirty="0" smtClean="0">
                <a:sym typeface="Wingdings" pitchFamily="2" charset="2"/>
              </a:rPr>
              <a:t>Quantitative Advisory Group </a:t>
            </a:r>
            <a:r>
              <a:rPr lang="en-US" sz="1600" dirty="0" smtClean="0">
                <a:sym typeface="Wingdings" pitchFamily="2" charset="2"/>
              </a:rPr>
              <a:t> </a:t>
            </a:r>
            <a:r>
              <a:rPr lang="en-US" sz="1600" b="1" dirty="0" smtClean="0">
                <a:solidFill>
                  <a:schemeClr val="accent1"/>
                </a:solidFill>
                <a:sym typeface="Wingdings" pitchFamily="2" charset="2"/>
              </a:rPr>
              <a:t>Strategic Initiatives </a:t>
            </a:r>
          </a:p>
          <a:p>
            <a:pPr marL="233363" lvl="2"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0" lvl="1" indent="1588" algn="ctr" defTabSz="1019175" eaLnBrk="0" hangingPunct="0">
              <a:buClr>
                <a:schemeClr val="folHlink"/>
              </a:buClr>
              <a:buSzPct val="125000"/>
            </a:pPr>
            <a:r>
              <a:rPr lang="en-US" sz="2400" b="1" i="1" dirty="0" smtClean="0">
                <a:solidFill>
                  <a:schemeClr val="bg2"/>
                </a:solidFill>
              </a:rPr>
              <a:t>When we better describe what we do, </a:t>
            </a:r>
          </a:p>
          <a:p>
            <a:pPr marL="0" lvl="1" indent="1588" algn="ctr" defTabSz="1019175" eaLnBrk="0" hangingPunct="0">
              <a:buClr>
                <a:schemeClr val="folHlink"/>
              </a:buClr>
              <a:buSzPct val="125000"/>
            </a:pPr>
            <a:r>
              <a:rPr lang="en-US" sz="2400" b="1" i="1" dirty="0" smtClean="0">
                <a:solidFill>
                  <a:schemeClr val="bg2"/>
                </a:solidFill>
              </a:rPr>
              <a:t>others know </a:t>
            </a:r>
            <a:r>
              <a:rPr lang="en-US" sz="2400" b="1" i="1" u="sng" dirty="0" smtClean="0">
                <a:solidFill>
                  <a:schemeClr val="bg2"/>
                </a:solidFill>
              </a:rPr>
              <a:t>what they can expect of us</a:t>
            </a:r>
            <a:r>
              <a:rPr lang="en-US" sz="2400" b="1" i="1" dirty="0" smtClean="0">
                <a:solidFill>
                  <a:schemeClr val="bg2"/>
                </a:solidFill>
              </a:rPr>
              <a:t>.</a:t>
            </a:r>
          </a:p>
          <a:p>
            <a:pPr marL="233363" lvl="2" indent="-2317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576263" lvl="2" indent="-117475" algn="just" defTabSz="1019175" eaLnBrk="0" hangingPunct="0">
              <a:buClr>
                <a:schemeClr val="folHlink"/>
              </a:buClr>
              <a:buSzPct val="125000"/>
              <a:buFont typeface="Arial" pitchFamily="34" charset="0"/>
              <a:buChar char="•"/>
            </a:pPr>
            <a:endParaRPr lang="en-US" sz="1600" dirty="0" smtClean="0">
              <a:sym typeface="Wingdings" pitchFamily="2" charset="2"/>
            </a:endParaRPr>
          </a:p>
          <a:p>
            <a:pPr marL="119063" lvl="1" indent="-117475" algn="just" defTabSz="1019175" eaLnBrk="0" hangingPunct="0">
              <a:buClr>
                <a:schemeClr val="folHlink"/>
              </a:buClr>
              <a:buSzPct val="125000"/>
              <a:buFont typeface="Arial" pitchFamily="34" charset="0"/>
              <a:buChar char="•"/>
            </a:pPr>
            <a:endParaRPr lang="en-US" sz="1600" i="1" dirty="0" smtClean="0">
              <a:solidFill>
                <a:schemeClr val="accent1"/>
              </a:solidFill>
              <a:sym typeface="Wingdings" pitchFamily="2" charset="2"/>
            </a:endParaRPr>
          </a:p>
          <a:p>
            <a:pPr marL="119063" lvl="1" indent="-117475" algn="just" defTabSz="1019175" eaLnBrk="0" hangingPunct="0">
              <a:buClr>
                <a:schemeClr val="folHlink"/>
              </a:buClr>
              <a:buSzPct val="125000"/>
              <a:buFont typeface="Arial" pitchFamily="34" charset="0"/>
              <a:buChar char="•"/>
            </a:pPr>
            <a:endParaRPr lang="en-US" sz="1600" i="1" dirty="0" smtClean="0">
              <a:solidFill>
                <a:schemeClr val="accent1"/>
              </a:solidFill>
            </a:endParaRPr>
          </a:p>
        </p:txBody>
      </p:sp>
      <p:pic>
        <p:nvPicPr>
          <p:cNvPr id="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98402" y="653901"/>
            <a:ext cx="2745013" cy="618387"/>
          </a:xfrm>
          <a:prstGeom prst="rect">
            <a:avLst/>
          </a:prstGeom>
          <a:noFill/>
          <a:ln w="9525">
            <a:noFill/>
            <a:miter lim="800000"/>
            <a:headEnd/>
            <a:tailEnd/>
          </a:ln>
          <a:effectLst/>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Divisional highlights</a:t>
            </a:r>
          </a:p>
        </p:txBody>
      </p:sp>
      <p:sp>
        <p:nvSpPr>
          <p:cNvPr id="5" name="Rectangle 4"/>
          <p:cNvSpPr>
            <a:spLocks noChangeArrowheads="1"/>
          </p:cNvSpPr>
          <p:nvPr/>
        </p:nvSpPr>
        <p:spPr bwMode="gray">
          <a:xfrm>
            <a:off x="785035" y="1524000"/>
            <a:ext cx="8915400" cy="39624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Financial Accounting</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Financial Services &amp; Controls</a:t>
            </a: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Risk Services </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Procurement Services</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Capital Markets Finance</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Strategic Initiatives </a:t>
            </a: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Peet’s giftcard drawing</a:t>
            </a:r>
          </a:p>
        </p:txBody>
      </p:sp>
      <p:sp>
        <p:nvSpPr>
          <p:cNvPr id="5" name="Rectangle 4"/>
          <p:cNvSpPr>
            <a:spLocks noChangeArrowheads="1"/>
          </p:cNvSpPr>
          <p:nvPr/>
        </p:nvSpPr>
        <p:spPr bwMode="gray">
          <a:xfrm>
            <a:off x="914400" y="2286000"/>
            <a:ext cx="8915400" cy="22860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pPr>
            <a:r>
              <a:rPr lang="en-US" sz="2600" b="1" dirty="0" smtClean="0">
                <a:solidFill>
                  <a:schemeClr val="accent1"/>
                </a:solidFill>
                <a:sym typeface="Wingdings" pitchFamily="2" charset="2"/>
              </a:rPr>
              <a:t>Thanks to everyone who participated!</a:t>
            </a:r>
            <a:endParaRPr lang="en-US" sz="2600" dirty="0" smtClean="0">
              <a:sym typeface="Wingdings" pitchFamily="2" charset="2"/>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Welcome &amp; 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Wrap-Up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Wrapping up</a:t>
            </a:r>
          </a:p>
        </p:txBody>
      </p:sp>
      <p:sp>
        <p:nvSpPr>
          <p:cNvPr id="5" name="Rectangle 4"/>
          <p:cNvSpPr>
            <a:spLocks noChangeArrowheads="1"/>
          </p:cNvSpPr>
          <p:nvPr/>
        </p:nvSpPr>
        <p:spPr bwMode="gray">
          <a:xfrm>
            <a:off x="1371600" y="1524000"/>
            <a:ext cx="7620000" cy="49530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233363" lvl="1"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Which values resonated the most?</a:t>
            </a: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Values guide performance </a:t>
            </a: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Values play major role in strategic goals</a:t>
            </a: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CFO Division Town Halls:  approx. quarterly</a:t>
            </a: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1"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Next time:  SWOT analysis, strategic goal-setting</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Summary of the values exercise…</a:t>
            </a:r>
            <a:br>
              <a:rPr lang="en-US" sz="2300" dirty="0" smtClean="0"/>
            </a:br>
            <a:endParaRPr lang="en-US" sz="2300" dirty="0" smtClean="0"/>
          </a:p>
        </p:txBody>
      </p:sp>
      <p:sp>
        <p:nvSpPr>
          <p:cNvPr id="5" name="Rectangle 4"/>
          <p:cNvSpPr>
            <a:spLocks noChangeArrowheads="1"/>
          </p:cNvSpPr>
          <p:nvPr/>
        </p:nvSpPr>
        <p:spPr bwMode="gray">
          <a:xfrm>
            <a:off x="1143000" y="1371600"/>
            <a:ext cx="8305800" cy="5105400"/>
          </a:xfrm>
          <a:prstGeom prst="rect">
            <a:avLst/>
          </a:prstGeom>
          <a:noFill/>
          <a:ln w="9525">
            <a:noFill/>
            <a:miter lim="800000"/>
            <a:headEnd/>
            <a:tailEnd/>
          </a:ln>
        </p:spPr>
        <p:txBody>
          <a:bodyPr lIns="91429" tIns="36571" rIns="36571" bIns="36571"/>
          <a:lstStyle/>
          <a:p>
            <a:pPr marL="233363" indent="-233363">
              <a:buClr>
                <a:schemeClr val="bg2"/>
              </a:buClr>
              <a:buSzPct val="125000"/>
              <a:buFont typeface="Arial" pitchFamily="34" charset="0"/>
              <a:buChar char="•"/>
            </a:pPr>
            <a:r>
              <a:rPr lang="en-US" sz="1600" dirty="0" smtClean="0"/>
              <a:t>The session began with a recap of the Mission and Vision established by the CFO Division department heads and the CFO at their “Senior Staff Retreat” on August 27.  </a:t>
            </a:r>
          </a:p>
          <a:p>
            <a:pPr marL="233363" indent="-233363">
              <a:buClr>
                <a:schemeClr val="bg2"/>
              </a:buClr>
              <a:buSzPct val="125000"/>
              <a:buFont typeface="Arial" pitchFamily="34" charset="0"/>
              <a:buChar char="•"/>
            </a:pPr>
            <a:endParaRPr lang="en-US" sz="1600" dirty="0" smtClean="0"/>
          </a:p>
          <a:p>
            <a:pPr marL="233363" indent="-233363">
              <a:buClr>
                <a:schemeClr val="bg2"/>
              </a:buClr>
              <a:buSzPct val="125000"/>
              <a:buFont typeface="Arial" pitchFamily="34" charset="0"/>
              <a:buChar char="•"/>
            </a:pPr>
            <a:r>
              <a:rPr lang="en-US" sz="1600" dirty="0" smtClean="0"/>
              <a:t>There was a discussion on why values are an important component of any organizational strategic plan or goal-setting exercise.  </a:t>
            </a:r>
          </a:p>
          <a:p>
            <a:pPr marL="233363" indent="-233363">
              <a:buClr>
                <a:schemeClr val="bg2"/>
              </a:buClr>
              <a:buSzPct val="125000"/>
              <a:buFont typeface="Arial" pitchFamily="34" charset="0"/>
              <a:buChar char="•"/>
            </a:pPr>
            <a:endParaRPr lang="en-US" sz="1600" dirty="0" smtClean="0"/>
          </a:p>
          <a:p>
            <a:pPr marL="233363" indent="-233363">
              <a:buClr>
                <a:schemeClr val="bg2"/>
              </a:buClr>
              <a:buSzPct val="125000"/>
              <a:buFont typeface="Arial" pitchFamily="34" charset="0"/>
              <a:buChar char="•"/>
            </a:pPr>
            <a:r>
              <a:rPr lang="en-US" sz="1600" dirty="0" smtClean="0"/>
              <a:t>The values suggested (i.e., submitted in advance) by staff were shown, and the five general categories were described (Financial Expertise, Ownership, Togetherness, Hard Working, and Quality).  A brief discussion took place where we asked the audience what some of these words meant to each of them.</a:t>
            </a:r>
          </a:p>
          <a:p>
            <a:pPr marL="233363" indent="-233363">
              <a:buClr>
                <a:schemeClr val="bg2"/>
              </a:buClr>
              <a:buSzPct val="125000"/>
              <a:buFont typeface="Arial" pitchFamily="34" charset="0"/>
              <a:buChar char="•"/>
            </a:pPr>
            <a:endParaRPr lang="en-US" sz="1600" dirty="0" smtClean="0"/>
          </a:p>
          <a:p>
            <a:pPr marL="233363" indent="-233363">
              <a:buClr>
                <a:schemeClr val="bg2"/>
              </a:buClr>
              <a:buSzPct val="125000"/>
              <a:buFont typeface="Arial" pitchFamily="34" charset="0"/>
              <a:buChar char="•"/>
            </a:pPr>
            <a:r>
              <a:rPr lang="en-US" sz="1600" dirty="0" smtClean="0"/>
              <a:t>A voting exercise was conducted to identify those values that resonated the most with the group.  Each person was given five votes that could be allocated in any way.  People could even vote on the general category names themselves if desired.  The votes appear below in parentheses.  Zero does not mean nobody thought it was important.  It just means nobody allocated one of their votes to it.</a:t>
            </a:r>
          </a:p>
          <a:p>
            <a:pPr marL="233363" indent="-233363">
              <a:buClr>
                <a:schemeClr val="bg2"/>
              </a:buClr>
              <a:buSzPct val="125000"/>
              <a:buFont typeface="Arial" pitchFamily="34" charset="0"/>
              <a:buChar char="•"/>
            </a:pPr>
            <a:endParaRPr lang="en-US" sz="1600" dirty="0" smtClean="0"/>
          </a:p>
          <a:p>
            <a:pPr marL="233363" lvl="1" indent="-233363">
              <a:buClr>
                <a:schemeClr val="bg2"/>
              </a:buClr>
              <a:buSzPct val="125000"/>
              <a:buFont typeface="Arial" pitchFamily="34" charset="0"/>
              <a:buChar char="•"/>
            </a:pPr>
            <a:r>
              <a:rPr lang="en-US" sz="1600" dirty="0" smtClean="0"/>
              <a:t>At the end of the exercise, 10 key values emerged with 7+ votes, as highlighted below in </a:t>
            </a:r>
            <a:r>
              <a:rPr lang="en-US" sz="1600" b="1" u="sng" dirty="0" smtClean="0">
                <a:solidFill>
                  <a:srgbClr val="FF0000"/>
                </a:solidFill>
              </a:rPr>
              <a:t>red</a:t>
            </a:r>
            <a:r>
              <a:rPr lang="en-US" sz="1600" dirty="0" smtClean="0"/>
              <a:t>.  In particular, </a:t>
            </a:r>
            <a:r>
              <a:rPr lang="en-US" sz="1600" b="1" u="sng" dirty="0" smtClean="0">
                <a:solidFill>
                  <a:schemeClr val="accent1"/>
                </a:solidFill>
              </a:rPr>
              <a:t>“Customer Service”</a:t>
            </a:r>
            <a:r>
              <a:rPr lang="en-US" sz="1600" dirty="0" smtClean="0"/>
              <a:t> received the most votes by far: </a:t>
            </a:r>
            <a:r>
              <a:rPr lang="en-US" sz="1600" b="1" u="sng" dirty="0" smtClean="0">
                <a:solidFill>
                  <a:schemeClr val="accent1"/>
                </a:solidFill>
              </a:rPr>
              <a:t>21 votes</a:t>
            </a:r>
            <a:r>
              <a:rPr lang="en-US" sz="1600" dirty="0" smtClean="0"/>
              <a:t>.</a:t>
            </a:r>
          </a:p>
          <a:p>
            <a:pPr marL="233363" indent="-233363">
              <a:buClr>
                <a:schemeClr val="bg2"/>
              </a:buClr>
              <a:buSzPct val="125000"/>
              <a:buFont typeface="Arial" pitchFamily="34" charset="0"/>
              <a:buChar char="•"/>
            </a:pPr>
            <a:endParaRPr lang="en-US" sz="1600" dirty="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Results of the values voting exercise…</a:t>
            </a:r>
            <a:br>
              <a:rPr lang="en-US" sz="2300" dirty="0" smtClean="0"/>
            </a:br>
            <a:endParaRPr lang="en-US" sz="2300" dirty="0" smtClean="0"/>
          </a:p>
        </p:txBody>
      </p:sp>
      <p:graphicFrame>
        <p:nvGraphicFramePr>
          <p:cNvPr id="4" name="Table 3"/>
          <p:cNvGraphicFramePr>
            <a:graphicFrameLocks noGrp="1"/>
          </p:cNvGraphicFramePr>
          <p:nvPr/>
        </p:nvGraphicFramePr>
        <p:xfrm>
          <a:off x="820472" y="2594357"/>
          <a:ext cx="8693895" cy="4869705"/>
        </p:xfrm>
        <a:graphic>
          <a:graphicData uri="http://schemas.openxmlformats.org/drawingml/2006/table">
            <a:tbl>
              <a:tblPr firstRow="1" bandRow="1">
                <a:tableStyleId>{5C22544A-7EE6-4342-B048-85BDC9FD1C3A}</a:tableStyleId>
              </a:tblPr>
              <a:tblGrid>
                <a:gridCol w="1858930"/>
                <a:gridCol w="1706968"/>
                <a:gridCol w="1706968"/>
                <a:gridCol w="1706968"/>
                <a:gridCol w="1714061"/>
              </a:tblGrid>
              <a:tr h="4869705">
                <a:tc>
                  <a:txBody>
                    <a:bodyPr/>
                    <a:lstStyle/>
                    <a:p>
                      <a:pPr algn="ctr"/>
                      <a:endParaRPr lang="en-US" sz="1000" b="1" dirty="0" smtClean="0">
                        <a:solidFill>
                          <a:schemeClr val="accent1"/>
                        </a:solidFill>
                      </a:endParaRPr>
                    </a:p>
                    <a:p>
                      <a:pPr algn="ctr"/>
                      <a:r>
                        <a:rPr lang="en-US" sz="1200" b="1" dirty="0" smtClean="0">
                          <a:solidFill>
                            <a:schemeClr val="accent1"/>
                          </a:solidFill>
                        </a:rPr>
                        <a:t>Category:</a:t>
                      </a:r>
                    </a:p>
                    <a:p>
                      <a:pPr algn="ctr"/>
                      <a:r>
                        <a:rPr lang="en-US" sz="1200" b="1" u="sng" dirty="0" smtClean="0">
                          <a:solidFill>
                            <a:schemeClr val="accent1"/>
                          </a:solidFill>
                        </a:rPr>
                        <a:t>Financial Expertise</a:t>
                      </a:r>
                      <a:r>
                        <a:rPr lang="en-US" sz="1200" b="1" u="sng" baseline="0" dirty="0" smtClean="0">
                          <a:solidFill>
                            <a:schemeClr val="accent1"/>
                          </a:solidFill>
                        </a:rPr>
                        <a:t> (3)</a:t>
                      </a:r>
                      <a:endParaRPr lang="en-US" sz="1200" b="1" u="sng" dirty="0" smtClean="0">
                        <a:solidFill>
                          <a:schemeClr val="accent1"/>
                        </a:solidFill>
                      </a:endParaRPr>
                    </a:p>
                    <a:p>
                      <a:pPr algn="l"/>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kern="1200" dirty="0" smtClean="0">
                          <a:solidFill>
                            <a:srgbClr val="FF0000"/>
                          </a:solidFill>
                          <a:latin typeface="+mn-lt"/>
                          <a:ea typeface="+mn-ea"/>
                          <a:cs typeface="+mn-cs"/>
                        </a:rPr>
                        <a:t>Effective Fiscal Stewardship (7)</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kern="1200" dirty="0" smtClean="0">
                          <a:solidFill>
                            <a:srgbClr val="FF0000"/>
                          </a:solidFill>
                          <a:latin typeface="+mn-lt"/>
                          <a:ea typeface="+mn-ea"/>
                          <a:cs typeface="+mn-cs"/>
                        </a:rPr>
                        <a:t>Innovation (7)</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kern="1200" dirty="0" smtClean="0">
                          <a:solidFill>
                            <a:srgbClr val="FF0000"/>
                          </a:solidFill>
                          <a:latin typeface="+mn-lt"/>
                          <a:ea typeface="+mn-ea"/>
                          <a:cs typeface="+mn-cs"/>
                        </a:rPr>
                        <a:t>Competence (7)</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Strategic thinking (4)</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Rigorous analytical thinking (3)</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Problem solving (2)</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Solutions (1)</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Education and professional development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Ideas (0)</a:t>
                      </a:r>
                    </a:p>
                    <a:p>
                      <a:pPr marL="233363" indent="-233363" algn="l" defTabSz="914400" rtl="0" eaLnBrk="1" latinLnBrk="0" hangingPunct="1">
                        <a:buClr>
                          <a:schemeClr val="bg2"/>
                        </a:buClr>
                        <a:buSzPct val="125000"/>
                        <a:buFont typeface="Arial" pitchFamily="34" charset="0"/>
                        <a:buChar char="•"/>
                      </a:pPr>
                      <a:endParaRPr lang="en-US" sz="1200" b="0" kern="1200" dirty="0">
                        <a:solidFill>
                          <a:schemeClr val="tx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a:endParaRPr lang="en-US" sz="1000" b="1" kern="1200" dirty="0" smtClean="0">
                        <a:solidFill>
                          <a:schemeClr val="accent1"/>
                        </a:solidFill>
                        <a:latin typeface="+mn-lt"/>
                        <a:ea typeface="+mn-ea"/>
                        <a:cs typeface="+mn-cs"/>
                      </a:endParaRPr>
                    </a:p>
                    <a:p>
                      <a:pPr algn="ctr"/>
                      <a:r>
                        <a:rPr lang="en-US" sz="1200" b="1" dirty="0" smtClean="0">
                          <a:solidFill>
                            <a:schemeClr val="accent1"/>
                          </a:solidFill>
                        </a:rPr>
                        <a:t>Category: </a:t>
                      </a:r>
                      <a:endParaRPr lang="en-US" sz="1200" b="1" kern="1200" dirty="0" smtClean="0">
                        <a:solidFill>
                          <a:schemeClr val="accent1"/>
                        </a:solidFill>
                        <a:latin typeface="+mn-lt"/>
                        <a:ea typeface="+mn-ea"/>
                        <a:cs typeface="+mn-cs"/>
                      </a:endParaRPr>
                    </a:p>
                    <a:p>
                      <a:pPr algn="ctr"/>
                      <a:r>
                        <a:rPr lang="en-US" sz="1200" b="1" u="sng" kern="1200" dirty="0" smtClean="0">
                          <a:solidFill>
                            <a:schemeClr val="accent1"/>
                          </a:solidFill>
                          <a:latin typeface="+mn-lt"/>
                          <a:ea typeface="+mn-ea"/>
                          <a:cs typeface="+mn-cs"/>
                        </a:rPr>
                        <a:t>Ownership (3)</a:t>
                      </a:r>
                    </a:p>
                    <a:p>
                      <a:pPr algn="l"/>
                      <a:endParaRPr lang="en-US" sz="1200" b="0" dirty="0" smtClean="0">
                        <a:solidFill>
                          <a:schemeClr val="tx1"/>
                        </a:solidFill>
                      </a:endParaRPr>
                    </a:p>
                    <a:p>
                      <a:pPr algn="l"/>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kern="1200" dirty="0" smtClean="0">
                          <a:solidFill>
                            <a:srgbClr val="FF0000"/>
                          </a:solidFill>
                          <a:latin typeface="+mn-lt"/>
                          <a:ea typeface="+mn-ea"/>
                          <a:cs typeface="+mn-cs"/>
                        </a:rPr>
                        <a:t>Customer Service (21)</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Results oriented (5)</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Employee empowerment (2)</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Make it happen (2)</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Results (1)</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Everyone is a decision maker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Action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a:buClr>
                          <a:schemeClr val="bg2"/>
                        </a:buClr>
                        <a:buSzPct val="125000"/>
                        <a:buFont typeface="Arial" pitchFamily="34" charset="0"/>
                        <a:buChar char="•"/>
                      </a:pPr>
                      <a:endParaRPr lang="en-US" sz="1200" b="0" dirty="0">
                        <a:solidFill>
                          <a:schemeClr val="tx1"/>
                        </a:solidFill>
                      </a:endParaRPr>
                    </a:p>
                  </a:txBody>
                  <a:tcPr>
                    <a:solidFill>
                      <a:schemeClr val="accent1">
                        <a:lumMod val="20000"/>
                        <a:lumOff val="80000"/>
                      </a:schemeClr>
                    </a:solidFill>
                  </a:tcPr>
                </a:tc>
                <a:tc>
                  <a:txBody>
                    <a:bodyPr/>
                    <a:lstStyle/>
                    <a:p>
                      <a:pPr algn="ctr"/>
                      <a:endParaRPr lang="en-US" sz="1000" b="1" kern="1200" dirty="0" smtClean="0">
                        <a:solidFill>
                          <a:schemeClr val="accent1"/>
                        </a:solidFill>
                        <a:latin typeface="+mn-lt"/>
                        <a:ea typeface="+mn-ea"/>
                        <a:cs typeface="+mn-cs"/>
                      </a:endParaRPr>
                    </a:p>
                    <a:p>
                      <a:pPr algn="ctr"/>
                      <a:r>
                        <a:rPr lang="en-US" sz="1200" b="1" dirty="0" smtClean="0">
                          <a:solidFill>
                            <a:schemeClr val="accent1"/>
                          </a:solidFill>
                        </a:rPr>
                        <a:t>Category: </a:t>
                      </a:r>
                      <a:endParaRPr lang="en-US" sz="1200" b="1" kern="1200" dirty="0" smtClean="0">
                        <a:solidFill>
                          <a:schemeClr val="accent1"/>
                        </a:solidFill>
                        <a:latin typeface="+mn-lt"/>
                        <a:ea typeface="+mn-ea"/>
                        <a:cs typeface="+mn-cs"/>
                      </a:endParaRPr>
                    </a:p>
                    <a:p>
                      <a:pPr algn="ctr"/>
                      <a:r>
                        <a:rPr lang="en-US" sz="1200" b="1" u="sng" kern="1200" dirty="0" smtClean="0">
                          <a:solidFill>
                            <a:schemeClr val="accent1"/>
                          </a:solidFill>
                          <a:latin typeface="+mn-lt"/>
                          <a:ea typeface="+mn-ea"/>
                          <a:cs typeface="+mn-cs"/>
                        </a:rPr>
                        <a:t>Togetherness</a:t>
                      </a:r>
                    </a:p>
                    <a:p>
                      <a:pPr algn="l"/>
                      <a:endParaRPr lang="en-US" sz="1200" b="0" dirty="0" smtClean="0">
                        <a:solidFill>
                          <a:schemeClr val="tx1"/>
                        </a:solidFill>
                      </a:endParaRPr>
                    </a:p>
                    <a:p>
                      <a:pPr algn="l"/>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kern="1200" dirty="0" smtClean="0">
                          <a:solidFill>
                            <a:srgbClr val="FF0000"/>
                          </a:solidFill>
                          <a:latin typeface="+mn-lt"/>
                          <a:ea typeface="+mn-ea"/>
                          <a:cs typeface="+mn-cs"/>
                        </a:rPr>
                        <a:t>Teamwork (14)</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Social, Fun Place to Work (3)</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kern="1200" dirty="0" smtClean="0">
                          <a:solidFill>
                            <a:schemeClr val="tx1"/>
                          </a:solidFill>
                          <a:latin typeface="+mn-lt"/>
                          <a:ea typeface="+mn-ea"/>
                          <a:cs typeface="+mn-cs"/>
                        </a:rPr>
                        <a:t>Open minded (2)</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Idea sharing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Partnership (1)</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Trust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Synergy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Have fun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Openness (0)</a:t>
                      </a:r>
                    </a:p>
                    <a:p>
                      <a:pPr marL="233363" indent="-233363" algn="l" defTabSz="914400" rtl="0" eaLnBrk="1" latinLnBrk="0" hangingPunct="1">
                        <a:buClr>
                          <a:schemeClr val="bg2"/>
                        </a:buClr>
                        <a:buSzPct val="125000"/>
                        <a:buFont typeface="Arial" pitchFamily="34" charset="0"/>
                        <a:buChar char="•"/>
                      </a:pPr>
                      <a:endParaRPr lang="en-US" sz="1200" b="0" kern="1200" dirty="0" smtClean="0">
                        <a:solidFill>
                          <a:schemeClr val="tx1"/>
                        </a:solidFill>
                        <a:latin typeface="+mn-lt"/>
                        <a:ea typeface="+mn-ea"/>
                        <a:cs typeface="+mn-cs"/>
                      </a:endParaRPr>
                    </a:p>
                    <a:p>
                      <a:pPr marL="233363" indent="-233363" algn="l">
                        <a:buClr>
                          <a:schemeClr val="bg2"/>
                        </a:buClr>
                        <a:buSzPct val="125000"/>
                        <a:buFont typeface="Arial" pitchFamily="34" charset="0"/>
                        <a:buChar char="•"/>
                      </a:pPr>
                      <a:endParaRPr lang="en-US" sz="1200" b="0" dirty="0">
                        <a:solidFill>
                          <a:schemeClr val="tx1"/>
                        </a:solidFill>
                      </a:endParaRPr>
                    </a:p>
                  </a:txBody>
                  <a:tcPr>
                    <a:solidFill>
                      <a:schemeClr val="accent1">
                        <a:lumMod val="20000"/>
                        <a:lumOff val="80000"/>
                      </a:schemeClr>
                    </a:solidFill>
                  </a:tcPr>
                </a:tc>
                <a:tc>
                  <a:txBody>
                    <a:bodyPr/>
                    <a:lstStyle/>
                    <a:p>
                      <a:pPr algn="ctr"/>
                      <a:endParaRPr lang="en-US" sz="1000" b="1" kern="1200" dirty="0" smtClean="0">
                        <a:solidFill>
                          <a:schemeClr val="accent1"/>
                        </a:solidFill>
                        <a:latin typeface="+mn-lt"/>
                        <a:ea typeface="+mn-ea"/>
                        <a:cs typeface="+mn-cs"/>
                      </a:endParaRPr>
                    </a:p>
                    <a:p>
                      <a:pPr algn="ctr"/>
                      <a:r>
                        <a:rPr lang="en-US" sz="1200" b="1" dirty="0" smtClean="0">
                          <a:solidFill>
                            <a:schemeClr val="accent1"/>
                          </a:solidFill>
                        </a:rPr>
                        <a:t>Category: </a:t>
                      </a:r>
                      <a:endParaRPr lang="en-US" sz="1200" b="1" kern="1200" dirty="0" smtClean="0">
                        <a:solidFill>
                          <a:schemeClr val="accent1"/>
                        </a:solidFill>
                        <a:latin typeface="+mn-lt"/>
                        <a:ea typeface="+mn-ea"/>
                        <a:cs typeface="+mn-cs"/>
                      </a:endParaRPr>
                    </a:p>
                    <a:p>
                      <a:pPr algn="ctr"/>
                      <a:r>
                        <a:rPr lang="en-US" sz="1200" b="1" u="sng" kern="1200" dirty="0" smtClean="0">
                          <a:solidFill>
                            <a:schemeClr val="accent1"/>
                          </a:solidFill>
                          <a:latin typeface="+mn-lt"/>
                          <a:ea typeface="+mn-ea"/>
                          <a:cs typeface="+mn-cs"/>
                        </a:rPr>
                        <a:t>Hardworking</a:t>
                      </a:r>
                    </a:p>
                    <a:p>
                      <a:pPr algn="l"/>
                      <a:endParaRPr lang="en-US" sz="1200" b="0" dirty="0" smtClean="0">
                        <a:solidFill>
                          <a:schemeClr val="tx1"/>
                        </a:solidFill>
                      </a:endParaRPr>
                    </a:p>
                    <a:p>
                      <a:pPr algn="l"/>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dirty="0" smtClean="0">
                          <a:solidFill>
                            <a:srgbClr val="FF0000"/>
                          </a:solidFill>
                        </a:rPr>
                        <a:t>Commitment (11)</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dirty="0" smtClean="0">
                          <a:solidFill>
                            <a:srgbClr val="FF0000"/>
                          </a:solidFill>
                        </a:rPr>
                        <a:t>Continuous improvement (9)</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dirty="0" smtClean="0">
                          <a:solidFill>
                            <a:schemeClr val="tx1"/>
                          </a:solidFill>
                        </a:rPr>
                        <a:t>Timely (4)</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0" dirty="0" smtClean="0">
                          <a:solidFill>
                            <a:schemeClr val="tx1"/>
                          </a:solidFill>
                        </a:rPr>
                        <a:t>Strong work ethic (3)</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0" dirty="0" smtClean="0">
                          <a:solidFill>
                            <a:schemeClr val="tx1"/>
                          </a:solidFill>
                        </a:rPr>
                        <a:t>Speed (1)</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0" dirty="0" smtClean="0">
                          <a:solidFill>
                            <a:schemeClr val="tx1"/>
                          </a:solidFill>
                        </a:rPr>
                        <a:t>Courageous (0)</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0" dirty="0" smtClean="0">
                          <a:solidFill>
                            <a:schemeClr val="tx1"/>
                          </a:solidFill>
                        </a:rPr>
                        <a:t>Passion (0)</a:t>
                      </a: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endParaRPr lang="en-US" sz="1200" b="0" dirty="0">
                        <a:solidFill>
                          <a:schemeClr val="tx1"/>
                        </a:solidFill>
                      </a:endParaRPr>
                    </a:p>
                  </a:txBody>
                  <a:tcPr>
                    <a:solidFill>
                      <a:schemeClr val="accent1">
                        <a:lumMod val="20000"/>
                        <a:lumOff val="80000"/>
                      </a:schemeClr>
                    </a:solidFill>
                  </a:tcPr>
                </a:tc>
                <a:tc>
                  <a:txBody>
                    <a:bodyPr/>
                    <a:lstStyle/>
                    <a:p>
                      <a:pPr algn="ctr"/>
                      <a:endParaRPr lang="en-US" sz="1000" b="1" kern="1200" dirty="0" smtClean="0">
                        <a:solidFill>
                          <a:schemeClr val="accent1"/>
                        </a:solidFill>
                        <a:latin typeface="+mn-lt"/>
                        <a:ea typeface="+mn-ea"/>
                        <a:cs typeface="+mn-cs"/>
                      </a:endParaRPr>
                    </a:p>
                    <a:p>
                      <a:pPr algn="ctr"/>
                      <a:r>
                        <a:rPr lang="en-US" sz="1200" b="1" dirty="0" smtClean="0">
                          <a:solidFill>
                            <a:schemeClr val="accent1"/>
                          </a:solidFill>
                        </a:rPr>
                        <a:t>Category: </a:t>
                      </a:r>
                      <a:endParaRPr lang="en-US" sz="1200" b="1" kern="1200" dirty="0" smtClean="0">
                        <a:solidFill>
                          <a:schemeClr val="accent1"/>
                        </a:solidFill>
                        <a:latin typeface="+mn-lt"/>
                        <a:ea typeface="+mn-ea"/>
                        <a:cs typeface="+mn-cs"/>
                      </a:endParaRPr>
                    </a:p>
                    <a:p>
                      <a:pPr algn="ctr"/>
                      <a:r>
                        <a:rPr lang="en-US" sz="1200" b="1" u="sng" kern="1200" dirty="0" smtClean="0">
                          <a:solidFill>
                            <a:schemeClr val="accent1"/>
                          </a:solidFill>
                          <a:latin typeface="+mn-lt"/>
                          <a:ea typeface="+mn-ea"/>
                          <a:cs typeface="+mn-cs"/>
                        </a:rPr>
                        <a:t>Quality (5)</a:t>
                      </a:r>
                    </a:p>
                    <a:p>
                      <a:pPr algn="l"/>
                      <a:endParaRPr lang="en-US" sz="1200" b="0" dirty="0" smtClean="0">
                        <a:solidFill>
                          <a:schemeClr val="tx1"/>
                        </a:solidFill>
                      </a:endParaRPr>
                    </a:p>
                    <a:p>
                      <a:pPr algn="l"/>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1" dirty="0" smtClean="0">
                          <a:solidFill>
                            <a:srgbClr val="FF0000"/>
                          </a:solidFill>
                        </a:rPr>
                        <a:t>Transparency (9)</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indent="-233363" algn="l">
                        <a:buClr>
                          <a:schemeClr val="bg2"/>
                        </a:buClr>
                        <a:buSzPct val="125000"/>
                        <a:buFont typeface="Arial" pitchFamily="34" charset="0"/>
                        <a:buChar char="•"/>
                      </a:pPr>
                      <a:r>
                        <a:rPr lang="en-US" sz="1200" b="1" dirty="0" smtClean="0">
                          <a:solidFill>
                            <a:srgbClr val="FF0000"/>
                          </a:solidFill>
                        </a:rPr>
                        <a:t>Professionalism (8)</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indent="-233363" algn="l">
                        <a:buClr>
                          <a:schemeClr val="bg2"/>
                        </a:buClr>
                        <a:buSzPct val="125000"/>
                        <a:buFont typeface="Arial" pitchFamily="34" charset="0"/>
                        <a:buChar char="•"/>
                      </a:pPr>
                      <a:r>
                        <a:rPr lang="en-US" sz="1200" b="1" dirty="0" smtClean="0">
                          <a:solidFill>
                            <a:srgbClr val="FF0000"/>
                          </a:solidFill>
                        </a:rPr>
                        <a:t>Ethical (7)</a:t>
                      </a: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dirty="0" smtClean="0">
                          <a:solidFill>
                            <a:schemeClr val="tx1"/>
                          </a:solidFill>
                        </a:rPr>
                        <a:t>Do the right things right (5)</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indent="-233363" algn="l">
                        <a:buClr>
                          <a:schemeClr val="bg2"/>
                        </a:buClr>
                        <a:buSzPct val="125000"/>
                        <a:buFont typeface="Arial" pitchFamily="34" charset="0"/>
                        <a:buChar char="•"/>
                      </a:pPr>
                      <a:r>
                        <a:rPr lang="en-US" sz="1200" b="0" dirty="0" smtClean="0">
                          <a:solidFill>
                            <a:schemeClr val="tx1"/>
                          </a:solidFill>
                        </a:rPr>
                        <a:t>Accuracy (3)</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indent="-233363" algn="l">
                        <a:buClr>
                          <a:schemeClr val="bg2"/>
                        </a:buClr>
                        <a:buSzPct val="125000"/>
                        <a:buFont typeface="Arial" pitchFamily="34" charset="0"/>
                        <a:buChar char="•"/>
                      </a:pPr>
                      <a:r>
                        <a:rPr lang="en-US" sz="1200" b="0" dirty="0" smtClean="0">
                          <a:solidFill>
                            <a:schemeClr val="tx1"/>
                          </a:solidFill>
                        </a:rPr>
                        <a:t>Leading by example (2)</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marR="0" indent="-233363" algn="l" defTabSz="914400" rtl="0" eaLnBrk="1" fontAlgn="auto" latinLnBrk="0" hangingPunct="1">
                        <a:lnSpc>
                          <a:spcPct val="100000"/>
                        </a:lnSpc>
                        <a:spcBef>
                          <a:spcPts val="0"/>
                        </a:spcBef>
                        <a:spcAft>
                          <a:spcPts val="0"/>
                        </a:spcAft>
                        <a:buClr>
                          <a:schemeClr val="bg2"/>
                        </a:buClr>
                        <a:buSzPct val="125000"/>
                        <a:buFont typeface="Arial" pitchFamily="34" charset="0"/>
                        <a:buChar char="•"/>
                        <a:tabLst/>
                        <a:defRPr/>
                      </a:pPr>
                      <a:r>
                        <a:rPr lang="en-US" sz="1200" b="0" dirty="0" smtClean="0">
                          <a:solidFill>
                            <a:schemeClr val="tx1"/>
                          </a:solidFill>
                        </a:rPr>
                        <a:t>Clear and honest (0)</a:t>
                      </a:r>
                    </a:p>
                    <a:p>
                      <a:pPr marL="233363" indent="-233363" algn="l">
                        <a:buClr>
                          <a:schemeClr val="bg2"/>
                        </a:buClr>
                        <a:buSzPct val="125000"/>
                        <a:buFont typeface="Arial" pitchFamily="34" charset="0"/>
                        <a:buChar char="•"/>
                      </a:pPr>
                      <a:endParaRPr lang="en-US" sz="1200" b="0" dirty="0" smtClean="0">
                        <a:solidFill>
                          <a:schemeClr val="tx1"/>
                        </a:solidFill>
                      </a:endParaRPr>
                    </a:p>
                    <a:p>
                      <a:pPr marL="233363" indent="-233363" algn="l">
                        <a:buClr>
                          <a:schemeClr val="bg2"/>
                        </a:buClr>
                        <a:buSzPct val="125000"/>
                        <a:buFont typeface="Arial" pitchFamily="34" charset="0"/>
                        <a:buChar char="•"/>
                      </a:pPr>
                      <a:endParaRPr lang="en-US" sz="1200" b="0" dirty="0">
                        <a:solidFill>
                          <a:schemeClr val="tx1"/>
                        </a:solidFill>
                      </a:endParaRPr>
                    </a:p>
                  </a:txBody>
                  <a:tcPr>
                    <a:solidFill>
                      <a:schemeClr val="accent1">
                        <a:lumMod val="20000"/>
                        <a:lumOff val="80000"/>
                      </a:schemeClr>
                    </a:solidFill>
                  </a:tcPr>
                </a:tc>
              </a:tr>
            </a:tbl>
          </a:graphicData>
        </a:graphic>
      </p:graphicFrame>
      <p:sp>
        <p:nvSpPr>
          <p:cNvPr id="6" name="Oval 5"/>
          <p:cNvSpPr/>
          <p:nvPr/>
        </p:nvSpPr>
        <p:spPr bwMode="auto">
          <a:xfrm>
            <a:off x="1034901" y="3258891"/>
            <a:ext cx="1339701" cy="522767"/>
          </a:xfrm>
          <a:prstGeom prst="ellipse">
            <a:avLst/>
          </a:prstGeom>
          <a:no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 name="Oval 6"/>
          <p:cNvSpPr/>
          <p:nvPr/>
        </p:nvSpPr>
        <p:spPr bwMode="auto">
          <a:xfrm>
            <a:off x="2876103" y="3398889"/>
            <a:ext cx="1447800" cy="609600"/>
          </a:xfrm>
          <a:prstGeom prst="ellipse">
            <a:avLst/>
          </a:prstGeom>
          <a:no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Oval 7"/>
          <p:cNvSpPr/>
          <p:nvPr/>
        </p:nvSpPr>
        <p:spPr bwMode="auto">
          <a:xfrm>
            <a:off x="6227134" y="3802924"/>
            <a:ext cx="1524000" cy="544033"/>
          </a:xfrm>
          <a:prstGeom prst="ellipse">
            <a:avLst/>
          </a:prstGeom>
          <a:no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 name="Rectangle 8"/>
          <p:cNvSpPr>
            <a:spLocks noChangeArrowheads="1"/>
          </p:cNvSpPr>
          <p:nvPr/>
        </p:nvSpPr>
        <p:spPr bwMode="gray">
          <a:xfrm>
            <a:off x="914400" y="990600"/>
            <a:ext cx="8305800" cy="1524000"/>
          </a:xfrm>
          <a:prstGeom prst="rect">
            <a:avLst/>
          </a:prstGeom>
          <a:noFill/>
          <a:ln w="9525">
            <a:noFill/>
            <a:miter lim="800000"/>
            <a:headEnd/>
            <a:tailEnd/>
          </a:ln>
        </p:spPr>
        <p:txBody>
          <a:bodyPr lIns="91429" tIns="36571" rIns="36571" bIns="36571"/>
          <a:lstStyle/>
          <a:p>
            <a:pPr marL="233363" indent="-233363">
              <a:spcAft>
                <a:spcPts val="600"/>
              </a:spcAft>
              <a:buClr>
                <a:schemeClr val="bg2"/>
              </a:buClr>
              <a:buSzPct val="125000"/>
              <a:buFont typeface="Arial" pitchFamily="34" charset="0"/>
              <a:buChar char="•"/>
            </a:pPr>
            <a:r>
              <a:rPr lang="en-US" sz="1600" dirty="0" smtClean="0"/>
              <a:t>Values with 7+ votes are highlighted in </a:t>
            </a:r>
            <a:r>
              <a:rPr lang="en-US" sz="1600" b="1" dirty="0" smtClean="0">
                <a:solidFill>
                  <a:srgbClr val="FF0000"/>
                </a:solidFill>
              </a:rPr>
              <a:t>red</a:t>
            </a:r>
            <a:r>
              <a:rPr lang="en-US" sz="1600" dirty="0" smtClean="0"/>
              <a:t>.</a:t>
            </a:r>
          </a:p>
          <a:p>
            <a:pPr marL="233363" indent="-233363">
              <a:spcAft>
                <a:spcPts val="600"/>
              </a:spcAft>
              <a:buClr>
                <a:schemeClr val="bg2"/>
              </a:buClr>
              <a:buSzPct val="125000"/>
              <a:buFont typeface="Arial" pitchFamily="34" charset="0"/>
              <a:buChar char="•"/>
            </a:pPr>
            <a:r>
              <a:rPr lang="en-US" sz="1600" dirty="0" smtClean="0"/>
              <a:t>The 3 values chosen by the CFO are circled in    </a:t>
            </a:r>
            <a:r>
              <a:rPr lang="en-US" sz="1600" dirty="0" smtClean="0">
                <a:solidFill>
                  <a:schemeClr val="bg2"/>
                </a:solidFill>
              </a:rPr>
              <a:t>dark blue</a:t>
            </a:r>
            <a:r>
              <a:rPr lang="en-US" sz="1600" dirty="0" smtClean="0"/>
              <a:t>.</a:t>
            </a:r>
          </a:p>
          <a:p>
            <a:pPr marL="233363" indent="-233363">
              <a:spcAft>
                <a:spcPts val="600"/>
              </a:spcAft>
              <a:buClr>
                <a:schemeClr val="bg2"/>
              </a:buClr>
              <a:buSzPct val="125000"/>
              <a:buFont typeface="Arial" pitchFamily="34" charset="0"/>
              <a:buChar char="•"/>
            </a:pPr>
            <a:r>
              <a:rPr lang="en-US" sz="1600" dirty="0" smtClean="0"/>
              <a:t>The 9 terms chosen by the CFO to serve as “behaviors” are circled in      </a:t>
            </a:r>
            <a:r>
              <a:rPr lang="en-US" sz="1600" dirty="0" smtClean="0">
                <a:solidFill>
                  <a:srgbClr val="00B050"/>
                </a:solidFill>
              </a:rPr>
              <a:t>green.</a:t>
            </a:r>
          </a:p>
          <a:p>
            <a:pPr marL="233363" indent="-233363">
              <a:spcAft>
                <a:spcPts val="600"/>
              </a:spcAft>
              <a:buClr>
                <a:schemeClr val="bg2"/>
              </a:buClr>
              <a:buSzPct val="125000"/>
              <a:buFont typeface="Arial" pitchFamily="34" charset="0"/>
              <a:buChar char="•"/>
            </a:pPr>
            <a:r>
              <a:rPr lang="en-US" sz="1600" dirty="0" smtClean="0"/>
              <a:t>Un-circled items are covered by the overarching UCOP-wide values of accountability, excellence, integrity, respect, collaboration, and communication (see slide 5).</a:t>
            </a:r>
            <a:endParaRPr lang="en-US" sz="1600" dirty="0"/>
          </a:p>
        </p:txBody>
      </p:sp>
      <p:sp>
        <p:nvSpPr>
          <p:cNvPr id="12" name="Oval 11"/>
          <p:cNvSpPr/>
          <p:nvPr/>
        </p:nvSpPr>
        <p:spPr bwMode="auto">
          <a:xfrm>
            <a:off x="7596965" y="1699436"/>
            <a:ext cx="1121734" cy="249866"/>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3" name="Oval 12"/>
          <p:cNvSpPr/>
          <p:nvPr/>
        </p:nvSpPr>
        <p:spPr bwMode="auto">
          <a:xfrm>
            <a:off x="5477536" y="1334395"/>
            <a:ext cx="1249330" cy="287072"/>
          </a:xfrm>
          <a:prstGeom prst="ellipse">
            <a:avLst/>
          </a:prstGeom>
          <a:no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4" name="Oval 13"/>
          <p:cNvSpPr/>
          <p:nvPr/>
        </p:nvSpPr>
        <p:spPr bwMode="auto">
          <a:xfrm>
            <a:off x="1056167" y="4848458"/>
            <a:ext cx="1447800" cy="620233"/>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5" name="Oval 14"/>
          <p:cNvSpPr/>
          <p:nvPr/>
        </p:nvSpPr>
        <p:spPr bwMode="auto">
          <a:xfrm>
            <a:off x="6337002" y="5238365"/>
            <a:ext cx="762000" cy="403993"/>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6" name="Oval 15"/>
          <p:cNvSpPr/>
          <p:nvPr/>
        </p:nvSpPr>
        <p:spPr bwMode="auto">
          <a:xfrm>
            <a:off x="1580703" y="2932825"/>
            <a:ext cx="762000" cy="260499"/>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7" name="Oval 16"/>
          <p:cNvSpPr/>
          <p:nvPr/>
        </p:nvSpPr>
        <p:spPr bwMode="auto">
          <a:xfrm>
            <a:off x="8034667" y="5295025"/>
            <a:ext cx="1001233" cy="336699"/>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8" name="Oval 17"/>
          <p:cNvSpPr/>
          <p:nvPr/>
        </p:nvSpPr>
        <p:spPr bwMode="auto">
          <a:xfrm>
            <a:off x="7958468" y="3802924"/>
            <a:ext cx="1322223" cy="533400"/>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19" name="Oval 18"/>
          <p:cNvSpPr/>
          <p:nvPr/>
        </p:nvSpPr>
        <p:spPr bwMode="auto">
          <a:xfrm>
            <a:off x="1024267" y="5468691"/>
            <a:ext cx="1555899" cy="381000"/>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20" name="Oval 19"/>
          <p:cNvSpPr/>
          <p:nvPr/>
        </p:nvSpPr>
        <p:spPr bwMode="auto">
          <a:xfrm>
            <a:off x="1047303" y="3834825"/>
            <a:ext cx="1206798" cy="304800"/>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21" name="Oval 20"/>
          <p:cNvSpPr/>
          <p:nvPr/>
        </p:nvSpPr>
        <p:spPr bwMode="auto">
          <a:xfrm>
            <a:off x="948068" y="6165124"/>
            <a:ext cx="1524000" cy="762000"/>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
        <p:nvSpPr>
          <p:cNvPr id="22" name="TextBox 21"/>
          <p:cNvSpPr txBox="1"/>
          <p:nvPr/>
        </p:nvSpPr>
        <p:spPr>
          <a:xfrm>
            <a:off x="5856766" y="6746363"/>
            <a:ext cx="3299635" cy="600164"/>
          </a:xfrm>
          <a:prstGeom prst="rect">
            <a:avLst/>
          </a:prstGeom>
          <a:solidFill>
            <a:schemeClr val="bg2">
              <a:lumMod val="40000"/>
              <a:lumOff val="60000"/>
            </a:schemeClr>
          </a:solidFill>
          <a:ln w="25400">
            <a:solidFill>
              <a:schemeClr val="bg2"/>
            </a:solidFill>
          </a:ln>
        </p:spPr>
        <p:txBody>
          <a:bodyPr wrap="square" rtlCol="0">
            <a:spAutoFit/>
          </a:bodyPr>
          <a:lstStyle/>
          <a:p>
            <a:pPr algn="ctr">
              <a:spcAft>
                <a:spcPts val="600"/>
              </a:spcAft>
            </a:pPr>
            <a:r>
              <a:rPr lang="en-US" dirty="0" smtClean="0">
                <a:solidFill>
                  <a:schemeClr val="bg1"/>
                </a:solidFill>
              </a:rPr>
              <a:t>One term was added as a “behavior”:</a:t>
            </a:r>
          </a:p>
          <a:p>
            <a:pPr algn="ctr">
              <a:spcAft>
                <a:spcPts val="600"/>
              </a:spcAft>
            </a:pPr>
            <a:r>
              <a:rPr lang="en-US" dirty="0" smtClean="0">
                <a:solidFill>
                  <a:schemeClr val="bg1"/>
                </a:solidFill>
              </a:rPr>
              <a:t>Questioning the Status Quo</a:t>
            </a:r>
          </a:p>
        </p:txBody>
      </p:sp>
      <p:sp>
        <p:nvSpPr>
          <p:cNvPr id="23" name="Oval 22"/>
          <p:cNvSpPr/>
          <p:nvPr/>
        </p:nvSpPr>
        <p:spPr bwMode="auto">
          <a:xfrm>
            <a:off x="6227134" y="6987365"/>
            <a:ext cx="2514600" cy="480235"/>
          </a:xfrm>
          <a:prstGeom prst="ellipse">
            <a:avLst/>
          </a:prstGeom>
          <a:noFill/>
          <a:ln w="25400" cap="flat" cmpd="sng" algn="ctr">
            <a:solidFill>
              <a:srgbClr val="00B050"/>
            </a:solidFill>
            <a:prstDash val="sysDash"/>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accent2"/>
              </a:solidFill>
              <a:effectLst/>
              <a:latin typeface="Trebuchet MS" pitchFamily="34" charset="0"/>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38200" y="6172200"/>
            <a:ext cx="1981200" cy="1295400"/>
          </a:xfrm>
          <a:prstGeom prst="rect">
            <a:avLst/>
          </a:prstGeom>
          <a:solidFill>
            <a:schemeClr val="bg1"/>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Pocketcards were given to everyone on November 1</a:t>
            </a:r>
            <a:r>
              <a:rPr lang="en-US" sz="2300" baseline="30000" dirty="0" smtClean="0"/>
              <a:t>st</a:t>
            </a:r>
            <a:r>
              <a:rPr lang="en-US" sz="2300" dirty="0" smtClean="0"/>
              <a:t>…</a:t>
            </a:r>
            <a:br>
              <a:rPr lang="en-US" sz="2300" dirty="0" smtClean="0"/>
            </a:br>
            <a:endParaRPr lang="en-US" sz="2300" dirty="0" smtClean="0"/>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6167" y="1143000"/>
            <a:ext cx="4000036" cy="6040871"/>
          </a:xfrm>
          <a:prstGeom prst="rect">
            <a:avLst/>
          </a:prstGeom>
          <a:noFill/>
          <a:ln w="9525">
            <a:noFill/>
            <a:miter lim="800000"/>
            <a:headEnd/>
            <a:tailEnd/>
          </a:ln>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18299" y="1251099"/>
            <a:ext cx="4038600" cy="6096000"/>
          </a:xfrm>
          <a:prstGeom prst="rect">
            <a:avLst/>
          </a:prstGeom>
          <a:noFill/>
          <a:ln w="9525">
            <a:noFill/>
            <a:miter lim="800000"/>
            <a:headEnd/>
            <a:tailEnd/>
          </a:ln>
        </p:spPr>
      </p:pic>
      <p:sp>
        <p:nvSpPr>
          <p:cNvPr id="11" name="Rounded Rectangle 10"/>
          <p:cNvSpPr/>
          <p:nvPr/>
        </p:nvSpPr>
        <p:spPr bwMode="auto">
          <a:xfrm>
            <a:off x="5420833" y="1208567"/>
            <a:ext cx="4206240" cy="6217920"/>
          </a:xfrm>
          <a:prstGeom prst="roundRect">
            <a:avLst/>
          </a:prstGeom>
          <a:noFill/>
          <a:ln w="38100" cap="flat" cmpd="sng" algn="ctr">
            <a:solidFill>
              <a:schemeClr val="bg1">
                <a:lumMod val="8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ounded Rectangle 14"/>
          <p:cNvSpPr/>
          <p:nvPr/>
        </p:nvSpPr>
        <p:spPr bwMode="auto">
          <a:xfrm>
            <a:off x="943461" y="1208567"/>
            <a:ext cx="4206240" cy="6217920"/>
          </a:xfrm>
          <a:prstGeom prst="roundRect">
            <a:avLst/>
          </a:prstGeom>
          <a:noFill/>
          <a:ln w="38100" cap="flat" cmpd="sng" algn="ctr">
            <a:solidFill>
              <a:schemeClr val="bg1">
                <a:lumMod val="8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…along with a note</a:t>
            </a:r>
            <a:br>
              <a:rPr lang="en-US" sz="2300" dirty="0" smtClean="0"/>
            </a:br>
            <a:r>
              <a:rPr lang="en-US" sz="2300" dirty="0" smtClean="0"/>
              <a:t>from Peter Taylor…</a:t>
            </a:r>
          </a:p>
        </p:txBody>
      </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96644">
            <a:off x="4045335" y="562934"/>
            <a:ext cx="4427843" cy="6772759"/>
          </a:xfrm>
          <a:prstGeom prst="rect">
            <a:avLst/>
          </a:prstGeom>
          <a:noFill/>
          <a:ln w="25400">
            <a:solidFill>
              <a:schemeClr val="bg1">
                <a:lumMod val="85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3000" y="1143000"/>
            <a:ext cx="8382000" cy="5638800"/>
            <a:chOff x="1143000" y="1143000"/>
            <a:chExt cx="8382000" cy="5638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1143000"/>
              <a:ext cx="8305800" cy="5029200"/>
            </a:xfrm>
            <a:prstGeom prst="rect">
              <a:avLst/>
            </a:prstGeom>
            <a:noFill/>
            <a:ln w="9525">
              <a:noFill/>
              <a:miter lim="800000"/>
              <a:headEnd/>
              <a:tailEnd/>
            </a:ln>
          </p:spPr>
        </p:pic>
        <p:sp>
          <p:nvSpPr>
            <p:cNvPr id="6" name="TextBox 5"/>
            <p:cNvSpPr txBox="1"/>
            <p:nvPr/>
          </p:nvSpPr>
          <p:spPr>
            <a:xfrm>
              <a:off x="1295400" y="6197025"/>
              <a:ext cx="8229600" cy="584775"/>
            </a:xfrm>
            <a:prstGeom prst="rect">
              <a:avLst/>
            </a:prstGeom>
            <a:noFill/>
          </p:spPr>
          <p:txBody>
            <a:bodyPr wrap="square" rtlCol="0">
              <a:spAutoFit/>
            </a:bodyPr>
            <a:lstStyle/>
            <a:p>
              <a:pPr algn="ctr"/>
              <a:r>
                <a:rPr lang="en-US" sz="1600" b="1" i="1" dirty="0" smtClean="0">
                  <a:solidFill>
                    <a:schemeClr val="bg1">
                      <a:lumMod val="50000"/>
                    </a:schemeClr>
                  </a:solidFill>
                  <a:latin typeface="Times New Roman" pitchFamily="18" charset="0"/>
                  <a:cs typeface="Times New Roman" pitchFamily="18" charset="0"/>
                </a:rPr>
                <a:t>“I don't know how it started, either.  All I know is that it's part of our organizational culture."</a:t>
              </a:r>
            </a:p>
            <a:p>
              <a:r>
                <a:rPr lang="en-US" sz="1600" b="1" i="1" dirty="0" smtClean="0">
                  <a:solidFill>
                    <a:schemeClr val="bg1">
                      <a:lumMod val="50000"/>
                    </a:schemeClr>
                  </a:solidFill>
                  <a:latin typeface="Times New Roman" pitchFamily="18" charset="0"/>
                  <a:cs typeface="Times New Roman" pitchFamily="18" charset="0"/>
                </a:rPr>
                <a:t> </a:t>
              </a:r>
              <a:endParaRPr lang="en-US" sz="1600" b="1" i="1" dirty="0">
                <a:solidFill>
                  <a:schemeClr val="bg1">
                    <a:lumMod val="50000"/>
                  </a:schemeClr>
                </a:solidFill>
                <a:latin typeface="Times New Roman" pitchFamily="18" charset="0"/>
                <a:cs typeface="Times New Roman" pitchFamily="18" charset="0"/>
              </a:endParaRPr>
            </a:p>
          </p:txBody>
        </p:sp>
      </p:grpSp>
      <p:sp>
        <p:nvSpPr>
          <p:cNvPr id="24577" name="Rectangle 2"/>
          <p:cNvSpPr>
            <a:spLocks noGrp="1" noChangeArrowheads="1"/>
          </p:cNvSpPr>
          <p:nvPr>
            <p:ph type="title"/>
          </p:nvPr>
        </p:nvSpPr>
        <p:spPr>
          <a:xfrm>
            <a:off x="762000" y="866775"/>
            <a:ext cx="8686800" cy="288925"/>
          </a:xfrm>
        </p:spPr>
        <p:txBody>
          <a:bodyPr/>
          <a:lstStyle/>
          <a:p>
            <a:r>
              <a:rPr lang="en-US" sz="2300" dirty="0" smtClean="0"/>
              <a:t>Our culture</a:t>
            </a:r>
            <a:endParaRPr lang="en-US" sz="2300" dirty="0" smtClean="0">
              <a:solidFill>
                <a:srgbClr val="FF0000"/>
              </a:solidFill>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9296400" cy="288925"/>
          </a:xfrm>
        </p:spPr>
        <p:txBody>
          <a:bodyPr/>
          <a:lstStyle/>
          <a:p>
            <a:pPr lvl="1"/>
            <a:r>
              <a:rPr lang="en-US" sz="2300" dirty="0" smtClean="0"/>
              <a:t>Why are we here?  Why do we need a mission, vision, values?</a:t>
            </a:r>
          </a:p>
        </p:txBody>
      </p:sp>
      <p:sp>
        <p:nvSpPr>
          <p:cNvPr id="7" name="Rectangle 6"/>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1600" dirty="0" smtClean="0"/>
              <a:t>So people know what they can rely on us for </a:t>
            </a:r>
          </a:p>
          <a:p>
            <a:pPr marL="233363" lvl="1" indent="-231775" algn="just" defTabSz="1019175" eaLnBrk="0" hangingPunct="0">
              <a:buClr>
                <a:schemeClr val="folHlink"/>
              </a:buClr>
              <a:buSzPct val="125000"/>
              <a:buFont typeface="Arial" pitchFamily="34" charset="0"/>
              <a:buChar char="•"/>
            </a:pPr>
            <a:endParaRPr lang="en-US" sz="1600" dirty="0" smtClean="0"/>
          </a:p>
          <a:p>
            <a:pPr marL="233363" lvl="1" indent="-231775" algn="just" defTabSz="1019175" eaLnBrk="0" hangingPunct="0">
              <a:buClr>
                <a:schemeClr val="folHlink"/>
              </a:buClr>
              <a:buSzPct val="125000"/>
              <a:buFont typeface="Arial" pitchFamily="34" charset="0"/>
              <a:buChar char="•"/>
            </a:pPr>
            <a:r>
              <a:rPr lang="en-US" sz="1600" dirty="0" smtClean="0"/>
              <a:t>Because all organizations need direction</a:t>
            </a:r>
          </a:p>
          <a:p>
            <a:pPr marL="233363" lvl="1" indent="-231775" algn="just" defTabSz="1019175" eaLnBrk="0" hangingPunct="0">
              <a:buClr>
                <a:schemeClr val="folHlink"/>
              </a:buClr>
              <a:buSzPct val="125000"/>
              <a:buFont typeface="Arial" pitchFamily="34" charset="0"/>
              <a:buChar char="•"/>
            </a:pPr>
            <a:endParaRPr lang="en-US" sz="1600" dirty="0" smtClean="0"/>
          </a:p>
          <a:p>
            <a:pPr marL="233363" lvl="1" indent="-231775" algn="just" defTabSz="1019175" eaLnBrk="0" hangingPunct="0">
              <a:buClr>
                <a:schemeClr val="folHlink"/>
              </a:buClr>
              <a:buSzPct val="125000"/>
              <a:buFont typeface="Arial" pitchFamily="34" charset="0"/>
              <a:buChar char="•"/>
            </a:pPr>
            <a:r>
              <a:rPr lang="en-US" sz="1600" dirty="0" smtClean="0"/>
              <a:t>The time is right</a:t>
            </a:r>
          </a:p>
          <a:p>
            <a:pPr marL="233363" lvl="1"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New division</a:t>
            </a:r>
          </a:p>
          <a:p>
            <a:pPr marL="690563" lvl="2"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New leadership</a:t>
            </a:r>
          </a:p>
          <a:p>
            <a:pPr marL="690563" lvl="2"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New staff</a:t>
            </a:r>
          </a:p>
          <a:p>
            <a:pPr marL="690563" lvl="2"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Even some new departments! </a:t>
            </a:r>
          </a:p>
          <a:p>
            <a:pPr marL="1147763" lvl="3" indent="-231775" algn="just" defTabSz="1019175" eaLnBrk="0" hangingPunct="0">
              <a:buClr>
                <a:schemeClr val="folHlink"/>
              </a:buClr>
              <a:buSzPct val="125000"/>
            </a:pPr>
            <a:r>
              <a:rPr lang="en-US" sz="1600" dirty="0" smtClean="0"/>
              <a:t>(Welcome, Benefit Plan Accounting)</a:t>
            </a:r>
          </a:p>
          <a:p>
            <a:pPr marL="227013" lvl="2" indent="-207963" algn="just" defTabSz="1019175" eaLnBrk="0" hangingPunct="0">
              <a:buClr>
                <a:schemeClr val="folHlink"/>
              </a:buClr>
              <a:buSzPct val="125000"/>
            </a:pPr>
            <a:endParaRPr lang="en-US" sz="1600" dirty="0" smtClean="0"/>
          </a:p>
        </p:txBody>
      </p:sp>
      <p:grpSp>
        <p:nvGrpSpPr>
          <p:cNvPr id="9" name="Group 8"/>
          <p:cNvGrpSpPr/>
          <p:nvPr/>
        </p:nvGrpSpPr>
        <p:grpSpPr>
          <a:xfrm>
            <a:off x="5867400" y="2494654"/>
            <a:ext cx="3581400" cy="4287146"/>
            <a:chOff x="4648200" y="2438400"/>
            <a:chExt cx="3581400" cy="4287146"/>
          </a:xfrm>
        </p:grpSpPr>
        <p:pic>
          <p:nvPicPr>
            <p:cNvPr id="70658" name="Picture 2" descr="http://www.pdf24.org/images/Direction_sign_neu.gif"/>
            <p:cNvPicPr>
              <a:picLocks noChangeAspect="1" noChangeArrowheads="1"/>
            </p:cNvPicPr>
            <p:nvPr/>
          </p:nvPicPr>
          <p:blipFill>
            <a:blip r:embed="rId4" cstate="print"/>
            <a:srcRect/>
            <a:stretch>
              <a:fillRect/>
            </a:stretch>
          </p:blipFill>
          <p:spPr bwMode="auto">
            <a:xfrm>
              <a:off x="4648200" y="2438400"/>
              <a:ext cx="3581400" cy="4287146"/>
            </a:xfrm>
            <a:prstGeom prst="rect">
              <a:avLst/>
            </a:prstGeom>
            <a:noFill/>
          </p:spPr>
        </p:pic>
        <p:sp>
          <p:nvSpPr>
            <p:cNvPr id="5" name="TextBox 4"/>
            <p:cNvSpPr txBox="1"/>
            <p:nvPr/>
          </p:nvSpPr>
          <p:spPr>
            <a:xfrm>
              <a:off x="5247167" y="3005468"/>
              <a:ext cx="2667000" cy="276999"/>
            </a:xfrm>
            <a:prstGeom prst="rect">
              <a:avLst/>
            </a:prstGeom>
            <a:noFill/>
          </p:spPr>
          <p:txBody>
            <a:bodyPr wrap="square" rtlCol="0">
              <a:spAutoFit/>
            </a:bodyPr>
            <a:lstStyle/>
            <a:p>
              <a:pPr algn="ctr"/>
              <a:r>
                <a:rPr lang="en-US" sz="1200" b="1" dirty="0" smtClean="0">
                  <a:solidFill>
                    <a:srgbClr val="3E1F00"/>
                  </a:solidFill>
                </a:rPr>
                <a:t>Why do we do what we do?</a:t>
              </a:r>
              <a:endParaRPr lang="en-US" sz="1200" b="1" dirty="0">
                <a:solidFill>
                  <a:srgbClr val="3E1F00"/>
                </a:solidFill>
              </a:endParaRPr>
            </a:p>
          </p:txBody>
        </p:sp>
        <p:sp>
          <p:nvSpPr>
            <p:cNvPr id="6" name="TextBox 5"/>
            <p:cNvSpPr txBox="1"/>
            <p:nvPr/>
          </p:nvSpPr>
          <p:spPr>
            <a:xfrm>
              <a:off x="4853765" y="3907466"/>
              <a:ext cx="1828800" cy="276999"/>
            </a:xfrm>
            <a:prstGeom prst="rect">
              <a:avLst/>
            </a:prstGeom>
            <a:noFill/>
          </p:spPr>
          <p:txBody>
            <a:bodyPr wrap="square" rtlCol="0">
              <a:spAutoFit/>
            </a:bodyPr>
            <a:lstStyle/>
            <a:p>
              <a:pPr algn="ctr"/>
              <a:r>
                <a:rPr lang="en-US" sz="1200" b="1" dirty="0" smtClean="0">
                  <a:solidFill>
                    <a:srgbClr val="3E1F00"/>
                  </a:solidFill>
                </a:rPr>
                <a:t>For whom do we do it?</a:t>
              </a:r>
              <a:endParaRPr lang="en-US" sz="1200" b="1" dirty="0">
                <a:solidFill>
                  <a:srgbClr val="3E1F00"/>
                </a:solidFill>
              </a:endParaRPr>
            </a:p>
          </p:txBody>
        </p:sp>
        <p:sp>
          <p:nvSpPr>
            <p:cNvPr id="8" name="TextBox 7"/>
            <p:cNvSpPr txBox="1"/>
            <p:nvPr/>
          </p:nvSpPr>
          <p:spPr>
            <a:xfrm>
              <a:off x="5452732" y="4724400"/>
              <a:ext cx="1828800" cy="276999"/>
            </a:xfrm>
            <a:prstGeom prst="rect">
              <a:avLst/>
            </a:prstGeom>
            <a:noFill/>
          </p:spPr>
          <p:txBody>
            <a:bodyPr wrap="square" rtlCol="0">
              <a:spAutoFit/>
            </a:bodyPr>
            <a:lstStyle/>
            <a:p>
              <a:pPr algn="ctr"/>
              <a:r>
                <a:rPr lang="en-US" sz="1200" b="1" dirty="0" smtClean="0">
                  <a:solidFill>
                    <a:srgbClr val="3E1F00"/>
                  </a:solidFill>
                </a:rPr>
                <a:t>How do we get there?</a:t>
              </a:r>
              <a:endParaRPr lang="en-US" sz="1200" b="1" dirty="0">
                <a:solidFill>
                  <a:srgbClr val="3E1F00"/>
                </a:solidFill>
              </a:endParaRP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739751" y="326264"/>
            <a:ext cx="7753350" cy="6988936"/>
            <a:chOff x="1739751" y="563530"/>
            <a:chExt cx="7753350" cy="6988936"/>
          </a:xfrm>
        </p:grpSpPr>
        <p:pic>
          <p:nvPicPr>
            <p:cNvPr id="2050" name="Picture 2" descr="http://www.faqs.org/photo-dict/photofiles/list/372/737umbrell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39751" y="563530"/>
              <a:ext cx="7753350" cy="6988936"/>
            </a:xfrm>
            <a:prstGeom prst="rect">
              <a:avLst/>
            </a:prstGeom>
            <a:noFill/>
          </p:spPr>
        </p:pic>
        <p:sp>
          <p:nvSpPr>
            <p:cNvPr id="22" name="Rectangle 21"/>
            <p:cNvSpPr>
              <a:spLocks noChangeArrowheads="1"/>
            </p:cNvSpPr>
            <p:nvPr/>
          </p:nvSpPr>
          <p:spPr bwMode="gray">
            <a:xfrm rot="18207376">
              <a:off x="4011582" y="2289334"/>
              <a:ext cx="1447800"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Integrity</a:t>
              </a:r>
            </a:p>
          </p:txBody>
        </p:sp>
        <p:sp>
          <p:nvSpPr>
            <p:cNvPr id="26" name="Rectangle 25"/>
            <p:cNvSpPr>
              <a:spLocks noChangeArrowheads="1"/>
            </p:cNvSpPr>
            <p:nvPr/>
          </p:nvSpPr>
          <p:spPr bwMode="gray">
            <a:xfrm rot="19153214">
              <a:off x="2167502" y="2342566"/>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Accountability</a:t>
              </a:r>
            </a:p>
          </p:txBody>
        </p:sp>
        <p:sp>
          <p:nvSpPr>
            <p:cNvPr id="27" name="Rectangle 26"/>
            <p:cNvSpPr>
              <a:spLocks noChangeArrowheads="1"/>
            </p:cNvSpPr>
            <p:nvPr/>
          </p:nvSpPr>
          <p:spPr bwMode="gray">
            <a:xfrm rot="3297558">
              <a:off x="5010158" y="2253580"/>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Respect</a:t>
              </a:r>
            </a:p>
          </p:txBody>
        </p:sp>
        <p:sp>
          <p:nvSpPr>
            <p:cNvPr id="28" name="Rectangle 27"/>
            <p:cNvSpPr>
              <a:spLocks noChangeArrowheads="1"/>
            </p:cNvSpPr>
            <p:nvPr/>
          </p:nvSpPr>
          <p:spPr bwMode="gray">
            <a:xfrm rot="18442543">
              <a:off x="2939010" y="2311955"/>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Excellence</a:t>
              </a:r>
            </a:p>
          </p:txBody>
        </p:sp>
        <p:sp>
          <p:nvSpPr>
            <p:cNvPr id="29" name="Rectangle 28"/>
            <p:cNvSpPr>
              <a:spLocks noChangeArrowheads="1"/>
            </p:cNvSpPr>
            <p:nvPr/>
          </p:nvSpPr>
          <p:spPr bwMode="gray">
            <a:xfrm rot="3275025">
              <a:off x="6021838" y="2382938"/>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Collaboration</a:t>
              </a:r>
            </a:p>
          </p:txBody>
        </p:sp>
        <p:sp>
          <p:nvSpPr>
            <p:cNvPr id="30" name="Rectangle 29"/>
            <p:cNvSpPr>
              <a:spLocks noChangeArrowheads="1"/>
            </p:cNvSpPr>
            <p:nvPr/>
          </p:nvSpPr>
          <p:spPr bwMode="gray">
            <a:xfrm rot="2668036">
              <a:off x="6887489" y="2359167"/>
              <a:ext cx="2116015"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Communication</a:t>
              </a:r>
            </a:p>
          </p:txBody>
        </p:sp>
        <p:sp>
          <p:nvSpPr>
            <p:cNvPr id="34" name="Wave 33"/>
            <p:cNvSpPr/>
            <p:nvPr/>
          </p:nvSpPr>
          <p:spPr bwMode="auto">
            <a:xfrm>
              <a:off x="5647217" y="762000"/>
              <a:ext cx="685800" cy="457200"/>
            </a:xfrm>
            <a:prstGeom prst="wave">
              <a:avLst/>
            </a:prstGeom>
            <a:solidFill>
              <a:srgbClr val="FF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5" name="TextBox 34"/>
            <p:cNvSpPr txBox="1"/>
            <p:nvPr/>
          </p:nvSpPr>
          <p:spPr>
            <a:xfrm rot="405420">
              <a:off x="5647217" y="838200"/>
              <a:ext cx="685800" cy="304800"/>
            </a:xfrm>
            <a:prstGeom prst="rect">
              <a:avLst/>
            </a:prstGeom>
            <a:noFill/>
            <a:ln w="50800">
              <a:noFill/>
            </a:ln>
          </p:spPr>
          <p:txBody>
            <a:bodyPr wrap="square" rtlCol="0">
              <a:spAutoFit/>
            </a:bodyPr>
            <a:lstStyle/>
            <a:p>
              <a:pPr algn="ctr"/>
              <a:r>
                <a:rPr lang="en-US" dirty="0" smtClean="0">
                  <a:solidFill>
                    <a:schemeClr val="bg1"/>
                  </a:solidFill>
                </a:rPr>
                <a:t>UCOP</a:t>
              </a:r>
            </a:p>
          </p:txBody>
        </p:sp>
        <p:pic>
          <p:nvPicPr>
            <p:cNvPr id="3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5270" y="4572000"/>
              <a:ext cx="2638355" cy="594360"/>
            </a:xfrm>
            <a:prstGeom prst="rect">
              <a:avLst/>
            </a:prstGeom>
            <a:noFill/>
            <a:ln w="9525">
              <a:solidFill>
                <a:schemeClr val="bg1">
                  <a:lumMod val="50000"/>
                </a:schemeClr>
              </a:solidFill>
              <a:miter lim="800000"/>
              <a:headEnd/>
              <a:tailEnd/>
            </a:ln>
            <a:effectLst/>
          </p:spPr>
        </p:pic>
        <p:sp>
          <p:nvSpPr>
            <p:cNvPr id="33" name="TextBox 32"/>
            <p:cNvSpPr txBox="1"/>
            <p:nvPr/>
          </p:nvSpPr>
          <p:spPr>
            <a:xfrm>
              <a:off x="7806515" y="4580864"/>
              <a:ext cx="1002555"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Academic Affairs</a:t>
              </a:r>
            </a:p>
          </p:txBody>
        </p:sp>
        <p:sp>
          <p:nvSpPr>
            <p:cNvPr id="36" name="TextBox 35"/>
            <p:cNvSpPr txBox="1"/>
            <p:nvPr/>
          </p:nvSpPr>
          <p:spPr>
            <a:xfrm>
              <a:off x="3779870" y="4573790"/>
              <a:ext cx="1194396"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Business Operations</a:t>
              </a:r>
            </a:p>
          </p:txBody>
        </p:sp>
        <p:sp>
          <p:nvSpPr>
            <p:cNvPr id="38" name="TextBox 37"/>
            <p:cNvSpPr txBox="1"/>
            <p:nvPr/>
          </p:nvSpPr>
          <p:spPr>
            <a:xfrm>
              <a:off x="2462757" y="4573790"/>
              <a:ext cx="124091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Laboratory</a:t>
              </a:r>
            </a:p>
            <a:p>
              <a:pPr algn="ctr"/>
              <a:r>
                <a:rPr lang="en-US" sz="1600" cap="small" dirty="0" smtClean="0">
                  <a:solidFill>
                    <a:schemeClr val="bg1">
                      <a:lumMod val="50000"/>
                    </a:schemeClr>
                  </a:solidFill>
                  <a:latin typeface="Tahoma" pitchFamily="34" charset="0"/>
                  <a:cs typeface="Tahoma" pitchFamily="34" charset="0"/>
                </a:rPr>
                <a:t>Operations</a:t>
              </a:r>
            </a:p>
          </p:txBody>
        </p:sp>
        <p:sp>
          <p:nvSpPr>
            <p:cNvPr id="39" name="TextBox 38"/>
            <p:cNvSpPr txBox="1"/>
            <p:nvPr/>
          </p:nvSpPr>
          <p:spPr>
            <a:xfrm>
              <a:off x="4094856" y="5257800"/>
              <a:ext cx="159666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Health Sciences &amp; Services</a:t>
              </a:r>
            </a:p>
          </p:txBody>
        </p:sp>
        <p:sp>
          <p:nvSpPr>
            <p:cNvPr id="40" name="TextBox 39"/>
            <p:cNvSpPr txBox="1"/>
            <p:nvPr/>
          </p:nvSpPr>
          <p:spPr>
            <a:xfrm>
              <a:off x="5771256" y="5257800"/>
              <a:ext cx="1056614"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External Relations</a:t>
              </a:r>
            </a:p>
          </p:txBody>
        </p:sp>
        <p:sp>
          <p:nvSpPr>
            <p:cNvPr id="21" name="TextBox 20"/>
            <p:cNvSpPr txBox="1"/>
            <p:nvPr/>
          </p:nvSpPr>
          <p:spPr>
            <a:xfrm>
              <a:off x="4462132" y="3886200"/>
              <a:ext cx="1208567"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Compliance &amp; Audit</a:t>
              </a:r>
            </a:p>
          </p:txBody>
        </p:sp>
        <p:sp>
          <p:nvSpPr>
            <p:cNvPr id="23" name="TextBox 22"/>
            <p:cNvSpPr txBox="1"/>
            <p:nvPr/>
          </p:nvSpPr>
          <p:spPr>
            <a:xfrm>
              <a:off x="5791200" y="3886200"/>
              <a:ext cx="12192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Treasurer’s Office</a:t>
              </a:r>
            </a:p>
          </p:txBody>
        </p:sp>
        <p:sp>
          <p:nvSpPr>
            <p:cNvPr id="24" name="TextBox 23"/>
            <p:cNvSpPr txBox="1"/>
            <p:nvPr/>
          </p:nvSpPr>
          <p:spPr>
            <a:xfrm>
              <a:off x="7118499" y="3886200"/>
              <a:ext cx="990599"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Policy &amp; Analysis</a:t>
              </a:r>
            </a:p>
          </p:txBody>
        </p:sp>
        <p:sp>
          <p:nvSpPr>
            <p:cNvPr id="25" name="TextBox 24"/>
            <p:cNvSpPr txBox="1"/>
            <p:nvPr/>
          </p:nvSpPr>
          <p:spPr>
            <a:xfrm>
              <a:off x="3014332" y="3886200"/>
              <a:ext cx="12954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OGC / Legal Affairs</a:t>
              </a:r>
            </a:p>
          </p:txBody>
        </p:sp>
      </p:grpSp>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Role of UCOP </a:t>
            </a:r>
            <a:r>
              <a:rPr lang="en-US" sz="2300" u="sng" dirty="0" smtClean="0">
                <a:solidFill>
                  <a:schemeClr val="accent1"/>
                </a:solidFill>
              </a:rPr>
              <a:t>VALUES</a:t>
            </a:r>
            <a:endParaRPr lang="en-US" sz="23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Welcome to our facilitator</a:t>
            </a:r>
          </a:p>
        </p:txBody>
      </p:sp>
      <p:sp>
        <p:nvSpPr>
          <p:cNvPr id="23" name="Rectangle 22"/>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1600" dirty="0" smtClean="0"/>
              <a:t>Lisanne Sison, Bickmore Risk Services:</a:t>
            </a:r>
          </a:p>
          <a:p>
            <a:pPr marL="233363" lvl="1"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Facilitated senior staff retreat on 8/27/10</a:t>
            </a:r>
          </a:p>
          <a:p>
            <a:pPr marL="233363" lvl="1" indent="-231775" algn="just" defTabSz="1019175" eaLnBrk="0" hangingPunct="0">
              <a:buClr>
                <a:schemeClr val="folHlink"/>
              </a:buClr>
              <a:buSzPct val="125000"/>
              <a:buFont typeface="Arial" pitchFamily="34" charset="0"/>
              <a:buChar char="•"/>
            </a:pPr>
            <a:endParaRPr lang="en-US" sz="1600" dirty="0" smtClean="0"/>
          </a:p>
          <a:p>
            <a:pPr marL="690563" lvl="2" indent="-231775" algn="just" defTabSz="1019175" eaLnBrk="0" hangingPunct="0">
              <a:buClr>
                <a:schemeClr val="folHlink"/>
              </a:buClr>
              <a:buSzPct val="125000"/>
              <a:buFont typeface="Arial" pitchFamily="34" charset="0"/>
              <a:buChar char="•"/>
            </a:pPr>
            <a:r>
              <a:rPr lang="en-US" sz="1600" dirty="0" smtClean="0"/>
              <a:t>Will facilitate today’s discussion with values exercise</a:t>
            </a:r>
          </a:p>
          <a:p>
            <a:pPr marL="233363" lvl="1" indent="-231775" algn="just" defTabSz="1019175" eaLnBrk="0" hangingPunct="0">
              <a:buClr>
                <a:schemeClr val="folHlink"/>
              </a:buClr>
              <a:buSzPct val="125000"/>
              <a:buFont typeface="Arial" pitchFamily="34" charset="0"/>
              <a:buChar char="•"/>
            </a:pPr>
            <a:endParaRPr lang="en-US" sz="1600" dirty="0" smtClean="0"/>
          </a:p>
          <a:p>
            <a:pPr marL="233363" lvl="1" indent="-231775" algn="just" defTabSz="1019175" eaLnBrk="0" hangingPunct="0">
              <a:buClr>
                <a:schemeClr val="folHlink"/>
              </a:buClr>
              <a:buSzPct val="125000"/>
              <a:buFont typeface="Arial" pitchFamily="34" charset="0"/>
              <a:buChar char="•"/>
            </a:pPr>
            <a:endParaRPr lang="en-US" sz="16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5410200" cy="288925"/>
          </a:xfrm>
        </p:spPr>
        <p:txBody>
          <a:bodyPr/>
          <a:lstStyle/>
          <a:p>
            <a:pPr lvl="1"/>
            <a:r>
              <a:rPr lang="en-US" sz="2300" dirty="0" smtClean="0"/>
              <a:t>Desired outcome for today </a:t>
            </a:r>
          </a:p>
        </p:txBody>
      </p:sp>
      <p:sp>
        <p:nvSpPr>
          <p:cNvPr id="23" name="Rectangle 22"/>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endParaRPr lang="en-US" sz="1600" dirty="0" smtClean="0"/>
          </a:p>
          <a:p>
            <a:pPr marL="801688" lvl="2" indent="-342900" algn="just" defTabSz="1019175" eaLnBrk="0" hangingPunct="0">
              <a:buClr>
                <a:schemeClr val="folHlink"/>
              </a:buClr>
              <a:buSzPct val="125000"/>
              <a:buFont typeface="+mj-lt"/>
              <a:buAutoNum type="arabicPeriod"/>
            </a:pPr>
            <a:r>
              <a:rPr lang="en-US" sz="2000" dirty="0" smtClean="0">
                <a:solidFill>
                  <a:schemeClr val="accent1"/>
                </a:solidFill>
              </a:rPr>
              <a:t>Identify what makes us (or </a:t>
            </a:r>
            <a:r>
              <a:rPr lang="en-US" sz="2000" i="1" dirty="0" smtClean="0">
                <a:solidFill>
                  <a:schemeClr val="accent1"/>
                </a:solidFill>
              </a:rPr>
              <a:t>will</a:t>
            </a:r>
            <a:r>
              <a:rPr lang="en-US" sz="2000" dirty="0" smtClean="0">
                <a:solidFill>
                  <a:schemeClr val="accent1"/>
                </a:solidFill>
              </a:rPr>
              <a:t> make us) uniquely successful</a:t>
            </a:r>
          </a:p>
          <a:p>
            <a:pPr marL="801688" lvl="2" indent="-342900" algn="just" defTabSz="1019175" eaLnBrk="0" hangingPunct="0">
              <a:buClr>
                <a:schemeClr val="folHlink"/>
              </a:buClr>
              <a:buSzPct val="125000"/>
              <a:buFont typeface="+mj-lt"/>
              <a:buAutoNum type="arabicPeriod"/>
            </a:pPr>
            <a:endParaRPr lang="en-US" sz="2000" dirty="0" smtClean="0">
              <a:solidFill>
                <a:schemeClr val="accent1"/>
              </a:solidFill>
            </a:endParaRPr>
          </a:p>
          <a:p>
            <a:pPr marL="801688" lvl="2" indent="-342900" algn="just" defTabSz="1019175" eaLnBrk="0" hangingPunct="0">
              <a:buClr>
                <a:schemeClr val="folHlink"/>
              </a:buClr>
              <a:buSzPct val="125000"/>
              <a:buFont typeface="+mj-lt"/>
              <a:buAutoNum type="arabicPeriod"/>
            </a:pPr>
            <a:endParaRPr lang="en-US" sz="2000" dirty="0" smtClean="0">
              <a:solidFill>
                <a:schemeClr val="accent1"/>
              </a:solidFill>
            </a:endParaRPr>
          </a:p>
          <a:p>
            <a:pPr marL="801688" lvl="2" indent="-342900" algn="just" defTabSz="1019175" eaLnBrk="0" hangingPunct="0">
              <a:buClr>
                <a:schemeClr val="folHlink"/>
              </a:buClr>
              <a:buSzPct val="125000"/>
              <a:buFont typeface="+mj-lt"/>
              <a:buAutoNum type="arabicPeriod"/>
            </a:pPr>
            <a:r>
              <a:rPr lang="en-US" sz="2000" dirty="0" smtClean="0">
                <a:solidFill>
                  <a:schemeClr val="accent1"/>
                </a:solidFill>
              </a:rPr>
              <a:t>Clarify interplay with UCOP</a:t>
            </a:r>
          </a:p>
          <a:p>
            <a:pPr marL="801688" lvl="2" indent="-342900" algn="just" defTabSz="1019175" eaLnBrk="0" hangingPunct="0">
              <a:buClr>
                <a:schemeClr val="folHlink"/>
              </a:buClr>
              <a:buSzPct val="125000"/>
              <a:buFont typeface="+mj-lt"/>
              <a:buAutoNum type="arabicPeriod"/>
            </a:pPr>
            <a:endParaRPr lang="en-US" sz="2000" dirty="0" smtClean="0">
              <a:solidFill>
                <a:schemeClr val="accent1"/>
              </a:solidFill>
            </a:endParaRPr>
          </a:p>
          <a:p>
            <a:pPr marL="801688" lvl="2" indent="-342900" algn="just" defTabSz="1019175" eaLnBrk="0" hangingPunct="0">
              <a:buClr>
                <a:schemeClr val="folHlink"/>
              </a:buClr>
              <a:buSzPct val="125000"/>
              <a:buFont typeface="+mj-lt"/>
              <a:buAutoNum type="arabicPeriod"/>
            </a:pPr>
            <a:endParaRPr lang="en-US" sz="2000" dirty="0" smtClean="0">
              <a:solidFill>
                <a:schemeClr val="accent1"/>
              </a:solidFill>
            </a:endParaRPr>
          </a:p>
          <a:p>
            <a:pPr marL="801688" lvl="2" indent="-342900" algn="just" defTabSz="1019175" eaLnBrk="0" hangingPunct="0">
              <a:buClr>
                <a:schemeClr val="folHlink"/>
              </a:buClr>
              <a:buSzPct val="125000"/>
              <a:buFont typeface="+mj-lt"/>
              <a:buAutoNum type="arabicPeriod"/>
            </a:pPr>
            <a:r>
              <a:rPr lang="en-US" sz="2000" dirty="0" smtClean="0">
                <a:solidFill>
                  <a:schemeClr val="accent1"/>
                </a:solidFill>
              </a:rPr>
              <a:t>Hone to small subset of 5 or 6 from which choose</a:t>
            </a:r>
          </a:p>
          <a:p>
            <a:pPr marL="690563" lvl="2" indent="-231775" algn="just" defTabSz="1019175" eaLnBrk="0" hangingPunct="0">
              <a:buClr>
                <a:schemeClr val="folHlink"/>
              </a:buClr>
              <a:buSzPct val="125000"/>
              <a:buFont typeface="Arial" pitchFamily="34" charset="0"/>
              <a:buChar char="•"/>
            </a:pPr>
            <a:endParaRPr lang="en-US" sz="1600" dirty="0" smtClean="0"/>
          </a:p>
          <a:p>
            <a:pPr marL="233363" lvl="1" indent="-231775" algn="just" defTabSz="1019175" eaLnBrk="0" hangingPunct="0">
              <a:buClr>
                <a:schemeClr val="folHlink"/>
              </a:buClr>
              <a:buSzPct val="125000"/>
              <a:buFont typeface="Arial" pitchFamily="34" charset="0"/>
              <a:buChar char="•"/>
            </a:pPr>
            <a:endParaRPr lang="en-US" sz="1600" dirty="0" smtClean="0"/>
          </a:p>
          <a:p>
            <a:pPr marL="227013" lvl="2" indent="-207963" algn="just" defTabSz="1019175" eaLnBrk="0" hangingPunct="0">
              <a:buClr>
                <a:schemeClr val="folHlink"/>
              </a:buClr>
              <a:buSzPct val="125000"/>
            </a:pPr>
            <a:endParaRPr lang="en-US" sz="16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Values Exercise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4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7.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4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5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5400" cap="flat" cmpd="sng" algn="ctr">
          <a:solidFill>
            <a:srgbClr val="FFCC00"/>
          </a:solidFill>
          <a:prstDash val="solid"/>
          <a:round/>
          <a:headEnd type="none" w="med" len="med"/>
          <a:tailEnd type="none" w="med" len="med"/>
        </a:ln>
        <a:effectLst/>
      </a:spPr>
      <a:bodyPr vert="horz" wrap="none" lIns="45720" tIns="45720" rIns="4572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txDef>
      <a:spPr>
        <a:solidFill>
          <a:schemeClr val="accent1"/>
        </a:solidFill>
        <a:ln w="25400">
          <a:solidFill>
            <a:schemeClr val="bg2"/>
          </a:solidFill>
        </a:ln>
      </a:spPr>
      <a:bodyPr wrap="square" rtlCol="0">
        <a:spAutoFit/>
      </a:bodyPr>
      <a:lstStyle>
        <a:defPPr algn="ctr">
          <a:defRPr dirty="0" smtClean="0">
            <a:solidFill>
              <a:schemeClr val="bg1"/>
            </a:solidFill>
          </a:defRPr>
        </a:defPPr>
      </a:lstStyle>
    </a:tx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10075</TotalTime>
  <Words>1902</Words>
  <Application>Microsoft Macintosh PowerPoint</Application>
  <PresentationFormat>Custom</PresentationFormat>
  <Paragraphs>587</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Pitchbook-US</vt:lpstr>
      <vt:lpstr>PowerPoint Presentation</vt:lpstr>
      <vt:lpstr>Agenda</vt:lpstr>
      <vt:lpstr>PowerPoint Presentation</vt:lpstr>
      <vt:lpstr>Our culture</vt:lpstr>
      <vt:lpstr>Why are we here?  Why do we need a mission, vision, values?</vt:lpstr>
      <vt:lpstr>Role of UCOP VALUES</vt:lpstr>
      <vt:lpstr>Welcome to our facilitator</vt:lpstr>
      <vt:lpstr>Desired outcome for today </vt:lpstr>
      <vt:lpstr>PowerPoint Presentation</vt:lpstr>
      <vt:lpstr>The University’s mission</vt:lpstr>
      <vt:lpstr>The University’s official mission is actually more multi-dimensional than many realize</vt:lpstr>
      <vt:lpstr>What’s the difference between MISSION, VISION, and VALUES ?</vt:lpstr>
      <vt:lpstr>MISSION is the reason a division, unit, or department exists </vt:lpstr>
      <vt:lpstr>Ask yourself some MISSION-critical questions</vt:lpstr>
      <vt:lpstr>CFO Division MISSION</vt:lpstr>
      <vt:lpstr>VISION is what we will do to leave a leadership legacy</vt:lpstr>
      <vt:lpstr>Envisioning the VISION</vt:lpstr>
      <vt:lpstr>CFO Division VISION</vt:lpstr>
      <vt:lpstr>VALUES are beliefs, principles, guidelines for decision-making</vt:lpstr>
      <vt:lpstr>Should a division have separate VALUES from its “parent”?</vt:lpstr>
      <vt:lpstr>Role of UCOP VALUES</vt:lpstr>
      <vt:lpstr>Establish some core VALUES</vt:lpstr>
      <vt:lpstr>Suggested VALUES…</vt:lpstr>
      <vt:lpstr>PowerPoint Presentation</vt:lpstr>
      <vt:lpstr>Helpful reminders</vt:lpstr>
      <vt:lpstr>PowerPoint Presentation</vt:lpstr>
      <vt:lpstr>Rebranding                                …  New names are official</vt:lpstr>
      <vt:lpstr>Divisional highlights</vt:lpstr>
      <vt:lpstr>Peet’s giftcard drawing</vt:lpstr>
      <vt:lpstr>PowerPoint Presentation</vt:lpstr>
      <vt:lpstr>Wrapping up</vt:lpstr>
      <vt:lpstr>PowerPoint Presentation</vt:lpstr>
      <vt:lpstr>Summary of the values exercise… </vt:lpstr>
      <vt:lpstr>Results of the values voting exercise… </vt:lpstr>
      <vt:lpstr>Pocketcards were given to everyone on November 1st… </vt:lpstr>
      <vt:lpstr>…along with a note from Peter Taylor…</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Corey Mahoney</cp:lastModifiedBy>
  <cp:revision>1801</cp:revision>
  <cp:lastPrinted>2002-05-20T22:18:19Z</cp:lastPrinted>
  <dcterms:created xsi:type="dcterms:W3CDTF">2002-01-15T15:45:57Z</dcterms:created>
  <dcterms:modified xsi:type="dcterms:W3CDTF">2012-08-23T23:21:02Z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