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tags/tag27.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23.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tags/tag21.xml" ContentType="application/vnd.openxmlformats-officedocument.presentationml.tags+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diagrams/layout4.xml" ContentType="application/vnd.openxmlformats-officedocument.drawingml.diagramLayout+xml"/>
  <Override PartName="/ppt/tags/tag26.xml" ContentType="application/vnd.openxmlformats-officedocument.presentationml.tags+xml"/>
  <Override PartName="/ppt/diagrams/data7.xml" ContentType="application/vnd.openxmlformats-officedocument.drawingml.diagramData+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tags/tag13.xml" ContentType="application/vnd.openxmlformats-officedocument.presentationml.tags+xml"/>
  <Override PartName="/ppt/tags/tag22.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 id="2147483697" r:id="rId2"/>
  </p:sldMasterIdLst>
  <p:notesMasterIdLst>
    <p:notesMasterId r:id="rId34"/>
  </p:notesMasterIdLst>
  <p:handoutMasterIdLst>
    <p:handoutMasterId r:id="rId35"/>
  </p:handoutMasterIdLst>
  <p:sldIdLst>
    <p:sldId id="394" r:id="rId3"/>
    <p:sldId id="398" r:id="rId4"/>
    <p:sldId id="564" r:id="rId5"/>
    <p:sldId id="553" r:id="rId6"/>
    <p:sldId id="614" r:id="rId7"/>
    <p:sldId id="536" r:id="rId8"/>
    <p:sldId id="642" r:id="rId9"/>
    <p:sldId id="631" r:id="rId10"/>
    <p:sldId id="616" r:id="rId11"/>
    <p:sldId id="632" r:id="rId12"/>
    <p:sldId id="618" r:id="rId13"/>
    <p:sldId id="629" r:id="rId14"/>
    <p:sldId id="636" r:id="rId15"/>
    <p:sldId id="643" r:id="rId16"/>
    <p:sldId id="644" r:id="rId17"/>
    <p:sldId id="645" r:id="rId18"/>
    <p:sldId id="646" r:id="rId19"/>
    <p:sldId id="620" r:id="rId20"/>
    <p:sldId id="621" r:id="rId21"/>
    <p:sldId id="602" r:id="rId22"/>
    <p:sldId id="581" r:id="rId23"/>
    <p:sldId id="622" r:id="rId24"/>
    <p:sldId id="650" r:id="rId25"/>
    <p:sldId id="651" r:id="rId26"/>
    <p:sldId id="568" r:id="rId27"/>
    <p:sldId id="609" r:id="rId28"/>
    <p:sldId id="649" r:id="rId29"/>
    <p:sldId id="633" r:id="rId30"/>
    <p:sldId id="652" r:id="rId31"/>
    <p:sldId id="563" r:id="rId32"/>
    <p:sldId id="333" r:id="rId33"/>
  </p:sldIdLst>
  <p:sldSz cx="10058400" cy="7772400"/>
  <p:notesSz cx="7010400" cy="9296400"/>
  <p:custDataLst>
    <p:tags r:id="rId36"/>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200" algn="l" rtl="0" fontAlgn="base">
      <a:spcBef>
        <a:spcPct val="0"/>
      </a:spcBef>
      <a:spcAft>
        <a:spcPct val="0"/>
      </a:spcAft>
      <a:defRPr sz="1400" kern="1200">
        <a:solidFill>
          <a:schemeClr val="tx1"/>
        </a:solidFill>
        <a:latin typeface="Trebuchet MS" pitchFamily="34" charset="0"/>
        <a:ea typeface="LF_Kai"/>
        <a:cs typeface="LF_Kai"/>
      </a:defRPr>
    </a:lvl2pPr>
    <a:lvl3pPr marL="914400" algn="l" rtl="0" fontAlgn="base">
      <a:spcBef>
        <a:spcPct val="0"/>
      </a:spcBef>
      <a:spcAft>
        <a:spcPct val="0"/>
      </a:spcAft>
      <a:defRPr sz="1400" kern="1200">
        <a:solidFill>
          <a:schemeClr val="tx1"/>
        </a:solidFill>
        <a:latin typeface="Trebuchet MS" pitchFamily="34" charset="0"/>
        <a:ea typeface="LF_Kai"/>
        <a:cs typeface="LF_Kai"/>
      </a:defRPr>
    </a:lvl3pPr>
    <a:lvl4pPr marL="1371600" algn="l" rtl="0" fontAlgn="base">
      <a:spcBef>
        <a:spcPct val="0"/>
      </a:spcBef>
      <a:spcAft>
        <a:spcPct val="0"/>
      </a:spcAft>
      <a:defRPr sz="1400" kern="1200">
        <a:solidFill>
          <a:schemeClr val="tx1"/>
        </a:solidFill>
        <a:latin typeface="Trebuchet MS" pitchFamily="34" charset="0"/>
        <a:ea typeface="LF_Kai"/>
        <a:cs typeface="LF_Kai"/>
      </a:defRPr>
    </a:lvl4pPr>
    <a:lvl5pPr marL="1828800" algn="l" rtl="0" fontAlgn="base">
      <a:spcBef>
        <a:spcPct val="0"/>
      </a:spcBef>
      <a:spcAft>
        <a:spcPct val="0"/>
      </a:spcAft>
      <a:defRPr sz="1400" kern="1200">
        <a:solidFill>
          <a:schemeClr val="tx1"/>
        </a:solidFill>
        <a:latin typeface="Trebuchet MS" pitchFamily="34" charset="0"/>
        <a:ea typeface="LF_Kai"/>
        <a:cs typeface="LF_Kai"/>
      </a:defRPr>
    </a:lvl5pPr>
    <a:lvl6pPr marL="2286000" algn="l" defTabSz="914400" rtl="0" eaLnBrk="1" latinLnBrk="0" hangingPunct="1">
      <a:defRPr sz="1400" kern="1200">
        <a:solidFill>
          <a:schemeClr val="tx1"/>
        </a:solidFill>
        <a:latin typeface="Trebuchet MS" pitchFamily="34" charset="0"/>
        <a:ea typeface="LF_Kai"/>
        <a:cs typeface="LF_Kai"/>
      </a:defRPr>
    </a:lvl6pPr>
    <a:lvl7pPr marL="2743200" algn="l" defTabSz="914400" rtl="0" eaLnBrk="1" latinLnBrk="0" hangingPunct="1">
      <a:defRPr sz="1400" kern="1200">
        <a:solidFill>
          <a:schemeClr val="tx1"/>
        </a:solidFill>
        <a:latin typeface="Trebuchet MS" pitchFamily="34" charset="0"/>
        <a:ea typeface="LF_Kai"/>
        <a:cs typeface="LF_Kai"/>
      </a:defRPr>
    </a:lvl7pPr>
    <a:lvl8pPr marL="3200400" algn="l" defTabSz="914400" rtl="0" eaLnBrk="1" latinLnBrk="0" hangingPunct="1">
      <a:defRPr sz="1400" kern="1200">
        <a:solidFill>
          <a:schemeClr val="tx1"/>
        </a:solidFill>
        <a:latin typeface="Trebuchet MS" pitchFamily="34" charset="0"/>
        <a:ea typeface="LF_Kai"/>
        <a:cs typeface="LF_Kai"/>
      </a:defRPr>
    </a:lvl8pPr>
    <a:lvl9pPr marL="3657600" algn="l" defTabSz="914400" rtl="0" eaLnBrk="1" latinLnBrk="0" hangingPunct="1">
      <a:defRPr sz="1400" kern="1200">
        <a:solidFill>
          <a:schemeClr val="tx1"/>
        </a:solidFill>
        <a:latin typeface="Trebuchet MS"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6600"/>
    <a:srgbClr val="FF9900"/>
    <a:srgbClr val="9933FF"/>
    <a:srgbClr val="FA9106"/>
    <a:srgbClr val="0000FF"/>
    <a:srgbClr val="FFCC00"/>
    <a:srgbClr val="FF66FF"/>
    <a:srgbClr val="00CCFF"/>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5657" autoAdjust="0"/>
  </p:normalViewPr>
  <p:slideViewPr>
    <p:cSldViewPr>
      <p:cViewPr varScale="1">
        <p:scale>
          <a:sx n="99" d="100"/>
          <a:sy n="99" d="100"/>
        </p:scale>
        <p:origin x="-2016" y="-84"/>
      </p:cViewPr>
      <p:guideLst>
        <p:guide orient="horz" pos="4320"/>
        <p:guide orient="horz" pos="768"/>
        <p:guide orient="horz" pos="3888"/>
        <p:guide orient="horz" pos="4128"/>
        <p:guide orient="horz" pos="2736"/>
        <p:guide orient="horz" pos="2448"/>
        <p:guide pos="5808"/>
        <p:guide pos="767"/>
        <p:guide pos="3264"/>
        <p:guide pos="3120"/>
        <p:guide pos="35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p-irc-fs03\finmgt\ExtFin\Finance\FINANCE\DBC%20files\Debt%20Profile\Outstanding%20Debt_2012-07-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irc-fs03\finmgt\ExtFin\Finance\FINANCE\DBC%20files\Debt%20Profile\Debt%20Profile_2012-05-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Summary!$L$6</c:f>
              <c:strCache>
                <c:ptCount val="1"/>
                <c:pt idx="0">
                  <c:v>Outstanding Par</c:v>
                </c:pt>
              </c:strCache>
            </c:strRef>
          </c:tx>
          <c:dPt>
            <c:idx val="1"/>
            <c:spPr>
              <a:solidFill>
                <a:srgbClr val="FF9900"/>
              </a:solidFill>
            </c:spPr>
          </c:dPt>
          <c:dPt>
            <c:idx val="2"/>
            <c:spPr>
              <a:solidFill>
                <a:schemeClr val="accent6">
                  <a:lumMod val="60000"/>
                  <a:lumOff val="40000"/>
                </a:schemeClr>
              </a:solidFill>
            </c:spPr>
          </c:dPt>
          <c:dPt>
            <c:idx val="3"/>
            <c:spPr>
              <a:solidFill>
                <a:srgbClr val="C00000"/>
              </a:solidFill>
            </c:spPr>
          </c:dPt>
          <c:dPt>
            <c:idx val="4"/>
            <c:spPr>
              <a:solidFill>
                <a:srgbClr val="7030A0"/>
              </a:solidFill>
            </c:spPr>
          </c:dPt>
          <c:dPt>
            <c:idx val="5"/>
            <c:spPr>
              <a:solidFill>
                <a:srgbClr val="FFFF00"/>
              </a:solidFill>
            </c:spPr>
          </c:dPt>
          <c:dPt>
            <c:idx val="6"/>
            <c:spPr>
              <a:solidFill>
                <a:srgbClr val="00CCFF"/>
              </a:solidFill>
            </c:spPr>
          </c:dPt>
          <c:dLbls>
            <c:numFmt formatCode="&quot;$&quot;#,##0" sourceLinked="0"/>
            <c:spPr>
              <a:solidFill>
                <a:schemeClr val="bg1">
                  <a:lumMod val="95000"/>
                </a:schemeClr>
              </a:solidFill>
            </c:spPr>
            <c:txPr>
              <a:bodyPr/>
              <a:lstStyle/>
              <a:p>
                <a:pPr>
                  <a:defRPr sz="1100"/>
                </a:pPr>
                <a:endParaRPr lang="en-US"/>
              </a:p>
            </c:txPr>
            <c:showVal val="1"/>
          </c:dLbls>
          <c:cat>
            <c:strRef>
              <c:f>Summary!$P$8:$P$14</c:f>
              <c:strCache>
                <c:ptCount val="7"/>
                <c:pt idx="0">
                  <c:v>GRB</c:v>
                </c:pt>
                <c:pt idx="1">
                  <c:v>LPRB</c:v>
                </c:pt>
                <c:pt idx="2">
                  <c:v>MCPRB</c:v>
                </c:pt>
                <c:pt idx="3">
                  <c:v>HRB</c:v>
                </c:pt>
                <c:pt idx="4">
                  <c:v>3rd Party</c:v>
                </c:pt>
                <c:pt idx="5">
                  <c:v>FTS</c:v>
                </c:pt>
                <c:pt idx="6">
                  <c:v>SPWB</c:v>
                </c:pt>
              </c:strCache>
            </c:strRef>
          </c:cat>
          <c:val>
            <c:numRef>
              <c:f>Summary!$L$8:$L$14</c:f>
              <c:numCache>
                <c:formatCode>_(* #,##0_);_(* \(#,##0\);_(* "-"_);_(@_)</c:formatCode>
                <c:ptCount val="7"/>
                <c:pt idx="0">
                  <c:v>7825235000</c:v>
                </c:pt>
                <c:pt idx="1">
                  <c:v>1810360000</c:v>
                </c:pt>
                <c:pt idx="2">
                  <c:v>2205315000</c:v>
                </c:pt>
                <c:pt idx="3">
                  <c:v>80795000</c:v>
                </c:pt>
                <c:pt idx="4">
                  <c:v>268585000</c:v>
                </c:pt>
                <c:pt idx="5">
                  <c:v>419910000</c:v>
                </c:pt>
                <c:pt idx="6" formatCode="&quot;$&quot;#,##0_);[Red]\(&quot;$&quot;#,##0\)">
                  <c:v>2457810000</c:v>
                </c:pt>
              </c:numCache>
            </c:numRef>
          </c:val>
        </c:ser>
        <c:gapWidth val="56"/>
        <c:axId val="94061312"/>
        <c:axId val="94062848"/>
      </c:barChart>
      <c:catAx>
        <c:axId val="94061312"/>
        <c:scaling>
          <c:orientation val="minMax"/>
        </c:scaling>
        <c:axPos val="b"/>
        <c:numFmt formatCode="General" sourceLinked="1"/>
        <c:tickLblPos val="nextTo"/>
        <c:txPr>
          <a:bodyPr/>
          <a:lstStyle/>
          <a:p>
            <a:pPr>
              <a:defRPr sz="1200"/>
            </a:pPr>
            <a:endParaRPr lang="en-US"/>
          </a:p>
        </c:txPr>
        <c:crossAx val="94062848"/>
        <c:crosses val="autoZero"/>
        <c:auto val="1"/>
        <c:lblAlgn val="ctr"/>
        <c:lblOffset val="100"/>
      </c:catAx>
      <c:valAx>
        <c:axId val="94062848"/>
        <c:scaling>
          <c:orientation val="minMax"/>
          <c:max val="9000000000"/>
        </c:scaling>
        <c:axPos val="l"/>
        <c:majorGridlines/>
        <c:numFmt formatCode="&quot;$&quot;#,##0" sourceLinked="0"/>
        <c:tickLblPos val="nextTo"/>
        <c:txPr>
          <a:bodyPr/>
          <a:lstStyle/>
          <a:p>
            <a:pPr>
              <a:defRPr sz="1200"/>
            </a:pPr>
            <a:endParaRPr lang="en-US"/>
          </a:p>
        </c:txPr>
        <c:crossAx val="94061312"/>
        <c:crosses val="autoZero"/>
        <c:crossBetween val="between"/>
        <c:dispUnits>
          <c:builtInUnit val="millions"/>
          <c:dispUnitsLbl>
            <c:layout/>
          </c:dispUnitsLbl>
        </c:dispUnits>
      </c:valAx>
      <c:spPr>
        <a:solidFill>
          <a:schemeClr val="bg1">
            <a:lumMod val="95000"/>
          </a:schemeClr>
        </a:solidFill>
      </c:spPr>
    </c:plotArea>
    <c:plotVisOnly val="1"/>
  </c:chart>
  <c:spPr>
    <a:ln>
      <a:noFill/>
    </a:ln>
  </c:spPr>
  <c:txPr>
    <a:bodyPr/>
    <a:lstStyle/>
    <a:p>
      <a:pPr>
        <a:defRPr>
          <a:latin typeface="Trebuchet MS" pitchFamily="34"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52504950039159E-2"/>
          <c:y val="3.1660000833229202E-2"/>
          <c:w val="0.8883930791545801"/>
          <c:h val="0.72612602401972492"/>
        </c:manualLayout>
      </c:layout>
      <c:barChart>
        <c:barDir val="col"/>
        <c:grouping val="stacked"/>
        <c:ser>
          <c:idx val="0"/>
          <c:order val="0"/>
          <c:tx>
            <c:strRef>
              <c:f>'Total Debt Service'!$C$269</c:f>
              <c:strCache>
                <c:ptCount val="1"/>
                <c:pt idx="0">
                  <c:v>General Revenue Bonds</c:v>
                </c:pt>
              </c:strCache>
            </c:strRef>
          </c:tx>
          <c:cat>
            <c:numRef>
              <c:f>'Total Debt Service'!$A$279:$A$316</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'Total Debt Service'!$C$279:$C$316</c:f>
              <c:numCache>
                <c:formatCode>#,##0</c:formatCode>
                <c:ptCount val="38"/>
                <c:pt idx="0">
                  <c:v>552847042.71000004</c:v>
                </c:pt>
                <c:pt idx="1">
                  <c:v>542425400.48000002</c:v>
                </c:pt>
                <c:pt idx="2">
                  <c:v>533134711.23999959</c:v>
                </c:pt>
                <c:pt idx="3">
                  <c:v>543779480.8900001</c:v>
                </c:pt>
                <c:pt idx="4">
                  <c:v>525635476.26999974</c:v>
                </c:pt>
                <c:pt idx="5">
                  <c:v>508084156.57999974</c:v>
                </c:pt>
                <c:pt idx="6">
                  <c:v>508055032.85999995</c:v>
                </c:pt>
                <c:pt idx="7">
                  <c:v>503324001.65000021</c:v>
                </c:pt>
                <c:pt idx="8">
                  <c:v>504608822.70999974</c:v>
                </c:pt>
                <c:pt idx="9">
                  <c:v>488195015.21999979</c:v>
                </c:pt>
                <c:pt idx="10">
                  <c:v>484544108.85999995</c:v>
                </c:pt>
                <c:pt idx="11">
                  <c:v>454288212.63</c:v>
                </c:pt>
                <c:pt idx="12">
                  <c:v>448261429.44999999</c:v>
                </c:pt>
                <c:pt idx="13">
                  <c:v>425564706.93999946</c:v>
                </c:pt>
                <c:pt idx="14">
                  <c:v>424134352.34000021</c:v>
                </c:pt>
                <c:pt idx="15">
                  <c:v>422231156.44999999</c:v>
                </c:pt>
                <c:pt idx="16">
                  <c:v>403360512.76999974</c:v>
                </c:pt>
                <c:pt idx="17">
                  <c:v>395143081.34000021</c:v>
                </c:pt>
                <c:pt idx="18">
                  <c:v>392993250.77999979</c:v>
                </c:pt>
                <c:pt idx="19">
                  <c:v>374798567.95000005</c:v>
                </c:pt>
                <c:pt idx="20">
                  <c:v>364230844.92999959</c:v>
                </c:pt>
                <c:pt idx="21">
                  <c:v>348726116.27999979</c:v>
                </c:pt>
                <c:pt idx="22">
                  <c:v>346295714.27999979</c:v>
                </c:pt>
                <c:pt idx="23">
                  <c:v>292159094.38999999</c:v>
                </c:pt>
                <c:pt idx="24">
                  <c:v>276646900.21000004</c:v>
                </c:pt>
                <c:pt idx="25">
                  <c:v>337986823.12</c:v>
                </c:pt>
                <c:pt idx="26">
                  <c:v>406273623.01999974</c:v>
                </c:pt>
                <c:pt idx="27">
                  <c:v>407437151.69</c:v>
                </c:pt>
                <c:pt idx="28">
                  <c:v>342534436.07000005</c:v>
                </c:pt>
                <c:pt idx="29">
                  <c:v>344919061.08999979</c:v>
                </c:pt>
                <c:pt idx="30">
                  <c:v>99322250</c:v>
                </c:pt>
                <c:pt idx="31">
                  <c:v>69601825</c:v>
                </c:pt>
                <c:pt idx="32">
                  <c:v>69598000</c:v>
                </c:pt>
                <c:pt idx="33">
                  <c:v>69598775</c:v>
                </c:pt>
                <c:pt idx="34">
                  <c:v>69598950</c:v>
                </c:pt>
                <c:pt idx="35">
                  <c:v>69598325</c:v>
                </c:pt>
                <c:pt idx="36">
                  <c:v>69601375</c:v>
                </c:pt>
                <c:pt idx="37">
                  <c:v>69601925</c:v>
                </c:pt>
              </c:numCache>
            </c:numRef>
          </c:val>
        </c:ser>
        <c:ser>
          <c:idx val="1"/>
          <c:order val="1"/>
          <c:tx>
            <c:strRef>
              <c:f>'Total Debt Service'!$D$269</c:f>
              <c:strCache>
                <c:ptCount val="1"/>
                <c:pt idx="0">
                  <c:v>Limited Project Revenue Bonds</c:v>
                </c:pt>
              </c:strCache>
            </c:strRef>
          </c:tx>
          <c:cat>
            <c:numRef>
              <c:f>'Total Debt Service'!$A$279:$A$316</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'Total Debt Service'!$D$279:$D$316</c:f>
              <c:numCache>
                <c:formatCode>#,##0</c:formatCode>
                <c:ptCount val="38"/>
                <c:pt idx="0">
                  <c:v>115070705.75999999</c:v>
                </c:pt>
                <c:pt idx="1">
                  <c:v>118732118.25999999</c:v>
                </c:pt>
                <c:pt idx="2">
                  <c:v>118725553.25999999</c:v>
                </c:pt>
                <c:pt idx="3">
                  <c:v>119522103.25999999</c:v>
                </c:pt>
                <c:pt idx="4">
                  <c:v>119788103.25999999</c:v>
                </c:pt>
                <c:pt idx="5">
                  <c:v>119785453.25999999</c:v>
                </c:pt>
                <c:pt idx="6">
                  <c:v>119860453.25999999</c:v>
                </c:pt>
                <c:pt idx="7">
                  <c:v>119791753.25999999</c:v>
                </c:pt>
                <c:pt idx="8">
                  <c:v>129272253.25999999</c:v>
                </c:pt>
                <c:pt idx="9">
                  <c:v>127725270.75999999</c:v>
                </c:pt>
                <c:pt idx="10">
                  <c:v>128012448.26000002</c:v>
                </c:pt>
                <c:pt idx="11">
                  <c:v>127481988.25999999</c:v>
                </c:pt>
                <c:pt idx="12">
                  <c:v>127692555.76000002</c:v>
                </c:pt>
                <c:pt idx="13">
                  <c:v>125973968.26000002</c:v>
                </c:pt>
                <c:pt idx="14">
                  <c:v>125767097.56</c:v>
                </c:pt>
                <c:pt idx="15">
                  <c:v>125578466.86000001</c:v>
                </c:pt>
                <c:pt idx="16">
                  <c:v>125051071.76000002</c:v>
                </c:pt>
                <c:pt idx="17">
                  <c:v>124809548.06</c:v>
                </c:pt>
                <c:pt idx="18">
                  <c:v>124599360.56</c:v>
                </c:pt>
                <c:pt idx="19">
                  <c:v>124349645.66</c:v>
                </c:pt>
                <c:pt idx="20">
                  <c:v>124118341.06</c:v>
                </c:pt>
                <c:pt idx="21">
                  <c:v>123845752.96000002</c:v>
                </c:pt>
                <c:pt idx="22">
                  <c:v>123586176.56</c:v>
                </c:pt>
                <c:pt idx="23">
                  <c:v>123318435.16</c:v>
                </c:pt>
                <c:pt idx="24">
                  <c:v>123022136.2</c:v>
                </c:pt>
                <c:pt idx="25">
                  <c:v>97863650.299999997</c:v>
                </c:pt>
                <c:pt idx="26">
                  <c:v>66707907</c:v>
                </c:pt>
                <c:pt idx="27">
                  <c:v>66598556.800000004</c:v>
                </c:pt>
                <c:pt idx="28">
                  <c:v>61791631.600000001</c:v>
                </c:pt>
                <c:pt idx="29">
                  <c:v>34419086.600000001</c:v>
                </c:pt>
                <c:pt idx="30">
                  <c:v>33991534.400000006</c:v>
                </c:pt>
                <c:pt idx="31">
                  <c:v>49018143.900000006</c:v>
                </c:pt>
                <c:pt idx="32">
                  <c:v>35356987.800000004</c:v>
                </c:pt>
                <c:pt idx="33">
                  <c:v>29636000</c:v>
                </c:pt>
                <c:pt idx="34">
                  <c:v>22761513.600000001</c:v>
                </c:pt>
                <c:pt idx="35">
                  <c:v>22427326</c:v>
                </c:pt>
                <c:pt idx="36">
                  <c:v>22083085.200000003</c:v>
                </c:pt>
                <c:pt idx="37">
                  <c:v>21716272.799999997</c:v>
                </c:pt>
              </c:numCache>
            </c:numRef>
          </c:val>
        </c:ser>
        <c:ser>
          <c:idx val="2"/>
          <c:order val="2"/>
          <c:tx>
            <c:strRef>
              <c:f>'Total Debt Service'!$E$269</c:f>
              <c:strCache>
                <c:ptCount val="1"/>
                <c:pt idx="0">
                  <c:v>Medical Center Pooled Revenue Bonds</c:v>
                </c:pt>
              </c:strCache>
            </c:strRef>
          </c:tx>
          <c:spPr>
            <a:solidFill>
              <a:srgbClr val="FA9106"/>
            </a:solidFill>
          </c:spPr>
          <c:cat>
            <c:numRef>
              <c:f>'Total Debt Service'!$A$279:$A$316</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'Total Debt Service'!$E$279:$E$316</c:f>
              <c:numCache>
                <c:formatCode>#,##0</c:formatCode>
                <c:ptCount val="38"/>
                <c:pt idx="0">
                  <c:v>156930528.63</c:v>
                </c:pt>
                <c:pt idx="1">
                  <c:v>156632761.49000001</c:v>
                </c:pt>
                <c:pt idx="2">
                  <c:v>156271978.93000001</c:v>
                </c:pt>
                <c:pt idx="3">
                  <c:v>155923536.47999999</c:v>
                </c:pt>
                <c:pt idx="4">
                  <c:v>148593677.56999999</c:v>
                </c:pt>
                <c:pt idx="5">
                  <c:v>148217125.18000001</c:v>
                </c:pt>
                <c:pt idx="6">
                  <c:v>147828795.63999999</c:v>
                </c:pt>
                <c:pt idx="7">
                  <c:v>153599159.13</c:v>
                </c:pt>
                <c:pt idx="8">
                  <c:v>163752076.43000001</c:v>
                </c:pt>
                <c:pt idx="9">
                  <c:v>165668296.41000003</c:v>
                </c:pt>
                <c:pt idx="10">
                  <c:v>164875880.16</c:v>
                </c:pt>
                <c:pt idx="11">
                  <c:v>164020859.62</c:v>
                </c:pt>
                <c:pt idx="12">
                  <c:v>163017242.13999999</c:v>
                </c:pt>
                <c:pt idx="13">
                  <c:v>161111575.8900001</c:v>
                </c:pt>
                <c:pt idx="14">
                  <c:v>160034860.02999997</c:v>
                </c:pt>
                <c:pt idx="15">
                  <c:v>137273077.09</c:v>
                </c:pt>
                <c:pt idx="16">
                  <c:v>136618377.75</c:v>
                </c:pt>
                <c:pt idx="17">
                  <c:v>135974518.55000001</c:v>
                </c:pt>
                <c:pt idx="18">
                  <c:v>135289449.70999998</c:v>
                </c:pt>
                <c:pt idx="19">
                  <c:v>134512213.97</c:v>
                </c:pt>
                <c:pt idx="20">
                  <c:v>127793617.08</c:v>
                </c:pt>
                <c:pt idx="21">
                  <c:v>126930631.02</c:v>
                </c:pt>
                <c:pt idx="22">
                  <c:v>126039735.72</c:v>
                </c:pt>
                <c:pt idx="23">
                  <c:v>125104453.38000001</c:v>
                </c:pt>
                <c:pt idx="24">
                  <c:v>124153704.78</c:v>
                </c:pt>
                <c:pt idx="25">
                  <c:v>123149599.32000001</c:v>
                </c:pt>
                <c:pt idx="26">
                  <c:v>121787935.45999999</c:v>
                </c:pt>
                <c:pt idx="27">
                  <c:v>124601192.18000001</c:v>
                </c:pt>
                <c:pt idx="28">
                  <c:v>123409640</c:v>
                </c:pt>
                <c:pt idx="29">
                  <c:v>122157104.48</c:v>
                </c:pt>
                <c:pt idx="30">
                  <c:v>120845389.69999999</c:v>
                </c:pt>
                <c:pt idx="31">
                  <c:v>119492665.16000001</c:v>
                </c:pt>
                <c:pt idx="32">
                  <c:v>99368861.560000002</c:v>
                </c:pt>
                <c:pt idx="33">
                  <c:v>94270454.659999907</c:v>
                </c:pt>
                <c:pt idx="34">
                  <c:v>86556279.199999988</c:v>
                </c:pt>
                <c:pt idx="35">
                  <c:v>66677173.400000006</c:v>
                </c:pt>
                <c:pt idx="36">
                  <c:v>22217226.359999999</c:v>
                </c:pt>
                <c:pt idx="37">
                  <c:v>0</c:v>
                </c:pt>
              </c:numCache>
            </c:numRef>
          </c:val>
        </c:ser>
        <c:ser>
          <c:idx val="4"/>
          <c:order val="3"/>
          <c:tx>
            <c:strRef>
              <c:f>'Total Debt Service'!$G$269</c:f>
              <c:strCache>
                <c:ptCount val="1"/>
                <c:pt idx="0">
                  <c:v>Hospital Revenue Bonds</c:v>
                </c:pt>
              </c:strCache>
            </c:strRef>
          </c:tx>
          <c:spPr>
            <a:solidFill>
              <a:srgbClr val="9933FF"/>
            </a:solidFill>
          </c:spPr>
          <c:cat>
            <c:numRef>
              <c:f>'Total Debt Service'!$A$279:$A$316</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'Total Debt Service'!$G$279:$G$316</c:f>
              <c:numCache>
                <c:formatCode>#,##0</c:formatCode>
                <c:ptCount val="38"/>
                <c:pt idx="0">
                  <c:v>7317381.2600000007</c:v>
                </c:pt>
                <c:pt idx="1">
                  <c:v>7320300</c:v>
                </c:pt>
                <c:pt idx="2">
                  <c:v>7322925</c:v>
                </c:pt>
                <c:pt idx="3">
                  <c:v>7316275</c:v>
                </c:pt>
                <c:pt idx="4">
                  <c:v>7319375</c:v>
                </c:pt>
                <c:pt idx="5">
                  <c:v>7321475</c:v>
                </c:pt>
                <c:pt idx="6">
                  <c:v>7317025</c:v>
                </c:pt>
                <c:pt idx="7">
                  <c:v>7315750</c:v>
                </c:pt>
                <c:pt idx="8">
                  <c:v>7316825</c:v>
                </c:pt>
                <c:pt idx="9">
                  <c:v>3989425</c:v>
                </c:pt>
                <c:pt idx="10">
                  <c:v>3990875</c:v>
                </c:pt>
                <c:pt idx="11">
                  <c:v>3992375</c:v>
                </c:pt>
                <c:pt idx="12">
                  <c:v>3993650</c:v>
                </c:pt>
                <c:pt idx="13">
                  <c:v>3994162.5</c:v>
                </c:pt>
                <c:pt idx="14">
                  <c:v>3989425</c:v>
                </c:pt>
                <c:pt idx="15">
                  <c:v>3989437.5</c:v>
                </c:pt>
                <c:pt idx="16">
                  <c:v>3993675</c:v>
                </c:pt>
                <c:pt idx="17">
                  <c:v>3991612.5</c:v>
                </c:pt>
                <c:pt idx="18">
                  <c:v>3993250</c:v>
                </c:pt>
                <c:pt idx="19">
                  <c:v>3989500</c:v>
                </c:pt>
                <c:pt idx="20">
                  <c:v>3989500</c:v>
                </c:pt>
                <c:pt idx="21">
                  <c:v>3992750</c:v>
                </c:pt>
                <c:pt idx="22">
                  <c:v>3988750</c:v>
                </c:pt>
                <c:pt idx="23">
                  <c:v>3992500</c:v>
                </c:pt>
                <c:pt idx="24">
                  <c:v>3988250</c:v>
                </c:pt>
                <c:pt idx="25">
                  <c:v>3991000</c:v>
                </c:pt>
                <c:pt idx="26">
                  <c:v>3990000</c:v>
                </c:pt>
                <c:pt idx="27">
                  <c:v>0</c:v>
                </c:pt>
                <c:pt idx="28">
                  <c:v>0</c:v>
                </c:pt>
                <c:pt idx="29">
                  <c:v>0</c:v>
                </c:pt>
                <c:pt idx="30">
                  <c:v>0</c:v>
                </c:pt>
                <c:pt idx="31">
                  <c:v>0</c:v>
                </c:pt>
                <c:pt idx="32">
                  <c:v>0</c:v>
                </c:pt>
                <c:pt idx="33">
                  <c:v>0</c:v>
                </c:pt>
                <c:pt idx="34">
                  <c:v>0</c:v>
                </c:pt>
                <c:pt idx="35">
                  <c:v>0</c:v>
                </c:pt>
                <c:pt idx="36">
                  <c:v>0</c:v>
                </c:pt>
                <c:pt idx="37">
                  <c:v>0</c:v>
                </c:pt>
              </c:numCache>
            </c:numRef>
          </c:val>
        </c:ser>
        <c:gapWidth val="75"/>
        <c:overlap val="100"/>
        <c:axId val="94241152"/>
        <c:axId val="94242688"/>
      </c:barChart>
      <c:catAx>
        <c:axId val="94241152"/>
        <c:scaling>
          <c:orientation val="minMax"/>
        </c:scaling>
        <c:axPos val="b"/>
        <c:numFmt formatCode="General" sourceLinked="1"/>
        <c:tickLblPos val="nextTo"/>
        <c:crossAx val="94242688"/>
        <c:crosses val="autoZero"/>
        <c:lblAlgn val="ctr"/>
        <c:lblOffset val="100"/>
      </c:catAx>
      <c:valAx>
        <c:axId val="94242688"/>
        <c:scaling>
          <c:orientation val="minMax"/>
        </c:scaling>
        <c:axPos val="l"/>
        <c:majorGridlines/>
        <c:numFmt formatCode="&quot;$&quot;#,##0" sourceLinked="0"/>
        <c:tickLblPos val="nextTo"/>
        <c:crossAx val="94241152"/>
        <c:crosses val="autoZero"/>
        <c:crossBetween val="between"/>
        <c:dispUnits>
          <c:builtInUnit val="millions"/>
          <c:dispUnitsLbl>
            <c:layout/>
          </c:dispUnitsLbl>
        </c:dispUnits>
      </c:valAx>
    </c:plotArea>
    <c:legend>
      <c:legendPos val="b"/>
      <c:layout>
        <c:manualLayout>
          <c:xMode val="edge"/>
          <c:yMode val="edge"/>
          <c:x val="9.5875005755859735E-2"/>
          <c:y val="0.88865863357989505"/>
          <c:w val="0.87696343878067862"/>
          <c:h val="9.618985126859142E-2"/>
        </c:manualLayout>
      </c:layout>
      <c:overlay val="1"/>
      <c:txPr>
        <a:bodyPr/>
        <a:lstStyle/>
        <a:p>
          <a:pPr>
            <a:defRPr sz="1400"/>
          </a:pPr>
          <a:endParaRPr lang="en-US"/>
        </a:p>
      </c:txPr>
    </c:legend>
    <c:plotVisOnly val="1"/>
  </c:chart>
  <c:spPr>
    <a:ln>
      <a:noFill/>
    </a:ln>
  </c:spPr>
  <c:txPr>
    <a:bodyPr/>
    <a:lstStyle/>
    <a:p>
      <a:pPr>
        <a:defRPr sz="1200">
          <a:latin typeface="+mj-lt"/>
          <a:cs typeface="Arial" pitchFamily="34" charset="0"/>
        </a:defRPr>
      </a:pPr>
      <a:endParaRPr lang="en-US"/>
    </a:p>
  </c:txPr>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98632-CF67-4452-98BB-FBA834320D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A7C748-051C-48FB-B7D1-E65D9EF23C87}">
      <dgm:prSet phldrT="[Text]" custT="1"/>
      <dgm:spPr/>
      <dgm:t>
        <a:bodyPr/>
        <a:lstStyle/>
        <a:p>
          <a:r>
            <a:rPr lang="en-US" sz="1800" b="1" u="sng" dirty="0" smtClean="0">
              <a:latin typeface="Arial" pitchFamily="34" charset="0"/>
              <a:cs typeface="Arial" pitchFamily="34" charset="0"/>
            </a:rPr>
            <a:t>Sandra Kim</a:t>
          </a:r>
        </a:p>
        <a:p>
          <a:r>
            <a:rPr lang="en-US" sz="1800" b="0" dirty="0" smtClean="0">
              <a:latin typeface="Arial" pitchFamily="34" charset="0"/>
              <a:cs typeface="Arial" pitchFamily="34" charset="0"/>
            </a:rPr>
            <a:t>Executive Director</a:t>
          </a:r>
          <a:endParaRPr lang="en-US" sz="1800" b="0" dirty="0">
            <a:latin typeface="Arial" pitchFamily="34" charset="0"/>
            <a:cs typeface="Arial" pitchFamily="34" charset="0"/>
          </a:endParaRPr>
        </a:p>
      </dgm:t>
    </dgm:pt>
    <dgm:pt modelId="{C1F8F739-BDBE-4F7D-B9D6-E3B9C4BE32FF}" type="parTrans" cxnId="{544EF63C-4B6D-41EC-8071-2DEA38B21D78}">
      <dgm:prSet/>
      <dgm:spPr/>
      <dgm:t>
        <a:bodyPr/>
        <a:lstStyle/>
        <a:p>
          <a:endParaRPr lang="en-US" sz="2000" b="0">
            <a:latin typeface="Arial" pitchFamily="34" charset="0"/>
            <a:cs typeface="Arial" pitchFamily="34" charset="0"/>
          </a:endParaRPr>
        </a:p>
      </dgm:t>
    </dgm:pt>
    <dgm:pt modelId="{528038A2-DE14-4B9A-A60E-346C44575A23}" type="sibTrans" cxnId="{544EF63C-4B6D-41EC-8071-2DEA38B21D78}">
      <dgm:prSet/>
      <dgm:spPr/>
      <dgm:t>
        <a:bodyPr/>
        <a:lstStyle/>
        <a:p>
          <a:endParaRPr lang="en-US" sz="2000" b="0">
            <a:latin typeface="Arial" pitchFamily="34" charset="0"/>
            <a:cs typeface="Arial" pitchFamily="34" charset="0"/>
          </a:endParaRPr>
        </a:p>
      </dgm:t>
    </dgm:pt>
    <dgm:pt modelId="{50732D55-F646-4AD1-8E0D-B1A0AC351F5C}" type="asst">
      <dgm:prSet phldrT="[Text]" custT="1"/>
      <dgm:spPr>
        <a:solidFill>
          <a:srgbClr val="FF9900"/>
        </a:solidFill>
      </dgm:spPr>
      <dgm:t>
        <a:bodyPr/>
        <a:lstStyle/>
        <a:p>
          <a:r>
            <a:rPr lang="en-US" sz="1800" b="1" u="sng" dirty="0" smtClean="0">
              <a:latin typeface="Arial" pitchFamily="34" charset="0"/>
              <a:cs typeface="Arial" pitchFamily="34" charset="0"/>
            </a:rPr>
            <a:t>Tim</a:t>
          </a:r>
          <a:r>
            <a:rPr lang="en-US" sz="1800" b="0" u="sng" dirty="0" smtClean="0">
              <a:latin typeface="Arial" pitchFamily="34" charset="0"/>
              <a:cs typeface="Arial" pitchFamily="34" charset="0"/>
            </a:rPr>
            <a:t> </a:t>
          </a:r>
          <a:r>
            <a:rPr lang="en-US" sz="1800" b="1" u="sng" dirty="0" smtClean="0">
              <a:latin typeface="Arial" pitchFamily="34" charset="0"/>
              <a:cs typeface="Arial" pitchFamily="34" charset="0"/>
            </a:rPr>
            <a:t>Loving</a:t>
          </a:r>
        </a:p>
        <a:p>
          <a:r>
            <a:rPr lang="en-US" sz="1800" b="0" dirty="0" smtClean="0">
              <a:latin typeface="Arial" pitchFamily="34" charset="0"/>
              <a:cs typeface="Arial" pitchFamily="34" charset="0"/>
            </a:rPr>
            <a:t>Administrative Assistant</a:t>
          </a:r>
          <a:endParaRPr lang="en-US" sz="1800" b="0" dirty="0">
            <a:latin typeface="Arial" pitchFamily="34" charset="0"/>
            <a:cs typeface="Arial" pitchFamily="34" charset="0"/>
          </a:endParaRPr>
        </a:p>
      </dgm:t>
    </dgm:pt>
    <dgm:pt modelId="{27A0A3B4-2E39-4D65-95CC-B69BFB7CCE3F}" type="parTrans" cxnId="{4A04DF36-3521-4199-8B37-025B04A27CA6}">
      <dgm:prSet/>
      <dgm:spPr/>
      <dgm:t>
        <a:bodyPr/>
        <a:lstStyle/>
        <a:p>
          <a:endParaRPr lang="en-US" sz="2000" b="0" dirty="0">
            <a:latin typeface="Arial" pitchFamily="34" charset="0"/>
            <a:cs typeface="Arial" pitchFamily="34" charset="0"/>
          </a:endParaRPr>
        </a:p>
      </dgm:t>
    </dgm:pt>
    <dgm:pt modelId="{1711CA87-7722-4293-B5F4-31C9B28DC9DC}" type="sibTrans" cxnId="{4A04DF36-3521-4199-8B37-025B04A27CA6}">
      <dgm:prSet/>
      <dgm:spPr/>
      <dgm:t>
        <a:bodyPr/>
        <a:lstStyle/>
        <a:p>
          <a:endParaRPr lang="en-US" sz="2000" b="0">
            <a:latin typeface="Arial" pitchFamily="34" charset="0"/>
            <a:cs typeface="Arial" pitchFamily="34" charset="0"/>
          </a:endParaRPr>
        </a:p>
      </dgm:t>
    </dgm:pt>
    <dgm:pt modelId="{1698FFC0-D225-42C6-B0A8-9FAEDCE99A05}">
      <dgm:prSet phldrT="[Text]" custT="1"/>
      <dgm:spPr/>
      <dgm:t>
        <a:bodyPr/>
        <a:lstStyle/>
        <a:p>
          <a:r>
            <a:rPr lang="en-US" sz="1800" b="1" u="sng" dirty="0" smtClean="0">
              <a:latin typeface="Arial" pitchFamily="34" charset="0"/>
              <a:cs typeface="Arial" pitchFamily="34" charset="0"/>
            </a:rPr>
            <a:t>Michael Mandelbaum</a:t>
          </a:r>
        </a:p>
        <a:p>
          <a:r>
            <a:rPr lang="en-US" sz="1800" b="0" dirty="0" smtClean="0">
              <a:latin typeface="Arial" pitchFamily="34" charset="0"/>
              <a:cs typeface="Arial" pitchFamily="34" charset="0"/>
            </a:rPr>
            <a:t>Senior Finance Officer</a:t>
          </a:r>
          <a:endParaRPr lang="en-US" sz="1800" b="0" dirty="0">
            <a:latin typeface="Arial" pitchFamily="34" charset="0"/>
            <a:cs typeface="Arial" pitchFamily="34" charset="0"/>
          </a:endParaRPr>
        </a:p>
      </dgm:t>
    </dgm:pt>
    <dgm:pt modelId="{7997F5D7-2315-4994-B1BA-25E660244431}" type="parTrans" cxnId="{3460FB50-ADFB-41F8-880F-18A4764CDF33}">
      <dgm:prSet/>
      <dgm:spPr/>
      <dgm:t>
        <a:bodyPr/>
        <a:lstStyle/>
        <a:p>
          <a:endParaRPr lang="en-US" sz="2000" b="0" dirty="0">
            <a:latin typeface="Arial" pitchFamily="34" charset="0"/>
            <a:cs typeface="Arial" pitchFamily="34" charset="0"/>
          </a:endParaRPr>
        </a:p>
      </dgm:t>
    </dgm:pt>
    <dgm:pt modelId="{4169A515-EFC4-47AA-8765-FEA0D97821A4}" type="sibTrans" cxnId="{3460FB50-ADFB-41F8-880F-18A4764CDF33}">
      <dgm:prSet/>
      <dgm:spPr/>
      <dgm:t>
        <a:bodyPr/>
        <a:lstStyle/>
        <a:p>
          <a:endParaRPr lang="en-US" sz="2000" b="0">
            <a:latin typeface="Arial" pitchFamily="34" charset="0"/>
            <a:cs typeface="Arial" pitchFamily="34" charset="0"/>
          </a:endParaRPr>
        </a:p>
      </dgm:t>
    </dgm:pt>
    <dgm:pt modelId="{AFF6FCD3-8F14-4BA9-B925-A6B972016134}">
      <dgm:prSet phldrT="[Text]" custT="1"/>
      <dgm:spPr/>
      <dgm:t>
        <a:bodyPr/>
        <a:lstStyle/>
        <a:p>
          <a:r>
            <a:rPr lang="en-US" sz="1800" b="1" u="sng" dirty="0" smtClean="0">
              <a:latin typeface="Arial" pitchFamily="34" charset="0"/>
              <a:cs typeface="Arial" pitchFamily="34" charset="0"/>
            </a:rPr>
            <a:t>Pikka Sodhi</a:t>
          </a:r>
        </a:p>
        <a:p>
          <a:r>
            <a:rPr lang="en-US" sz="1800" b="0" dirty="0" smtClean="0">
              <a:latin typeface="Arial" pitchFamily="34" charset="0"/>
              <a:cs typeface="Arial" pitchFamily="34" charset="0"/>
            </a:rPr>
            <a:t>Finance Officer</a:t>
          </a:r>
          <a:endParaRPr lang="en-US" sz="1800" b="0" dirty="0">
            <a:latin typeface="Arial" pitchFamily="34" charset="0"/>
            <a:cs typeface="Arial" pitchFamily="34" charset="0"/>
          </a:endParaRPr>
        </a:p>
      </dgm:t>
    </dgm:pt>
    <dgm:pt modelId="{29A5D81C-2D57-41FC-B4D2-A152BD2B363B}" type="parTrans" cxnId="{05F86E50-5C73-4C74-93DD-DF750F9A4DA5}">
      <dgm:prSet/>
      <dgm:spPr/>
      <dgm:t>
        <a:bodyPr/>
        <a:lstStyle/>
        <a:p>
          <a:endParaRPr lang="en-US" sz="2000" b="0" dirty="0">
            <a:latin typeface="Arial" pitchFamily="34" charset="0"/>
            <a:cs typeface="Arial" pitchFamily="34" charset="0"/>
          </a:endParaRPr>
        </a:p>
      </dgm:t>
    </dgm:pt>
    <dgm:pt modelId="{651E054B-3822-4E69-B70A-B7F83BFCB12D}" type="sibTrans" cxnId="{05F86E50-5C73-4C74-93DD-DF750F9A4DA5}">
      <dgm:prSet/>
      <dgm:spPr/>
      <dgm:t>
        <a:bodyPr/>
        <a:lstStyle/>
        <a:p>
          <a:endParaRPr lang="en-US" sz="2000" b="0">
            <a:latin typeface="Arial" pitchFamily="34" charset="0"/>
            <a:cs typeface="Arial" pitchFamily="34" charset="0"/>
          </a:endParaRPr>
        </a:p>
      </dgm:t>
    </dgm:pt>
    <dgm:pt modelId="{EB157B37-C9F6-43E9-81E2-2B46182BF836}">
      <dgm:prSet phldrT="[Text]" custT="1"/>
      <dgm:spPr/>
      <dgm:t>
        <a:bodyPr/>
        <a:lstStyle/>
        <a:p>
          <a:r>
            <a:rPr lang="en-US" sz="1800" b="1" u="sng" dirty="0" smtClean="0">
              <a:latin typeface="Arial" pitchFamily="34" charset="0"/>
              <a:cs typeface="Arial" pitchFamily="34" charset="0"/>
            </a:rPr>
            <a:t>Allen Yin</a:t>
          </a:r>
        </a:p>
        <a:p>
          <a:r>
            <a:rPr lang="en-US" sz="1800" b="0" dirty="0" smtClean="0">
              <a:latin typeface="Arial" pitchFamily="34" charset="0"/>
              <a:cs typeface="Arial" pitchFamily="34" charset="0"/>
            </a:rPr>
            <a:t>Finance Officer</a:t>
          </a:r>
          <a:endParaRPr lang="en-US" sz="1800" b="0" dirty="0">
            <a:latin typeface="Arial" pitchFamily="34" charset="0"/>
            <a:cs typeface="Arial" pitchFamily="34" charset="0"/>
          </a:endParaRPr>
        </a:p>
      </dgm:t>
    </dgm:pt>
    <dgm:pt modelId="{E748B85C-56BC-465E-BB2E-B795C2A7D105}" type="parTrans" cxnId="{13C8D3A2-01B3-433E-8215-652F3A1050D5}">
      <dgm:prSet/>
      <dgm:spPr/>
      <dgm:t>
        <a:bodyPr/>
        <a:lstStyle/>
        <a:p>
          <a:endParaRPr lang="en-US" sz="1800" b="0" dirty="0">
            <a:latin typeface="Arial" pitchFamily="34" charset="0"/>
            <a:cs typeface="Arial" pitchFamily="34" charset="0"/>
          </a:endParaRPr>
        </a:p>
      </dgm:t>
    </dgm:pt>
    <dgm:pt modelId="{74BC250B-B659-4368-A6F5-9B7DE94636FE}" type="sibTrans" cxnId="{13C8D3A2-01B3-433E-8215-652F3A1050D5}">
      <dgm:prSet/>
      <dgm:spPr/>
      <dgm:t>
        <a:bodyPr/>
        <a:lstStyle/>
        <a:p>
          <a:endParaRPr lang="en-US" sz="1800" b="0">
            <a:latin typeface="Arial" pitchFamily="34" charset="0"/>
            <a:cs typeface="Arial" pitchFamily="34" charset="0"/>
          </a:endParaRPr>
        </a:p>
      </dgm:t>
    </dgm:pt>
    <dgm:pt modelId="{CF08891C-71D6-41D6-ADE7-358EB5084717}" type="pres">
      <dgm:prSet presAssocID="{1DB98632-CF67-4452-98BB-FBA834320D8B}" presName="hierChild1" presStyleCnt="0">
        <dgm:presLayoutVars>
          <dgm:orgChart val="1"/>
          <dgm:chPref val="1"/>
          <dgm:dir/>
          <dgm:animOne val="branch"/>
          <dgm:animLvl val="lvl"/>
          <dgm:resizeHandles/>
        </dgm:presLayoutVars>
      </dgm:prSet>
      <dgm:spPr/>
      <dgm:t>
        <a:bodyPr/>
        <a:lstStyle/>
        <a:p>
          <a:endParaRPr lang="en-US"/>
        </a:p>
      </dgm:t>
    </dgm:pt>
    <dgm:pt modelId="{4298CE4A-8B44-441C-95B8-56BF2F3F18D0}" type="pres">
      <dgm:prSet presAssocID="{B4A7C748-051C-48FB-B7D1-E65D9EF23C87}" presName="hierRoot1" presStyleCnt="0">
        <dgm:presLayoutVars>
          <dgm:hierBranch val="init"/>
        </dgm:presLayoutVars>
      </dgm:prSet>
      <dgm:spPr/>
    </dgm:pt>
    <dgm:pt modelId="{7CD056AE-F02C-4F60-8A78-D9975B94E0CC}" type="pres">
      <dgm:prSet presAssocID="{B4A7C748-051C-48FB-B7D1-E65D9EF23C87}" presName="rootComposite1" presStyleCnt="0"/>
      <dgm:spPr/>
    </dgm:pt>
    <dgm:pt modelId="{C8EE389E-DE69-41A0-AA74-44D8B52F276F}" type="pres">
      <dgm:prSet presAssocID="{B4A7C748-051C-48FB-B7D1-E65D9EF23C87}" presName="rootText1" presStyleLbl="node0" presStyleIdx="0" presStyleCnt="1" custScaleX="121141">
        <dgm:presLayoutVars>
          <dgm:chPref val="3"/>
        </dgm:presLayoutVars>
      </dgm:prSet>
      <dgm:spPr/>
      <dgm:t>
        <a:bodyPr/>
        <a:lstStyle/>
        <a:p>
          <a:endParaRPr lang="en-US"/>
        </a:p>
      </dgm:t>
    </dgm:pt>
    <dgm:pt modelId="{029C27D3-A80E-43A3-BF07-24FAEC34E0B2}" type="pres">
      <dgm:prSet presAssocID="{B4A7C748-051C-48FB-B7D1-E65D9EF23C87}" presName="rootConnector1" presStyleLbl="node1" presStyleIdx="0" presStyleCnt="0"/>
      <dgm:spPr/>
      <dgm:t>
        <a:bodyPr/>
        <a:lstStyle/>
        <a:p>
          <a:endParaRPr lang="en-US"/>
        </a:p>
      </dgm:t>
    </dgm:pt>
    <dgm:pt modelId="{80195A4E-8B32-42B7-BA8E-735FB77632A1}" type="pres">
      <dgm:prSet presAssocID="{B4A7C748-051C-48FB-B7D1-E65D9EF23C87}" presName="hierChild2" presStyleCnt="0"/>
      <dgm:spPr/>
    </dgm:pt>
    <dgm:pt modelId="{E4355683-796B-4A8D-A02A-F1AB9466BEEA}" type="pres">
      <dgm:prSet presAssocID="{7997F5D7-2315-4994-B1BA-25E660244431}" presName="Name37" presStyleLbl="parChTrans1D2" presStyleIdx="0" presStyleCnt="4"/>
      <dgm:spPr/>
      <dgm:t>
        <a:bodyPr/>
        <a:lstStyle/>
        <a:p>
          <a:endParaRPr lang="en-US"/>
        </a:p>
      </dgm:t>
    </dgm:pt>
    <dgm:pt modelId="{471CAD42-4C3A-4DC8-92E5-2B975E56942B}" type="pres">
      <dgm:prSet presAssocID="{1698FFC0-D225-42C6-B0A8-9FAEDCE99A05}" presName="hierRoot2" presStyleCnt="0">
        <dgm:presLayoutVars>
          <dgm:hierBranch val="init"/>
        </dgm:presLayoutVars>
      </dgm:prSet>
      <dgm:spPr/>
    </dgm:pt>
    <dgm:pt modelId="{4EC058A7-EA48-47CE-AE9F-F5920F50D7D5}" type="pres">
      <dgm:prSet presAssocID="{1698FFC0-D225-42C6-B0A8-9FAEDCE99A05}" presName="rootComposite" presStyleCnt="0"/>
      <dgm:spPr/>
    </dgm:pt>
    <dgm:pt modelId="{15637A47-E20A-4A12-BCAC-E38D583B9792}" type="pres">
      <dgm:prSet presAssocID="{1698FFC0-D225-42C6-B0A8-9FAEDCE99A05}" presName="rootText" presStyleLbl="node2" presStyleIdx="0" presStyleCnt="3" custScaleX="108495">
        <dgm:presLayoutVars>
          <dgm:chPref val="3"/>
        </dgm:presLayoutVars>
      </dgm:prSet>
      <dgm:spPr/>
      <dgm:t>
        <a:bodyPr/>
        <a:lstStyle/>
        <a:p>
          <a:endParaRPr lang="en-US"/>
        </a:p>
      </dgm:t>
    </dgm:pt>
    <dgm:pt modelId="{D98573FB-7455-4129-A813-ACD5620738C8}" type="pres">
      <dgm:prSet presAssocID="{1698FFC0-D225-42C6-B0A8-9FAEDCE99A05}" presName="rootConnector" presStyleLbl="node2" presStyleIdx="0" presStyleCnt="3"/>
      <dgm:spPr/>
      <dgm:t>
        <a:bodyPr/>
        <a:lstStyle/>
        <a:p>
          <a:endParaRPr lang="en-US"/>
        </a:p>
      </dgm:t>
    </dgm:pt>
    <dgm:pt modelId="{FC1E797C-680B-4AE8-A82E-93E2BA27B58A}" type="pres">
      <dgm:prSet presAssocID="{1698FFC0-D225-42C6-B0A8-9FAEDCE99A05}" presName="hierChild4" presStyleCnt="0"/>
      <dgm:spPr/>
    </dgm:pt>
    <dgm:pt modelId="{815C9B77-E738-4291-B0D2-620896400FC2}" type="pres">
      <dgm:prSet presAssocID="{1698FFC0-D225-42C6-B0A8-9FAEDCE99A05}" presName="hierChild5" presStyleCnt="0"/>
      <dgm:spPr/>
    </dgm:pt>
    <dgm:pt modelId="{A2C8AAFF-BB77-43B8-88CD-9040491EA263}" type="pres">
      <dgm:prSet presAssocID="{29A5D81C-2D57-41FC-B4D2-A152BD2B363B}" presName="Name37" presStyleLbl="parChTrans1D2" presStyleIdx="1" presStyleCnt="4"/>
      <dgm:spPr/>
      <dgm:t>
        <a:bodyPr/>
        <a:lstStyle/>
        <a:p>
          <a:endParaRPr lang="en-US"/>
        </a:p>
      </dgm:t>
    </dgm:pt>
    <dgm:pt modelId="{E6DF2C13-D909-4DF3-8420-8001ED90A4F7}" type="pres">
      <dgm:prSet presAssocID="{AFF6FCD3-8F14-4BA9-B925-A6B972016134}" presName="hierRoot2" presStyleCnt="0">
        <dgm:presLayoutVars>
          <dgm:hierBranch val="init"/>
        </dgm:presLayoutVars>
      </dgm:prSet>
      <dgm:spPr/>
    </dgm:pt>
    <dgm:pt modelId="{9CA574AB-91DD-4923-A125-278B02B23C38}" type="pres">
      <dgm:prSet presAssocID="{AFF6FCD3-8F14-4BA9-B925-A6B972016134}" presName="rootComposite" presStyleCnt="0"/>
      <dgm:spPr/>
    </dgm:pt>
    <dgm:pt modelId="{4D3AE272-8C8A-4C47-AF4A-128BD7635C43}" type="pres">
      <dgm:prSet presAssocID="{AFF6FCD3-8F14-4BA9-B925-A6B972016134}" presName="rootText" presStyleLbl="node2" presStyleIdx="1" presStyleCnt="3">
        <dgm:presLayoutVars>
          <dgm:chPref val="3"/>
        </dgm:presLayoutVars>
      </dgm:prSet>
      <dgm:spPr/>
      <dgm:t>
        <a:bodyPr/>
        <a:lstStyle/>
        <a:p>
          <a:endParaRPr lang="en-US"/>
        </a:p>
      </dgm:t>
    </dgm:pt>
    <dgm:pt modelId="{221EB9ED-DA60-46A7-A254-8BBBF2B8386E}" type="pres">
      <dgm:prSet presAssocID="{AFF6FCD3-8F14-4BA9-B925-A6B972016134}" presName="rootConnector" presStyleLbl="node2" presStyleIdx="1" presStyleCnt="3"/>
      <dgm:spPr/>
      <dgm:t>
        <a:bodyPr/>
        <a:lstStyle/>
        <a:p>
          <a:endParaRPr lang="en-US"/>
        </a:p>
      </dgm:t>
    </dgm:pt>
    <dgm:pt modelId="{FFCCF261-401C-447A-8075-6BB3FD4C8321}" type="pres">
      <dgm:prSet presAssocID="{AFF6FCD3-8F14-4BA9-B925-A6B972016134}" presName="hierChild4" presStyleCnt="0"/>
      <dgm:spPr/>
    </dgm:pt>
    <dgm:pt modelId="{F534C729-F740-4956-86DF-8F795361D76E}" type="pres">
      <dgm:prSet presAssocID="{AFF6FCD3-8F14-4BA9-B925-A6B972016134}" presName="hierChild5" presStyleCnt="0"/>
      <dgm:spPr/>
    </dgm:pt>
    <dgm:pt modelId="{8EC26264-DB3B-4C68-8B10-1DDC10C24437}" type="pres">
      <dgm:prSet presAssocID="{E748B85C-56BC-465E-BB2E-B795C2A7D105}" presName="Name37" presStyleLbl="parChTrans1D2" presStyleIdx="2" presStyleCnt="4"/>
      <dgm:spPr/>
      <dgm:t>
        <a:bodyPr/>
        <a:lstStyle/>
        <a:p>
          <a:endParaRPr lang="en-US"/>
        </a:p>
      </dgm:t>
    </dgm:pt>
    <dgm:pt modelId="{FE11C99D-99B0-4065-AEB8-CCFB07C327D9}" type="pres">
      <dgm:prSet presAssocID="{EB157B37-C9F6-43E9-81E2-2B46182BF836}" presName="hierRoot2" presStyleCnt="0">
        <dgm:presLayoutVars>
          <dgm:hierBranch val="init"/>
        </dgm:presLayoutVars>
      </dgm:prSet>
      <dgm:spPr/>
    </dgm:pt>
    <dgm:pt modelId="{081A1848-6F23-42E0-A54D-DB74C0A2067F}" type="pres">
      <dgm:prSet presAssocID="{EB157B37-C9F6-43E9-81E2-2B46182BF836}" presName="rootComposite" presStyleCnt="0"/>
      <dgm:spPr/>
    </dgm:pt>
    <dgm:pt modelId="{483F7C8A-22E9-427A-8C95-086221D50DCF}" type="pres">
      <dgm:prSet presAssocID="{EB157B37-C9F6-43E9-81E2-2B46182BF836}" presName="rootText" presStyleLbl="node2" presStyleIdx="2" presStyleCnt="3">
        <dgm:presLayoutVars>
          <dgm:chPref val="3"/>
        </dgm:presLayoutVars>
      </dgm:prSet>
      <dgm:spPr/>
      <dgm:t>
        <a:bodyPr/>
        <a:lstStyle/>
        <a:p>
          <a:endParaRPr lang="en-US"/>
        </a:p>
      </dgm:t>
    </dgm:pt>
    <dgm:pt modelId="{F659A2E1-75D9-40D1-841B-87A95926A59B}" type="pres">
      <dgm:prSet presAssocID="{EB157B37-C9F6-43E9-81E2-2B46182BF836}" presName="rootConnector" presStyleLbl="node2" presStyleIdx="2" presStyleCnt="3"/>
      <dgm:spPr/>
      <dgm:t>
        <a:bodyPr/>
        <a:lstStyle/>
        <a:p>
          <a:endParaRPr lang="en-US"/>
        </a:p>
      </dgm:t>
    </dgm:pt>
    <dgm:pt modelId="{525132D4-1CD8-4613-B488-F22546F56C2D}" type="pres">
      <dgm:prSet presAssocID="{EB157B37-C9F6-43E9-81E2-2B46182BF836}" presName="hierChild4" presStyleCnt="0"/>
      <dgm:spPr/>
    </dgm:pt>
    <dgm:pt modelId="{14B26546-0B8C-4015-B74E-194398747348}" type="pres">
      <dgm:prSet presAssocID="{EB157B37-C9F6-43E9-81E2-2B46182BF836}" presName="hierChild5" presStyleCnt="0"/>
      <dgm:spPr/>
    </dgm:pt>
    <dgm:pt modelId="{F599C5B1-302B-4C16-9D57-42556D677557}" type="pres">
      <dgm:prSet presAssocID="{B4A7C748-051C-48FB-B7D1-E65D9EF23C87}" presName="hierChild3" presStyleCnt="0"/>
      <dgm:spPr/>
    </dgm:pt>
    <dgm:pt modelId="{0DB5C1BB-838B-4D8E-9240-11C52F9B3872}" type="pres">
      <dgm:prSet presAssocID="{27A0A3B4-2E39-4D65-95CC-B69BFB7CCE3F}" presName="Name111" presStyleLbl="parChTrans1D2" presStyleIdx="3" presStyleCnt="4"/>
      <dgm:spPr/>
      <dgm:t>
        <a:bodyPr/>
        <a:lstStyle/>
        <a:p>
          <a:endParaRPr lang="en-US"/>
        </a:p>
      </dgm:t>
    </dgm:pt>
    <dgm:pt modelId="{E92173EE-4DC5-4DB7-9D31-F8F398CF1301}" type="pres">
      <dgm:prSet presAssocID="{50732D55-F646-4AD1-8E0D-B1A0AC351F5C}" presName="hierRoot3" presStyleCnt="0">
        <dgm:presLayoutVars>
          <dgm:hierBranch val="init"/>
        </dgm:presLayoutVars>
      </dgm:prSet>
      <dgm:spPr/>
    </dgm:pt>
    <dgm:pt modelId="{1D66B7B8-0EFD-4177-93B3-BB175EEE6E56}" type="pres">
      <dgm:prSet presAssocID="{50732D55-F646-4AD1-8E0D-B1A0AC351F5C}" presName="rootComposite3" presStyleCnt="0"/>
      <dgm:spPr/>
    </dgm:pt>
    <dgm:pt modelId="{7029FD35-BBE4-435B-AA9F-CC3F24C00D29}" type="pres">
      <dgm:prSet presAssocID="{50732D55-F646-4AD1-8E0D-B1A0AC351F5C}" presName="rootText3" presStyleLbl="asst1" presStyleIdx="0" presStyleCnt="1">
        <dgm:presLayoutVars>
          <dgm:chPref val="3"/>
        </dgm:presLayoutVars>
      </dgm:prSet>
      <dgm:spPr/>
      <dgm:t>
        <a:bodyPr/>
        <a:lstStyle/>
        <a:p>
          <a:endParaRPr lang="en-US"/>
        </a:p>
      </dgm:t>
    </dgm:pt>
    <dgm:pt modelId="{A40339AD-2B82-4D8F-B670-7128D2082971}" type="pres">
      <dgm:prSet presAssocID="{50732D55-F646-4AD1-8E0D-B1A0AC351F5C}" presName="rootConnector3" presStyleLbl="asst1" presStyleIdx="0" presStyleCnt="1"/>
      <dgm:spPr/>
      <dgm:t>
        <a:bodyPr/>
        <a:lstStyle/>
        <a:p>
          <a:endParaRPr lang="en-US"/>
        </a:p>
      </dgm:t>
    </dgm:pt>
    <dgm:pt modelId="{E71A69D5-9A7A-456F-835C-00137FDB33FA}" type="pres">
      <dgm:prSet presAssocID="{50732D55-F646-4AD1-8E0D-B1A0AC351F5C}" presName="hierChild6" presStyleCnt="0"/>
      <dgm:spPr/>
    </dgm:pt>
    <dgm:pt modelId="{2783B7F0-F49F-4AA7-91A6-C9468DBAE335}" type="pres">
      <dgm:prSet presAssocID="{50732D55-F646-4AD1-8E0D-B1A0AC351F5C}" presName="hierChild7" presStyleCnt="0"/>
      <dgm:spPr/>
    </dgm:pt>
  </dgm:ptLst>
  <dgm:cxnLst>
    <dgm:cxn modelId="{92B09316-1EAE-4774-8211-D8980E167D8C}" type="presOf" srcId="{EB157B37-C9F6-43E9-81E2-2B46182BF836}" destId="{F659A2E1-75D9-40D1-841B-87A95926A59B}" srcOrd="1" destOrd="0" presId="urn:microsoft.com/office/officeart/2005/8/layout/orgChart1"/>
    <dgm:cxn modelId="{544EF63C-4B6D-41EC-8071-2DEA38B21D78}" srcId="{1DB98632-CF67-4452-98BB-FBA834320D8B}" destId="{B4A7C748-051C-48FB-B7D1-E65D9EF23C87}" srcOrd="0" destOrd="0" parTransId="{C1F8F739-BDBE-4F7D-B9D6-E3B9C4BE32FF}" sibTransId="{528038A2-DE14-4B9A-A60E-346C44575A23}"/>
    <dgm:cxn modelId="{3460FB50-ADFB-41F8-880F-18A4764CDF33}" srcId="{B4A7C748-051C-48FB-B7D1-E65D9EF23C87}" destId="{1698FFC0-D225-42C6-B0A8-9FAEDCE99A05}" srcOrd="1" destOrd="0" parTransId="{7997F5D7-2315-4994-B1BA-25E660244431}" sibTransId="{4169A515-EFC4-47AA-8765-FEA0D97821A4}"/>
    <dgm:cxn modelId="{63CCF28D-EE9E-424F-88B3-E595532CED37}" type="presOf" srcId="{AFF6FCD3-8F14-4BA9-B925-A6B972016134}" destId="{4D3AE272-8C8A-4C47-AF4A-128BD7635C43}" srcOrd="0" destOrd="0" presId="urn:microsoft.com/office/officeart/2005/8/layout/orgChart1"/>
    <dgm:cxn modelId="{4A8C4AB5-0519-4853-8CA5-64750B3C0FF1}" type="presOf" srcId="{7997F5D7-2315-4994-B1BA-25E660244431}" destId="{E4355683-796B-4A8D-A02A-F1AB9466BEEA}" srcOrd="0" destOrd="0" presId="urn:microsoft.com/office/officeart/2005/8/layout/orgChart1"/>
    <dgm:cxn modelId="{766B5806-C7D8-411E-87FF-CA14EE85EA96}" type="presOf" srcId="{B4A7C748-051C-48FB-B7D1-E65D9EF23C87}" destId="{029C27D3-A80E-43A3-BF07-24FAEC34E0B2}" srcOrd="1" destOrd="0" presId="urn:microsoft.com/office/officeart/2005/8/layout/orgChart1"/>
    <dgm:cxn modelId="{DD5D600C-465D-4693-9550-90059AD035AC}" type="presOf" srcId="{B4A7C748-051C-48FB-B7D1-E65D9EF23C87}" destId="{C8EE389E-DE69-41A0-AA74-44D8B52F276F}" srcOrd="0" destOrd="0" presId="urn:microsoft.com/office/officeart/2005/8/layout/orgChart1"/>
    <dgm:cxn modelId="{E1AE0896-175D-4D73-91B0-52DC4CCC1980}" type="presOf" srcId="{50732D55-F646-4AD1-8E0D-B1A0AC351F5C}" destId="{A40339AD-2B82-4D8F-B670-7128D2082971}" srcOrd="1" destOrd="0" presId="urn:microsoft.com/office/officeart/2005/8/layout/orgChart1"/>
    <dgm:cxn modelId="{13C8D3A2-01B3-433E-8215-652F3A1050D5}" srcId="{B4A7C748-051C-48FB-B7D1-E65D9EF23C87}" destId="{EB157B37-C9F6-43E9-81E2-2B46182BF836}" srcOrd="3" destOrd="0" parTransId="{E748B85C-56BC-465E-BB2E-B795C2A7D105}" sibTransId="{74BC250B-B659-4368-A6F5-9B7DE94636FE}"/>
    <dgm:cxn modelId="{4A04DF36-3521-4199-8B37-025B04A27CA6}" srcId="{B4A7C748-051C-48FB-B7D1-E65D9EF23C87}" destId="{50732D55-F646-4AD1-8E0D-B1A0AC351F5C}" srcOrd="0" destOrd="0" parTransId="{27A0A3B4-2E39-4D65-95CC-B69BFB7CCE3F}" sibTransId="{1711CA87-7722-4293-B5F4-31C9B28DC9DC}"/>
    <dgm:cxn modelId="{2FE928CF-0918-4018-A6FD-A0855A8B4436}" type="presOf" srcId="{29A5D81C-2D57-41FC-B4D2-A152BD2B363B}" destId="{A2C8AAFF-BB77-43B8-88CD-9040491EA263}" srcOrd="0" destOrd="0" presId="urn:microsoft.com/office/officeart/2005/8/layout/orgChart1"/>
    <dgm:cxn modelId="{C3EC895D-9F50-4F90-A698-4866CE962C85}" type="presOf" srcId="{27A0A3B4-2E39-4D65-95CC-B69BFB7CCE3F}" destId="{0DB5C1BB-838B-4D8E-9240-11C52F9B3872}" srcOrd="0" destOrd="0" presId="urn:microsoft.com/office/officeart/2005/8/layout/orgChart1"/>
    <dgm:cxn modelId="{51459FAF-D3B3-472A-923A-44BC7434643A}" type="presOf" srcId="{1698FFC0-D225-42C6-B0A8-9FAEDCE99A05}" destId="{D98573FB-7455-4129-A813-ACD5620738C8}" srcOrd="1" destOrd="0" presId="urn:microsoft.com/office/officeart/2005/8/layout/orgChart1"/>
    <dgm:cxn modelId="{479DDF9A-658D-4FAD-A3BE-8909CA75D3E6}" type="presOf" srcId="{EB157B37-C9F6-43E9-81E2-2B46182BF836}" destId="{483F7C8A-22E9-427A-8C95-086221D50DCF}" srcOrd="0" destOrd="0" presId="urn:microsoft.com/office/officeart/2005/8/layout/orgChart1"/>
    <dgm:cxn modelId="{B5FD7B8F-3FDA-45C6-B9A4-D7921691F853}" type="presOf" srcId="{50732D55-F646-4AD1-8E0D-B1A0AC351F5C}" destId="{7029FD35-BBE4-435B-AA9F-CC3F24C00D29}" srcOrd="0" destOrd="0" presId="urn:microsoft.com/office/officeart/2005/8/layout/orgChart1"/>
    <dgm:cxn modelId="{CC558E50-C271-4D7E-9975-41E42ED409FA}" type="presOf" srcId="{1698FFC0-D225-42C6-B0A8-9FAEDCE99A05}" destId="{15637A47-E20A-4A12-BCAC-E38D583B9792}" srcOrd="0" destOrd="0" presId="urn:microsoft.com/office/officeart/2005/8/layout/orgChart1"/>
    <dgm:cxn modelId="{6CF4FE1A-DB83-4912-84C5-4B44300D6745}" type="presOf" srcId="{E748B85C-56BC-465E-BB2E-B795C2A7D105}" destId="{8EC26264-DB3B-4C68-8B10-1DDC10C24437}" srcOrd="0" destOrd="0" presId="urn:microsoft.com/office/officeart/2005/8/layout/orgChart1"/>
    <dgm:cxn modelId="{D862D243-B101-41AC-9383-D2715FADE1F8}" type="presOf" srcId="{AFF6FCD3-8F14-4BA9-B925-A6B972016134}" destId="{221EB9ED-DA60-46A7-A254-8BBBF2B8386E}" srcOrd="1" destOrd="0" presId="urn:microsoft.com/office/officeart/2005/8/layout/orgChart1"/>
    <dgm:cxn modelId="{5E439CB5-7170-4477-ADDE-052EDD8EE386}" type="presOf" srcId="{1DB98632-CF67-4452-98BB-FBA834320D8B}" destId="{CF08891C-71D6-41D6-ADE7-358EB5084717}" srcOrd="0" destOrd="0" presId="urn:microsoft.com/office/officeart/2005/8/layout/orgChart1"/>
    <dgm:cxn modelId="{05F86E50-5C73-4C74-93DD-DF750F9A4DA5}" srcId="{B4A7C748-051C-48FB-B7D1-E65D9EF23C87}" destId="{AFF6FCD3-8F14-4BA9-B925-A6B972016134}" srcOrd="2" destOrd="0" parTransId="{29A5D81C-2D57-41FC-B4D2-A152BD2B363B}" sibTransId="{651E054B-3822-4E69-B70A-B7F83BFCB12D}"/>
    <dgm:cxn modelId="{62C51DA8-20F6-465E-AF0B-A39497CC3FF6}" type="presParOf" srcId="{CF08891C-71D6-41D6-ADE7-358EB5084717}" destId="{4298CE4A-8B44-441C-95B8-56BF2F3F18D0}" srcOrd="0" destOrd="0" presId="urn:microsoft.com/office/officeart/2005/8/layout/orgChart1"/>
    <dgm:cxn modelId="{9FDA220C-0DC8-493F-9ED7-455495AE5553}" type="presParOf" srcId="{4298CE4A-8B44-441C-95B8-56BF2F3F18D0}" destId="{7CD056AE-F02C-4F60-8A78-D9975B94E0CC}" srcOrd="0" destOrd="0" presId="urn:microsoft.com/office/officeart/2005/8/layout/orgChart1"/>
    <dgm:cxn modelId="{A52EDCE0-A5F9-4F66-810E-1BBA40836830}" type="presParOf" srcId="{7CD056AE-F02C-4F60-8A78-D9975B94E0CC}" destId="{C8EE389E-DE69-41A0-AA74-44D8B52F276F}" srcOrd="0" destOrd="0" presId="urn:microsoft.com/office/officeart/2005/8/layout/orgChart1"/>
    <dgm:cxn modelId="{5E6A4004-BF96-44C6-8F75-585F9A6A12C1}" type="presParOf" srcId="{7CD056AE-F02C-4F60-8A78-D9975B94E0CC}" destId="{029C27D3-A80E-43A3-BF07-24FAEC34E0B2}" srcOrd="1" destOrd="0" presId="urn:microsoft.com/office/officeart/2005/8/layout/orgChart1"/>
    <dgm:cxn modelId="{938950B9-1A87-424C-9AB0-34F72A5E71BE}" type="presParOf" srcId="{4298CE4A-8B44-441C-95B8-56BF2F3F18D0}" destId="{80195A4E-8B32-42B7-BA8E-735FB77632A1}" srcOrd="1" destOrd="0" presId="urn:microsoft.com/office/officeart/2005/8/layout/orgChart1"/>
    <dgm:cxn modelId="{F78D4E33-DD73-4E2A-8C70-7C2814D118EE}" type="presParOf" srcId="{80195A4E-8B32-42B7-BA8E-735FB77632A1}" destId="{E4355683-796B-4A8D-A02A-F1AB9466BEEA}" srcOrd="0" destOrd="0" presId="urn:microsoft.com/office/officeart/2005/8/layout/orgChart1"/>
    <dgm:cxn modelId="{7C9531D8-A435-44DB-8762-74AB0C81AFD7}" type="presParOf" srcId="{80195A4E-8B32-42B7-BA8E-735FB77632A1}" destId="{471CAD42-4C3A-4DC8-92E5-2B975E56942B}" srcOrd="1" destOrd="0" presId="urn:microsoft.com/office/officeart/2005/8/layout/orgChart1"/>
    <dgm:cxn modelId="{04F5BE11-1551-4561-9072-2B95B569B363}" type="presParOf" srcId="{471CAD42-4C3A-4DC8-92E5-2B975E56942B}" destId="{4EC058A7-EA48-47CE-AE9F-F5920F50D7D5}" srcOrd="0" destOrd="0" presId="urn:microsoft.com/office/officeart/2005/8/layout/orgChart1"/>
    <dgm:cxn modelId="{C46A36D7-DDCD-45E7-871A-1B1E97B66F84}" type="presParOf" srcId="{4EC058A7-EA48-47CE-AE9F-F5920F50D7D5}" destId="{15637A47-E20A-4A12-BCAC-E38D583B9792}" srcOrd="0" destOrd="0" presId="urn:microsoft.com/office/officeart/2005/8/layout/orgChart1"/>
    <dgm:cxn modelId="{4DD3D0B7-D29A-4C83-9D1F-1A90740EA6AD}" type="presParOf" srcId="{4EC058A7-EA48-47CE-AE9F-F5920F50D7D5}" destId="{D98573FB-7455-4129-A813-ACD5620738C8}" srcOrd="1" destOrd="0" presId="urn:microsoft.com/office/officeart/2005/8/layout/orgChart1"/>
    <dgm:cxn modelId="{A54C97D1-03D2-4209-A48D-C034BCDDA78A}" type="presParOf" srcId="{471CAD42-4C3A-4DC8-92E5-2B975E56942B}" destId="{FC1E797C-680B-4AE8-A82E-93E2BA27B58A}" srcOrd="1" destOrd="0" presId="urn:microsoft.com/office/officeart/2005/8/layout/orgChart1"/>
    <dgm:cxn modelId="{C61C1524-A1E0-440E-819C-6473D2F4B8AE}" type="presParOf" srcId="{471CAD42-4C3A-4DC8-92E5-2B975E56942B}" destId="{815C9B77-E738-4291-B0D2-620896400FC2}" srcOrd="2" destOrd="0" presId="urn:microsoft.com/office/officeart/2005/8/layout/orgChart1"/>
    <dgm:cxn modelId="{A6F0CF7A-E71B-49A5-9B7B-AFB06B663503}" type="presParOf" srcId="{80195A4E-8B32-42B7-BA8E-735FB77632A1}" destId="{A2C8AAFF-BB77-43B8-88CD-9040491EA263}" srcOrd="2" destOrd="0" presId="urn:microsoft.com/office/officeart/2005/8/layout/orgChart1"/>
    <dgm:cxn modelId="{1392ECB1-916E-446F-867B-9BDB0CBA5289}" type="presParOf" srcId="{80195A4E-8B32-42B7-BA8E-735FB77632A1}" destId="{E6DF2C13-D909-4DF3-8420-8001ED90A4F7}" srcOrd="3" destOrd="0" presId="urn:microsoft.com/office/officeart/2005/8/layout/orgChart1"/>
    <dgm:cxn modelId="{3FC1D5E0-CA2F-4F0A-9982-2491B6D881E3}" type="presParOf" srcId="{E6DF2C13-D909-4DF3-8420-8001ED90A4F7}" destId="{9CA574AB-91DD-4923-A125-278B02B23C38}" srcOrd="0" destOrd="0" presId="urn:microsoft.com/office/officeart/2005/8/layout/orgChart1"/>
    <dgm:cxn modelId="{6E2E94D5-20DF-49DB-87FA-F1ADFC645FA5}" type="presParOf" srcId="{9CA574AB-91DD-4923-A125-278B02B23C38}" destId="{4D3AE272-8C8A-4C47-AF4A-128BD7635C43}" srcOrd="0" destOrd="0" presId="urn:microsoft.com/office/officeart/2005/8/layout/orgChart1"/>
    <dgm:cxn modelId="{2FE8A623-38E2-4770-AA13-591CAE3EE467}" type="presParOf" srcId="{9CA574AB-91DD-4923-A125-278B02B23C38}" destId="{221EB9ED-DA60-46A7-A254-8BBBF2B8386E}" srcOrd="1" destOrd="0" presId="urn:microsoft.com/office/officeart/2005/8/layout/orgChart1"/>
    <dgm:cxn modelId="{8C7AA1ED-ECB7-480A-BA67-3069B264F282}" type="presParOf" srcId="{E6DF2C13-D909-4DF3-8420-8001ED90A4F7}" destId="{FFCCF261-401C-447A-8075-6BB3FD4C8321}" srcOrd="1" destOrd="0" presId="urn:microsoft.com/office/officeart/2005/8/layout/orgChart1"/>
    <dgm:cxn modelId="{352A77B3-DC39-49F7-84B7-5CBCDBFF417F}" type="presParOf" srcId="{E6DF2C13-D909-4DF3-8420-8001ED90A4F7}" destId="{F534C729-F740-4956-86DF-8F795361D76E}" srcOrd="2" destOrd="0" presId="urn:microsoft.com/office/officeart/2005/8/layout/orgChart1"/>
    <dgm:cxn modelId="{B71D3661-6776-4233-BEF7-721F6CD2E080}" type="presParOf" srcId="{80195A4E-8B32-42B7-BA8E-735FB77632A1}" destId="{8EC26264-DB3B-4C68-8B10-1DDC10C24437}" srcOrd="4" destOrd="0" presId="urn:microsoft.com/office/officeart/2005/8/layout/orgChart1"/>
    <dgm:cxn modelId="{E998830C-8A7C-4F9F-9437-33F446653E73}" type="presParOf" srcId="{80195A4E-8B32-42B7-BA8E-735FB77632A1}" destId="{FE11C99D-99B0-4065-AEB8-CCFB07C327D9}" srcOrd="5" destOrd="0" presId="urn:microsoft.com/office/officeart/2005/8/layout/orgChart1"/>
    <dgm:cxn modelId="{1A1D564A-6135-4264-9F3D-0352660CBC88}" type="presParOf" srcId="{FE11C99D-99B0-4065-AEB8-CCFB07C327D9}" destId="{081A1848-6F23-42E0-A54D-DB74C0A2067F}" srcOrd="0" destOrd="0" presId="urn:microsoft.com/office/officeart/2005/8/layout/orgChart1"/>
    <dgm:cxn modelId="{E5D211C2-B4C0-40F9-8081-EAFD977D05C5}" type="presParOf" srcId="{081A1848-6F23-42E0-A54D-DB74C0A2067F}" destId="{483F7C8A-22E9-427A-8C95-086221D50DCF}" srcOrd="0" destOrd="0" presId="urn:microsoft.com/office/officeart/2005/8/layout/orgChart1"/>
    <dgm:cxn modelId="{682FF7B2-E374-4332-9DA4-7751BFAC69D2}" type="presParOf" srcId="{081A1848-6F23-42E0-A54D-DB74C0A2067F}" destId="{F659A2E1-75D9-40D1-841B-87A95926A59B}" srcOrd="1" destOrd="0" presId="urn:microsoft.com/office/officeart/2005/8/layout/orgChart1"/>
    <dgm:cxn modelId="{B1BAE5EF-F597-4E0F-BADA-E5CCEFAD1932}" type="presParOf" srcId="{FE11C99D-99B0-4065-AEB8-CCFB07C327D9}" destId="{525132D4-1CD8-4613-B488-F22546F56C2D}" srcOrd="1" destOrd="0" presId="urn:microsoft.com/office/officeart/2005/8/layout/orgChart1"/>
    <dgm:cxn modelId="{6807EDF7-A9E2-4AFE-881E-9184DC70B322}" type="presParOf" srcId="{FE11C99D-99B0-4065-AEB8-CCFB07C327D9}" destId="{14B26546-0B8C-4015-B74E-194398747348}" srcOrd="2" destOrd="0" presId="urn:microsoft.com/office/officeart/2005/8/layout/orgChart1"/>
    <dgm:cxn modelId="{589C7FE2-65A9-46A9-8330-965A5FA26F63}" type="presParOf" srcId="{4298CE4A-8B44-441C-95B8-56BF2F3F18D0}" destId="{F599C5B1-302B-4C16-9D57-42556D677557}" srcOrd="2" destOrd="0" presId="urn:microsoft.com/office/officeart/2005/8/layout/orgChart1"/>
    <dgm:cxn modelId="{92232BED-BC01-4ABD-85E5-C6AEA371F67D}" type="presParOf" srcId="{F599C5B1-302B-4C16-9D57-42556D677557}" destId="{0DB5C1BB-838B-4D8E-9240-11C52F9B3872}" srcOrd="0" destOrd="0" presId="urn:microsoft.com/office/officeart/2005/8/layout/orgChart1"/>
    <dgm:cxn modelId="{47D7EE7B-9F4F-4F27-BB61-21AB4966A26A}" type="presParOf" srcId="{F599C5B1-302B-4C16-9D57-42556D677557}" destId="{E92173EE-4DC5-4DB7-9D31-F8F398CF1301}" srcOrd="1" destOrd="0" presId="urn:microsoft.com/office/officeart/2005/8/layout/orgChart1"/>
    <dgm:cxn modelId="{8E66252F-96EA-466E-B44C-212F06DDEB46}" type="presParOf" srcId="{E92173EE-4DC5-4DB7-9D31-F8F398CF1301}" destId="{1D66B7B8-0EFD-4177-93B3-BB175EEE6E56}" srcOrd="0" destOrd="0" presId="urn:microsoft.com/office/officeart/2005/8/layout/orgChart1"/>
    <dgm:cxn modelId="{80A87A37-C783-4835-B016-E8DF31D96B9A}" type="presParOf" srcId="{1D66B7B8-0EFD-4177-93B3-BB175EEE6E56}" destId="{7029FD35-BBE4-435B-AA9F-CC3F24C00D29}" srcOrd="0" destOrd="0" presId="urn:microsoft.com/office/officeart/2005/8/layout/orgChart1"/>
    <dgm:cxn modelId="{4128F254-A567-4393-B847-E7227BEFEA70}" type="presParOf" srcId="{1D66B7B8-0EFD-4177-93B3-BB175EEE6E56}" destId="{A40339AD-2B82-4D8F-B670-7128D2082971}" srcOrd="1" destOrd="0" presId="urn:microsoft.com/office/officeart/2005/8/layout/orgChart1"/>
    <dgm:cxn modelId="{0F6E789E-8B39-4924-A2A9-D2E99C542CB5}" type="presParOf" srcId="{E92173EE-4DC5-4DB7-9D31-F8F398CF1301}" destId="{E71A69D5-9A7A-456F-835C-00137FDB33FA}" srcOrd="1" destOrd="0" presId="urn:microsoft.com/office/officeart/2005/8/layout/orgChart1"/>
    <dgm:cxn modelId="{DD01278C-58E1-4270-9A15-7E7CE2F4C287}" type="presParOf" srcId="{E92173EE-4DC5-4DB7-9D31-F8F398CF1301}" destId="{2783B7F0-F49F-4AA7-91A6-C9468DBAE33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758B2-1A4C-4E31-9400-E4AB49B0F6A3}" type="doc">
      <dgm:prSet loTypeId="urn:microsoft.com/office/officeart/2005/8/layout/process2" loCatId="process" qsTypeId="urn:microsoft.com/office/officeart/2005/8/quickstyle/simple1" qsCatId="simple" csTypeId="urn:microsoft.com/office/officeart/2005/8/colors/colorful5" csCatId="colorful" phldr="1"/>
      <dgm:spPr/>
    </dgm:pt>
    <dgm:pt modelId="{B2D380C5-C933-4E97-9CC7-8F7C27F405CD}">
      <dgm:prSet custT="1"/>
      <dgm:spPr/>
      <dgm:t>
        <a:bodyPr/>
        <a:lstStyle/>
        <a:p>
          <a:r>
            <a:rPr lang="en-US" sz="2000" dirty="0" smtClean="0"/>
            <a:t>Campus Identifies Capital Project Need</a:t>
          </a:r>
          <a:endParaRPr lang="en-US" sz="2000" dirty="0"/>
        </a:p>
      </dgm:t>
    </dgm:pt>
    <dgm:pt modelId="{66A62A83-82E7-42ED-9353-5DF7D1E1E146}" type="parTrans" cxnId="{30DC598E-02A5-41CA-A254-73183D29BD6D}">
      <dgm:prSet/>
      <dgm:spPr/>
      <dgm:t>
        <a:bodyPr/>
        <a:lstStyle/>
        <a:p>
          <a:endParaRPr lang="en-US"/>
        </a:p>
      </dgm:t>
    </dgm:pt>
    <dgm:pt modelId="{FD298F50-C5BC-4A8F-A1F7-9B78ED2A96A0}" type="sibTrans" cxnId="{30DC598E-02A5-41CA-A254-73183D29BD6D}">
      <dgm:prSet/>
      <dgm:spPr/>
      <dgm:t>
        <a:bodyPr/>
        <a:lstStyle/>
        <a:p>
          <a:endParaRPr lang="en-US"/>
        </a:p>
      </dgm:t>
    </dgm:pt>
    <dgm:pt modelId="{55771247-8403-4B93-A8C4-5E7C2F811247}">
      <dgm:prSet custT="1"/>
      <dgm:spPr/>
      <dgm:t>
        <a:bodyPr/>
        <a:lstStyle/>
        <a:p>
          <a:r>
            <a:rPr lang="en-US" sz="2000" dirty="0" smtClean="0"/>
            <a:t>Obtain Governance Approval for Project &amp; External Finance</a:t>
          </a:r>
          <a:endParaRPr lang="en-US" sz="2000" dirty="0"/>
        </a:p>
      </dgm:t>
    </dgm:pt>
    <dgm:pt modelId="{1186CAE3-5481-4C67-B190-E873FED4DCEF}" type="parTrans" cxnId="{0ED0B2FF-0E1C-49C0-B077-C8931AB6B9DB}">
      <dgm:prSet/>
      <dgm:spPr/>
      <dgm:t>
        <a:bodyPr/>
        <a:lstStyle/>
        <a:p>
          <a:endParaRPr lang="en-US"/>
        </a:p>
      </dgm:t>
    </dgm:pt>
    <dgm:pt modelId="{1CFBD7F8-EF5C-435E-B5A7-33B721926969}" type="sibTrans" cxnId="{0ED0B2FF-0E1C-49C0-B077-C8931AB6B9DB}">
      <dgm:prSet/>
      <dgm:spPr/>
      <dgm:t>
        <a:bodyPr/>
        <a:lstStyle/>
        <a:p>
          <a:endParaRPr lang="en-US"/>
        </a:p>
      </dgm:t>
    </dgm:pt>
    <dgm:pt modelId="{F3EAFB04-0A86-4758-AC6E-13ACBE833BE3}">
      <dgm:prSet custT="1"/>
      <dgm:spPr/>
      <dgm:t>
        <a:bodyPr/>
        <a:lstStyle/>
        <a:p>
          <a:r>
            <a:rPr lang="en-US" sz="2000" dirty="0" smtClean="0"/>
            <a:t>Campus Project Draws Funds from CMF</a:t>
          </a:r>
          <a:endParaRPr lang="en-US" sz="2000" dirty="0"/>
        </a:p>
      </dgm:t>
    </dgm:pt>
    <dgm:pt modelId="{D52F297E-2196-4937-82C8-12AA7525ADD6}" type="parTrans" cxnId="{7EFB14FE-B6DB-4BAE-A84E-A75530439386}">
      <dgm:prSet/>
      <dgm:spPr/>
      <dgm:t>
        <a:bodyPr/>
        <a:lstStyle/>
        <a:p>
          <a:endParaRPr lang="en-US"/>
        </a:p>
      </dgm:t>
    </dgm:pt>
    <dgm:pt modelId="{06FCE576-CAEC-4B27-ABAE-1D9B9EDB4CC8}" type="sibTrans" cxnId="{7EFB14FE-B6DB-4BAE-A84E-A75530439386}">
      <dgm:prSet/>
      <dgm:spPr/>
      <dgm:t>
        <a:bodyPr/>
        <a:lstStyle/>
        <a:p>
          <a:endParaRPr lang="en-US"/>
        </a:p>
      </dgm:t>
    </dgm:pt>
    <dgm:pt modelId="{0CAD7AC9-7B03-4215-A17A-82AB81BF0187}">
      <dgm:prSet custT="1"/>
      <dgm:spPr/>
      <dgm:t>
        <a:bodyPr/>
        <a:lstStyle/>
        <a:p>
          <a:r>
            <a:rPr lang="en-US" sz="2000" dirty="0" smtClean="0"/>
            <a:t>Long Term Financing</a:t>
          </a:r>
          <a:endParaRPr lang="en-US" sz="2000" dirty="0"/>
        </a:p>
      </dgm:t>
    </dgm:pt>
    <dgm:pt modelId="{34CFA3D7-1029-4C2E-A88E-F97C4AC32645}" type="parTrans" cxnId="{B582B19D-FFEE-484D-A740-CD7C8A37F12F}">
      <dgm:prSet/>
      <dgm:spPr/>
      <dgm:t>
        <a:bodyPr/>
        <a:lstStyle/>
        <a:p>
          <a:endParaRPr lang="en-US"/>
        </a:p>
      </dgm:t>
    </dgm:pt>
    <dgm:pt modelId="{61615AFA-7C3A-48ED-B0EE-9993768A192E}" type="sibTrans" cxnId="{B582B19D-FFEE-484D-A740-CD7C8A37F12F}">
      <dgm:prSet/>
      <dgm:spPr/>
      <dgm:t>
        <a:bodyPr/>
        <a:lstStyle/>
        <a:p>
          <a:endParaRPr lang="en-US"/>
        </a:p>
      </dgm:t>
    </dgm:pt>
    <dgm:pt modelId="{86B04CE2-C621-440A-914F-9CF727514C13}">
      <dgm:prSet custT="1"/>
      <dgm:spPr/>
      <dgm:t>
        <a:bodyPr/>
        <a:lstStyle/>
        <a:p>
          <a:r>
            <a:rPr lang="en-US" sz="2000" dirty="0" smtClean="0"/>
            <a:t>Post Issuance Compliance</a:t>
          </a:r>
          <a:endParaRPr lang="en-US" sz="2000" dirty="0"/>
        </a:p>
      </dgm:t>
    </dgm:pt>
    <dgm:pt modelId="{E94385C4-5DD3-4C0C-B8E0-CA401BAC5CD4}" type="parTrans" cxnId="{F048BB6C-8E7A-4FEC-9E2C-233148B3C58C}">
      <dgm:prSet/>
      <dgm:spPr/>
      <dgm:t>
        <a:bodyPr/>
        <a:lstStyle/>
        <a:p>
          <a:endParaRPr lang="en-US"/>
        </a:p>
      </dgm:t>
    </dgm:pt>
    <dgm:pt modelId="{161F6C18-BD3E-4475-B95C-7D7269D234DF}" type="sibTrans" cxnId="{F048BB6C-8E7A-4FEC-9E2C-233148B3C58C}">
      <dgm:prSet/>
      <dgm:spPr/>
      <dgm:t>
        <a:bodyPr/>
        <a:lstStyle/>
        <a:p>
          <a:endParaRPr lang="en-US"/>
        </a:p>
      </dgm:t>
    </dgm:pt>
    <dgm:pt modelId="{F8C7C7BD-1510-41F1-992F-05858FE21709}" type="pres">
      <dgm:prSet presAssocID="{FD3758B2-1A4C-4E31-9400-E4AB49B0F6A3}" presName="linearFlow" presStyleCnt="0">
        <dgm:presLayoutVars>
          <dgm:resizeHandles val="exact"/>
        </dgm:presLayoutVars>
      </dgm:prSet>
      <dgm:spPr/>
    </dgm:pt>
    <dgm:pt modelId="{87881EF1-B597-4B94-872F-411045BB4897}" type="pres">
      <dgm:prSet presAssocID="{B2D380C5-C933-4E97-9CC7-8F7C27F405CD}" presName="node" presStyleLbl="node1" presStyleIdx="0" presStyleCnt="5" custScaleX="167127">
        <dgm:presLayoutVars>
          <dgm:bulletEnabled val="1"/>
        </dgm:presLayoutVars>
      </dgm:prSet>
      <dgm:spPr/>
      <dgm:t>
        <a:bodyPr/>
        <a:lstStyle/>
        <a:p>
          <a:endParaRPr lang="en-US"/>
        </a:p>
      </dgm:t>
    </dgm:pt>
    <dgm:pt modelId="{1FB7B577-4F88-4982-BAA6-BC357C8A7B17}" type="pres">
      <dgm:prSet presAssocID="{FD298F50-C5BC-4A8F-A1F7-9B78ED2A96A0}" presName="sibTrans" presStyleLbl="sibTrans2D1" presStyleIdx="0" presStyleCnt="4" custScaleX="70454"/>
      <dgm:spPr/>
      <dgm:t>
        <a:bodyPr/>
        <a:lstStyle/>
        <a:p>
          <a:endParaRPr lang="en-US"/>
        </a:p>
      </dgm:t>
    </dgm:pt>
    <dgm:pt modelId="{0B6A3771-2AA1-4E73-9452-2A9EA941D0FE}" type="pres">
      <dgm:prSet presAssocID="{FD298F50-C5BC-4A8F-A1F7-9B78ED2A96A0}" presName="connectorText" presStyleLbl="sibTrans2D1" presStyleIdx="0" presStyleCnt="4"/>
      <dgm:spPr/>
      <dgm:t>
        <a:bodyPr/>
        <a:lstStyle/>
        <a:p>
          <a:endParaRPr lang="en-US"/>
        </a:p>
      </dgm:t>
    </dgm:pt>
    <dgm:pt modelId="{993C7764-BD40-4B81-B193-60897C52D694}" type="pres">
      <dgm:prSet presAssocID="{55771247-8403-4B93-A8C4-5E7C2F811247}" presName="node" presStyleLbl="node1" presStyleIdx="1" presStyleCnt="5" custScaleX="167127">
        <dgm:presLayoutVars>
          <dgm:bulletEnabled val="1"/>
        </dgm:presLayoutVars>
      </dgm:prSet>
      <dgm:spPr/>
      <dgm:t>
        <a:bodyPr/>
        <a:lstStyle/>
        <a:p>
          <a:endParaRPr lang="en-US"/>
        </a:p>
      </dgm:t>
    </dgm:pt>
    <dgm:pt modelId="{B44AB276-3F2C-4B08-AA60-3B0D151A5E2B}" type="pres">
      <dgm:prSet presAssocID="{1CFBD7F8-EF5C-435E-B5A7-33B721926969}" presName="sibTrans" presStyleLbl="sibTrans2D1" presStyleIdx="1" presStyleCnt="4" custScaleX="70454"/>
      <dgm:spPr/>
      <dgm:t>
        <a:bodyPr/>
        <a:lstStyle/>
        <a:p>
          <a:endParaRPr lang="en-US"/>
        </a:p>
      </dgm:t>
    </dgm:pt>
    <dgm:pt modelId="{B180E27B-7483-4D1B-88EC-3149BA76E7B3}" type="pres">
      <dgm:prSet presAssocID="{1CFBD7F8-EF5C-435E-B5A7-33B721926969}" presName="connectorText" presStyleLbl="sibTrans2D1" presStyleIdx="1" presStyleCnt="4"/>
      <dgm:spPr/>
      <dgm:t>
        <a:bodyPr/>
        <a:lstStyle/>
        <a:p>
          <a:endParaRPr lang="en-US"/>
        </a:p>
      </dgm:t>
    </dgm:pt>
    <dgm:pt modelId="{20C9701D-3BF2-4ECC-B996-D109F8A59479}" type="pres">
      <dgm:prSet presAssocID="{F3EAFB04-0A86-4758-AC6E-13ACBE833BE3}" presName="node" presStyleLbl="node1" presStyleIdx="2" presStyleCnt="5" custScaleX="167127">
        <dgm:presLayoutVars>
          <dgm:bulletEnabled val="1"/>
        </dgm:presLayoutVars>
      </dgm:prSet>
      <dgm:spPr/>
      <dgm:t>
        <a:bodyPr/>
        <a:lstStyle/>
        <a:p>
          <a:endParaRPr lang="en-US"/>
        </a:p>
      </dgm:t>
    </dgm:pt>
    <dgm:pt modelId="{58BEE002-9168-4C75-81A9-854149517B96}" type="pres">
      <dgm:prSet presAssocID="{06FCE576-CAEC-4B27-ABAE-1D9B9EDB4CC8}" presName="sibTrans" presStyleLbl="sibTrans2D1" presStyleIdx="2" presStyleCnt="4" custScaleX="70454"/>
      <dgm:spPr/>
      <dgm:t>
        <a:bodyPr/>
        <a:lstStyle/>
        <a:p>
          <a:endParaRPr lang="en-US"/>
        </a:p>
      </dgm:t>
    </dgm:pt>
    <dgm:pt modelId="{1C98F72A-8F2C-44DE-ADFB-76A6E98B9F26}" type="pres">
      <dgm:prSet presAssocID="{06FCE576-CAEC-4B27-ABAE-1D9B9EDB4CC8}" presName="connectorText" presStyleLbl="sibTrans2D1" presStyleIdx="2" presStyleCnt="4"/>
      <dgm:spPr/>
      <dgm:t>
        <a:bodyPr/>
        <a:lstStyle/>
        <a:p>
          <a:endParaRPr lang="en-US"/>
        </a:p>
      </dgm:t>
    </dgm:pt>
    <dgm:pt modelId="{A03B4122-D22E-4ECC-BAB1-C041A6BD8576}" type="pres">
      <dgm:prSet presAssocID="{0CAD7AC9-7B03-4215-A17A-82AB81BF0187}" presName="node" presStyleLbl="node1" presStyleIdx="3" presStyleCnt="5" custScaleX="167127">
        <dgm:presLayoutVars>
          <dgm:bulletEnabled val="1"/>
        </dgm:presLayoutVars>
      </dgm:prSet>
      <dgm:spPr/>
      <dgm:t>
        <a:bodyPr/>
        <a:lstStyle/>
        <a:p>
          <a:endParaRPr lang="en-US"/>
        </a:p>
      </dgm:t>
    </dgm:pt>
    <dgm:pt modelId="{EDADC7AF-C726-41A0-8C59-6759B683FA82}" type="pres">
      <dgm:prSet presAssocID="{61615AFA-7C3A-48ED-B0EE-9993768A192E}" presName="sibTrans" presStyleLbl="sibTrans2D1" presStyleIdx="3" presStyleCnt="4" custScaleX="70454"/>
      <dgm:spPr/>
      <dgm:t>
        <a:bodyPr/>
        <a:lstStyle/>
        <a:p>
          <a:endParaRPr lang="en-US"/>
        </a:p>
      </dgm:t>
    </dgm:pt>
    <dgm:pt modelId="{C9E5553C-F332-4AEB-A45A-ADD7FFB04073}" type="pres">
      <dgm:prSet presAssocID="{61615AFA-7C3A-48ED-B0EE-9993768A192E}" presName="connectorText" presStyleLbl="sibTrans2D1" presStyleIdx="3" presStyleCnt="4"/>
      <dgm:spPr/>
      <dgm:t>
        <a:bodyPr/>
        <a:lstStyle/>
        <a:p>
          <a:endParaRPr lang="en-US"/>
        </a:p>
      </dgm:t>
    </dgm:pt>
    <dgm:pt modelId="{EAA35FC0-9145-41BA-BF57-1A6465BF35A1}" type="pres">
      <dgm:prSet presAssocID="{86B04CE2-C621-440A-914F-9CF727514C13}" presName="node" presStyleLbl="node1" presStyleIdx="4" presStyleCnt="5" custScaleX="167127">
        <dgm:presLayoutVars>
          <dgm:bulletEnabled val="1"/>
        </dgm:presLayoutVars>
      </dgm:prSet>
      <dgm:spPr/>
      <dgm:t>
        <a:bodyPr/>
        <a:lstStyle/>
        <a:p>
          <a:endParaRPr lang="en-US"/>
        </a:p>
      </dgm:t>
    </dgm:pt>
  </dgm:ptLst>
  <dgm:cxnLst>
    <dgm:cxn modelId="{5948680E-E93C-47EF-B7FC-0941B82526B9}" type="presOf" srcId="{61615AFA-7C3A-48ED-B0EE-9993768A192E}" destId="{EDADC7AF-C726-41A0-8C59-6759B683FA82}" srcOrd="0" destOrd="0" presId="urn:microsoft.com/office/officeart/2005/8/layout/process2"/>
    <dgm:cxn modelId="{87C9379B-94F3-4A02-B2D6-1958626C5FFB}" type="presOf" srcId="{FD298F50-C5BC-4A8F-A1F7-9B78ED2A96A0}" destId="{1FB7B577-4F88-4982-BAA6-BC357C8A7B17}" srcOrd="0" destOrd="0" presId="urn:microsoft.com/office/officeart/2005/8/layout/process2"/>
    <dgm:cxn modelId="{C64F1626-141A-4FB9-BA6F-487B6962ED03}" type="presOf" srcId="{FD3758B2-1A4C-4E31-9400-E4AB49B0F6A3}" destId="{F8C7C7BD-1510-41F1-992F-05858FE21709}" srcOrd="0" destOrd="0" presId="urn:microsoft.com/office/officeart/2005/8/layout/process2"/>
    <dgm:cxn modelId="{2EA08380-AB87-42E1-9A31-E99FEB993F5D}" type="presOf" srcId="{B2D380C5-C933-4E97-9CC7-8F7C27F405CD}" destId="{87881EF1-B597-4B94-872F-411045BB4897}" srcOrd="0" destOrd="0" presId="urn:microsoft.com/office/officeart/2005/8/layout/process2"/>
    <dgm:cxn modelId="{71C2F7EF-B84E-4B1D-9558-0170E5A17DF9}" type="presOf" srcId="{0CAD7AC9-7B03-4215-A17A-82AB81BF0187}" destId="{A03B4122-D22E-4ECC-BAB1-C041A6BD8576}" srcOrd="0" destOrd="0" presId="urn:microsoft.com/office/officeart/2005/8/layout/process2"/>
    <dgm:cxn modelId="{8C3DBFDB-3B28-4753-B273-4981B5CA21DB}" type="presOf" srcId="{1CFBD7F8-EF5C-435E-B5A7-33B721926969}" destId="{B44AB276-3F2C-4B08-AA60-3B0D151A5E2B}" srcOrd="0" destOrd="0" presId="urn:microsoft.com/office/officeart/2005/8/layout/process2"/>
    <dgm:cxn modelId="{0ED0B2FF-0E1C-49C0-B077-C8931AB6B9DB}" srcId="{FD3758B2-1A4C-4E31-9400-E4AB49B0F6A3}" destId="{55771247-8403-4B93-A8C4-5E7C2F811247}" srcOrd="1" destOrd="0" parTransId="{1186CAE3-5481-4C67-B190-E873FED4DCEF}" sibTransId="{1CFBD7F8-EF5C-435E-B5A7-33B721926969}"/>
    <dgm:cxn modelId="{7EFB14FE-B6DB-4BAE-A84E-A75530439386}" srcId="{FD3758B2-1A4C-4E31-9400-E4AB49B0F6A3}" destId="{F3EAFB04-0A86-4758-AC6E-13ACBE833BE3}" srcOrd="2" destOrd="0" parTransId="{D52F297E-2196-4937-82C8-12AA7525ADD6}" sibTransId="{06FCE576-CAEC-4B27-ABAE-1D9B9EDB4CC8}"/>
    <dgm:cxn modelId="{8E841432-DFA4-4381-BCB4-50D387D4E277}" type="presOf" srcId="{1CFBD7F8-EF5C-435E-B5A7-33B721926969}" destId="{B180E27B-7483-4D1B-88EC-3149BA76E7B3}" srcOrd="1" destOrd="0" presId="urn:microsoft.com/office/officeart/2005/8/layout/process2"/>
    <dgm:cxn modelId="{30DC598E-02A5-41CA-A254-73183D29BD6D}" srcId="{FD3758B2-1A4C-4E31-9400-E4AB49B0F6A3}" destId="{B2D380C5-C933-4E97-9CC7-8F7C27F405CD}" srcOrd="0" destOrd="0" parTransId="{66A62A83-82E7-42ED-9353-5DF7D1E1E146}" sibTransId="{FD298F50-C5BC-4A8F-A1F7-9B78ED2A96A0}"/>
    <dgm:cxn modelId="{F048BB6C-8E7A-4FEC-9E2C-233148B3C58C}" srcId="{FD3758B2-1A4C-4E31-9400-E4AB49B0F6A3}" destId="{86B04CE2-C621-440A-914F-9CF727514C13}" srcOrd="4" destOrd="0" parTransId="{E94385C4-5DD3-4C0C-B8E0-CA401BAC5CD4}" sibTransId="{161F6C18-BD3E-4475-B95C-7D7269D234DF}"/>
    <dgm:cxn modelId="{E3BDA5C6-6774-41D2-A82B-54B2D4F11AE7}" type="presOf" srcId="{86B04CE2-C621-440A-914F-9CF727514C13}" destId="{EAA35FC0-9145-41BA-BF57-1A6465BF35A1}" srcOrd="0" destOrd="0" presId="urn:microsoft.com/office/officeart/2005/8/layout/process2"/>
    <dgm:cxn modelId="{2DBF07E4-F8DD-46CA-A5A0-C5E1F18B82CE}" type="presOf" srcId="{06FCE576-CAEC-4B27-ABAE-1D9B9EDB4CC8}" destId="{58BEE002-9168-4C75-81A9-854149517B96}" srcOrd="0" destOrd="0" presId="urn:microsoft.com/office/officeart/2005/8/layout/process2"/>
    <dgm:cxn modelId="{B582B19D-FFEE-484D-A740-CD7C8A37F12F}" srcId="{FD3758B2-1A4C-4E31-9400-E4AB49B0F6A3}" destId="{0CAD7AC9-7B03-4215-A17A-82AB81BF0187}" srcOrd="3" destOrd="0" parTransId="{34CFA3D7-1029-4C2E-A88E-F97C4AC32645}" sibTransId="{61615AFA-7C3A-48ED-B0EE-9993768A192E}"/>
    <dgm:cxn modelId="{EB5ECE66-84A8-4024-869F-010CCD149459}" type="presOf" srcId="{55771247-8403-4B93-A8C4-5E7C2F811247}" destId="{993C7764-BD40-4B81-B193-60897C52D694}" srcOrd="0" destOrd="0" presId="urn:microsoft.com/office/officeart/2005/8/layout/process2"/>
    <dgm:cxn modelId="{043E1F39-8625-442E-85AF-6C0074DC2ED0}" type="presOf" srcId="{F3EAFB04-0A86-4758-AC6E-13ACBE833BE3}" destId="{20C9701D-3BF2-4ECC-B996-D109F8A59479}" srcOrd="0" destOrd="0" presId="urn:microsoft.com/office/officeart/2005/8/layout/process2"/>
    <dgm:cxn modelId="{D2665D3B-1C63-48AD-B6C0-866966684E59}" type="presOf" srcId="{06FCE576-CAEC-4B27-ABAE-1D9B9EDB4CC8}" destId="{1C98F72A-8F2C-44DE-ADFB-76A6E98B9F26}" srcOrd="1" destOrd="0" presId="urn:microsoft.com/office/officeart/2005/8/layout/process2"/>
    <dgm:cxn modelId="{4663E370-303F-4161-A928-8350B03BBEDB}" type="presOf" srcId="{FD298F50-C5BC-4A8F-A1F7-9B78ED2A96A0}" destId="{0B6A3771-2AA1-4E73-9452-2A9EA941D0FE}" srcOrd="1" destOrd="0" presId="urn:microsoft.com/office/officeart/2005/8/layout/process2"/>
    <dgm:cxn modelId="{7E92F7DE-BB9F-4C2F-85A5-BDA9D531F18A}" type="presOf" srcId="{61615AFA-7C3A-48ED-B0EE-9993768A192E}" destId="{C9E5553C-F332-4AEB-A45A-ADD7FFB04073}" srcOrd="1" destOrd="0" presId="urn:microsoft.com/office/officeart/2005/8/layout/process2"/>
    <dgm:cxn modelId="{76F9D476-142F-4706-8AD2-30931456B973}" type="presParOf" srcId="{F8C7C7BD-1510-41F1-992F-05858FE21709}" destId="{87881EF1-B597-4B94-872F-411045BB4897}" srcOrd="0" destOrd="0" presId="urn:microsoft.com/office/officeart/2005/8/layout/process2"/>
    <dgm:cxn modelId="{8626E65A-3970-4229-9C72-33BD8BD129D4}" type="presParOf" srcId="{F8C7C7BD-1510-41F1-992F-05858FE21709}" destId="{1FB7B577-4F88-4982-BAA6-BC357C8A7B17}" srcOrd="1" destOrd="0" presId="urn:microsoft.com/office/officeart/2005/8/layout/process2"/>
    <dgm:cxn modelId="{8E25347A-12BB-47D3-B9E1-5057F30D2974}" type="presParOf" srcId="{1FB7B577-4F88-4982-BAA6-BC357C8A7B17}" destId="{0B6A3771-2AA1-4E73-9452-2A9EA941D0FE}" srcOrd="0" destOrd="0" presId="urn:microsoft.com/office/officeart/2005/8/layout/process2"/>
    <dgm:cxn modelId="{24F3C332-B1E4-4D40-B3F0-AF35FED1E11C}" type="presParOf" srcId="{F8C7C7BD-1510-41F1-992F-05858FE21709}" destId="{993C7764-BD40-4B81-B193-60897C52D694}" srcOrd="2" destOrd="0" presId="urn:microsoft.com/office/officeart/2005/8/layout/process2"/>
    <dgm:cxn modelId="{57DC13A3-EC66-4F1E-A189-E010F634004C}" type="presParOf" srcId="{F8C7C7BD-1510-41F1-992F-05858FE21709}" destId="{B44AB276-3F2C-4B08-AA60-3B0D151A5E2B}" srcOrd="3" destOrd="0" presId="urn:microsoft.com/office/officeart/2005/8/layout/process2"/>
    <dgm:cxn modelId="{58F40780-AC05-46BE-BA0C-EFE7A3DB5498}" type="presParOf" srcId="{B44AB276-3F2C-4B08-AA60-3B0D151A5E2B}" destId="{B180E27B-7483-4D1B-88EC-3149BA76E7B3}" srcOrd="0" destOrd="0" presId="urn:microsoft.com/office/officeart/2005/8/layout/process2"/>
    <dgm:cxn modelId="{5F1DD40F-F4AA-4C74-AB97-AECF38E18C80}" type="presParOf" srcId="{F8C7C7BD-1510-41F1-992F-05858FE21709}" destId="{20C9701D-3BF2-4ECC-B996-D109F8A59479}" srcOrd="4" destOrd="0" presId="urn:microsoft.com/office/officeart/2005/8/layout/process2"/>
    <dgm:cxn modelId="{604796D3-5742-4D2C-84AD-A0BC430C6468}" type="presParOf" srcId="{F8C7C7BD-1510-41F1-992F-05858FE21709}" destId="{58BEE002-9168-4C75-81A9-854149517B96}" srcOrd="5" destOrd="0" presId="urn:microsoft.com/office/officeart/2005/8/layout/process2"/>
    <dgm:cxn modelId="{AC9C2B17-74A0-497F-B5B1-A62BE3C2EC02}" type="presParOf" srcId="{58BEE002-9168-4C75-81A9-854149517B96}" destId="{1C98F72A-8F2C-44DE-ADFB-76A6E98B9F26}" srcOrd="0" destOrd="0" presId="urn:microsoft.com/office/officeart/2005/8/layout/process2"/>
    <dgm:cxn modelId="{4DA66C8C-81BB-4A8C-9B1B-C53E343FE424}" type="presParOf" srcId="{F8C7C7BD-1510-41F1-992F-05858FE21709}" destId="{A03B4122-D22E-4ECC-BAB1-C041A6BD8576}" srcOrd="6" destOrd="0" presId="urn:microsoft.com/office/officeart/2005/8/layout/process2"/>
    <dgm:cxn modelId="{894EE9CA-C82B-45D8-9227-043A06B18135}" type="presParOf" srcId="{F8C7C7BD-1510-41F1-992F-05858FE21709}" destId="{EDADC7AF-C726-41A0-8C59-6759B683FA82}" srcOrd="7" destOrd="0" presId="urn:microsoft.com/office/officeart/2005/8/layout/process2"/>
    <dgm:cxn modelId="{F1D5C8A1-E1BB-42A4-9F8C-30E69D5EAB98}" type="presParOf" srcId="{EDADC7AF-C726-41A0-8C59-6759B683FA82}" destId="{C9E5553C-F332-4AEB-A45A-ADD7FFB04073}" srcOrd="0" destOrd="0" presId="urn:microsoft.com/office/officeart/2005/8/layout/process2"/>
    <dgm:cxn modelId="{B54DA1B2-453A-4874-B3F6-F78E7B5BA529}" type="presParOf" srcId="{F8C7C7BD-1510-41F1-992F-05858FE21709}" destId="{EAA35FC0-9145-41BA-BF57-1A6465BF35A1}"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B9835A-FA9E-48DA-9C94-D4B0E95FD177}" type="doc">
      <dgm:prSet loTypeId="urn:microsoft.com/office/officeart/2005/8/layout/vList3" loCatId="list" qsTypeId="urn:microsoft.com/office/officeart/2005/8/quickstyle/simple1" qsCatId="simple" csTypeId="urn:microsoft.com/office/officeart/2005/8/colors/accent1_1" csCatId="accent1" phldr="1"/>
      <dgm:spPr/>
    </dgm:pt>
    <dgm:pt modelId="{E91DD916-802E-4ED2-8238-3FF8A8E43B3D}">
      <dgm:prSet phldrT="[Text]" custT="1"/>
      <dgm:spPr/>
      <dgm:t>
        <a:bodyPr/>
        <a:lstStyle/>
        <a:p>
          <a:r>
            <a:rPr lang="en-US" sz="2400" dirty="0" smtClean="0"/>
            <a:t>Bond Issue Needed</a:t>
          </a:r>
          <a:endParaRPr lang="en-US" sz="2400" dirty="0"/>
        </a:p>
      </dgm:t>
    </dgm:pt>
    <dgm:pt modelId="{6F8560B7-65A7-49BA-8169-9EE4309146C1}" type="parTrans" cxnId="{9F97AD90-D830-4690-A636-EBC86F7A439F}">
      <dgm:prSet/>
      <dgm:spPr/>
      <dgm:t>
        <a:bodyPr/>
        <a:lstStyle/>
        <a:p>
          <a:endParaRPr lang="en-US" sz="2400"/>
        </a:p>
      </dgm:t>
    </dgm:pt>
    <dgm:pt modelId="{F21F3E9C-BAEA-42BF-8CD3-DB719A0DE29B}" type="sibTrans" cxnId="{9F97AD90-D830-4690-A636-EBC86F7A439F}">
      <dgm:prSet/>
      <dgm:spPr/>
      <dgm:t>
        <a:bodyPr/>
        <a:lstStyle/>
        <a:p>
          <a:endParaRPr lang="en-US" sz="2400"/>
        </a:p>
      </dgm:t>
    </dgm:pt>
    <dgm:pt modelId="{0072CD28-4CA0-4AEE-A14F-BCE6CE7448EF}">
      <dgm:prSet phldrT="[Text]" custT="1"/>
      <dgm:spPr/>
      <dgm:t>
        <a:bodyPr/>
        <a:lstStyle/>
        <a:p>
          <a:r>
            <a:rPr lang="en-US" sz="2400" dirty="0" smtClean="0"/>
            <a:t>Engage Financing Team</a:t>
          </a:r>
          <a:endParaRPr lang="en-US" sz="2400" dirty="0"/>
        </a:p>
      </dgm:t>
    </dgm:pt>
    <dgm:pt modelId="{BD1FDC5B-767C-49C5-85CE-949FAFDF60A2}" type="parTrans" cxnId="{FA71B95A-A8EF-428E-9633-7E35AEA781A6}">
      <dgm:prSet/>
      <dgm:spPr/>
      <dgm:t>
        <a:bodyPr/>
        <a:lstStyle/>
        <a:p>
          <a:endParaRPr lang="en-US" sz="2400"/>
        </a:p>
      </dgm:t>
    </dgm:pt>
    <dgm:pt modelId="{8B594261-AFE9-4F56-9D95-17EFF53E7F6C}" type="sibTrans" cxnId="{FA71B95A-A8EF-428E-9633-7E35AEA781A6}">
      <dgm:prSet/>
      <dgm:spPr/>
      <dgm:t>
        <a:bodyPr/>
        <a:lstStyle/>
        <a:p>
          <a:endParaRPr lang="en-US" sz="2400"/>
        </a:p>
      </dgm:t>
    </dgm:pt>
    <dgm:pt modelId="{3D80F82C-10D7-46E3-80E6-B76BE0A4BEDE}">
      <dgm:prSet phldrT="[Text]" custT="1"/>
      <dgm:spPr/>
      <dgm:t>
        <a:bodyPr/>
        <a:lstStyle/>
        <a:p>
          <a:r>
            <a:rPr lang="en-US" sz="2400" dirty="0" smtClean="0"/>
            <a:t>Documentation Process</a:t>
          </a:r>
          <a:endParaRPr lang="en-US" sz="2400" dirty="0"/>
        </a:p>
      </dgm:t>
    </dgm:pt>
    <dgm:pt modelId="{8D6719A5-755C-41DB-8BDF-5F5E54CA6C0E}" type="parTrans" cxnId="{4FE345D4-1C38-4F58-8697-DEAA609035AC}">
      <dgm:prSet/>
      <dgm:spPr/>
      <dgm:t>
        <a:bodyPr/>
        <a:lstStyle/>
        <a:p>
          <a:endParaRPr lang="en-US" sz="2400"/>
        </a:p>
      </dgm:t>
    </dgm:pt>
    <dgm:pt modelId="{1D8794A9-01AF-4A8F-99D1-E6A296FD9D0B}" type="sibTrans" cxnId="{4FE345D4-1C38-4F58-8697-DEAA609035AC}">
      <dgm:prSet/>
      <dgm:spPr/>
      <dgm:t>
        <a:bodyPr/>
        <a:lstStyle/>
        <a:p>
          <a:endParaRPr lang="en-US" sz="2400"/>
        </a:p>
      </dgm:t>
    </dgm:pt>
    <dgm:pt modelId="{2C9B59DB-8376-4463-ADC9-1A12440116BC}">
      <dgm:prSet phldrT="[Text]" custT="1"/>
      <dgm:spPr/>
      <dgm:t>
        <a:bodyPr/>
        <a:lstStyle/>
        <a:p>
          <a:r>
            <a:rPr lang="en-US" sz="2400" dirty="0" smtClean="0"/>
            <a:t>Bond Pricing</a:t>
          </a:r>
          <a:endParaRPr lang="en-US" sz="2400" dirty="0"/>
        </a:p>
      </dgm:t>
    </dgm:pt>
    <dgm:pt modelId="{6FAC82B4-60F2-45D3-9E03-0E811D1579DB}" type="parTrans" cxnId="{79BD21C8-66D3-4D14-8DF3-86EBD80CB164}">
      <dgm:prSet/>
      <dgm:spPr/>
      <dgm:t>
        <a:bodyPr/>
        <a:lstStyle/>
        <a:p>
          <a:endParaRPr lang="en-US" sz="2400"/>
        </a:p>
      </dgm:t>
    </dgm:pt>
    <dgm:pt modelId="{A83C65D3-3EA0-4A0A-BF97-131509F5BED2}" type="sibTrans" cxnId="{79BD21C8-66D3-4D14-8DF3-86EBD80CB164}">
      <dgm:prSet/>
      <dgm:spPr/>
      <dgm:t>
        <a:bodyPr/>
        <a:lstStyle/>
        <a:p>
          <a:endParaRPr lang="en-US" sz="2400"/>
        </a:p>
      </dgm:t>
    </dgm:pt>
    <dgm:pt modelId="{63E9D9AD-A6A7-4CE6-8DBC-5554A6A654A9}">
      <dgm:prSet phldrT="[Text]" custT="1"/>
      <dgm:spPr/>
      <dgm:t>
        <a:bodyPr/>
        <a:lstStyle/>
        <a:p>
          <a:r>
            <a:rPr lang="en-US" sz="2400" dirty="0" smtClean="0"/>
            <a:t>Bond Closing</a:t>
          </a:r>
          <a:endParaRPr lang="en-US" sz="2400" dirty="0"/>
        </a:p>
      </dgm:t>
    </dgm:pt>
    <dgm:pt modelId="{5700AE19-9830-475D-9C23-24E68BAA746F}" type="parTrans" cxnId="{F4FC5529-B727-4E61-9541-A7887CD4AEE1}">
      <dgm:prSet/>
      <dgm:spPr/>
      <dgm:t>
        <a:bodyPr/>
        <a:lstStyle/>
        <a:p>
          <a:endParaRPr lang="en-US" sz="2400"/>
        </a:p>
      </dgm:t>
    </dgm:pt>
    <dgm:pt modelId="{C20284BD-E30E-4789-B0FE-95288F7D4D86}" type="sibTrans" cxnId="{F4FC5529-B727-4E61-9541-A7887CD4AEE1}">
      <dgm:prSet/>
      <dgm:spPr/>
      <dgm:t>
        <a:bodyPr/>
        <a:lstStyle/>
        <a:p>
          <a:endParaRPr lang="en-US" sz="2400"/>
        </a:p>
      </dgm:t>
    </dgm:pt>
    <dgm:pt modelId="{D78A17C8-CC5A-4EE9-9078-51C81DE1807E}" type="pres">
      <dgm:prSet presAssocID="{4BB9835A-FA9E-48DA-9C94-D4B0E95FD177}" presName="linearFlow" presStyleCnt="0">
        <dgm:presLayoutVars>
          <dgm:dir/>
          <dgm:resizeHandles val="exact"/>
        </dgm:presLayoutVars>
      </dgm:prSet>
      <dgm:spPr/>
    </dgm:pt>
    <dgm:pt modelId="{4E61DDCE-7783-4A40-B1E5-57CF88AF3D04}" type="pres">
      <dgm:prSet presAssocID="{E91DD916-802E-4ED2-8238-3FF8A8E43B3D}" presName="composite" presStyleCnt="0"/>
      <dgm:spPr/>
    </dgm:pt>
    <dgm:pt modelId="{0434754E-FB2B-4C98-8919-609BD2113E51}" type="pres">
      <dgm:prSet presAssocID="{E91DD916-802E-4ED2-8238-3FF8A8E43B3D}" presName="imgShp"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F82246BE-7C87-4D4A-AB38-8DA90649026F}" type="pres">
      <dgm:prSet presAssocID="{E91DD916-802E-4ED2-8238-3FF8A8E43B3D}" presName="txShp" presStyleLbl="node1" presStyleIdx="0" presStyleCnt="5">
        <dgm:presLayoutVars>
          <dgm:bulletEnabled val="1"/>
        </dgm:presLayoutVars>
      </dgm:prSet>
      <dgm:spPr/>
      <dgm:t>
        <a:bodyPr/>
        <a:lstStyle/>
        <a:p>
          <a:endParaRPr lang="en-US"/>
        </a:p>
      </dgm:t>
    </dgm:pt>
    <dgm:pt modelId="{01912AFE-E223-4A36-9E7C-4E541917FED9}" type="pres">
      <dgm:prSet presAssocID="{F21F3E9C-BAEA-42BF-8CD3-DB719A0DE29B}" presName="spacing" presStyleCnt="0"/>
      <dgm:spPr/>
    </dgm:pt>
    <dgm:pt modelId="{668B9C66-E4A4-4DB5-A222-A7F50266082C}" type="pres">
      <dgm:prSet presAssocID="{0072CD28-4CA0-4AEE-A14F-BCE6CE7448EF}" presName="composite" presStyleCnt="0"/>
      <dgm:spPr/>
    </dgm:pt>
    <dgm:pt modelId="{7967B35C-61B5-427F-B21B-152FEF9B5A23}" type="pres">
      <dgm:prSet presAssocID="{0072CD28-4CA0-4AEE-A14F-BCE6CE7448EF}" presName="imgShp" presStyleLbl="fgImgPlace1" presStyleIdx="1" presStyleCnt="5"/>
      <dgm:spPr>
        <a:blipFill rotWithShape="0">
          <a:blip xmlns:r="http://schemas.openxmlformats.org/officeDocument/2006/relationships" r:embed="rId2"/>
          <a:stretch>
            <a:fillRect/>
          </a:stretch>
        </a:blipFill>
      </dgm:spPr>
    </dgm:pt>
    <dgm:pt modelId="{878FDA45-0EDE-4B8C-8028-6C8ABD12412F}" type="pres">
      <dgm:prSet presAssocID="{0072CD28-4CA0-4AEE-A14F-BCE6CE7448EF}" presName="txShp" presStyleLbl="node1" presStyleIdx="1" presStyleCnt="5">
        <dgm:presLayoutVars>
          <dgm:bulletEnabled val="1"/>
        </dgm:presLayoutVars>
      </dgm:prSet>
      <dgm:spPr/>
      <dgm:t>
        <a:bodyPr/>
        <a:lstStyle/>
        <a:p>
          <a:endParaRPr lang="en-US"/>
        </a:p>
      </dgm:t>
    </dgm:pt>
    <dgm:pt modelId="{37595B78-CA9E-4DE5-BF22-55C54ACC2C55}" type="pres">
      <dgm:prSet presAssocID="{8B594261-AFE9-4F56-9D95-17EFF53E7F6C}" presName="spacing" presStyleCnt="0"/>
      <dgm:spPr/>
    </dgm:pt>
    <dgm:pt modelId="{EB52E9CB-D877-426D-BE55-48A54D8BACC5}" type="pres">
      <dgm:prSet presAssocID="{3D80F82C-10D7-46E3-80E6-B76BE0A4BEDE}" presName="composite" presStyleCnt="0"/>
      <dgm:spPr/>
    </dgm:pt>
    <dgm:pt modelId="{01ADD879-E4AC-4795-8140-A4D8E467BB0F}" type="pres">
      <dgm:prSet presAssocID="{3D80F82C-10D7-46E3-80E6-B76BE0A4BEDE}" presName="imgShp" presStyleLbl="fgImgPlace1" presStyleIdx="2" presStyleCnt="5"/>
      <dgm:spPr>
        <a:blipFill rotWithShape="0">
          <a:blip xmlns:r="http://schemas.openxmlformats.org/officeDocument/2006/relationships" r:embed="rId3"/>
          <a:stretch>
            <a:fillRect/>
          </a:stretch>
        </a:blipFill>
      </dgm:spPr>
    </dgm:pt>
    <dgm:pt modelId="{0CC09CF0-CBF7-4906-918C-B190F4B0590F}" type="pres">
      <dgm:prSet presAssocID="{3D80F82C-10D7-46E3-80E6-B76BE0A4BEDE}" presName="txShp" presStyleLbl="node1" presStyleIdx="2" presStyleCnt="5">
        <dgm:presLayoutVars>
          <dgm:bulletEnabled val="1"/>
        </dgm:presLayoutVars>
      </dgm:prSet>
      <dgm:spPr/>
      <dgm:t>
        <a:bodyPr/>
        <a:lstStyle/>
        <a:p>
          <a:endParaRPr lang="en-US"/>
        </a:p>
      </dgm:t>
    </dgm:pt>
    <dgm:pt modelId="{DCAA9958-9FD5-4632-8136-F9BB0B3F20A8}" type="pres">
      <dgm:prSet presAssocID="{1D8794A9-01AF-4A8F-99D1-E6A296FD9D0B}" presName="spacing" presStyleCnt="0"/>
      <dgm:spPr/>
    </dgm:pt>
    <dgm:pt modelId="{2A295836-FA18-4B7A-B241-78BB781498FC}" type="pres">
      <dgm:prSet presAssocID="{2C9B59DB-8376-4463-ADC9-1A12440116BC}" presName="composite" presStyleCnt="0"/>
      <dgm:spPr/>
    </dgm:pt>
    <dgm:pt modelId="{0AC1CCD5-8B74-4139-8A27-A42902DC687B}" type="pres">
      <dgm:prSet presAssocID="{2C9B59DB-8376-4463-ADC9-1A12440116BC}" presName="imgShp" presStyleLbl="fgImgPlace1" presStyleIdx="3" presStyleCnt="5"/>
      <dgm:spPr>
        <a:blipFill rotWithShape="0">
          <a:blip xmlns:r="http://schemas.openxmlformats.org/officeDocument/2006/relationships" r:embed="rId4"/>
          <a:stretch>
            <a:fillRect/>
          </a:stretch>
        </a:blipFill>
      </dgm:spPr>
    </dgm:pt>
    <dgm:pt modelId="{E665C691-7392-4A2B-970B-01A447F633A0}" type="pres">
      <dgm:prSet presAssocID="{2C9B59DB-8376-4463-ADC9-1A12440116BC}" presName="txShp" presStyleLbl="node1" presStyleIdx="3" presStyleCnt="5">
        <dgm:presLayoutVars>
          <dgm:bulletEnabled val="1"/>
        </dgm:presLayoutVars>
      </dgm:prSet>
      <dgm:spPr/>
      <dgm:t>
        <a:bodyPr/>
        <a:lstStyle/>
        <a:p>
          <a:endParaRPr lang="en-US"/>
        </a:p>
      </dgm:t>
    </dgm:pt>
    <dgm:pt modelId="{D1E5AEBE-1C8A-4C72-B64D-8A08B6836E33}" type="pres">
      <dgm:prSet presAssocID="{A83C65D3-3EA0-4A0A-BF97-131509F5BED2}" presName="spacing" presStyleCnt="0"/>
      <dgm:spPr/>
    </dgm:pt>
    <dgm:pt modelId="{AFFC906D-801C-46E1-ABFB-25752941E713}" type="pres">
      <dgm:prSet presAssocID="{63E9D9AD-A6A7-4CE6-8DBC-5554A6A654A9}" presName="composite" presStyleCnt="0"/>
      <dgm:spPr/>
    </dgm:pt>
    <dgm:pt modelId="{0089FA17-7FAF-423F-973A-84D0D353B867}" type="pres">
      <dgm:prSet presAssocID="{63E9D9AD-A6A7-4CE6-8DBC-5554A6A654A9}" presName="imgShp" presStyleLbl="fgImgPlace1" presStyleIdx="4" presStyleCnt="5"/>
      <dgm:spPr>
        <a:blipFill rotWithShape="0">
          <a:blip xmlns:r="http://schemas.openxmlformats.org/officeDocument/2006/relationships" r:embed="rId5"/>
          <a:stretch>
            <a:fillRect/>
          </a:stretch>
        </a:blipFill>
      </dgm:spPr>
    </dgm:pt>
    <dgm:pt modelId="{C95C4AB7-F8FD-4EAD-9D76-F5BDFD6479D8}" type="pres">
      <dgm:prSet presAssocID="{63E9D9AD-A6A7-4CE6-8DBC-5554A6A654A9}" presName="txShp" presStyleLbl="node1" presStyleIdx="4" presStyleCnt="5">
        <dgm:presLayoutVars>
          <dgm:bulletEnabled val="1"/>
        </dgm:presLayoutVars>
      </dgm:prSet>
      <dgm:spPr/>
      <dgm:t>
        <a:bodyPr/>
        <a:lstStyle/>
        <a:p>
          <a:endParaRPr lang="en-US"/>
        </a:p>
      </dgm:t>
    </dgm:pt>
  </dgm:ptLst>
  <dgm:cxnLst>
    <dgm:cxn modelId="{2A9EA9A5-202B-4C96-A0F9-2444B4A7A29A}" type="presOf" srcId="{E91DD916-802E-4ED2-8238-3FF8A8E43B3D}" destId="{F82246BE-7C87-4D4A-AB38-8DA90649026F}" srcOrd="0" destOrd="0" presId="urn:microsoft.com/office/officeart/2005/8/layout/vList3"/>
    <dgm:cxn modelId="{9F97AD90-D830-4690-A636-EBC86F7A439F}" srcId="{4BB9835A-FA9E-48DA-9C94-D4B0E95FD177}" destId="{E91DD916-802E-4ED2-8238-3FF8A8E43B3D}" srcOrd="0" destOrd="0" parTransId="{6F8560B7-65A7-49BA-8169-9EE4309146C1}" sibTransId="{F21F3E9C-BAEA-42BF-8CD3-DB719A0DE29B}"/>
    <dgm:cxn modelId="{79BD21C8-66D3-4D14-8DF3-86EBD80CB164}" srcId="{4BB9835A-FA9E-48DA-9C94-D4B0E95FD177}" destId="{2C9B59DB-8376-4463-ADC9-1A12440116BC}" srcOrd="3" destOrd="0" parTransId="{6FAC82B4-60F2-45D3-9E03-0E811D1579DB}" sibTransId="{A83C65D3-3EA0-4A0A-BF97-131509F5BED2}"/>
    <dgm:cxn modelId="{58955119-2D1C-448C-9D9D-41DB12BF8264}" type="presOf" srcId="{4BB9835A-FA9E-48DA-9C94-D4B0E95FD177}" destId="{D78A17C8-CC5A-4EE9-9078-51C81DE1807E}" srcOrd="0" destOrd="0" presId="urn:microsoft.com/office/officeart/2005/8/layout/vList3"/>
    <dgm:cxn modelId="{6E4C4E28-6AED-4F6B-9ECA-E36D54174D5A}" type="presOf" srcId="{63E9D9AD-A6A7-4CE6-8DBC-5554A6A654A9}" destId="{C95C4AB7-F8FD-4EAD-9D76-F5BDFD6479D8}" srcOrd="0" destOrd="0" presId="urn:microsoft.com/office/officeart/2005/8/layout/vList3"/>
    <dgm:cxn modelId="{D9BF0B09-66D7-40CB-91B1-EACC1F54CE79}" type="presOf" srcId="{2C9B59DB-8376-4463-ADC9-1A12440116BC}" destId="{E665C691-7392-4A2B-970B-01A447F633A0}" srcOrd="0" destOrd="0" presId="urn:microsoft.com/office/officeart/2005/8/layout/vList3"/>
    <dgm:cxn modelId="{FA71B95A-A8EF-428E-9633-7E35AEA781A6}" srcId="{4BB9835A-FA9E-48DA-9C94-D4B0E95FD177}" destId="{0072CD28-4CA0-4AEE-A14F-BCE6CE7448EF}" srcOrd="1" destOrd="0" parTransId="{BD1FDC5B-767C-49C5-85CE-949FAFDF60A2}" sibTransId="{8B594261-AFE9-4F56-9D95-17EFF53E7F6C}"/>
    <dgm:cxn modelId="{4FE345D4-1C38-4F58-8697-DEAA609035AC}" srcId="{4BB9835A-FA9E-48DA-9C94-D4B0E95FD177}" destId="{3D80F82C-10D7-46E3-80E6-B76BE0A4BEDE}" srcOrd="2" destOrd="0" parTransId="{8D6719A5-755C-41DB-8BDF-5F5E54CA6C0E}" sibTransId="{1D8794A9-01AF-4A8F-99D1-E6A296FD9D0B}"/>
    <dgm:cxn modelId="{F4FC5529-B727-4E61-9541-A7887CD4AEE1}" srcId="{4BB9835A-FA9E-48DA-9C94-D4B0E95FD177}" destId="{63E9D9AD-A6A7-4CE6-8DBC-5554A6A654A9}" srcOrd="4" destOrd="0" parTransId="{5700AE19-9830-475D-9C23-24E68BAA746F}" sibTransId="{C20284BD-E30E-4789-B0FE-95288F7D4D86}"/>
    <dgm:cxn modelId="{817BD3EF-5EA5-4992-B6C4-9DB8C6E63AA7}" type="presOf" srcId="{0072CD28-4CA0-4AEE-A14F-BCE6CE7448EF}" destId="{878FDA45-0EDE-4B8C-8028-6C8ABD12412F}" srcOrd="0" destOrd="0" presId="urn:microsoft.com/office/officeart/2005/8/layout/vList3"/>
    <dgm:cxn modelId="{E4913C63-45B0-4B02-B130-5005A08F9CFB}" type="presOf" srcId="{3D80F82C-10D7-46E3-80E6-B76BE0A4BEDE}" destId="{0CC09CF0-CBF7-4906-918C-B190F4B0590F}" srcOrd="0" destOrd="0" presId="urn:microsoft.com/office/officeart/2005/8/layout/vList3"/>
    <dgm:cxn modelId="{E3F360B5-BAF9-42F0-A82D-339B751F9F0C}" type="presParOf" srcId="{D78A17C8-CC5A-4EE9-9078-51C81DE1807E}" destId="{4E61DDCE-7783-4A40-B1E5-57CF88AF3D04}" srcOrd="0" destOrd="0" presId="urn:microsoft.com/office/officeart/2005/8/layout/vList3"/>
    <dgm:cxn modelId="{56D5DAEA-180F-4F61-8CCC-A65F08B89CAF}" type="presParOf" srcId="{4E61DDCE-7783-4A40-B1E5-57CF88AF3D04}" destId="{0434754E-FB2B-4C98-8919-609BD2113E51}" srcOrd="0" destOrd="0" presId="urn:microsoft.com/office/officeart/2005/8/layout/vList3"/>
    <dgm:cxn modelId="{445B330C-B5FB-4109-A5FE-D8267374B8AA}" type="presParOf" srcId="{4E61DDCE-7783-4A40-B1E5-57CF88AF3D04}" destId="{F82246BE-7C87-4D4A-AB38-8DA90649026F}" srcOrd="1" destOrd="0" presId="urn:microsoft.com/office/officeart/2005/8/layout/vList3"/>
    <dgm:cxn modelId="{8A29E469-408E-484C-B42D-5D6329AA2AC8}" type="presParOf" srcId="{D78A17C8-CC5A-4EE9-9078-51C81DE1807E}" destId="{01912AFE-E223-4A36-9E7C-4E541917FED9}" srcOrd="1" destOrd="0" presId="urn:microsoft.com/office/officeart/2005/8/layout/vList3"/>
    <dgm:cxn modelId="{6CA2CC2F-E5BF-4831-B2B6-55941788AC93}" type="presParOf" srcId="{D78A17C8-CC5A-4EE9-9078-51C81DE1807E}" destId="{668B9C66-E4A4-4DB5-A222-A7F50266082C}" srcOrd="2" destOrd="0" presId="urn:microsoft.com/office/officeart/2005/8/layout/vList3"/>
    <dgm:cxn modelId="{7CE278D1-7E12-4368-A8C6-3F2C6A7F34B0}" type="presParOf" srcId="{668B9C66-E4A4-4DB5-A222-A7F50266082C}" destId="{7967B35C-61B5-427F-B21B-152FEF9B5A23}" srcOrd="0" destOrd="0" presId="urn:microsoft.com/office/officeart/2005/8/layout/vList3"/>
    <dgm:cxn modelId="{C823664F-7AB3-44BF-B72C-3FB377E70F1E}" type="presParOf" srcId="{668B9C66-E4A4-4DB5-A222-A7F50266082C}" destId="{878FDA45-0EDE-4B8C-8028-6C8ABD12412F}" srcOrd="1" destOrd="0" presId="urn:microsoft.com/office/officeart/2005/8/layout/vList3"/>
    <dgm:cxn modelId="{FB20B0FB-DB2E-4325-A515-79EE8100888E}" type="presParOf" srcId="{D78A17C8-CC5A-4EE9-9078-51C81DE1807E}" destId="{37595B78-CA9E-4DE5-BF22-55C54ACC2C55}" srcOrd="3" destOrd="0" presId="urn:microsoft.com/office/officeart/2005/8/layout/vList3"/>
    <dgm:cxn modelId="{FD1B40B2-A45D-491C-B402-99901B1FC982}" type="presParOf" srcId="{D78A17C8-CC5A-4EE9-9078-51C81DE1807E}" destId="{EB52E9CB-D877-426D-BE55-48A54D8BACC5}" srcOrd="4" destOrd="0" presId="urn:microsoft.com/office/officeart/2005/8/layout/vList3"/>
    <dgm:cxn modelId="{D90D6D6D-7347-47FE-BDE8-14145B0C8AF6}" type="presParOf" srcId="{EB52E9CB-D877-426D-BE55-48A54D8BACC5}" destId="{01ADD879-E4AC-4795-8140-A4D8E467BB0F}" srcOrd="0" destOrd="0" presId="urn:microsoft.com/office/officeart/2005/8/layout/vList3"/>
    <dgm:cxn modelId="{A81C69E6-08A6-4711-9544-D45E05A115E6}" type="presParOf" srcId="{EB52E9CB-D877-426D-BE55-48A54D8BACC5}" destId="{0CC09CF0-CBF7-4906-918C-B190F4B0590F}" srcOrd="1" destOrd="0" presId="urn:microsoft.com/office/officeart/2005/8/layout/vList3"/>
    <dgm:cxn modelId="{2B57D4DE-CF9F-4D71-829D-6BCFA42F98B9}" type="presParOf" srcId="{D78A17C8-CC5A-4EE9-9078-51C81DE1807E}" destId="{DCAA9958-9FD5-4632-8136-F9BB0B3F20A8}" srcOrd="5" destOrd="0" presId="urn:microsoft.com/office/officeart/2005/8/layout/vList3"/>
    <dgm:cxn modelId="{585F0BD7-2309-413D-A1C0-101B6A674689}" type="presParOf" srcId="{D78A17C8-CC5A-4EE9-9078-51C81DE1807E}" destId="{2A295836-FA18-4B7A-B241-78BB781498FC}" srcOrd="6" destOrd="0" presId="urn:microsoft.com/office/officeart/2005/8/layout/vList3"/>
    <dgm:cxn modelId="{C194E77D-4F35-447C-9D43-344381A44DD7}" type="presParOf" srcId="{2A295836-FA18-4B7A-B241-78BB781498FC}" destId="{0AC1CCD5-8B74-4139-8A27-A42902DC687B}" srcOrd="0" destOrd="0" presId="urn:microsoft.com/office/officeart/2005/8/layout/vList3"/>
    <dgm:cxn modelId="{262B9722-5CA8-4279-B498-D66EAE0E09AB}" type="presParOf" srcId="{2A295836-FA18-4B7A-B241-78BB781498FC}" destId="{E665C691-7392-4A2B-970B-01A447F633A0}" srcOrd="1" destOrd="0" presId="urn:microsoft.com/office/officeart/2005/8/layout/vList3"/>
    <dgm:cxn modelId="{393F0251-3004-4065-8B2E-F896ADF4BF12}" type="presParOf" srcId="{D78A17C8-CC5A-4EE9-9078-51C81DE1807E}" destId="{D1E5AEBE-1C8A-4C72-B64D-8A08B6836E33}" srcOrd="7" destOrd="0" presId="urn:microsoft.com/office/officeart/2005/8/layout/vList3"/>
    <dgm:cxn modelId="{E3697FF2-70D8-464C-BD92-22822428A2C5}" type="presParOf" srcId="{D78A17C8-CC5A-4EE9-9078-51C81DE1807E}" destId="{AFFC906D-801C-46E1-ABFB-25752941E713}" srcOrd="8" destOrd="0" presId="urn:microsoft.com/office/officeart/2005/8/layout/vList3"/>
    <dgm:cxn modelId="{2691668A-C84D-4475-9954-D6543289F5E6}" type="presParOf" srcId="{AFFC906D-801C-46E1-ABFB-25752941E713}" destId="{0089FA17-7FAF-423F-973A-84D0D353B867}" srcOrd="0" destOrd="0" presId="urn:microsoft.com/office/officeart/2005/8/layout/vList3"/>
    <dgm:cxn modelId="{AD66A6BB-721D-4C9A-B9A9-8BD3E5A8D86C}" type="presParOf" srcId="{AFFC906D-801C-46E1-ABFB-25752941E713}" destId="{C95C4AB7-F8FD-4EAD-9D76-F5BDFD6479D8}"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37063-1D80-4681-92F9-056FC05064C5}" type="doc">
      <dgm:prSet loTypeId="urn:microsoft.com/office/officeart/2005/8/layout/bList2" loCatId="list" qsTypeId="urn:microsoft.com/office/officeart/2005/8/quickstyle/simple1" qsCatId="simple" csTypeId="urn:microsoft.com/office/officeart/2005/8/colors/accent1_2" csCatId="accent1" phldr="1"/>
      <dgm:spPr/>
    </dgm:pt>
    <dgm:pt modelId="{C7152592-AA3F-41A8-8594-6AF258404B6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600" dirty="0" smtClean="0">
              <a:solidFill>
                <a:schemeClr val="bg2"/>
              </a:solidFill>
            </a:rPr>
            <a:t>COMMERCIAL PAPER UTILIZATION</a:t>
          </a:r>
          <a:endParaRPr lang="en-US" sz="1600" dirty="0">
            <a:solidFill>
              <a:schemeClr val="bg2"/>
            </a:solidFill>
          </a:endParaRPr>
        </a:p>
      </dgm:t>
    </dgm:pt>
    <dgm:pt modelId="{55FEC7AF-D484-40D1-A693-632088A532AA}" type="parTrans" cxnId="{BD5D2330-A58C-4CAD-96D9-B9977D6E8967}">
      <dgm:prSet/>
      <dgm:spPr/>
      <dgm:t>
        <a:bodyPr/>
        <a:lstStyle/>
        <a:p>
          <a:endParaRPr lang="en-US"/>
        </a:p>
      </dgm:t>
    </dgm:pt>
    <dgm:pt modelId="{888B8983-AA4E-4E62-AB91-A8604D49FB59}" type="sibTrans" cxnId="{BD5D2330-A58C-4CAD-96D9-B9977D6E8967}">
      <dgm:prSet/>
      <dgm:spPr/>
      <dgm:t>
        <a:bodyPr/>
        <a:lstStyle/>
        <a:p>
          <a:endParaRPr lang="en-US"/>
        </a:p>
      </dgm:t>
    </dgm:pt>
    <dgm:pt modelId="{621B2663-81CC-408C-A542-7BD9215FD726}">
      <dgm:prSet phldrT="[Text]" custT="1">
        <dgm:style>
          <a:lnRef idx="1">
            <a:schemeClr val="dk1"/>
          </a:lnRef>
          <a:fillRef idx="2">
            <a:schemeClr val="dk1"/>
          </a:fillRef>
          <a:effectRef idx="1">
            <a:schemeClr val="dk1"/>
          </a:effectRef>
          <a:fontRef idx="minor">
            <a:schemeClr val="dk1"/>
          </a:fontRef>
        </dgm:style>
      </dgm:prSet>
      <dgm:spPr>
        <a:solidFill>
          <a:srgbClr val="FFFF00"/>
        </a:solidFill>
      </dgm:spPr>
      <dgm:t>
        <a:bodyPr/>
        <a:lstStyle/>
        <a:p>
          <a:r>
            <a:rPr lang="en-US" sz="1600" dirty="0" smtClean="0">
              <a:solidFill>
                <a:schemeClr val="tx1"/>
              </a:solidFill>
            </a:rPr>
            <a:t>MARKET ENVIRONMENT</a:t>
          </a:r>
          <a:endParaRPr lang="en-US" sz="1600" dirty="0">
            <a:solidFill>
              <a:schemeClr val="tx1"/>
            </a:solidFill>
          </a:endParaRPr>
        </a:p>
      </dgm:t>
    </dgm:pt>
    <dgm:pt modelId="{753213BB-F1D8-4FF7-B5B2-CD22B69621DB}" type="parTrans" cxnId="{8EBB1759-5D6E-4F6B-B12A-BD61F263066A}">
      <dgm:prSet/>
      <dgm:spPr/>
      <dgm:t>
        <a:bodyPr/>
        <a:lstStyle/>
        <a:p>
          <a:endParaRPr lang="en-US"/>
        </a:p>
      </dgm:t>
    </dgm:pt>
    <dgm:pt modelId="{41856F48-D4D6-4DFC-87BC-1DCFBC11A57B}" type="sibTrans" cxnId="{8EBB1759-5D6E-4F6B-B12A-BD61F263066A}">
      <dgm:prSet/>
      <dgm:spPr/>
      <dgm:t>
        <a:bodyPr/>
        <a:lstStyle/>
        <a:p>
          <a:endParaRPr lang="en-US"/>
        </a:p>
      </dgm:t>
    </dgm:pt>
    <dgm:pt modelId="{D7041766-2491-4517-9C0A-3985E98C4C8E}">
      <dgm:prSet phldrT="[Text]" custT="1"/>
      <dgm:spPr>
        <a:solidFill>
          <a:srgbClr val="00B0F0"/>
        </a:solidFill>
      </dgm:spPr>
      <dgm:t>
        <a:bodyPr/>
        <a:lstStyle/>
        <a:p>
          <a:r>
            <a:rPr lang="en-US" sz="1600" dirty="0" smtClean="0"/>
            <a:t>COMPLETED CAPITAL PROJECTS</a:t>
          </a:r>
          <a:endParaRPr lang="en-US" sz="1600" dirty="0">
            <a:solidFill>
              <a:schemeClr val="bg1"/>
            </a:solidFill>
          </a:endParaRPr>
        </a:p>
      </dgm:t>
    </dgm:pt>
    <dgm:pt modelId="{0E1B0AD7-44BB-4A45-9C9C-3C5C116136CF}" type="parTrans" cxnId="{1210604D-9FD6-4816-A0B1-821952B467C3}">
      <dgm:prSet/>
      <dgm:spPr/>
      <dgm:t>
        <a:bodyPr/>
        <a:lstStyle/>
        <a:p>
          <a:endParaRPr lang="en-US"/>
        </a:p>
      </dgm:t>
    </dgm:pt>
    <dgm:pt modelId="{1096B9B8-BE68-4869-892F-D8BB311BDC6A}" type="sibTrans" cxnId="{1210604D-9FD6-4816-A0B1-821952B467C3}">
      <dgm:prSet/>
      <dgm:spPr/>
      <dgm:t>
        <a:bodyPr/>
        <a:lstStyle/>
        <a:p>
          <a:endParaRPr lang="en-US"/>
        </a:p>
      </dgm:t>
    </dgm:pt>
    <dgm:pt modelId="{386BA9FD-DC95-4FFD-AED5-4D782D98F7E4}">
      <dgm:prSet custT="1"/>
      <dgm:spPr>
        <a:solidFill>
          <a:schemeClr val="tx2">
            <a:lumMod val="90000"/>
            <a:alpha val="89804"/>
          </a:schemeClr>
        </a:solidFill>
      </dgm:spPr>
      <dgm:t>
        <a:bodyPr/>
        <a:lstStyle/>
        <a:p>
          <a:pPr algn="l"/>
          <a:r>
            <a:rPr lang="en-US" sz="1600" dirty="0" smtClean="0">
              <a:solidFill>
                <a:schemeClr val="bg2"/>
              </a:solidFill>
            </a:rPr>
            <a:t>Interim Financing sources need replenishment</a:t>
          </a:r>
          <a:endParaRPr lang="en-US" sz="1600" dirty="0"/>
        </a:p>
      </dgm:t>
    </dgm:pt>
    <dgm:pt modelId="{BA28E479-ADE1-47BD-96BD-EE686DB5FC32}" type="parTrans" cxnId="{F8A1E4DE-F73C-434B-9F30-8B888E8DD725}">
      <dgm:prSet/>
      <dgm:spPr/>
      <dgm:t>
        <a:bodyPr/>
        <a:lstStyle/>
        <a:p>
          <a:endParaRPr lang="en-US"/>
        </a:p>
      </dgm:t>
    </dgm:pt>
    <dgm:pt modelId="{02DFC008-4DED-4DDE-BD60-F00B53149E56}" type="sibTrans" cxnId="{F8A1E4DE-F73C-434B-9F30-8B888E8DD725}">
      <dgm:prSet/>
      <dgm:spPr/>
      <dgm:t>
        <a:bodyPr/>
        <a:lstStyle/>
        <a:p>
          <a:endParaRPr lang="en-US"/>
        </a:p>
      </dgm:t>
    </dgm:pt>
    <dgm:pt modelId="{D5635948-C43A-4FFD-BC68-7C51ECE96320}">
      <dgm:prSet custT="1">
        <dgm:style>
          <a:lnRef idx="1">
            <a:schemeClr val="dk1"/>
          </a:lnRef>
          <a:fillRef idx="2">
            <a:schemeClr val="dk1"/>
          </a:fillRef>
          <a:effectRef idx="1">
            <a:schemeClr val="dk1"/>
          </a:effectRef>
          <a:fontRef idx="minor">
            <a:schemeClr val="dk1"/>
          </a:fontRef>
        </dgm:style>
      </dgm:prSet>
      <dgm:spPr/>
      <dgm:t>
        <a:bodyPr/>
        <a:lstStyle/>
        <a:p>
          <a:r>
            <a:rPr lang="en-US" sz="1600" dirty="0" smtClean="0">
              <a:solidFill>
                <a:schemeClr val="bg2"/>
              </a:solidFill>
            </a:rPr>
            <a:t>Capital projects are in construction or almost complete and are ready for Long Term Financing</a:t>
          </a:r>
          <a:endParaRPr lang="en-US" sz="1600" dirty="0">
            <a:solidFill>
              <a:schemeClr val="bg2"/>
            </a:solidFill>
          </a:endParaRPr>
        </a:p>
      </dgm:t>
    </dgm:pt>
    <dgm:pt modelId="{9D61236F-BB20-4320-BFEE-07D655DCBC88}" type="parTrans" cxnId="{405EC773-0BA3-4545-BE0D-B1702EF6E659}">
      <dgm:prSet/>
      <dgm:spPr/>
      <dgm:t>
        <a:bodyPr/>
        <a:lstStyle/>
        <a:p>
          <a:endParaRPr lang="en-US"/>
        </a:p>
      </dgm:t>
    </dgm:pt>
    <dgm:pt modelId="{B44B59BB-87C8-40CE-9ADD-E1BEF6D20844}" type="sibTrans" cxnId="{405EC773-0BA3-4545-BE0D-B1702EF6E659}">
      <dgm:prSet/>
      <dgm:spPr/>
      <dgm:t>
        <a:bodyPr/>
        <a:lstStyle/>
        <a:p>
          <a:endParaRPr lang="en-US"/>
        </a:p>
      </dgm:t>
    </dgm:pt>
    <dgm:pt modelId="{4D996988-3254-4252-8823-E1AA25BC0786}">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dirty="0" smtClean="0">
              <a:solidFill>
                <a:schemeClr val="bg2"/>
              </a:solidFill>
            </a:rPr>
            <a:t>Market environment is conducive for financing and/or refunding of prior issued bonds</a:t>
          </a:r>
          <a:endParaRPr lang="en-US" sz="1600" dirty="0">
            <a:solidFill>
              <a:schemeClr val="bg2"/>
            </a:solidFill>
          </a:endParaRPr>
        </a:p>
      </dgm:t>
    </dgm:pt>
    <dgm:pt modelId="{733FB28D-E84D-46E2-8CA1-F555223A1169}" type="sibTrans" cxnId="{75949BB1-F4B8-4FD9-B749-406AA2081EFA}">
      <dgm:prSet/>
      <dgm:spPr/>
      <dgm:t>
        <a:bodyPr/>
        <a:lstStyle/>
        <a:p>
          <a:endParaRPr lang="en-US"/>
        </a:p>
      </dgm:t>
    </dgm:pt>
    <dgm:pt modelId="{21FF6D37-33E2-448C-A639-3F9B55DC8B40}" type="parTrans" cxnId="{75949BB1-F4B8-4FD9-B749-406AA2081EFA}">
      <dgm:prSet/>
      <dgm:spPr/>
      <dgm:t>
        <a:bodyPr/>
        <a:lstStyle/>
        <a:p>
          <a:endParaRPr lang="en-US"/>
        </a:p>
      </dgm:t>
    </dgm:pt>
    <dgm:pt modelId="{30B5C1E2-02CD-4E47-8A64-1DF9B0D76C71}" type="pres">
      <dgm:prSet presAssocID="{00837063-1D80-4681-92F9-056FC05064C5}" presName="diagram" presStyleCnt="0">
        <dgm:presLayoutVars>
          <dgm:dir/>
          <dgm:animLvl val="lvl"/>
          <dgm:resizeHandles val="exact"/>
        </dgm:presLayoutVars>
      </dgm:prSet>
      <dgm:spPr/>
    </dgm:pt>
    <dgm:pt modelId="{60CCCC68-4EF4-43E6-A80C-CB5722F1DD41}" type="pres">
      <dgm:prSet presAssocID="{C7152592-AA3F-41A8-8594-6AF258404B66}" presName="compNode" presStyleCnt="0"/>
      <dgm:spPr/>
    </dgm:pt>
    <dgm:pt modelId="{98469B5D-2455-4EE8-920B-70F832678818}" type="pres">
      <dgm:prSet presAssocID="{C7152592-AA3F-41A8-8594-6AF258404B66}" presName="childRect" presStyleLbl="bgAcc1" presStyleIdx="0" presStyleCnt="3">
        <dgm:presLayoutVars>
          <dgm:bulletEnabled val="1"/>
        </dgm:presLayoutVars>
      </dgm:prSet>
      <dgm:spPr/>
      <dgm:t>
        <a:bodyPr/>
        <a:lstStyle/>
        <a:p>
          <a:endParaRPr lang="en-US"/>
        </a:p>
      </dgm:t>
    </dgm:pt>
    <dgm:pt modelId="{E6879DA0-4AE9-44C7-94FC-11451C3D0EB4}" type="pres">
      <dgm:prSet presAssocID="{C7152592-AA3F-41A8-8594-6AF258404B66}" presName="parentText" presStyleLbl="node1" presStyleIdx="0" presStyleCnt="0">
        <dgm:presLayoutVars>
          <dgm:chMax val="0"/>
          <dgm:bulletEnabled val="1"/>
        </dgm:presLayoutVars>
      </dgm:prSet>
      <dgm:spPr/>
      <dgm:t>
        <a:bodyPr/>
        <a:lstStyle/>
        <a:p>
          <a:endParaRPr lang="en-US"/>
        </a:p>
      </dgm:t>
    </dgm:pt>
    <dgm:pt modelId="{964576F6-9C75-4558-B526-A3991C16A30D}" type="pres">
      <dgm:prSet presAssocID="{C7152592-AA3F-41A8-8594-6AF258404B66}" presName="parentRect" presStyleLbl="alignNode1" presStyleIdx="0" presStyleCnt="3"/>
      <dgm:spPr/>
      <dgm:t>
        <a:bodyPr/>
        <a:lstStyle/>
        <a:p>
          <a:endParaRPr lang="en-US"/>
        </a:p>
      </dgm:t>
    </dgm:pt>
    <dgm:pt modelId="{6FC30A4C-8067-4986-BA89-703DADBF5DD8}" type="pres">
      <dgm:prSet presAssocID="{C7152592-AA3F-41A8-8594-6AF258404B66}" presName="adorn" presStyleLbl="fgAccFollowNode1" presStyleIdx="0" presStyleCnt="3"/>
      <dgm:spPr/>
    </dgm:pt>
    <dgm:pt modelId="{5A2F72D5-4232-4E7C-A84E-3F7B45FE3EBB}" type="pres">
      <dgm:prSet presAssocID="{888B8983-AA4E-4E62-AB91-A8604D49FB59}" presName="sibTrans" presStyleLbl="sibTrans2D1" presStyleIdx="0" presStyleCnt="0"/>
      <dgm:spPr/>
      <dgm:t>
        <a:bodyPr/>
        <a:lstStyle/>
        <a:p>
          <a:endParaRPr lang="en-US"/>
        </a:p>
      </dgm:t>
    </dgm:pt>
    <dgm:pt modelId="{B2FEF276-625F-4AD1-B08A-09FF9FF10D8C}" type="pres">
      <dgm:prSet presAssocID="{621B2663-81CC-408C-A542-7BD9215FD726}" presName="compNode" presStyleCnt="0"/>
      <dgm:spPr/>
    </dgm:pt>
    <dgm:pt modelId="{A4C61D33-FBF3-455F-9135-5965D5A3D5E9}" type="pres">
      <dgm:prSet presAssocID="{621B2663-81CC-408C-A542-7BD9215FD726}" presName="childRect" presStyleLbl="bgAcc1" presStyleIdx="1" presStyleCnt="3" custLinFactNeighborX="-2967">
        <dgm:presLayoutVars>
          <dgm:bulletEnabled val="1"/>
        </dgm:presLayoutVars>
      </dgm:prSet>
      <dgm:spPr/>
      <dgm:t>
        <a:bodyPr/>
        <a:lstStyle/>
        <a:p>
          <a:endParaRPr lang="en-US"/>
        </a:p>
      </dgm:t>
    </dgm:pt>
    <dgm:pt modelId="{BF57A278-432E-45C0-94D2-D4DF1CA97B5A}" type="pres">
      <dgm:prSet presAssocID="{621B2663-81CC-408C-A542-7BD9215FD726}" presName="parentText" presStyleLbl="node1" presStyleIdx="0" presStyleCnt="0">
        <dgm:presLayoutVars>
          <dgm:chMax val="0"/>
          <dgm:bulletEnabled val="1"/>
        </dgm:presLayoutVars>
      </dgm:prSet>
      <dgm:spPr/>
      <dgm:t>
        <a:bodyPr/>
        <a:lstStyle/>
        <a:p>
          <a:endParaRPr lang="en-US"/>
        </a:p>
      </dgm:t>
    </dgm:pt>
    <dgm:pt modelId="{D5F4C435-4A22-42B8-9D2C-E9DC966AE9CB}" type="pres">
      <dgm:prSet presAssocID="{621B2663-81CC-408C-A542-7BD9215FD726}" presName="parentRect" presStyleLbl="alignNode1" presStyleIdx="1" presStyleCnt="3" custLinFactNeighborX="-2967"/>
      <dgm:spPr/>
      <dgm:t>
        <a:bodyPr/>
        <a:lstStyle/>
        <a:p>
          <a:endParaRPr lang="en-US"/>
        </a:p>
      </dgm:t>
    </dgm:pt>
    <dgm:pt modelId="{51A12A6B-80C7-405A-B145-94649973A041}" type="pres">
      <dgm:prSet presAssocID="{621B2663-81CC-408C-A542-7BD9215FD726}" presName="adorn" presStyleLbl="fgAccFollowNode1" presStyleIdx="1" presStyleCnt="3"/>
      <dgm:spPr/>
    </dgm:pt>
    <dgm:pt modelId="{D481F992-BCF7-4CB6-8EAC-8BC6B7799EE4}" type="pres">
      <dgm:prSet presAssocID="{41856F48-D4D6-4DFC-87BC-1DCFBC11A57B}" presName="sibTrans" presStyleLbl="sibTrans2D1" presStyleIdx="0" presStyleCnt="0"/>
      <dgm:spPr/>
      <dgm:t>
        <a:bodyPr/>
        <a:lstStyle/>
        <a:p>
          <a:endParaRPr lang="en-US"/>
        </a:p>
      </dgm:t>
    </dgm:pt>
    <dgm:pt modelId="{8B89F137-52C2-48B8-AA0C-45BC991E7725}" type="pres">
      <dgm:prSet presAssocID="{D7041766-2491-4517-9C0A-3985E98C4C8E}" presName="compNode" presStyleCnt="0"/>
      <dgm:spPr/>
    </dgm:pt>
    <dgm:pt modelId="{B0202E0F-51F1-4321-BD13-9206151EDC67}" type="pres">
      <dgm:prSet presAssocID="{D7041766-2491-4517-9C0A-3985E98C4C8E}" presName="childRect" presStyleLbl="bgAcc1" presStyleIdx="2" presStyleCnt="3">
        <dgm:presLayoutVars>
          <dgm:bulletEnabled val="1"/>
        </dgm:presLayoutVars>
      </dgm:prSet>
      <dgm:spPr/>
      <dgm:t>
        <a:bodyPr/>
        <a:lstStyle/>
        <a:p>
          <a:endParaRPr lang="en-US"/>
        </a:p>
      </dgm:t>
    </dgm:pt>
    <dgm:pt modelId="{E9341FC1-D0DE-4E71-9792-D5A3D1FF7FA5}" type="pres">
      <dgm:prSet presAssocID="{D7041766-2491-4517-9C0A-3985E98C4C8E}" presName="parentText" presStyleLbl="node1" presStyleIdx="0" presStyleCnt="0">
        <dgm:presLayoutVars>
          <dgm:chMax val="0"/>
          <dgm:bulletEnabled val="1"/>
        </dgm:presLayoutVars>
      </dgm:prSet>
      <dgm:spPr/>
      <dgm:t>
        <a:bodyPr/>
        <a:lstStyle/>
        <a:p>
          <a:endParaRPr lang="en-US"/>
        </a:p>
      </dgm:t>
    </dgm:pt>
    <dgm:pt modelId="{FE99A026-6025-4807-B479-0A946B98495D}" type="pres">
      <dgm:prSet presAssocID="{D7041766-2491-4517-9C0A-3985E98C4C8E}" presName="parentRect" presStyleLbl="alignNode1" presStyleIdx="2" presStyleCnt="3"/>
      <dgm:spPr/>
      <dgm:t>
        <a:bodyPr/>
        <a:lstStyle/>
        <a:p>
          <a:endParaRPr lang="en-US"/>
        </a:p>
      </dgm:t>
    </dgm:pt>
    <dgm:pt modelId="{0E93FF20-E1DD-4E05-A899-D3685F2475C2}" type="pres">
      <dgm:prSet presAssocID="{D7041766-2491-4517-9C0A-3985E98C4C8E}" presName="adorn" presStyleLbl="fgAccFollowNode1" presStyleIdx="2" presStyleCnt="3"/>
      <dgm:spPr/>
    </dgm:pt>
  </dgm:ptLst>
  <dgm:cxnLst>
    <dgm:cxn modelId="{B511543D-858E-48CF-9CC5-68769BA901FE}" type="presOf" srcId="{4D996988-3254-4252-8823-E1AA25BC0786}" destId="{A4C61D33-FBF3-455F-9135-5965D5A3D5E9}" srcOrd="0" destOrd="0" presId="urn:microsoft.com/office/officeart/2005/8/layout/bList2"/>
    <dgm:cxn modelId="{520C5225-1323-4D6C-9732-2D1F7D2DE015}" type="presOf" srcId="{888B8983-AA4E-4E62-AB91-A8604D49FB59}" destId="{5A2F72D5-4232-4E7C-A84E-3F7B45FE3EBB}" srcOrd="0" destOrd="0" presId="urn:microsoft.com/office/officeart/2005/8/layout/bList2"/>
    <dgm:cxn modelId="{E7817858-C257-4FEB-BFD8-8435C01D2D63}" type="presOf" srcId="{621B2663-81CC-408C-A542-7BD9215FD726}" destId="{D5F4C435-4A22-42B8-9D2C-E9DC966AE9CB}" srcOrd="1" destOrd="0" presId="urn:microsoft.com/office/officeart/2005/8/layout/bList2"/>
    <dgm:cxn modelId="{8EF2B86D-9E26-40E6-885D-C0DDBF59C089}" type="presOf" srcId="{386BA9FD-DC95-4FFD-AED5-4D782D98F7E4}" destId="{98469B5D-2455-4EE8-920B-70F832678818}" srcOrd="0" destOrd="0" presId="urn:microsoft.com/office/officeart/2005/8/layout/bList2"/>
    <dgm:cxn modelId="{8EBB1759-5D6E-4F6B-B12A-BD61F263066A}" srcId="{00837063-1D80-4681-92F9-056FC05064C5}" destId="{621B2663-81CC-408C-A542-7BD9215FD726}" srcOrd="1" destOrd="0" parTransId="{753213BB-F1D8-4FF7-B5B2-CD22B69621DB}" sibTransId="{41856F48-D4D6-4DFC-87BC-1DCFBC11A57B}"/>
    <dgm:cxn modelId="{BD5D2330-A58C-4CAD-96D9-B9977D6E8967}" srcId="{00837063-1D80-4681-92F9-056FC05064C5}" destId="{C7152592-AA3F-41A8-8594-6AF258404B66}" srcOrd="0" destOrd="0" parTransId="{55FEC7AF-D484-40D1-A693-632088A532AA}" sibTransId="{888B8983-AA4E-4E62-AB91-A8604D49FB59}"/>
    <dgm:cxn modelId="{1210604D-9FD6-4816-A0B1-821952B467C3}" srcId="{00837063-1D80-4681-92F9-056FC05064C5}" destId="{D7041766-2491-4517-9C0A-3985E98C4C8E}" srcOrd="2" destOrd="0" parTransId="{0E1B0AD7-44BB-4A45-9C9C-3C5C116136CF}" sibTransId="{1096B9B8-BE68-4869-892F-D8BB311BDC6A}"/>
    <dgm:cxn modelId="{5DE0A872-29EF-4743-BC25-3021A5305E4B}" type="presOf" srcId="{D7041766-2491-4517-9C0A-3985E98C4C8E}" destId="{E9341FC1-D0DE-4E71-9792-D5A3D1FF7FA5}" srcOrd="0" destOrd="0" presId="urn:microsoft.com/office/officeart/2005/8/layout/bList2"/>
    <dgm:cxn modelId="{FF98C8DF-C02A-4AB1-A0A2-AB8133A29A1C}" type="presOf" srcId="{00837063-1D80-4681-92F9-056FC05064C5}" destId="{30B5C1E2-02CD-4E47-8A64-1DF9B0D76C71}" srcOrd="0" destOrd="0" presId="urn:microsoft.com/office/officeart/2005/8/layout/bList2"/>
    <dgm:cxn modelId="{F8A1E4DE-F73C-434B-9F30-8B888E8DD725}" srcId="{C7152592-AA3F-41A8-8594-6AF258404B66}" destId="{386BA9FD-DC95-4FFD-AED5-4D782D98F7E4}" srcOrd="0" destOrd="0" parTransId="{BA28E479-ADE1-47BD-96BD-EE686DB5FC32}" sibTransId="{02DFC008-4DED-4DDE-BD60-F00B53149E56}"/>
    <dgm:cxn modelId="{5C26D5CD-969E-40F6-9D53-B56892A98212}" type="presOf" srcId="{C7152592-AA3F-41A8-8594-6AF258404B66}" destId="{E6879DA0-4AE9-44C7-94FC-11451C3D0EB4}" srcOrd="0" destOrd="0" presId="urn:microsoft.com/office/officeart/2005/8/layout/bList2"/>
    <dgm:cxn modelId="{405EC773-0BA3-4545-BE0D-B1702EF6E659}" srcId="{D7041766-2491-4517-9C0A-3985E98C4C8E}" destId="{D5635948-C43A-4FFD-BC68-7C51ECE96320}" srcOrd="0" destOrd="0" parTransId="{9D61236F-BB20-4320-BFEE-07D655DCBC88}" sibTransId="{B44B59BB-87C8-40CE-9ADD-E1BEF6D20844}"/>
    <dgm:cxn modelId="{41CEF792-5530-4D14-B22E-FAC82BF253FD}" type="presOf" srcId="{41856F48-D4D6-4DFC-87BC-1DCFBC11A57B}" destId="{D481F992-BCF7-4CB6-8EAC-8BC6B7799EE4}" srcOrd="0" destOrd="0" presId="urn:microsoft.com/office/officeart/2005/8/layout/bList2"/>
    <dgm:cxn modelId="{75949BB1-F4B8-4FD9-B749-406AA2081EFA}" srcId="{621B2663-81CC-408C-A542-7BD9215FD726}" destId="{4D996988-3254-4252-8823-E1AA25BC0786}" srcOrd="0" destOrd="0" parTransId="{21FF6D37-33E2-448C-A639-3F9B55DC8B40}" sibTransId="{733FB28D-E84D-46E2-8CA1-F555223A1169}"/>
    <dgm:cxn modelId="{AEA8E9B0-3796-47A3-B4C4-27C2B4B76DB1}" type="presOf" srcId="{D5635948-C43A-4FFD-BC68-7C51ECE96320}" destId="{B0202E0F-51F1-4321-BD13-9206151EDC67}" srcOrd="0" destOrd="0" presId="urn:microsoft.com/office/officeart/2005/8/layout/bList2"/>
    <dgm:cxn modelId="{DE355012-04E1-4407-85B8-B15C5EEDB6F4}" type="presOf" srcId="{C7152592-AA3F-41A8-8594-6AF258404B66}" destId="{964576F6-9C75-4558-B526-A3991C16A30D}" srcOrd="1" destOrd="0" presId="urn:microsoft.com/office/officeart/2005/8/layout/bList2"/>
    <dgm:cxn modelId="{9CAF27E7-BABD-49F8-8AAE-9662D1BEDDF2}" type="presOf" srcId="{D7041766-2491-4517-9C0A-3985E98C4C8E}" destId="{FE99A026-6025-4807-B479-0A946B98495D}" srcOrd="1" destOrd="0" presId="urn:microsoft.com/office/officeart/2005/8/layout/bList2"/>
    <dgm:cxn modelId="{59751E8E-905F-45DB-8261-A54A80656D4C}" type="presOf" srcId="{621B2663-81CC-408C-A542-7BD9215FD726}" destId="{BF57A278-432E-45C0-94D2-D4DF1CA97B5A}" srcOrd="0" destOrd="0" presId="urn:microsoft.com/office/officeart/2005/8/layout/bList2"/>
    <dgm:cxn modelId="{E3B29BC5-3042-4019-B05C-40CEE2122B46}" type="presParOf" srcId="{30B5C1E2-02CD-4E47-8A64-1DF9B0D76C71}" destId="{60CCCC68-4EF4-43E6-A80C-CB5722F1DD41}" srcOrd="0" destOrd="0" presId="urn:microsoft.com/office/officeart/2005/8/layout/bList2"/>
    <dgm:cxn modelId="{14E32E7D-B34D-40AA-9BB4-ABF2157430EE}" type="presParOf" srcId="{60CCCC68-4EF4-43E6-A80C-CB5722F1DD41}" destId="{98469B5D-2455-4EE8-920B-70F832678818}" srcOrd="0" destOrd="0" presId="urn:microsoft.com/office/officeart/2005/8/layout/bList2"/>
    <dgm:cxn modelId="{D39DB2F0-EC67-4EBE-8EE6-ABC441486067}" type="presParOf" srcId="{60CCCC68-4EF4-43E6-A80C-CB5722F1DD41}" destId="{E6879DA0-4AE9-44C7-94FC-11451C3D0EB4}" srcOrd="1" destOrd="0" presId="urn:microsoft.com/office/officeart/2005/8/layout/bList2"/>
    <dgm:cxn modelId="{EF9A8541-B2EC-4B66-A2E4-062792263FA2}" type="presParOf" srcId="{60CCCC68-4EF4-43E6-A80C-CB5722F1DD41}" destId="{964576F6-9C75-4558-B526-A3991C16A30D}" srcOrd="2" destOrd="0" presId="urn:microsoft.com/office/officeart/2005/8/layout/bList2"/>
    <dgm:cxn modelId="{77728519-B750-4C61-8389-7DA8A2ED9492}" type="presParOf" srcId="{60CCCC68-4EF4-43E6-A80C-CB5722F1DD41}" destId="{6FC30A4C-8067-4986-BA89-703DADBF5DD8}" srcOrd="3" destOrd="0" presId="urn:microsoft.com/office/officeart/2005/8/layout/bList2"/>
    <dgm:cxn modelId="{F1908095-571A-49B6-96A7-3F86B3F646D4}" type="presParOf" srcId="{30B5C1E2-02CD-4E47-8A64-1DF9B0D76C71}" destId="{5A2F72D5-4232-4E7C-A84E-3F7B45FE3EBB}" srcOrd="1" destOrd="0" presId="urn:microsoft.com/office/officeart/2005/8/layout/bList2"/>
    <dgm:cxn modelId="{6451847F-7F14-46CF-AFCE-BDBEB6CF1F7B}" type="presParOf" srcId="{30B5C1E2-02CD-4E47-8A64-1DF9B0D76C71}" destId="{B2FEF276-625F-4AD1-B08A-09FF9FF10D8C}" srcOrd="2" destOrd="0" presId="urn:microsoft.com/office/officeart/2005/8/layout/bList2"/>
    <dgm:cxn modelId="{5DC71C42-86E2-46BB-AC4F-280ADC84A5C1}" type="presParOf" srcId="{B2FEF276-625F-4AD1-B08A-09FF9FF10D8C}" destId="{A4C61D33-FBF3-455F-9135-5965D5A3D5E9}" srcOrd="0" destOrd="0" presId="urn:microsoft.com/office/officeart/2005/8/layout/bList2"/>
    <dgm:cxn modelId="{F11849E1-A3FC-4D88-B618-9D64E6F5E770}" type="presParOf" srcId="{B2FEF276-625F-4AD1-B08A-09FF9FF10D8C}" destId="{BF57A278-432E-45C0-94D2-D4DF1CA97B5A}" srcOrd="1" destOrd="0" presId="urn:microsoft.com/office/officeart/2005/8/layout/bList2"/>
    <dgm:cxn modelId="{FAD8070A-7D6A-4317-A5DF-8674275F2117}" type="presParOf" srcId="{B2FEF276-625F-4AD1-B08A-09FF9FF10D8C}" destId="{D5F4C435-4A22-42B8-9D2C-E9DC966AE9CB}" srcOrd="2" destOrd="0" presId="urn:microsoft.com/office/officeart/2005/8/layout/bList2"/>
    <dgm:cxn modelId="{44DC636C-E48D-4CDE-9971-A4AC0BCC5AC3}" type="presParOf" srcId="{B2FEF276-625F-4AD1-B08A-09FF9FF10D8C}" destId="{51A12A6B-80C7-405A-B145-94649973A041}" srcOrd="3" destOrd="0" presId="urn:microsoft.com/office/officeart/2005/8/layout/bList2"/>
    <dgm:cxn modelId="{03B93C6F-FB95-4DE8-84CB-2F2E7AD91B29}" type="presParOf" srcId="{30B5C1E2-02CD-4E47-8A64-1DF9B0D76C71}" destId="{D481F992-BCF7-4CB6-8EAC-8BC6B7799EE4}" srcOrd="3" destOrd="0" presId="urn:microsoft.com/office/officeart/2005/8/layout/bList2"/>
    <dgm:cxn modelId="{C17179AA-7783-45F6-B982-856F2844DC4D}" type="presParOf" srcId="{30B5C1E2-02CD-4E47-8A64-1DF9B0D76C71}" destId="{8B89F137-52C2-48B8-AA0C-45BC991E7725}" srcOrd="4" destOrd="0" presId="urn:microsoft.com/office/officeart/2005/8/layout/bList2"/>
    <dgm:cxn modelId="{CEBADB42-0BD1-4A09-8CEA-F280CC49583D}" type="presParOf" srcId="{8B89F137-52C2-48B8-AA0C-45BC991E7725}" destId="{B0202E0F-51F1-4321-BD13-9206151EDC67}" srcOrd="0" destOrd="0" presId="urn:microsoft.com/office/officeart/2005/8/layout/bList2"/>
    <dgm:cxn modelId="{44481F2A-FFEE-4DE0-8661-95A3F8F0887F}" type="presParOf" srcId="{8B89F137-52C2-48B8-AA0C-45BC991E7725}" destId="{E9341FC1-D0DE-4E71-9792-D5A3D1FF7FA5}" srcOrd="1" destOrd="0" presId="urn:microsoft.com/office/officeart/2005/8/layout/bList2"/>
    <dgm:cxn modelId="{54C40FD6-3BFA-44EA-8658-98AB0D4CF090}" type="presParOf" srcId="{8B89F137-52C2-48B8-AA0C-45BC991E7725}" destId="{FE99A026-6025-4807-B479-0A946B98495D}" srcOrd="2" destOrd="0" presId="urn:microsoft.com/office/officeart/2005/8/layout/bList2"/>
    <dgm:cxn modelId="{CE598A0C-8AA3-4CAC-A2EE-AD41D0BB2CB7}" type="presParOf" srcId="{8B89F137-52C2-48B8-AA0C-45BC991E7725}" destId="{0E93FF20-E1DD-4E05-A899-D3685F2475C2}"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60BDA-FF10-4D63-90B0-7494ADF4905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7BFAE2EB-7764-42E1-975A-129527F2E700}">
      <dgm:prSet phldrT="[Text]"/>
      <dgm:spPr/>
      <dgm:t>
        <a:bodyPr/>
        <a:lstStyle/>
        <a:p>
          <a:r>
            <a:rPr lang="en-US" b="1" dirty="0" smtClean="0"/>
            <a:t>Marketing the University’s Bonds</a:t>
          </a:r>
          <a:endParaRPr lang="en-US" b="1" dirty="0"/>
        </a:p>
      </dgm:t>
    </dgm:pt>
    <dgm:pt modelId="{B1291A9D-FDB2-40E7-8BD4-BE8EF1B555FB}" type="parTrans" cxnId="{86ECF2E0-BBDF-4F4B-99DE-1B2B752A2524}">
      <dgm:prSet/>
      <dgm:spPr/>
      <dgm:t>
        <a:bodyPr/>
        <a:lstStyle/>
        <a:p>
          <a:endParaRPr lang="en-US"/>
        </a:p>
      </dgm:t>
    </dgm:pt>
    <dgm:pt modelId="{B921639F-22E2-4763-A97F-BC632E44F67C}" type="sibTrans" cxnId="{86ECF2E0-BBDF-4F4B-99DE-1B2B752A2524}">
      <dgm:prSet/>
      <dgm:spPr/>
      <dgm:t>
        <a:bodyPr/>
        <a:lstStyle/>
        <a:p>
          <a:endParaRPr lang="en-US"/>
        </a:p>
      </dgm:t>
    </dgm:pt>
    <dgm:pt modelId="{1830FDF2-58A0-489C-A902-762D1BDF3953}">
      <dgm:prSet phldrT="[Text]"/>
      <dgm:spPr/>
      <dgm:t>
        <a:bodyPr/>
        <a:lstStyle/>
        <a:p>
          <a:r>
            <a:rPr lang="en-US" dirty="0" smtClean="0"/>
            <a:t>In the financing execution process the University prepares a disclosure for investors on the University</a:t>
          </a:r>
          <a:endParaRPr lang="en-US" dirty="0"/>
        </a:p>
      </dgm:t>
    </dgm:pt>
    <dgm:pt modelId="{DB36D4D5-B16E-41B6-B294-0BDFD094D05F}" type="parTrans" cxnId="{47A34C45-BC55-465C-900D-E25AEAA19D42}">
      <dgm:prSet/>
      <dgm:spPr/>
      <dgm:t>
        <a:bodyPr/>
        <a:lstStyle/>
        <a:p>
          <a:endParaRPr lang="en-US"/>
        </a:p>
      </dgm:t>
    </dgm:pt>
    <dgm:pt modelId="{473D3C0D-9C02-4D2C-B5DC-F4C91C414EF1}" type="sibTrans" cxnId="{47A34C45-BC55-465C-900D-E25AEAA19D42}">
      <dgm:prSet/>
      <dgm:spPr/>
      <dgm:t>
        <a:bodyPr/>
        <a:lstStyle/>
        <a:p>
          <a:endParaRPr lang="en-US"/>
        </a:p>
      </dgm:t>
    </dgm:pt>
    <dgm:pt modelId="{CCC0B100-1FA6-4787-99E2-A28BDBA3146C}">
      <dgm:prSet phldrT="[Text]"/>
      <dgm:spPr/>
      <dgm:t>
        <a:bodyPr/>
        <a:lstStyle/>
        <a:p>
          <a:r>
            <a:rPr lang="en-US" b="1" dirty="0" smtClean="0"/>
            <a:t>Bond Order Period</a:t>
          </a:r>
          <a:endParaRPr lang="en-US" b="1" dirty="0"/>
        </a:p>
      </dgm:t>
    </dgm:pt>
    <dgm:pt modelId="{4B2E618F-5B77-43B8-B7DD-CCF1D05E4CF3}" type="parTrans" cxnId="{10512872-8557-4656-9CD9-F0069CE1BBAC}">
      <dgm:prSet/>
      <dgm:spPr/>
      <dgm:t>
        <a:bodyPr/>
        <a:lstStyle/>
        <a:p>
          <a:endParaRPr lang="en-US"/>
        </a:p>
      </dgm:t>
    </dgm:pt>
    <dgm:pt modelId="{A37D6F97-FB73-4185-B687-07AFAD4AE20F}" type="sibTrans" cxnId="{10512872-8557-4656-9CD9-F0069CE1BBAC}">
      <dgm:prSet/>
      <dgm:spPr/>
      <dgm:t>
        <a:bodyPr/>
        <a:lstStyle/>
        <a:p>
          <a:endParaRPr lang="en-US"/>
        </a:p>
      </dgm:t>
    </dgm:pt>
    <dgm:pt modelId="{B4DE1340-9B86-4A60-B1C7-AE0276AE02C1}">
      <dgm:prSet phldrT="[Text]"/>
      <dgm:spPr/>
      <dgm:t>
        <a:bodyPr/>
        <a:lstStyle/>
        <a:p>
          <a:r>
            <a:rPr lang="en-US" dirty="0" smtClean="0"/>
            <a:t>Bonds are sold through an order process after bond marketing process</a:t>
          </a:r>
          <a:endParaRPr lang="en-US" dirty="0"/>
        </a:p>
      </dgm:t>
    </dgm:pt>
    <dgm:pt modelId="{F8F18285-EB78-4E67-9162-889C0E569310}" type="parTrans" cxnId="{D9DCD230-07DC-43DB-A5ED-C76658F1EB4C}">
      <dgm:prSet/>
      <dgm:spPr/>
      <dgm:t>
        <a:bodyPr/>
        <a:lstStyle/>
        <a:p>
          <a:endParaRPr lang="en-US"/>
        </a:p>
      </dgm:t>
    </dgm:pt>
    <dgm:pt modelId="{0E70E892-911F-4E5F-A03C-F9209612AFFE}" type="sibTrans" cxnId="{D9DCD230-07DC-43DB-A5ED-C76658F1EB4C}">
      <dgm:prSet/>
      <dgm:spPr/>
      <dgm:t>
        <a:bodyPr/>
        <a:lstStyle/>
        <a:p>
          <a:endParaRPr lang="en-US"/>
        </a:p>
      </dgm:t>
    </dgm:pt>
    <dgm:pt modelId="{8C8ED981-65A1-4B2E-80AB-DBD51CC1F4F8}">
      <dgm:prSet phldrT="[Text]"/>
      <dgm:spPr/>
      <dgm:t>
        <a:bodyPr/>
        <a:lstStyle/>
        <a:p>
          <a:endParaRPr lang="en-US" dirty="0"/>
        </a:p>
      </dgm:t>
    </dgm:pt>
    <dgm:pt modelId="{7EA28280-2BB6-4790-B0AC-307BA912BA0F}" type="parTrans" cxnId="{66D091F3-62E7-4F2E-923D-468214171AE8}">
      <dgm:prSet/>
      <dgm:spPr/>
      <dgm:t>
        <a:bodyPr/>
        <a:lstStyle/>
        <a:p>
          <a:endParaRPr lang="en-US"/>
        </a:p>
      </dgm:t>
    </dgm:pt>
    <dgm:pt modelId="{016B45B5-E1DF-46BC-9D14-A18DEDC58833}" type="sibTrans" cxnId="{66D091F3-62E7-4F2E-923D-468214171AE8}">
      <dgm:prSet/>
      <dgm:spPr/>
      <dgm:t>
        <a:bodyPr/>
        <a:lstStyle/>
        <a:p>
          <a:endParaRPr lang="en-US"/>
        </a:p>
      </dgm:t>
    </dgm:pt>
    <dgm:pt modelId="{942ADF49-DC4F-42FA-9BFD-E96769435A24}">
      <dgm:prSet phldrT="[Text]"/>
      <dgm:spPr/>
      <dgm:t>
        <a:bodyPr/>
        <a:lstStyle/>
        <a:p>
          <a:r>
            <a:rPr lang="en-US" b="1" dirty="0" smtClean="0"/>
            <a:t>Bond Pricing</a:t>
          </a:r>
          <a:endParaRPr lang="en-US" b="1" dirty="0"/>
        </a:p>
      </dgm:t>
    </dgm:pt>
    <dgm:pt modelId="{45587915-475B-4726-A294-9F836E511A57}" type="parTrans" cxnId="{4E22F684-62A1-4860-A599-FD34A1382088}">
      <dgm:prSet/>
      <dgm:spPr/>
      <dgm:t>
        <a:bodyPr/>
        <a:lstStyle/>
        <a:p>
          <a:endParaRPr lang="en-US"/>
        </a:p>
      </dgm:t>
    </dgm:pt>
    <dgm:pt modelId="{7E067D75-32EA-4169-8F71-67FAE7119B08}" type="sibTrans" cxnId="{4E22F684-62A1-4860-A599-FD34A1382088}">
      <dgm:prSet/>
      <dgm:spPr/>
      <dgm:t>
        <a:bodyPr/>
        <a:lstStyle/>
        <a:p>
          <a:endParaRPr lang="en-US"/>
        </a:p>
      </dgm:t>
    </dgm:pt>
    <dgm:pt modelId="{F672F149-2399-48BB-9D4A-88BAAE00B772}">
      <dgm:prSet phldrT="[Text]"/>
      <dgm:spPr/>
      <dgm:t>
        <a:bodyPr/>
        <a:lstStyle/>
        <a:p>
          <a:r>
            <a:rPr lang="en-US" dirty="0" smtClean="0"/>
            <a:t>Coupons and Rates are Set on the day of bond pricing</a:t>
          </a:r>
          <a:endParaRPr lang="en-US" dirty="0"/>
        </a:p>
      </dgm:t>
    </dgm:pt>
    <dgm:pt modelId="{60D11A0D-1B37-412E-8E28-A361C31CF323}" type="parTrans" cxnId="{C7F98DC7-8BB1-4DE0-9B46-77C40EA0AF36}">
      <dgm:prSet/>
      <dgm:spPr/>
      <dgm:t>
        <a:bodyPr/>
        <a:lstStyle/>
        <a:p>
          <a:endParaRPr lang="en-US"/>
        </a:p>
      </dgm:t>
    </dgm:pt>
    <dgm:pt modelId="{13477A24-8342-4D5E-98D1-0C6E341A12D8}" type="sibTrans" cxnId="{C7F98DC7-8BB1-4DE0-9B46-77C40EA0AF36}">
      <dgm:prSet/>
      <dgm:spPr/>
      <dgm:t>
        <a:bodyPr/>
        <a:lstStyle/>
        <a:p>
          <a:endParaRPr lang="en-US"/>
        </a:p>
      </dgm:t>
    </dgm:pt>
    <dgm:pt modelId="{38B74867-F81B-4243-BA89-17DD2BA623E5}">
      <dgm:prSet phldrT="[Text]"/>
      <dgm:spPr/>
      <dgm:t>
        <a:bodyPr/>
        <a:lstStyle/>
        <a:p>
          <a:r>
            <a:rPr lang="en-US" dirty="0" smtClean="0"/>
            <a:t>Enough bonds are sold for project capital needs</a:t>
          </a:r>
          <a:endParaRPr lang="en-US" dirty="0"/>
        </a:p>
      </dgm:t>
    </dgm:pt>
    <dgm:pt modelId="{8983D6DF-E7AD-4711-B2FC-6F1DB7ED6C7B}" type="parTrans" cxnId="{53462803-CE9F-4A0B-9267-D2F7F9263982}">
      <dgm:prSet/>
      <dgm:spPr/>
      <dgm:t>
        <a:bodyPr/>
        <a:lstStyle/>
        <a:p>
          <a:endParaRPr lang="en-US"/>
        </a:p>
      </dgm:t>
    </dgm:pt>
    <dgm:pt modelId="{E82B50A6-31DE-4A24-A30E-7F6A9A1C236E}" type="sibTrans" cxnId="{53462803-CE9F-4A0B-9267-D2F7F9263982}">
      <dgm:prSet/>
      <dgm:spPr/>
      <dgm:t>
        <a:bodyPr/>
        <a:lstStyle/>
        <a:p>
          <a:endParaRPr lang="en-US"/>
        </a:p>
      </dgm:t>
    </dgm:pt>
    <dgm:pt modelId="{7199BF9B-D5D7-4390-BB11-2E00D00738EB}">
      <dgm:prSet phldrT="[Text]"/>
      <dgm:spPr/>
      <dgm:t>
        <a:bodyPr/>
        <a:lstStyle/>
        <a:p>
          <a:r>
            <a:rPr lang="en-US" dirty="0" smtClean="0"/>
            <a:t>Including construction costs, capitalized interest and costs of issuance</a:t>
          </a:r>
          <a:endParaRPr lang="en-US" dirty="0"/>
        </a:p>
      </dgm:t>
    </dgm:pt>
    <dgm:pt modelId="{F74354F7-0028-45E4-83DB-866181D256E3}" type="parTrans" cxnId="{B7883FBC-7C6E-4D60-B285-74BA57A55F25}">
      <dgm:prSet/>
      <dgm:spPr/>
      <dgm:t>
        <a:bodyPr/>
        <a:lstStyle/>
        <a:p>
          <a:endParaRPr lang="en-US"/>
        </a:p>
      </dgm:t>
    </dgm:pt>
    <dgm:pt modelId="{008EBE41-CABC-4B71-B605-2A0A043A7FBF}" type="sibTrans" cxnId="{B7883FBC-7C6E-4D60-B285-74BA57A55F25}">
      <dgm:prSet/>
      <dgm:spPr/>
      <dgm:t>
        <a:bodyPr/>
        <a:lstStyle/>
        <a:p>
          <a:endParaRPr lang="en-US"/>
        </a:p>
      </dgm:t>
    </dgm:pt>
    <dgm:pt modelId="{F4CF6059-8301-40B7-B6C4-E720D27AE5B2}">
      <dgm:prSet phldrT="[Text]"/>
      <dgm:spPr/>
      <dgm:t>
        <a:bodyPr/>
        <a:lstStyle/>
        <a:p>
          <a:r>
            <a:rPr lang="en-US" dirty="0" smtClean="0"/>
            <a:t>If the University is refunding bonds, enough bonds need to be issued to fund an escrow to legally </a:t>
          </a:r>
          <a:r>
            <a:rPr lang="en-US" dirty="0" err="1" smtClean="0"/>
            <a:t>defease</a:t>
          </a:r>
          <a:r>
            <a:rPr lang="en-US" dirty="0" smtClean="0"/>
            <a:t> the refunded bond issue</a:t>
          </a:r>
          <a:endParaRPr lang="en-US" dirty="0"/>
        </a:p>
      </dgm:t>
    </dgm:pt>
    <dgm:pt modelId="{DD7D38EC-BA75-4757-8F1D-63246CE02702}" type="parTrans" cxnId="{D59A40CD-3B94-4948-B34D-7B707633D3DF}">
      <dgm:prSet/>
      <dgm:spPr/>
      <dgm:t>
        <a:bodyPr/>
        <a:lstStyle/>
        <a:p>
          <a:endParaRPr lang="en-US"/>
        </a:p>
      </dgm:t>
    </dgm:pt>
    <dgm:pt modelId="{45696474-3014-42BA-9A3E-261490DEE7C8}" type="sibTrans" cxnId="{D59A40CD-3B94-4948-B34D-7B707633D3DF}">
      <dgm:prSet/>
      <dgm:spPr/>
      <dgm:t>
        <a:bodyPr/>
        <a:lstStyle/>
        <a:p>
          <a:endParaRPr lang="en-US"/>
        </a:p>
      </dgm:t>
    </dgm:pt>
    <dgm:pt modelId="{EA25ABF8-B744-4449-ACB8-8CF1986E2511}">
      <dgm:prSet phldrT="[Text]"/>
      <dgm:spPr/>
      <dgm:t>
        <a:bodyPr/>
        <a:lstStyle/>
        <a:p>
          <a:r>
            <a:rPr lang="en-US" dirty="0" smtClean="0"/>
            <a:t>This includes for example financial information, current credit ratings, student and state budget information</a:t>
          </a:r>
          <a:endParaRPr lang="en-US" dirty="0"/>
        </a:p>
      </dgm:t>
    </dgm:pt>
    <dgm:pt modelId="{209D4BD6-B89D-423A-8DD8-81D7048D6C99}" type="parTrans" cxnId="{3701029F-818F-473B-913D-E63869250544}">
      <dgm:prSet/>
      <dgm:spPr/>
      <dgm:t>
        <a:bodyPr/>
        <a:lstStyle/>
        <a:p>
          <a:endParaRPr lang="en-US"/>
        </a:p>
      </dgm:t>
    </dgm:pt>
    <dgm:pt modelId="{84F99EDD-1025-48E8-B1F3-67E6B4FB2588}" type="sibTrans" cxnId="{3701029F-818F-473B-913D-E63869250544}">
      <dgm:prSet/>
      <dgm:spPr/>
      <dgm:t>
        <a:bodyPr/>
        <a:lstStyle/>
        <a:p>
          <a:endParaRPr lang="en-US"/>
        </a:p>
      </dgm:t>
    </dgm:pt>
    <dgm:pt modelId="{257EE645-47C0-44E5-8A9F-DE9182F0BD11}">
      <dgm:prSet phldrT="[Text]"/>
      <dgm:spPr/>
      <dgm:t>
        <a:bodyPr/>
        <a:lstStyle/>
        <a:p>
          <a:r>
            <a:rPr lang="en-US" dirty="0" smtClean="0"/>
            <a:t>This disclosure is reviewed by investors to assist them in making a decision of whether or not they want to purchase the University’s bonds</a:t>
          </a:r>
          <a:endParaRPr lang="en-US" dirty="0"/>
        </a:p>
      </dgm:t>
    </dgm:pt>
    <dgm:pt modelId="{BC8C2836-BEA2-4B61-899D-928879685A39}" type="parTrans" cxnId="{4B3A7F77-D8C6-4EA0-BA91-AFB659FD2E0E}">
      <dgm:prSet/>
      <dgm:spPr/>
      <dgm:t>
        <a:bodyPr/>
        <a:lstStyle/>
        <a:p>
          <a:endParaRPr lang="en-US"/>
        </a:p>
      </dgm:t>
    </dgm:pt>
    <dgm:pt modelId="{C3A58D2F-32F9-406A-98AD-C2152620193D}" type="sibTrans" cxnId="{4B3A7F77-D8C6-4EA0-BA91-AFB659FD2E0E}">
      <dgm:prSet/>
      <dgm:spPr/>
      <dgm:t>
        <a:bodyPr/>
        <a:lstStyle/>
        <a:p>
          <a:endParaRPr lang="en-US"/>
        </a:p>
      </dgm:t>
    </dgm:pt>
    <dgm:pt modelId="{8083E52F-89C1-461A-A23C-56789807C00D}">
      <dgm:prSet phldrT="[Text]"/>
      <dgm:spPr/>
      <dgm:t>
        <a:bodyPr/>
        <a:lstStyle/>
        <a:p>
          <a:r>
            <a:rPr lang="en-US" dirty="0" smtClean="0"/>
            <a:t>Typically the marketing process before bonds are sold is a week</a:t>
          </a:r>
          <a:endParaRPr lang="en-US" dirty="0"/>
        </a:p>
      </dgm:t>
    </dgm:pt>
    <dgm:pt modelId="{0869A11D-9258-4265-8DB0-0ACDF804504B}" type="parTrans" cxnId="{3F4D393E-97DA-454D-B0B0-191E77147670}">
      <dgm:prSet/>
      <dgm:spPr/>
      <dgm:t>
        <a:bodyPr/>
        <a:lstStyle/>
        <a:p>
          <a:endParaRPr lang="en-US"/>
        </a:p>
      </dgm:t>
    </dgm:pt>
    <dgm:pt modelId="{19EF6E1E-73B1-4F31-B291-FCD60416553B}" type="sibTrans" cxnId="{3F4D393E-97DA-454D-B0B0-191E77147670}">
      <dgm:prSet/>
      <dgm:spPr/>
      <dgm:t>
        <a:bodyPr/>
        <a:lstStyle/>
        <a:p>
          <a:endParaRPr lang="en-US"/>
        </a:p>
      </dgm:t>
    </dgm:pt>
    <dgm:pt modelId="{45B24D19-3CD1-4976-AAE1-E99431662F7A}">
      <dgm:prSet phldrT="[Text]"/>
      <dgm:spPr/>
      <dgm:t>
        <a:bodyPr/>
        <a:lstStyle/>
        <a:p>
          <a:r>
            <a:rPr lang="en-US" dirty="0" smtClean="0"/>
            <a:t>Typically the University offers bonds to retail investors (mom and pop) the day before they are offered to institutional investors (</a:t>
          </a:r>
          <a:r>
            <a:rPr lang="en-US" dirty="0" err="1" smtClean="0"/>
            <a:t>ie</a:t>
          </a:r>
          <a:r>
            <a:rPr lang="en-US" dirty="0" smtClean="0"/>
            <a:t> bond funds, insurance companies, hedge funds)</a:t>
          </a:r>
          <a:endParaRPr lang="en-US" dirty="0"/>
        </a:p>
      </dgm:t>
    </dgm:pt>
    <dgm:pt modelId="{70E95C18-8DC4-400B-98F6-88345C194087}" type="parTrans" cxnId="{BC4BEA09-31DD-4CD3-BC7C-66F2EEE1BE4A}">
      <dgm:prSet/>
      <dgm:spPr/>
      <dgm:t>
        <a:bodyPr/>
        <a:lstStyle/>
        <a:p>
          <a:endParaRPr lang="en-US"/>
        </a:p>
      </dgm:t>
    </dgm:pt>
    <dgm:pt modelId="{996B189B-AB93-463A-8C91-49CA7D19AB34}" type="sibTrans" cxnId="{BC4BEA09-31DD-4CD3-BC7C-66F2EEE1BE4A}">
      <dgm:prSet/>
      <dgm:spPr/>
      <dgm:t>
        <a:bodyPr/>
        <a:lstStyle/>
        <a:p>
          <a:endParaRPr lang="en-US"/>
        </a:p>
      </dgm:t>
    </dgm:pt>
    <dgm:pt modelId="{CD8A53C2-4608-4085-8263-CA6AED92570B}">
      <dgm:prSet phldrT="[Text]"/>
      <dgm:spPr/>
      <dgm:t>
        <a:bodyPr/>
        <a:lstStyle/>
        <a:p>
          <a:r>
            <a:rPr lang="en-US" dirty="0" smtClean="0"/>
            <a:t>Bonds are sold by maturity – typically the University offers bonds from years 1 to 30 for new money capital projects</a:t>
          </a:r>
          <a:endParaRPr lang="en-US" dirty="0"/>
        </a:p>
      </dgm:t>
    </dgm:pt>
    <dgm:pt modelId="{FE24167A-A8CA-4AC0-85E0-5540B8DCFAAD}" type="parTrans" cxnId="{8E3CDBCA-C063-4C2C-A74A-06632419BFE9}">
      <dgm:prSet/>
      <dgm:spPr/>
      <dgm:t>
        <a:bodyPr/>
        <a:lstStyle/>
        <a:p>
          <a:endParaRPr lang="en-US"/>
        </a:p>
      </dgm:t>
    </dgm:pt>
    <dgm:pt modelId="{1D8DA07D-E2FF-4473-9B6B-D3A8A4ED45BE}" type="sibTrans" cxnId="{8E3CDBCA-C063-4C2C-A74A-06632419BFE9}">
      <dgm:prSet/>
      <dgm:spPr/>
      <dgm:t>
        <a:bodyPr/>
        <a:lstStyle/>
        <a:p>
          <a:endParaRPr lang="en-US"/>
        </a:p>
      </dgm:t>
    </dgm:pt>
    <dgm:pt modelId="{8AB09746-1EC6-4D69-B953-BDBD860E5FFF}" type="pres">
      <dgm:prSet presAssocID="{BD660BDA-FF10-4D63-90B0-7494ADF49051}" presName="Name0" presStyleCnt="0">
        <dgm:presLayoutVars>
          <dgm:dir/>
          <dgm:animLvl val="lvl"/>
          <dgm:resizeHandles val="exact"/>
        </dgm:presLayoutVars>
      </dgm:prSet>
      <dgm:spPr/>
      <dgm:t>
        <a:bodyPr/>
        <a:lstStyle/>
        <a:p>
          <a:endParaRPr lang="en-US"/>
        </a:p>
      </dgm:t>
    </dgm:pt>
    <dgm:pt modelId="{4296126C-258D-4C9B-AD8C-FAB20B9A6B10}" type="pres">
      <dgm:prSet presAssocID="{7BFAE2EB-7764-42E1-975A-129527F2E700}" presName="composite" presStyleCnt="0"/>
      <dgm:spPr/>
    </dgm:pt>
    <dgm:pt modelId="{763E49DC-5A26-4DBC-9A65-607C8A018877}" type="pres">
      <dgm:prSet presAssocID="{7BFAE2EB-7764-42E1-975A-129527F2E700}" presName="parTx" presStyleLbl="alignNode1" presStyleIdx="0" presStyleCnt="3">
        <dgm:presLayoutVars>
          <dgm:chMax val="0"/>
          <dgm:chPref val="0"/>
          <dgm:bulletEnabled val="1"/>
        </dgm:presLayoutVars>
      </dgm:prSet>
      <dgm:spPr/>
      <dgm:t>
        <a:bodyPr/>
        <a:lstStyle/>
        <a:p>
          <a:endParaRPr lang="en-US"/>
        </a:p>
      </dgm:t>
    </dgm:pt>
    <dgm:pt modelId="{91609298-2DE6-44A5-B97B-FCA8294F7DF6}" type="pres">
      <dgm:prSet presAssocID="{7BFAE2EB-7764-42E1-975A-129527F2E700}" presName="desTx" presStyleLbl="alignAccFollowNode1" presStyleIdx="0" presStyleCnt="3">
        <dgm:presLayoutVars>
          <dgm:bulletEnabled val="1"/>
        </dgm:presLayoutVars>
      </dgm:prSet>
      <dgm:spPr/>
      <dgm:t>
        <a:bodyPr/>
        <a:lstStyle/>
        <a:p>
          <a:endParaRPr lang="en-US"/>
        </a:p>
      </dgm:t>
    </dgm:pt>
    <dgm:pt modelId="{15FF0454-E28D-4C38-9448-95F887D63AFD}" type="pres">
      <dgm:prSet presAssocID="{B921639F-22E2-4763-A97F-BC632E44F67C}" presName="space" presStyleCnt="0"/>
      <dgm:spPr/>
    </dgm:pt>
    <dgm:pt modelId="{B82843D3-A71F-4083-861A-CE600608903E}" type="pres">
      <dgm:prSet presAssocID="{CCC0B100-1FA6-4787-99E2-A28BDBA3146C}" presName="composite" presStyleCnt="0"/>
      <dgm:spPr/>
    </dgm:pt>
    <dgm:pt modelId="{5DFDF749-270E-4E84-9C9D-564C3AAB278C}" type="pres">
      <dgm:prSet presAssocID="{CCC0B100-1FA6-4787-99E2-A28BDBA3146C}" presName="parTx" presStyleLbl="alignNode1" presStyleIdx="1" presStyleCnt="3">
        <dgm:presLayoutVars>
          <dgm:chMax val="0"/>
          <dgm:chPref val="0"/>
          <dgm:bulletEnabled val="1"/>
        </dgm:presLayoutVars>
      </dgm:prSet>
      <dgm:spPr/>
      <dgm:t>
        <a:bodyPr/>
        <a:lstStyle/>
        <a:p>
          <a:endParaRPr lang="en-US"/>
        </a:p>
      </dgm:t>
    </dgm:pt>
    <dgm:pt modelId="{267683CF-1656-4712-962A-B838E2EB2767}" type="pres">
      <dgm:prSet presAssocID="{CCC0B100-1FA6-4787-99E2-A28BDBA3146C}" presName="desTx" presStyleLbl="alignAccFollowNode1" presStyleIdx="1" presStyleCnt="3">
        <dgm:presLayoutVars>
          <dgm:bulletEnabled val="1"/>
        </dgm:presLayoutVars>
      </dgm:prSet>
      <dgm:spPr/>
      <dgm:t>
        <a:bodyPr/>
        <a:lstStyle/>
        <a:p>
          <a:endParaRPr lang="en-US"/>
        </a:p>
      </dgm:t>
    </dgm:pt>
    <dgm:pt modelId="{9F7CC7C9-3EEB-4E2D-AA77-ADBEDF265A05}" type="pres">
      <dgm:prSet presAssocID="{A37D6F97-FB73-4185-B687-07AFAD4AE20F}" presName="space" presStyleCnt="0"/>
      <dgm:spPr/>
    </dgm:pt>
    <dgm:pt modelId="{FC3C66F6-B06C-4EC6-A9B3-11AF18170789}" type="pres">
      <dgm:prSet presAssocID="{942ADF49-DC4F-42FA-9BFD-E96769435A24}" presName="composite" presStyleCnt="0"/>
      <dgm:spPr/>
    </dgm:pt>
    <dgm:pt modelId="{8A474F28-D0CE-419B-8ED8-3439D02D4281}" type="pres">
      <dgm:prSet presAssocID="{942ADF49-DC4F-42FA-9BFD-E96769435A24}" presName="parTx" presStyleLbl="alignNode1" presStyleIdx="2" presStyleCnt="3">
        <dgm:presLayoutVars>
          <dgm:chMax val="0"/>
          <dgm:chPref val="0"/>
          <dgm:bulletEnabled val="1"/>
        </dgm:presLayoutVars>
      </dgm:prSet>
      <dgm:spPr/>
      <dgm:t>
        <a:bodyPr/>
        <a:lstStyle/>
        <a:p>
          <a:endParaRPr lang="en-US"/>
        </a:p>
      </dgm:t>
    </dgm:pt>
    <dgm:pt modelId="{2D8572D2-0DB3-4DE5-A669-89489761774E}" type="pres">
      <dgm:prSet presAssocID="{942ADF49-DC4F-42FA-9BFD-E96769435A24}" presName="desTx" presStyleLbl="alignAccFollowNode1" presStyleIdx="2" presStyleCnt="3">
        <dgm:presLayoutVars>
          <dgm:bulletEnabled val="1"/>
        </dgm:presLayoutVars>
      </dgm:prSet>
      <dgm:spPr/>
      <dgm:t>
        <a:bodyPr/>
        <a:lstStyle/>
        <a:p>
          <a:endParaRPr lang="en-US"/>
        </a:p>
      </dgm:t>
    </dgm:pt>
  </dgm:ptLst>
  <dgm:cxnLst>
    <dgm:cxn modelId="{54F928D3-0293-478A-BB9D-524B885311EC}" type="presOf" srcId="{7BFAE2EB-7764-42E1-975A-129527F2E700}" destId="{763E49DC-5A26-4DBC-9A65-607C8A018877}" srcOrd="0" destOrd="0" presId="urn:microsoft.com/office/officeart/2005/8/layout/hList1"/>
    <dgm:cxn modelId="{B7883FBC-7C6E-4D60-B285-74BA57A55F25}" srcId="{942ADF49-DC4F-42FA-9BFD-E96769435A24}" destId="{7199BF9B-D5D7-4390-BB11-2E00D00738EB}" srcOrd="2" destOrd="0" parTransId="{F74354F7-0028-45E4-83DB-866181D256E3}" sibTransId="{008EBE41-CABC-4B71-B605-2A0A043A7FBF}"/>
    <dgm:cxn modelId="{47A34C45-BC55-465C-900D-E25AEAA19D42}" srcId="{7BFAE2EB-7764-42E1-975A-129527F2E700}" destId="{1830FDF2-58A0-489C-A902-762D1BDF3953}" srcOrd="0" destOrd="0" parTransId="{DB36D4D5-B16E-41B6-B294-0BDFD094D05F}" sibTransId="{473D3C0D-9C02-4D2C-B5DC-F4C91C414EF1}"/>
    <dgm:cxn modelId="{10512872-8557-4656-9CD9-F0069CE1BBAC}" srcId="{BD660BDA-FF10-4D63-90B0-7494ADF49051}" destId="{CCC0B100-1FA6-4787-99E2-A28BDBA3146C}" srcOrd="1" destOrd="0" parTransId="{4B2E618F-5B77-43B8-B7DD-CCF1D05E4CF3}" sibTransId="{A37D6F97-FB73-4185-B687-07AFAD4AE20F}"/>
    <dgm:cxn modelId="{5AEBF00D-9267-4D92-933F-C3882AE4A0BF}" type="presOf" srcId="{EA25ABF8-B744-4449-ACB8-8CF1986E2511}" destId="{91609298-2DE6-44A5-B97B-FCA8294F7DF6}" srcOrd="0" destOrd="1" presId="urn:microsoft.com/office/officeart/2005/8/layout/hList1"/>
    <dgm:cxn modelId="{D9DCD230-07DC-43DB-A5ED-C76658F1EB4C}" srcId="{CCC0B100-1FA6-4787-99E2-A28BDBA3146C}" destId="{B4DE1340-9B86-4A60-B1C7-AE0276AE02C1}" srcOrd="0" destOrd="0" parTransId="{F8F18285-EB78-4E67-9162-889C0E569310}" sibTransId="{0E70E892-911F-4E5F-A03C-F9209612AFFE}"/>
    <dgm:cxn modelId="{86ECF2E0-BBDF-4F4B-99DE-1B2B752A2524}" srcId="{BD660BDA-FF10-4D63-90B0-7494ADF49051}" destId="{7BFAE2EB-7764-42E1-975A-129527F2E700}" srcOrd="0" destOrd="0" parTransId="{B1291A9D-FDB2-40E7-8BD4-BE8EF1B555FB}" sibTransId="{B921639F-22E2-4763-A97F-BC632E44F67C}"/>
    <dgm:cxn modelId="{62C6ECA7-1F3F-4724-B5E4-770A3A67E002}" type="presOf" srcId="{8C8ED981-65A1-4B2E-80AB-DBD51CC1F4F8}" destId="{267683CF-1656-4712-962A-B838E2EB2767}" srcOrd="0" destOrd="3" presId="urn:microsoft.com/office/officeart/2005/8/layout/hList1"/>
    <dgm:cxn modelId="{C7F98DC7-8BB1-4DE0-9B46-77C40EA0AF36}" srcId="{942ADF49-DC4F-42FA-9BFD-E96769435A24}" destId="{F672F149-2399-48BB-9D4A-88BAAE00B772}" srcOrd="0" destOrd="0" parTransId="{60D11A0D-1B37-412E-8E28-A361C31CF323}" sibTransId="{13477A24-8342-4D5E-98D1-0C6E341A12D8}"/>
    <dgm:cxn modelId="{81383249-C7DA-44D2-8E69-F221932F0EDA}" type="presOf" srcId="{38B74867-F81B-4243-BA89-17DD2BA623E5}" destId="{2D8572D2-0DB3-4DE5-A669-89489761774E}" srcOrd="0" destOrd="1" presId="urn:microsoft.com/office/officeart/2005/8/layout/hList1"/>
    <dgm:cxn modelId="{94160A3F-4D53-4AF0-8917-72985AD41610}" type="presOf" srcId="{F672F149-2399-48BB-9D4A-88BAAE00B772}" destId="{2D8572D2-0DB3-4DE5-A669-89489761774E}" srcOrd="0" destOrd="0" presId="urn:microsoft.com/office/officeart/2005/8/layout/hList1"/>
    <dgm:cxn modelId="{34BC1F92-299B-4521-995A-1DFE6348AFCC}" type="presOf" srcId="{BD660BDA-FF10-4D63-90B0-7494ADF49051}" destId="{8AB09746-1EC6-4D69-B953-BDBD860E5FFF}" srcOrd="0" destOrd="0" presId="urn:microsoft.com/office/officeart/2005/8/layout/hList1"/>
    <dgm:cxn modelId="{4E22F684-62A1-4860-A599-FD34A1382088}" srcId="{BD660BDA-FF10-4D63-90B0-7494ADF49051}" destId="{942ADF49-DC4F-42FA-9BFD-E96769435A24}" srcOrd="2" destOrd="0" parTransId="{45587915-475B-4726-A294-9F836E511A57}" sibTransId="{7E067D75-32EA-4169-8F71-67FAE7119B08}"/>
    <dgm:cxn modelId="{53462803-CE9F-4A0B-9267-D2F7F9263982}" srcId="{942ADF49-DC4F-42FA-9BFD-E96769435A24}" destId="{38B74867-F81B-4243-BA89-17DD2BA623E5}" srcOrd="1" destOrd="0" parTransId="{8983D6DF-E7AD-4711-B2FC-6F1DB7ED6C7B}" sibTransId="{E82B50A6-31DE-4A24-A30E-7F6A9A1C236E}"/>
    <dgm:cxn modelId="{F61E67F8-44C3-43D3-BBFC-F732525B0C33}" type="presOf" srcId="{8083E52F-89C1-461A-A23C-56789807C00D}" destId="{91609298-2DE6-44A5-B97B-FCA8294F7DF6}" srcOrd="0" destOrd="3" presId="urn:microsoft.com/office/officeart/2005/8/layout/hList1"/>
    <dgm:cxn modelId="{9F283576-6C7F-48C0-B442-304396F61AD5}" type="presOf" srcId="{45B24D19-3CD1-4976-AAE1-E99431662F7A}" destId="{267683CF-1656-4712-962A-B838E2EB2767}" srcOrd="0" destOrd="2" presId="urn:microsoft.com/office/officeart/2005/8/layout/hList1"/>
    <dgm:cxn modelId="{BC4BEA09-31DD-4CD3-BC7C-66F2EEE1BE4A}" srcId="{CCC0B100-1FA6-4787-99E2-A28BDBA3146C}" destId="{45B24D19-3CD1-4976-AAE1-E99431662F7A}" srcOrd="2" destOrd="0" parTransId="{70E95C18-8DC4-400B-98F6-88345C194087}" sibTransId="{996B189B-AB93-463A-8C91-49CA7D19AB34}"/>
    <dgm:cxn modelId="{CA1F0957-6D48-4B84-B224-ED29FA17BF2F}" type="presOf" srcId="{1830FDF2-58A0-489C-A902-762D1BDF3953}" destId="{91609298-2DE6-44A5-B97B-FCA8294F7DF6}" srcOrd="0" destOrd="0" presId="urn:microsoft.com/office/officeart/2005/8/layout/hList1"/>
    <dgm:cxn modelId="{D59A40CD-3B94-4948-B34D-7B707633D3DF}" srcId="{942ADF49-DC4F-42FA-9BFD-E96769435A24}" destId="{F4CF6059-8301-40B7-B6C4-E720D27AE5B2}" srcOrd="3" destOrd="0" parTransId="{DD7D38EC-BA75-4757-8F1D-63246CE02702}" sibTransId="{45696474-3014-42BA-9A3E-261490DEE7C8}"/>
    <dgm:cxn modelId="{5A93151D-FF7F-4062-9269-C35A6526BB43}" type="presOf" srcId="{257EE645-47C0-44E5-8A9F-DE9182F0BD11}" destId="{91609298-2DE6-44A5-B97B-FCA8294F7DF6}" srcOrd="0" destOrd="2" presId="urn:microsoft.com/office/officeart/2005/8/layout/hList1"/>
    <dgm:cxn modelId="{4401EDF7-608B-4518-B60D-CEF02956C037}" type="presOf" srcId="{F4CF6059-8301-40B7-B6C4-E720D27AE5B2}" destId="{2D8572D2-0DB3-4DE5-A669-89489761774E}" srcOrd="0" destOrd="3" presId="urn:microsoft.com/office/officeart/2005/8/layout/hList1"/>
    <dgm:cxn modelId="{8E3CDBCA-C063-4C2C-A74A-06632419BFE9}" srcId="{CCC0B100-1FA6-4787-99E2-A28BDBA3146C}" destId="{CD8A53C2-4608-4085-8263-CA6AED92570B}" srcOrd="1" destOrd="0" parTransId="{FE24167A-A8CA-4AC0-85E0-5540B8DCFAAD}" sibTransId="{1D8DA07D-E2FF-4473-9B6B-D3A8A4ED45BE}"/>
    <dgm:cxn modelId="{839D44D1-A0B6-4C82-AF3D-FC11CC76CBC2}" type="presOf" srcId="{CCC0B100-1FA6-4787-99E2-A28BDBA3146C}" destId="{5DFDF749-270E-4E84-9C9D-564C3AAB278C}" srcOrd="0" destOrd="0" presId="urn:microsoft.com/office/officeart/2005/8/layout/hList1"/>
    <dgm:cxn modelId="{3701029F-818F-473B-913D-E63869250544}" srcId="{7BFAE2EB-7764-42E1-975A-129527F2E700}" destId="{EA25ABF8-B744-4449-ACB8-8CF1986E2511}" srcOrd="1" destOrd="0" parTransId="{209D4BD6-B89D-423A-8DD8-81D7048D6C99}" sibTransId="{84F99EDD-1025-48E8-B1F3-67E6B4FB2588}"/>
    <dgm:cxn modelId="{3F4D393E-97DA-454D-B0B0-191E77147670}" srcId="{7BFAE2EB-7764-42E1-975A-129527F2E700}" destId="{8083E52F-89C1-461A-A23C-56789807C00D}" srcOrd="3" destOrd="0" parTransId="{0869A11D-9258-4265-8DB0-0ACDF804504B}" sibTransId="{19EF6E1E-73B1-4F31-B291-FCD60416553B}"/>
    <dgm:cxn modelId="{4B3A7F77-D8C6-4EA0-BA91-AFB659FD2E0E}" srcId="{7BFAE2EB-7764-42E1-975A-129527F2E700}" destId="{257EE645-47C0-44E5-8A9F-DE9182F0BD11}" srcOrd="2" destOrd="0" parTransId="{BC8C2836-BEA2-4B61-899D-928879685A39}" sibTransId="{C3A58D2F-32F9-406A-98AD-C2152620193D}"/>
    <dgm:cxn modelId="{ACE1956D-FC25-4151-976F-9F0D12605B74}" type="presOf" srcId="{942ADF49-DC4F-42FA-9BFD-E96769435A24}" destId="{8A474F28-D0CE-419B-8ED8-3439D02D4281}" srcOrd="0" destOrd="0" presId="urn:microsoft.com/office/officeart/2005/8/layout/hList1"/>
    <dgm:cxn modelId="{0E53AE6B-6162-4182-B0D6-8793E0548562}" type="presOf" srcId="{7199BF9B-D5D7-4390-BB11-2E00D00738EB}" destId="{2D8572D2-0DB3-4DE5-A669-89489761774E}" srcOrd="0" destOrd="2" presId="urn:microsoft.com/office/officeart/2005/8/layout/hList1"/>
    <dgm:cxn modelId="{06B497A2-3983-4B64-AD70-56EE21C29902}" type="presOf" srcId="{CD8A53C2-4608-4085-8263-CA6AED92570B}" destId="{267683CF-1656-4712-962A-B838E2EB2767}" srcOrd="0" destOrd="1" presId="urn:microsoft.com/office/officeart/2005/8/layout/hList1"/>
    <dgm:cxn modelId="{EB7F4D8C-2ECD-4F8F-BF27-13740B279408}" type="presOf" srcId="{B4DE1340-9B86-4A60-B1C7-AE0276AE02C1}" destId="{267683CF-1656-4712-962A-B838E2EB2767}" srcOrd="0" destOrd="0" presId="urn:microsoft.com/office/officeart/2005/8/layout/hList1"/>
    <dgm:cxn modelId="{66D091F3-62E7-4F2E-923D-468214171AE8}" srcId="{CCC0B100-1FA6-4787-99E2-A28BDBA3146C}" destId="{8C8ED981-65A1-4B2E-80AB-DBD51CC1F4F8}" srcOrd="3" destOrd="0" parTransId="{7EA28280-2BB6-4790-B0AC-307BA912BA0F}" sibTransId="{016B45B5-E1DF-46BC-9D14-A18DEDC58833}"/>
    <dgm:cxn modelId="{316CEF66-B62D-4CEC-8491-0D2C4DB8105B}" type="presParOf" srcId="{8AB09746-1EC6-4D69-B953-BDBD860E5FFF}" destId="{4296126C-258D-4C9B-AD8C-FAB20B9A6B10}" srcOrd="0" destOrd="0" presId="urn:microsoft.com/office/officeart/2005/8/layout/hList1"/>
    <dgm:cxn modelId="{33EE127C-23DD-4845-8D0B-B5D163C306E9}" type="presParOf" srcId="{4296126C-258D-4C9B-AD8C-FAB20B9A6B10}" destId="{763E49DC-5A26-4DBC-9A65-607C8A018877}" srcOrd="0" destOrd="0" presId="urn:microsoft.com/office/officeart/2005/8/layout/hList1"/>
    <dgm:cxn modelId="{8CC3F940-B71C-4C06-AE31-9997FD05429C}" type="presParOf" srcId="{4296126C-258D-4C9B-AD8C-FAB20B9A6B10}" destId="{91609298-2DE6-44A5-B97B-FCA8294F7DF6}" srcOrd="1" destOrd="0" presId="urn:microsoft.com/office/officeart/2005/8/layout/hList1"/>
    <dgm:cxn modelId="{D3B64C4A-13E7-42CC-81A0-08B5F6FBFB38}" type="presParOf" srcId="{8AB09746-1EC6-4D69-B953-BDBD860E5FFF}" destId="{15FF0454-E28D-4C38-9448-95F887D63AFD}" srcOrd="1" destOrd="0" presId="urn:microsoft.com/office/officeart/2005/8/layout/hList1"/>
    <dgm:cxn modelId="{5AE6A650-1BCD-493E-82FC-E922356832D0}" type="presParOf" srcId="{8AB09746-1EC6-4D69-B953-BDBD860E5FFF}" destId="{B82843D3-A71F-4083-861A-CE600608903E}" srcOrd="2" destOrd="0" presId="urn:microsoft.com/office/officeart/2005/8/layout/hList1"/>
    <dgm:cxn modelId="{AE176DDB-4162-4577-A358-31D82DDD51FA}" type="presParOf" srcId="{B82843D3-A71F-4083-861A-CE600608903E}" destId="{5DFDF749-270E-4E84-9C9D-564C3AAB278C}" srcOrd="0" destOrd="0" presId="urn:microsoft.com/office/officeart/2005/8/layout/hList1"/>
    <dgm:cxn modelId="{DBC8D351-4192-4467-AD44-179C40FC47CA}" type="presParOf" srcId="{B82843D3-A71F-4083-861A-CE600608903E}" destId="{267683CF-1656-4712-962A-B838E2EB2767}" srcOrd="1" destOrd="0" presId="urn:microsoft.com/office/officeart/2005/8/layout/hList1"/>
    <dgm:cxn modelId="{47C33A58-A049-4718-94D1-F4D10B4CA1B4}" type="presParOf" srcId="{8AB09746-1EC6-4D69-B953-BDBD860E5FFF}" destId="{9F7CC7C9-3EEB-4E2D-AA77-ADBEDF265A05}" srcOrd="3" destOrd="0" presId="urn:microsoft.com/office/officeart/2005/8/layout/hList1"/>
    <dgm:cxn modelId="{69ECDF1D-6A00-49C9-A6D2-0A3B9D825434}" type="presParOf" srcId="{8AB09746-1EC6-4D69-B953-BDBD860E5FFF}" destId="{FC3C66F6-B06C-4EC6-A9B3-11AF18170789}" srcOrd="4" destOrd="0" presId="urn:microsoft.com/office/officeart/2005/8/layout/hList1"/>
    <dgm:cxn modelId="{463537D3-141D-4865-B37B-AFBEBFB6B051}" type="presParOf" srcId="{FC3C66F6-B06C-4EC6-A9B3-11AF18170789}" destId="{8A474F28-D0CE-419B-8ED8-3439D02D4281}" srcOrd="0" destOrd="0" presId="urn:microsoft.com/office/officeart/2005/8/layout/hList1"/>
    <dgm:cxn modelId="{17EE982F-BAA9-4B4D-A6BB-E949C5AD72BE}" type="presParOf" srcId="{FC3C66F6-B06C-4EC6-A9B3-11AF18170789}" destId="{2D8572D2-0DB3-4DE5-A669-89489761774E}" srcOrd="1" destOrd="0" presId="urn:microsoft.com/office/officeart/2005/8/layout/h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A35553-6DAB-4CF2-934D-3664FE5A0CC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768BE0B-E04A-4AF6-9A0F-1C0B3A9910CC}">
      <dgm:prSet phldrT="[Text]"/>
      <dgm:spPr>
        <a:solidFill>
          <a:schemeClr val="accent6">
            <a:lumMod val="75000"/>
          </a:schemeClr>
        </a:solidFill>
      </dgm:spPr>
      <dgm:t>
        <a:bodyPr/>
        <a:lstStyle/>
        <a:p>
          <a:r>
            <a:rPr lang="en-US" dirty="0" smtClean="0"/>
            <a:t>Underwriter (Investment Bank) wires bond proceeds to Trustee</a:t>
          </a:r>
          <a:endParaRPr lang="en-US" dirty="0"/>
        </a:p>
      </dgm:t>
    </dgm:pt>
    <dgm:pt modelId="{B9AE41F9-DDC0-433D-82A1-C3D4AA6A0EFB}" type="parTrans" cxnId="{BEB06605-042C-4FCD-BB8D-77205C208DC9}">
      <dgm:prSet/>
      <dgm:spPr/>
      <dgm:t>
        <a:bodyPr/>
        <a:lstStyle/>
        <a:p>
          <a:endParaRPr lang="en-US"/>
        </a:p>
      </dgm:t>
    </dgm:pt>
    <dgm:pt modelId="{2869B98E-06E4-4310-AADF-4D7B9C9B071A}" type="sibTrans" cxnId="{BEB06605-042C-4FCD-BB8D-77205C208DC9}">
      <dgm:prSet/>
      <dgm:spPr/>
      <dgm:t>
        <a:bodyPr/>
        <a:lstStyle/>
        <a:p>
          <a:endParaRPr lang="en-US"/>
        </a:p>
      </dgm:t>
    </dgm:pt>
    <dgm:pt modelId="{591E0781-1D2D-4634-A2FB-D5CD6A5BCD49}">
      <dgm:prSet phldrT="[Text]"/>
      <dgm:spPr>
        <a:solidFill>
          <a:srgbClr val="E1D36B"/>
        </a:solidFill>
      </dgm:spPr>
      <dgm:t>
        <a:bodyPr/>
        <a:lstStyle/>
        <a:p>
          <a:r>
            <a:rPr lang="en-US" dirty="0" smtClean="0">
              <a:solidFill>
                <a:schemeClr val="tx1"/>
              </a:solidFill>
            </a:rPr>
            <a:t>Bond Trustee Acknowledges Receipt of Bond Proceeds</a:t>
          </a:r>
          <a:endParaRPr lang="en-US" dirty="0">
            <a:solidFill>
              <a:schemeClr val="tx1"/>
            </a:solidFill>
          </a:endParaRPr>
        </a:p>
      </dgm:t>
    </dgm:pt>
    <dgm:pt modelId="{0376A48B-3718-49EA-8540-9A3709D3DF93}" type="parTrans" cxnId="{28858C8D-339D-4958-8CA5-7361FA4F76D7}">
      <dgm:prSet/>
      <dgm:spPr/>
      <dgm:t>
        <a:bodyPr/>
        <a:lstStyle/>
        <a:p>
          <a:endParaRPr lang="en-US"/>
        </a:p>
      </dgm:t>
    </dgm:pt>
    <dgm:pt modelId="{B9158F07-30EB-428D-A022-9977454490B0}" type="sibTrans" cxnId="{28858C8D-339D-4958-8CA5-7361FA4F76D7}">
      <dgm:prSet/>
      <dgm:spPr/>
      <dgm:t>
        <a:bodyPr/>
        <a:lstStyle/>
        <a:p>
          <a:endParaRPr lang="en-US"/>
        </a:p>
      </dgm:t>
    </dgm:pt>
    <dgm:pt modelId="{DAAE0200-033B-4AD7-86A1-5978D897E103}">
      <dgm:prSet phldrT="[Text]"/>
      <dgm:spPr>
        <a:solidFill>
          <a:schemeClr val="bg2">
            <a:lumMod val="75000"/>
          </a:schemeClr>
        </a:solidFill>
      </dgm:spPr>
      <dgm:t>
        <a:bodyPr/>
        <a:lstStyle/>
        <a:p>
          <a:r>
            <a:rPr lang="en-US" dirty="0" smtClean="0"/>
            <a:t>Close Bond Issue – Bonds are registered at DTC</a:t>
          </a:r>
          <a:endParaRPr lang="en-US" dirty="0"/>
        </a:p>
      </dgm:t>
    </dgm:pt>
    <dgm:pt modelId="{7DA85747-1A5E-4414-87DC-C3619BF7113E}" type="parTrans" cxnId="{32137CA1-76EA-4A28-A661-6696E33D4F45}">
      <dgm:prSet/>
      <dgm:spPr/>
      <dgm:t>
        <a:bodyPr/>
        <a:lstStyle/>
        <a:p>
          <a:endParaRPr lang="en-US"/>
        </a:p>
      </dgm:t>
    </dgm:pt>
    <dgm:pt modelId="{39FB1F3D-D219-45FC-B6CF-6AD6D72C8011}" type="sibTrans" cxnId="{32137CA1-76EA-4A28-A661-6696E33D4F45}">
      <dgm:prSet/>
      <dgm:spPr/>
      <dgm:t>
        <a:bodyPr/>
        <a:lstStyle/>
        <a:p>
          <a:endParaRPr lang="en-US"/>
        </a:p>
      </dgm:t>
    </dgm:pt>
    <dgm:pt modelId="{F7BD664A-4703-4EE7-8908-2DAAB0C8462E}">
      <dgm:prSet phldrT="[Text]"/>
      <dgm:spPr>
        <a:solidFill>
          <a:srgbClr val="8077B9"/>
        </a:solidFill>
      </dgm:spPr>
      <dgm:t>
        <a:bodyPr/>
        <a:lstStyle/>
        <a:p>
          <a:r>
            <a:rPr lang="en-US" dirty="0" smtClean="0"/>
            <a:t>Bond Trustee Wires Funds to UC</a:t>
          </a:r>
          <a:endParaRPr lang="en-US" dirty="0"/>
        </a:p>
      </dgm:t>
    </dgm:pt>
    <dgm:pt modelId="{868D8046-0F79-4C6C-B7A3-EFF3D03671FA}" type="parTrans" cxnId="{1507BED3-8275-4302-86FD-777BB6A38468}">
      <dgm:prSet/>
      <dgm:spPr/>
      <dgm:t>
        <a:bodyPr/>
        <a:lstStyle/>
        <a:p>
          <a:endParaRPr lang="en-US"/>
        </a:p>
      </dgm:t>
    </dgm:pt>
    <dgm:pt modelId="{04F1595F-0C31-4387-99CE-47B8BACDA699}" type="sibTrans" cxnId="{1507BED3-8275-4302-86FD-777BB6A38468}">
      <dgm:prSet/>
      <dgm:spPr/>
      <dgm:t>
        <a:bodyPr/>
        <a:lstStyle/>
        <a:p>
          <a:endParaRPr lang="en-US"/>
        </a:p>
      </dgm:t>
    </dgm:pt>
    <dgm:pt modelId="{26B9A0C1-131D-46EC-B4E4-91687A311EDE}">
      <dgm:prSet phldrT="[Text]"/>
      <dgm:spPr/>
      <dgm:t>
        <a:bodyPr/>
        <a:lstStyle/>
        <a:p>
          <a:r>
            <a:rPr lang="en-US" dirty="0" smtClean="0"/>
            <a:t>Bond Proceeds Arrive at UC</a:t>
          </a:r>
          <a:endParaRPr lang="en-US" dirty="0"/>
        </a:p>
      </dgm:t>
    </dgm:pt>
    <dgm:pt modelId="{04FBCC42-DAFD-4D3F-BEDA-9E9FC6A10E95}" type="parTrans" cxnId="{5CC34F34-747C-4E19-BD31-CEC12FBD203C}">
      <dgm:prSet/>
      <dgm:spPr/>
      <dgm:t>
        <a:bodyPr/>
        <a:lstStyle/>
        <a:p>
          <a:endParaRPr lang="en-US"/>
        </a:p>
      </dgm:t>
    </dgm:pt>
    <dgm:pt modelId="{ACA21F77-3C78-4048-95EC-90FBC3342737}" type="sibTrans" cxnId="{5CC34F34-747C-4E19-BD31-CEC12FBD203C}">
      <dgm:prSet/>
      <dgm:spPr/>
      <dgm:t>
        <a:bodyPr/>
        <a:lstStyle/>
        <a:p>
          <a:endParaRPr lang="en-US"/>
        </a:p>
      </dgm:t>
    </dgm:pt>
    <dgm:pt modelId="{4970AD47-6EE2-4AF0-AFEE-F2ECF4A627D6}" type="pres">
      <dgm:prSet presAssocID="{E7A35553-6DAB-4CF2-934D-3664FE5A0CCA}" presName="diagram" presStyleCnt="0">
        <dgm:presLayoutVars>
          <dgm:dir/>
          <dgm:resizeHandles val="exact"/>
        </dgm:presLayoutVars>
      </dgm:prSet>
      <dgm:spPr/>
      <dgm:t>
        <a:bodyPr/>
        <a:lstStyle/>
        <a:p>
          <a:endParaRPr lang="en-US"/>
        </a:p>
      </dgm:t>
    </dgm:pt>
    <dgm:pt modelId="{743B592A-39CF-4E62-9A11-94F9C89BC829}" type="pres">
      <dgm:prSet presAssocID="{5768BE0B-E04A-4AF6-9A0F-1C0B3A9910CC}" presName="node" presStyleLbl="node1" presStyleIdx="0" presStyleCnt="5" custLinFactNeighborY="22342">
        <dgm:presLayoutVars>
          <dgm:bulletEnabled val="1"/>
        </dgm:presLayoutVars>
      </dgm:prSet>
      <dgm:spPr/>
      <dgm:t>
        <a:bodyPr/>
        <a:lstStyle/>
        <a:p>
          <a:endParaRPr lang="en-US"/>
        </a:p>
      </dgm:t>
    </dgm:pt>
    <dgm:pt modelId="{3D37B61A-DDC9-4D73-A5E2-F3FD614CBAEE}" type="pres">
      <dgm:prSet presAssocID="{2869B98E-06E4-4310-AADF-4D7B9C9B071A}" presName="sibTrans" presStyleLbl="sibTrans2D1" presStyleIdx="0" presStyleCnt="4"/>
      <dgm:spPr/>
      <dgm:t>
        <a:bodyPr/>
        <a:lstStyle/>
        <a:p>
          <a:endParaRPr lang="en-US"/>
        </a:p>
      </dgm:t>
    </dgm:pt>
    <dgm:pt modelId="{8A939B23-65D6-49D0-8491-6FD61D36431E}" type="pres">
      <dgm:prSet presAssocID="{2869B98E-06E4-4310-AADF-4D7B9C9B071A}" presName="connectorText" presStyleLbl="sibTrans2D1" presStyleIdx="0" presStyleCnt="4"/>
      <dgm:spPr/>
      <dgm:t>
        <a:bodyPr/>
        <a:lstStyle/>
        <a:p>
          <a:endParaRPr lang="en-US"/>
        </a:p>
      </dgm:t>
    </dgm:pt>
    <dgm:pt modelId="{9AFCAFFB-3B2F-4D8B-8132-4849816849D0}" type="pres">
      <dgm:prSet presAssocID="{591E0781-1D2D-4634-A2FB-D5CD6A5BCD49}" presName="node" presStyleLbl="node1" presStyleIdx="1" presStyleCnt="5" custLinFactNeighborY="22342">
        <dgm:presLayoutVars>
          <dgm:bulletEnabled val="1"/>
        </dgm:presLayoutVars>
      </dgm:prSet>
      <dgm:spPr/>
      <dgm:t>
        <a:bodyPr/>
        <a:lstStyle/>
        <a:p>
          <a:endParaRPr lang="en-US"/>
        </a:p>
      </dgm:t>
    </dgm:pt>
    <dgm:pt modelId="{C25023AE-CAE6-4502-8325-148ADF11E958}" type="pres">
      <dgm:prSet presAssocID="{B9158F07-30EB-428D-A022-9977454490B0}" presName="sibTrans" presStyleLbl="sibTrans2D1" presStyleIdx="1" presStyleCnt="4"/>
      <dgm:spPr/>
      <dgm:t>
        <a:bodyPr/>
        <a:lstStyle/>
        <a:p>
          <a:endParaRPr lang="en-US"/>
        </a:p>
      </dgm:t>
    </dgm:pt>
    <dgm:pt modelId="{0775594E-D502-482D-80E5-214E15A8F59A}" type="pres">
      <dgm:prSet presAssocID="{B9158F07-30EB-428D-A022-9977454490B0}" presName="connectorText" presStyleLbl="sibTrans2D1" presStyleIdx="1" presStyleCnt="4"/>
      <dgm:spPr/>
      <dgm:t>
        <a:bodyPr/>
        <a:lstStyle/>
        <a:p>
          <a:endParaRPr lang="en-US"/>
        </a:p>
      </dgm:t>
    </dgm:pt>
    <dgm:pt modelId="{93416835-AA66-46B2-9123-CE5BD8A3FCCD}" type="pres">
      <dgm:prSet presAssocID="{DAAE0200-033B-4AD7-86A1-5978D897E103}" presName="node" presStyleLbl="node1" presStyleIdx="2" presStyleCnt="5" custLinFactNeighborY="22342">
        <dgm:presLayoutVars>
          <dgm:bulletEnabled val="1"/>
        </dgm:presLayoutVars>
      </dgm:prSet>
      <dgm:spPr/>
      <dgm:t>
        <a:bodyPr/>
        <a:lstStyle/>
        <a:p>
          <a:endParaRPr lang="en-US"/>
        </a:p>
      </dgm:t>
    </dgm:pt>
    <dgm:pt modelId="{74AB4BFC-291E-417E-9DFC-80D30923E5E1}" type="pres">
      <dgm:prSet presAssocID="{39FB1F3D-D219-45FC-B6CF-6AD6D72C8011}" presName="sibTrans" presStyleLbl="sibTrans2D1" presStyleIdx="2" presStyleCnt="4"/>
      <dgm:spPr/>
      <dgm:t>
        <a:bodyPr/>
        <a:lstStyle/>
        <a:p>
          <a:endParaRPr lang="en-US"/>
        </a:p>
      </dgm:t>
    </dgm:pt>
    <dgm:pt modelId="{F2227938-1119-47DD-8177-B4E496A01383}" type="pres">
      <dgm:prSet presAssocID="{39FB1F3D-D219-45FC-B6CF-6AD6D72C8011}" presName="connectorText" presStyleLbl="sibTrans2D1" presStyleIdx="2" presStyleCnt="4"/>
      <dgm:spPr/>
      <dgm:t>
        <a:bodyPr/>
        <a:lstStyle/>
        <a:p>
          <a:endParaRPr lang="en-US"/>
        </a:p>
      </dgm:t>
    </dgm:pt>
    <dgm:pt modelId="{95CB1F8F-E441-44A3-809B-5D60B2C09DF8}" type="pres">
      <dgm:prSet presAssocID="{F7BD664A-4703-4EE7-8908-2DAAB0C8462E}" presName="node" presStyleLbl="node1" presStyleIdx="3" presStyleCnt="5" custLinFactNeighborY="22342">
        <dgm:presLayoutVars>
          <dgm:bulletEnabled val="1"/>
        </dgm:presLayoutVars>
      </dgm:prSet>
      <dgm:spPr/>
      <dgm:t>
        <a:bodyPr/>
        <a:lstStyle/>
        <a:p>
          <a:endParaRPr lang="en-US"/>
        </a:p>
      </dgm:t>
    </dgm:pt>
    <dgm:pt modelId="{2D80C433-DDF9-4B08-8B38-2020870E14EF}" type="pres">
      <dgm:prSet presAssocID="{04F1595F-0C31-4387-99CE-47B8BACDA699}" presName="sibTrans" presStyleLbl="sibTrans2D1" presStyleIdx="3" presStyleCnt="4"/>
      <dgm:spPr/>
      <dgm:t>
        <a:bodyPr/>
        <a:lstStyle/>
        <a:p>
          <a:endParaRPr lang="en-US"/>
        </a:p>
      </dgm:t>
    </dgm:pt>
    <dgm:pt modelId="{93FF9A65-43FB-48D8-8586-0BF829ED4832}" type="pres">
      <dgm:prSet presAssocID="{04F1595F-0C31-4387-99CE-47B8BACDA699}" presName="connectorText" presStyleLbl="sibTrans2D1" presStyleIdx="3" presStyleCnt="4"/>
      <dgm:spPr/>
      <dgm:t>
        <a:bodyPr/>
        <a:lstStyle/>
        <a:p>
          <a:endParaRPr lang="en-US"/>
        </a:p>
      </dgm:t>
    </dgm:pt>
    <dgm:pt modelId="{21CFF786-FA2B-40CB-9C6B-3CAE79956216}" type="pres">
      <dgm:prSet presAssocID="{26B9A0C1-131D-46EC-B4E4-91687A311EDE}" presName="node" presStyleLbl="node1" presStyleIdx="4" presStyleCnt="5" custLinFactNeighborY="22342">
        <dgm:presLayoutVars>
          <dgm:bulletEnabled val="1"/>
        </dgm:presLayoutVars>
      </dgm:prSet>
      <dgm:spPr/>
      <dgm:t>
        <a:bodyPr/>
        <a:lstStyle/>
        <a:p>
          <a:endParaRPr lang="en-US"/>
        </a:p>
      </dgm:t>
    </dgm:pt>
  </dgm:ptLst>
  <dgm:cxnLst>
    <dgm:cxn modelId="{32137CA1-76EA-4A28-A661-6696E33D4F45}" srcId="{E7A35553-6DAB-4CF2-934D-3664FE5A0CCA}" destId="{DAAE0200-033B-4AD7-86A1-5978D897E103}" srcOrd="2" destOrd="0" parTransId="{7DA85747-1A5E-4414-87DC-C3619BF7113E}" sibTransId="{39FB1F3D-D219-45FC-B6CF-6AD6D72C8011}"/>
    <dgm:cxn modelId="{5CC34F34-747C-4E19-BD31-CEC12FBD203C}" srcId="{E7A35553-6DAB-4CF2-934D-3664FE5A0CCA}" destId="{26B9A0C1-131D-46EC-B4E4-91687A311EDE}" srcOrd="4" destOrd="0" parTransId="{04FBCC42-DAFD-4D3F-BEDA-9E9FC6A10E95}" sibTransId="{ACA21F77-3C78-4048-95EC-90FBC3342737}"/>
    <dgm:cxn modelId="{46EC98A7-9AC9-47F7-857F-3D75DE1F71F1}" type="presOf" srcId="{B9158F07-30EB-428D-A022-9977454490B0}" destId="{0775594E-D502-482D-80E5-214E15A8F59A}" srcOrd="1" destOrd="0" presId="urn:microsoft.com/office/officeart/2005/8/layout/process5"/>
    <dgm:cxn modelId="{EFB8E490-80D2-4EDC-97E1-1FEAA2BB4A79}" type="presOf" srcId="{26B9A0C1-131D-46EC-B4E4-91687A311EDE}" destId="{21CFF786-FA2B-40CB-9C6B-3CAE79956216}" srcOrd="0" destOrd="0" presId="urn:microsoft.com/office/officeart/2005/8/layout/process5"/>
    <dgm:cxn modelId="{43848027-C014-4E88-A602-DD2067CF45F2}" type="presOf" srcId="{F7BD664A-4703-4EE7-8908-2DAAB0C8462E}" destId="{95CB1F8F-E441-44A3-809B-5D60B2C09DF8}" srcOrd="0" destOrd="0" presId="urn:microsoft.com/office/officeart/2005/8/layout/process5"/>
    <dgm:cxn modelId="{BCAB24FE-A0AD-43F5-BD4F-280840EEE580}" type="presOf" srcId="{591E0781-1D2D-4634-A2FB-D5CD6A5BCD49}" destId="{9AFCAFFB-3B2F-4D8B-8132-4849816849D0}" srcOrd="0" destOrd="0" presId="urn:microsoft.com/office/officeart/2005/8/layout/process5"/>
    <dgm:cxn modelId="{BEB06605-042C-4FCD-BB8D-77205C208DC9}" srcId="{E7A35553-6DAB-4CF2-934D-3664FE5A0CCA}" destId="{5768BE0B-E04A-4AF6-9A0F-1C0B3A9910CC}" srcOrd="0" destOrd="0" parTransId="{B9AE41F9-DDC0-433D-82A1-C3D4AA6A0EFB}" sibTransId="{2869B98E-06E4-4310-AADF-4D7B9C9B071A}"/>
    <dgm:cxn modelId="{2400A7BF-D8EF-4BB2-85AA-6CC8225D64A8}" type="presOf" srcId="{B9158F07-30EB-428D-A022-9977454490B0}" destId="{C25023AE-CAE6-4502-8325-148ADF11E958}" srcOrd="0" destOrd="0" presId="urn:microsoft.com/office/officeart/2005/8/layout/process5"/>
    <dgm:cxn modelId="{E9490A7D-C2B5-468C-BB9A-95AF5150087D}" type="presOf" srcId="{2869B98E-06E4-4310-AADF-4D7B9C9B071A}" destId="{3D37B61A-DDC9-4D73-A5E2-F3FD614CBAEE}" srcOrd="0" destOrd="0" presId="urn:microsoft.com/office/officeart/2005/8/layout/process5"/>
    <dgm:cxn modelId="{E5AE85D9-36CC-4143-AF9D-0AA5E8EB4BB8}" type="presOf" srcId="{DAAE0200-033B-4AD7-86A1-5978D897E103}" destId="{93416835-AA66-46B2-9123-CE5BD8A3FCCD}" srcOrd="0" destOrd="0" presId="urn:microsoft.com/office/officeart/2005/8/layout/process5"/>
    <dgm:cxn modelId="{D0C86882-B6FB-4FE2-8C4A-D6FA001E41E2}" type="presOf" srcId="{39FB1F3D-D219-45FC-B6CF-6AD6D72C8011}" destId="{F2227938-1119-47DD-8177-B4E496A01383}" srcOrd="1" destOrd="0" presId="urn:microsoft.com/office/officeart/2005/8/layout/process5"/>
    <dgm:cxn modelId="{C25B5797-EDDD-42EB-A568-4106D0FE5E72}" type="presOf" srcId="{5768BE0B-E04A-4AF6-9A0F-1C0B3A9910CC}" destId="{743B592A-39CF-4E62-9A11-94F9C89BC829}" srcOrd="0" destOrd="0" presId="urn:microsoft.com/office/officeart/2005/8/layout/process5"/>
    <dgm:cxn modelId="{2CE7BFDD-FDE6-46B8-B250-45CF8AFC4457}" type="presOf" srcId="{E7A35553-6DAB-4CF2-934D-3664FE5A0CCA}" destId="{4970AD47-6EE2-4AF0-AFEE-F2ECF4A627D6}" srcOrd="0" destOrd="0" presId="urn:microsoft.com/office/officeart/2005/8/layout/process5"/>
    <dgm:cxn modelId="{28858C8D-339D-4958-8CA5-7361FA4F76D7}" srcId="{E7A35553-6DAB-4CF2-934D-3664FE5A0CCA}" destId="{591E0781-1D2D-4634-A2FB-D5CD6A5BCD49}" srcOrd="1" destOrd="0" parTransId="{0376A48B-3718-49EA-8540-9A3709D3DF93}" sibTransId="{B9158F07-30EB-428D-A022-9977454490B0}"/>
    <dgm:cxn modelId="{6F0A05E9-3213-4604-AD05-89D40B3FA36C}" type="presOf" srcId="{04F1595F-0C31-4387-99CE-47B8BACDA699}" destId="{93FF9A65-43FB-48D8-8586-0BF829ED4832}" srcOrd="1" destOrd="0" presId="urn:microsoft.com/office/officeart/2005/8/layout/process5"/>
    <dgm:cxn modelId="{71B7FAFF-2909-46E7-831D-0618198F277D}" type="presOf" srcId="{39FB1F3D-D219-45FC-B6CF-6AD6D72C8011}" destId="{74AB4BFC-291E-417E-9DFC-80D30923E5E1}" srcOrd="0" destOrd="0" presId="urn:microsoft.com/office/officeart/2005/8/layout/process5"/>
    <dgm:cxn modelId="{1D6D43FD-5356-4F3B-91D6-9C18ABFFB47D}" type="presOf" srcId="{04F1595F-0C31-4387-99CE-47B8BACDA699}" destId="{2D80C433-DDF9-4B08-8B38-2020870E14EF}" srcOrd="0" destOrd="0" presId="urn:microsoft.com/office/officeart/2005/8/layout/process5"/>
    <dgm:cxn modelId="{1507BED3-8275-4302-86FD-777BB6A38468}" srcId="{E7A35553-6DAB-4CF2-934D-3664FE5A0CCA}" destId="{F7BD664A-4703-4EE7-8908-2DAAB0C8462E}" srcOrd="3" destOrd="0" parTransId="{868D8046-0F79-4C6C-B7A3-EFF3D03671FA}" sibTransId="{04F1595F-0C31-4387-99CE-47B8BACDA699}"/>
    <dgm:cxn modelId="{6A668CB8-1450-4A30-8A16-B75CCA79DC67}" type="presOf" srcId="{2869B98E-06E4-4310-AADF-4D7B9C9B071A}" destId="{8A939B23-65D6-49D0-8491-6FD61D36431E}" srcOrd="1" destOrd="0" presId="urn:microsoft.com/office/officeart/2005/8/layout/process5"/>
    <dgm:cxn modelId="{676700F5-89F8-4E1F-A7A5-AB72263D9D32}" type="presParOf" srcId="{4970AD47-6EE2-4AF0-AFEE-F2ECF4A627D6}" destId="{743B592A-39CF-4E62-9A11-94F9C89BC829}" srcOrd="0" destOrd="0" presId="urn:microsoft.com/office/officeart/2005/8/layout/process5"/>
    <dgm:cxn modelId="{88836FCC-9302-440E-93F4-457320280EC6}" type="presParOf" srcId="{4970AD47-6EE2-4AF0-AFEE-F2ECF4A627D6}" destId="{3D37B61A-DDC9-4D73-A5E2-F3FD614CBAEE}" srcOrd="1" destOrd="0" presId="urn:microsoft.com/office/officeart/2005/8/layout/process5"/>
    <dgm:cxn modelId="{5F24F4BE-BE89-40EE-8A92-1837DFED8653}" type="presParOf" srcId="{3D37B61A-DDC9-4D73-A5E2-F3FD614CBAEE}" destId="{8A939B23-65D6-49D0-8491-6FD61D36431E}" srcOrd="0" destOrd="0" presId="urn:microsoft.com/office/officeart/2005/8/layout/process5"/>
    <dgm:cxn modelId="{1E5EB83C-E989-46E9-A666-EDD136005E3C}" type="presParOf" srcId="{4970AD47-6EE2-4AF0-AFEE-F2ECF4A627D6}" destId="{9AFCAFFB-3B2F-4D8B-8132-4849816849D0}" srcOrd="2" destOrd="0" presId="urn:microsoft.com/office/officeart/2005/8/layout/process5"/>
    <dgm:cxn modelId="{2E184372-407D-4BA0-BBE0-6BD427D220D2}" type="presParOf" srcId="{4970AD47-6EE2-4AF0-AFEE-F2ECF4A627D6}" destId="{C25023AE-CAE6-4502-8325-148ADF11E958}" srcOrd="3" destOrd="0" presId="urn:microsoft.com/office/officeart/2005/8/layout/process5"/>
    <dgm:cxn modelId="{58C68CF5-A34B-4C9C-9952-950825DDE8E3}" type="presParOf" srcId="{C25023AE-CAE6-4502-8325-148ADF11E958}" destId="{0775594E-D502-482D-80E5-214E15A8F59A}" srcOrd="0" destOrd="0" presId="urn:microsoft.com/office/officeart/2005/8/layout/process5"/>
    <dgm:cxn modelId="{6CC1E0C4-9B4B-4CFD-A315-2B85E88AC16C}" type="presParOf" srcId="{4970AD47-6EE2-4AF0-AFEE-F2ECF4A627D6}" destId="{93416835-AA66-46B2-9123-CE5BD8A3FCCD}" srcOrd="4" destOrd="0" presId="urn:microsoft.com/office/officeart/2005/8/layout/process5"/>
    <dgm:cxn modelId="{8273B9D9-B924-47AB-BFA7-2F12E748722D}" type="presParOf" srcId="{4970AD47-6EE2-4AF0-AFEE-F2ECF4A627D6}" destId="{74AB4BFC-291E-417E-9DFC-80D30923E5E1}" srcOrd="5" destOrd="0" presId="urn:microsoft.com/office/officeart/2005/8/layout/process5"/>
    <dgm:cxn modelId="{A5A0ABEB-DADD-4B4B-81D6-B8FE793AB705}" type="presParOf" srcId="{74AB4BFC-291E-417E-9DFC-80D30923E5E1}" destId="{F2227938-1119-47DD-8177-B4E496A01383}" srcOrd="0" destOrd="0" presId="urn:microsoft.com/office/officeart/2005/8/layout/process5"/>
    <dgm:cxn modelId="{51BD0DCF-0F66-4661-AB84-FA251FF0A381}" type="presParOf" srcId="{4970AD47-6EE2-4AF0-AFEE-F2ECF4A627D6}" destId="{95CB1F8F-E441-44A3-809B-5D60B2C09DF8}" srcOrd="6" destOrd="0" presId="urn:microsoft.com/office/officeart/2005/8/layout/process5"/>
    <dgm:cxn modelId="{D544FA9A-8AE1-40F1-B2F7-F39B87AF6B8D}" type="presParOf" srcId="{4970AD47-6EE2-4AF0-AFEE-F2ECF4A627D6}" destId="{2D80C433-DDF9-4B08-8B38-2020870E14EF}" srcOrd="7" destOrd="0" presId="urn:microsoft.com/office/officeart/2005/8/layout/process5"/>
    <dgm:cxn modelId="{1113DB54-EA4F-40ED-B549-AE4EC8AA43E6}" type="presParOf" srcId="{2D80C433-DDF9-4B08-8B38-2020870E14EF}" destId="{93FF9A65-43FB-48D8-8586-0BF829ED4832}" srcOrd="0" destOrd="0" presId="urn:microsoft.com/office/officeart/2005/8/layout/process5"/>
    <dgm:cxn modelId="{70F172C1-8D7A-46A7-A54B-9E6D6B1AAB8D}" type="presParOf" srcId="{4970AD47-6EE2-4AF0-AFEE-F2ECF4A627D6}" destId="{21CFF786-FA2B-40CB-9C6B-3CAE79956216}"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EE801E-6F02-451A-8E56-71B7D0C04F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06E613B-9287-4D0E-9F15-22D94852B791}">
      <dgm:prSet phldrT="[Text]" custT="1"/>
      <dgm:spPr/>
      <dgm:t>
        <a:bodyPr/>
        <a:lstStyle/>
        <a:p>
          <a:r>
            <a:rPr lang="en-US" sz="2400" dirty="0" smtClean="0"/>
            <a:t>Refunding</a:t>
          </a:r>
          <a:endParaRPr lang="en-US" sz="2400" dirty="0"/>
        </a:p>
      </dgm:t>
    </dgm:pt>
    <dgm:pt modelId="{75C0E5D7-F401-4B1D-A74E-8E081319EB94}" type="parTrans" cxnId="{7ECF6AE0-9C1D-400F-9B56-D112D8D5DC3A}">
      <dgm:prSet/>
      <dgm:spPr/>
      <dgm:t>
        <a:bodyPr/>
        <a:lstStyle/>
        <a:p>
          <a:endParaRPr lang="en-US" sz="1600"/>
        </a:p>
      </dgm:t>
    </dgm:pt>
    <dgm:pt modelId="{15700FF7-70D5-472E-8438-32C7EFAC732F}" type="sibTrans" cxnId="{7ECF6AE0-9C1D-400F-9B56-D112D8D5DC3A}">
      <dgm:prSet/>
      <dgm:spPr/>
      <dgm:t>
        <a:bodyPr/>
        <a:lstStyle/>
        <a:p>
          <a:endParaRPr lang="en-US" sz="1600"/>
        </a:p>
      </dgm:t>
    </dgm:pt>
    <dgm:pt modelId="{FFF2F427-A691-46F1-860B-932A9F5E30C0}">
      <dgm:prSet phldrT="[Text]" custT="1"/>
      <dgm:spPr/>
      <dgm:t>
        <a:bodyPr/>
        <a:lstStyle/>
        <a:p>
          <a:r>
            <a:rPr lang="en-US" sz="1800" dirty="0" smtClean="0"/>
            <a:t>$150 million net savings($105 million PV savings)</a:t>
          </a:r>
          <a:endParaRPr lang="en-US" sz="1800" dirty="0"/>
        </a:p>
      </dgm:t>
    </dgm:pt>
    <dgm:pt modelId="{34460C78-6FD9-403F-BB15-DC0BF860F934}" type="parTrans" cxnId="{990EF6DC-C3F1-4CCD-9F52-7CFD3DB48237}">
      <dgm:prSet/>
      <dgm:spPr/>
      <dgm:t>
        <a:bodyPr/>
        <a:lstStyle/>
        <a:p>
          <a:endParaRPr lang="en-US" sz="1600"/>
        </a:p>
      </dgm:t>
    </dgm:pt>
    <dgm:pt modelId="{AB88EDEC-7215-4354-AFD9-754DDAB61F87}" type="sibTrans" cxnId="{990EF6DC-C3F1-4CCD-9F52-7CFD3DB48237}">
      <dgm:prSet/>
      <dgm:spPr/>
      <dgm:t>
        <a:bodyPr/>
        <a:lstStyle/>
        <a:p>
          <a:endParaRPr lang="en-US" sz="1600"/>
        </a:p>
      </dgm:t>
    </dgm:pt>
    <dgm:pt modelId="{4F2B8411-BDB1-4792-902E-FAEE7E46BECD}">
      <dgm:prSet phldrT="[Text]" custT="1"/>
      <dgm:spPr>
        <a:solidFill>
          <a:schemeClr val="accent6">
            <a:lumMod val="75000"/>
          </a:schemeClr>
        </a:solidFill>
      </dgm:spPr>
      <dgm:t>
        <a:bodyPr/>
        <a:lstStyle/>
        <a:p>
          <a:r>
            <a:rPr lang="en-US" sz="2400" dirty="0" smtClean="0"/>
            <a:t>Restructuring</a:t>
          </a:r>
          <a:endParaRPr lang="en-US" sz="2400" dirty="0"/>
        </a:p>
      </dgm:t>
    </dgm:pt>
    <dgm:pt modelId="{05D0812D-A142-4483-AC75-1651ADC6781A}" type="parTrans" cxnId="{9FF01F4C-99FC-411F-B41E-86EBC120054F}">
      <dgm:prSet/>
      <dgm:spPr/>
      <dgm:t>
        <a:bodyPr/>
        <a:lstStyle/>
        <a:p>
          <a:endParaRPr lang="en-US" sz="1600"/>
        </a:p>
      </dgm:t>
    </dgm:pt>
    <dgm:pt modelId="{95DE11C1-C1AE-436A-8558-582344574704}" type="sibTrans" cxnId="{9FF01F4C-99FC-411F-B41E-86EBC120054F}">
      <dgm:prSet/>
      <dgm:spPr/>
      <dgm:t>
        <a:bodyPr/>
        <a:lstStyle/>
        <a:p>
          <a:endParaRPr lang="en-US" sz="1600"/>
        </a:p>
      </dgm:t>
    </dgm:pt>
    <dgm:pt modelId="{AB68863B-C2BC-49FD-BE91-F0C9D92CDA4B}">
      <dgm:prSet phldrT="[Text]" custT="1"/>
      <dgm:spPr>
        <a:solidFill>
          <a:schemeClr val="accent6">
            <a:lumMod val="20000"/>
            <a:lumOff val="80000"/>
            <a:alpha val="90000"/>
          </a:schemeClr>
        </a:solidFill>
      </dgm:spPr>
      <dgm:t>
        <a:bodyPr/>
        <a:lstStyle/>
        <a:p>
          <a:r>
            <a:rPr lang="en-US" sz="1800" dirty="0" smtClean="0"/>
            <a:t>$90 million in Berkeley housing par restructured</a:t>
          </a:r>
          <a:endParaRPr lang="en-US" sz="1800" dirty="0"/>
        </a:p>
      </dgm:t>
    </dgm:pt>
    <dgm:pt modelId="{2B462800-74B3-4A6D-A9D6-4E71B4DF6692}" type="parTrans" cxnId="{3852976D-CBA3-4A8A-B69E-7386E05707FF}">
      <dgm:prSet/>
      <dgm:spPr/>
      <dgm:t>
        <a:bodyPr/>
        <a:lstStyle/>
        <a:p>
          <a:endParaRPr lang="en-US" sz="1600"/>
        </a:p>
      </dgm:t>
    </dgm:pt>
    <dgm:pt modelId="{FBEE2B08-09AA-4F85-979A-CCAC5C7FD3EA}" type="sibTrans" cxnId="{3852976D-CBA3-4A8A-B69E-7386E05707FF}">
      <dgm:prSet/>
      <dgm:spPr/>
      <dgm:t>
        <a:bodyPr/>
        <a:lstStyle/>
        <a:p>
          <a:endParaRPr lang="en-US" sz="1600"/>
        </a:p>
      </dgm:t>
    </dgm:pt>
    <dgm:pt modelId="{6623C54C-5268-460C-933F-1A6BA5E77C03}">
      <dgm:prSet phldrT="[Text]" custT="1"/>
      <dgm:spPr>
        <a:solidFill>
          <a:schemeClr val="accent6">
            <a:lumMod val="20000"/>
            <a:lumOff val="80000"/>
            <a:alpha val="90000"/>
          </a:schemeClr>
        </a:solidFill>
      </dgm:spPr>
      <dgm:t>
        <a:bodyPr/>
        <a:lstStyle/>
        <a:p>
          <a:r>
            <a:rPr lang="en-US" sz="1800" dirty="0" smtClean="0"/>
            <a:t>Berkeley was able to maintain flat housing rates for 2012-13</a:t>
          </a:r>
          <a:endParaRPr lang="en-US" sz="1800" dirty="0"/>
        </a:p>
      </dgm:t>
    </dgm:pt>
    <dgm:pt modelId="{D67DFAD3-5ABC-4EE6-9E09-F1BBFE848B1B}" type="parTrans" cxnId="{A15C105D-6768-4617-8E6E-1151656A38E3}">
      <dgm:prSet/>
      <dgm:spPr/>
      <dgm:t>
        <a:bodyPr/>
        <a:lstStyle/>
        <a:p>
          <a:endParaRPr lang="en-US" sz="1600"/>
        </a:p>
      </dgm:t>
    </dgm:pt>
    <dgm:pt modelId="{5A82FE7F-9C8B-4F1F-9EE6-2B2E9BD6DE5D}" type="sibTrans" cxnId="{A15C105D-6768-4617-8E6E-1151656A38E3}">
      <dgm:prSet/>
      <dgm:spPr/>
      <dgm:t>
        <a:bodyPr/>
        <a:lstStyle/>
        <a:p>
          <a:endParaRPr lang="en-US" sz="1600"/>
        </a:p>
      </dgm:t>
    </dgm:pt>
    <dgm:pt modelId="{0E204A0A-BC56-4673-8224-1118255BB546}">
      <dgm:prSet phldrT="[Text]" custT="1"/>
      <dgm:spPr>
        <a:solidFill>
          <a:srgbClr val="FF6600"/>
        </a:solidFill>
      </dgm:spPr>
      <dgm:t>
        <a:bodyPr/>
        <a:lstStyle/>
        <a:p>
          <a:r>
            <a:rPr lang="en-US" sz="2400" dirty="0" smtClean="0"/>
            <a:t>New Money</a:t>
          </a:r>
          <a:endParaRPr lang="en-US" sz="2400" dirty="0"/>
        </a:p>
      </dgm:t>
    </dgm:pt>
    <dgm:pt modelId="{8B9FCB39-9016-4E97-BA72-79A12F3DDEA8}" type="parTrans" cxnId="{9DCC5718-D540-4325-92D3-43D9C59BCB33}">
      <dgm:prSet/>
      <dgm:spPr/>
      <dgm:t>
        <a:bodyPr/>
        <a:lstStyle/>
        <a:p>
          <a:endParaRPr lang="en-US" sz="1600"/>
        </a:p>
      </dgm:t>
    </dgm:pt>
    <dgm:pt modelId="{78F97FBE-5109-4AD0-B5C3-4EFC30C472D2}" type="sibTrans" cxnId="{9DCC5718-D540-4325-92D3-43D9C59BCB33}">
      <dgm:prSet/>
      <dgm:spPr/>
      <dgm:t>
        <a:bodyPr/>
        <a:lstStyle/>
        <a:p>
          <a:endParaRPr lang="en-US" sz="1600"/>
        </a:p>
      </dgm:t>
    </dgm:pt>
    <dgm:pt modelId="{04F17F44-70DB-44AF-861E-98BF6A8A541E}">
      <dgm:prSet phldrT="[Text]" custT="1"/>
      <dgm:spPr>
        <a:solidFill>
          <a:srgbClr val="FFFFCC">
            <a:alpha val="89804"/>
          </a:srgbClr>
        </a:solidFill>
      </dgm:spPr>
      <dgm:t>
        <a:bodyPr/>
        <a:lstStyle/>
        <a:p>
          <a:r>
            <a:rPr lang="en-US" sz="1800" dirty="0" smtClean="0"/>
            <a:t>11 new campus projects financed</a:t>
          </a:r>
          <a:endParaRPr lang="en-US" sz="1800" dirty="0"/>
        </a:p>
      </dgm:t>
    </dgm:pt>
    <dgm:pt modelId="{50863352-B9AE-45FB-9CD1-0A88075D85D7}" type="parTrans" cxnId="{780A7C0D-A330-47E9-86A1-6A9392A33EAD}">
      <dgm:prSet/>
      <dgm:spPr/>
      <dgm:t>
        <a:bodyPr/>
        <a:lstStyle/>
        <a:p>
          <a:endParaRPr lang="en-US" sz="1600"/>
        </a:p>
      </dgm:t>
    </dgm:pt>
    <dgm:pt modelId="{9F6D2DEC-4849-4A5E-A6D5-D93C8FA0DD18}" type="sibTrans" cxnId="{780A7C0D-A330-47E9-86A1-6A9392A33EAD}">
      <dgm:prSet/>
      <dgm:spPr/>
      <dgm:t>
        <a:bodyPr/>
        <a:lstStyle/>
        <a:p>
          <a:endParaRPr lang="en-US" sz="1600"/>
        </a:p>
      </dgm:t>
    </dgm:pt>
    <dgm:pt modelId="{54E52B18-B466-45CF-8BA9-DCA74ABB1C9F}">
      <dgm:prSet phldrT="[Text]" custT="1"/>
      <dgm:spPr>
        <a:solidFill>
          <a:srgbClr val="FFFFCC">
            <a:alpha val="89804"/>
          </a:srgbClr>
        </a:solidFill>
      </dgm:spPr>
      <dgm:t>
        <a:bodyPr/>
        <a:lstStyle/>
        <a:p>
          <a:r>
            <a:rPr lang="en-US" sz="1800" dirty="0" smtClean="0"/>
            <a:t>$220 million in project costs</a:t>
          </a:r>
          <a:endParaRPr lang="en-US" sz="1800" dirty="0"/>
        </a:p>
      </dgm:t>
    </dgm:pt>
    <dgm:pt modelId="{4452F5F1-0DCB-490A-A08E-798467F0FE9D}" type="parTrans" cxnId="{A319707D-0C56-4FC9-BB30-9695CDD9860C}">
      <dgm:prSet/>
      <dgm:spPr/>
      <dgm:t>
        <a:bodyPr/>
        <a:lstStyle/>
        <a:p>
          <a:endParaRPr lang="en-US" sz="1600"/>
        </a:p>
      </dgm:t>
    </dgm:pt>
    <dgm:pt modelId="{EE1D15D5-FB34-48AB-BAAA-CA6D234DCE91}" type="sibTrans" cxnId="{A319707D-0C56-4FC9-BB30-9695CDD9860C}">
      <dgm:prSet/>
      <dgm:spPr/>
      <dgm:t>
        <a:bodyPr/>
        <a:lstStyle/>
        <a:p>
          <a:endParaRPr lang="en-US" sz="1600"/>
        </a:p>
      </dgm:t>
    </dgm:pt>
    <dgm:pt modelId="{BA8178D4-3874-4DF8-A05D-A641634C14CA}">
      <dgm:prSet custT="1"/>
      <dgm:spPr/>
      <dgm:t>
        <a:bodyPr/>
        <a:lstStyle/>
        <a:p>
          <a:r>
            <a:rPr lang="en-US" sz="1800" dirty="0" smtClean="0"/>
            <a:t>~$6 million saved annually</a:t>
          </a:r>
          <a:endParaRPr lang="en-US" sz="1800" dirty="0"/>
        </a:p>
      </dgm:t>
    </dgm:pt>
    <dgm:pt modelId="{83669544-5ABF-4F79-B90B-24E4F48025E1}" type="sibTrans" cxnId="{B86CA5D9-CBA1-4307-8F2A-3247D9E5B586}">
      <dgm:prSet/>
      <dgm:spPr/>
      <dgm:t>
        <a:bodyPr/>
        <a:lstStyle/>
        <a:p>
          <a:endParaRPr lang="en-US" sz="1600"/>
        </a:p>
      </dgm:t>
    </dgm:pt>
    <dgm:pt modelId="{063EA18E-871D-48E9-8215-DFD79FA43D7A}" type="parTrans" cxnId="{B86CA5D9-CBA1-4307-8F2A-3247D9E5B586}">
      <dgm:prSet/>
      <dgm:spPr/>
      <dgm:t>
        <a:bodyPr/>
        <a:lstStyle/>
        <a:p>
          <a:endParaRPr lang="en-US" sz="1600"/>
        </a:p>
      </dgm:t>
    </dgm:pt>
    <dgm:pt modelId="{5D6B9142-493D-4126-A4CB-0BE35E7527D3}">
      <dgm:prSet custT="1"/>
      <dgm:spPr/>
      <dgm:t>
        <a:bodyPr/>
        <a:lstStyle/>
        <a:p>
          <a:r>
            <a:rPr lang="en-US" sz="1800" dirty="0" smtClean="0"/>
            <a:t>40 projects </a:t>
          </a:r>
          <a:r>
            <a:rPr lang="en-US" sz="1800" dirty="0" err="1" smtClean="0"/>
            <a:t>systemwide</a:t>
          </a:r>
          <a:r>
            <a:rPr lang="en-US" sz="1800" dirty="0" smtClean="0"/>
            <a:t> realized savings</a:t>
          </a:r>
          <a:endParaRPr lang="en-US" sz="1800" dirty="0"/>
        </a:p>
      </dgm:t>
    </dgm:pt>
    <dgm:pt modelId="{0CCCE204-EC91-42AC-BF07-54077FAA61BD}" type="parTrans" cxnId="{E00DC276-7974-49E5-9CB6-ABCE82433226}">
      <dgm:prSet/>
      <dgm:spPr/>
      <dgm:t>
        <a:bodyPr/>
        <a:lstStyle/>
        <a:p>
          <a:endParaRPr lang="en-US"/>
        </a:p>
      </dgm:t>
    </dgm:pt>
    <dgm:pt modelId="{357D6071-35B6-42CA-A3A6-0F552F415B44}" type="sibTrans" cxnId="{E00DC276-7974-49E5-9CB6-ABCE82433226}">
      <dgm:prSet/>
      <dgm:spPr/>
      <dgm:t>
        <a:bodyPr/>
        <a:lstStyle/>
        <a:p>
          <a:endParaRPr lang="en-US"/>
        </a:p>
      </dgm:t>
    </dgm:pt>
    <dgm:pt modelId="{0D9ACA43-041B-40E1-8756-1AE416C9252A}" type="pres">
      <dgm:prSet presAssocID="{F1EE801E-6F02-451A-8E56-71B7D0C04FF8}" presName="Name0" presStyleCnt="0">
        <dgm:presLayoutVars>
          <dgm:dir/>
          <dgm:animLvl val="lvl"/>
          <dgm:resizeHandles val="exact"/>
        </dgm:presLayoutVars>
      </dgm:prSet>
      <dgm:spPr/>
      <dgm:t>
        <a:bodyPr/>
        <a:lstStyle/>
        <a:p>
          <a:endParaRPr lang="en-US"/>
        </a:p>
      </dgm:t>
    </dgm:pt>
    <dgm:pt modelId="{660C55B6-D4C4-43E3-AAD3-6B8B8CD627B2}" type="pres">
      <dgm:prSet presAssocID="{A06E613B-9287-4D0E-9F15-22D94852B791}" presName="linNode" presStyleCnt="0"/>
      <dgm:spPr/>
    </dgm:pt>
    <dgm:pt modelId="{AADBB840-6F1B-47DC-BF9F-099080C4D10C}" type="pres">
      <dgm:prSet presAssocID="{A06E613B-9287-4D0E-9F15-22D94852B791}" presName="parentText" presStyleLbl="node1" presStyleIdx="0" presStyleCnt="3" custScaleY="24873">
        <dgm:presLayoutVars>
          <dgm:chMax val="1"/>
          <dgm:bulletEnabled val="1"/>
        </dgm:presLayoutVars>
      </dgm:prSet>
      <dgm:spPr/>
      <dgm:t>
        <a:bodyPr/>
        <a:lstStyle/>
        <a:p>
          <a:endParaRPr lang="en-US"/>
        </a:p>
      </dgm:t>
    </dgm:pt>
    <dgm:pt modelId="{4640D240-D054-46E1-AFD2-E67BF6E99658}" type="pres">
      <dgm:prSet presAssocID="{A06E613B-9287-4D0E-9F15-22D94852B791}" presName="descendantText" presStyleLbl="alignAccFollowNode1" presStyleIdx="0" presStyleCnt="3" custScaleY="30082">
        <dgm:presLayoutVars>
          <dgm:bulletEnabled val="1"/>
        </dgm:presLayoutVars>
      </dgm:prSet>
      <dgm:spPr/>
      <dgm:t>
        <a:bodyPr/>
        <a:lstStyle/>
        <a:p>
          <a:endParaRPr lang="en-US"/>
        </a:p>
      </dgm:t>
    </dgm:pt>
    <dgm:pt modelId="{946A7F68-199E-4744-8FB8-26F56AE2E828}" type="pres">
      <dgm:prSet presAssocID="{15700FF7-70D5-472E-8438-32C7EFAC732F}" presName="sp" presStyleCnt="0"/>
      <dgm:spPr/>
    </dgm:pt>
    <dgm:pt modelId="{8E112D79-1618-43B1-B470-DED06263360D}" type="pres">
      <dgm:prSet presAssocID="{4F2B8411-BDB1-4792-902E-FAEE7E46BECD}" presName="linNode" presStyleCnt="0"/>
      <dgm:spPr/>
    </dgm:pt>
    <dgm:pt modelId="{3DAECB9A-ECDA-4F95-B78B-C10BA854ACA7}" type="pres">
      <dgm:prSet presAssocID="{4F2B8411-BDB1-4792-902E-FAEE7E46BECD}" presName="parentText" presStyleLbl="node1" presStyleIdx="1" presStyleCnt="3" custScaleY="24873">
        <dgm:presLayoutVars>
          <dgm:chMax val="1"/>
          <dgm:bulletEnabled val="1"/>
        </dgm:presLayoutVars>
      </dgm:prSet>
      <dgm:spPr/>
      <dgm:t>
        <a:bodyPr/>
        <a:lstStyle/>
        <a:p>
          <a:endParaRPr lang="en-US"/>
        </a:p>
      </dgm:t>
    </dgm:pt>
    <dgm:pt modelId="{EA8D3CAE-1C06-444D-A946-19D62F8016C0}" type="pres">
      <dgm:prSet presAssocID="{4F2B8411-BDB1-4792-902E-FAEE7E46BECD}" presName="descendantText" presStyleLbl="alignAccFollowNode1" presStyleIdx="1" presStyleCnt="3" custScaleY="30082">
        <dgm:presLayoutVars>
          <dgm:bulletEnabled val="1"/>
        </dgm:presLayoutVars>
      </dgm:prSet>
      <dgm:spPr/>
      <dgm:t>
        <a:bodyPr/>
        <a:lstStyle/>
        <a:p>
          <a:endParaRPr lang="en-US"/>
        </a:p>
      </dgm:t>
    </dgm:pt>
    <dgm:pt modelId="{F15C3BBA-BF0D-4391-A59F-1717A73C0282}" type="pres">
      <dgm:prSet presAssocID="{95DE11C1-C1AE-436A-8558-582344574704}" presName="sp" presStyleCnt="0"/>
      <dgm:spPr/>
    </dgm:pt>
    <dgm:pt modelId="{34E28F71-2194-40E6-9B7F-D1C60EF70E69}" type="pres">
      <dgm:prSet presAssocID="{0E204A0A-BC56-4673-8224-1118255BB546}" presName="linNode" presStyleCnt="0"/>
      <dgm:spPr/>
    </dgm:pt>
    <dgm:pt modelId="{DEE980E4-C865-458C-A981-C31EB8EBF8F0}" type="pres">
      <dgm:prSet presAssocID="{0E204A0A-BC56-4673-8224-1118255BB546}" presName="parentText" presStyleLbl="node1" presStyleIdx="2" presStyleCnt="3" custScaleY="24873">
        <dgm:presLayoutVars>
          <dgm:chMax val="1"/>
          <dgm:bulletEnabled val="1"/>
        </dgm:presLayoutVars>
      </dgm:prSet>
      <dgm:spPr/>
      <dgm:t>
        <a:bodyPr/>
        <a:lstStyle/>
        <a:p>
          <a:endParaRPr lang="en-US"/>
        </a:p>
      </dgm:t>
    </dgm:pt>
    <dgm:pt modelId="{4E8D193E-2ECB-4EFA-8417-FECED8881941}" type="pres">
      <dgm:prSet presAssocID="{0E204A0A-BC56-4673-8224-1118255BB546}" presName="descendantText" presStyleLbl="alignAccFollowNode1" presStyleIdx="2" presStyleCnt="3" custScaleY="30082">
        <dgm:presLayoutVars>
          <dgm:bulletEnabled val="1"/>
        </dgm:presLayoutVars>
      </dgm:prSet>
      <dgm:spPr/>
      <dgm:t>
        <a:bodyPr/>
        <a:lstStyle/>
        <a:p>
          <a:endParaRPr lang="en-US"/>
        </a:p>
      </dgm:t>
    </dgm:pt>
  </dgm:ptLst>
  <dgm:cxnLst>
    <dgm:cxn modelId="{5ABC6DEC-7011-4779-9FC6-1A5EE970F393}" type="presOf" srcId="{F1EE801E-6F02-451A-8E56-71B7D0C04FF8}" destId="{0D9ACA43-041B-40E1-8756-1AE416C9252A}" srcOrd="0" destOrd="0" presId="urn:microsoft.com/office/officeart/2005/8/layout/vList5"/>
    <dgm:cxn modelId="{C5C32A12-FF2C-4133-AB04-585D703591BB}" type="presOf" srcId="{04F17F44-70DB-44AF-861E-98BF6A8A541E}" destId="{4E8D193E-2ECB-4EFA-8417-FECED8881941}" srcOrd="0" destOrd="0" presId="urn:microsoft.com/office/officeart/2005/8/layout/vList5"/>
    <dgm:cxn modelId="{990EF6DC-C3F1-4CCD-9F52-7CFD3DB48237}" srcId="{A06E613B-9287-4D0E-9F15-22D94852B791}" destId="{FFF2F427-A691-46F1-860B-932A9F5E30C0}" srcOrd="0" destOrd="0" parTransId="{34460C78-6FD9-403F-BB15-DC0BF860F934}" sibTransId="{AB88EDEC-7215-4354-AFD9-754DDAB61F87}"/>
    <dgm:cxn modelId="{97BFE23A-18AD-45C1-AEEA-EC6953C8BAA7}" type="presOf" srcId="{5D6B9142-493D-4126-A4CB-0BE35E7527D3}" destId="{4640D240-D054-46E1-AFD2-E67BF6E99658}" srcOrd="0" destOrd="2" presId="urn:microsoft.com/office/officeart/2005/8/layout/vList5"/>
    <dgm:cxn modelId="{E00DC276-7974-49E5-9CB6-ABCE82433226}" srcId="{A06E613B-9287-4D0E-9F15-22D94852B791}" destId="{5D6B9142-493D-4126-A4CB-0BE35E7527D3}" srcOrd="2" destOrd="0" parTransId="{0CCCE204-EC91-42AC-BF07-54077FAA61BD}" sibTransId="{357D6071-35B6-42CA-A3A6-0F552F415B44}"/>
    <dgm:cxn modelId="{D0A21F13-A58A-48AC-A9F8-7D1AD92D60BC}" type="presOf" srcId="{BA8178D4-3874-4DF8-A05D-A641634C14CA}" destId="{4640D240-D054-46E1-AFD2-E67BF6E99658}" srcOrd="0" destOrd="1" presId="urn:microsoft.com/office/officeart/2005/8/layout/vList5"/>
    <dgm:cxn modelId="{3852976D-CBA3-4A8A-B69E-7386E05707FF}" srcId="{4F2B8411-BDB1-4792-902E-FAEE7E46BECD}" destId="{AB68863B-C2BC-49FD-BE91-F0C9D92CDA4B}" srcOrd="0" destOrd="0" parTransId="{2B462800-74B3-4A6D-A9D6-4E71B4DF6692}" sibTransId="{FBEE2B08-09AA-4F85-979A-CCAC5C7FD3EA}"/>
    <dgm:cxn modelId="{B6C8DDBE-55C0-4148-82F1-7B90E75847A2}" type="presOf" srcId="{4F2B8411-BDB1-4792-902E-FAEE7E46BECD}" destId="{3DAECB9A-ECDA-4F95-B78B-C10BA854ACA7}" srcOrd="0" destOrd="0" presId="urn:microsoft.com/office/officeart/2005/8/layout/vList5"/>
    <dgm:cxn modelId="{7ECF6AE0-9C1D-400F-9B56-D112D8D5DC3A}" srcId="{F1EE801E-6F02-451A-8E56-71B7D0C04FF8}" destId="{A06E613B-9287-4D0E-9F15-22D94852B791}" srcOrd="0" destOrd="0" parTransId="{75C0E5D7-F401-4B1D-A74E-8E081319EB94}" sibTransId="{15700FF7-70D5-472E-8438-32C7EFAC732F}"/>
    <dgm:cxn modelId="{A15C105D-6768-4617-8E6E-1151656A38E3}" srcId="{4F2B8411-BDB1-4792-902E-FAEE7E46BECD}" destId="{6623C54C-5268-460C-933F-1A6BA5E77C03}" srcOrd="1" destOrd="0" parTransId="{D67DFAD3-5ABC-4EE6-9E09-F1BBFE848B1B}" sibTransId="{5A82FE7F-9C8B-4F1F-9EE6-2B2E9BD6DE5D}"/>
    <dgm:cxn modelId="{9DCC5718-D540-4325-92D3-43D9C59BCB33}" srcId="{F1EE801E-6F02-451A-8E56-71B7D0C04FF8}" destId="{0E204A0A-BC56-4673-8224-1118255BB546}" srcOrd="2" destOrd="0" parTransId="{8B9FCB39-9016-4E97-BA72-79A12F3DDEA8}" sibTransId="{78F97FBE-5109-4AD0-B5C3-4EFC30C472D2}"/>
    <dgm:cxn modelId="{6EC45714-6AA5-43C7-9359-532787A97254}" type="presOf" srcId="{0E204A0A-BC56-4673-8224-1118255BB546}" destId="{DEE980E4-C865-458C-A981-C31EB8EBF8F0}" srcOrd="0" destOrd="0" presId="urn:microsoft.com/office/officeart/2005/8/layout/vList5"/>
    <dgm:cxn modelId="{B86CA5D9-CBA1-4307-8F2A-3247D9E5B586}" srcId="{A06E613B-9287-4D0E-9F15-22D94852B791}" destId="{BA8178D4-3874-4DF8-A05D-A641634C14CA}" srcOrd="1" destOrd="0" parTransId="{063EA18E-871D-48E9-8215-DFD79FA43D7A}" sibTransId="{83669544-5ABF-4F79-B90B-24E4F48025E1}"/>
    <dgm:cxn modelId="{780A7C0D-A330-47E9-86A1-6A9392A33EAD}" srcId="{0E204A0A-BC56-4673-8224-1118255BB546}" destId="{04F17F44-70DB-44AF-861E-98BF6A8A541E}" srcOrd="0" destOrd="0" parTransId="{50863352-B9AE-45FB-9CD1-0A88075D85D7}" sibTransId="{9F6D2DEC-4849-4A5E-A6D5-D93C8FA0DD18}"/>
    <dgm:cxn modelId="{D938F94A-9C0B-47EE-B12A-61526813F262}" type="presOf" srcId="{A06E613B-9287-4D0E-9F15-22D94852B791}" destId="{AADBB840-6F1B-47DC-BF9F-099080C4D10C}" srcOrd="0" destOrd="0" presId="urn:microsoft.com/office/officeart/2005/8/layout/vList5"/>
    <dgm:cxn modelId="{8C0CB99B-DBFA-481B-B58A-8D9DDF301B77}" type="presOf" srcId="{FFF2F427-A691-46F1-860B-932A9F5E30C0}" destId="{4640D240-D054-46E1-AFD2-E67BF6E99658}" srcOrd="0" destOrd="0" presId="urn:microsoft.com/office/officeart/2005/8/layout/vList5"/>
    <dgm:cxn modelId="{784CBC9A-7BB1-4F83-88D0-D83931BCBE1F}" type="presOf" srcId="{AB68863B-C2BC-49FD-BE91-F0C9D92CDA4B}" destId="{EA8D3CAE-1C06-444D-A946-19D62F8016C0}" srcOrd="0" destOrd="0" presId="urn:microsoft.com/office/officeart/2005/8/layout/vList5"/>
    <dgm:cxn modelId="{9FF01F4C-99FC-411F-B41E-86EBC120054F}" srcId="{F1EE801E-6F02-451A-8E56-71B7D0C04FF8}" destId="{4F2B8411-BDB1-4792-902E-FAEE7E46BECD}" srcOrd="1" destOrd="0" parTransId="{05D0812D-A142-4483-AC75-1651ADC6781A}" sibTransId="{95DE11C1-C1AE-436A-8558-582344574704}"/>
    <dgm:cxn modelId="{B8D37711-9B80-4D86-A403-77D848847EBE}" type="presOf" srcId="{54E52B18-B466-45CF-8BA9-DCA74ABB1C9F}" destId="{4E8D193E-2ECB-4EFA-8417-FECED8881941}" srcOrd="0" destOrd="1" presId="urn:microsoft.com/office/officeart/2005/8/layout/vList5"/>
    <dgm:cxn modelId="{A319707D-0C56-4FC9-BB30-9695CDD9860C}" srcId="{0E204A0A-BC56-4673-8224-1118255BB546}" destId="{54E52B18-B466-45CF-8BA9-DCA74ABB1C9F}" srcOrd="1" destOrd="0" parTransId="{4452F5F1-0DCB-490A-A08E-798467F0FE9D}" sibTransId="{EE1D15D5-FB34-48AB-BAAA-CA6D234DCE91}"/>
    <dgm:cxn modelId="{03465D39-45A0-493C-89F6-699DF952BF35}" type="presOf" srcId="{6623C54C-5268-460C-933F-1A6BA5E77C03}" destId="{EA8D3CAE-1C06-444D-A946-19D62F8016C0}" srcOrd="0" destOrd="1" presId="urn:microsoft.com/office/officeart/2005/8/layout/vList5"/>
    <dgm:cxn modelId="{505BF1BE-CA69-4708-AA5B-8B8D7D523728}" type="presParOf" srcId="{0D9ACA43-041B-40E1-8756-1AE416C9252A}" destId="{660C55B6-D4C4-43E3-AAD3-6B8B8CD627B2}" srcOrd="0" destOrd="0" presId="urn:microsoft.com/office/officeart/2005/8/layout/vList5"/>
    <dgm:cxn modelId="{5742E17A-F5F0-4312-8AFE-1587B6990F43}" type="presParOf" srcId="{660C55B6-D4C4-43E3-AAD3-6B8B8CD627B2}" destId="{AADBB840-6F1B-47DC-BF9F-099080C4D10C}" srcOrd="0" destOrd="0" presId="urn:microsoft.com/office/officeart/2005/8/layout/vList5"/>
    <dgm:cxn modelId="{0A5ACFC9-AD4B-4548-AC7F-8BB9EAC7F150}" type="presParOf" srcId="{660C55B6-D4C4-43E3-AAD3-6B8B8CD627B2}" destId="{4640D240-D054-46E1-AFD2-E67BF6E99658}" srcOrd="1" destOrd="0" presId="urn:microsoft.com/office/officeart/2005/8/layout/vList5"/>
    <dgm:cxn modelId="{33F5DBF8-08A8-4356-A460-CF078CABEBE8}" type="presParOf" srcId="{0D9ACA43-041B-40E1-8756-1AE416C9252A}" destId="{946A7F68-199E-4744-8FB8-26F56AE2E828}" srcOrd="1" destOrd="0" presId="urn:microsoft.com/office/officeart/2005/8/layout/vList5"/>
    <dgm:cxn modelId="{AFE9D4CC-B53B-4C77-864E-2AD00EAB0D95}" type="presParOf" srcId="{0D9ACA43-041B-40E1-8756-1AE416C9252A}" destId="{8E112D79-1618-43B1-B470-DED06263360D}" srcOrd="2" destOrd="0" presId="urn:microsoft.com/office/officeart/2005/8/layout/vList5"/>
    <dgm:cxn modelId="{DF5D5F16-7471-41DB-B463-9E36F709F288}" type="presParOf" srcId="{8E112D79-1618-43B1-B470-DED06263360D}" destId="{3DAECB9A-ECDA-4F95-B78B-C10BA854ACA7}" srcOrd="0" destOrd="0" presId="urn:microsoft.com/office/officeart/2005/8/layout/vList5"/>
    <dgm:cxn modelId="{D14DCCD4-D2F1-4F7A-90B4-9D8C349D8C11}" type="presParOf" srcId="{8E112D79-1618-43B1-B470-DED06263360D}" destId="{EA8D3CAE-1C06-444D-A946-19D62F8016C0}" srcOrd="1" destOrd="0" presId="urn:microsoft.com/office/officeart/2005/8/layout/vList5"/>
    <dgm:cxn modelId="{A01AC508-BA2E-41E4-B9FB-AD54B2D81AA5}" type="presParOf" srcId="{0D9ACA43-041B-40E1-8756-1AE416C9252A}" destId="{F15C3BBA-BF0D-4391-A59F-1717A73C0282}" srcOrd="3" destOrd="0" presId="urn:microsoft.com/office/officeart/2005/8/layout/vList5"/>
    <dgm:cxn modelId="{F1DE0174-EBBF-4682-BE86-FFE7D3A7B505}" type="presParOf" srcId="{0D9ACA43-041B-40E1-8756-1AE416C9252A}" destId="{34E28F71-2194-40E6-9B7F-D1C60EF70E69}" srcOrd="4" destOrd="0" presId="urn:microsoft.com/office/officeart/2005/8/layout/vList5"/>
    <dgm:cxn modelId="{742BF7E6-FB2F-4494-AC86-CA227F7D6F17}" type="presParOf" srcId="{34E28F71-2194-40E6-9B7F-D1C60EF70E69}" destId="{DEE980E4-C865-458C-A981-C31EB8EBF8F0}" srcOrd="0" destOrd="0" presId="urn:microsoft.com/office/officeart/2005/8/layout/vList5"/>
    <dgm:cxn modelId="{69694762-84E8-4376-ACB4-8E23F113C4BA}" type="presParOf" srcId="{34E28F71-2194-40E6-9B7F-D1C60EF70E69}" destId="{4E8D193E-2ECB-4EFA-8417-FECED888194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B5C1BB-838B-4D8E-9240-11C52F9B3872}">
      <dsp:nvSpPr>
        <dsp:cNvPr id="0" name=""/>
        <dsp:cNvSpPr/>
      </dsp:nvSpPr>
      <dsp:spPr>
        <a:xfrm>
          <a:off x="4213443" y="1165123"/>
          <a:ext cx="244256" cy="1070076"/>
        </a:xfrm>
        <a:custGeom>
          <a:avLst/>
          <a:gdLst/>
          <a:ahLst/>
          <a:cxnLst/>
          <a:rect l="0" t="0" r="0" b="0"/>
          <a:pathLst>
            <a:path>
              <a:moveTo>
                <a:pt x="244256" y="0"/>
              </a:moveTo>
              <a:lnTo>
                <a:pt x="244256" y="1070076"/>
              </a:lnTo>
              <a:lnTo>
                <a:pt x="0" y="1070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26264-DB3B-4C68-8B10-1DDC10C24437}">
      <dsp:nvSpPr>
        <dsp:cNvPr id="0" name=""/>
        <dsp:cNvSpPr/>
      </dsp:nvSpPr>
      <dsp:spPr>
        <a:xfrm>
          <a:off x="4457700" y="1165123"/>
          <a:ext cx="2913574" cy="2140153"/>
        </a:xfrm>
        <a:custGeom>
          <a:avLst/>
          <a:gdLst/>
          <a:ahLst/>
          <a:cxnLst/>
          <a:rect l="0" t="0" r="0" b="0"/>
          <a:pathLst>
            <a:path>
              <a:moveTo>
                <a:pt x="0" y="0"/>
              </a:moveTo>
              <a:lnTo>
                <a:pt x="0" y="1895896"/>
              </a:lnTo>
              <a:lnTo>
                <a:pt x="2913574" y="1895896"/>
              </a:lnTo>
              <a:lnTo>
                <a:pt x="2913574" y="2140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8AAFF-BB77-43B8-88CD-9040491EA263}">
      <dsp:nvSpPr>
        <dsp:cNvPr id="0" name=""/>
        <dsp:cNvSpPr/>
      </dsp:nvSpPr>
      <dsp:spPr>
        <a:xfrm>
          <a:off x="4457700" y="1165123"/>
          <a:ext cx="98807" cy="2140153"/>
        </a:xfrm>
        <a:custGeom>
          <a:avLst/>
          <a:gdLst/>
          <a:ahLst/>
          <a:cxnLst/>
          <a:rect l="0" t="0" r="0" b="0"/>
          <a:pathLst>
            <a:path>
              <a:moveTo>
                <a:pt x="0" y="0"/>
              </a:moveTo>
              <a:lnTo>
                <a:pt x="0" y="1895896"/>
              </a:lnTo>
              <a:lnTo>
                <a:pt x="98807" y="1895896"/>
              </a:lnTo>
              <a:lnTo>
                <a:pt x="98807" y="2140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55683-796B-4A8D-A02A-F1AB9466BEEA}">
      <dsp:nvSpPr>
        <dsp:cNvPr id="0" name=""/>
        <dsp:cNvSpPr/>
      </dsp:nvSpPr>
      <dsp:spPr>
        <a:xfrm>
          <a:off x="1642933" y="1165123"/>
          <a:ext cx="2814766" cy="2140153"/>
        </a:xfrm>
        <a:custGeom>
          <a:avLst/>
          <a:gdLst/>
          <a:ahLst/>
          <a:cxnLst/>
          <a:rect l="0" t="0" r="0" b="0"/>
          <a:pathLst>
            <a:path>
              <a:moveTo>
                <a:pt x="2814766" y="0"/>
              </a:moveTo>
              <a:lnTo>
                <a:pt x="2814766" y="1895896"/>
              </a:lnTo>
              <a:lnTo>
                <a:pt x="0" y="1895896"/>
              </a:lnTo>
              <a:lnTo>
                <a:pt x="0" y="2140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E389E-DE69-41A0-AA74-44D8B52F276F}">
      <dsp:nvSpPr>
        <dsp:cNvPr id="0" name=""/>
        <dsp:cNvSpPr/>
      </dsp:nvSpPr>
      <dsp:spPr>
        <a:xfrm>
          <a:off x="3048676" y="1996"/>
          <a:ext cx="2818046" cy="1163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u="sng" kern="1200" dirty="0" smtClean="0">
              <a:latin typeface="Arial" pitchFamily="34" charset="0"/>
              <a:cs typeface="Arial" pitchFamily="34" charset="0"/>
            </a:rPr>
            <a:t>Sandra Kim</a:t>
          </a:r>
        </a:p>
        <a:p>
          <a:pPr lvl="0" algn="ctr" defTabSz="800100">
            <a:lnSpc>
              <a:spcPct val="90000"/>
            </a:lnSpc>
            <a:spcBef>
              <a:spcPct val="0"/>
            </a:spcBef>
            <a:spcAft>
              <a:spcPct val="35000"/>
            </a:spcAft>
          </a:pPr>
          <a:r>
            <a:rPr lang="en-US" sz="1800" b="0" kern="1200" dirty="0" smtClean="0">
              <a:latin typeface="Arial" pitchFamily="34" charset="0"/>
              <a:cs typeface="Arial" pitchFamily="34" charset="0"/>
            </a:rPr>
            <a:t>Executive Director</a:t>
          </a:r>
          <a:endParaRPr lang="en-US" sz="1800" b="0" kern="1200" dirty="0">
            <a:latin typeface="Arial" pitchFamily="34" charset="0"/>
            <a:cs typeface="Arial" pitchFamily="34" charset="0"/>
          </a:endParaRPr>
        </a:p>
      </dsp:txBody>
      <dsp:txXfrm>
        <a:off x="3048676" y="1996"/>
        <a:ext cx="2818046" cy="1163126"/>
      </dsp:txXfrm>
    </dsp:sp>
    <dsp:sp modelId="{15637A47-E20A-4A12-BCAC-E38D583B9792}">
      <dsp:nvSpPr>
        <dsp:cNvPr id="0" name=""/>
        <dsp:cNvSpPr/>
      </dsp:nvSpPr>
      <dsp:spPr>
        <a:xfrm>
          <a:off x="380999" y="3305276"/>
          <a:ext cx="2523868" cy="1163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u="sng" kern="1200" dirty="0" smtClean="0">
              <a:latin typeface="Arial" pitchFamily="34" charset="0"/>
              <a:cs typeface="Arial" pitchFamily="34" charset="0"/>
            </a:rPr>
            <a:t>Michael Mandelbaum</a:t>
          </a:r>
        </a:p>
        <a:p>
          <a:pPr lvl="0" algn="ctr" defTabSz="800100">
            <a:lnSpc>
              <a:spcPct val="90000"/>
            </a:lnSpc>
            <a:spcBef>
              <a:spcPct val="0"/>
            </a:spcBef>
            <a:spcAft>
              <a:spcPct val="35000"/>
            </a:spcAft>
          </a:pPr>
          <a:r>
            <a:rPr lang="en-US" sz="1800" b="0" kern="1200" dirty="0" smtClean="0">
              <a:latin typeface="Arial" pitchFamily="34" charset="0"/>
              <a:cs typeface="Arial" pitchFamily="34" charset="0"/>
            </a:rPr>
            <a:t>Senior Finance Officer</a:t>
          </a:r>
          <a:endParaRPr lang="en-US" sz="1800" b="0" kern="1200" dirty="0">
            <a:latin typeface="Arial" pitchFamily="34" charset="0"/>
            <a:cs typeface="Arial" pitchFamily="34" charset="0"/>
          </a:endParaRPr>
        </a:p>
      </dsp:txBody>
      <dsp:txXfrm>
        <a:off x="380999" y="3305276"/>
        <a:ext cx="2523868" cy="1163126"/>
      </dsp:txXfrm>
    </dsp:sp>
    <dsp:sp modelId="{4D3AE272-8C8A-4C47-AF4A-128BD7635C43}">
      <dsp:nvSpPr>
        <dsp:cNvPr id="0" name=""/>
        <dsp:cNvSpPr/>
      </dsp:nvSpPr>
      <dsp:spPr>
        <a:xfrm>
          <a:off x="3393380" y="3305276"/>
          <a:ext cx="2326253" cy="1163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u="sng" kern="1200" dirty="0" smtClean="0">
              <a:latin typeface="Arial" pitchFamily="34" charset="0"/>
              <a:cs typeface="Arial" pitchFamily="34" charset="0"/>
            </a:rPr>
            <a:t>Pikka Sodhi</a:t>
          </a:r>
        </a:p>
        <a:p>
          <a:pPr lvl="0" algn="ctr" defTabSz="800100">
            <a:lnSpc>
              <a:spcPct val="90000"/>
            </a:lnSpc>
            <a:spcBef>
              <a:spcPct val="0"/>
            </a:spcBef>
            <a:spcAft>
              <a:spcPct val="35000"/>
            </a:spcAft>
          </a:pPr>
          <a:r>
            <a:rPr lang="en-US" sz="1800" b="0" kern="1200" dirty="0" smtClean="0">
              <a:latin typeface="Arial" pitchFamily="34" charset="0"/>
              <a:cs typeface="Arial" pitchFamily="34" charset="0"/>
            </a:rPr>
            <a:t>Finance Officer</a:t>
          </a:r>
          <a:endParaRPr lang="en-US" sz="1800" b="0" kern="1200" dirty="0">
            <a:latin typeface="Arial" pitchFamily="34" charset="0"/>
            <a:cs typeface="Arial" pitchFamily="34" charset="0"/>
          </a:endParaRPr>
        </a:p>
      </dsp:txBody>
      <dsp:txXfrm>
        <a:off x="3393380" y="3305276"/>
        <a:ext cx="2326253" cy="1163126"/>
      </dsp:txXfrm>
    </dsp:sp>
    <dsp:sp modelId="{483F7C8A-22E9-427A-8C95-086221D50DCF}">
      <dsp:nvSpPr>
        <dsp:cNvPr id="0" name=""/>
        <dsp:cNvSpPr/>
      </dsp:nvSpPr>
      <dsp:spPr>
        <a:xfrm>
          <a:off x="6208147" y="3305276"/>
          <a:ext cx="2326253" cy="1163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u="sng" kern="1200" dirty="0" smtClean="0">
              <a:latin typeface="Arial" pitchFamily="34" charset="0"/>
              <a:cs typeface="Arial" pitchFamily="34" charset="0"/>
            </a:rPr>
            <a:t>Allen Yin</a:t>
          </a:r>
        </a:p>
        <a:p>
          <a:pPr lvl="0" algn="ctr" defTabSz="800100">
            <a:lnSpc>
              <a:spcPct val="90000"/>
            </a:lnSpc>
            <a:spcBef>
              <a:spcPct val="0"/>
            </a:spcBef>
            <a:spcAft>
              <a:spcPct val="35000"/>
            </a:spcAft>
          </a:pPr>
          <a:r>
            <a:rPr lang="en-US" sz="1800" b="0" kern="1200" dirty="0" smtClean="0">
              <a:latin typeface="Arial" pitchFamily="34" charset="0"/>
              <a:cs typeface="Arial" pitchFamily="34" charset="0"/>
            </a:rPr>
            <a:t>Finance Officer</a:t>
          </a:r>
          <a:endParaRPr lang="en-US" sz="1800" b="0" kern="1200" dirty="0">
            <a:latin typeface="Arial" pitchFamily="34" charset="0"/>
            <a:cs typeface="Arial" pitchFamily="34" charset="0"/>
          </a:endParaRPr>
        </a:p>
      </dsp:txBody>
      <dsp:txXfrm>
        <a:off x="6208147" y="3305276"/>
        <a:ext cx="2326253" cy="1163126"/>
      </dsp:txXfrm>
    </dsp:sp>
    <dsp:sp modelId="{7029FD35-BBE4-435B-AA9F-CC3F24C00D29}">
      <dsp:nvSpPr>
        <dsp:cNvPr id="0" name=""/>
        <dsp:cNvSpPr/>
      </dsp:nvSpPr>
      <dsp:spPr>
        <a:xfrm>
          <a:off x="1887190" y="1653636"/>
          <a:ext cx="2326253" cy="1163126"/>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u="sng" kern="1200" dirty="0" smtClean="0">
              <a:latin typeface="Arial" pitchFamily="34" charset="0"/>
              <a:cs typeface="Arial" pitchFamily="34" charset="0"/>
            </a:rPr>
            <a:t>Tim</a:t>
          </a:r>
          <a:r>
            <a:rPr lang="en-US" sz="1800" b="0" u="sng" kern="1200" dirty="0" smtClean="0">
              <a:latin typeface="Arial" pitchFamily="34" charset="0"/>
              <a:cs typeface="Arial" pitchFamily="34" charset="0"/>
            </a:rPr>
            <a:t> </a:t>
          </a:r>
          <a:r>
            <a:rPr lang="en-US" sz="1800" b="1" u="sng" kern="1200" dirty="0" smtClean="0">
              <a:latin typeface="Arial" pitchFamily="34" charset="0"/>
              <a:cs typeface="Arial" pitchFamily="34" charset="0"/>
            </a:rPr>
            <a:t>Loving</a:t>
          </a:r>
        </a:p>
        <a:p>
          <a:pPr lvl="0" algn="ctr" defTabSz="800100">
            <a:lnSpc>
              <a:spcPct val="90000"/>
            </a:lnSpc>
            <a:spcBef>
              <a:spcPct val="0"/>
            </a:spcBef>
            <a:spcAft>
              <a:spcPct val="35000"/>
            </a:spcAft>
          </a:pPr>
          <a:r>
            <a:rPr lang="en-US" sz="1800" b="0" kern="1200" dirty="0" smtClean="0">
              <a:latin typeface="Arial" pitchFamily="34" charset="0"/>
              <a:cs typeface="Arial" pitchFamily="34" charset="0"/>
            </a:rPr>
            <a:t>Administrative Assistant</a:t>
          </a:r>
          <a:endParaRPr lang="en-US" sz="1800" b="0" kern="1200" dirty="0">
            <a:latin typeface="Arial" pitchFamily="34" charset="0"/>
            <a:cs typeface="Arial" pitchFamily="34" charset="0"/>
          </a:endParaRPr>
        </a:p>
      </dsp:txBody>
      <dsp:txXfrm>
        <a:off x="1887190" y="1653636"/>
        <a:ext cx="2326253" cy="11631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881EF1-B597-4B94-872F-411045BB4897}">
      <dsp:nvSpPr>
        <dsp:cNvPr id="0" name=""/>
        <dsp:cNvSpPr/>
      </dsp:nvSpPr>
      <dsp:spPr>
        <a:xfrm>
          <a:off x="1752600" y="3022"/>
          <a:ext cx="4724398" cy="7067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Campus Identifies Capital Project Need</a:t>
          </a:r>
          <a:endParaRPr lang="en-US" sz="2000" kern="1200" dirty="0"/>
        </a:p>
      </dsp:txBody>
      <dsp:txXfrm>
        <a:off x="1752600" y="3022"/>
        <a:ext cx="4724398" cy="706707"/>
      </dsp:txXfrm>
    </dsp:sp>
    <dsp:sp modelId="{1FB7B577-4F88-4982-BAA6-BC357C8A7B17}">
      <dsp:nvSpPr>
        <dsp:cNvPr id="0" name=""/>
        <dsp:cNvSpPr/>
      </dsp:nvSpPr>
      <dsp:spPr>
        <a:xfrm rot="5400000">
          <a:off x="4021443" y="727398"/>
          <a:ext cx="186713" cy="3180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4021443" y="727398"/>
        <a:ext cx="186713" cy="318018"/>
      </dsp:txXfrm>
    </dsp:sp>
    <dsp:sp modelId="{993C7764-BD40-4B81-B193-60897C52D694}">
      <dsp:nvSpPr>
        <dsp:cNvPr id="0" name=""/>
        <dsp:cNvSpPr/>
      </dsp:nvSpPr>
      <dsp:spPr>
        <a:xfrm>
          <a:off x="1752600" y="1063084"/>
          <a:ext cx="4724398" cy="706707"/>
        </a:xfrm>
        <a:prstGeom prst="roundRect">
          <a:avLst>
            <a:gd name="adj" fmla="val 10000"/>
          </a:avLst>
        </a:prstGeom>
        <a:solidFill>
          <a:schemeClr val="accent5">
            <a:hueOff val="-1427420"/>
            <a:satOff val="-3819"/>
            <a:lumOff val="-8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Obtain Governance Approval for Project &amp; External Finance</a:t>
          </a:r>
          <a:endParaRPr lang="en-US" sz="2000" kern="1200" dirty="0"/>
        </a:p>
      </dsp:txBody>
      <dsp:txXfrm>
        <a:off x="1752600" y="1063084"/>
        <a:ext cx="4724398" cy="706707"/>
      </dsp:txXfrm>
    </dsp:sp>
    <dsp:sp modelId="{B44AB276-3F2C-4B08-AA60-3B0D151A5E2B}">
      <dsp:nvSpPr>
        <dsp:cNvPr id="0" name=""/>
        <dsp:cNvSpPr/>
      </dsp:nvSpPr>
      <dsp:spPr>
        <a:xfrm rot="5400000">
          <a:off x="4021443" y="1787459"/>
          <a:ext cx="186713" cy="318018"/>
        </a:xfrm>
        <a:prstGeom prst="rightArrow">
          <a:avLst>
            <a:gd name="adj1" fmla="val 60000"/>
            <a:gd name="adj2" fmla="val 50000"/>
          </a:avLst>
        </a:prstGeom>
        <a:solidFill>
          <a:schemeClr val="accent5">
            <a:hueOff val="-1903227"/>
            <a:satOff val="-5091"/>
            <a:lumOff val="-1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4021443" y="1787459"/>
        <a:ext cx="186713" cy="318018"/>
      </dsp:txXfrm>
    </dsp:sp>
    <dsp:sp modelId="{20C9701D-3BF2-4ECC-B996-D109F8A59479}">
      <dsp:nvSpPr>
        <dsp:cNvPr id="0" name=""/>
        <dsp:cNvSpPr/>
      </dsp:nvSpPr>
      <dsp:spPr>
        <a:xfrm>
          <a:off x="1752600" y="2123146"/>
          <a:ext cx="4724398" cy="706707"/>
        </a:xfrm>
        <a:prstGeom prst="roundRect">
          <a:avLst>
            <a:gd name="adj" fmla="val 10000"/>
          </a:avLst>
        </a:prstGeom>
        <a:solidFill>
          <a:schemeClr val="accent5">
            <a:hueOff val="-2854840"/>
            <a:satOff val="-7637"/>
            <a:lumOff val="-1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Campus Project Draws Funds from CMF</a:t>
          </a:r>
          <a:endParaRPr lang="en-US" sz="2000" kern="1200" dirty="0"/>
        </a:p>
      </dsp:txBody>
      <dsp:txXfrm>
        <a:off x="1752600" y="2123146"/>
        <a:ext cx="4724398" cy="706707"/>
      </dsp:txXfrm>
    </dsp:sp>
    <dsp:sp modelId="{58BEE002-9168-4C75-81A9-854149517B96}">
      <dsp:nvSpPr>
        <dsp:cNvPr id="0" name=""/>
        <dsp:cNvSpPr/>
      </dsp:nvSpPr>
      <dsp:spPr>
        <a:xfrm rot="5400000">
          <a:off x="4021443" y="2847521"/>
          <a:ext cx="186713" cy="318018"/>
        </a:xfrm>
        <a:prstGeom prst="rightArrow">
          <a:avLst>
            <a:gd name="adj1" fmla="val 60000"/>
            <a:gd name="adj2" fmla="val 50000"/>
          </a:avLst>
        </a:prstGeom>
        <a:solidFill>
          <a:schemeClr val="accent5">
            <a:hueOff val="-3806454"/>
            <a:satOff val="-10183"/>
            <a:lumOff val="-2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4021443" y="2847521"/>
        <a:ext cx="186713" cy="318018"/>
      </dsp:txXfrm>
    </dsp:sp>
    <dsp:sp modelId="{A03B4122-D22E-4ECC-BAB1-C041A6BD8576}">
      <dsp:nvSpPr>
        <dsp:cNvPr id="0" name=""/>
        <dsp:cNvSpPr/>
      </dsp:nvSpPr>
      <dsp:spPr>
        <a:xfrm>
          <a:off x="1752600" y="3183207"/>
          <a:ext cx="4724398" cy="706707"/>
        </a:xfrm>
        <a:prstGeom prst="roundRect">
          <a:avLst>
            <a:gd name="adj" fmla="val 10000"/>
          </a:avLst>
        </a:prstGeom>
        <a:solidFill>
          <a:schemeClr val="accent5">
            <a:hueOff val="-4282261"/>
            <a:satOff val="-11456"/>
            <a:lumOff val="-26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Long Term Financing</a:t>
          </a:r>
          <a:endParaRPr lang="en-US" sz="2000" kern="1200" dirty="0"/>
        </a:p>
      </dsp:txBody>
      <dsp:txXfrm>
        <a:off x="1752600" y="3183207"/>
        <a:ext cx="4724398" cy="706707"/>
      </dsp:txXfrm>
    </dsp:sp>
    <dsp:sp modelId="{EDADC7AF-C726-41A0-8C59-6759B683FA82}">
      <dsp:nvSpPr>
        <dsp:cNvPr id="0" name=""/>
        <dsp:cNvSpPr/>
      </dsp:nvSpPr>
      <dsp:spPr>
        <a:xfrm rot="5400000">
          <a:off x="4021443" y="3907583"/>
          <a:ext cx="186713" cy="318018"/>
        </a:xfrm>
        <a:prstGeom prst="rightArrow">
          <a:avLst>
            <a:gd name="adj1" fmla="val 60000"/>
            <a:gd name="adj2" fmla="val 50000"/>
          </a:avLst>
        </a:prstGeom>
        <a:solidFill>
          <a:schemeClr val="accent5">
            <a:hueOff val="-5709681"/>
            <a:satOff val="-15274"/>
            <a:lumOff val="-3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4021443" y="3907583"/>
        <a:ext cx="186713" cy="318018"/>
      </dsp:txXfrm>
    </dsp:sp>
    <dsp:sp modelId="{EAA35FC0-9145-41BA-BF57-1A6465BF35A1}">
      <dsp:nvSpPr>
        <dsp:cNvPr id="0" name=""/>
        <dsp:cNvSpPr/>
      </dsp:nvSpPr>
      <dsp:spPr>
        <a:xfrm>
          <a:off x="1752600" y="4243269"/>
          <a:ext cx="4724398" cy="706707"/>
        </a:xfrm>
        <a:prstGeom prst="roundRect">
          <a:avLst>
            <a:gd name="adj" fmla="val 10000"/>
          </a:avLst>
        </a:prstGeom>
        <a:solidFill>
          <a:schemeClr val="accent5">
            <a:hueOff val="-5709681"/>
            <a:satOff val="-15274"/>
            <a:lumOff val="-3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Post Issuance Compliance</a:t>
          </a:r>
          <a:endParaRPr lang="en-US" sz="2000" kern="1200" dirty="0"/>
        </a:p>
      </dsp:txBody>
      <dsp:txXfrm>
        <a:off x="1752600" y="4243269"/>
        <a:ext cx="4724398" cy="7067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2246BE-7C87-4D4A-AB38-8DA90649026F}">
      <dsp:nvSpPr>
        <dsp:cNvPr id="0" name=""/>
        <dsp:cNvSpPr/>
      </dsp:nvSpPr>
      <dsp:spPr>
        <a:xfrm rot="10800000">
          <a:off x="1629602" y="3484"/>
          <a:ext cx="5726049" cy="7493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Bond Issue Needed</a:t>
          </a:r>
          <a:endParaRPr lang="en-US" sz="2400" kern="1200" dirty="0"/>
        </a:p>
      </dsp:txBody>
      <dsp:txXfrm rot="10800000">
        <a:off x="1629602" y="3484"/>
        <a:ext cx="5726049" cy="749307"/>
      </dsp:txXfrm>
    </dsp:sp>
    <dsp:sp modelId="{0434754E-FB2B-4C98-8919-609BD2113E51}">
      <dsp:nvSpPr>
        <dsp:cNvPr id="0" name=""/>
        <dsp:cNvSpPr/>
      </dsp:nvSpPr>
      <dsp:spPr>
        <a:xfrm>
          <a:off x="1254948" y="3484"/>
          <a:ext cx="749307" cy="749307"/>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FDA45-0EDE-4B8C-8028-6C8ABD12412F}">
      <dsp:nvSpPr>
        <dsp:cNvPr id="0" name=""/>
        <dsp:cNvSpPr/>
      </dsp:nvSpPr>
      <dsp:spPr>
        <a:xfrm rot="10800000">
          <a:off x="1629602" y="976465"/>
          <a:ext cx="5726049" cy="7493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Engage Financing Team</a:t>
          </a:r>
          <a:endParaRPr lang="en-US" sz="2400" kern="1200" dirty="0"/>
        </a:p>
      </dsp:txBody>
      <dsp:txXfrm rot="10800000">
        <a:off x="1629602" y="976465"/>
        <a:ext cx="5726049" cy="749307"/>
      </dsp:txXfrm>
    </dsp:sp>
    <dsp:sp modelId="{7967B35C-61B5-427F-B21B-152FEF9B5A23}">
      <dsp:nvSpPr>
        <dsp:cNvPr id="0" name=""/>
        <dsp:cNvSpPr/>
      </dsp:nvSpPr>
      <dsp:spPr>
        <a:xfrm>
          <a:off x="1254948" y="976465"/>
          <a:ext cx="749307" cy="749307"/>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09CF0-CBF7-4906-918C-B190F4B0590F}">
      <dsp:nvSpPr>
        <dsp:cNvPr id="0" name=""/>
        <dsp:cNvSpPr/>
      </dsp:nvSpPr>
      <dsp:spPr>
        <a:xfrm rot="10800000">
          <a:off x="1629602" y="1949446"/>
          <a:ext cx="5726049" cy="7493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Documentation Process</a:t>
          </a:r>
          <a:endParaRPr lang="en-US" sz="2400" kern="1200" dirty="0"/>
        </a:p>
      </dsp:txBody>
      <dsp:txXfrm rot="10800000">
        <a:off x="1629602" y="1949446"/>
        <a:ext cx="5726049" cy="749307"/>
      </dsp:txXfrm>
    </dsp:sp>
    <dsp:sp modelId="{01ADD879-E4AC-4795-8140-A4D8E467BB0F}">
      <dsp:nvSpPr>
        <dsp:cNvPr id="0" name=""/>
        <dsp:cNvSpPr/>
      </dsp:nvSpPr>
      <dsp:spPr>
        <a:xfrm>
          <a:off x="1254948" y="1949446"/>
          <a:ext cx="749307" cy="749307"/>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5C691-7392-4A2B-970B-01A447F633A0}">
      <dsp:nvSpPr>
        <dsp:cNvPr id="0" name=""/>
        <dsp:cNvSpPr/>
      </dsp:nvSpPr>
      <dsp:spPr>
        <a:xfrm rot="10800000">
          <a:off x="1629602" y="2922427"/>
          <a:ext cx="5726049" cy="7493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Bond Pricing</a:t>
          </a:r>
          <a:endParaRPr lang="en-US" sz="2400" kern="1200" dirty="0"/>
        </a:p>
      </dsp:txBody>
      <dsp:txXfrm rot="10800000">
        <a:off x="1629602" y="2922427"/>
        <a:ext cx="5726049" cy="749307"/>
      </dsp:txXfrm>
    </dsp:sp>
    <dsp:sp modelId="{0AC1CCD5-8B74-4139-8A27-A42902DC687B}">
      <dsp:nvSpPr>
        <dsp:cNvPr id="0" name=""/>
        <dsp:cNvSpPr/>
      </dsp:nvSpPr>
      <dsp:spPr>
        <a:xfrm>
          <a:off x="1254948" y="2922427"/>
          <a:ext cx="749307" cy="749307"/>
        </a:xfrm>
        <a:prstGeom prst="ellipse">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5C4AB7-F8FD-4EAD-9D76-F5BDFD6479D8}">
      <dsp:nvSpPr>
        <dsp:cNvPr id="0" name=""/>
        <dsp:cNvSpPr/>
      </dsp:nvSpPr>
      <dsp:spPr>
        <a:xfrm rot="10800000">
          <a:off x="1629602" y="3895408"/>
          <a:ext cx="5726049" cy="7493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Bond Closing</a:t>
          </a:r>
          <a:endParaRPr lang="en-US" sz="2400" kern="1200" dirty="0"/>
        </a:p>
      </dsp:txBody>
      <dsp:txXfrm rot="10800000">
        <a:off x="1629602" y="3895408"/>
        <a:ext cx="5726049" cy="749307"/>
      </dsp:txXfrm>
    </dsp:sp>
    <dsp:sp modelId="{0089FA17-7FAF-423F-973A-84D0D353B867}">
      <dsp:nvSpPr>
        <dsp:cNvPr id="0" name=""/>
        <dsp:cNvSpPr/>
      </dsp:nvSpPr>
      <dsp:spPr>
        <a:xfrm>
          <a:off x="1254948" y="3895408"/>
          <a:ext cx="749307" cy="749307"/>
        </a:xfrm>
        <a:prstGeom prst="ellipse">
          <a:avLst/>
        </a:prstGeom>
        <a:blipFill rotWithShape="0">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469B5D-2455-4EE8-920B-70F832678818}">
      <dsp:nvSpPr>
        <dsp:cNvPr id="0" name=""/>
        <dsp:cNvSpPr/>
      </dsp:nvSpPr>
      <dsp:spPr>
        <a:xfrm>
          <a:off x="5562" y="679072"/>
          <a:ext cx="2402387" cy="1793331"/>
        </a:xfrm>
        <a:prstGeom prst="round2SameRect">
          <a:avLst>
            <a:gd name="adj1" fmla="val 8000"/>
            <a:gd name="adj2" fmla="val 0"/>
          </a:avLst>
        </a:prstGeom>
        <a:solidFill>
          <a:schemeClr val="tx2">
            <a:lumMod val="90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2"/>
              </a:solidFill>
            </a:rPr>
            <a:t>Interim Financing sources need replenishment</a:t>
          </a:r>
          <a:endParaRPr lang="en-US" sz="1600" kern="1200" dirty="0"/>
        </a:p>
      </dsp:txBody>
      <dsp:txXfrm>
        <a:off x="5562" y="679072"/>
        <a:ext cx="2402387" cy="1793331"/>
      </dsp:txXfrm>
    </dsp:sp>
    <dsp:sp modelId="{964576F6-9C75-4558-B526-A3991C16A30D}">
      <dsp:nvSpPr>
        <dsp:cNvPr id="0" name=""/>
        <dsp:cNvSpPr/>
      </dsp:nvSpPr>
      <dsp:spPr>
        <a:xfrm>
          <a:off x="5562" y="2472404"/>
          <a:ext cx="2402387" cy="77113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solidFill>
            </a:rPr>
            <a:t>COMMERCIAL PAPER UTILIZATION</a:t>
          </a:r>
          <a:endParaRPr lang="en-US" sz="1600" kern="1200" dirty="0">
            <a:solidFill>
              <a:schemeClr val="bg2"/>
            </a:solidFill>
          </a:endParaRPr>
        </a:p>
      </dsp:txBody>
      <dsp:txXfrm>
        <a:off x="5562" y="2472404"/>
        <a:ext cx="1691822" cy="771132"/>
      </dsp:txXfrm>
    </dsp:sp>
    <dsp:sp modelId="{6FC30A4C-8067-4986-BA89-703DADBF5DD8}">
      <dsp:nvSpPr>
        <dsp:cNvPr id="0" name=""/>
        <dsp:cNvSpPr/>
      </dsp:nvSpPr>
      <dsp:spPr>
        <a:xfrm>
          <a:off x="1765344" y="2594891"/>
          <a:ext cx="840835" cy="84083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61D33-FBF3-455F-9135-5965D5A3D5E9}">
      <dsp:nvSpPr>
        <dsp:cNvPr id="0" name=""/>
        <dsp:cNvSpPr/>
      </dsp:nvSpPr>
      <dsp:spPr>
        <a:xfrm>
          <a:off x="2743213" y="679072"/>
          <a:ext cx="2402387" cy="1793331"/>
        </a:xfrm>
        <a:prstGeom prst="round2SameRect">
          <a:avLst>
            <a:gd name="adj1" fmla="val 8000"/>
            <a:gd name="adj2" fmla="val 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2"/>
              </a:solidFill>
            </a:rPr>
            <a:t>Market environment is conducive for financing and/or refunding of prior issued bonds</a:t>
          </a:r>
          <a:endParaRPr lang="en-US" sz="1600" kern="1200" dirty="0">
            <a:solidFill>
              <a:schemeClr val="bg2"/>
            </a:solidFill>
          </a:endParaRPr>
        </a:p>
      </dsp:txBody>
      <dsp:txXfrm>
        <a:off x="2743213" y="679072"/>
        <a:ext cx="2402387" cy="1793331"/>
      </dsp:txXfrm>
    </dsp:sp>
    <dsp:sp modelId="{D5F4C435-4A22-42B8-9D2C-E9DC966AE9CB}">
      <dsp:nvSpPr>
        <dsp:cNvPr id="0" name=""/>
        <dsp:cNvSpPr/>
      </dsp:nvSpPr>
      <dsp:spPr>
        <a:xfrm>
          <a:off x="2743213" y="2472404"/>
          <a:ext cx="2402387" cy="771132"/>
        </a:xfrm>
        <a:prstGeom prst="rect">
          <a:avLst/>
        </a:prstGeom>
        <a:solidFill>
          <a:srgbClr val="FFFF0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MARKET ENVIRONMENT</a:t>
          </a:r>
          <a:endParaRPr lang="en-US" sz="1600" kern="1200" dirty="0">
            <a:solidFill>
              <a:schemeClr val="tx1"/>
            </a:solidFill>
          </a:endParaRPr>
        </a:p>
      </dsp:txBody>
      <dsp:txXfrm>
        <a:off x="2743213" y="2472404"/>
        <a:ext cx="1691822" cy="771132"/>
      </dsp:txXfrm>
    </dsp:sp>
    <dsp:sp modelId="{51A12A6B-80C7-405A-B145-94649973A041}">
      <dsp:nvSpPr>
        <dsp:cNvPr id="0" name=""/>
        <dsp:cNvSpPr/>
      </dsp:nvSpPr>
      <dsp:spPr>
        <a:xfrm>
          <a:off x="4574274" y="2594891"/>
          <a:ext cx="840835" cy="84083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02E0F-51F1-4321-BD13-9206151EDC67}">
      <dsp:nvSpPr>
        <dsp:cNvPr id="0" name=""/>
        <dsp:cNvSpPr/>
      </dsp:nvSpPr>
      <dsp:spPr>
        <a:xfrm>
          <a:off x="5623421" y="679072"/>
          <a:ext cx="2402387" cy="1793331"/>
        </a:xfrm>
        <a:prstGeom prst="round2SameRect">
          <a:avLst>
            <a:gd name="adj1" fmla="val 8000"/>
            <a:gd name="adj2" fmla="val 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2"/>
              </a:solidFill>
            </a:rPr>
            <a:t>Capital projects are in construction or almost complete and are ready for Long Term Financing</a:t>
          </a:r>
          <a:endParaRPr lang="en-US" sz="1600" kern="1200" dirty="0">
            <a:solidFill>
              <a:schemeClr val="bg2"/>
            </a:solidFill>
          </a:endParaRPr>
        </a:p>
      </dsp:txBody>
      <dsp:txXfrm>
        <a:off x="5623421" y="679072"/>
        <a:ext cx="2402387" cy="1793331"/>
      </dsp:txXfrm>
    </dsp:sp>
    <dsp:sp modelId="{FE99A026-6025-4807-B479-0A946B98495D}">
      <dsp:nvSpPr>
        <dsp:cNvPr id="0" name=""/>
        <dsp:cNvSpPr/>
      </dsp:nvSpPr>
      <dsp:spPr>
        <a:xfrm>
          <a:off x="5623421" y="2472404"/>
          <a:ext cx="2402387" cy="771132"/>
        </a:xfrm>
        <a:prstGeom prst="rect">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t>COMPLETED CAPITAL PROJECTS</a:t>
          </a:r>
          <a:endParaRPr lang="en-US" sz="1600" kern="1200" dirty="0">
            <a:solidFill>
              <a:schemeClr val="bg1"/>
            </a:solidFill>
          </a:endParaRPr>
        </a:p>
      </dsp:txBody>
      <dsp:txXfrm>
        <a:off x="5623421" y="2472404"/>
        <a:ext cx="1691822" cy="771132"/>
      </dsp:txXfrm>
    </dsp:sp>
    <dsp:sp modelId="{0E93FF20-E1DD-4E05-A899-D3685F2475C2}">
      <dsp:nvSpPr>
        <dsp:cNvPr id="0" name=""/>
        <dsp:cNvSpPr/>
      </dsp:nvSpPr>
      <dsp:spPr>
        <a:xfrm>
          <a:off x="7383203" y="2594891"/>
          <a:ext cx="840835" cy="84083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3E49DC-5A26-4DBC-9A65-607C8A018877}">
      <dsp:nvSpPr>
        <dsp:cNvPr id="0" name=""/>
        <dsp:cNvSpPr/>
      </dsp:nvSpPr>
      <dsp:spPr>
        <a:xfrm>
          <a:off x="2738" y="262700"/>
          <a:ext cx="2669976" cy="4862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Marketing the University’s Bonds</a:t>
          </a:r>
          <a:endParaRPr lang="en-US" sz="1400" b="1" kern="1200" dirty="0"/>
        </a:p>
      </dsp:txBody>
      <dsp:txXfrm>
        <a:off x="2738" y="262700"/>
        <a:ext cx="2669976" cy="486298"/>
      </dsp:txXfrm>
    </dsp:sp>
    <dsp:sp modelId="{91609298-2DE6-44A5-B97B-FCA8294F7DF6}">
      <dsp:nvSpPr>
        <dsp:cNvPr id="0" name=""/>
        <dsp:cNvSpPr/>
      </dsp:nvSpPr>
      <dsp:spPr>
        <a:xfrm>
          <a:off x="2738" y="748999"/>
          <a:ext cx="2669976"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In the financing execution process the University prepares a disclosure for investors on the University</a:t>
          </a:r>
          <a:endParaRPr lang="en-US" sz="1400" kern="1200" dirty="0"/>
        </a:p>
        <a:p>
          <a:pPr marL="114300" lvl="1" indent="-114300" algn="l" defTabSz="622300">
            <a:lnSpc>
              <a:spcPct val="90000"/>
            </a:lnSpc>
            <a:spcBef>
              <a:spcPct val="0"/>
            </a:spcBef>
            <a:spcAft>
              <a:spcPct val="15000"/>
            </a:spcAft>
            <a:buChar char="••"/>
          </a:pPr>
          <a:r>
            <a:rPr lang="en-US" sz="1400" kern="1200" dirty="0" smtClean="0"/>
            <a:t>This includes for example financial information, current credit ratings, student and state budget information</a:t>
          </a:r>
          <a:endParaRPr lang="en-US" sz="1400" kern="1200" dirty="0"/>
        </a:p>
        <a:p>
          <a:pPr marL="114300" lvl="1" indent="-114300" algn="l" defTabSz="622300">
            <a:lnSpc>
              <a:spcPct val="90000"/>
            </a:lnSpc>
            <a:spcBef>
              <a:spcPct val="0"/>
            </a:spcBef>
            <a:spcAft>
              <a:spcPct val="15000"/>
            </a:spcAft>
            <a:buChar char="••"/>
          </a:pPr>
          <a:r>
            <a:rPr lang="en-US" sz="1400" kern="1200" dirty="0" smtClean="0"/>
            <a:t>This disclosure is reviewed by investors to assist them in making a decision of whether or not they want to purchase the University’s bonds</a:t>
          </a:r>
          <a:endParaRPr lang="en-US" sz="1400" kern="1200" dirty="0"/>
        </a:p>
        <a:p>
          <a:pPr marL="114300" lvl="1" indent="-114300" algn="l" defTabSz="622300">
            <a:lnSpc>
              <a:spcPct val="90000"/>
            </a:lnSpc>
            <a:spcBef>
              <a:spcPct val="0"/>
            </a:spcBef>
            <a:spcAft>
              <a:spcPct val="15000"/>
            </a:spcAft>
            <a:buChar char="••"/>
          </a:pPr>
          <a:r>
            <a:rPr lang="en-US" sz="1400" kern="1200" dirty="0" smtClean="0"/>
            <a:t>Typically the marketing process before bonds are sold is a week</a:t>
          </a:r>
          <a:endParaRPr lang="en-US" sz="1400" kern="1200" dirty="0"/>
        </a:p>
      </dsp:txBody>
      <dsp:txXfrm>
        <a:off x="2738" y="748999"/>
        <a:ext cx="2669976" cy="3458699"/>
      </dsp:txXfrm>
    </dsp:sp>
    <dsp:sp modelId="{5DFDF749-270E-4E84-9C9D-564C3AAB278C}">
      <dsp:nvSpPr>
        <dsp:cNvPr id="0" name=""/>
        <dsp:cNvSpPr/>
      </dsp:nvSpPr>
      <dsp:spPr>
        <a:xfrm>
          <a:off x="3046511" y="262700"/>
          <a:ext cx="2669976" cy="4862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Bond Order Period</a:t>
          </a:r>
          <a:endParaRPr lang="en-US" sz="1400" b="1" kern="1200" dirty="0"/>
        </a:p>
      </dsp:txBody>
      <dsp:txXfrm>
        <a:off x="3046511" y="262700"/>
        <a:ext cx="2669976" cy="486298"/>
      </dsp:txXfrm>
    </dsp:sp>
    <dsp:sp modelId="{267683CF-1656-4712-962A-B838E2EB2767}">
      <dsp:nvSpPr>
        <dsp:cNvPr id="0" name=""/>
        <dsp:cNvSpPr/>
      </dsp:nvSpPr>
      <dsp:spPr>
        <a:xfrm>
          <a:off x="3046511" y="748999"/>
          <a:ext cx="2669976"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Bonds are sold through an order process after bond marketing process</a:t>
          </a:r>
          <a:endParaRPr lang="en-US" sz="1400" kern="1200" dirty="0"/>
        </a:p>
        <a:p>
          <a:pPr marL="114300" lvl="1" indent="-114300" algn="l" defTabSz="622300">
            <a:lnSpc>
              <a:spcPct val="90000"/>
            </a:lnSpc>
            <a:spcBef>
              <a:spcPct val="0"/>
            </a:spcBef>
            <a:spcAft>
              <a:spcPct val="15000"/>
            </a:spcAft>
            <a:buChar char="••"/>
          </a:pPr>
          <a:r>
            <a:rPr lang="en-US" sz="1400" kern="1200" dirty="0" smtClean="0"/>
            <a:t>Bonds are sold by maturity – typically the University offers bonds from years 1 to 30 for new money capital projects</a:t>
          </a:r>
          <a:endParaRPr lang="en-US" sz="1400" kern="1200" dirty="0"/>
        </a:p>
        <a:p>
          <a:pPr marL="114300" lvl="1" indent="-114300" algn="l" defTabSz="622300">
            <a:lnSpc>
              <a:spcPct val="90000"/>
            </a:lnSpc>
            <a:spcBef>
              <a:spcPct val="0"/>
            </a:spcBef>
            <a:spcAft>
              <a:spcPct val="15000"/>
            </a:spcAft>
            <a:buChar char="••"/>
          </a:pPr>
          <a:r>
            <a:rPr lang="en-US" sz="1400" kern="1200" dirty="0" smtClean="0"/>
            <a:t>Typically the University offers bonds to retail investors (mom and pop) the day before they are offered to institutional investors (</a:t>
          </a:r>
          <a:r>
            <a:rPr lang="en-US" sz="1400" kern="1200" dirty="0" err="1" smtClean="0"/>
            <a:t>ie</a:t>
          </a:r>
          <a:r>
            <a:rPr lang="en-US" sz="1400" kern="1200" dirty="0" smtClean="0"/>
            <a:t> bond funds, insurance companies, hedge funds)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046511" y="748999"/>
        <a:ext cx="2669976" cy="3458699"/>
      </dsp:txXfrm>
    </dsp:sp>
    <dsp:sp modelId="{8A474F28-D0CE-419B-8ED8-3439D02D4281}">
      <dsp:nvSpPr>
        <dsp:cNvPr id="0" name=""/>
        <dsp:cNvSpPr/>
      </dsp:nvSpPr>
      <dsp:spPr>
        <a:xfrm>
          <a:off x="6090284" y="262700"/>
          <a:ext cx="2669976" cy="4862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Bond Pricing</a:t>
          </a:r>
          <a:endParaRPr lang="en-US" sz="1400" b="1" kern="1200" dirty="0"/>
        </a:p>
      </dsp:txBody>
      <dsp:txXfrm>
        <a:off x="6090284" y="262700"/>
        <a:ext cx="2669976" cy="486298"/>
      </dsp:txXfrm>
    </dsp:sp>
    <dsp:sp modelId="{2D8572D2-0DB3-4DE5-A669-89489761774E}">
      <dsp:nvSpPr>
        <dsp:cNvPr id="0" name=""/>
        <dsp:cNvSpPr/>
      </dsp:nvSpPr>
      <dsp:spPr>
        <a:xfrm>
          <a:off x="6090284" y="748999"/>
          <a:ext cx="2669976"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Coupons and Rates are Set on the day of bond pricing</a:t>
          </a:r>
          <a:endParaRPr lang="en-US" sz="1400" kern="1200" dirty="0"/>
        </a:p>
        <a:p>
          <a:pPr marL="114300" lvl="1" indent="-114300" algn="l" defTabSz="622300">
            <a:lnSpc>
              <a:spcPct val="90000"/>
            </a:lnSpc>
            <a:spcBef>
              <a:spcPct val="0"/>
            </a:spcBef>
            <a:spcAft>
              <a:spcPct val="15000"/>
            </a:spcAft>
            <a:buChar char="••"/>
          </a:pPr>
          <a:r>
            <a:rPr lang="en-US" sz="1400" kern="1200" dirty="0" smtClean="0"/>
            <a:t>Enough bonds are sold for project capital needs</a:t>
          </a:r>
          <a:endParaRPr lang="en-US" sz="1400" kern="1200" dirty="0"/>
        </a:p>
        <a:p>
          <a:pPr marL="114300" lvl="1" indent="-114300" algn="l" defTabSz="622300">
            <a:lnSpc>
              <a:spcPct val="90000"/>
            </a:lnSpc>
            <a:spcBef>
              <a:spcPct val="0"/>
            </a:spcBef>
            <a:spcAft>
              <a:spcPct val="15000"/>
            </a:spcAft>
            <a:buChar char="••"/>
          </a:pPr>
          <a:r>
            <a:rPr lang="en-US" sz="1400" kern="1200" dirty="0" smtClean="0"/>
            <a:t>Including construction costs, capitalized interest and costs of issuance</a:t>
          </a:r>
          <a:endParaRPr lang="en-US" sz="1400" kern="1200" dirty="0"/>
        </a:p>
        <a:p>
          <a:pPr marL="114300" lvl="1" indent="-114300" algn="l" defTabSz="622300">
            <a:lnSpc>
              <a:spcPct val="90000"/>
            </a:lnSpc>
            <a:spcBef>
              <a:spcPct val="0"/>
            </a:spcBef>
            <a:spcAft>
              <a:spcPct val="15000"/>
            </a:spcAft>
            <a:buChar char="••"/>
          </a:pPr>
          <a:r>
            <a:rPr lang="en-US" sz="1400" kern="1200" dirty="0" smtClean="0"/>
            <a:t>If the University is refunding bonds, enough bonds need to be issued to fund an escrow to legally </a:t>
          </a:r>
          <a:r>
            <a:rPr lang="en-US" sz="1400" kern="1200" dirty="0" err="1" smtClean="0"/>
            <a:t>defease</a:t>
          </a:r>
          <a:r>
            <a:rPr lang="en-US" sz="1400" kern="1200" dirty="0" smtClean="0"/>
            <a:t> the refunded bond issue</a:t>
          </a:r>
          <a:endParaRPr lang="en-US" sz="1400" kern="1200" dirty="0"/>
        </a:p>
      </dsp:txBody>
      <dsp:txXfrm>
        <a:off x="6090284" y="748999"/>
        <a:ext cx="2669976" cy="34586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B592A-39CF-4E62-9A11-94F9C89BC829}">
      <dsp:nvSpPr>
        <dsp:cNvPr id="0" name=""/>
        <dsp:cNvSpPr/>
      </dsp:nvSpPr>
      <dsp:spPr>
        <a:xfrm>
          <a:off x="7233" y="1036802"/>
          <a:ext cx="2161877" cy="129712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Underwriter (Investment Bank) wires bond proceeds to Trustee</a:t>
          </a:r>
          <a:endParaRPr lang="en-US" sz="1700" kern="1200" dirty="0"/>
        </a:p>
      </dsp:txBody>
      <dsp:txXfrm>
        <a:off x="7233" y="1036802"/>
        <a:ext cx="2161877" cy="1297126"/>
      </dsp:txXfrm>
    </dsp:sp>
    <dsp:sp modelId="{3D37B61A-DDC9-4D73-A5E2-F3FD614CBAEE}">
      <dsp:nvSpPr>
        <dsp:cNvPr id="0" name=""/>
        <dsp:cNvSpPr/>
      </dsp:nvSpPr>
      <dsp:spPr>
        <a:xfrm>
          <a:off x="2359355" y="1417292"/>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59355" y="1417292"/>
        <a:ext cx="458317" cy="536145"/>
      </dsp:txXfrm>
    </dsp:sp>
    <dsp:sp modelId="{9AFCAFFB-3B2F-4D8B-8132-4849816849D0}">
      <dsp:nvSpPr>
        <dsp:cNvPr id="0" name=""/>
        <dsp:cNvSpPr/>
      </dsp:nvSpPr>
      <dsp:spPr>
        <a:xfrm>
          <a:off x="3033861" y="1036802"/>
          <a:ext cx="2161877" cy="1297126"/>
        </a:xfrm>
        <a:prstGeom prst="roundRect">
          <a:avLst>
            <a:gd name="adj" fmla="val 10000"/>
          </a:avLst>
        </a:prstGeom>
        <a:solidFill>
          <a:srgbClr val="E1D3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Bond Trustee Acknowledges Receipt of Bond Proceeds</a:t>
          </a:r>
          <a:endParaRPr lang="en-US" sz="1700" kern="1200" dirty="0">
            <a:solidFill>
              <a:schemeClr val="tx1"/>
            </a:solidFill>
          </a:endParaRPr>
        </a:p>
      </dsp:txBody>
      <dsp:txXfrm>
        <a:off x="3033861" y="1036802"/>
        <a:ext cx="2161877" cy="1297126"/>
      </dsp:txXfrm>
    </dsp:sp>
    <dsp:sp modelId="{C25023AE-CAE6-4502-8325-148ADF11E958}">
      <dsp:nvSpPr>
        <dsp:cNvPr id="0" name=""/>
        <dsp:cNvSpPr/>
      </dsp:nvSpPr>
      <dsp:spPr>
        <a:xfrm>
          <a:off x="5385983" y="1417292"/>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385983" y="1417292"/>
        <a:ext cx="458317" cy="536145"/>
      </dsp:txXfrm>
    </dsp:sp>
    <dsp:sp modelId="{93416835-AA66-46B2-9123-CE5BD8A3FCCD}">
      <dsp:nvSpPr>
        <dsp:cNvPr id="0" name=""/>
        <dsp:cNvSpPr/>
      </dsp:nvSpPr>
      <dsp:spPr>
        <a:xfrm>
          <a:off x="6060489" y="1036802"/>
          <a:ext cx="2161877" cy="1297126"/>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Close Bond Issue – Bonds are registered at DTC</a:t>
          </a:r>
          <a:endParaRPr lang="en-US" sz="1700" kern="1200" dirty="0"/>
        </a:p>
      </dsp:txBody>
      <dsp:txXfrm>
        <a:off x="6060489" y="1036802"/>
        <a:ext cx="2161877" cy="1297126"/>
      </dsp:txXfrm>
    </dsp:sp>
    <dsp:sp modelId="{74AB4BFC-291E-417E-9DFC-80D30923E5E1}">
      <dsp:nvSpPr>
        <dsp:cNvPr id="0" name=""/>
        <dsp:cNvSpPr/>
      </dsp:nvSpPr>
      <dsp:spPr>
        <a:xfrm rot="5400000">
          <a:off x="6912269" y="248525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6912269" y="2485259"/>
        <a:ext cx="458317" cy="536145"/>
      </dsp:txXfrm>
    </dsp:sp>
    <dsp:sp modelId="{95CB1F8F-E441-44A3-809B-5D60B2C09DF8}">
      <dsp:nvSpPr>
        <dsp:cNvPr id="0" name=""/>
        <dsp:cNvSpPr/>
      </dsp:nvSpPr>
      <dsp:spPr>
        <a:xfrm>
          <a:off x="6060489" y="3198679"/>
          <a:ext cx="2161877" cy="1297126"/>
        </a:xfrm>
        <a:prstGeom prst="roundRect">
          <a:avLst>
            <a:gd name="adj" fmla="val 10000"/>
          </a:avLst>
        </a:prstGeom>
        <a:solidFill>
          <a:srgbClr val="8077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Bond Trustee Wires Funds to UC</a:t>
          </a:r>
          <a:endParaRPr lang="en-US" sz="1700" kern="1200" dirty="0"/>
        </a:p>
      </dsp:txBody>
      <dsp:txXfrm>
        <a:off x="6060489" y="3198679"/>
        <a:ext cx="2161877" cy="1297126"/>
      </dsp:txXfrm>
    </dsp:sp>
    <dsp:sp modelId="{2D80C433-DDF9-4B08-8B38-2020870E14EF}">
      <dsp:nvSpPr>
        <dsp:cNvPr id="0" name=""/>
        <dsp:cNvSpPr/>
      </dsp:nvSpPr>
      <dsp:spPr>
        <a:xfrm rot="10800000">
          <a:off x="5411926" y="35791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411926" y="3579169"/>
        <a:ext cx="458317" cy="536145"/>
      </dsp:txXfrm>
    </dsp:sp>
    <dsp:sp modelId="{21CFF786-FA2B-40CB-9C6B-3CAE79956216}">
      <dsp:nvSpPr>
        <dsp:cNvPr id="0" name=""/>
        <dsp:cNvSpPr/>
      </dsp:nvSpPr>
      <dsp:spPr>
        <a:xfrm>
          <a:off x="3033861" y="31986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Bond Proceeds Arrive at UC</a:t>
          </a:r>
          <a:endParaRPr lang="en-US" sz="1700" kern="1200" dirty="0"/>
        </a:p>
      </dsp:txBody>
      <dsp:txXfrm>
        <a:off x="3033861" y="3198679"/>
        <a:ext cx="2161877" cy="129712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40D240-D054-46E1-AFD2-E67BF6E99658}">
      <dsp:nvSpPr>
        <dsp:cNvPr id="0" name=""/>
        <dsp:cNvSpPr/>
      </dsp:nvSpPr>
      <dsp:spPr>
        <a:xfrm rot="5400000">
          <a:off x="5000725" y="-1635136"/>
          <a:ext cx="11908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$150 million net savings($105 million PV savings)</a:t>
          </a:r>
          <a:endParaRPr lang="en-US" sz="1800" kern="1200" dirty="0"/>
        </a:p>
        <a:p>
          <a:pPr marL="171450" lvl="1" indent="-171450" algn="l" defTabSz="800100">
            <a:lnSpc>
              <a:spcPct val="90000"/>
            </a:lnSpc>
            <a:spcBef>
              <a:spcPct val="0"/>
            </a:spcBef>
            <a:spcAft>
              <a:spcPct val="15000"/>
            </a:spcAft>
            <a:buChar char="••"/>
          </a:pPr>
          <a:r>
            <a:rPr lang="en-US" sz="1800" kern="1200" dirty="0" smtClean="0"/>
            <a:t>~$6 million saved annually</a:t>
          </a:r>
          <a:endParaRPr lang="en-US" sz="1800" kern="1200" dirty="0"/>
        </a:p>
        <a:p>
          <a:pPr marL="171450" lvl="1" indent="-171450" algn="l" defTabSz="800100">
            <a:lnSpc>
              <a:spcPct val="90000"/>
            </a:lnSpc>
            <a:spcBef>
              <a:spcPct val="0"/>
            </a:spcBef>
            <a:spcAft>
              <a:spcPct val="15000"/>
            </a:spcAft>
            <a:buChar char="••"/>
          </a:pPr>
          <a:r>
            <a:rPr lang="en-US" sz="1800" kern="1200" dirty="0" smtClean="0"/>
            <a:t>40 projects </a:t>
          </a:r>
          <a:r>
            <a:rPr lang="en-US" sz="1800" kern="1200" dirty="0" err="1" smtClean="0"/>
            <a:t>systemwide</a:t>
          </a:r>
          <a:r>
            <a:rPr lang="en-US" sz="1800" kern="1200" dirty="0" smtClean="0"/>
            <a:t> realized savings</a:t>
          </a:r>
          <a:endParaRPr lang="en-US" sz="1800" kern="1200" dirty="0"/>
        </a:p>
      </dsp:txBody>
      <dsp:txXfrm rot="5400000">
        <a:off x="5000725" y="-1635136"/>
        <a:ext cx="1190805" cy="5266944"/>
      </dsp:txXfrm>
    </dsp:sp>
    <dsp:sp modelId="{AADBB840-6F1B-47DC-BF9F-099080C4D10C}">
      <dsp:nvSpPr>
        <dsp:cNvPr id="0" name=""/>
        <dsp:cNvSpPr/>
      </dsp:nvSpPr>
      <dsp:spPr>
        <a:xfrm>
          <a:off x="0" y="382956"/>
          <a:ext cx="2962656" cy="1230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Refunding</a:t>
          </a:r>
          <a:endParaRPr lang="en-US" sz="2400" kern="1200" dirty="0"/>
        </a:p>
      </dsp:txBody>
      <dsp:txXfrm>
        <a:off x="0" y="382956"/>
        <a:ext cx="2962656" cy="1230756"/>
      </dsp:txXfrm>
    </dsp:sp>
    <dsp:sp modelId="{EA8D3CAE-1C06-444D-A946-19D62F8016C0}">
      <dsp:nvSpPr>
        <dsp:cNvPr id="0" name=""/>
        <dsp:cNvSpPr/>
      </dsp:nvSpPr>
      <dsp:spPr>
        <a:xfrm rot="5400000">
          <a:off x="5000725" y="-156972"/>
          <a:ext cx="1190805" cy="5266944"/>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$90 million in Berkeley housing par restructured</a:t>
          </a:r>
          <a:endParaRPr lang="en-US" sz="1800" kern="1200" dirty="0"/>
        </a:p>
        <a:p>
          <a:pPr marL="171450" lvl="1" indent="-171450" algn="l" defTabSz="800100">
            <a:lnSpc>
              <a:spcPct val="90000"/>
            </a:lnSpc>
            <a:spcBef>
              <a:spcPct val="0"/>
            </a:spcBef>
            <a:spcAft>
              <a:spcPct val="15000"/>
            </a:spcAft>
            <a:buChar char="••"/>
          </a:pPr>
          <a:r>
            <a:rPr lang="en-US" sz="1800" kern="1200" dirty="0" smtClean="0"/>
            <a:t>Berkeley was able to maintain flat housing rates for 2012-13</a:t>
          </a:r>
          <a:endParaRPr lang="en-US" sz="1800" kern="1200" dirty="0"/>
        </a:p>
      </dsp:txBody>
      <dsp:txXfrm rot="5400000">
        <a:off x="5000725" y="-156972"/>
        <a:ext cx="1190805" cy="5266944"/>
      </dsp:txXfrm>
    </dsp:sp>
    <dsp:sp modelId="{3DAECB9A-ECDA-4F95-B78B-C10BA854ACA7}">
      <dsp:nvSpPr>
        <dsp:cNvPr id="0" name=""/>
        <dsp:cNvSpPr/>
      </dsp:nvSpPr>
      <dsp:spPr>
        <a:xfrm>
          <a:off x="0" y="1861121"/>
          <a:ext cx="2962656" cy="1230756"/>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Restructuring</a:t>
          </a:r>
          <a:endParaRPr lang="en-US" sz="2400" kern="1200" dirty="0"/>
        </a:p>
      </dsp:txBody>
      <dsp:txXfrm>
        <a:off x="0" y="1861121"/>
        <a:ext cx="2962656" cy="1230756"/>
      </dsp:txXfrm>
    </dsp:sp>
    <dsp:sp modelId="{4E8D193E-2ECB-4EFA-8417-FECED8881941}">
      <dsp:nvSpPr>
        <dsp:cNvPr id="0" name=""/>
        <dsp:cNvSpPr/>
      </dsp:nvSpPr>
      <dsp:spPr>
        <a:xfrm rot="5400000">
          <a:off x="5000725" y="1321192"/>
          <a:ext cx="1190805" cy="5266944"/>
        </a:xfrm>
        <a:prstGeom prst="round2SameRect">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11 new campus projects financed</a:t>
          </a:r>
          <a:endParaRPr lang="en-US" sz="1800" kern="1200" dirty="0"/>
        </a:p>
        <a:p>
          <a:pPr marL="171450" lvl="1" indent="-171450" algn="l" defTabSz="800100">
            <a:lnSpc>
              <a:spcPct val="90000"/>
            </a:lnSpc>
            <a:spcBef>
              <a:spcPct val="0"/>
            </a:spcBef>
            <a:spcAft>
              <a:spcPct val="15000"/>
            </a:spcAft>
            <a:buChar char="••"/>
          </a:pPr>
          <a:r>
            <a:rPr lang="en-US" sz="1800" kern="1200" dirty="0" smtClean="0"/>
            <a:t>$220 million in project costs</a:t>
          </a:r>
          <a:endParaRPr lang="en-US" sz="1800" kern="1200" dirty="0"/>
        </a:p>
      </dsp:txBody>
      <dsp:txXfrm rot="5400000">
        <a:off x="5000725" y="1321192"/>
        <a:ext cx="1190805" cy="5266944"/>
      </dsp:txXfrm>
    </dsp:sp>
    <dsp:sp modelId="{DEE980E4-C865-458C-A981-C31EB8EBF8F0}">
      <dsp:nvSpPr>
        <dsp:cNvPr id="0" name=""/>
        <dsp:cNvSpPr/>
      </dsp:nvSpPr>
      <dsp:spPr>
        <a:xfrm>
          <a:off x="0" y="3339286"/>
          <a:ext cx="2962656" cy="1230756"/>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New Money</a:t>
          </a:r>
          <a:endParaRPr lang="en-US" sz="2400" kern="1200" dirty="0"/>
        </a:p>
      </dsp:txBody>
      <dsp:txXfrm>
        <a:off x="0" y="3339286"/>
        <a:ext cx="2962656" cy="12307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2"/>
            <a:ext cx="3038145" cy="465743"/>
          </a:xfrm>
          <a:prstGeom prst="rect">
            <a:avLst/>
          </a:prstGeom>
          <a:noFill/>
          <a:ln w="6350">
            <a:noFill/>
            <a:miter lim="800000"/>
            <a:headEnd/>
            <a:tailEnd/>
          </a:ln>
          <a:effectLst/>
        </p:spPr>
        <p:txBody>
          <a:bodyPr vert="horz" wrap="square" lIns="46562" tIns="46562" rIns="46562" bIns="46562" numCol="1" anchor="t" anchorCtr="0" compatLnSpc="1">
            <a:prstTxWarp prst="textNoShape">
              <a:avLst/>
            </a:prstTxWarp>
          </a:bodyPr>
          <a:lstStyle>
            <a:lvl1pPr algn="l" defTabSz="930550" eaLnBrk="0" hangingPunct="0">
              <a:spcBef>
                <a:spcPct val="0"/>
              </a:spcBef>
              <a:defRPr sz="1300">
                <a:ea typeface="+mn-ea"/>
                <a:cs typeface="+mn-cs"/>
              </a:defRPr>
            </a:lvl1pPr>
          </a:lstStyle>
          <a:p>
            <a:pPr>
              <a:defRPr/>
            </a:pPr>
            <a:endParaRPr lang="en-US" dirty="0"/>
          </a:p>
        </p:txBody>
      </p:sp>
      <p:sp>
        <p:nvSpPr>
          <p:cNvPr id="11267" name="Rectangle 3"/>
          <p:cNvSpPr>
            <a:spLocks noGrp="1" noChangeArrowheads="1"/>
          </p:cNvSpPr>
          <p:nvPr>
            <p:ph type="dt" sz="quarter" idx="1"/>
          </p:nvPr>
        </p:nvSpPr>
        <p:spPr bwMode="auto">
          <a:xfrm>
            <a:off x="3972256" y="2"/>
            <a:ext cx="3038145" cy="465743"/>
          </a:xfrm>
          <a:prstGeom prst="rect">
            <a:avLst/>
          </a:prstGeom>
          <a:noFill/>
          <a:ln w="6350">
            <a:noFill/>
            <a:miter lim="800000"/>
            <a:headEnd/>
            <a:tailEnd/>
          </a:ln>
          <a:effectLst/>
        </p:spPr>
        <p:txBody>
          <a:bodyPr vert="horz" wrap="square" lIns="46562" tIns="46562" rIns="46562" bIns="46562" numCol="1" anchor="t" anchorCtr="0" compatLnSpc="1">
            <a:prstTxWarp prst="textNoShape">
              <a:avLst/>
            </a:prstTxWarp>
          </a:bodyPr>
          <a:lstStyle>
            <a:lvl1pPr algn="r" defTabSz="930550" eaLnBrk="0" hangingPunct="0">
              <a:spcBef>
                <a:spcPct val="0"/>
              </a:spcBef>
              <a:defRPr sz="1300">
                <a:ea typeface="+mn-ea"/>
                <a:cs typeface="+mn-cs"/>
              </a:defRPr>
            </a:lvl1pPr>
          </a:lstStyle>
          <a:p>
            <a:pPr>
              <a:defRPr/>
            </a:pPr>
            <a:endParaRPr lang="en-US" dirty="0"/>
          </a:p>
        </p:txBody>
      </p:sp>
      <p:sp>
        <p:nvSpPr>
          <p:cNvPr id="11268" name="Rectangle 4"/>
          <p:cNvSpPr>
            <a:spLocks noGrp="1" noChangeArrowheads="1"/>
          </p:cNvSpPr>
          <p:nvPr>
            <p:ph type="ftr" sz="quarter" idx="2"/>
          </p:nvPr>
        </p:nvSpPr>
        <p:spPr bwMode="auto">
          <a:xfrm>
            <a:off x="2" y="8830658"/>
            <a:ext cx="3038145" cy="465742"/>
          </a:xfrm>
          <a:prstGeom prst="rect">
            <a:avLst/>
          </a:prstGeom>
          <a:noFill/>
          <a:ln w="6350">
            <a:noFill/>
            <a:miter lim="800000"/>
            <a:headEnd/>
            <a:tailEnd/>
          </a:ln>
          <a:effectLst/>
        </p:spPr>
        <p:txBody>
          <a:bodyPr vert="horz" wrap="square" lIns="46562" tIns="46562" rIns="46562" bIns="46562" numCol="1" anchor="b" anchorCtr="0" compatLnSpc="1">
            <a:prstTxWarp prst="textNoShape">
              <a:avLst/>
            </a:prstTxWarp>
          </a:bodyPr>
          <a:lstStyle>
            <a:lvl1pPr algn="l" defTabSz="930550" eaLnBrk="0" hangingPunct="0">
              <a:spcBef>
                <a:spcPct val="0"/>
              </a:spcBef>
              <a:defRPr sz="1300">
                <a:ea typeface="+mn-ea"/>
                <a:cs typeface="+mn-cs"/>
              </a:defRPr>
            </a:lvl1pPr>
          </a:lstStyle>
          <a:p>
            <a:pPr>
              <a:defRPr/>
            </a:pPr>
            <a:endParaRPr lang="en-US" dirty="0"/>
          </a:p>
        </p:txBody>
      </p:sp>
      <p:sp>
        <p:nvSpPr>
          <p:cNvPr id="11269" name="Rectangle 5"/>
          <p:cNvSpPr>
            <a:spLocks noGrp="1" noChangeArrowheads="1"/>
          </p:cNvSpPr>
          <p:nvPr>
            <p:ph type="sldNum" sz="quarter" idx="3"/>
          </p:nvPr>
        </p:nvSpPr>
        <p:spPr bwMode="auto">
          <a:xfrm>
            <a:off x="3972256" y="8830658"/>
            <a:ext cx="3038145" cy="465742"/>
          </a:xfrm>
          <a:prstGeom prst="rect">
            <a:avLst/>
          </a:prstGeom>
          <a:noFill/>
          <a:ln w="6350">
            <a:noFill/>
            <a:miter lim="800000"/>
            <a:headEnd/>
            <a:tailEnd/>
          </a:ln>
          <a:effectLst/>
        </p:spPr>
        <p:txBody>
          <a:bodyPr vert="horz" wrap="square" lIns="46562" tIns="46562" rIns="46562" bIns="46562" numCol="1" anchor="b" anchorCtr="0" compatLnSpc="1">
            <a:prstTxWarp prst="textNoShape">
              <a:avLst/>
            </a:prstTxWarp>
          </a:bodyPr>
          <a:lstStyle>
            <a:lvl1pPr algn="r" defTabSz="930550" eaLnBrk="0" hangingPunct="0">
              <a:spcBef>
                <a:spcPct val="0"/>
              </a:spcBef>
              <a:defRPr sz="1300">
                <a:ea typeface="+mn-ea"/>
                <a:cs typeface="+mn-cs"/>
              </a:defRPr>
            </a:lvl1pPr>
          </a:lstStyle>
          <a:p>
            <a:pPr>
              <a:defRPr/>
            </a:pPr>
            <a:fld id="{AB0DBFA0-AB49-42A1-9CBB-A60D22866FF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252538" y="696913"/>
            <a:ext cx="45085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34114" y="4414561"/>
            <a:ext cx="5142177" cy="4185532"/>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cSld>
  <p:clrMap bg1="lt1" tx1="dk1" bg2="lt2" tx2="dk2" accent1="accent1" accent2="accent2" accent3="accent3" accent4="accent4" accent5="accent5" accent6="accent6" hlink="hlink" folHlink="folHlink"/>
  <p:notesStyle>
    <a:lvl1pPr algn="l" defTabSz="1019175"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925" indent="-160338" algn="l" defTabSz="1019175"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613" indent="-165100" algn="l" defTabSz="1019175"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950" indent="-158750" algn="l" defTabSz="1019175"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7225" indent="-166688" algn="l" defTabSz="1019175"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252538" y="696913"/>
            <a:ext cx="4508500" cy="3486150"/>
          </a:xfrm>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252538" y="696913"/>
            <a:ext cx="4506912" cy="3484562"/>
          </a:xfrm>
          <a:ln/>
        </p:spPr>
      </p:sp>
      <p:sp>
        <p:nvSpPr>
          <p:cNvPr id="23554" name="Rectangle 3"/>
          <p:cNvSpPr>
            <a:spLocks noGrp="1" noChangeArrowheads="1"/>
          </p:cNvSpPr>
          <p:nvPr>
            <p:ph type="body" idx="1"/>
          </p:nvPr>
        </p:nvSpPr>
        <p:spPr>
          <a:xfrm>
            <a:off x="934114" y="4413026"/>
            <a:ext cx="5142177" cy="4187069"/>
          </a:xfrm>
          <a:noFill/>
          <a:ln w="9525"/>
        </p:spPr>
        <p:txBody>
          <a:bodyPr lIns="87571" tIns="43787" rIns="87571" bIns="43787"/>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252538" y="695325"/>
            <a:ext cx="4506912" cy="3484563"/>
          </a:xfrm>
          <a:ln/>
        </p:spPr>
      </p:sp>
      <p:sp>
        <p:nvSpPr>
          <p:cNvPr id="30722" name="Rectangle 3"/>
          <p:cNvSpPr>
            <a:spLocks noGrp="1" noChangeArrowheads="1"/>
          </p:cNvSpPr>
          <p:nvPr>
            <p:ph type="body" idx="1"/>
          </p:nvPr>
        </p:nvSpPr>
        <p:spPr>
          <a:xfrm>
            <a:off x="934112" y="4413027"/>
            <a:ext cx="5142177" cy="4187069"/>
          </a:xfrm>
          <a:noFill/>
          <a:ln w="9525"/>
        </p:spPr>
        <p:txBody>
          <a:bodyPr lIns="87540" tIns="43770" rIns="87540" bIns="43770"/>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252538" y="696913"/>
            <a:ext cx="4508500" cy="3486150"/>
          </a:xfrm>
          <a:ln/>
        </p:spPr>
      </p:sp>
      <p:sp>
        <p:nvSpPr>
          <p:cNvPr id="153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3.wmf"/><Relationship Id="rId17" Type="http://schemas.openxmlformats.org/officeDocument/2006/relationships/image" Target="../media/image8.png"/><Relationship Id="rId2" Type="http://schemas.openxmlformats.org/officeDocument/2006/relationships/tags" Target="../tags/tag6.xml"/><Relationship Id="rId16" Type="http://schemas.openxmlformats.org/officeDocument/2006/relationships/image" Target="../media/image7.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wmf"/><Relationship Id="rId5" Type="http://schemas.openxmlformats.org/officeDocument/2006/relationships/tags" Target="../tags/tag9.xml"/><Relationship Id="rId15" Type="http://schemas.openxmlformats.org/officeDocument/2006/relationships/image" Target="../media/image6.png"/><Relationship Id="rId10" Type="http://schemas.openxmlformats.org/officeDocument/2006/relationships/slideMaster" Target="../slideMasters/slideMaster1.xml"/><Relationship Id="rId19" Type="http://schemas.openxmlformats.org/officeDocument/2006/relationships/image" Target="../media/image10.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600"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8" y="4781550"/>
            <a:ext cx="1781176"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print"/>
          <a:srcRect/>
          <a:stretch>
            <a:fillRect/>
          </a:stretch>
        </p:blipFill>
        <p:spPr bwMode="auto">
          <a:xfrm>
            <a:off x="-1390648" y="6400800"/>
            <a:ext cx="1169987"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print"/>
          <a:srcRect/>
          <a:stretch>
            <a:fillRect/>
          </a:stretch>
        </p:blipFill>
        <p:spPr bwMode="auto">
          <a:xfrm>
            <a:off x="-1476374" y="3049588"/>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print"/>
          <a:srcRect/>
          <a:stretch>
            <a:fillRect/>
          </a:stretch>
        </p:blipFill>
        <p:spPr bwMode="auto">
          <a:xfrm>
            <a:off x="-1255713" y="5908675"/>
            <a:ext cx="1035050"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print"/>
          <a:srcRect/>
          <a:stretch>
            <a:fillRect/>
          </a:stretch>
        </p:blipFill>
        <p:spPr bwMode="auto">
          <a:xfrm>
            <a:off x="-1790699" y="1876425"/>
            <a:ext cx="1570036"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print"/>
          <a:srcRect/>
          <a:stretch>
            <a:fillRect/>
          </a:stretch>
        </p:blipFill>
        <p:spPr bwMode="auto">
          <a:xfrm>
            <a:off x="-1476374"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print"/>
          <a:srcRect/>
          <a:stretch>
            <a:fillRect/>
          </a:stretch>
        </p:blipFill>
        <p:spPr bwMode="auto">
          <a:xfrm>
            <a:off x="-2078036" y="5416552"/>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print"/>
          <a:srcRect/>
          <a:stretch>
            <a:fillRect/>
          </a:stretch>
        </p:blipFill>
        <p:spPr bwMode="auto">
          <a:xfrm>
            <a:off x="-1476374" y="3667127"/>
            <a:ext cx="1255712" cy="314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377825"/>
            <a:ext cx="9294812" cy="612775"/>
          </a:xfrm>
          <a:prstGeom prst="rect">
            <a:avLst/>
          </a:prstGeom>
        </p:spPr>
        <p:txBody>
          <a:bodyPr/>
          <a:lstStyle>
            <a:lvl1pPr>
              <a:lnSpc>
                <a:spcPct val="100000"/>
              </a:lnSpc>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533400" y="1143000"/>
            <a:ext cx="9220200" cy="5410200"/>
          </a:xfrm>
        </p:spPr>
        <p:txBody>
          <a:bodyPr/>
          <a:lstStyle>
            <a:lvl2pPr>
              <a:buSzPct val="125000"/>
              <a:buFont typeface="Arial" pitchFamily="34" charset="0"/>
              <a:buChar char="•"/>
              <a:defRPr/>
            </a:lvl2pPr>
            <a:lvl3pPr>
              <a:buSzPct val="12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1"/>
          </p:nvPr>
        </p:nvSpPr>
        <p:spPr>
          <a:xfrm>
            <a:off x="1371600" y="7129462"/>
            <a:ext cx="4190999" cy="338138"/>
          </a:xfrm>
          <a:prstGeom prst="rect">
            <a:avLst/>
          </a:prstGeom>
        </p:spPr>
        <p:txBody>
          <a:bodyPr anchor="ctr"/>
          <a:lstStyle>
            <a:lvl1pPr>
              <a:defRPr sz="900"/>
            </a:lvl1pPr>
          </a:lstStyle>
          <a:p>
            <a:endParaRPr lang="en-US"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371600"/>
            <a:ext cx="8229602" cy="4953000"/>
          </a:xfrm>
        </p:spPr>
        <p:txBody>
          <a:bodyPr/>
          <a:lstStyle>
            <a:lvl1pPr>
              <a:defRPr sz="1600"/>
            </a:lvl1pPr>
            <a:lvl2pPr>
              <a:buSzPct val="100000"/>
              <a:buFont typeface="Arial" pitchFamily="34" charset="0"/>
              <a:buChar char="•"/>
              <a:defRPr sz="1600"/>
            </a:lvl2pPr>
            <a:lvl3pPr>
              <a:buSzPct val="125000"/>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7"/>
            <a:ext cx="8548688"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8"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41" y="528640"/>
            <a:ext cx="7313611"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40" y="1524000"/>
            <a:ext cx="7167562" cy="4800600"/>
          </a:xfrm>
        </p:spPr>
        <p:txBody>
          <a:bodyPr/>
          <a:lstStyle/>
          <a:p>
            <a:pPr lvl="0"/>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9052560" cy="5410200"/>
          </a:xfrm>
          <a:prstGeom prst="rect">
            <a:avLst/>
          </a:prstGeom>
        </p:spPr>
        <p:txBody>
          <a:bodyPr lIns="101882" tIns="50941" rIns="101882" bIns="50941"/>
          <a:lstStyle>
            <a:lvl1pPr>
              <a:lnSpc>
                <a:spcPct val="100000"/>
              </a:lnSpc>
              <a:spcBef>
                <a:spcPts val="0"/>
              </a:spcBef>
              <a:spcAft>
                <a:spcPts val="600"/>
              </a:spcAft>
              <a:defRPr sz="1600"/>
            </a:lvl1pPr>
            <a:lvl2pPr marL="457200">
              <a:lnSpc>
                <a:spcPct val="100000"/>
              </a:lnSpc>
              <a:spcBef>
                <a:spcPts val="0"/>
              </a:spcBef>
              <a:spcAft>
                <a:spcPts val="600"/>
              </a:spcAft>
              <a:buFont typeface="Trebuchet MS" pitchFamily="34" charset="0"/>
              <a:buChar char="–"/>
              <a:defRPr sz="1600"/>
            </a:lvl2pPr>
            <a:lvl3pPr marL="685800">
              <a:lnSpc>
                <a:spcPct val="100000"/>
              </a:lnSpc>
              <a:spcBef>
                <a:spcPts val="0"/>
              </a:spcBef>
              <a:spcAft>
                <a:spcPts val="600"/>
              </a:spcAft>
              <a:defRPr sz="1600"/>
            </a:lvl3pPr>
            <a:lvl4pPr marL="914400">
              <a:lnSpc>
                <a:spcPct val="100000"/>
              </a:lnSpc>
              <a:spcBef>
                <a:spcPts val="0"/>
              </a:spcBef>
              <a:spcAft>
                <a:spcPts val="600"/>
              </a:spcAft>
              <a:defRPr sz="1600"/>
            </a:lvl4pPr>
            <a:lvl5pPr marL="1143000">
              <a:lnSpc>
                <a:spcPct val="100000"/>
              </a:lnSpc>
              <a:spcBef>
                <a:spcPts val="0"/>
              </a:spcBef>
              <a:spcAft>
                <a:spcPts val="6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7129462"/>
            <a:ext cx="4190999" cy="338138"/>
          </a:xfrm>
          <a:prstGeom prst="rect">
            <a:avLst/>
          </a:prstGeom>
        </p:spPr>
        <p:txBody>
          <a:bodyPr/>
          <a:lstStyle/>
          <a:p>
            <a:endParaRPr lang="en-US" dirty="0"/>
          </a:p>
        </p:txBody>
      </p:sp>
      <p:sp>
        <p:nvSpPr>
          <p:cNvPr id="10" name="Title 9"/>
          <p:cNvSpPr>
            <a:spLocks noGrp="1"/>
          </p:cNvSpPr>
          <p:nvPr>
            <p:ph type="title"/>
          </p:nvPr>
        </p:nvSpPr>
        <p:spPr/>
        <p:txBody>
          <a:bodyPr lIns="0"/>
          <a:lstStyle/>
          <a:p>
            <a:r>
              <a:rPr lang="en-US" dirty="0" smtClean="0"/>
              <a:t>Click to edit Master title style</a:t>
            </a:r>
            <a:endParaRPr lang="en-US" dirty="0"/>
          </a:p>
        </p:txBody>
      </p:sp>
      <p:sp>
        <p:nvSpPr>
          <p:cNvPr id="11" name="Slide Number Placeholder 10"/>
          <p:cNvSpPr>
            <a:spLocks noGrp="1"/>
          </p:cNvSpPr>
          <p:nvPr>
            <p:ph type="sldNum" sz="quarter" idx="12"/>
          </p:nvPr>
        </p:nvSpPr>
        <p:spPr>
          <a:xfrm>
            <a:off x="9220200" y="7086600"/>
            <a:ext cx="411163" cy="414338"/>
          </a:xfrm>
          <a:prstGeom prst="rect">
            <a:avLst/>
          </a:prstGeom>
        </p:spPr>
        <p:txBody>
          <a:bodyPr/>
          <a:lstStyle>
            <a:lvl1pPr>
              <a:defRPr>
                <a:latin typeface="Trebuchet MS" pitchFamily="34" charset="0"/>
              </a:defRPr>
            </a:lvl1pPr>
          </a:lstStyle>
          <a:p>
            <a:fld id="{14618E8D-6BF0-43AF-AB58-07F3CEBCCB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76400" y="2133600"/>
            <a:ext cx="7924800" cy="1143000"/>
          </a:xfrm>
        </p:spPr>
        <p:txBody>
          <a:bodyPr/>
          <a:lstStyle>
            <a:lvl2pPr>
              <a:buNone/>
              <a:defRPr/>
            </a:lvl2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76400" y="2133600"/>
            <a:ext cx="7924800" cy="1143000"/>
          </a:xfrm>
        </p:spPr>
        <p:txBody>
          <a:bodyPr/>
          <a:lstStyle>
            <a:lvl2pPr>
              <a:buNone/>
              <a:defRPr/>
            </a:lvl2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slideLayout" Target="../slideLayouts/slideLayout11.xml"/><Relationship Id="rId7" Type="http://schemas.openxmlformats.org/officeDocument/2006/relationships/tags" Target="../tags/tag1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heme" Target="../theme/theme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757241" y="528640"/>
            <a:ext cx="7313611"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gray">
          <a:xfrm>
            <a:off x="2128840" y="1524000"/>
            <a:ext cx="7167562" cy="4800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lvl="0"/>
            <a:r>
              <a:rPr lang="en-US" smtClean="0"/>
              <a:t>Body Text</a:t>
            </a:r>
          </a:p>
          <a:p>
            <a:pPr lvl="1"/>
            <a:r>
              <a:rPr lang="en-US" smtClean="0"/>
              <a:t>Bullet one</a:t>
            </a:r>
          </a:p>
          <a:p>
            <a:pPr lvl="2"/>
            <a:r>
              <a:rPr lang="en-US" smtClean="0"/>
              <a:t>Bullet two</a:t>
            </a:r>
          </a:p>
          <a:p>
            <a:pPr lvl="3"/>
            <a:r>
              <a:rPr lang="en-US" smtClean="0"/>
              <a:t>Bullet three</a:t>
            </a:r>
          </a:p>
          <a:p>
            <a:pPr lvl="4"/>
            <a:r>
              <a:rPr lang="en-US" smtClean="0"/>
              <a:t>Bullet four</a:t>
            </a:r>
          </a:p>
        </p:txBody>
      </p:sp>
      <p:sp>
        <p:nvSpPr>
          <p:cNvPr id="21685" name="Line 181"/>
          <p:cNvSpPr>
            <a:spLocks noChangeShapeType="1"/>
          </p:cNvSpPr>
          <p:nvPr>
            <p:custDataLst>
              <p:tags r:id="rId10"/>
            </p:custDataLst>
          </p:nvPr>
        </p:nvSpPr>
        <p:spPr bwMode="gray">
          <a:xfrm>
            <a:off x="768350" y="1316038"/>
            <a:ext cx="0" cy="608965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6" name="TextBox 5"/>
          <p:cNvSpPr txBox="1"/>
          <p:nvPr/>
        </p:nvSpPr>
        <p:spPr>
          <a:xfrm>
            <a:off x="9372601" y="7239000"/>
            <a:ext cx="457200" cy="307777"/>
          </a:xfrm>
          <a:prstGeom prst="rect">
            <a:avLst/>
          </a:prstGeom>
          <a:noFill/>
        </p:spPr>
        <p:txBody>
          <a:bodyPr>
            <a:spAutoFit/>
          </a:bodyPr>
          <a:lstStyle/>
          <a:p>
            <a:pPr algn="r" eaLnBrk="0" hangingPunct="0">
              <a:spcBef>
                <a:spcPct val="50000"/>
              </a:spcBef>
              <a:defRPr/>
            </a:pPr>
            <a:fld id="{0667D8CD-CE9E-482E-853F-B0B13DB18967}" type="slidenum">
              <a:rPr lang="en-US">
                <a:ea typeface="+mn-ea"/>
                <a:cs typeface="+mn-cs"/>
              </a:rPr>
              <a:pPr algn="r" eaLnBrk="0" hangingPunct="0">
                <a:spcBef>
                  <a:spcPct val="50000"/>
                </a:spcBef>
                <a:defRPr/>
              </a:pPr>
              <a:t>‹#›</a:t>
            </a:fld>
            <a:endParaRPr lang="en-US" dirty="0">
              <a:ea typeface="+mn-ea"/>
              <a:cs typeface="+mn-cs"/>
            </a:endParaRPr>
          </a:p>
        </p:txBody>
      </p:sp>
      <p:pic>
        <p:nvPicPr>
          <p:cNvPr id="2054" name="Picture 5"/>
          <p:cNvPicPr>
            <a:picLocks noChangeAspect="1" noChangeArrowheads="1"/>
          </p:cNvPicPr>
          <p:nvPr>
            <p:custDataLst>
              <p:tags r:id="rId11"/>
            </p:custDataLst>
          </p:nvPr>
        </p:nvPicPr>
        <p:blipFill>
          <a:blip r:embed="rId13" cstate="print"/>
          <a:srcRect/>
          <a:stretch>
            <a:fillRect/>
          </a:stretch>
        </p:blipFill>
        <p:spPr bwMode="auto">
          <a:xfrm>
            <a:off x="838202" y="6551615"/>
            <a:ext cx="839788" cy="839787"/>
          </a:xfrm>
          <a:prstGeom prst="rect">
            <a:avLst/>
          </a:prstGeom>
          <a:noFill/>
          <a:ln w="9525">
            <a:noFill/>
            <a:miter lim="800000"/>
            <a:headEnd/>
            <a:tailEnd/>
          </a:ln>
        </p:spPr>
      </p:pic>
      <p:sp>
        <p:nvSpPr>
          <p:cNvPr id="8" name="jpmDocTracker"/>
          <p:cNvSpPr>
            <a:spLocks noChangeArrowheads="1"/>
          </p:cNvSpPr>
          <p:nvPr>
            <p:custDataLst>
              <p:tags r:id="rId12"/>
            </p:custDataLst>
          </p:nvPr>
        </p:nvSpPr>
        <p:spPr bwMode="auto">
          <a:xfrm rot="16200000">
            <a:off x="-1344610" y="5248275"/>
            <a:ext cx="3959225" cy="136526"/>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6" r:id="rId4"/>
    <p:sldLayoutId id="2147483687" r:id="rId5"/>
    <p:sldLayoutId id="2147483692" r:id="rId6"/>
    <p:sldLayoutId id="2147483699" r:id="rId7"/>
    <p:sldLayoutId id="2147483701" r:id="rId8"/>
  </p:sldLayoutIdLst>
  <p:hf hdr="0" ftr="0" dt="0"/>
  <p:txStyles>
    <p:titleStyle>
      <a:lvl1pPr algn="l" defTabSz="1019175" rtl="0" eaLnBrk="0" fontAlgn="base" hangingPunct="0">
        <a:lnSpc>
          <a:spcPts val="2788"/>
        </a:lnSpc>
        <a:spcBef>
          <a:spcPct val="0"/>
        </a:spcBef>
        <a:spcAft>
          <a:spcPct val="0"/>
        </a:spcAft>
        <a:defRPr sz="2100" b="1">
          <a:solidFill>
            <a:schemeClr val="tx1"/>
          </a:solidFill>
          <a:latin typeface="+mj-lt"/>
          <a:ea typeface="+mj-ea"/>
          <a:cs typeface="LF_Kai"/>
        </a:defRPr>
      </a:lvl1pPr>
      <a:lvl2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2pPr>
      <a:lvl3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3pPr>
      <a:lvl4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4pPr>
      <a:lvl5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5pPr>
      <a:lvl6pPr marL="4572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6pPr>
      <a:lvl7pPr marL="9144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7pPr>
      <a:lvl8pPr marL="13716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8pPr>
      <a:lvl9pPr marL="18288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9pPr>
    </p:titleStyle>
    <p:bodyStyle>
      <a:lvl1pPr marL="342900" indent="-342900" algn="l" defTabSz="1019175" rtl="0" eaLnBrk="0" fontAlgn="base" hangingPunct="0">
        <a:lnSpc>
          <a:spcPct val="110000"/>
        </a:lnSpc>
        <a:spcBef>
          <a:spcPct val="70000"/>
        </a:spcBef>
        <a:spcAft>
          <a:spcPct val="0"/>
        </a:spcAft>
        <a:buClr>
          <a:srgbClr val="C0C0C0"/>
        </a:buClr>
        <a:buSzPct val="92000"/>
        <a:buFont typeface="Wingdings" pitchFamily="2" charset="2"/>
        <a:defRPr sz="1400">
          <a:solidFill>
            <a:schemeClr val="tx1"/>
          </a:solidFill>
          <a:latin typeface="+mn-lt"/>
          <a:ea typeface="+mn-ea"/>
          <a:cs typeface="LF_Kai"/>
        </a:defRPr>
      </a:lvl1pPr>
      <a:lvl2pPr marL="207963" indent="-206375" algn="l" defTabSz="1019175" rtl="0" eaLnBrk="0" fontAlgn="base" hangingPunct="0">
        <a:lnSpc>
          <a:spcPct val="110000"/>
        </a:lnSpc>
        <a:spcBef>
          <a:spcPct val="70000"/>
        </a:spcBef>
        <a:spcAft>
          <a:spcPct val="0"/>
        </a:spcAft>
        <a:buClr>
          <a:schemeClr val="folHlink"/>
        </a:buClr>
        <a:buSzPct val="175000"/>
        <a:buFont typeface="Arial" pitchFamily="34" charset="0"/>
        <a:buChar char="•"/>
        <a:defRPr sz="1400">
          <a:solidFill>
            <a:schemeClr val="tx1"/>
          </a:solidFill>
          <a:latin typeface="+mn-lt"/>
          <a:ea typeface="+mn-ea"/>
          <a:cs typeface="LF_Kai"/>
        </a:defRPr>
      </a:lvl2pPr>
      <a:lvl3pPr marL="423863" indent="-212725" algn="l" defTabSz="1019175" rtl="0" eaLnBrk="0" fontAlgn="base" hangingPunct="0">
        <a:lnSpc>
          <a:spcPct val="110000"/>
        </a:lnSpc>
        <a:spcBef>
          <a:spcPct val="20000"/>
        </a:spcBef>
        <a:spcAft>
          <a:spcPct val="0"/>
        </a:spcAft>
        <a:buClr>
          <a:srgbClr val="C0C0C0"/>
        </a:buClr>
        <a:buSzPct val="175000"/>
        <a:buFont typeface="Trebuchet MS" pitchFamily="34" charset="0"/>
        <a:buChar char="―"/>
        <a:defRPr sz="1400">
          <a:solidFill>
            <a:schemeClr val="tx1"/>
          </a:solidFill>
          <a:latin typeface="+mn-lt"/>
          <a:ea typeface="+mn-ea"/>
          <a:cs typeface="LF_Kai"/>
        </a:defRPr>
      </a:lvl3pPr>
      <a:lvl4pPr marL="652463" indent="-225425" algn="l" defTabSz="1019175" rtl="0" eaLnBrk="0" fontAlgn="base" hangingPunct="0">
        <a:lnSpc>
          <a:spcPct val="110000"/>
        </a:lnSpc>
        <a:spcBef>
          <a:spcPct val="0"/>
        </a:spcBef>
        <a:spcAft>
          <a:spcPct val="0"/>
        </a:spcAft>
        <a:buClr>
          <a:schemeClr val="bg2"/>
        </a:buClr>
        <a:buChar char="—"/>
        <a:defRPr sz="1400">
          <a:solidFill>
            <a:schemeClr val="tx1"/>
          </a:solidFill>
          <a:latin typeface="+mn-lt"/>
          <a:ea typeface="+mn-ea"/>
          <a:cs typeface="LF_Kai"/>
        </a:defRPr>
      </a:lvl4pPr>
      <a:lvl5pPr marL="8794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cs typeface="LF_Kai"/>
        </a:defRPr>
      </a:lvl5pPr>
      <a:lvl6pPr marL="13366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6pPr>
      <a:lvl7pPr marL="17938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7pPr>
      <a:lvl8pPr marL="22510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8pPr>
      <a:lvl9pPr marL="27082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457200" y="20574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8" name="Rectangle 7"/>
          <p:cNvSpPr/>
          <p:nvPr userDrawn="1"/>
        </p:nvSpPr>
        <p:spPr bwMode="auto">
          <a:xfrm>
            <a:off x="457200" y="2133598"/>
            <a:ext cx="9144000" cy="1143000"/>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9" name="Line 181"/>
          <p:cNvSpPr>
            <a:spLocks noChangeShapeType="1"/>
          </p:cNvSpPr>
          <p:nvPr userDrawn="1">
            <p:custDataLst>
              <p:tags r:id="rId5"/>
            </p:custDataLst>
          </p:nvPr>
        </p:nvSpPr>
        <p:spPr bwMode="gray">
          <a:xfrm flipH="1">
            <a:off x="457200" y="2057398"/>
            <a:ext cx="9144000" cy="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pic>
        <p:nvPicPr>
          <p:cNvPr id="10" name="Picture 5"/>
          <p:cNvPicPr>
            <a:picLocks noChangeAspect="1" noChangeArrowheads="1"/>
          </p:cNvPicPr>
          <p:nvPr userDrawn="1">
            <p:custDataLst>
              <p:tags r:id="rId6"/>
            </p:custDataLst>
          </p:nvPr>
        </p:nvPicPr>
        <p:blipFill>
          <a:blip r:embed="rId9" cstate="print"/>
          <a:srcRect/>
          <a:stretch>
            <a:fillRect/>
          </a:stretch>
        </p:blipFill>
        <p:spPr bwMode="auto">
          <a:xfrm>
            <a:off x="457200" y="2133598"/>
            <a:ext cx="1143002" cy="1143000"/>
          </a:xfrm>
          <a:prstGeom prst="rect">
            <a:avLst/>
          </a:prstGeom>
          <a:noFill/>
          <a:ln w="9525">
            <a:noFill/>
            <a:miter lim="800000"/>
            <a:headEnd/>
            <a:tailEnd/>
          </a:ln>
        </p:spPr>
      </p:pic>
      <p:sp>
        <p:nvSpPr>
          <p:cNvPr id="11" name="jpmDocTracker"/>
          <p:cNvSpPr>
            <a:spLocks noChangeArrowheads="1"/>
          </p:cNvSpPr>
          <p:nvPr userDrawn="1">
            <p:custDataLst>
              <p:tags r:id="rId7"/>
            </p:custDataLst>
          </p:nvPr>
        </p:nvSpPr>
        <p:spPr bwMode="auto">
          <a:xfrm>
            <a:off x="457200" y="3428998"/>
            <a:ext cx="2359023" cy="152402"/>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
        <p:nvSpPr>
          <p:cNvPr id="12" name="Line 181"/>
          <p:cNvSpPr>
            <a:spLocks noChangeShapeType="1"/>
          </p:cNvSpPr>
          <p:nvPr userDrawn="1">
            <p:custDataLst>
              <p:tags r:id="rId8"/>
            </p:custDataLst>
          </p:nvPr>
        </p:nvSpPr>
        <p:spPr bwMode="gray">
          <a:xfrm flipH="1">
            <a:off x="457200" y="3352798"/>
            <a:ext cx="9144000" cy="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14" name="Text Placeholder 13"/>
          <p:cNvSpPr>
            <a:spLocks noGrp="1"/>
          </p:cNvSpPr>
          <p:nvPr>
            <p:ph type="body" idx="1"/>
          </p:nvPr>
        </p:nvSpPr>
        <p:spPr>
          <a:xfrm>
            <a:off x="1676400" y="2133600"/>
            <a:ext cx="7924800" cy="1143000"/>
          </a:xfrm>
          <a:prstGeom prst="rect">
            <a:avLst/>
          </a:prstGeom>
        </p:spPr>
        <p:txBody>
          <a:bodyPr vert="horz" lIns="91440" tIns="45720" rIns="91440" bIns="45720" rtlCol="0" anchor="ctr">
            <a:normAutofit/>
          </a:bodyPr>
          <a:lstStyle/>
          <a:p>
            <a:pPr lvl="0"/>
            <a:r>
              <a:rPr lang="en-US" dirty="0" smtClean="0"/>
              <a:t>Click to edit Master text styles</a:t>
            </a:r>
          </a:p>
        </p:txBody>
      </p:sp>
      <p:sp>
        <p:nvSpPr>
          <p:cNvPr id="18" name="Slide Number Placeholder 17"/>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8CAB8184-BFF8-4191-B5FC-C499CC282BD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0" r:id="rId2"/>
    <p:sldLayoutId id="2147483702"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71500" indent="-571500" algn="l" defTabSz="914400" rtl="0" eaLnBrk="1" latinLnBrk="0" hangingPunct="1">
        <a:spcBef>
          <a:spcPct val="20000"/>
        </a:spcBef>
        <a:buFont typeface="+mj-lt"/>
        <a:buAutoNum type="romanUcPeriod"/>
        <a:defRPr sz="3600" kern="1200">
          <a:solidFill>
            <a:schemeClr val="bg1"/>
          </a:solidFill>
          <a:latin typeface="Trebuchet MS" pitchFamily="34" charset="0"/>
          <a:ea typeface="+mn-ea"/>
          <a:cs typeface="+mn-cs"/>
        </a:defRPr>
      </a:lvl1pPr>
      <a:lvl2pPr marL="1028700" indent="-571500" algn="l" defTabSz="914400" rtl="0" eaLnBrk="1" latinLnBrk="0" hangingPunct="1">
        <a:spcBef>
          <a:spcPct val="20000"/>
        </a:spcBef>
        <a:buFont typeface="+mj-lt"/>
        <a:buAutoNum type="romanUcPeriod"/>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UcPeriod"/>
        <a:defRPr sz="2400" kern="1200">
          <a:solidFill>
            <a:schemeClr val="tx1"/>
          </a:solidFill>
          <a:latin typeface="+mn-lt"/>
          <a:ea typeface="+mn-ea"/>
          <a:cs typeface="+mn-cs"/>
        </a:defRPr>
      </a:lvl3pPr>
      <a:lvl4pPr marL="1885950" indent="-514350" algn="l" defTabSz="914400" rtl="0" eaLnBrk="1" latinLnBrk="0" hangingPunct="1">
        <a:spcBef>
          <a:spcPct val="20000"/>
        </a:spcBef>
        <a:buFont typeface="+mj-lt"/>
        <a:buAutoNum type="romanUcPeriod"/>
        <a:defRPr sz="2000" kern="1200">
          <a:solidFill>
            <a:schemeClr val="tx1"/>
          </a:solidFill>
          <a:latin typeface="+mn-lt"/>
          <a:ea typeface="+mn-ea"/>
          <a:cs typeface="+mn-cs"/>
        </a:defRPr>
      </a:lvl4pPr>
      <a:lvl5pPr marL="2343150" indent="-514350" algn="l" defTabSz="914400" rtl="0" eaLnBrk="1" latinLnBrk="0" hangingPunct="1">
        <a:spcBef>
          <a:spcPct val="20000"/>
        </a:spcBef>
        <a:buFont typeface="+mj-lt"/>
        <a:buAutoNum type="romanUcPeriod"/>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2.jpeg"/><Relationship Id="rId5" Type="http://schemas.openxmlformats.org/officeDocument/2006/relationships/tags" Target="../tags/tag22.xml"/><Relationship Id="rId10" Type="http://schemas.openxmlformats.org/officeDocument/2006/relationships/image" Target="../media/image11.png"/><Relationship Id="rId4" Type="http://schemas.openxmlformats.org/officeDocument/2006/relationships/tags" Target="../tags/tag21.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diagramLayout" Target="../diagrams/layout4.xml"/><Relationship Id="rId7" Type="http://schemas.openxmlformats.org/officeDocument/2006/relationships/image" Target="../media/image42.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7.jpeg"/><Relationship Id="rId4" Type="http://schemas.openxmlformats.org/officeDocument/2006/relationships/diagramQuickStyle" Target="../diagrams/quickStyle4.xml"/><Relationship Id="rId9" Type="http://schemas.openxmlformats.org/officeDocument/2006/relationships/image" Target="../media/image44.gif"/></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wmf"/><Relationship Id="rId7" Type="http://schemas.openxmlformats.org/officeDocument/2006/relationships/image" Target="../media/image50.png"/><Relationship Id="rId2" Type="http://schemas.openxmlformats.org/officeDocument/2006/relationships/image" Target="../media/image45.wmf"/><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3.png"/><Relationship Id="rId7" Type="http://schemas.openxmlformats.org/officeDocument/2006/relationships/diagramLayout" Target="../diagrams/layou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40.jpeg"/><Relationship Id="rId5" Type="http://schemas.openxmlformats.org/officeDocument/2006/relationships/image" Target="../media/image55.jpeg"/><Relationship Id="rId10" Type="http://schemas.microsoft.com/office/2007/relationships/diagramDrawing" Target="../diagrams/drawing5.xml"/><Relationship Id="rId4" Type="http://schemas.openxmlformats.org/officeDocument/2006/relationships/image" Target="../media/image54.wmf"/><Relationship Id="rId9" Type="http://schemas.openxmlformats.org/officeDocument/2006/relationships/diagramColors" Target="../diagrams/colors5.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6.wmf"/><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9.jpeg"/><Relationship Id="rId5" Type="http://schemas.openxmlformats.org/officeDocument/2006/relationships/diagramColors" Target="../diagrams/colors2.xml"/><Relationship Id="rId10" Type="http://schemas.openxmlformats.org/officeDocument/2006/relationships/image" Target="../media/image18.jpeg"/><Relationship Id="rId4" Type="http://schemas.openxmlformats.org/officeDocument/2006/relationships/diagramQuickStyle" Target="../diagrams/quickStyle2.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gif"/><Relationship Id="rId18" Type="http://schemas.openxmlformats.org/officeDocument/2006/relationships/image" Target="../media/image36.jpeg"/><Relationship Id="rId3" Type="http://schemas.openxmlformats.org/officeDocument/2006/relationships/image" Target="../media/image21.gif"/><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gif"/><Relationship Id="rId2" Type="http://schemas.openxmlformats.org/officeDocument/2006/relationships/image" Target="../media/image20.emf"/><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gif"/><Relationship Id="rId11" Type="http://schemas.openxmlformats.org/officeDocument/2006/relationships/image" Target="../media/image29.gif"/><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gif"/><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5" name="Rectangle 4"/>
          <p:cNvSpPr>
            <a:spLocks noChangeArrowheads="1"/>
          </p:cNvSpPr>
          <p:nvPr>
            <p:custDataLst>
              <p:tags r:id="rId3"/>
            </p:custDataLst>
          </p:nvPr>
        </p:nvSpPr>
        <p:spPr bwMode="auto">
          <a:xfrm>
            <a:off x="198437" y="4191000"/>
            <a:ext cx="9639300" cy="19812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r>
              <a:rPr lang="en-US" sz="2400" dirty="0" smtClean="0">
                <a:solidFill>
                  <a:schemeClr val="accent1"/>
                </a:solidFill>
              </a:rPr>
              <a:t>Lunch-n-Learn:  Capital Markets Finance</a:t>
            </a:r>
          </a:p>
          <a:p>
            <a:pPr algn="ctr" defTabSz="1355725" eaLnBrk="0" hangingPunct="0"/>
            <a:endParaRPr lang="en-US" sz="1600" dirty="0" smtClean="0">
              <a:solidFill>
                <a:schemeClr val="accent1"/>
              </a:solidFill>
            </a:endParaRPr>
          </a:p>
          <a:p>
            <a:pPr algn="ctr" defTabSz="1355725" eaLnBrk="0" hangingPunct="0"/>
            <a:r>
              <a:rPr lang="en-US" sz="1600" dirty="0" smtClean="0">
                <a:solidFill>
                  <a:schemeClr val="accent1"/>
                </a:solidFill>
              </a:rPr>
              <a:t>Presented By: </a:t>
            </a:r>
          </a:p>
          <a:p>
            <a:pPr algn="ctr" defTabSz="1355725" eaLnBrk="0" hangingPunct="0"/>
            <a:r>
              <a:rPr lang="en-US" sz="1600" dirty="0" smtClean="0">
                <a:solidFill>
                  <a:schemeClr val="accent1"/>
                </a:solidFill>
              </a:rPr>
              <a:t>Pikka Sodhi &amp; Allen Yin</a:t>
            </a:r>
          </a:p>
          <a:p>
            <a:pPr algn="ctr" defTabSz="1355725" eaLnBrk="0" hangingPunct="0"/>
            <a:endParaRPr lang="en-US" sz="1600" dirty="0" smtClean="0">
              <a:solidFill>
                <a:schemeClr val="accent1"/>
              </a:solidFill>
            </a:endParaRPr>
          </a:p>
          <a:p>
            <a:pPr algn="ctr" defTabSz="1355725" eaLnBrk="0" hangingPunct="0"/>
            <a:r>
              <a:rPr lang="en-US" sz="1600" dirty="0" smtClean="0">
                <a:solidFill>
                  <a:schemeClr val="accent1"/>
                </a:solidFill>
              </a:rPr>
              <a:t>September 27, 2012</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print"/>
          <a:srcRect/>
          <a:stretch>
            <a:fillRect/>
          </a:stretch>
        </p:blipFill>
        <p:spPr bwMode="auto">
          <a:xfrm>
            <a:off x="3694115" y="433390"/>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2"/>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8" name="Rectangle 8"/>
          <p:cNvSpPr>
            <a:spLocks noChangeArrowheads="1"/>
          </p:cNvSpPr>
          <p:nvPr>
            <p:custDataLst>
              <p:tags r:id="rId6"/>
            </p:custDataLst>
          </p:nvPr>
        </p:nvSpPr>
        <p:spPr bwMode="auto">
          <a:xfrm rot="10800000">
            <a:off x="0" y="6402386"/>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sp>
        <p:nvSpPr>
          <p:cNvPr id="18439" name="Rectangle 9"/>
          <p:cNvSpPr>
            <a:spLocks noChangeArrowheads="1"/>
          </p:cNvSpPr>
          <p:nvPr>
            <p:custDataLst>
              <p:tags r:id="rId7"/>
            </p:custDataLst>
          </p:nvPr>
        </p:nvSpPr>
        <p:spPr bwMode="auto">
          <a:xfrm rot="10800000">
            <a:off x="0" y="185739"/>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pic>
        <p:nvPicPr>
          <p:cNvPr id="8" name="Picture 3"/>
          <p:cNvPicPr>
            <a:picLocks noChangeAspect="1" noChangeArrowheads="1"/>
          </p:cNvPicPr>
          <p:nvPr/>
        </p:nvPicPr>
        <p:blipFill>
          <a:blip r:embed="rId11" cstate="print"/>
          <a:srcRect/>
          <a:stretch>
            <a:fillRect/>
          </a:stretch>
        </p:blipFill>
        <p:spPr bwMode="auto">
          <a:xfrm>
            <a:off x="2362202" y="3352800"/>
            <a:ext cx="5412013" cy="12192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Markets Finance External Relationships</a:t>
            </a:r>
            <a:endParaRPr lang="en-US" dirty="0"/>
          </a:p>
        </p:txBody>
      </p:sp>
      <p:graphicFrame>
        <p:nvGraphicFramePr>
          <p:cNvPr id="5" name="Content Placeholder 4"/>
          <p:cNvGraphicFramePr>
            <a:graphicFrameLocks noGrp="1"/>
          </p:cNvGraphicFramePr>
          <p:nvPr>
            <p:ph idx="1"/>
          </p:nvPr>
        </p:nvGraphicFramePr>
        <p:xfrm>
          <a:off x="1066800" y="1447800"/>
          <a:ext cx="8458200" cy="5105397"/>
        </p:xfrm>
        <a:graphic>
          <a:graphicData uri="http://schemas.openxmlformats.org/drawingml/2006/table">
            <a:tbl>
              <a:tblPr bandRow="1">
                <a:tableStyleId>{5C22544A-7EE6-4342-B048-85BDC9FD1C3A}</a:tableStyleId>
              </a:tblPr>
              <a:tblGrid>
                <a:gridCol w="4229100"/>
                <a:gridCol w="4229100"/>
              </a:tblGrid>
              <a:tr h="464127">
                <a:tc>
                  <a:txBody>
                    <a:bodyPr/>
                    <a:lstStyle/>
                    <a:p>
                      <a:r>
                        <a:rPr lang="en-US" b="1" u="sng" dirty="0" smtClean="0">
                          <a:solidFill>
                            <a:schemeClr val="bg1"/>
                          </a:solidFill>
                        </a:rPr>
                        <a:t>Debt Issuance</a:t>
                      </a:r>
                      <a:endParaRPr lang="en-US" b="1" u="sng" dirty="0">
                        <a:solidFill>
                          <a:schemeClr val="bg1"/>
                        </a:solidFill>
                      </a:endParaRPr>
                    </a:p>
                  </a:txBody>
                  <a:tcPr anchor="ctr">
                    <a:solidFill>
                      <a:schemeClr val="accent1">
                        <a:lumMod val="75000"/>
                      </a:schemeClr>
                    </a:solidFill>
                  </a:tcPr>
                </a:tc>
                <a:tc>
                  <a:txBody>
                    <a:bodyPr/>
                    <a:lstStyle/>
                    <a:p>
                      <a:r>
                        <a:rPr lang="en-US" b="1" u="sng" dirty="0" smtClean="0">
                          <a:solidFill>
                            <a:schemeClr val="bg1"/>
                          </a:solidFill>
                        </a:rPr>
                        <a:t>Compliance/Others</a:t>
                      </a:r>
                      <a:endParaRPr lang="en-US" b="1" u="sng" dirty="0">
                        <a:solidFill>
                          <a:schemeClr val="bg1"/>
                        </a:solidFill>
                      </a:endParaRPr>
                    </a:p>
                  </a:txBody>
                  <a:tcPr anchor="ctr">
                    <a:solidFill>
                      <a:schemeClr val="accent1">
                        <a:lumMod val="75000"/>
                      </a:schemeClr>
                    </a:solidFill>
                  </a:tcPr>
                </a:tc>
              </a:tr>
              <a:tr h="464127">
                <a:tc>
                  <a:txBody>
                    <a:bodyPr/>
                    <a:lstStyle/>
                    <a:p>
                      <a:r>
                        <a:rPr lang="en-US" dirty="0" smtClean="0"/>
                        <a:t>Bond Investors</a:t>
                      </a:r>
                      <a:endParaRPr lang="en-US" dirty="0"/>
                    </a:p>
                  </a:txBody>
                  <a:tcPr anchor="ctr"/>
                </a:tc>
                <a:tc>
                  <a:txBody>
                    <a:bodyPr/>
                    <a:lstStyle/>
                    <a:p>
                      <a:r>
                        <a:rPr lang="en-US" dirty="0" smtClean="0"/>
                        <a:t>IRS</a:t>
                      </a:r>
                      <a:endParaRPr lang="en-US" dirty="0"/>
                    </a:p>
                  </a:txBody>
                  <a:tcPr anchor="ctr"/>
                </a:tc>
              </a:tr>
              <a:tr h="464127">
                <a:tc>
                  <a:txBody>
                    <a:bodyPr/>
                    <a:lstStyle/>
                    <a:p>
                      <a:r>
                        <a:rPr lang="en-US" dirty="0" smtClean="0"/>
                        <a:t>Rating Agencies</a:t>
                      </a:r>
                      <a:endParaRPr lang="en-US" dirty="0"/>
                    </a:p>
                  </a:txBody>
                  <a:tcPr anchor="ctr"/>
                </a:tc>
                <a:tc>
                  <a:txBody>
                    <a:bodyPr/>
                    <a:lstStyle/>
                    <a:p>
                      <a:r>
                        <a:rPr lang="en-US" dirty="0" smtClean="0"/>
                        <a:t>Municipal</a:t>
                      </a:r>
                      <a:r>
                        <a:rPr lang="en-US" baseline="0" dirty="0" smtClean="0"/>
                        <a:t> Securities Rulemaking Board</a:t>
                      </a:r>
                      <a:endParaRPr lang="en-US" dirty="0"/>
                    </a:p>
                  </a:txBody>
                  <a:tcPr anchor="ctr"/>
                </a:tc>
              </a:tr>
              <a:tr h="464127">
                <a:tc>
                  <a:txBody>
                    <a:bodyPr/>
                    <a:lstStyle/>
                    <a:p>
                      <a:r>
                        <a:rPr lang="en-US" dirty="0" smtClean="0"/>
                        <a:t>Bond Counsel, Underwriter’s Counsel</a:t>
                      </a:r>
                      <a:endParaRPr lang="en-US" dirty="0"/>
                    </a:p>
                  </a:txBody>
                  <a:tcPr anchor="ctr"/>
                </a:tc>
                <a:tc>
                  <a:txBody>
                    <a:bodyPr/>
                    <a:lstStyle/>
                    <a:p>
                      <a:r>
                        <a:rPr lang="en-US" dirty="0" smtClean="0"/>
                        <a:t>Securities Exchange Commission</a:t>
                      </a:r>
                      <a:endParaRPr lang="en-US" dirty="0"/>
                    </a:p>
                  </a:txBody>
                  <a:tcPr anchor="ctr"/>
                </a:tc>
              </a:tr>
              <a:tr h="464127">
                <a:tc>
                  <a:txBody>
                    <a:bodyPr/>
                    <a:lstStyle/>
                    <a:p>
                      <a:r>
                        <a:rPr lang="en-US" dirty="0" smtClean="0"/>
                        <a:t>Underwriters,</a:t>
                      </a:r>
                      <a:r>
                        <a:rPr lang="en-US" baseline="0" dirty="0" smtClean="0"/>
                        <a:t> Investment Bankers</a:t>
                      </a:r>
                      <a:endParaRPr lang="en-US" dirty="0"/>
                    </a:p>
                  </a:txBody>
                  <a:tcPr anchor="ctr"/>
                </a:tc>
                <a:tc>
                  <a:txBody>
                    <a:bodyPr/>
                    <a:lstStyle/>
                    <a:p>
                      <a:r>
                        <a:rPr lang="en-US" dirty="0" smtClean="0"/>
                        <a:t>Financial Press</a:t>
                      </a:r>
                      <a:endParaRPr lang="en-US" dirty="0"/>
                    </a:p>
                  </a:txBody>
                  <a:tcPr anchor="ctr"/>
                </a:tc>
              </a:tr>
              <a:tr h="464127">
                <a:tc>
                  <a:txBody>
                    <a:bodyPr/>
                    <a:lstStyle/>
                    <a:p>
                      <a:r>
                        <a:rPr lang="en-US" dirty="0" smtClean="0"/>
                        <a:t>California State Treasurer’s Office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Auditor (PwC)</a:t>
                      </a:r>
                    </a:p>
                  </a:txBody>
                  <a:tcPr anchor="ctr"/>
                </a:tc>
              </a:tr>
              <a:tr h="464127">
                <a:tc>
                  <a:txBody>
                    <a:bodyPr/>
                    <a:lstStyle/>
                    <a:p>
                      <a:r>
                        <a:rPr lang="en-US" dirty="0" smtClean="0"/>
                        <a:t>Bond Trustee</a:t>
                      </a:r>
                      <a:endParaRPr lang="en-US" dirty="0"/>
                    </a:p>
                  </a:txBody>
                  <a:tcPr anchor="ctr"/>
                </a:tc>
                <a:tc>
                  <a:txBody>
                    <a:bodyPr/>
                    <a:lstStyle/>
                    <a:p>
                      <a:r>
                        <a:rPr lang="en-US" dirty="0" smtClean="0"/>
                        <a:t>Rebate Consultants</a:t>
                      </a:r>
                      <a:endParaRPr lang="en-US" dirty="0"/>
                    </a:p>
                  </a:txBody>
                  <a:tcPr anchor="ctr"/>
                </a:tc>
              </a:tr>
              <a:tr h="464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Financial Advisors</a:t>
                      </a:r>
                    </a:p>
                  </a:txBody>
                  <a:tcPr anchor="ctr"/>
                </a:tc>
                <a:tc>
                  <a:txBody>
                    <a:bodyPr/>
                    <a:lstStyle/>
                    <a:p>
                      <a:endParaRPr lang="en-US"/>
                    </a:p>
                  </a:txBody>
                  <a:tcPr anchor="ctr"/>
                </a:tc>
              </a:tr>
              <a:tr h="464127">
                <a:tc>
                  <a:txBody>
                    <a:bodyPr/>
                    <a:lstStyle/>
                    <a:p>
                      <a:r>
                        <a:rPr lang="en-US" dirty="0" smtClean="0"/>
                        <a:t>Commercial Banks</a:t>
                      </a:r>
                      <a:endParaRPr lang="en-US" dirty="0"/>
                    </a:p>
                  </a:txBody>
                  <a:tcPr anchor="ctr"/>
                </a:tc>
                <a:tc>
                  <a:txBody>
                    <a:bodyPr/>
                    <a:lstStyle/>
                    <a:p>
                      <a:endParaRPr lang="en-US" dirty="0"/>
                    </a:p>
                  </a:txBody>
                  <a:tcPr anchor="ctr"/>
                </a:tc>
              </a:tr>
              <a:tr h="464127">
                <a:tc>
                  <a:txBody>
                    <a:bodyPr/>
                    <a:lstStyle/>
                    <a:p>
                      <a:r>
                        <a:rPr lang="en-US" dirty="0" smtClean="0"/>
                        <a:t>Swap Counterparties</a:t>
                      </a:r>
                      <a:endParaRPr lang="en-US" dirty="0"/>
                    </a:p>
                  </a:txBody>
                  <a:tcPr anchor="ctr"/>
                </a:tc>
                <a:tc>
                  <a:txBody>
                    <a:bodyPr/>
                    <a:lstStyle/>
                    <a:p>
                      <a:endParaRPr lang="en-US" dirty="0"/>
                    </a:p>
                  </a:txBody>
                  <a:tcPr anchor="ctr"/>
                </a:tc>
              </a:tr>
              <a:tr h="464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Remarketing Agents / CP Dealers</a:t>
                      </a:r>
                      <a:endParaRPr lang="en-US" dirty="0"/>
                    </a:p>
                  </a:txBody>
                  <a:tcPr anchor="ctr"/>
                </a:tc>
                <a:tc>
                  <a:txBody>
                    <a:bodyPr/>
                    <a:lstStyle/>
                    <a:p>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857250" indent="-857250">
              <a:buFont typeface="+mj-lt"/>
              <a:buAutoNum type="romanUcPeriod" startAt="3"/>
            </a:pPr>
            <a:r>
              <a:rPr lang="en-US" dirty="0" smtClean="0"/>
              <a:t>Debt Issuance Process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Financing</a:t>
            </a:r>
            <a:endParaRPr lang="en-US" dirty="0"/>
          </a:p>
        </p:txBody>
      </p:sp>
      <p:graphicFrame>
        <p:nvGraphicFramePr>
          <p:cNvPr id="10" name="Diagram 9"/>
          <p:cNvGraphicFramePr/>
          <p:nvPr/>
        </p:nvGraphicFramePr>
        <p:xfrm>
          <a:off x="990600" y="1676400"/>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Issue Needed</a:t>
            </a:r>
            <a:endParaRPr lang="en-US" dirty="0"/>
          </a:p>
        </p:txBody>
      </p:sp>
      <p:graphicFrame>
        <p:nvGraphicFramePr>
          <p:cNvPr id="9" name="Content Placeholder 9"/>
          <p:cNvGraphicFramePr>
            <a:graphicFrameLocks/>
          </p:cNvGraphicFramePr>
          <p:nvPr/>
        </p:nvGraphicFramePr>
        <p:xfrm>
          <a:off x="1219198" y="1981200"/>
          <a:ext cx="822960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6" descr="C:\Documents and Settings\psodhi\Local Settings\Temporary Internet Files\Content.IE5\NIVUXPM0\MC900105176[1].wmf"/>
          <p:cNvPicPr>
            <a:picLocks noChangeAspect="1" noChangeArrowheads="1"/>
          </p:cNvPicPr>
          <p:nvPr/>
        </p:nvPicPr>
        <p:blipFill>
          <a:blip r:embed="rId7" cstate="print"/>
          <a:srcRect/>
          <a:stretch>
            <a:fillRect/>
          </a:stretch>
        </p:blipFill>
        <p:spPr bwMode="auto">
          <a:xfrm>
            <a:off x="2942125" y="4534300"/>
            <a:ext cx="914400" cy="890859"/>
          </a:xfrm>
          <a:prstGeom prst="rect">
            <a:avLst/>
          </a:prstGeom>
          <a:noFill/>
        </p:spPr>
      </p:pic>
      <p:pic>
        <p:nvPicPr>
          <p:cNvPr id="12" name="Picture 7" descr="C:\Program Files\Microsoft Office\MEDIA\CAGCAT10\j0205462.wmf"/>
          <p:cNvPicPr>
            <a:picLocks noChangeAspect="1" noChangeArrowheads="1"/>
          </p:cNvPicPr>
          <p:nvPr/>
        </p:nvPicPr>
        <p:blipFill>
          <a:blip r:embed="rId8" cstate="print"/>
          <a:srcRect/>
          <a:stretch>
            <a:fillRect/>
          </a:stretch>
        </p:blipFill>
        <p:spPr bwMode="auto">
          <a:xfrm>
            <a:off x="8458200" y="4343400"/>
            <a:ext cx="1137971" cy="1132250"/>
          </a:xfrm>
          <a:prstGeom prst="rect">
            <a:avLst/>
          </a:prstGeom>
          <a:noFill/>
        </p:spPr>
      </p:pic>
      <p:pic>
        <p:nvPicPr>
          <p:cNvPr id="13" name="Picture 12" descr="bond-market-vs-stock-market.gif"/>
          <p:cNvPicPr>
            <a:picLocks noChangeAspect="1"/>
          </p:cNvPicPr>
          <p:nvPr/>
        </p:nvPicPr>
        <p:blipFill>
          <a:blip r:embed="rId9" cstate="print"/>
          <a:stretch>
            <a:fillRect/>
          </a:stretch>
        </p:blipFill>
        <p:spPr>
          <a:xfrm>
            <a:off x="5562600" y="4495800"/>
            <a:ext cx="1219200" cy="1053236"/>
          </a:xfrm>
          <a:prstGeom prst="rect">
            <a:avLst/>
          </a:prstGeom>
        </p:spPr>
      </p:pic>
      <p:grpSp>
        <p:nvGrpSpPr>
          <p:cNvPr id="14" name="Group 13"/>
          <p:cNvGrpSpPr/>
          <p:nvPr/>
        </p:nvGrpSpPr>
        <p:grpSpPr>
          <a:xfrm>
            <a:off x="2353502" y="1524000"/>
            <a:ext cx="5726049" cy="749307"/>
            <a:chOff x="1629602" y="3484"/>
            <a:chExt cx="5726049" cy="749307"/>
          </a:xfrm>
        </p:grpSpPr>
        <p:sp>
          <p:nvSpPr>
            <p:cNvPr id="16" name="Pentagon 15"/>
            <p:cNvSpPr/>
            <p:nvPr/>
          </p:nvSpPr>
          <p:spPr>
            <a:xfrm rot="10800000">
              <a:off x="1629602" y="3484"/>
              <a:ext cx="5726049" cy="749307"/>
            </a:xfrm>
            <a:prstGeom prst="homePlat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Pentagon 4"/>
            <p:cNvSpPr/>
            <p:nvPr/>
          </p:nvSpPr>
          <p:spPr>
            <a:xfrm rot="21600000">
              <a:off x="1816931" y="3484"/>
              <a:ext cx="5538720" cy="749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Bond Issue Needed</a:t>
              </a:r>
              <a:endParaRPr lang="en-US" sz="2400" kern="1200" dirty="0"/>
            </a:p>
          </p:txBody>
        </p:sp>
      </p:grpSp>
      <p:sp>
        <p:nvSpPr>
          <p:cNvPr id="15" name="Oval 14"/>
          <p:cNvSpPr/>
          <p:nvPr/>
        </p:nvSpPr>
        <p:spPr>
          <a:xfrm>
            <a:off x="1978848" y="1524000"/>
            <a:ext cx="749307" cy="749307"/>
          </a:xfrm>
          <a:prstGeom prst="ellipse">
            <a:avLst/>
          </a:prstGeom>
          <a:blipFill rotWithShape="0">
            <a:blip r:embed="rId10"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Financing Team</a:t>
            </a:r>
            <a:endParaRPr lang="en-US" dirty="0"/>
          </a:p>
        </p:txBody>
      </p:sp>
      <p:graphicFrame>
        <p:nvGraphicFramePr>
          <p:cNvPr id="8" name="Table 7"/>
          <p:cNvGraphicFramePr>
            <a:graphicFrameLocks noGrp="1"/>
          </p:cNvGraphicFramePr>
          <p:nvPr/>
        </p:nvGraphicFramePr>
        <p:xfrm>
          <a:off x="1066796" y="2453213"/>
          <a:ext cx="8153403" cy="3185587"/>
        </p:xfrm>
        <a:graphic>
          <a:graphicData uri="http://schemas.openxmlformats.org/drawingml/2006/table">
            <a:tbl>
              <a:tblPr firstRow="1" bandRow="1">
                <a:tableStyleId>{5C22544A-7EE6-4342-B048-85BDC9FD1C3A}</a:tableStyleId>
              </a:tblPr>
              <a:tblGrid>
                <a:gridCol w="1416502"/>
                <a:gridCol w="1083206"/>
                <a:gridCol w="906143"/>
                <a:gridCol w="1135284"/>
                <a:gridCol w="1135284"/>
                <a:gridCol w="1548115"/>
                <a:gridCol w="928869"/>
              </a:tblGrid>
              <a:tr h="341832">
                <a:tc gridSpan="7">
                  <a:txBody>
                    <a:bodyPr/>
                    <a:lstStyle/>
                    <a:p>
                      <a:r>
                        <a:rPr lang="en-US" dirty="0" smtClean="0"/>
                        <a:t>Finance Working Group</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82467">
                <a:tc>
                  <a:txBody>
                    <a:bodyPr/>
                    <a:lstStyle/>
                    <a:p>
                      <a:pPr algn="ctr"/>
                      <a:endParaRPr lang="en-US" sz="1600" dirty="0" smtClean="0"/>
                    </a:p>
                    <a:p>
                      <a:pPr algn="ctr"/>
                      <a:r>
                        <a:rPr lang="en-US" sz="1600" dirty="0" smtClean="0"/>
                        <a:t>Bankers/</a:t>
                      </a:r>
                    </a:p>
                    <a:p>
                      <a:pPr algn="ctr"/>
                      <a:r>
                        <a:rPr lang="en-US" sz="1600" dirty="0" smtClean="0"/>
                        <a:t>Underwriters</a:t>
                      </a:r>
                    </a:p>
                    <a:p>
                      <a:pPr algn="ctr"/>
                      <a:endParaRPr lang="en-US" sz="1600" dirty="0"/>
                    </a:p>
                  </a:txBody>
                  <a:tcPr anchor="ctr"/>
                </a:tc>
                <a:tc>
                  <a:txBody>
                    <a:bodyPr/>
                    <a:lstStyle/>
                    <a:p>
                      <a:pPr algn="ctr"/>
                      <a:r>
                        <a:rPr lang="en-US" sz="1600" dirty="0" smtClean="0"/>
                        <a:t>Rating</a:t>
                      </a:r>
                    </a:p>
                    <a:p>
                      <a:pPr algn="ctr"/>
                      <a:r>
                        <a:rPr lang="en-US" sz="1600" dirty="0" smtClean="0"/>
                        <a:t>Agencies</a:t>
                      </a:r>
                      <a:endParaRPr lang="en-US" sz="1600" dirty="0"/>
                    </a:p>
                  </a:txBody>
                  <a:tcPr anchor="ctr"/>
                </a:tc>
                <a:tc>
                  <a:txBody>
                    <a:bodyPr/>
                    <a:lstStyle/>
                    <a:p>
                      <a:pPr algn="ctr"/>
                      <a:r>
                        <a:rPr lang="en-US" sz="1600" dirty="0" smtClean="0"/>
                        <a:t>STO</a:t>
                      </a:r>
                      <a:endParaRPr lang="en-US" sz="1600" dirty="0"/>
                    </a:p>
                  </a:txBody>
                  <a:tcPr anchor="ctr"/>
                </a:tc>
                <a:tc>
                  <a:txBody>
                    <a:bodyPr/>
                    <a:lstStyle/>
                    <a:p>
                      <a:pPr algn="ctr"/>
                      <a:r>
                        <a:rPr lang="en-US" sz="1600" dirty="0" smtClean="0"/>
                        <a:t>Attorneys</a:t>
                      </a:r>
                      <a:endParaRPr lang="en-US" sz="1600" dirty="0"/>
                    </a:p>
                  </a:txBody>
                  <a:tcPr anchor="ctr"/>
                </a:tc>
                <a:tc>
                  <a:txBody>
                    <a:bodyPr/>
                    <a:lstStyle/>
                    <a:p>
                      <a:pPr algn="ctr"/>
                      <a:r>
                        <a:rPr lang="en-US" sz="1600" dirty="0" smtClean="0"/>
                        <a:t>Financial Advisors</a:t>
                      </a:r>
                      <a:endParaRPr lang="en-US" sz="1600" dirty="0"/>
                    </a:p>
                  </a:txBody>
                  <a:tcPr anchor="ctr"/>
                </a:tc>
                <a:tc>
                  <a:txBody>
                    <a:bodyPr/>
                    <a:lstStyle/>
                    <a:p>
                      <a:pPr algn="ctr"/>
                      <a:r>
                        <a:rPr lang="en-US" sz="1600" baseline="0" dirty="0" smtClean="0"/>
                        <a:t>Controller/</a:t>
                      </a:r>
                    </a:p>
                    <a:p>
                      <a:pPr algn="ctr"/>
                      <a:r>
                        <a:rPr lang="en-US" sz="1600" baseline="0" dirty="0" smtClean="0"/>
                        <a:t>Auditor (PWC)</a:t>
                      </a:r>
                      <a:endParaRPr lang="en-US" sz="1600" dirty="0"/>
                    </a:p>
                  </a:txBody>
                  <a:tcPr anchor="ctr"/>
                </a:tc>
                <a:tc>
                  <a:txBody>
                    <a:bodyPr/>
                    <a:lstStyle/>
                    <a:p>
                      <a:pPr algn="ctr"/>
                      <a:r>
                        <a:rPr lang="en-US" sz="1600" dirty="0" smtClean="0"/>
                        <a:t>Bond Trustee</a:t>
                      </a:r>
                      <a:endParaRPr lang="en-US" sz="1600" dirty="0"/>
                    </a:p>
                  </a:txBody>
                  <a:tcPr anchor="ctr"/>
                </a:tc>
              </a:tr>
              <a:tr h="1623701">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1026" name="Picture 2" descr="C:\Documents and Settings\skim\Local Settings\Temporary Internet Files\Content.IE5\B6THSUBR\MC900019879[1].wmf"/>
          <p:cNvPicPr>
            <a:picLocks noChangeAspect="1" noChangeArrowheads="1"/>
          </p:cNvPicPr>
          <p:nvPr/>
        </p:nvPicPr>
        <p:blipFill>
          <a:blip r:embed="rId2" cstate="print"/>
          <a:srcRect/>
          <a:stretch>
            <a:fillRect/>
          </a:stretch>
        </p:blipFill>
        <p:spPr bwMode="auto">
          <a:xfrm>
            <a:off x="1293891" y="4129613"/>
            <a:ext cx="915909" cy="905666"/>
          </a:xfrm>
          <a:prstGeom prst="rect">
            <a:avLst/>
          </a:prstGeom>
          <a:noFill/>
        </p:spPr>
      </p:pic>
      <p:pic>
        <p:nvPicPr>
          <p:cNvPr id="1028" name="Picture 4" descr="C:\Documents and Settings\skim\Local Settings\Temporary Internet Files\Content.IE5\62WAU368\MC910217623[1].wmf"/>
          <p:cNvPicPr>
            <a:picLocks noChangeAspect="1" noChangeArrowheads="1"/>
          </p:cNvPicPr>
          <p:nvPr/>
        </p:nvPicPr>
        <p:blipFill>
          <a:blip r:embed="rId3" cstate="print"/>
          <a:srcRect/>
          <a:stretch>
            <a:fillRect/>
          </a:stretch>
        </p:blipFill>
        <p:spPr bwMode="auto">
          <a:xfrm>
            <a:off x="2590800" y="4205813"/>
            <a:ext cx="762000" cy="700456"/>
          </a:xfrm>
          <a:prstGeom prst="rect">
            <a:avLst/>
          </a:prstGeom>
          <a:noFill/>
        </p:spPr>
      </p:pic>
      <p:pic>
        <p:nvPicPr>
          <p:cNvPr id="1029" name="Picture 5" descr="C:\Documents and Settings\skim\Local Settings\Temporary Internet Files\Content.IE5\XZ3Z9VU9\MC900013532[1].wmf"/>
          <p:cNvPicPr>
            <a:picLocks noChangeAspect="1" noChangeArrowheads="1"/>
          </p:cNvPicPr>
          <p:nvPr/>
        </p:nvPicPr>
        <p:blipFill>
          <a:blip r:embed="rId4" cstate="print"/>
          <a:srcRect/>
          <a:stretch>
            <a:fillRect/>
          </a:stretch>
        </p:blipFill>
        <p:spPr bwMode="auto">
          <a:xfrm>
            <a:off x="3657600" y="3977213"/>
            <a:ext cx="765353" cy="1328623"/>
          </a:xfrm>
          <a:prstGeom prst="rect">
            <a:avLst/>
          </a:prstGeom>
          <a:noFill/>
        </p:spPr>
      </p:pic>
      <p:pic>
        <p:nvPicPr>
          <p:cNvPr id="1030" name="Picture 6" descr="C:\Documents and Settings\skim\Local Settings\Temporary Internet Files\Content.IE5\62WAU368\MC900445928[1].wmf"/>
          <p:cNvPicPr>
            <a:picLocks noChangeAspect="1" noChangeArrowheads="1"/>
          </p:cNvPicPr>
          <p:nvPr/>
        </p:nvPicPr>
        <p:blipFill>
          <a:blip r:embed="rId5" cstate="print"/>
          <a:srcRect/>
          <a:stretch>
            <a:fillRect/>
          </a:stretch>
        </p:blipFill>
        <p:spPr bwMode="auto">
          <a:xfrm>
            <a:off x="4800600" y="4053413"/>
            <a:ext cx="715975" cy="1013155"/>
          </a:xfrm>
          <a:prstGeom prst="rect">
            <a:avLst/>
          </a:prstGeom>
          <a:noFill/>
        </p:spPr>
      </p:pic>
      <p:pic>
        <p:nvPicPr>
          <p:cNvPr id="1032" name="Picture 8" descr="C:\Documents and Settings\skim\Local Settings\Temporary Internet Files\Content.IE5\B6THSUBR\MC900019313[1].wmf"/>
          <p:cNvPicPr>
            <a:picLocks noChangeAspect="1" noChangeArrowheads="1"/>
          </p:cNvPicPr>
          <p:nvPr/>
        </p:nvPicPr>
        <p:blipFill>
          <a:blip r:embed="rId6" cstate="print"/>
          <a:srcRect/>
          <a:stretch>
            <a:fillRect/>
          </a:stretch>
        </p:blipFill>
        <p:spPr bwMode="auto">
          <a:xfrm>
            <a:off x="5791200" y="4129613"/>
            <a:ext cx="838200" cy="990600"/>
          </a:xfrm>
          <a:prstGeom prst="rect">
            <a:avLst/>
          </a:prstGeom>
          <a:noFill/>
        </p:spPr>
      </p:pic>
      <p:pic>
        <p:nvPicPr>
          <p:cNvPr id="19" name="Picture 3" descr="C:\Documents and Settings\skim\Local Settings\Temporary Internet Files\Content.IE5\XZ3Z9VU9\MC900431603[1].png"/>
          <p:cNvPicPr>
            <a:picLocks noChangeAspect="1" noChangeArrowheads="1"/>
          </p:cNvPicPr>
          <p:nvPr/>
        </p:nvPicPr>
        <p:blipFill>
          <a:blip r:embed="rId7" cstate="print"/>
          <a:srcRect/>
          <a:stretch>
            <a:fillRect/>
          </a:stretch>
        </p:blipFill>
        <p:spPr bwMode="auto">
          <a:xfrm>
            <a:off x="8382000" y="4129613"/>
            <a:ext cx="762000" cy="762000"/>
          </a:xfrm>
          <a:prstGeom prst="rect">
            <a:avLst/>
          </a:prstGeom>
          <a:noFill/>
        </p:spPr>
      </p:pic>
      <p:pic>
        <p:nvPicPr>
          <p:cNvPr id="1036" name="Picture 12" descr="C:\Documents and Settings\skim\Local Settings\Temporary Internet Files\Content.IE5\HOTE7WI5\MP900400521[1].jpg"/>
          <p:cNvPicPr>
            <a:picLocks noChangeAspect="1" noChangeArrowheads="1"/>
          </p:cNvPicPr>
          <p:nvPr/>
        </p:nvPicPr>
        <p:blipFill>
          <a:blip r:embed="rId8" cstate="print"/>
          <a:srcRect/>
          <a:stretch>
            <a:fillRect/>
          </a:stretch>
        </p:blipFill>
        <p:spPr bwMode="auto">
          <a:xfrm>
            <a:off x="7010400" y="4205813"/>
            <a:ext cx="952500" cy="762000"/>
          </a:xfrm>
          <a:prstGeom prst="rect">
            <a:avLst/>
          </a:prstGeom>
          <a:noFill/>
        </p:spPr>
      </p:pic>
      <p:grpSp>
        <p:nvGrpSpPr>
          <p:cNvPr id="12" name="Group 11"/>
          <p:cNvGrpSpPr/>
          <p:nvPr/>
        </p:nvGrpSpPr>
        <p:grpSpPr>
          <a:xfrm>
            <a:off x="2353502" y="1371600"/>
            <a:ext cx="5726049" cy="749307"/>
            <a:chOff x="1629602" y="976465"/>
            <a:chExt cx="5726049" cy="749307"/>
          </a:xfrm>
        </p:grpSpPr>
        <p:sp>
          <p:nvSpPr>
            <p:cNvPr id="14" name="Pentagon 13"/>
            <p:cNvSpPr/>
            <p:nvPr/>
          </p:nvSpPr>
          <p:spPr>
            <a:xfrm rot="10800000">
              <a:off x="1629602" y="976465"/>
              <a:ext cx="5726049" cy="749307"/>
            </a:xfrm>
            <a:prstGeom prst="homePlat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Pentagon 4"/>
            <p:cNvSpPr/>
            <p:nvPr/>
          </p:nvSpPr>
          <p:spPr>
            <a:xfrm rot="21600000">
              <a:off x="1816931" y="976465"/>
              <a:ext cx="5538720" cy="749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Engage Financing Team</a:t>
              </a:r>
              <a:endParaRPr lang="en-US" sz="2400" kern="1200" dirty="0"/>
            </a:p>
          </p:txBody>
        </p:sp>
      </p:grpSp>
      <p:sp>
        <p:nvSpPr>
          <p:cNvPr id="13" name="Oval 12"/>
          <p:cNvSpPr/>
          <p:nvPr/>
        </p:nvSpPr>
        <p:spPr>
          <a:xfrm>
            <a:off x="1978848" y="1371600"/>
            <a:ext cx="749307" cy="749307"/>
          </a:xfrm>
          <a:prstGeom prst="ellipse">
            <a:avLst/>
          </a:prstGeom>
          <a:blipFill rotWithShape="0">
            <a:blip r:embed="rId9"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Execution</a:t>
            </a:r>
            <a:endParaRPr lang="en-US" dirty="0"/>
          </a:p>
        </p:txBody>
      </p:sp>
      <p:graphicFrame>
        <p:nvGraphicFramePr>
          <p:cNvPr id="5" name="Table 4"/>
          <p:cNvGraphicFramePr>
            <a:graphicFrameLocks noGrp="1"/>
          </p:cNvGraphicFramePr>
          <p:nvPr/>
        </p:nvGraphicFramePr>
        <p:xfrm>
          <a:off x="1524000" y="2209799"/>
          <a:ext cx="7010400" cy="4343394"/>
        </p:xfrm>
        <a:graphic>
          <a:graphicData uri="http://schemas.openxmlformats.org/drawingml/2006/table">
            <a:tbl>
              <a:tblPr firstRow="1" bandRow="1">
                <a:tableStyleId>{5C22544A-7EE6-4342-B048-85BDC9FD1C3A}</a:tableStyleId>
              </a:tblPr>
              <a:tblGrid>
                <a:gridCol w="5181600"/>
                <a:gridCol w="1828800"/>
              </a:tblGrid>
              <a:tr h="394854">
                <a:tc>
                  <a:txBody>
                    <a:bodyPr/>
                    <a:lstStyle/>
                    <a:p>
                      <a:r>
                        <a:rPr lang="en-US" dirty="0" smtClean="0"/>
                        <a:t>TO DO LIST</a:t>
                      </a:r>
                      <a:endParaRPr lang="en-US" dirty="0"/>
                    </a:p>
                  </a:txBody>
                  <a:tcPr anchor="ctr"/>
                </a:tc>
                <a:tc>
                  <a:txBody>
                    <a:bodyPr/>
                    <a:lstStyle/>
                    <a:p>
                      <a:pPr algn="ctr"/>
                      <a:r>
                        <a:rPr lang="en-US" sz="1800" dirty="0" smtClean="0"/>
                        <a:t>Completed?</a:t>
                      </a:r>
                      <a:endParaRPr lang="en-US" sz="1800" dirty="0"/>
                    </a:p>
                  </a:txBody>
                  <a:tcPr anchor="ctr"/>
                </a:tc>
              </a:tr>
              <a:tr h="394854">
                <a:tc>
                  <a:txBody>
                    <a:bodyPr/>
                    <a:lstStyle/>
                    <a:p>
                      <a:r>
                        <a:rPr lang="en-US" sz="1600" dirty="0" smtClean="0"/>
                        <a:t>Collect</a:t>
                      </a:r>
                      <a:r>
                        <a:rPr lang="en-US" sz="1600" baseline="0" dirty="0" smtClean="0"/>
                        <a:t> Project Information from Campuses</a:t>
                      </a:r>
                      <a:endParaRPr lang="en-US" sz="1600" dirty="0"/>
                    </a:p>
                  </a:txBody>
                  <a:tcPr anchor="ctr"/>
                </a:tc>
                <a:tc>
                  <a:txBody>
                    <a:bodyPr/>
                    <a:lstStyle/>
                    <a:p>
                      <a:endParaRPr lang="en-US" dirty="0"/>
                    </a:p>
                  </a:txBody>
                  <a:tcPr anchor="ctr"/>
                </a:tc>
              </a:tr>
              <a:tr h="394854">
                <a:tc>
                  <a:txBody>
                    <a:bodyPr/>
                    <a:lstStyle/>
                    <a:p>
                      <a:r>
                        <a:rPr lang="en-US" sz="1600" dirty="0" smtClean="0"/>
                        <a:t>Obtain Ratings</a:t>
                      </a:r>
                      <a:endParaRPr lang="en-US" sz="1600" dirty="0"/>
                    </a:p>
                  </a:txBody>
                  <a:tcPr anchor="ctr"/>
                </a:tc>
                <a:tc>
                  <a:txBody>
                    <a:bodyPr/>
                    <a:lstStyle/>
                    <a:p>
                      <a:endParaRPr lang="en-US" dirty="0"/>
                    </a:p>
                  </a:txBody>
                  <a:tcPr anchor="ctr"/>
                </a:tc>
              </a:tr>
              <a:tr h="394854">
                <a:tc>
                  <a:txBody>
                    <a:bodyPr/>
                    <a:lstStyle/>
                    <a:p>
                      <a:r>
                        <a:rPr lang="en-US" sz="1600" dirty="0" smtClean="0"/>
                        <a:t>Prepare University Disclosure</a:t>
                      </a:r>
                      <a:endParaRPr lang="en-US" sz="1600" dirty="0"/>
                    </a:p>
                  </a:txBody>
                  <a:tcPr anchor="ctr"/>
                </a:tc>
                <a:tc>
                  <a:txBody>
                    <a:bodyPr/>
                    <a:lstStyle/>
                    <a:p>
                      <a:endParaRPr lang="en-US"/>
                    </a:p>
                  </a:txBody>
                  <a:tcPr anchor="ctr"/>
                </a:tc>
              </a:tr>
              <a:tr h="394854">
                <a:tc>
                  <a:txBody>
                    <a:bodyPr/>
                    <a:lstStyle/>
                    <a:p>
                      <a:r>
                        <a:rPr lang="en-US" sz="1600" dirty="0" smtClean="0"/>
                        <a:t>Decide on Bond Structure</a:t>
                      </a:r>
                      <a:endParaRPr lang="en-US" sz="1600" dirty="0"/>
                    </a:p>
                  </a:txBody>
                  <a:tcPr anchor="ctr"/>
                </a:tc>
                <a:tc>
                  <a:txBody>
                    <a:bodyPr/>
                    <a:lstStyle/>
                    <a:p>
                      <a:endParaRPr lang="en-US"/>
                    </a:p>
                  </a:txBody>
                  <a:tcPr anchor="ctr"/>
                </a:tc>
              </a:tr>
              <a:tr h="394854">
                <a:tc>
                  <a:txBody>
                    <a:bodyPr/>
                    <a:lstStyle/>
                    <a:p>
                      <a:r>
                        <a:rPr lang="en-US" sz="1600" dirty="0" smtClean="0"/>
                        <a:t>Prepare Bond Documents</a:t>
                      </a:r>
                      <a:endParaRPr lang="en-US" sz="1600" dirty="0"/>
                    </a:p>
                  </a:txBody>
                  <a:tcPr anchor="ctr"/>
                </a:tc>
                <a:tc>
                  <a:txBody>
                    <a:bodyPr/>
                    <a:lstStyle/>
                    <a:p>
                      <a:endParaRPr lang="en-US"/>
                    </a:p>
                  </a:txBody>
                  <a:tcPr anchor="ctr"/>
                </a:tc>
              </a:tr>
              <a:tr h="394854">
                <a:tc>
                  <a:txBody>
                    <a:bodyPr/>
                    <a:lstStyle/>
                    <a:p>
                      <a:r>
                        <a:rPr lang="en-US" sz="1600" dirty="0" smtClean="0"/>
                        <a:t>Prepare</a:t>
                      </a:r>
                      <a:r>
                        <a:rPr lang="en-US" sz="1600" baseline="0" dirty="0" smtClean="0"/>
                        <a:t> Bond Sizing</a:t>
                      </a:r>
                      <a:endParaRPr lang="en-US" sz="1600" dirty="0"/>
                    </a:p>
                  </a:txBody>
                  <a:tcPr anchor="ctr"/>
                </a:tc>
                <a:tc>
                  <a:txBody>
                    <a:bodyPr/>
                    <a:lstStyle/>
                    <a:p>
                      <a:endParaRPr lang="en-US"/>
                    </a:p>
                  </a:txBody>
                  <a:tcPr anchor="ctr"/>
                </a:tc>
              </a:tr>
              <a:tr h="394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Private</a:t>
                      </a:r>
                      <a:r>
                        <a:rPr lang="en-US" sz="1600" baseline="0" dirty="0" smtClean="0"/>
                        <a:t> Use Surveys</a:t>
                      </a:r>
                      <a:endParaRPr lang="en-US" sz="1600" dirty="0"/>
                    </a:p>
                  </a:txBody>
                  <a:tcPr anchor="ctr"/>
                </a:tc>
                <a:tc>
                  <a:txBody>
                    <a:bodyPr/>
                    <a:lstStyle/>
                    <a:p>
                      <a:endParaRPr lang="en-US" dirty="0"/>
                    </a:p>
                  </a:txBody>
                  <a:tcPr anchor="ctr"/>
                </a:tc>
              </a:tr>
              <a:tr h="394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Obtain PWC sign-off</a:t>
                      </a:r>
                    </a:p>
                  </a:txBody>
                  <a:tcPr anchor="ctr"/>
                </a:tc>
                <a:tc>
                  <a:txBody>
                    <a:bodyPr/>
                    <a:lstStyle/>
                    <a:p>
                      <a:endParaRPr lang="en-US" dirty="0"/>
                    </a:p>
                  </a:txBody>
                  <a:tcPr anchor="ctr"/>
                </a:tc>
              </a:tr>
              <a:tr h="394854">
                <a:tc>
                  <a:txBody>
                    <a:bodyPr/>
                    <a:lstStyle/>
                    <a:p>
                      <a:r>
                        <a:rPr lang="en-US" sz="1600" dirty="0" smtClean="0"/>
                        <a:t>Notify Banking Services</a:t>
                      </a:r>
                      <a:r>
                        <a:rPr lang="en-US" sz="1600" baseline="0" dirty="0" smtClean="0"/>
                        <a:t> and Treasurer’s Office</a:t>
                      </a:r>
                      <a:endParaRPr lang="en-US" sz="1600" dirty="0"/>
                    </a:p>
                  </a:txBody>
                  <a:tcPr anchor="ctr"/>
                </a:tc>
                <a:tc>
                  <a:txBody>
                    <a:bodyPr/>
                    <a:lstStyle/>
                    <a:p>
                      <a:endParaRPr lang="en-US" dirty="0"/>
                    </a:p>
                  </a:txBody>
                  <a:tcPr anchor="ctr"/>
                </a:tc>
              </a:tr>
              <a:tr h="394854">
                <a:tc>
                  <a:txBody>
                    <a:bodyPr/>
                    <a:lstStyle/>
                    <a:p>
                      <a:r>
                        <a:rPr lang="en-US" sz="1800" b="1" dirty="0" smtClean="0">
                          <a:solidFill>
                            <a:srgbClr val="FF0000"/>
                          </a:solidFill>
                        </a:rPr>
                        <a:t>Double (Triple) Check Everything!</a:t>
                      </a:r>
                      <a:endParaRPr lang="en-US" sz="1800" b="1" dirty="0">
                        <a:solidFill>
                          <a:srgbClr val="FF0000"/>
                        </a:solidFill>
                      </a:endParaRPr>
                    </a:p>
                  </a:txBody>
                  <a:tcPr anchor="ctr"/>
                </a:tc>
                <a:tc>
                  <a:txBody>
                    <a:bodyPr/>
                    <a:lstStyle/>
                    <a:p>
                      <a:endParaRPr lang="en-US" dirty="0"/>
                    </a:p>
                  </a:txBody>
                  <a:tcPr anchor="ctr"/>
                </a:tc>
              </a:tr>
            </a:tbl>
          </a:graphicData>
        </a:graphic>
      </p:graphicFrame>
      <p:pic>
        <p:nvPicPr>
          <p:cNvPr id="3077" name="Picture 5" descr="C:\Documents and Settings\ayin\Local Settings\Temporary Internet Files\Content.IE5\KKEL0GMI\MC900434713[1].wmf"/>
          <p:cNvPicPr>
            <a:picLocks noChangeAspect="1" noChangeArrowheads="1"/>
          </p:cNvPicPr>
          <p:nvPr/>
        </p:nvPicPr>
        <p:blipFill>
          <a:blip r:embed="rId2" cstate="print"/>
          <a:srcRect/>
          <a:stretch>
            <a:fillRect/>
          </a:stretch>
        </p:blipFill>
        <p:spPr bwMode="auto">
          <a:xfrm>
            <a:off x="7467600" y="2662778"/>
            <a:ext cx="320675" cy="309022"/>
          </a:xfrm>
          <a:prstGeom prst="rect">
            <a:avLst/>
          </a:prstGeom>
          <a:noFill/>
        </p:spPr>
      </p:pic>
      <p:pic>
        <p:nvPicPr>
          <p:cNvPr id="21" name="Picture 5" descr="C:\Documents and Settings\ayin\Local Settings\Temporary Internet Files\Content.IE5\KKEL0GMI\MC900434713[1].wmf"/>
          <p:cNvPicPr>
            <a:picLocks noChangeAspect="1" noChangeArrowheads="1"/>
          </p:cNvPicPr>
          <p:nvPr/>
        </p:nvPicPr>
        <p:blipFill>
          <a:blip r:embed="rId2" cstate="print"/>
          <a:srcRect/>
          <a:stretch>
            <a:fillRect/>
          </a:stretch>
        </p:blipFill>
        <p:spPr bwMode="auto">
          <a:xfrm>
            <a:off x="7467600" y="3043778"/>
            <a:ext cx="320675" cy="309022"/>
          </a:xfrm>
          <a:prstGeom prst="rect">
            <a:avLst/>
          </a:prstGeom>
          <a:noFill/>
        </p:spPr>
      </p:pic>
      <p:pic>
        <p:nvPicPr>
          <p:cNvPr id="22" name="Picture 5" descr="C:\Documents and Settings\ayin\Local Settings\Temporary Internet Files\Content.IE5\KKEL0GMI\MC900434713[1].wmf"/>
          <p:cNvPicPr>
            <a:picLocks noChangeAspect="1" noChangeArrowheads="1"/>
          </p:cNvPicPr>
          <p:nvPr/>
        </p:nvPicPr>
        <p:blipFill>
          <a:blip r:embed="rId2" cstate="print"/>
          <a:srcRect/>
          <a:stretch>
            <a:fillRect/>
          </a:stretch>
        </p:blipFill>
        <p:spPr bwMode="auto">
          <a:xfrm>
            <a:off x="7467600" y="3424778"/>
            <a:ext cx="320675" cy="309022"/>
          </a:xfrm>
          <a:prstGeom prst="rect">
            <a:avLst/>
          </a:prstGeom>
          <a:noFill/>
        </p:spPr>
      </p:pic>
      <p:grpSp>
        <p:nvGrpSpPr>
          <p:cNvPr id="9" name="Group 8"/>
          <p:cNvGrpSpPr/>
          <p:nvPr/>
        </p:nvGrpSpPr>
        <p:grpSpPr>
          <a:xfrm>
            <a:off x="2353502" y="1371600"/>
            <a:ext cx="5726049" cy="749307"/>
            <a:chOff x="1629602" y="1949446"/>
            <a:chExt cx="5726049" cy="749307"/>
          </a:xfrm>
        </p:grpSpPr>
        <p:sp>
          <p:nvSpPr>
            <p:cNvPr id="11" name="Pentagon 10"/>
            <p:cNvSpPr/>
            <p:nvPr/>
          </p:nvSpPr>
          <p:spPr>
            <a:xfrm rot="10800000">
              <a:off x="1629602" y="1949446"/>
              <a:ext cx="5726049" cy="749307"/>
            </a:xfrm>
            <a:prstGeom prst="homePlat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Pentagon 4"/>
            <p:cNvSpPr/>
            <p:nvPr/>
          </p:nvSpPr>
          <p:spPr>
            <a:xfrm rot="21600000">
              <a:off x="1816931" y="1949446"/>
              <a:ext cx="5538720" cy="749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Documentation Process</a:t>
              </a:r>
              <a:endParaRPr lang="en-US" sz="2400" kern="1200" dirty="0"/>
            </a:p>
          </p:txBody>
        </p:sp>
      </p:grpSp>
      <p:sp>
        <p:nvSpPr>
          <p:cNvPr id="10" name="Oval 9"/>
          <p:cNvSpPr/>
          <p:nvPr/>
        </p:nvSpPr>
        <p:spPr>
          <a:xfrm>
            <a:off x="1978848" y="1371600"/>
            <a:ext cx="749307" cy="749307"/>
          </a:xfrm>
          <a:prstGeom prst="ellipse">
            <a:avLst/>
          </a:prstGeom>
          <a:blipFill rotWithShape="0">
            <a:blip r:embed="rId3"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Marketing and Pricing</a:t>
            </a:r>
            <a:endParaRPr lang="en-US" dirty="0"/>
          </a:p>
        </p:txBody>
      </p:sp>
      <p:pic>
        <p:nvPicPr>
          <p:cNvPr id="1026" name="Picture 2" descr="C:\Documents and Settings\skim\Local Settings\Temporary Internet Files\Content.IE5\XZ3Z9VU9\MC900440380[1].png"/>
          <p:cNvPicPr>
            <a:picLocks noChangeAspect="1" noChangeArrowheads="1"/>
          </p:cNvPicPr>
          <p:nvPr/>
        </p:nvPicPr>
        <p:blipFill>
          <a:blip r:embed="rId3" cstate="print"/>
          <a:srcRect/>
          <a:stretch>
            <a:fillRect/>
          </a:stretch>
        </p:blipFill>
        <p:spPr bwMode="auto">
          <a:xfrm>
            <a:off x="7696200" y="6096000"/>
            <a:ext cx="1371600" cy="1371600"/>
          </a:xfrm>
          <a:prstGeom prst="rect">
            <a:avLst/>
          </a:prstGeom>
          <a:noFill/>
          <a:ln w="25400">
            <a:solidFill>
              <a:schemeClr val="accent1"/>
            </a:solidFill>
          </a:ln>
        </p:spPr>
      </p:pic>
      <p:pic>
        <p:nvPicPr>
          <p:cNvPr id="1027" name="Picture 3" descr="C:\Documents and Settings\skim\Local Settings\Temporary Internet Files\Content.IE5\HOTE7WI5\MC900436696[1].wmf"/>
          <p:cNvPicPr>
            <a:picLocks noGrp="1" noChangeAspect="1" noChangeArrowheads="1"/>
          </p:cNvPicPr>
          <p:nvPr>
            <p:ph idx="1"/>
          </p:nvPr>
        </p:nvPicPr>
        <p:blipFill>
          <a:blip r:embed="rId4" cstate="print"/>
          <a:srcRect/>
          <a:stretch>
            <a:fillRect/>
          </a:stretch>
        </p:blipFill>
        <p:spPr bwMode="auto">
          <a:xfrm>
            <a:off x="4572000" y="6248400"/>
            <a:ext cx="1509923" cy="822960"/>
          </a:xfrm>
          <a:prstGeom prst="rect">
            <a:avLst/>
          </a:prstGeom>
          <a:noFill/>
          <a:ln w="25400">
            <a:solidFill>
              <a:schemeClr val="accent1"/>
            </a:solidFill>
          </a:ln>
        </p:spPr>
      </p:pic>
      <p:pic>
        <p:nvPicPr>
          <p:cNvPr id="1030" name="Picture 6" descr="C:\Documents and Settings\skim\Local Settings\Temporary Internet Files\Content.IE5\62WAU368\MP900438678[1].jpg"/>
          <p:cNvPicPr>
            <a:picLocks noChangeAspect="1" noChangeArrowheads="1"/>
          </p:cNvPicPr>
          <p:nvPr/>
        </p:nvPicPr>
        <p:blipFill>
          <a:blip r:embed="rId5" cstate="print"/>
          <a:srcRect/>
          <a:stretch>
            <a:fillRect/>
          </a:stretch>
        </p:blipFill>
        <p:spPr bwMode="auto">
          <a:xfrm>
            <a:off x="1828800" y="6248400"/>
            <a:ext cx="1067816" cy="1066800"/>
          </a:xfrm>
          <a:prstGeom prst="rect">
            <a:avLst/>
          </a:prstGeom>
          <a:noFill/>
          <a:ln w="25400">
            <a:solidFill>
              <a:schemeClr val="accent1"/>
            </a:solidFill>
          </a:ln>
        </p:spPr>
      </p:pic>
      <p:graphicFrame>
        <p:nvGraphicFramePr>
          <p:cNvPr id="12" name="Diagram 11"/>
          <p:cNvGraphicFramePr/>
          <p:nvPr/>
        </p:nvGraphicFramePr>
        <p:xfrm>
          <a:off x="838200" y="1905000"/>
          <a:ext cx="8763000" cy="4470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7" name="Group 6"/>
          <p:cNvGrpSpPr/>
          <p:nvPr/>
        </p:nvGrpSpPr>
        <p:grpSpPr>
          <a:xfrm>
            <a:off x="2353502" y="1295400"/>
            <a:ext cx="5726049" cy="749307"/>
            <a:chOff x="1629602" y="2922427"/>
            <a:chExt cx="5726049" cy="749307"/>
          </a:xfrm>
        </p:grpSpPr>
        <p:sp>
          <p:nvSpPr>
            <p:cNvPr id="9" name="Pentagon 8"/>
            <p:cNvSpPr/>
            <p:nvPr/>
          </p:nvSpPr>
          <p:spPr>
            <a:xfrm rot="10800000">
              <a:off x="1629602" y="2922427"/>
              <a:ext cx="5726049" cy="749307"/>
            </a:xfrm>
            <a:prstGeom prst="homePlat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1816931" y="2922427"/>
              <a:ext cx="5538720" cy="749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Bond Pricing</a:t>
              </a:r>
              <a:endParaRPr lang="en-US" sz="2400" kern="1200" dirty="0"/>
            </a:p>
          </p:txBody>
        </p:sp>
      </p:grpSp>
      <p:sp>
        <p:nvSpPr>
          <p:cNvPr id="8" name="Oval 7"/>
          <p:cNvSpPr/>
          <p:nvPr/>
        </p:nvSpPr>
        <p:spPr>
          <a:xfrm>
            <a:off x="1978848" y="1295400"/>
            <a:ext cx="749307" cy="749307"/>
          </a:xfrm>
          <a:prstGeom prst="ellipse">
            <a:avLst/>
          </a:prstGeom>
          <a:blipFill rotWithShape="0">
            <a:blip r:embed="rId11"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rogram Files\Microsoft Office\MEDIA\CAGCAT10\j0199549.wmf"/>
          <p:cNvPicPr>
            <a:picLocks noChangeAspect="1" noChangeArrowheads="1"/>
          </p:cNvPicPr>
          <p:nvPr/>
        </p:nvPicPr>
        <p:blipFill>
          <a:blip r:embed="rId2" cstate="print"/>
          <a:srcRect/>
          <a:stretch>
            <a:fillRect/>
          </a:stretch>
        </p:blipFill>
        <p:spPr bwMode="auto">
          <a:xfrm>
            <a:off x="1219200" y="4759147"/>
            <a:ext cx="1670609" cy="1794053"/>
          </a:xfrm>
          <a:prstGeom prst="rect">
            <a:avLst/>
          </a:prstGeom>
          <a:noFill/>
        </p:spPr>
      </p:pic>
      <p:sp>
        <p:nvSpPr>
          <p:cNvPr id="2" name="Title 1"/>
          <p:cNvSpPr>
            <a:spLocks noGrp="1"/>
          </p:cNvSpPr>
          <p:nvPr>
            <p:ph type="title"/>
          </p:nvPr>
        </p:nvSpPr>
        <p:spPr/>
        <p:txBody>
          <a:bodyPr/>
          <a:lstStyle/>
          <a:p>
            <a:r>
              <a:rPr lang="en-US" dirty="0" smtClean="0"/>
              <a:t>Closing a University Bond Issue</a:t>
            </a:r>
            <a:endParaRPr lang="en-US" dirty="0"/>
          </a:p>
        </p:txBody>
      </p:sp>
      <p:graphicFrame>
        <p:nvGraphicFramePr>
          <p:cNvPr id="4" name="Content Placeholder 3"/>
          <p:cNvGraphicFramePr>
            <a:graphicFrameLocks noGrp="1"/>
          </p:cNvGraphicFramePr>
          <p:nvPr>
            <p:ph idx="1"/>
          </p:nvPr>
        </p:nvGraphicFramePr>
        <p:xfrm>
          <a:off x="1066800" y="2362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Documents and Settings\skim\Local Settings\Temporary Internet Files\Content.IE5\XZ3Z9VU9\MC900431631[1].png"/>
          <p:cNvPicPr>
            <a:picLocks noChangeAspect="1" noChangeArrowheads="1"/>
          </p:cNvPicPr>
          <p:nvPr/>
        </p:nvPicPr>
        <p:blipFill>
          <a:blip r:embed="rId8" cstate="print"/>
          <a:srcRect/>
          <a:stretch>
            <a:fillRect/>
          </a:stretch>
        </p:blipFill>
        <p:spPr bwMode="auto">
          <a:xfrm>
            <a:off x="2133600" y="5600700"/>
            <a:ext cx="1714500" cy="1714500"/>
          </a:xfrm>
          <a:prstGeom prst="rect">
            <a:avLst/>
          </a:prstGeom>
          <a:noFill/>
        </p:spPr>
      </p:pic>
      <p:sp>
        <p:nvSpPr>
          <p:cNvPr id="6" name="TextBox 5"/>
          <p:cNvSpPr txBox="1"/>
          <p:nvPr/>
        </p:nvSpPr>
        <p:spPr>
          <a:xfrm>
            <a:off x="914401" y="2277070"/>
            <a:ext cx="8534399" cy="923330"/>
          </a:xfrm>
          <a:prstGeom prst="rect">
            <a:avLst/>
          </a:prstGeom>
          <a:solidFill>
            <a:schemeClr val="tx2">
              <a:lumMod val="90000"/>
            </a:schemeClr>
          </a:solidFill>
          <a:ln w="15875">
            <a:solidFill>
              <a:schemeClr val="bg2"/>
            </a:solidFill>
          </a:ln>
        </p:spPr>
        <p:txBody>
          <a:bodyPr wrap="square" rtlCol="0">
            <a:spAutoFit/>
          </a:bodyPr>
          <a:lstStyle/>
          <a:p>
            <a:pPr marL="182880" indent="-182880">
              <a:buFont typeface="Arial" pitchFamily="34" charset="0"/>
              <a:buChar char="•"/>
            </a:pPr>
            <a:r>
              <a:rPr lang="en-US" sz="1800" dirty="0" smtClean="0">
                <a:solidFill>
                  <a:schemeClr val="bg2"/>
                </a:solidFill>
              </a:rPr>
              <a:t>After Bond Pricing the University works with Financing Team to Complete a Final Prospectus with all Coupons and Yields, Additional Legal Documents and Receive all Necessary Signatures and Certifications</a:t>
            </a:r>
            <a:endParaRPr lang="en-US" sz="1800" dirty="0">
              <a:solidFill>
                <a:schemeClr val="bg2"/>
              </a:solidFill>
            </a:endParaRPr>
          </a:p>
        </p:txBody>
      </p:sp>
      <p:grpSp>
        <p:nvGrpSpPr>
          <p:cNvPr id="7" name="Group 6"/>
          <p:cNvGrpSpPr/>
          <p:nvPr/>
        </p:nvGrpSpPr>
        <p:grpSpPr>
          <a:xfrm>
            <a:off x="2353502" y="1371600"/>
            <a:ext cx="5726049" cy="749307"/>
            <a:chOff x="1629602" y="3895408"/>
            <a:chExt cx="5726049" cy="749307"/>
          </a:xfrm>
        </p:grpSpPr>
        <p:sp>
          <p:nvSpPr>
            <p:cNvPr id="9" name="Pentagon 8"/>
            <p:cNvSpPr/>
            <p:nvPr/>
          </p:nvSpPr>
          <p:spPr>
            <a:xfrm rot="10800000">
              <a:off x="1629602" y="3895408"/>
              <a:ext cx="5726049" cy="749307"/>
            </a:xfrm>
            <a:prstGeom prst="homePlat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1816931" y="3895408"/>
              <a:ext cx="5538720" cy="749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424"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Bond Closing</a:t>
              </a:r>
              <a:endParaRPr lang="en-US" sz="2400" kern="1200" dirty="0"/>
            </a:p>
          </p:txBody>
        </p:sp>
      </p:grpSp>
      <p:sp>
        <p:nvSpPr>
          <p:cNvPr id="8" name="Oval 7"/>
          <p:cNvSpPr/>
          <p:nvPr/>
        </p:nvSpPr>
        <p:spPr>
          <a:xfrm>
            <a:off x="1978848" y="1371600"/>
            <a:ext cx="749307" cy="749307"/>
          </a:xfrm>
          <a:prstGeom prst="ellipse">
            <a:avLst/>
          </a:prstGeom>
          <a:blipFill rotWithShape="0">
            <a:blip r:embed="rId9"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857250" indent="-857250">
              <a:buFont typeface="+mj-lt"/>
              <a:buAutoNum type="romanUcPeriod" startAt="4"/>
            </a:pPr>
            <a:r>
              <a:rPr lang="en-US" dirty="0" smtClean="0"/>
              <a:t>Debt Portfolio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California Credit Types</a:t>
            </a:r>
            <a:endParaRPr lang="en-US" dirty="0"/>
          </a:p>
        </p:txBody>
      </p:sp>
      <p:graphicFrame>
        <p:nvGraphicFramePr>
          <p:cNvPr id="4" name="Content Placeholder 3"/>
          <p:cNvGraphicFramePr>
            <a:graphicFrameLocks noGrp="1"/>
          </p:cNvGraphicFramePr>
          <p:nvPr>
            <p:ph idx="1"/>
          </p:nvPr>
        </p:nvGraphicFramePr>
        <p:xfrm>
          <a:off x="838199" y="1371600"/>
          <a:ext cx="7683494" cy="5194088"/>
        </p:xfrm>
        <a:graphic>
          <a:graphicData uri="http://schemas.openxmlformats.org/drawingml/2006/table">
            <a:tbl>
              <a:tblPr/>
              <a:tblGrid>
                <a:gridCol w="3048001"/>
                <a:gridCol w="907352"/>
                <a:gridCol w="907352"/>
                <a:gridCol w="907352"/>
                <a:gridCol w="1913437"/>
              </a:tblGrid>
              <a:tr h="237597">
                <a:tc>
                  <a:txBody>
                    <a:bodyPr/>
                    <a:lstStyle/>
                    <a:p>
                      <a:pPr algn="l" fontAlgn="ctr"/>
                      <a:r>
                        <a:rPr lang="en-US" sz="1600" b="1" i="0" u="none" strike="noStrike" dirty="0">
                          <a:solidFill>
                            <a:srgbClr val="FFFFFF"/>
                          </a:solidFill>
                          <a:latin typeface="Arial"/>
                        </a:rPr>
                        <a:t>Bond </a:t>
                      </a:r>
                      <a:r>
                        <a:rPr lang="en-US" sz="1600" b="1" i="0" u="none" strike="noStrike" dirty="0" smtClean="0">
                          <a:solidFill>
                            <a:srgbClr val="FFFFFF"/>
                          </a:solidFill>
                          <a:latin typeface="Arial"/>
                        </a:rPr>
                        <a:t>Type</a:t>
                      </a:r>
                      <a:r>
                        <a:rPr lang="en-US" sz="1600" b="0" i="0" u="none" strike="noStrike" dirty="0">
                          <a:solidFill>
                            <a:srgbClr val="FFFFFF"/>
                          </a:solidFill>
                          <a:latin typeface="Arial"/>
                        </a:rPr>
                        <a:t> </a:t>
                      </a:r>
                    </a:p>
                  </a:txBody>
                  <a:tcPr marR="0" marT="0" marB="0" anchor="ctr">
                    <a:lnL>
                      <a:noFill/>
                    </a:lnL>
                    <a:lnR>
                      <a:noFill/>
                    </a:lnR>
                    <a:lnT>
                      <a:noFill/>
                    </a:lnT>
                    <a:lnB>
                      <a:noFill/>
                    </a:lnB>
                    <a:solidFill>
                      <a:srgbClr val="254061"/>
                    </a:solidFill>
                  </a:tcPr>
                </a:tc>
                <a:tc gridSpan="3">
                  <a:txBody>
                    <a:bodyPr/>
                    <a:lstStyle/>
                    <a:p>
                      <a:pPr algn="ctr" fontAlgn="ctr"/>
                      <a:r>
                        <a:rPr lang="en-US" sz="1600" b="1" i="0" u="none" strike="noStrike" dirty="0" smtClean="0">
                          <a:solidFill>
                            <a:srgbClr val="FFFFFF"/>
                          </a:solidFill>
                          <a:latin typeface="Arial"/>
                        </a:rPr>
                        <a:t>Rating*</a:t>
                      </a:r>
                      <a:endParaRPr lang="en-US" sz="1600" b="1" i="0" u="none" strike="noStrike" dirty="0">
                        <a:solidFill>
                          <a:srgbClr val="FFFFFF"/>
                        </a:solidFill>
                        <a:latin typeface="Arial"/>
                      </a:endParaRPr>
                    </a:p>
                  </a:txBody>
                  <a:tcPr marL="0" marR="0" marT="0" marB="0" anchor="ctr">
                    <a:lnL>
                      <a:noFill/>
                    </a:lnL>
                    <a:lnR>
                      <a:noFill/>
                    </a:lnR>
                    <a:lnT>
                      <a:noFill/>
                    </a:lnT>
                    <a:lnB>
                      <a:noFill/>
                    </a:lnB>
                    <a:solidFill>
                      <a:srgbClr val="254061"/>
                    </a:solidFill>
                  </a:tcPr>
                </a:tc>
                <a:tc hMerge="1">
                  <a:txBody>
                    <a:bodyPr/>
                    <a:lstStyle/>
                    <a:p>
                      <a:endParaRPr lang="en-US"/>
                    </a:p>
                  </a:txBody>
                  <a:tcPr/>
                </a:tc>
                <a:tc hMerge="1">
                  <a:txBody>
                    <a:bodyPr/>
                    <a:lstStyle/>
                    <a:p>
                      <a:endParaRPr lang="en-US"/>
                    </a:p>
                  </a:txBody>
                  <a:tcPr/>
                </a:tc>
                <a:tc>
                  <a:txBody>
                    <a:bodyPr/>
                    <a:lstStyle/>
                    <a:p>
                      <a:pPr algn="ctr" fontAlgn="ctr"/>
                      <a:r>
                        <a:rPr lang="en-US" sz="1600" b="1" i="0" u="none" strike="noStrike" dirty="0">
                          <a:solidFill>
                            <a:srgbClr val="FFFFFF"/>
                          </a:solidFill>
                          <a:latin typeface="Arial"/>
                        </a:rPr>
                        <a:t>Outstanding Par</a:t>
                      </a:r>
                    </a:p>
                  </a:txBody>
                  <a:tcPr marL="0" marR="0" marT="0" marB="0" anchor="ctr">
                    <a:lnL>
                      <a:noFill/>
                    </a:lnL>
                    <a:lnR>
                      <a:noFill/>
                    </a:lnR>
                    <a:lnT>
                      <a:noFill/>
                    </a:lnT>
                    <a:lnB>
                      <a:noFill/>
                    </a:lnB>
                    <a:solidFill>
                      <a:srgbClr val="254061"/>
                    </a:solidFill>
                  </a:tcPr>
                </a:tc>
              </a:tr>
              <a:tr h="237597">
                <a:tc>
                  <a:txBody>
                    <a:bodyPr/>
                    <a:lstStyle/>
                    <a:p>
                      <a:pPr algn="l" fontAlgn="ctr"/>
                      <a:r>
                        <a:rPr lang="en-US" sz="1600" b="0" i="0" u="none" strike="noStrike" dirty="0">
                          <a:solidFill>
                            <a:srgbClr val="000000"/>
                          </a:solidFill>
                          <a:latin typeface="Arial"/>
                        </a:rPr>
                        <a:t> </a:t>
                      </a:r>
                    </a:p>
                  </a:txBody>
                  <a:tcPr marR="0" marT="0" marB="0" anchor="ctr">
                    <a:lnL>
                      <a:noFill/>
                    </a:lnL>
                    <a:lnR>
                      <a:noFill/>
                    </a:lnR>
                    <a:lnT>
                      <a:noFill/>
                    </a:lnT>
                    <a:lnB>
                      <a:noFill/>
                    </a:lnB>
                    <a:solidFill>
                      <a:srgbClr val="F2F2F2"/>
                    </a:solidFill>
                  </a:tcPr>
                </a:tc>
                <a:tc>
                  <a:txBody>
                    <a:bodyPr/>
                    <a:lstStyle/>
                    <a:p>
                      <a:pPr algn="ctr" fontAlgn="ctr"/>
                      <a:r>
                        <a:rPr lang="en-US" sz="1600" b="0" i="0" u="none" strike="noStrike">
                          <a:solidFill>
                            <a:srgbClr val="000000"/>
                          </a:solidFill>
                          <a:latin typeface="Arial"/>
                        </a:rPr>
                        <a:t>Moody's</a:t>
                      </a:r>
                    </a:p>
                  </a:txBody>
                  <a:tcPr marL="0" marR="0" marT="0" marB="0" anchor="ctr">
                    <a:lnL>
                      <a:noFill/>
                    </a:lnL>
                    <a:lnR>
                      <a:noFill/>
                    </a:lnR>
                    <a:lnT>
                      <a:noFill/>
                    </a:lnT>
                    <a:lnB>
                      <a:noFill/>
                    </a:lnB>
                    <a:solidFill>
                      <a:srgbClr val="F2F2F2"/>
                    </a:solidFill>
                  </a:tcPr>
                </a:tc>
                <a:tc>
                  <a:txBody>
                    <a:bodyPr/>
                    <a:lstStyle/>
                    <a:p>
                      <a:pPr algn="ctr" fontAlgn="ctr"/>
                      <a:r>
                        <a:rPr lang="en-US" sz="1600" b="0" i="0" u="none" strike="noStrike">
                          <a:solidFill>
                            <a:srgbClr val="000000"/>
                          </a:solidFill>
                          <a:latin typeface="Arial"/>
                        </a:rPr>
                        <a:t>S&amp;P</a:t>
                      </a:r>
                    </a:p>
                  </a:txBody>
                  <a:tcPr marL="0" marR="0" marT="0" marB="0" anchor="ctr">
                    <a:lnL>
                      <a:noFill/>
                    </a:lnL>
                    <a:lnR>
                      <a:noFill/>
                    </a:lnR>
                    <a:lnT>
                      <a:noFill/>
                    </a:lnT>
                    <a:lnB>
                      <a:noFill/>
                    </a:lnB>
                    <a:solidFill>
                      <a:srgbClr val="F2F2F2"/>
                    </a:solidFill>
                  </a:tcPr>
                </a:tc>
                <a:tc>
                  <a:txBody>
                    <a:bodyPr/>
                    <a:lstStyle/>
                    <a:p>
                      <a:pPr algn="ctr" fontAlgn="ctr"/>
                      <a:r>
                        <a:rPr lang="en-US" sz="1600" b="0" i="0" u="none" strike="noStrike" dirty="0">
                          <a:solidFill>
                            <a:srgbClr val="000000"/>
                          </a:solidFill>
                          <a:latin typeface="Arial"/>
                        </a:rPr>
                        <a:t>Fitch</a:t>
                      </a:r>
                    </a:p>
                  </a:txBody>
                  <a:tcPr marL="0" marR="0" marT="0" marB="0" anchor="ctr">
                    <a:lnL>
                      <a:noFill/>
                    </a:lnL>
                    <a:lnR>
                      <a:noFill/>
                    </a:lnR>
                    <a:lnT>
                      <a:noFill/>
                    </a:lnT>
                    <a:lnB>
                      <a:noFill/>
                    </a:lnB>
                    <a:solidFill>
                      <a:srgbClr val="F2F2F2"/>
                    </a:solidFill>
                  </a:tcPr>
                </a:tc>
                <a:tc>
                  <a:txBody>
                    <a:bodyPr/>
                    <a:lstStyle/>
                    <a:p>
                      <a:pPr algn="ctr" fontAlgn="ctr"/>
                      <a:endParaRPr lang="en-US" sz="1600" b="0" i="0" u="none" strike="noStrike" dirty="0">
                        <a:solidFill>
                          <a:srgbClr val="000000"/>
                        </a:solidFill>
                        <a:latin typeface="Arial"/>
                      </a:endParaRPr>
                    </a:p>
                  </a:txBody>
                  <a:tcPr marL="0" marR="0" marT="0" marB="0" anchor="ctr">
                    <a:lnL>
                      <a:noFill/>
                    </a:lnL>
                    <a:lnR>
                      <a:noFill/>
                    </a:lnR>
                    <a:lnT>
                      <a:noFill/>
                    </a:lnT>
                    <a:lnB>
                      <a:noFill/>
                    </a:lnB>
                    <a:solidFill>
                      <a:srgbClr val="F2F2F2"/>
                    </a:solidFill>
                  </a:tcPr>
                </a:tc>
              </a:tr>
              <a:tr h="588301">
                <a:tc>
                  <a:txBody>
                    <a:bodyPr/>
                    <a:lstStyle/>
                    <a:p>
                      <a:pPr algn="l" fontAlgn="ctr"/>
                      <a:r>
                        <a:rPr lang="en-US" sz="1600" b="0" i="0" u="none" strike="noStrike" dirty="0">
                          <a:solidFill>
                            <a:srgbClr val="000000"/>
                          </a:solidFill>
                          <a:latin typeface="Arial"/>
                        </a:rPr>
                        <a:t>General Revenue </a:t>
                      </a:r>
                      <a:r>
                        <a:rPr lang="en-US" sz="1600" b="0" i="0" u="none" strike="noStrike" dirty="0" smtClean="0">
                          <a:solidFill>
                            <a:srgbClr val="000000"/>
                          </a:solidFill>
                          <a:latin typeface="Arial"/>
                        </a:rPr>
                        <a:t>Bonds</a:t>
                      </a:r>
                      <a:r>
                        <a:rPr lang="en-US" sz="1600" b="0" i="0" u="none" strike="noStrike" dirty="0">
                          <a:solidFill>
                            <a:srgbClr val="000000"/>
                          </a:solidFill>
                          <a:latin typeface="Arial"/>
                        </a:rPr>
                        <a:t> </a:t>
                      </a:r>
                    </a:p>
                  </a:txBody>
                  <a:tcPr marR="0" marT="0" marB="0" anchor="ctr">
                    <a:lnL>
                      <a:noFill/>
                    </a:lnL>
                    <a:lnR>
                      <a:noFill/>
                    </a:lnR>
                    <a:lnT>
                      <a:noFill/>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Aa1</a:t>
                      </a:r>
                    </a:p>
                  </a:txBody>
                  <a:tcPr marL="0" marR="0" marT="0" marB="0" anchor="ctr">
                    <a:lnL>
                      <a:noFill/>
                    </a:lnL>
                    <a:lnR>
                      <a:noFill/>
                    </a:lnR>
                    <a:lnT>
                      <a:noFill/>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AA</a:t>
                      </a:r>
                    </a:p>
                  </a:txBody>
                  <a:tcPr marL="0" marR="0" marT="0" marB="0" anchor="ctr">
                    <a:lnL>
                      <a:noFill/>
                    </a:lnL>
                    <a:lnR>
                      <a:noFill/>
                    </a:lnR>
                    <a:lnT>
                      <a:noFill/>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AA+</a:t>
                      </a:r>
                    </a:p>
                  </a:txBody>
                  <a:tcPr marL="0" marR="0" marT="0" marB="0" anchor="ctr">
                    <a:lnL>
                      <a:noFill/>
                    </a:lnL>
                    <a:lnR>
                      <a:noFill/>
                    </a:lnR>
                    <a:lnT>
                      <a:noFill/>
                    </a:lnT>
                    <a:lnB w="6350" cap="flat" cmpd="sng" algn="ctr">
                      <a:solidFill>
                        <a:srgbClr val="A5A5A5"/>
                      </a:solidFill>
                      <a:prstDash val="solid"/>
                      <a:round/>
                      <a:headEnd type="none" w="med" len="med"/>
                      <a:tailEnd type="none" w="med" len="med"/>
                    </a:lnB>
                  </a:tcPr>
                </a:tc>
                <a:tc>
                  <a:txBody>
                    <a:bodyPr/>
                    <a:lstStyle/>
                    <a:p>
                      <a:pPr algn="r" fontAlgn="ctr"/>
                      <a:r>
                        <a:rPr lang="en-US" sz="1600" b="0" i="0" u="none" strike="noStrike" dirty="0" smtClean="0">
                          <a:solidFill>
                            <a:srgbClr val="000000"/>
                          </a:solidFill>
                          <a:latin typeface="Arial"/>
                        </a:rPr>
                        <a:t>$ 7,825,235,000</a:t>
                      </a:r>
                      <a:endParaRPr lang="en-US" sz="1600" b="0" i="0" u="none" strike="noStrike" dirty="0">
                        <a:solidFill>
                          <a:srgbClr val="000000"/>
                        </a:solidFill>
                        <a:latin typeface="Arial"/>
                      </a:endParaRPr>
                    </a:p>
                  </a:txBody>
                  <a:tcPr marL="0" marR="81345" marT="0" marB="0" anchor="ctr">
                    <a:lnL>
                      <a:noFill/>
                    </a:lnL>
                    <a:lnR>
                      <a:noFill/>
                    </a:lnR>
                    <a:lnT>
                      <a:noFill/>
                    </a:lnT>
                    <a:lnB w="6350" cap="flat" cmpd="sng" algn="ctr">
                      <a:solidFill>
                        <a:srgbClr val="A5A5A5"/>
                      </a:solidFill>
                      <a:prstDash val="solid"/>
                      <a:round/>
                      <a:headEnd type="none" w="med" len="med"/>
                      <a:tailEnd type="none" w="med" len="med"/>
                    </a:lnB>
                  </a:tcPr>
                </a:tc>
              </a:tr>
              <a:tr h="588301">
                <a:tc>
                  <a:txBody>
                    <a:bodyPr/>
                    <a:lstStyle/>
                    <a:p>
                      <a:pPr algn="l" fontAlgn="ctr"/>
                      <a:r>
                        <a:rPr lang="en-US" sz="1600" b="0" i="0" u="none" strike="noStrike" dirty="0">
                          <a:solidFill>
                            <a:srgbClr val="000000"/>
                          </a:solidFill>
                          <a:latin typeface="Arial"/>
                        </a:rPr>
                        <a:t>Limited Project Revenue Bonds</a:t>
                      </a:r>
                    </a:p>
                  </a:txBody>
                  <a:tcPr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Aa2</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AA-</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Arial"/>
                        </a:rPr>
                        <a:t>AA</a:t>
                      </a:r>
                      <a:endParaRPr lang="en-US" sz="1600" b="0" i="0" u="none" strike="noStrike" dirty="0">
                        <a:solidFill>
                          <a:srgbClr val="000000"/>
                        </a:solidFill>
                        <a:latin typeface="Arial"/>
                      </a:endParaRP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ctr"/>
                      <a:r>
                        <a:rPr lang="en-US" sz="1600" b="0" i="0" u="none" strike="noStrike" dirty="0" smtClean="0">
                          <a:solidFill>
                            <a:srgbClr val="000000"/>
                          </a:solidFill>
                          <a:latin typeface="Arial"/>
                        </a:rPr>
                        <a:t>1,810,360,000 </a:t>
                      </a:r>
                      <a:endParaRPr lang="en-US" sz="1600" b="0" i="0" u="none" strike="noStrike" dirty="0">
                        <a:solidFill>
                          <a:srgbClr val="000000"/>
                        </a:solidFill>
                        <a:latin typeface="Arial"/>
                      </a:endParaRPr>
                    </a:p>
                  </a:txBody>
                  <a:tcPr marL="0" marR="81345"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88301">
                <a:tc>
                  <a:txBody>
                    <a:bodyPr/>
                    <a:lstStyle/>
                    <a:p>
                      <a:pPr algn="l" fontAlgn="ctr"/>
                      <a:r>
                        <a:rPr lang="en-US" sz="1600" b="0" i="0" u="none" strike="noStrike" dirty="0">
                          <a:solidFill>
                            <a:srgbClr val="000000"/>
                          </a:solidFill>
                          <a:latin typeface="Arial"/>
                        </a:rPr>
                        <a:t>Medical Center Revenue Bonds</a:t>
                      </a:r>
                    </a:p>
                  </a:txBody>
                  <a:tcPr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Aa2</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AA-</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a:rPr>
                        <a:t>-</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ctr"/>
                      <a:r>
                        <a:rPr lang="en-US" sz="1600" b="0" i="0" u="none" strike="noStrike" dirty="0">
                          <a:solidFill>
                            <a:srgbClr val="000000"/>
                          </a:solidFill>
                          <a:latin typeface="Arial"/>
                        </a:rPr>
                        <a:t>        2,205,315,000 </a:t>
                      </a:r>
                    </a:p>
                  </a:txBody>
                  <a:tcPr marL="0" marR="81345"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88301">
                <a:tc>
                  <a:txBody>
                    <a:bodyPr/>
                    <a:lstStyle/>
                    <a:p>
                      <a:pPr algn="l" fontAlgn="ctr"/>
                      <a:r>
                        <a:rPr lang="en-US" sz="1600" b="0" i="0" u="none" strike="noStrike" dirty="0">
                          <a:solidFill>
                            <a:srgbClr val="000000"/>
                          </a:solidFill>
                          <a:latin typeface="Arial"/>
                        </a:rPr>
                        <a:t>Hospital Revenue Bonds</a:t>
                      </a:r>
                    </a:p>
                  </a:txBody>
                  <a:tcPr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a:solidFill>
                            <a:srgbClr val="000000"/>
                          </a:solidFill>
                          <a:latin typeface="Arial"/>
                        </a:rPr>
                        <a:t>-</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a:rPr>
                        <a:t>-</a:t>
                      </a: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ctr"/>
                      <a:r>
                        <a:rPr lang="en-US" sz="1600" b="0" i="0" u="none" strike="noStrike" dirty="0">
                          <a:solidFill>
                            <a:srgbClr val="000000"/>
                          </a:solidFill>
                          <a:latin typeface="Arial"/>
                        </a:rPr>
                        <a:t>             80,795,000 </a:t>
                      </a:r>
                    </a:p>
                  </a:txBody>
                  <a:tcPr marL="0" marR="81345"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88301">
                <a:tc>
                  <a:txBody>
                    <a:bodyPr/>
                    <a:lstStyle/>
                    <a:p>
                      <a:pPr algn="l" fontAlgn="ctr"/>
                      <a:r>
                        <a:rPr lang="en-US" sz="1600" b="0" i="0" u="none" strike="noStrike" dirty="0" smtClean="0">
                          <a:solidFill>
                            <a:srgbClr val="000000"/>
                          </a:solidFill>
                          <a:latin typeface="Arial"/>
                        </a:rPr>
                        <a:t>Commercial </a:t>
                      </a:r>
                      <a:r>
                        <a:rPr lang="en-US" sz="1600" b="0" i="0" u="none" strike="noStrike" dirty="0" smtClean="0">
                          <a:solidFill>
                            <a:srgbClr val="000000"/>
                          </a:solidFill>
                          <a:latin typeface="Arial"/>
                        </a:rPr>
                        <a:t>Paper**</a:t>
                      </a:r>
                      <a:endParaRPr lang="en-US" sz="1600" b="0" i="0" u="none" strike="noStrike" dirty="0">
                        <a:solidFill>
                          <a:srgbClr val="000000"/>
                        </a:solidFill>
                        <a:latin typeface="Arial"/>
                      </a:endParaRPr>
                    </a:p>
                  </a:txBody>
                  <a:tcPr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latin typeface="Arial"/>
                        </a:rPr>
                        <a:t>P-1</a:t>
                      </a:r>
                      <a:endParaRPr lang="en-US" sz="1600" b="0" i="0" u="none" strike="noStrike" dirty="0">
                        <a:solidFill>
                          <a:srgbClr val="000000"/>
                        </a:solidFill>
                        <a:latin typeface="Arial"/>
                      </a:endParaRP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latin typeface="Arial"/>
                        </a:rPr>
                        <a:t>A-1+</a:t>
                      </a:r>
                      <a:endParaRPr lang="en-US" sz="1600" b="0" i="0" u="none" strike="noStrike" dirty="0">
                        <a:solidFill>
                          <a:srgbClr val="000000"/>
                        </a:solidFill>
                        <a:latin typeface="Arial"/>
                      </a:endParaRP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latin typeface="Arial"/>
                        </a:rPr>
                        <a:t>F-1+</a:t>
                      </a:r>
                      <a:endParaRPr lang="en-US" sz="1600" b="0" i="0" u="none" strike="noStrike" dirty="0">
                        <a:solidFill>
                          <a:srgbClr val="000000"/>
                        </a:solidFill>
                        <a:latin typeface="Arial"/>
                      </a:endParaRPr>
                    </a:p>
                  </a:txBody>
                  <a:tcPr marL="0" marR="0"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r" fontAlgn="ctr"/>
                      <a:r>
                        <a:rPr lang="en-US" sz="1600" b="0" i="0" u="none" strike="noStrike" dirty="0" smtClean="0">
                          <a:solidFill>
                            <a:srgbClr val="000000"/>
                          </a:solidFill>
                          <a:latin typeface="Arial"/>
                        </a:rPr>
                        <a:t>2,000,000,000</a:t>
                      </a:r>
                      <a:endParaRPr lang="en-US" sz="1600" b="0" i="0" u="none" strike="noStrike" dirty="0">
                        <a:solidFill>
                          <a:srgbClr val="000000"/>
                        </a:solidFill>
                        <a:latin typeface="Arial"/>
                      </a:endParaRPr>
                    </a:p>
                  </a:txBody>
                  <a:tcPr marL="0" marR="81345" marT="0"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r>
              <a:tr h="588301">
                <a:tc>
                  <a:txBody>
                    <a:bodyPr/>
                    <a:lstStyle/>
                    <a:p>
                      <a:pPr algn="l" fontAlgn="ctr"/>
                      <a:r>
                        <a:rPr lang="en-US" sz="1600" b="0" i="0" u="none" strike="noStrike" dirty="0">
                          <a:solidFill>
                            <a:srgbClr val="000000"/>
                          </a:solidFill>
                          <a:latin typeface="Arial"/>
                        </a:rPr>
                        <a:t>Other Third Party Debt</a:t>
                      </a:r>
                    </a:p>
                  </a:txBody>
                  <a:tcPr marR="0" marT="0" marB="0" anchor="ctr">
                    <a:lnL>
                      <a:noFill/>
                    </a:lnL>
                    <a:lnR>
                      <a:noFill/>
                    </a:lnR>
                    <a:lnT w="6350" cap="flat" cmpd="sng" algn="ctr">
                      <a:solidFill>
                        <a:srgbClr val="A5A5A5"/>
                      </a:solidFill>
                      <a:prstDash val="solid"/>
                      <a:round/>
                      <a:headEnd type="none" w="med" len="med"/>
                      <a:tailEnd type="none" w="med" len="med"/>
                    </a:lnT>
                    <a:lnB>
                      <a:noFill/>
                    </a:lnB>
                    <a:solidFill>
                      <a:schemeClr val="bg1">
                        <a:lumMod val="95000"/>
                      </a:schemeClr>
                    </a:solidFill>
                  </a:tcPr>
                </a:tc>
                <a:tc>
                  <a:txBody>
                    <a:bodyPr/>
                    <a:lstStyle/>
                    <a:p>
                      <a:pPr algn="ctr" fontAlgn="ctr"/>
                      <a:endParaRPr lang="en-US" sz="1600" b="0" i="0" u="none" strike="noStrike" dirty="0">
                        <a:solidFill>
                          <a:srgbClr val="000000"/>
                        </a:solidFill>
                        <a:latin typeface="Arial"/>
                      </a:endParaRPr>
                    </a:p>
                  </a:txBody>
                  <a:tcPr marL="0" marR="0" marT="0" marB="0" anchor="ctr">
                    <a:lnL>
                      <a:noFill/>
                    </a:lnL>
                    <a:lnR>
                      <a:noFill/>
                    </a:lnR>
                    <a:lnT w="6350" cap="flat" cmpd="sng" algn="ctr">
                      <a:solidFill>
                        <a:srgbClr val="A5A5A5"/>
                      </a:solidFill>
                      <a:prstDash val="solid"/>
                      <a:round/>
                      <a:headEnd type="none" w="med" len="med"/>
                      <a:tailEnd type="none" w="med" len="med"/>
                    </a:lnT>
                    <a:lnB>
                      <a:noFill/>
                    </a:lnB>
                    <a:solidFill>
                      <a:schemeClr val="bg1">
                        <a:lumMod val="95000"/>
                      </a:schemeClr>
                    </a:solidFill>
                  </a:tcPr>
                </a:tc>
                <a:tc>
                  <a:txBody>
                    <a:bodyPr/>
                    <a:lstStyle/>
                    <a:p>
                      <a:pPr algn="ctr" fontAlgn="ctr"/>
                      <a:endParaRPr lang="en-US" sz="1600" b="0" i="0" u="none" strike="noStrike">
                        <a:solidFill>
                          <a:srgbClr val="000000"/>
                        </a:solidFill>
                        <a:latin typeface="Arial"/>
                      </a:endParaRPr>
                    </a:p>
                  </a:txBody>
                  <a:tcPr marL="0" marR="0" marT="0" marB="0" anchor="ctr">
                    <a:lnL>
                      <a:noFill/>
                    </a:lnL>
                    <a:lnR>
                      <a:noFill/>
                    </a:lnR>
                    <a:lnT w="6350" cap="flat" cmpd="sng" algn="ctr">
                      <a:solidFill>
                        <a:srgbClr val="A5A5A5"/>
                      </a:solidFill>
                      <a:prstDash val="solid"/>
                      <a:round/>
                      <a:headEnd type="none" w="med" len="med"/>
                      <a:tailEnd type="none" w="med" len="med"/>
                    </a:lnT>
                    <a:lnB>
                      <a:noFill/>
                    </a:lnB>
                    <a:solidFill>
                      <a:schemeClr val="bg1">
                        <a:lumMod val="95000"/>
                      </a:schemeClr>
                    </a:solidFill>
                  </a:tcPr>
                </a:tc>
                <a:tc>
                  <a:txBody>
                    <a:bodyPr/>
                    <a:lstStyle/>
                    <a:p>
                      <a:pPr algn="ctr" fontAlgn="ctr"/>
                      <a:endParaRPr lang="en-US" sz="1600" b="0" i="0" u="none" strike="noStrike" dirty="0">
                        <a:solidFill>
                          <a:srgbClr val="000000"/>
                        </a:solidFill>
                        <a:latin typeface="Arial"/>
                      </a:endParaRPr>
                    </a:p>
                  </a:txBody>
                  <a:tcPr marL="0" marR="0" marT="0" marB="0" anchor="ctr">
                    <a:lnL>
                      <a:noFill/>
                    </a:lnL>
                    <a:lnR>
                      <a:noFill/>
                    </a:lnR>
                    <a:lnT w="6350" cap="flat" cmpd="sng" algn="ctr">
                      <a:solidFill>
                        <a:srgbClr val="A5A5A5"/>
                      </a:solidFill>
                      <a:prstDash val="solid"/>
                      <a:round/>
                      <a:headEnd type="none" w="med" len="med"/>
                      <a:tailEnd type="none" w="med" len="med"/>
                    </a:lnT>
                    <a:lnB>
                      <a:noFill/>
                    </a:lnB>
                    <a:solidFill>
                      <a:schemeClr val="bg1">
                        <a:lumMod val="95000"/>
                      </a:schemeClr>
                    </a:solidFill>
                  </a:tcPr>
                </a:tc>
                <a:tc>
                  <a:txBody>
                    <a:bodyPr/>
                    <a:lstStyle/>
                    <a:p>
                      <a:pPr algn="r" fontAlgn="ctr"/>
                      <a:r>
                        <a:rPr lang="en-US" sz="1600" b="0" i="0" u="none" strike="noStrike" dirty="0">
                          <a:solidFill>
                            <a:srgbClr val="000000"/>
                          </a:solidFill>
                          <a:latin typeface="Arial"/>
                        </a:rPr>
                        <a:t>           268,585,000 </a:t>
                      </a:r>
                    </a:p>
                  </a:txBody>
                  <a:tcPr marL="0" marR="81345" marT="0" marB="0" anchor="ctr">
                    <a:lnL>
                      <a:noFill/>
                    </a:lnL>
                    <a:lnR>
                      <a:noFill/>
                    </a:lnR>
                    <a:lnT w="6350" cap="flat" cmpd="sng" algn="ctr">
                      <a:solidFill>
                        <a:srgbClr val="A5A5A5"/>
                      </a:solidFill>
                      <a:prstDash val="solid"/>
                      <a:round/>
                      <a:headEnd type="none" w="med" len="med"/>
                      <a:tailEnd type="none" w="med" len="med"/>
                    </a:lnT>
                    <a:lnB>
                      <a:noFill/>
                    </a:lnB>
                    <a:solidFill>
                      <a:schemeClr val="bg1">
                        <a:lumMod val="95000"/>
                      </a:schemeClr>
                    </a:solidFill>
                  </a:tcPr>
                </a:tc>
              </a:tr>
              <a:tr h="588301">
                <a:tc>
                  <a:txBody>
                    <a:bodyPr/>
                    <a:lstStyle/>
                    <a:p>
                      <a:pPr algn="l" fontAlgn="ctr"/>
                      <a:r>
                        <a:rPr lang="en-US" sz="1600" b="0" i="0" u="none" strike="noStrike" dirty="0">
                          <a:solidFill>
                            <a:srgbClr val="000000"/>
                          </a:solidFill>
                          <a:latin typeface="Arial"/>
                        </a:rPr>
                        <a:t>Financing Trust Structure</a:t>
                      </a:r>
                    </a:p>
                  </a:txBody>
                  <a:tcPr marR="0" marT="0" marB="0" anchor="ctr">
                    <a:lnL>
                      <a:noFill/>
                    </a:lnL>
                    <a:lnR>
                      <a:noFill/>
                    </a:lnR>
                    <a:lnT>
                      <a:noFill/>
                    </a:lnT>
                    <a:lnB>
                      <a:noFill/>
                    </a:lnB>
                    <a:solidFill>
                      <a:schemeClr val="bg1">
                        <a:lumMod val="95000"/>
                      </a:schemeClr>
                    </a:solidFill>
                  </a:tcPr>
                </a:tc>
                <a:tc>
                  <a:txBody>
                    <a:bodyPr/>
                    <a:lstStyle/>
                    <a:p>
                      <a:pPr algn="ctr" fontAlgn="ctr"/>
                      <a:endParaRPr lang="en-US" sz="1600" b="0" i="0" u="none" strike="noStrike" dirty="0">
                        <a:solidFill>
                          <a:srgbClr val="000000"/>
                        </a:solidFill>
                        <a:latin typeface="Arial"/>
                      </a:endParaRPr>
                    </a:p>
                  </a:txBody>
                  <a:tcPr marL="0" marR="0" marT="0" marB="0" anchor="ctr">
                    <a:lnL>
                      <a:noFill/>
                    </a:lnL>
                    <a:lnR>
                      <a:noFill/>
                    </a:lnR>
                    <a:lnT>
                      <a:noFill/>
                    </a:lnT>
                    <a:lnB>
                      <a:noFill/>
                    </a:lnB>
                    <a:solidFill>
                      <a:schemeClr val="bg1">
                        <a:lumMod val="95000"/>
                      </a:schemeClr>
                    </a:solidFill>
                  </a:tcPr>
                </a:tc>
                <a:tc>
                  <a:txBody>
                    <a:bodyPr/>
                    <a:lstStyle/>
                    <a:p>
                      <a:pPr algn="ctr" fontAlgn="ctr"/>
                      <a:endParaRPr lang="en-US" sz="1600" b="0" i="0" u="none" strike="noStrike" dirty="0">
                        <a:solidFill>
                          <a:srgbClr val="000000"/>
                        </a:solidFill>
                        <a:latin typeface="Arial"/>
                      </a:endParaRPr>
                    </a:p>
                  </a:txBody>
                  <a:tcPr marL="0" marR="0" marT="0" marB="0" anchor="ctr">
                    <a:lnL>
                      <a:noFill/>
                    </a:lnL>
                    <a:lnR>
                      <a:noFill/>
                    </a:lnR>
                    <a:lnT>
                      <a:noFill/>
                    </a:lnT>
                    <a:lnB>
                      <a:noFill/>
                    </a:lnB>
                    <a:solidFill>
                      <a:schemeClr val="bg1">
                        <a:lumMod val="95000"/>
                      </a:schemeClr>
                    </a:solidFill>
                  </a:tcPr>
                </a:tc>
                <a:tc>
                  <a:txBody>
                    <a:bodyPr/>
                    <a:lstStyle/>
                    <a:p>
                      <a:pPr algn="ctr" fontAlgn="ctr"/>
                      <a:endParaRPr lang="en-US" sz="1600" b="0" i="0" u="none" strike="noStrike" dirty="0">
                        <a:solidFill>
                          <a:srgbClr val="000000"/>
                        </a:solidFill>
                        <a:latin typeface="Arial"/>
                      </a:endParaRPr>
                    </a:p>
                  </a:txBody>
                  <a:tcPr marL="0" marR="0" marT="0" marB="0" anchor="ctr">
                    <a:lnL>
                      <a:noFill/>
                    </a:lnL>
                    <a:lnR>
                      <a:noFill/>
                    </a:lnR>
                    <a:lnT>
                      <a:noFill/>
                    </a:lnT>
                    <a:lnB>
                      <a:noFill/>
                    </a:lnB>
                    <a:solidFill>
                      <a:schemeClr val="bg1">
                        <a:lumMod val="95000"/>
                      </a:schemeClr>
                    </a:solidFill>
                  </a:tcPr>
                </a:tc>
                <a:tc>
                  <a:txBody>
                    <a:bodyPr/>
                    <a:lstStyle/>
                    <a:p>
                      <a:pPr algn="r" fontAlgn="ctr"/>
                      <a:r>
                        <a:rPr lang="en-US" sz="1600" b="0" i="0" u="none" strike="noStrike" dirty="0">
                          <a:solidFill>
                            <a:srgbClr val="000000"/>
                          </a:solidFill>
                          <a:latin typeface="Arial"/>
                        </a:rPr>
                        <a:t>           419,910,000 </a:t>
                      </a:r>
                    </a:p>
                  </a:txBody>
                  <a:tcPr marL="0" marR="81345" marT="0" marB="0" anchor="ctr">
                    <a:lnL>
                      <a:noFill/>
                    </a:lnL>
                    <a:lnR>
                      <a:noFill/>
                    </a:lnR>
                    <a:lnT>
                      <a:noFill/>
                    </a:lnT>
                    <a:lnB>
                      <a:noFill/>
                    </a:lnB>
                    <a:solidFill>
                      <a:schemeClr val="bg1">
                        <a:lumMod val="95000"/>
                      </a:schemeClr>
                    </a:solidFill>
                  </a:tcPr>
                </a:tc>
              </a:tr>
              <a:tr h="588301">
                <a:tc>
                  <a:txBody>
                    <a:bodyPr/>
                    <a:lstStyle/>
                    <a:p>
                      <a:pPr algn="l" fontAlgn="ctr"/>
                      <a:r>
                        <a:rPr lang="en-US" sz="1600" b="0" i="0" u="none" strike="noStrike" dirty="0">
                          <a:solidFill>
                            <a:srgbClr val="000000"/>
                          </a:solidFill>
                          <a:latin typeface="Arial"/>
                        </a:rPr>
                        <a:t>State </a:t>
                      </a:r>
                      <a:r>
                        <a:rPr lang="en-US" sz="1600" b="0" i="0" u="none" strike="noStrike" dirty="0" smtClean="0">
                          <a:solidFill>
                            <a:srgbClr val="000000"/>
                          </a:solidFill>
                          <a:latin typeface="Arial"/>
                        </a:rPr>
                        <a:t>Public </a:t>
                      </a:r>
                      <a:r>
                        <a:rPr lang="en-US" sz="1600" b="0" i="0" u="none" strike="noStrike" dirty="0">
                          <a:solidFill>
                            <a:srgbClr val="000000"/>
                          </a:solidFill>
                          <a:latin typeface="Arial"/>
                        </a:rPr>
                        <a:t>Works Board</a:t>
                      </a:r>
                    </a:p>
                  </a:txBody>
                  <a:tcPr marR="0" marT="0" marB="0" anchor="ctr">
                    <a:lnL>
                      <a:noFill/>
                    </a:lnL>
                    <a:lnR>
                      <a:noFill/>
                    </a:lnR>
                    <a:lnT>
                      <a:noFill/>
                    </a:lnT>
                    <a:lnB>
                      <a:noFill/>
                    </a:lnB>
                    <a:solidFill>
                      <a:schemeClr val="bg1">
                        <a:lumMod val="95000"/>
                      </a:schemeClr>
                    </a:solidFill>
                  </a:tcPr>
                </a:tc>
                <a:tc>
                  <a:txBody>
                    <a:bodyPr/>
                    <a:lstStyle/>
                    <a:p>
                      <a:pPr algn="ctr" fontAlgn="ctr"/>
                      <a:r>
                        <a:rPr lang="en-US" sz="1600" b="0" i="0" u="none" strike="noStrike" dirty="0" smtClean="0">
                          <a:solidFill>
                            <a:srgbClr val="000000"/>
                          </a:solidFill>
                          <a:latin typeface="Arial"/>
                        </a:rPr>
                        <a:t>Aa2</a:t>
                      </a:r>
                      <a:endParaRPr lang="en-US" sz="1600" b="0" i="0" u="none" strike="noStrike" dirty="0">
                        <a:solidFill>
                          <a:srgbClr val="000000"/>
                        </a:solidFill>
                        <a:latin typeface="Arial"/>
                      </a:endParaRPr>
                    </a:p>
                  </a:txBody>
                  <a:tcPr marL="0" marR="0" marT="0" marB="0" anchor="ctr">
                    <a:lnL>
                      <a:noFill/>
                    </a:lnL>
                    <a:lnR>
                      <a:noFill/>
                    </a:lnR>
                    <a:lnT>
                      <a:noFill/>
                    </a:lnT>
                    <a:lnB>
                      <a:noFill/>
                    </a:lnB>
                    <a:solidFill>
                      <a:schemeClr val="bg1">
                        <a:lumMod val="95000"/>
                      </a:schemeClr>
                    </a:solidFill>
                  </a:tcPr>
                </a:tc>
                <a:tc>
                  <a:txBody>
                    <a:bodyPr/>
                    <a:lstStyle/>
                    <a:p>
                      <a:pPr algn="ctr" fontAlgn="ctr"/>
                      <a:r>
                        <a:rPr lang="en-US" sz="1600" b="0" i="0" u="none" strike="noStrike" dirty="0" smtClean="0">
                          <a:solidFill>
                            <a:srgbClr val="000000"/>
                          </a:solidFill>
                          <a:latin typeface="Arial"/>
                        </a:rPr>
                        <a:t>AA-</a:t>
                      </a:r>
                      <a:endParaRPr lang="en-US" sz="1600" b="0" i="0" u="none" strike="noStrike" dirty="0">
                        <a:solidFill>
                          <a:srgbClr val="000000"/>
                        </a:solidFill>
                        <a:latin typeface="Arial"/>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smtClean="0">
                          <a:solidFill>
                            <a:srgbClr val="000000"/>
                          </a:solidFill>
                          <a:latin typeface="Arial"/>
                        </a:rPr>
                        <a:t>AA</a:t>
                      </a:r>
                      <a:endParaRPr lang="en-US" sz="1600" b="0" i="0" u="none" strike="noStrike" dirty="0">
                        <a:solidFill>
                          <a:srgbClr val="000000"/>
                        </a:solidFill>
                        <a:latin typeface="Arial"/>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600" b="0" i="0" u="none" strike="noStrike" dirty="0" smtClean="0">
                          <a:solidFill>
                            <a:srgbClr val="000000"/>
                          </a:solidFill>
                          <a:latin typeface="Arial"/>
                        </a:rPr>
                        <a:t>2,457,810,000 </a:t>
                      </a:r>
                      <a:endParaRPr lang="en-US" sz="1600" b="0" i="0" u="none" strike="noStrike" dirty="0">
                        <a:solidFill>
                          <a:srgbClr val="000000"/>
                        </a:solidFill>
                        <a:latin typeface="Arial"/>
                      </a:endParaRPr>
                    </a:p>
                  </a:txBody>
                  <a:tcPr marL="0" marR="81345"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1752600" y="7068979"/>
            <a:ext cx="5029200" cy="430887"/>
          </a:xfrm>
          <a:prstGeom prst="rect">
            <a:avLst/>
          </a:prstGeom>
          <a:noFill/>
        </p:spPr>
        <p:txBody>
          <a:bodyPr wrap="square" rtlCol="0">
            <a:spAutoFit/>
          </a:bodyPr>
          <a:lstStyle/>
          <a:p>
            <a:r>
              <a:rPr lang="en-US" sz="1100" dirty="0" smtClean="0"/>
              <a:t>*   As </a:t>
            </a:r>
            <a:r>
              <a:rPr lang="en-US" sz="1100" dirty="0" smtClean="0"/>
              <a:t>of July 1, </a:t>
            </a:r>
            <a:r>
              <a:rPr lang="en-US" sz="1100" dirty="0" smtClean="0"/>
              <a:t>2012</a:t>
            </a:r>
          </a:p>
          <a:p>
            <a:r>
              <a:rPr lang="en-US" sz="1100" dirty="0" smtClean="0"/>
              <a:t>**  Authorized amount</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z="2800" dirty="0" smtClean="0"/>
              <a:t>Agenda</a:t>
            </a:r>
            <a:endParaRPr lang="en-US" sz="2800" dirty="0" smtClean="0">
              <a:solidFill>
                <a:srgbClr val="FF0000"/>
              </a:solidFill>
            </a:endParaRPr>
          </a:p>
        </p:txBody>
      </p:sp>
      <p:sp>
        <p:nvSpPr>
          <p:cNvPr id="4" name="Content Placeholder 3"/>
          <p:cNvSpPr>
            <a:spLocks noGrp="1"/>
          </p:cNvSpPr>
          <p:nvPr>
            <p:ph idx="1"/>
          </p:nvPr>
        </p:nvSpPr>
        <p:spPr/>
        <p:txBody>
          <a:bodyPr/>
          <a:lstStyle/>
          <a:p>
            <a:pPr marL="457200" indent="-457200">
              <a:lnSpc>
                <a:spcPct val="100000"/>
              </a:lnSpc>
              <a:spcBef>
                <a:spcPts val="0"/>
              </a:spcBef>
              <a:spcAft>
                <a:spcPts val="0"/>
              </a:spcAft>
              <a:buClr>
                <a:schemeClr val="accent1">
                  <a:lumMod val="75000"/>
                </a:schemeClr>
              </a:buClr>
              <a:buSzPct val="100000"/>
              <a:buFont typeface="+mj-lt"/>
              <a:buAutoNum type="romanUcPeriod"/>
            </a:pPr>
            <a:r>
              <a:rPr lang="en-US" sz="2000" dirty="0" smtClean="0"/>
              <a:t>Who We Are</a:t>
            </a:r>
          </a:p>
          <a:p>
            <a:pPr marL="457200" indent="-457200">
              <a:lnSpc>
                <a:spcPct val="100000"/>
              </a:lnSpc>
              <a:spcBef>
                <a:spcPts val="0"/>
              </a:spcBef>
              <a:spcAft>
                <a:spcPts val="0"/>
              </a:spcAft>
              <a:buClr>
                <a:schemeClr val="accent1">
                  <a:lumMod val="75000"/>
                </a:schemeClr>
              </a:buClr>
              <a:buSzPct val="100000"/>
              <a:buFont typeface="+mj-lt"/>
              <a:buAutoNum type="romanUcPeriod"/>
            </a:pPr>
            <a:endParaRPr lang="en-US" sz="2000" dirty="0" smtClean="0"/>
          </a:p>
          <a:p>
            <a:pPr marL="457200" indent="-457200">
              <a:lnSpc>
                <a:spcPct val="100000"/>
              </a:lnSpc>
              <a:spcBef>
                <a:spcPts val="0"/>
              </a:spcBef>
              <a:spcAft>
                <a:spcPts val="0"/>
              </a:spcAft>
              <a:buClr>
                <a:schemeClr val="accent1">
                  <a:lumMod val="75000"/>
                </a:schemeClr>
              </a:buClr>
              <a:buSzPct val="100000"/>
              <a:buFont typeface="+mj-lt"/>
              <a:buAutoNum type="romanUcPeriod"/>
            </a:pPr>
            <a:r>
              <a:rPr lang="en-US" sz="2000" dirty="0" smtClean="0"/>
              <a:t>What We Do</a:t>
            </a:r>
          </a:p>
          <a:p>
            <a:pPr marL="457200" indent="-457200">
              <a:lnSpc>
                <a:spcPct val="100000"/>
              </a:lnSpc>
              <a:spcBef>
                <a:spcPts val="0"/>
              </a:spcBef>
              <a:spcAft>
                <a:spcPts val="0"/>
              </a:spcAft>
              <a:buClr>
                <a:schemeClr val="accent1">
                  <a:lumMod val="75000"/>
                </a:schemeClr>
              </a:buClr>
              <a:buSzPct val="100000"/>
              <a:buFont typeface="+mj-lt"/>
              <a:buAutoNum type="romanUcPeriod"/>
            </a:pPr>
            <a:endParaRPr lang="en-US" sz="2000" dirty="0" smtClean="0"/>
          </a:p>
          <a:p>
            <a:pPr marL="514350" lvl="1" indent="-514350">
              <a:lnSpc>
                <a:spcPct val="100000"/>
              </a:lnSpc>
              <a:spcBef>
                <a:spcPts val="0"/>
              </a:spcBef>
              <a:spcAft>
                <a:spcPts val="0"/>
              </a:spcAft>
              <a:buClr>
                <a:schemeClr val="accent1">
                  <a:lumMod val="75000"/>
                </a:schemeClr>
              </a:buClr>
              <a:buFont typeface="+mj-lt"/>
              <a:buAutoNum type="romanUcPeriod" startAt="3"/>
            </a:pPr>
            <a:r>
              <a:rPr lang="en-US" sz="2000" dirty="0" smtClean="0"/>
              <a:t>Debt Issuance Process</a:t>
            </a:r>
          </a:p>
          <a:p>
            <a:pPr marL="457200" lvl="1" indent="-457200">
              <a:lnSpc>
                <a:spcPct val="100000"/>
              </a:lnSpc>
              <a:spcBef>
                <a:spcPts val="0"/>
              </a:spcBef>
              <a:spcAft>
                <a:spcPts val="0"/>
              </a:spcAft>
              <a:buClr>
                <a:schemeClr val="accent1">
                  <a:lumMod val="75000"/>
                </a:schemeClr>
              </a:buClr>
              <a:buFont typeface="+mj-lt"/>
              <a:buAutoNum type="romanUcPeriod" startAt="3"/>
            </a:pPr>
            <a:endParaRPr lang="en-US" sz="2000" dirty="0" smtClean="0"/>
          </a:p>
          <a:p>
            <a:pPr marL="457200" lvl="1" indent="-457200">
              <a:lnSpc>
                <a:spcPct val="100000"/>
              </a:lnSpc>
              <a:spcBef>
                <a:spcPts val="0"/>
              </a:spcBef>
              <a:spcAft>
                <a:spcPts val="0"/>
              </a:spcAft>
              <a:buClr>
                <a:schemeClr val="accent1">
                  <a:lumMod val="75000"/>
                </a:schemeClr>
              </a:buClr>
              <a:buFont typeface="+mj-lt"/>
              <a:buAutoNum type="romanUcPeriod" startAt="3"/>
            </a:pPr>
            <a:r>
              <a:rPr lang="en-US" sz="2000" dirty="0" smtClean="0"/>
              <a:t>Debt Portfolio</a:t>
            </a:r>
          </a:p>
          <a:p>
            <a:pPr marL="457200" lvl="1" indent="-457200">
              <a:lnSpc>
                <a:spcPct val="100000"/>
              </a:lnSpc>
              <a:spcBef>
                <a:spcPts val="0"/>
              </a:spcBef>
              <a:spcAft>
                <a:spcPts val="0"/>
              </a:spcAft>
              <a:buClr>
                <a:schemeClr val="accent1">
                  <a:lumMod val="75000"/>
                </a:schemeClr>
              </a:buClr>
              <a:buFont typeface="+mj-lt"/>
              <a:buAutoNum type="romanUcPeriod" startAt="3"/>
            </a:pPr>
            <a:endParaRPr lang="en-US" sz="2000" dirty="0" smtClean="0"/>
          </a:p>
          <a:p>
            <a:pPr marL="457200" lvl="1" indent="-457200">
              <a:lnSpc>
                <a:spcPct val="100000"/>
              </a:lnSpc>
              <a:spcBef>
                <a:spcPts val="0"/>
              </a:spcBef>
              <a:spcAft>
                <a:spcPts val="0"/>
              </a:spcAft>
              <a:buClr>
                <a:schemeClr val="accent1">
                  <a:lumMod val="75000"/>
                </a:schemeClr>
              </a:buClr>
              <a:buFont typeface="+mj-lt"/>
              <a:buAutoNum type="romanUcPeriod" startAt="3"/>
            </a:pPr>
            <a:r>
              <a:rPr lang="en-US" sz="2000" dirty="0" smtClean="0"/>
              <a:t>Debt Management and Compliance</a:t>
            </a:r>
          </a:p>
          <a:p>
            <a:pPr marL="457200" lvl="1" indent="-457200">
              <a:lnSpc>
                <a:spcPct val="100000"/>
              </a:lnSpc>
              <a:spcBef>
                <a:spcPts val="0"/>
              </a:spcBef>
              <a:spcAft>
                <a:spcPts val="0"/>
              </a:spcAft>
              <a:buClr>
                <a:schemeClr val="accent1">
                  <a:lumMod val="75000"/>
                </a:schemeClr>
              </a:buClr>
              <a:buFont typeface="+mj-lt"/>
              <a:buAutoNum type="romanUcPeriod" startAt="3"/>
            </a:pPr>
            <a:endParaRPr lang="en-US" sz="2000" dirty="0" smtClean="0"/>
          </a:p>
          <a:p>
            <a:pPr marL="457200" lvl="1" indent="-457200">
              <a:lnSpc>
                <a:spcPct val="100000"/>
              </a:lnSpc>
              <a:spcBef>
                <a:spcPts val="0"/>
              </a:spcBef>
              <a:spcAft>
                <a:spcPts val="0"/>
              </a:spcAft>
              <a:buClr>
                <a:schemeClr val="accent1">
                  <a:lumMod val="75000"/>
                </a:schemeClr>
              </a:buClr>
              <a:buFont typeface="+mj-lt"/>
              <a:buAutoNum type="romanUcPeriod" startAt="3"/>
            </a:pPr>
            <a:r>
              <a:rPr lang="en-US" sz="2000" dirty="0" smtClean="0"/>
              <a:t>Accomplishments</a:t>
            </a:r>
          </a:p>
          <a:p>
            <a:pPr marL="457200" lvl="1" indent="-457200">
              <a:lnSpc>
                <a:spcPct val="100000"/>
              </a:lnSpc>
              <a:spcBef>
                <a:spcPts val="0"/>
              </a:spcBef>
              <a:spcAft>
                <a:spcPts val="800"/>
              </a:spcAft>
              <a:buClr>
                <a:schemeClr val="accent1">
                  <a:lumMod val="75000"/>
                </a:schemeClr>
              </a:buClr>
              <a:buFont typeface="+mj-lt"/>
              <a:buAutoNum type="romanUcPeriod" startAt="3"/>
            </a:pPr>
            <a:endParaRPr lang="en-US" sz="2000" dirty="0" smtClean="0"/>
          </a:p>
          <a:p>
            <a:pPr marL="457200" lvl="1" indent="-457200">
              <a:lnSpc>
                <a:spcPct val="100000"/>
              </a:lnSpc>
              <a:spcBef>
                <a:spcPts val="0"/>
              </a:spcBef>
              <a:spcAft>
                <a:spcPts val="800"/>
              </a:spcAft>
              <a:buClr>
                <a:schemeClr val="accent1">
                  <a:lumMod val="75000"/>
                </a:schemeClr>
              </a:buClr>
              <a:buFont typeface="+mj-lt"/>
              <a:buAutoNum type="romanUcPeriod" startAt="3"/>
            </a:pPr>
            <a:endParaRPr lang="en-US" sz="2000" dirty="0" smtClean="0"/>
          </a:p>
          <a:p>
            <a:pPr marL="457200" lvl="1" indent="-457200">
              <a:lnSpc>
                <a:spcPct val="100000"/>
              </a:lnSpc>
              <a:spcBef>
                <a:spcPts val="0"/>
              </a:spcBef>
              <a:spcAft>
                <a:spcPts val="800"/>
              </a:spcAft>
              <a:buClr>
                <a:schemeClr val="accent1">
                  <a:lumMod val="75000"/>
                </a:schemeClr>
              </a:buClr>
              <a:buFont typeface="+mj-lt"/>
              <a:buAutoNum type="romanUcPeriod" startAt="3"/>
            </a:pPr>
            <a:endParaRPr lang="en-US" sz="2000" dirty="0" smtClean="0"/>
          </a:p>
          <a:p>
            <a:pPr marL="457200" lvl="1" indent="-457200">
              <a:lnSpc>
                <a:spcPct val="100000"/>
              </a:lnSpc>
              <a:spcBef>
                <a:spcPts val="0"/>
              </a:spcBef>
              <a:spcAft>
                <a:spcPts val="800"/>
              </a:spcAft>
              <a:buClr>
                <a:schemeClr val="accent1">
                  <a:lumMod val="75000"/>
                </a:schemeClr>
              </a:buClr>
              <a:buFont typeface="+mj-lt"/>
              <a:buAutoNum type="romanUcPeriod" startAt="3"/>
            </a:pPr>
            <a:endParaRPr lang="en-US" sz="2000" dirty="0" smtClean="0"/>
          </a:p>
          <a:p>
            <a:pPr marL="457200" indent="-457200">
              <a:lnSpc>
                <a:spcPct val="100000"/>
              </a:lnSpc>
              <a:spcBef>
                <a:spcPts val="0"/>
              </a:spcBef>
              <a:spcAft>
                <a:spcPts val="800"/>
              </a:spcAft>
              <a:buClr>
                <a:schemeClr val="accent1">
                  <a:lumMod val="75000"/>
                </a:schemeClr>
              </a:buClr>
              <a:buSzPct val="100000"/>
              <a:buFont typeface="+mj-lt"/>
              <a:buAutoNum type="romanUcPeriod"/>
            </a:pPr>
            <a:endParaRPr lang="en-US" sz="2000" dirty="0" smtClean="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California Outstanding Debt by Credit</a:t>
            </a:r>
            <a:endParaRPr lang="en-US" dirty="0"/>
          </a:p>
        </p:txBody>
      </p:sp>
      <p:graphicFrame>
        <p:nvGraphicFramePr>
          <p:cNvPr id="5" name="Chart 4"/>
          <p:cNvGraphicFramePr/>
          <p:nvPr/>
        </p:nvGraphicFramePr>
        <p:xfrm>
          <a:off x="914400" y="2286000"/>
          <a:ext cx="8077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6800" y="1905000"/>
            <a:ext cx="7772400" cy="369332"/>
          </a:xfrm>
          <a:prstGeom prst="rect">
            <a:avLst/>
          </a:prstGeom>
          <a:solidFill>
            <a:schemeClr val="accent1">
              <a:lumMod val="75000"/>
            </a:schemeClr>
          </a:solidFill>
        </p:spPr>
        <p:txBody>
          <a:bodyPr wrap="square" rtlCol="0">
            <a:spAutoFit/>
          </a:bodyPr>
          <a:lstStyle/>
          <a:p>
            <a:pPr algn="ctr"/>
            <a:r>
              <a:rPr lang="en-US" sz="1800" dirty="0" smtClean="0">
                <a:solidFill>
                  <a:schemeClr val="bg1"/>
                </a:solidFill>
              </a:rPr>
              <a:t>Outstanding Par by Credit Type</a:t>
            </a:r>
            <a:endParaRPr lang="en-US" sz="1800" dirty="0">
              <a:solidFill>
                <a:schemeClr val="bg1"/>
              </a:solidFill>
            </a:endParaRPr>
          </a:p>
        </p:txBody>
      </p:sp>
      <p:sp>
        <p:nvSpPr>
          <p:cNvPr id="6" name="TextBox 5"/>
          <p:cNvSpPr txBox="1"/>
          <p:nvPr/>
        </p:nvSpPr>
        <p:spPr>
          <a:xfrm>
            <a:off x="1752600" y="7068979"/>
            <a:ext cx="5029200" cy="261610"/>
          </a:xfrm>
          <a:prstGeom prst="rect">
            <a:avLst/>
          </a:prstGeom>
          <a:noFill/>
        </p:spPr>
        <p:txBody>
          <a:bodyPr wrap="square" rtlCol="0">
            <a:spAutoFit/>
          </a:bodyPr>
          <a:lstStyle/>
          <a:p>
            <a:r>
              <a:rPr lang="en-US" sz="1100" dirty="0" smtClean="0"/>
              <a:t>* As of July 1, 2012</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41" y="528640"/>
            <a:ext cx="8234359" cy="612775"/>
          </a:xfrm>
        </p:spPr>
        <p:txBody>
          <a:bodyPr/>
          <a:lstStyle/>
          <a:p>
            <a:r>
              <a:rPr lang="en-US" dirty="0" smtClean="0"/>
              <a:t>University of California Debt Profile (FY 2013-2050)</a:t>
            </a:r>
            <a:endParaRPr lang="en-US" dirty="0"/>
          </a:p>
        </p:txBody>
      </p:sp>
      <p:sp>
        <p:nvSpPr>
          <p:cNvPr id="6" name="Content Placeholder 5"/>
          <p:cNvSpPr>
            <a:spLocks noGrp="1"/>
          </p:cNvSpPr>
          <p:nvPr>
            <p:ph idx="1"/>
          </p:nvPr>
        </p:nvSpPr>
        <p:spPr>
          <a:xfrm>
            <a:off x="1066800" y="1371600"/>
            <a:ext cx="8229602" cy="533400"/>
          </a:xfrm>
        </p:spPr>
        <p:txBody>
          <a:bodyPr/>
          <a:lstStyle/>
          <a:p>
            <a:pPr marL="228600" indent="-228600">
              <a:lnSpc>
                <a:spcPct val="100000"/>
              </a:lnSpc>
              <a:spcBef>
                <a:spcPts val="0"/>
              </a:spcBef>
              <a:buClr>
                <a:schemeClr val="accent1">
                  <a:lumMod val="50000"/>
                </a:schemeClr>
              </a:buClr>
              <a:buSzPct val="100000"/>
              <a:buFont typeface="Arial" pitchFamily="34" charset="0"/>
              <a:buChar char="•"/>
            </a:pPr>
            <a:r>
              <a:rPr lang="en-US" dirty="0" smtClean="0"/>
              <a:t>The University has a front-loaded debt service structure</a:t>
            </a:r>
            <a:endParaRPr lang="en-US" dirty="0"/>
          </a:p>
        </p:txBody>
      </p:sp>
      <p:graphicFrame>
        <p:nvGraphicFramePr>
          <p:cNvPr id="4" name="Chart 3"/>
          <p:cNvGraphicFramePr/>
          <p:nvPr/>
        </p:nvGraphicFramePr>
        <p:xfrm>
          <a:off x="914400" y="1981200"/>
          <a:ext cx="8686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7086600"/>
            <a:ext cx="6629400" cy="261610"/>
          </a:xfrm>
          <a:prstGeom prst="rect">
            <a:avLst/>
          </a:prstGeom>
          <a:noFill/>
        </p:spPr>
        <p:txBody>
          <a:bodyPr wrap="square" rtlCol="0">
            <a:spAutoFit/>
          </a:bodyPr>
          <a:lstStyle/>
          <a:p>
            <a:r>
              <a:rPr lang="en-US" sz="1100" dirty="0" smtClean="0"/>
              <a:t>* As of July 1, 2012; Does not include final GRB AD principal of $860 million due in 2112</a:t>
            </a:r>
            <a:endParaRPr lang="en-US" sz="1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857250" indent="-857250">
              <a:buFont typeface="+mj-lt"/>
              <a:buAutoNum type="romanUcPeriod" startAt="5"/>
            </a:pPr>
            <a:r>
              <a:rPr lang="en-US" dirty="0" smtClean="0"/>
              <a:t>Debt Management &amp; Compliance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Management of UC Debt Portfolio</a:t>
            </a:r>
            <a:endParaRPr lang="en-US" dirty="0"/>
          </a:p>
        </p:txBody>
      </p:sp>
      <p:sp>
        <p:nvSpPr>
          <p:cNvPr id="6" name="TextBox 5"/>
          <p:cNvSpPr txBox="1"/>
          <p:nvPr/>
        </p:nvSpPr>
        <p:spPr>
          <a:xfrm>
            <a:off x="903973" y="1738430"/>
            <a:ext cx="8686801" cy="2071570"/>
          </a:xfrm>
          <a:prstGeom prst="rect">
            <a:avLst/>
          </a:prstGeom>
          <a:solidFill>
            <a:schemeClr val="bg1">
              <a:lumMod val="85000"/>
              <a:alpha val="25000"/>
            </a:schemeClr>
          </a:solidFill>
        </p:spPr>
        <p:txBody>
          <a:bodyPr wrap="square" rtlCol="0">
            <a:noAutofit/>
          </a:bodyPr>
          <a:lstStyle/>
          <a:p>
            <a:pPr marL="344488" lvl="2" indent="-207963" defTabSz="1019175" eaLnBrk="0" hangingPunct="0">
              <a:spcBef>
                <a:spcPts val="600"/>
              </a:spcBef>
              <a:buClr>
                <a:schemeClr val="accent1">
                  <a:lumMod val="75000"/>
                </a:schemeClr>
              </a:buClr>
              <a:buSzPct val="150000"/>
              <a:buFont typeface="Arial" charset="0"/>
              <a:buChar char="•"/>
            </a:pPr>
            <a:r>
              <a:rPr lang="en-US" dirty="0" smtClean="0"/>
              <a:t>$2 Billion tax exempt and taxable CP authorization</a:t>
            </a:r>
          </a:p>
          <a:p>
            <a:pPr marL="344488" lvl="2" indent="-207963" defTabSz="1019175" eaLnBrk="0" hangingPunct="0">
              <a:spcBef>
                <a:spcPts val="600"/>
              </a:spcBef>
              <a:buClr>
                <a:schemeClr val="accent1">
                  <a:lumMod val="75000"/>
                </a:schemeClr>
              </a:buClr>
              <a:buSzPct val="150000"/>
              <a:buFont typeface="Arial" charset="0"/>
              <a:buChar char="•"/>
            </a:pPr>
            <a:r>
              <a:rPr lang="en-US" dirty="0" smtClean="0"/>
              <a:t>4 Dealers:  Bank of America Merrill Lynch, </a:t>
            </a:r>
            <a:r>
              <a:rPr lang="en-US" dirty="0" smtClean="0"/>
              <a:t>Goldman </a:t>
            </a:r>
            <a:r>
              <a:rPr lang="en-US" dirty="0" smtClean="0"/>
              <a:t>Sachs, Morgan </a:t>
            </a:r>
            <a:r>
              <a:rPr lang="en-US" dirty="0" smtClean="0"/>
              <a:t>Stanley, JPM </a:t>
            </a:r>
            <a:r>
              <a:rPr lang="en-US" dirty="0" smtClean="0"/>
              <a:t>Chase</a:t>
            </a:r>
            <a:endParaRPr lang="en-US" dirty="0" smtClean="0"/>
          </a:p>
          <a:p>
            <a:pPr marL="344488" lvl="2" indent="-207963" defTabSz="1019175" eaLnBrk="0" hangingPunct="0">
              <a:spcBef>
                <a:spcPts val="600"/>
              </a:spcBef>
              <a:spcAft>
                <a:spcPts val="600"/>
              </a:spcAft>
              <a:buClr>
                <a:schemeClr val="accent1">
                  <a:lumMod val="75000"/>
                </a:schemeClr>
              </a:buClr>
              <a:buSzPct val="150000"/>
              <a:buFont typeface="Arial" charset="0"/>
              <a:buChar char="•"/>
            </a:pPr>
            <a:r>
              <a:rPr lang="en-US" dirty="0" smtClean="0"/>
              <a:t>Provides liquidity to </a:t>
            </a:r>
            <a:r>
              <a:rPr lang="en-US" dirty="0" smtClean="0"/>
              <a:t>finance the </a:t>
            </a:r>
            <a:r>
              <a:rPr lang="en-US" dirty="0" smtClean="0"/>
              <a:t>University’s </a:t>
            </a:r>
            <a:r>
              <a:rPr lang="en-US" dirty="0" smtClean="0"/>
              <a:t>needs:</a:t>
            </a:r>
            <a:endParaRPr lang="en-US" dirty="0" smtClean="0"/>
          </a:p>
          <a:p>
            <a:pPr marL="801688" lvl="3" indent="-207963" defTabSz="1019175" eaLnBrk="0" hangingPunct="0">
              <a:spcBef>
                <a:spcPts val="0"/>
              </a:spcBef>
              <a:spcAft>
                <a:spcPts val="600"/>
              </a:spcAft>
              <a:buClr>
                <a:schemeClr val="accent1">
                  <a:lumMod val="75000"/>
                </a:schemeClr>
              </a:buClr>
              <a:buSzPct val="150000"/>
              <a:buFont typeface="Arial" charset="0"/>
              <a:buChar char="•"/>
            </a:pPr>
            <a:r>
              <a:rPr lang="en-US" dirty="0" smtClean="0"/>
              <a:t>Financing of the University’s tri-partite mission of </a:t>
            </a:r>
            <a:r>
              <a:rPr lang="en-US" dirty="0" smtClean="0"/>
              <a:t>teaching, research, and public service</a:t>
            </a:r>
            <a:endParaRPr lang="en-US" dirty="0" smtClean="0"/>
          </a:p>
          <a:p>
            <a:pPr marL="801688" lvl="3" indent="-207963" defTabSz="1019175" eaLnBrk="0" hangingPunct="0">
              <a:spcBef>
                <a:spcPts val="0"/>
              </a:spcBef>
              <a:spcAft>
                <a:spcPts val="600"/>
              </a:spcAft>
              <a:buClr>
                <a:schemeClr val="accent1">
                  <a:lumMod val="75000"/>
                </a:schemeClr>
              </a:buClr>
              <a:buSzPct val="150000"/>
              <a:buFont typeface="Arial" charset="0"/>
              <a:buChar char="•"/>
            </a:pPr>
            <a:r>
              <a:rPr lang="en-US" dirty="0" smtClean="0"/>
              <a:t>Fund the State’s </a:t>
            </a:r>
            <a:r>
              <a:rPr lang="en-US" dirty="0" err="1" smtClean="0"/>
              <a:t>cashflow</a:t>
            </a:r>
            <a:r>
              <a:rPr lang="en-US" dirty="0" smtClean="0"/>
              <a:t> deferral needs, purchase of a State General Obligation bond, SB 79 State Investment</a:t>
            </a:r>
          </a:p>
          <a:p>
            <a:pPr marL="801688" lvl="3" indent="-207963" defTabSz="1019175" eaLnBrk="0" hangingPunct="0">
              <a:spcBef>
                <a:spcPts val="0"/>
              </a:spcBef>
              <a:buClr>
                <a:schemeClr val="accent1">
                  <a:lumMod val="75000"/>
                </a:schemeClr>
              </a:buClr>
              <a:buSzPct val="150000"/>
              <a:buFont typeface="Arial" charset="0"/>
              <a:buChar char="•"/>
            </a:pPr>
            <a:r>
              <a:rPr lang="en-US" dirty="0" err="1" smtClean="0"/>
              <a:t>CapEquip</a:t>
            </a:r>
            <a:r>
              <a:rPr lang="en-US" dirty="0" smtClean="0"/>
              <a:t>, the capital equipment program of the University </a:t>
            </a:r>
          </a:p>
          <a:p>
            <a:pPr marL="801688" lvl="3" indent="-207963" defTabSz="1019175" eaLnBrk="0" hangingPunct="0">
              <a:spcBef>
                <a:spcPts val="600"/>
              </a:spcBef>
              <a:buClr>
                <a:schemeClr val="accent1">
                  <a:lumMod val="75000"/>
                </a:schemeClr>
              </a:buClr>
              <a:buSzPct val="150000"/>
              <a:buFont typeface="Arial" charset="0"/>
              <a:buChar char="•"/>
            </a:pPr>
            <a:endParaRPr lang="en-US" dirty="0" smtClean="0"/>
          </a:p>
          <a:p>
            <a:pPr marL="344488" lvl="2" indent="-207963" defTabSz="1019175" eaLnBrk="0" hangingPunct="0">
              <a:spcBef>
                <a:spcPts val="600"/>
              </a:spcBef>
              <a:buClr>
                <a:schemeClr val="accent1">
                  <a:lumMod val="75000"/>
                </a:schemeClr>
              </a:buClr>
              <a:buSzPct val="150000"/>
              <a:buFont typeface="Arial" charset="0"/>
              <a:buChar char="•"/>
            </a:pPr>
            <a:endParaRPr lang="en-US" dirty="0" smtClean="0"/>
          </a:p>
        </p:txBody>
      </p:sp>
      <p:sp>
        <p:nvSpPr>
          <p:cNvPr id="7" name="TextBox 6"/>
          <p:cNvSpPr txBox="1"/>
          <p:nvPr/>
        </p:nvSpPr>
        <p:spPr>
          <a:xfrm>
            <a:off x="903973" y="1371600"/>
            <a:ext cx="8686801" cy="338554"/>
          </a:xfrm>
          <a:prstGeom prst="rect">
            <a:avLst/>
          </a:prstGeom>
          <a:solidFill>
            <a:schemeClr val="accent1"/>
          </a:solidFill>
        </p:spPr>
        <p:txBody>
          <a:bodyPr wrap="square" rtlCol="0">
            <a:spAutoFit/>
          </a:bodyPr>
          <a:lstStyle/>
          <a:p>
            <a:r>
              <a:rPr lang="en-US" sz="1600" b="1" dirty="0" smtClean="0">
                <a:solidFill>
                  <a:schemeClr val="bg1"/>
                </a:solidFill>
              </a:rPr>
              <a:t>Commercial Paper (CP) Program</a:t>
            </a:r>
            <a:endParaRPr lang="en-US" sz="1600" b="1" dirty="0">
              <a:solidFill>
                <a:schemeClr val="bg1"/>
              </a:solidFill>
            </a:endParaRPr>
          </a:p>
        </p:txBody>
      </p:sp>
      <p:sp>
        <p:nvSpPr>
          <p:cNvPr id="8" name="TextBox 7"/>
          <p:cNvSpPr txBox="1"/>
          <p:nvPr/>
        </p:nvSpPr>
        <p:spPr>
          <a:xfrm>
            <a:off x="903973" y="3878175"/>
            <a:ext cx="8686801" cy="338554"/>
          </a:xfrm>
          <a:prstGeom prst="rect">
            <a:avLst/>
          </a:prstGeom>
          <a:solidFill>
            <a:schemeClr val="accent1"/>
          </a:solidFill>
        </p:spPr>
        <p:txBody>
          <a:bodyPr wrap="square" rtlCol="0">
            <a:spAutoFit/>
          </a:bodyPr>
          <a:lstStyle/>
          <a:p>
            <a:pPr>
              <a:tabLst>
                <a:tab pos="3768725" algn="l"/>
              </a:tabLst>
            </a:pPr>
            <a:r>
              <a:rPr lang="en-US" sz="1600" b="1" dirty="0" smtClean="0">
                <a:solidFill>
                  <a:schemeClr val="bg1"/>
                </a:solidFill>
              </a:rPr>
              <a:t>Lines </a:t>
            </a:r>
            <a:r>
              <a:rPr lang="en-US" sz="1600" b="1" dirty="0" smtClean="0">
                <a:solidFill>
                  <a:schemeClr val="bg1"/>
                </a:solidFill>
              </a:rPr>
              <a:t>of Credit</a:t>
            </a:r>
            <a:endParaRPr lang="en-US" sz="1600" b="1" dirty="0">
              <a:solidFill>
                <a:schemeClr val="bg1"/>
              </a:solidFill>
            </a:endParaRPr>
          </a:p>
        </p:txBody>
      </p:sp>
      <p:sp>
        <p:nvSpPr>
          <p:cNvPr id="10" name="TextBox 9"/>
          <p:cNvSpPr txBox="1"/>
          <p:nvPr/>
        </p:nvSpPr>
        <p:spPr>
          <a:xfrm>
            <a:off x="914399" y="5237750"/>
            <a:ext cx="8686801" cy="338554"/>
          </a:xfrm>
          <a:prstGeom prst="rect">
            <a:avLst/>
          </a:prstGeom>
          <a:solidFill>
            <a:schemeClr val="accent1"/>
          </a:solidFill>
        </p:spPr>
        <p:txBody>
          <a:bodyPr wrap="square" rtlCol="0">
            <a:spAutoFit/>
          </a:bodyPr>
          <a:lstStyle/>
          <a:p>
            <a:r>
              <a:rPr lang="en-US" sz="1600" b="1" dirty="0" smtClean="0">
                <a:solidFill>
                  <a:schemeClr val="bg1"/>
                </a:solidFill>
              </a:rPr>
              <a:t>Bond Proceeds Expenditures</a:t>
            </a:r>
            <a:endParaRPr lang="en-US" sz="1600" b="1" dirty="0">
              <a:solidFill>
                <a:schemeClr val="bg1"/>
              </a:solidFill>
            </a:endParaRPr>
          </a:p>
        </p:txBody>
      </p:sp>
      <p:sp>
        <p:nvSpPr>
          <p:cNvPr id="11" name="TextBox 10"/>
          <p:cNvSpPr txBox="1"/>
          <p:nvPr/>
        </p:nvSpPr>
        <p:spPr>
          <a:xfrm>
            <a:off x="914399" y="5658050"/>
            <a:ext cx="8686801" cy="818950"/>
          </a:xfrm>
          <a:prstGeom prst="rect">
            <a:avLst/>
          </a:prstGeom>
          <a:solidFill>
            <a:schemeClr val="bg1">
              <a:lumMod val="85000"/>
              <a:alpha val="25000"/>
            </a:schemeClr>
          </a:solidFill>
        </p:spPr>
        <p:txBody>
          <a:bodyPr wrap="square" rtlCol="0">
            <a:noAutofit/>
          </a:bodyPr>
          <a:lstStyle/>
          <a:p>
            <a:pPr marL="344488" lvl="2" indent="-207963" defTabSz="1019175" eaLnBrk="0" hangingPunct="0">
              <a:spcBef>
                <a:spcPts val="600"/>
              </a:spcBef>
              <a:buClr>
                <a:schemeClr val="accent1">
                  <a:lumMod val="75000"/>
                </a:schemeClr>
              </a:buClr>
              <a:buSzPct val="150000"/>
              <a:buFont typeface="Arial" charset="0"/>
              <a:buChar char="•"/>
            </a:pPr>
            <a:r>
              <a:rPr lang="en-US" dirty="0" smtClean="0"/>
              <a:t>For IRS tax compliance purposes, all tax-exempt bond proceeds should be expended within 5 years of issue date.  If tax-exempt bond proceeds are remaining after 5 years they are “excess” proceeds and must be promptly dealt with in order to avoid IRS scrutiny</a:t>
            </a:r>
          </a:p>
        </p:txBody>
      </p:sp>
      <p:sp>
        <p:nvSpPr>
          <p:cNvPr id="16" name="TextBox 15"/>
          <p:cNvSpPr txBox="1"/>
          <p:nvPr/>
        </p:nvSpPr>
        <p:spPr>
          <a:xfrm>
            <a:off x="904774" y="4281365"/>
            <a:ext cx="8686801" cy="873760"/>
          </a:xfrm>
          <a:prstGeom prst="rect">
            <a:avLst/>
          </a:prstGeom>
          <a:solidFill>
            <a:schemeClr val="bg1">
              <a:lumMod val="85000"/>
              <a:alpha val="25000"/>
            </a:schemeClr>
          </a:solidFill>
        </p:spPr>
        <p:txBody>
          <a:bodyPr wrap="square" rtlCol="0">
            <a:noAutofit/>
          </a:bodyPr>
          <a:lstStyle/>
          <a:p>
            <a:pPr marL="344488" lvl="2" indent="-207963" defTabSz="1019175" eaLnBrk="0" hangingPunct="0">
              <a:lnSpc>
                <a:spcPct val="110000"/>
              </a:lnSpc>
              <a:spcBef>
                <a:spcPts val="600"/>
              </a:spcBef>
              <a:buClr>
                <a:schemeClr val="accent1">
                  <a:lumMod val="75000"/>
                </a:schemeClr>
              </a:buClr>
              <a:buSzPct val="150000"/>
              <a:buFont typeface="Arial" charset="0"/>
              <a:buChar char="•"/>
            </a:pPr>
            <a:r>
              <a:rPr lang="en-US" dirty="0" smtClean="0"/>
              <a:t>$215 million line of credit for general corporate purposes.  </a:t>
            </a:r>
          </a:p>
          <a:p>
            <a:pPr marL="344488" lvl="2" indent="-207963" defTabSz="1019175" eaLnBrk="0" hangingPunct="0">
              <a:lnSpc>
                <a:spcPct val="110000"/>
              </a:lnSpc>
              <a:spcBef>
                <a:spcPts val="600"/>
              </a:spcBef>
              <a:buClr>
                <a:schemeClr val="accent1">
                  <a:lumMod val="75000"/>
                </a:schemeClr>
              </a:buClr>
              <a:buSzPct val="150000"/>
              <a:buFont typeface="Arial" charset="0"/>
              <a:buChar char="•"/>
            </a:pPr>
            <a:r>
              <a:rPr lang="en-US" dirty="0" smtClean="0"/>
              <a:t>Other lines of credit primarily to fund campus capital projects that are funded with pledged gifts and projects with special needs</a:t>
            </a:r>
          </a:p>
          <a:p>
            <a:pPr marL="282575" lvl="2" indent="-207963" defTabSz="1019175" eaLnBrk="0" hangingPunct="0">
              <a:lnSpc>
                <a:spcPct val="110000"/>
              </a:lnSpc>
              <a:spcBef>
                <a:spcPts val="600"/>
              </a:spcBef>
              <a:buClr>
                <a:schemeClr val="accent1">
                  <a:lumMod val="75000"/>
                </a:schemeClr>
              </a:buClr>
              <a:buSzPct val="150000"/>
              <a:buFont typeface="Arial" charset="0"/>
              <a:buChar char="•"/>
            </a:pPr>
            <a:endParaRPr lang="en-US" sz="15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Compliance with IRS Regulations on Tax Exempt Financings </a:t>
            </a:r>
            <a:endParaRPr lang="en-US" dirty="0"/>
          </a:p>
        </p:txBody>
      </p:sp>
      <p:sp>
        <p:nvSpPr>
          <p:cNvPr id="8" name="TextBox 7"/>
          <p:cNvSpPr txBox="1"/>
          <p:nvPr/>
        </p:nvSpPr>
        <p:spPr>
          <a:xfrm>
            <a:off x="972949" y="3844421"/>
            <a:ext cx="8686801" cy="338554"/>
          </a:xfrm>
          <a:prstGeom prst="rect">
            <a:avLst/>
          </a:prstGeom>
          <a:solidFill>
            <a:schemeClr val="accent1"/>
          </a:solidFill>
        </p:spPr>
        <p:txBody>
          <a:bodyPr wrap="square" rtlCol="0">
            <a:spAutoFit/>
          </a:bodyPr>
          <a:lstStyle/>
          <a:p>
            <a:pPr>
              <a:tabLst>
                <a:tab pos="3768725" algn="l"/>
              </a:tabLst>
            </a:pPr>
            <a:r>
              <a:rPr lang="en-US" sz="1600" b="1" dirty="0" smtClean="0">
                <a:solidFill>
                  <a:schemeClr val="bg1"/>
                </a:solidFill>
              </a:rPr>
              <a:t>8038 Filings for All Governmental Debt Issuance</a:t>
            </a:r>
            <a:endParaRPr lang="en-US" sz="1600" b="1" dirty="0">
              <a:solidFill>
                <a:schemeClr val="bg1"/>
              </a:solidFill>
            </a:endParaRPr>
          </a:p>
        </p:txBody>
      </p:sp>
      <p:sp>
        <p:nvSpPr>
          <p:cNvPr id="10" name="TextBox 9"/>
          <p:cNvSpPr txBox="1"/>
          <p:nvPr/>
        </p:nvSpPr>
        <p:spPr>
          <a:xfrm>
            <a:off x="972949" y="2715925"/>
            <a:ext cx="8686801" cy="338554"/>
          </a:xfrm>
          <a:prstGeom prst="rect">
            <a:avLst/>
          </a:prstGeom>
          <a:solidFill>
            <a:schemeClr val="accent1"/>
          </a:solidFill>
        </p:spPr>
        <p:txBody>
          <a:bodyPr wrap="square" rtlCol="0">
            <a:spAutoFit/>
          </a:bodyPr>
          <a:lstStyle/>
          <a:p>
            <a:pPr>
              <a:tabLst>
                <a:tab pos="3768725" algn="l"/>
              </a:tabLst>
            </a:pPr>
            <a:r>
              <a:rPr lang="en-US" sz="1600" b="1" dirty="0" smtClean="0">
                <a:solidFill>
                  <a:schemeClr val="bg1"/>
                </a:solidFill>
              </a:rPr>
              <a:t>Private Use Reporting</a:t>
            </a:r>
            <a:endParaRPr lang="en-US" sz="1600" b="1" dirty="0">
              <a:solidFill>
                <a:schemeClr val="bg1"/>
              </a:solidFill>
            </a:endParaRPr>
          </a:p>
        </p:txBody>
      </p:sp>
      <p:sp>
        <p:nvSpPr>
          <p:cNvPr id="11" name="TextBox 10"/>
          <p:cNvSpPr txBox="1"/>
          <p:nvPr/>
        </p:nvSpPr>
        <p:spPr>
          <a:xfrm>
            <a:off x="972949" y="3058425"/>
            <a:ext cx="8686801" cy="800500"/>
          </a:xfrm>
          <a:prstGeom prst="rect">
            <a:avLst/>
          </a:prstGeom>
          <a:solidFill>
            <a:schemeClr val="bg1">
              <a:lumMod val="85000"/>
              <a:alpha val="25000"/>
            </a:schemeClr>
          </a:solidFill>
        </p:spPr>
        <p:txBody>
          <a:bodyPr wrap="square" rtlCol="0">
            <a:noAutofit/>
          </a:bodyPr>
          <a:lstStyle/>
          <a:p>
            <a:pPr marL="344488" lvl="2" indent="-207963" defTabSz="1019175" eaLnBrk="0" hangingPunct="0">
              <a:lnSpc>
                <a:spcPct val="110000"/>
              </a:lnSpc>
              <a:spcBef>
                <a:spcPts val="600"/>
              </a:spcBef>
              <a:buClr>
                <a:schemeClr val="accent1">
                  <a:lumMod val="75000"/>
                </a:schemeClr>
              </a:buClr>
              <a:buSzPct val="150000"/>
              <a:buFont typeface="Arial" charset="0"/>
              <a:buChar char="•"/>
            </a:pPr>
            <a:r>
              <a:rPr lang="en-US" dirty="0" smtClean="0"/>
              <a:t>All projects financed with tax-exempt (or Build America Bonds) debt are subject to the private use limitation. Lesser of 10% of </a:t>
            </a:r>
            <a:r>
              <a:rPr lang="en-US" dirty="0" smtClean="0"/>
              <a:t>or </a:t>
            </a:r>
            <a:r>
              <a:rPr lang="en-US" dirty="0" smtClean="0"/>
              <a:t>$15 million of </a:t>
            </a:r>
            <a:r>
              <a:rPr lang="en-US" dirty="0" smtClean="0"/>
              <a:t>bond proceeds </a:t>
            </a:r>
            <a:r>
              <a:rPr lang="en-US" dirty="0" smtClean="0"/>
              <a:t>(measured by campus and by bond issue)</a:t>
            </a:r>
          </a:p>
        </p:txBody>
      </p:sp>
      <p:sp>
        <p:nvSpPr>
          <p:cNvPr id="12" name="TextBox 11"/>
          <p:cNvSpPr txBox="1"/>
          <p:nvPr/>
        </p:nvSpPr>
        <p:spPr>
          <a:xfrm>
            <a:off x="966531" y="5325975"/>
            <a:ext cx="8693219" cy="338554"/>
          </a:xfrm>
          <a:prstGeom prst="rect">
            <a:avLst/>
          </a:prstGeom>
          <a:solidFill>
            <a:schemeClr val="accent1"/>
          </a:solidFill>
        </p:spPr>
        <p:txBody>
          <a:bodyPr wrap="square" rtlCol="0">
            <a:spAutoFit/>
          </a:bodyPr>
          <a:lstStyle/>
          <a:p>
            <a:pPr>
              <a:tabLst>
                <a:tab pos="3768725" algn="l"/>
              </a:tabLst>
            </a:pPr>
            <a:r>
              <a:rPr lang="en-US" sz="1600" b="1" dirty="0" smtClean="0">
                <a:solidFill>
                  <a:schemeClr val="bg1"/>
                </a:solidFill>
              </a:rPr>
              <a:t>Rebate Compliance and Spend-Down Requirements</a:t>
            </a:r>
            <a:endParaRPr lang="en-US" sz="1600" b="1" dirty="0">
              <a:solidFill>
                <a:schemeClr val="bg1"/>
              </a:solidFill>
            </a:endParaRPr>
          </a:p>
        </p:txBody>
      </p:sp>
      <p:sp>
        <p:nvSpPr>
          <p:cNvPr id="13" name="TextBox 12"/>
          <p:cNvSpPr txBox="1"/>
          <p:nvPr/>
        </p:nvSpPr>
        <p:spPr>
          <a:xfrm>
            <a:off x="982574" y="5668475"/>
            <a:ext cx="8686801" cy="579925"/>
          </a:xfrm>
          <a:prstGeom prst="rect">
            <a:avLst/>
          </a:prstGeom>
          <a:solidFill>
            <a:schemeClr val="bg1">
              <a:lumMod val="85000"/>
              <a:alpha val="25000"/>
            </a:schemeClr>
          </a:solidFill>
        </p:spPr>
        <p:txBody>
          <a:bodyPr wrap="square" rtlCol="0">
            <a:noAutofit/>
          </a:bodyPr>
          <a:lstStyle/>
          <a:p>
            <a:pPr marL="344488" lvl="2" indent="-207963" defTabSz="1019175" eaLnBrk="0" hangingPunct="0">
              <a:spcBef>
                <a:spcPts val="600"/>
              </a:spcBef>
              <a:buClr>
                <a:schemeClr val="accent1">
                  <a:lumMod val="75000"/>
                </a:schemeClr>
              </a:buClr>
              <a:buSzPct val="150000"/>
              <a:buFont typeface="Arial" charset="0"/>
              <a:buChar char="•"/>
            </a:pPr>
            <a:r>
              <a:rPr lang="en-US" dirty="0" smtClean="0"/>
              <a:t>Section 148 of the IRS regulations deal with Rebate and Arbitrage Proceeds  -- Investment of bonds proceeds and timely spend-down of all bond funds. </a:t>
            </a:r>
          </a:p>
        </p:txBody>
      </p:sp>
      <p:sp>
        <p:nvSpPr>
          <p:cNvPr id="16" name="TextBox 15"/>
          <p:cNvSpPr txBox="1"/>
          <p:nvPr/>
        </p:nvSpPr>
        <p:spPr>
          <a:xfrm>
            <a:off x="972950" y="4182975"/>
            <a:ext cx="8686801" cy="1143000"/>
          </a:xfrm>
          <a:prstGeom prst="rect">
            <a:avLst/>
          </a:prstGeom>
          <a:solidFill>
            <a:schemeClr val="bg1">
              <a:lumMod val="85000"/>
              <a:alpha val="25000"/>
            </a:schemeClr>
          </a:solidFill>
        </p:spPr>
        <p:txBody>
          <a:bodyPr wrap="square" rtlCol="0">
            <a:noAutofit/>
          </a:bodyPr>
          <a:lstStyle/>
          <a:p>
            <a:pPr marL="282575" lvl="2" indent="-207963" defTabSz="1019175" eaLnBrk="0" hangingPunct="0">
              <a:lnSpc>
                <a:spcPct val="110000"/>
              </a:lnSpc>
              <a:spcBef>
                <a:spcPts val="600"/>
              </a:spcBef>
              <a:buClr>
                <a:schemeClr val="accent1">
                  <a:lumMod val="75000"/>
                </a:schemeClr>
              </a:buClr>
              <a:buSzPct val="150000"/>
              <a:buFont typeface="Arial" charset="0"/>
              <a:buChar char="•"/>
            </a:pPr>
            <a:r>
              <a:rPr lang="en-US" dirty="0" smtClean="0"/>
              <a:t>Tracks all governmental debt issuance.  Required for any debt agreement (bond, installment purchase agreement or financial lease) on which the interest is excludable from income  (i.e. tax-exempt). </a:t>
            </a:r>
          </a:p>
          <a:p>
            <a:pPr marL="282575" lvl="2" indent="-207963" defTabSz="1019175" eaLnBrk="0" hangingPunct="0">
              <a:lnSpc>
                <a:spcPct val="110000"/>
              </a:lnSpc>
              <a:spcBef>
                <a:spcPts val="600"/>
              </a:spcBef>
              <a:buClr>
                <a:schemeClr val="accent1">
                  <a:lumMod val="75000"/>
                </a:schemeClr>
              </a:buClr>
              <a:buSzPct val="150000"/>
              <a:buFont typeface="Arial" charset="0"/>
              <a:buChar char="•"/>
            </a:pPr>
            <a:r>
              <a:rPr lang="en-US" dirty="0" smtClean="0"/>
              <a:t>Late filing and/or failure to file accurately potentially has serious IRS compliance consequences.  IRS Audit and potentially loss of tax-exempt status for all University financing.</a:t>
            </a:r>
          </a:p>
        </p:txBody>
      </p:sp>
      <p:sp>
        <p:nvSpPr>
          <p:cNvPr id="19" name="TextBox 18"/>
          <p:cNvSpPr txBox="1"/>
          <p:nvPr/>
        </p:nvSpPr>
        <p:spPr>
          <a:xfrm>
            <a:off x="972950" y="1371600"/>
            <a:ext cx="8686801" cy="338554"/>
          </a:xfrm>
          <a:prstGeom prst="rect">
            <a:avLst/>
          </a:prstGeom>
          <a:solidFill>
            <a:schemeClr val="accent1"/>
          </a:solidFill>
        </p:spPr>
        <p:txBody>
          <a:bodyPr wrap="square" rtlCol="0">
            <a:spAutoFit/>
          </a:bodyPr>
          <a:lstStyle/>
          <a:p>
            <a:pPr>
              <a:tabLst>
                <a:tab pos="3768725" algn="l"/>
              </a:tabLst>
            </a:pPr>
            <a:r>
              <a:rPr lang="en-US" sz="1600" b="1" dirty="0" smtClean="0">
                <a:solidFill>
                  <a:schemeClr val="bg1"/>
                </a:solidFill>
              </a:rPr>
              <a:t>Continuing Disclosure</a:t>
            </a:r>
            <a:endParaRPr lang="en-US" sz="1600" b="1" dirty="0">
              <a:solidFill>
                <a:schemeClr val="bg1"/>
              </a:solidFill>
            </a:endParaRPr>
          </a:p>
        </p:txBody>
      </p:sp>
      <p:sp>
        <p:nvSpPr>
          <p:cNvPr id="20" name="TextBox 19"/>
          <p:cNvSpPr txBox="1"/>
          <p:nvPr/>
        </p:nvSpPr>
        <p:spPr>
          <a:xfrm>
            <a:off x="990599" y="1714100"/>
            <a:ext cx="8686801" cy="1029100"/>
          </a:xfrm>
          <a:prstGeom prst="rect">
            <a:avLst/>
          </a:prstGeom>
          <a:solidFill>
            <a:schemeClr val="bg1">
              <a:lumMod val="85000"/>
              <a:alpha val="25000"/>
            </a:schemeClr>
          </a:solidFill>
        </p:spPr>
        <p:txBody>
          <a:bodyPr wrap="square" rtlCol="0">
            <a:noAutofit/>
          </a:bodyPr>
          <a:lstStyle/>
          <a:p>
            <a:pPr marL="344488" lvl="2" indent="-207963" defTabSz="1019175" eaLnBrk="0" hangingPunct="0">
              <a:spcBef>
                <a:spcPts val="600"/>
              </a:spcBef>
              <a:buClr>
                <a:schemeClr val="accent1">
                  <a:lumMod val="75000"/>
                </a:schemeClr>
              </a:buClr>
              <a:buSzPct val="150000"/>
              <a:buFont typeface="Arial" charset="0"/>
              <a:buChar char="•"/>
            </a:pPr>
            <a:r>
              <a:rPr lang="en-US" dirty="0" smtClean="0"/>
              <a:t>Continuing disclosure for </a:t>
            </a:r>
            <a:r>
              <a:rPr lang="en-US" dirty="0" smtClean="0"/>
              <a:t>Lines </a:t>
            </a:r>
            <a:r>
              <a:rPr lang="en-US" dirty="0" smtClean="0"/>
              <a:t>of Credit and UC Bonds</a:t>
            </a:r>
          </a:p>
          <a:p>
            <a:pPr marL="344488" lvl="2" indent="-207963" defTabSz="1019175" eaLnBrk="0" hangingPunct="0">
              <a:spcBef>
                <a:spcPts val="600"/>
              </a:spcBef>
              <a:buClr>
                <a:schemeClr val="accent1">
                  <a:lumMod val="75000"/>
                </a:schemeClr>
              </a:buClr>
              <a:buSzPct val="150000"/>
              <a:buFont typeface="Arial" charset="0"/>
              <a:buChar char="•"/>
            </a:pPr>
            <a:r>
              <a:rPr lang="en-US" dirty="0" smtClean="0"/>
              <a:t>Includes updated Annual University Financial Statements, Medical Center Financial Statements, Performance of UC Investments, The University Annual Operating and Capital Budget, Debt Service Coverage etc.</a:t>
            </a:r>
          </a:p>
        </p:txBody>
      </p:sp>
      <p:sp>
        <p:nvSpPr>
          <p:cNvPr id="15" name="Explosion 1 14"/>
          <p:cNvSpPr/>
          <p:nvPr/>
        </p:nvSpPr>
        <p:spPr bwMode="auto">
          <a:xfrm>
            <a:off x="8305800" y="304800"/>
            <a:ext cx="1651000" cy="990600"/>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7" name="TextBox 16"/>
          <p:cNvSpPr txBox="1"/>
          <p:nvPr/>
        </p:nvSpPr>
        <p:spPr>
          <a:xfrm>
            <a:off x="8610600" y="609600"/>
            <a:ext cx="1087157" cy="307777"/>
          </a:xfrm>
          <a:prstGeom prst="rect">
            <a:avLst/>
          </a:prstGeom>
          <a:noFill/>
        </p:spPr>
        <p:txBody>
          <a:bodyPr wrap="none" rtlCol="0">
            <a:spAutoFit/>
          </a:bodyPr>
          <a:lstStyle/>
          <a:p>
            <a:r>
              <a:rPr lang="en-US" b="1" dirty="0" smtClean="0">
                <a:solidFill>
                  <a:srgbClr val="FF0000"/>
                </a:solidFill>
              </a:rPr>
              <a:t>REQUIRED!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857250" indent="-857250">
              <a:buFont typeface="+mj-lt"/>
              <a:buAutoNum type="romanUcPeriod" startAt="6"/>
            </a:pPr>
            <a:r>
              <a:rPr lang="en-US" dirty="0" smtClean="0"/>
              <a:t>Accomplishments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400" dirty="0" smtClean="0"/>
              <a:t>University of California Century Bond - 2112</a:t>
            </a:r>
          </a:p>
        </p:txBody>
      </p:sp>
      <p:sp>
        <p:nvSpPr>
          <p:cNvPr id="55" name="Content Placeholder 54"/>
          <p:cNvSpPr>
            <a:spLocks noGrp="1"/>
          </p:cNvSpPr>
          <p:nvPr>
            <p:ph idx="1"/>
          </p:nvPr>
        </p:nvSpPr>
        <p:spPr>
          <a:xfrm>
            <a:off x="914400" y="1371600"/>
            <a:ext cx="4648200" cy="4953000"/>
          </a:xfrm>
        </p:spPr>
        <p:txBody>
          <a:bodyPr/>
          <a:lstStyle/>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The University of California priced a benchmark 100-year taxable bond on Tuesday, February 21, 2012</a:t>
            </a:r>
          </a:p>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The final issue amount was $860 million with a final, bullet maturity on May 15, 2112 and a coupon rate of 4.858%</a:t>
            </a:r>
          </a:p>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The University’s transaction marked the largest 100 year offering for a borrower other than a sovereign</a:t>
            </a:r>
          </a:p>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Investor demand was tremendous with over 70 investors participating in the transaction that included bond funds, insurance companies, hedge funds, banks, and pension funds</a:t>
            </a:r>
          </a:p>
        </p:txBody>
      </p:sp>
      <p:graphicFrame>
        <p:nvGraphicFramePr>
          <p:cNvPr id="56" name="Table 55"/>
          <p:cNvGraphicFramePr>
            <a:graphicFrameLocks noGrp="1"/>
          </p:cNvGraphicFramePr>
          <p:nvPr/>
        </p:nvGraphicFramePr>
        <p:xfrm>
          <a:off x="5715000" y="1524000"/>
          <a:ext cx="4038600" cy="4358640"/>
        </p:xfrm>
        <a:graphic>
          <a:graphicData uri="http://schemas.openxmlformats.org/drawingml/2006/table">
            <a:tbl>
              <a:tblPr firstRow="1" bandRow="1">
                <a:tableStyleId>{5C22544A-7EE6-4342-B048-85BDC9FD1C3A}</a:tableStyleId>
              </a:tblPr>
              <a:tblGrid>
                <a:gridCol w="1346200"/>
                <a:gridCol w="2692400"/>
              </a:tblGrid>
              <a:tr h="533400">
                <a:tc gridSpan="2">
                  <a:txBody>
                    <a:bodyPr/>
                    <a:lstStyle/>
                    <a:p>
                      <a:pPr algn="ctr"/>
                      <a:r>
                        <a:rPr lang="en-US" sz="1600" dirty="0" smtClean="0"/>
                        <a:t>Final Terms</a:t>
                      </a:r>
                      <a:endParaRPr lang="en-US" sz="1600" dirty="0"/>
                    </a:p>
                  </a:txBody>
                  <a:tcPr anchor="ctr"/>
                </a:tc>
                <a:tc hMerge="1">
                  <a:txBody>
                    <a:bodyPr/>
                    <a:lstStyle/>
                    <a:p>
                      <a:endParaRPr lang="en-US" dirty="0"/>
                    </a:p>
                  </a:txBody>
                  <a:tcPr/>
                </a:tc>
              </a:tr>
              <a:tr h="533400">
                <a:tc>
                  <a:txBody>
                    <a:bodyPr/>
                    <a:lstStyle/>
                    <a:p>
                      <a:r>
                        <a:rPr lang="en-US" sz="1600" dirty="0" smtClean="0"/>
                        <a:t>Issuer</a:t>
                      </a:r>
                      <a:endParaRPr lang="en-US" sz="1600" dirty="0"/>
                    </a:p>
                  </a:txBody>
                  <a:tcPr anchor="ctr"/>
                </a:tc>
                <a:tc>
                  <a:txBody>
                    <a:bodyPr/>
                    <a:lstStyle/>
                    <a:p>
                      <a:r>
                        <a:rPr lang="en-US" sz="1600" dirty="0" smtClean="0"/>
                        <a:t>Regents of the University of California</a:t>
                      </a:r>
                      <a:endParaRPr lang="en-US" sz="1600" dirty="0"/>
                    </a:p>
                  </a:txBody>
                  <a:tcPr anchor="ctr"/>
                </a:tc>
              </a:tr>
              <a:tr h="533400">
                <a:tc>
                  <a:txBody>
                    <a:bodyPr/>
                    <a:lstStyle/>
                    <a:p>
                      <a:r>
                        <a:rPr lang="en-US" sz="1600" dirty="0" smtClean="0"/>
                        <a:t>Ratings</a:t>
                      </a:r>
                      <a:endParaRPr lang="en-US" sz="1600" dirty="0"/>
                    </a:p>
                  </a:txBody>
                  <a:tcPr anchor="ctr"/>
                </a:tc>
                <a:tc>
                  <a:txBody>
                    <a:bodyPr/>
                    <a:lstStyle/>
                    <a:p>
                      <a:r>
                        <a:rPr lang="en-US" sz="1600" dirty="0" smtClean="0"/>
                        <a:t>Aa1 / AA / AA+</a:t>
                      </a:r>
                      <a:endParaRPr lang="en-US" sz="1600" dirty="0"/>
                    </a:p>
                  </a:txBody>
                  <a:tcPr anchor="ctr"/>
                </a:tc>
              </a:tr>
              <a:tr h="533400">
                <a:tc>
                  <a:txBody>
                    <a:bodyPr/>
                    <a:lstStyle/>
                    <a:p>
                      <a:r>
                        <a:rPr lang="en-US" sz="1600" dirty="0" smtClean="0"/>
                        <a:t>Security Description</a:t>
                      </a:r>
                      <a:endParaRPr lang="en-US" sz="1600" dirty="0"/>
                    </a:p>
                  </a:txBody>
                  <a:tcPr anchor="ctr"/>
                </a:tc>
                <a:tc>
                  <a:txBody>
                    <a:bodyPr/>
                    <a:lstStyle/>
                    <a:p>
                      <a:r>
                        <a:rPr lang="en-US" sz="1600" dirty="0" smtClean="0"/>
                        <a:t>Senior Lien Fixed Rate Bonds</a:t>
                      </a:r>
                      <a:endParaRPr lang="en-US" sz="1600" dirty="0"/>
                    </a:p>
                  </a:txBody>
                  <a:tcPr anchor="ctr"/>
                </a:tc>
              </a:tr>
              <a:tr h="533400">
                <a:tc>
                  <a:txBody>
                    <a:bodyPr/>
                    <a:lstStyle/>
                    <a:p>
                      <a:r>
                        <a:rPr lang="en-US" sz="1600" dirty="0" smtClean="0"/>
                        <a:t>Size</a:t>
                      </a:r>
                      <a:endParaRPr lang="en-US" sz="1600" dirty="0"/>
                    </a:p>
                  </a:txBody>
                  <a:tcPr anchor="ctr"/>
                </a:tc>
                <a:tc>
                  <a:txBody>
                    <a:bodyPr/>
                    <a:lstStyle/>
                    <a:p>
                      <a:r>
                        <a:rPr lang="en-US" sz="1600" dirty="0" smtClean="0"/>
                        <a:t>$860 million</a:t>
                      </a:r>
                      <a:endParaRPr lang="en-US" sz="1600" dirty="0"/>
                    </a:p>
                  </a:txBody>
                  <a:tcPr anchor="ctr"/>
                </a:tc>
              </a:tr>
              <a:tr h="533400">
                <a:tc>
                  <a:txBody>
                    <a:bodyPr/>
                    <a:lstStyle/>
                    <a:p>
                      <a:r>
                        <a:rPr lang="en-US" sz="1600" dirty="0" smtClean="0"/>
                        <a:t>Maturity</a:t>
                      </a:r>
                      <a:endParaRPr lang="en-US" sz="1600" dirty="0"/>
                    </a:p>
                  </a:txBody>
                  <a:tcPr anchor="ctr"/>
                </a:tc>
                <a:tc>
                  <a:txBody>
                    <a:bodyPr/>
                    <a:lstStyle/>
                    <a:p>
                      <a:r>
                        <a:rPr lang="en-US" sz="1600" dirty="0" smtClean="0"/>
                        <a:t>100 Year</a:t>
                      </a:r>
                      <a:r>
                        <a:rPr lang="en-US" sz="1600" baseline="0" dirty="0" smtClean="0"/>
                        <a:t> (5/15/2112)</a:t>
                      </a:r>
                      <a:endParaRPr lang="en-US" sz="1600" dirty="0"/>
                    </a:p>
                  </a:txBody>
                  <a:tcPr anchor="ctr"/>
                </a:tc>
              </a:tr>
              <a:tr h="533400">
                <a:tc>
                  <a:txBody>
                    <a:bodyPr/>
                    <a:lstStyle/>
                    <a:p>
                      <a:r>
                        <a:rPr lang="en-US" sz="1600" dirty="0" smtClean="0"/>
                        <a:t>Coupon</a:t>
                      </a:r>
                      <a:endParaRPr lang="en-US" sz="1600" dirty="0"/>
                    </a:p>
                  </a:txBody>
                  <a:tcPr anchor="ctr"/>
                </a:tc>
                <a:tc>
                  <a:txBody>
                    <a:bodyPr/>
                    <a:lstStyle/>
                    <a:p>
                      <a:r>
                        <a:rPr lang="en-US" sz="1600" dirty="0" smtClean="0"/>
                        <a:t>4.858%</a:t>
                      </a:r>
                      <a:endParaRPr lang="en-US" sz="1600" dirty="0"/>
                    </a:p>
                  </a:txBody>
                  <a:tcPr anchor="ctr"/>
                </a:tc>
              </a:tr>
              <a:tr h="533400">
                <a:tc>
                  <a:txBody>
                    <a:bodyPr/>
                    <a:lstStyle/>
                    <a:p>
                      <a:r>
                        <a:rPr lang="en-US" sz="1600" dirty="0" smtClean="0"/>
                        <a:t>Spread</a:t>
                      </a:r>
                      <a:endParaRPr lang="en-US" sz="1600" dirty="0"/>
                    </a:p>
                  </a:txBody>
                  <a:tcPr anchor="ctr"/>
                </a:tc>
                <a:tc>
                  <a:txBody>
                    <a:bodyPr/>
                    <a:lstStyle/>
                    <a:p>
                      <a:r>
                        <a:rPr lang="en-US" sz="1600" dirty="0" smtClean="0"/>
                        <a:t>30 Year Treasury + 165 bps</a:t>
                      </a:r>
                      <a:endParaRPr lang="en-US" sz="1600" dirty="0"/>
                    </a:p>
                  </a:txBody>
                  <a:tcPr anchor="ct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LPRB 2012 Series G &amp; H ($999,695,000)</a:t>
            </a:r>
            <a:endParaRPr lang="en-US" dirty="0"/>
          </a:p>
        </p:txBody>
      </p:sp>
      <p:graphicFrame>
        <p:nvGraphicFramePr>
          <p:cNvPr id="4" name="Content Placeholder 3"/>
          <p:cNvGraphicFramePr>
            <a:graphicFrameLocks noGrp="1"/>
          </p:cNvGraphicFramePr>
          <p:nvPr>
            <p:ph idx="1"/>
          </p:nvPr>
        </p:nvGraphicFramePr>
        <p:xfrm>
          <a:off x="1066800" y="1447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Recently Financed Projects</a:t>
            </a:r>
            <a:endParaRPr lang="en-US" dirty="0"/>
          </a:p>
        </p:txBody>
      </p:sp>
      <p:graphicFrame>
        <p:nvGraphicFramePr>
          <p:cNvPr id="8" name="Table 7"/>
          <p:cNvGraphicFramePr>
            <a:graphicFrameLocks noGrp="1"/>
          </p:cNvGraphicFramePr>
          <p:nvPr/>
        </p:nvGraphicFramePr>
        <p:xfrm>
          <a:off x="838200" y="1965961"/>
          <a:ext cx="8991600" cy="4206240"/>
        </p:xfrm>
        <a:graphic>
          <a:graphicData uri="http://schemas.openxmlformats.org/drawingml/2006/table">
            <a:tbl>
              <a:tblPr firstRow="1" bandRow="1">
                <a:tableStyleId>{EB344D84-9AFB-497E-A393-DC336BA19D2E}</a:tableStyleId>
              </a:tblPr>
              <a:tblGrid>
                <a:gridCol w="2870200"/>
                <a:gridCol w="2870200"/>
                <a:gridCol w="3251200"/>
              </a:tblGrid>
              <a:tr h="914400">
                <a:tc>
                  <a:txBody>
                    <a:bodyPr/>
                    <a:lstStyle/>
                    <a:p>
                      <a:pPr algn="ctr"/>
                      <a:r>
                        <a:rPr lang="en-US" dirty="0" smtClean="0">
                          <a:solidFill>
                            <a:schemeClr val="bg2">
                              <a:lumMod val="75000"/>
                            </a:schemeClr>
                          </a:solidFill>
                        </a:rPr>
                        <a:t>Cal Memorial Stadium</a:t>
                      </a:r>
                      <a:endParaRPr lang="en-US" dirty="0">
                        <a:solidFill>
                          <a:schemeClr val="bg2">
                            <a:lumMod val="75000"/>
                          </a:schemeClr>
                        </a:solidFill>
                      </a:endParaRPr>
                    </a:p>
                  </a:txBody>
                  <a:tcPr anchor="ctr"/>
                </a:tc>
                <a:tc>
                  <a:txBody>
                    <a:bodyPr/>
                    <a:lstStyle/>
                    <a:p>
                      <a:pPr algn="ctr"/>
                      <a:r>
                        <a:rPr lang="en-US" dirty="0" smtClean="0">
                          <a:solidFill>
                            <a:schemeClr val="bg2">
                              <a:lumMod val="75000"/>
                            </a:schemeClr>
                          </a:solidFill>
                        </a:rPr>
                        <a:t>UCSF Mission Bay</a:t>
                      </a:r>
                      <a:endParaRPr lang="en-US" dirty="0">
                        <a:solidFill>
                          <a:schemeClr val="bg2">
                            <a:lumMod val="75000"/>
                          </a:schemeClr>
                        </a:solidFill>
                      </a:endParaRPr>
                    </a:p>
                  </a:txBody>
                  <a:tcPr anchor="ctr"/>
                </a:tc>
                <a:tc>
                  <a:txBody>
                    <a:bodyPr/>
                    <a:lstStyle/>
                    <a:p>
                      <a:pPr algn="ctr"/>
                      <a:r>
                        <a:rPr lang="en-US" dirty="0" smtClean="0">
                          <a:solidFill>
                            <a:schemeClr val="bg2">
                              <a:lumMod val="75000"/>
                            </a:schemeClr>
                          </a:solidFill>
                        </a:rPr>
                        <a:t>UCM</a:t>
                      </a:r>
                      <a:r>
                        <a:rPr lang="en-US" baseline="0" dirty="0" smtClean="0">
                          <a:solidFill>
                            <a:schemeClr val="bg2">
                              <a:lumMod val="75000"/>
                            </a:schemeClr>
                          </a:solidFill>
                        </a:rPr>
                        <a:t> Housing Phase 4</a:t>
                      </a:r>
                      <a:endParaRPr lang="en-US" dirty="0">
                        <a:solidFill>
                          <a:schemeClr val="bg2">
                            <a:lumMod val="75000"/>
                          </a:schemeClr>
                        </a:solidFill>
                      </a:endParaRPr>
                    </a:p>
                  </a:txBody>
                  <a:tcPr anchor="ctr"/>
                </a:tc>
              </a:tr>
              <a:tr h="2590800">
                <a:tc>
                  <a:txBody>
                    <a:bodyPr/>
                    <a:lstStyle/>
                    <a:p>
                      <a:endParaRPr lang="en-US" dirty="0"/>
                    </a:p>
                  </a:txBody>
                  <a:tcPr/>
                </a:tc>
                <a:tc>
                  <a:txBody>
                    <a:bodyPr/>
                    <a:lstStyle/>
                    <a:p>
                      <a:endParaRPr lang="en-US" dirty="0"/>
                    </a:p>
                  </a:txBody>
                  <a:tcPr/>
                </a:tc>
                <a:tc>
                  <a:txBody>
                    <a:bodyPr/>
                    <a:lstStyle/>
                    <a:p>
                      <a:endParaRPr lang="en-US" dirty="0"/>
                    </a:p>
                  </a:txBody>
                  <a:tcPr/>
                </a:tc>
              </a:tr>
              <a:tr h="381000">
                <a:tc>
                  <a:txBody>
                    <a:bodyPr/>
                    <a:lstStyle/>
                    <a:p>
                      <a:pPr algn="ctr"/>
                      <a:r>
                        <a:rPr lang="en-US" sz="1500" dirty="0" smtClean="0"/>
                        <a:t>$321 million total project cost</a:t>
                      </a:r>
                      <a:endParaRPr lang="en-US" sz="1500" dirty="0"/>
                    </a:p>
                  </a:txBody>
                  <a:tcPr anchor="ctr"/>
                </a:tc>
                <a:tc>
                  <a:txBody>
                    <a:bodyPr/>
                    <a:lstStyle/>
                    <a:p>
                      <a:pPr algn="ctr"/>
                      <a:r>
                        <a:rPr lang="en-US" sz="1500" dirty="0" smtClean="0"/>
                        <a:t>$1.5 billion total project cost</a:t>
                      </a:r>
                      <a:endParaRPr lang="en-US" sz="1500" dirty="0"/>
                    </a:p>
                  </a:txBody>
                  <a:tcPr anchor="ctr"/>
                </a:tc>
                <a:tc>
                  <a:txBody>
                    <a:bodyPr/>
                    <a:lstStyle/>
                    <a:p>
                      <a:pPr algn="ctr"/>
                      <a:r>
                        <a:rPr lang="en-US" sz="1500" dirty="0" smtClean="0"/>
                        <a:t>$48.7 million</a:t>
                      </a:r>
                      <a:r>
                        <a:rPr lang="en-US" sz="1500" baseline="0" dirty="0" smtClean="0"/>
                        <a:t> total project cost</a:t>
                      </a:r>
                      <a:endParaRPr lang="en-US" sz="1500" dirty="0"/>
                    </a:p>
                  </a:txBody>
                  <a:tcPr anchor="ctr"/>
                </a:tc>
              </a:tr>
              <a:tr h="304800">
                <a:tc>
                  <a:txBody>
                    <a:bodyPr/>
                    <a:lstStyle/>
                    <a:p>
                      <a:pPr algn="ctr"/>
                      <a:r>
                        <a:rPr lang="en-US" sz="1500" dirty="0" smtClean="0"/>
                        <a:t>$321 million financed</a:t>
                      </a:r>
                      <a:endParaRPr lang="en-US" sz="1500" dirty="0"/>
                    </a:p>
                  </a:txBody>
                  <a:tcPr anchor="ctr"/>
                </a:tc>
                <a:tc>
                  <a:txBody>
                    <a:bodyPr/>
                    <a:lstStyle/>
                    <a:p>
                      <a:pPr algn="ctr"/>
                      <a:r>
                        <a:rPr lang="en-US" sz="1500" dirty="0" smtClean="0"/>
                        <a:t>$700 million financed</a:t>
                      </a:r>
                      <a:endParaRPr lang="en-US" sz="1500" dirty="0"/>
                    </a:p>
                  </a:txBody>
                  <a:tcPr anchor="ctr"/>
                </a:tc>
                <a:tc>
                  <a:txBody>
                    <a:bodyPr/>
                    <a:lstStyle/>
                    <a:p>
                      <a:pPr algn="ctr"/>
                      <a:r>
                        <a:rPr lang="en-US" sz="1500" dirty="0" smtClean="0"/>
                        <a:t>$48.7 million financed</a:t>
                      </a:r>
                      <a:endParaRPr lang="en-US" sz="1500" dirty="0"/>
                    </a:p>
                  </a:txBody>
                  <a:tcPr anchor="ctr"/>
                </a:tc>
              </a:tr>
            </a:tbl>
          </a:graphicData>
        </a:graphic>
      </p:graphicFrame>
      <p:pic>
        <p:nvPicPr>
          <p:cNvPr id="9" name="Picture 2" descr="K:\ExtFin\Finance\FINANCE\YIN\2012 CFO Lunch N Learn\Pictures\cal memorial stadium.jpg"/>
          <p:cNvPicPr>
            <a:picLocks noChangeAspect="1" noChangeArrowheads="1"/>
          </p:cNvPicPr>
          <p:nvPr/>
        </p:nvPicPr>
        <p:blipFill>
          <a:blip r:embed="rId2" cstate="print"/>
          <a:srcRect/>
          <a:stretch>
            <a:fillRect/>
          </a:stretch>
        </p:blipFill>
        <p:spPr bwMode="auto">
          <a:xfrm>
            <a:off x="914400" y="3307447"/>
            <a:ext cx="2743200" cy="1828800"/>
          </a:xfrm>
          <a:prstGeom prst="rect">
            <a:avLst/>
          </a:prstGeom>
          <a:noFill/>
        </p:spPr>
      </p:pic>
      <p:pic>
        <p:nvPicPr>
          <p:cNvPr id="5" name="Picture 2" descr="K:\ExtFin\Finance\FINANCE\YIN\2012 CFO Lunch N Learn\Pictures\ucsf mission bay.jpg"/>
          <p:cNvPicPr>
            <a:picLocks noChangeAspect="1" noChangeArrowheads="1"/>
          </p:cNvPicPr>
          <p:nvPr/>
        </p:nvPicPr>
        <p:blipFill>
          <a:blip r:embed="rId3" cstate="print"/>
          <a:srcRect/>
          <a:stretch>
            <a:fillRect/>
          </a:stretch>
        </p:blipFill>
        <p:spPr bwMode="auto">
          <a:xfrm>
            <a:off x="3810000" y="3200400"/>
            <a:ext cx="2706887" cy="2042895"/>
          </a:xfrm>
          <a:prstGeom prst="rect">
            <a:avLst/>
          </a:prstGeom>
          <a:noFill/>
        </p:spPr>
      </p:pic>
      <p:pic>
        <p:nvPicPr>
          <p:cNvPr id="1027" name="Picture 3" descr="K:\ExtFin\Finance\FINANCE\YIN\2012 CFO Lunch N Learn\Pictures\ucm housing phase 4.jpg"/>
          <p:cNvPicPr>
            <a:picLocks noChangeAspect="1" noChangeArrowheads="1"/>
          </p:cNvPicPr>
          <p:nvPr/>
        </p:nvPicPr>
        <p:blipFill>
          <a:blip r:embed="rId4" cstate="print"/>
          <a:srcRect r="18965"/>
          <a:stretch>
            <a:fillRect/>
          </a:stretch>
        </p:blipFill>
        <p:spPr bwMode="auto">
          <a:xfrm>
            <a:off x="6781800" y="3185394"/>
            <a:ext cx="2971800" cy="207240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Projects to Date</a:t>
            </a:r>
            <a:endParaRPr lang="en-US" dirty="0"/>
          </a:p>
        </p:txBody>
      </p:sp>
      <p:graphicFrame>
        <p:nvGraphicFramePr>
          <p:cNvPr id="5" name="Content Placeholder 4"/>
          <p:cNvGraphicFramePr>
            <a:graphicFrameLocks noGrp="1"/>
          </p:cNvGraphicFramePr>
          <p:nvPr>
            <p:ph idx="1"/>
          </p:nvPr>
        </p:nvGraphicFramePr>
        <p:xfrm>
          <a:off x="1066800" y="1371600"/>
          <a:ext cx="3962400" cy="5105400"/>
        </p:xfrm>
        <a:graphic>
          <a:graphicData uri="http://schemas.openxmlformats.org/drawingml/2006/table">
            <a:tbl>
              <a:tblPr bandRow="1">
                <a:tableStyleId>{5FD0F851-EC5A-4D38-B0AD-8093EC10F338}</a:tableStyleId>
              </a:tblPr>
              <a:tblGrid>
                <a:gridCol w="3962400"/>
              </a:tblGrid>
              <a:tr h="850900">
                <a:tc>
                  <a:txBody>
                    <a:bodyPr/>
                    <a:lstStyle/>
                    <a:p>
                      <a:r>
                        <a:rPr lang="en-US" dirty="0" smtClean="0"/>
                        <a:t>Debt Subgroup</a:t>
                      </a:r>
                      <a:endParaRPr lang="en-US" dirty="0"/>
                    </a:p>
                  </a:txBody>
                  <a:tcPr anchor="ctr"/>
                </a:tc>
              </a:tr>
              <a:tr h="850900">
                <a:tc>
                  <a:txBody>
                    <a:bodyPr/>
                    <a:lstStyle/>
                    <a:p>
                      <a:r>
                        <a:rPr lang="en-US" dirty="0" smtClean="0"/>
                        <a:t>CMF Newsletter</a:t>
                      </a:r>
                      <a:endParaRPr lang="en-US" dirty="0"/>
                    </a:p>
                  </a:txBody>
                  <a:tcPr anchor="ctr"/>
                </a:tc>
              </a:tr>
              <a:tr h="850900">
                <a:tc>
                  <a:txBody>
                    <a:bodyPr/>
                    <a:lstStyle/>
                    <a:p>
                      <a:r>
                        <a:rPr lang="en-US" dirty="0" smtClean="0"/>
                        <a:t>Bondholder Information Website</a:t>
                      </a:r>
                      <a:endParaRPr lang="en-US" dirty="0"/>
                    </a:p>
                  </a:txBody>
                  <a:tcPr anchor="ctr"/>
                </a:tc>
              </a:tr>
              <a:tr h="850900">
                <a:tc>
                  <a:txBody>
                    <a:bodyPr/>
                    <a:lstStyle/>
                    <a:p>
                      <a:r>
                        <a:rPr lang="en-US" dirty="0" smtClean="0"/>
                        <a:t>Private Use Survey &amp; Tutorial</a:t>
                      </a:r>
                      <a:endParaRPr lang="en-US" dirty="0"/>
                    </a:p>
                  </a:txBody>
                  <a:tcPr anchor="ctr"/>
                </a:tc>
              </a:tr>
              <a:tr h="850900">
                <a:tc>
                  <a:txBody>
                    <a:bodyPr/>
                    <a:lstStyle/>
                    <a:p>
                      <a:r>
                        <a:rPr lang="en-US" dirty="0" smtClean="0"/>
                        <a:t>TM1</a:t>
                      </a:r>
                      <a:endParaRPr lang="en-US" dirty="0"/>
                    </a:p>
                  </a:txBody>
                  <a:tcPr anchor="ctr"/>
                </a:tc>
              </a:tr>
              <a:tr h="850900">
                <a:tc>
                  <a:txBody>
                    <a:bodyPr/>
                    <a:lstStyle/>
                    <a:p>
                      <a:r>
                        <a:rPr lang="en-US" dirty="0" smtClean="0"/>
                        <a:t>Debt Affordability Model</a:t>
                      </a:r>
                      <a:endParaRPr lang="en-US" dirty="0"/>
                    </a:p>
                  </a:txBody>
                  <a:tcPr anchor="ctr"/>
                </a:tc>
              </a:tr>
            </a:tbl>
          </a:graphicData>
        </a:graphic>
      </p:graphicFrame>
      <p:pic>
        <p:nvPicPr>
          <p:cNvPr id="1026" name="Picture 2"/>
          <p:cNvPicPr>
            <a:picLocks noChangeAspect="1" noChangeArrowheads="1"/>
          </p:cNvPicPr>
          <p:nvPr/>
        </p:nvPicPr>
        <p:blipFill>
          <a:blip r:embed="rId2" cstate="print"/>
          <a:srcRect l="54750" t="16296" r="12500" b="3704"/>
          <a:stretch>
            <a:fillRect/>
          </a:stretch>
        </p:blipFill>
        <p:spPr bwMode="auto">
          <a:xfrm>
            <a:off x="5791200" y="1359965"/>
            <a:ext cx="3352800" cy="2764141"/>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5181600" y="4419600"/>
            <a:ext cx="4572000" cy="228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Who We Are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41" y="528640"/>
            <a:ext cx="7548559" cy="612775"/>
          </a:xfrm>
        </p:spPr>
        <p:txBody>
          <a:bodyPr/>
          <a:lstStyle/>
          <a:p>
            <a:r>
              <a:rPr lang="en-US" dirty="0" smtClean="0"/>
              <a:t>Not-So-Famous Quotes:</a:t>
            </a:r>
            <a:endParaRPr lang="en-US" dirty="0"/>
          </a:p>
        </p:txBody>
      </p:sp>
      <p:graphicFrame>
        <p:nvGraphicFramePr>
          <p:cNvPr id="7" name="Table 6"/>
          <p:cNvGraphicFramePr>
            <a:graphicFrameLocks noGrp="1"/>
          </p:cNvGraphicFramePr>
          <p:nvPr/>
        </p:nvGraphicFramePr>
        <p:xfrm>
          <a:off x="914400" y="1371600"/>
          <a:ext cx="8839200" cy="5334000"/>
        </p:xfrm>
        <a:graphic>
          <a:graphicData uri="http://schemas.openxmlformats.org/drawingml/2006/table">
            <a:tbl>
              <a:tblPr firstRow="1" bandRow="1">
                <a:tableStyleId>{5940675A-B579-460E-94D1-54222C63F5DA}</a:tableStyleId>
              </a:tblPr>
              <a:tblGrid>
                <a:gridCol w="8839200"/>
              </a:tblGrid>
              <a:tr h="990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“Solid governance and management that has demonstrated willingness and ability to plan and implement financial and operational modifications to adjust to an evolving funding paradigm”</a:t>
                      </a:r>
                      <a:endParaRPr lang="en-US"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r>
              <a:tr h="533400">
                <a:tc>
                  <a:txBody>
                    <a:bodyPr/>
                    <a:lstStyle/>
                    <a:p>
                      <a:r>
                        <a:rPr lang="en-US" dirty="0" smtClean="0">
                          <a:solidFill>
                            <a:schemeClr val="accent6">
                              <a:lumMod val="75000"/>
                            </a:schemeClr>
                          </a:solidFill>
                        </a:rPr>
                        <a:t>-Moody’s</a:t>
                      </a:r>
                    </a:p>
                  </a:txBody>
                  <a:tcPr marL="9144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71600">
                <a:tc>
                  <a:txBody>
                    <a:bodyPr/>
                    <a:lstStyle/>
                    <a:p>
                      <a:r>
                        <a:rPr lang="en-US" sz="1800" kern="1200" baseline="0" dirty="0" smtClean="0">
                          <a:solidFill>
                            <a:schemeClr val="tx1"/>
                          </a:solidFill>
                          <a:latin typeface="+mn-lt"/>
                          <a:ea typeface="+mn-ea"/>
                          <a:cs typeface="+mn-cs"/>
                        </a:rPr>
                        <a:t>“The ‘AA’ rating on the system’s general revenue debt reflect our opinion of the system’s very strong and growing demand at all of the 10 operating campuses, …, and history of successfully weathering multiple business- and state- funding cycles”</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CC"/>
                    </a:solidFill>
                  </a:tcPr>
                </a:tc>
              </a:tr>
              <a:tr h="533400">
                <a:tc>
                  <a:txBody>
                    <a:bodyPr/>
                    <a:lstStyle/>
                    <a:p>
                      <a:r>
                        <a:rPr lang="en-US" dirty="0" smtClean="0">
                          <a:solidFill>
                            <a:srgbClr val="FA9106"/>
                          </a:solidFill>
                        </a:rPr>
                        <a:t>-Standard</a:t>
                      </a:r>
                      <a:r>
                        <a:rPr lang="en-US" baseline="0" dirty="0" smtClean="0">
                          <a:solidFill>
                            <a:srgbClr val="FA9106"/>
                          </a:solidFill>
                        </a:rPr>
                        <a:t> &amp; Poor’s</a:t>
                      </a:r>
                      <a:endParaRPr lang="en-US" dirty="0">
                        <a:solidFill>
                          <a:srgbClr val="FA9106"/>
                        </a:solidFill>
                      </a:endParaRPr>
                    </a:p>
                  </a:txBody>
                  <a:tcPr marL="9144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71600">
                <a:tc>
                  <a:txBody>
                    <a:bodyPr/>
                    <a:lstStyle/>
                    <a:p>
                      <a:r>
                        <a:rPr lang="en-US" sz="1800" kern="1200" baseline="0" dirty="0" smtClean="0">
                          <a:solidFill>
                            <a:schemeClr val="tx1"/>
                          </a:solidFill>
                          <a:latin typeface="+mn-lt"/>
                          <a:ea typeface="+mn-ea"/>
                          <a:cs typeface="+mn-cs"/>
                        </a:rPr>
                        <a:t>“UC's substantial level of balance sheet resources; diverse revenue base, which enables it to weather temporary weakness in any one funding source; and manageable debt burden, despite the expansive, capital intensive nature of its operations, underpin its 'AA+' rating.”</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533400">
                <a:tc>
                  <a:txBody>
                    <a:bodyPr/>
                    <a:lstStyle/>
                    <a:p>
                      <a:r>
                        <a:rPr lang="en-US" dirty="0" smtClean="0">
                          <a:solidFill>
                            <a:schemeClr val="accent1">
                              <a:lumMod val="75000"/>
                            </a:schemeClr>
                          </a:solidFill>
                        </a:rPr>
                        <a:t>-Fitch</a:t>
                      </a:r>
                      <a:endParaRPr lang="en-US" dirty="0">
                        <a:solidFill>
                          <a:schemeClr val="accent1">
                            <a:lumMod val="75000"/>
                          </a:schemeClr>
                        </a:solidFill>
                      </a:endParaRPr>
                    </a:p>
                  </a:txBody>
                  <a:tcPr marL="9144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2590800" y="1219200"/>
            <a:ext cx="5416550" cy="5562600"/>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838200" y="762000"/>
            <a:ext cx="8686800" cy="288925"/>
          </a:xfrm>
        </p:spPr>
        <p:txBody>
          <a:bodyPr/>
          <a:lstStyle/>
          <a:p>
            <a:pPr lvl="1"/>
            <a:r>
              <a:rPr lang="en-US" sz="2400" dirty="0" smtClean="0"/>
              <a:t>Organizational Chart</a:t>
            </a:r>
          </a:p>
        </p:txBody>
      </p:sp>
      <p:sp>
        <p:nvSpPr>
          <p:cNvPr id="22" name="TextBox 21"/>
          <p:cNvSpPr txBox="1"/>
          <p:nvPr/>
        </p:nvSpPr>
        <p:spPr>
          <a:xfrm>
            <a:off x="1676402" y="6477000"/>
            <a:ext cx="2895600" cy="415498"/>
          </a:xfrm>
          <a:prstGeom prst="rect">
            <a:avLst/>
          </a:prstGeom>
          <a:noFill/>
        </p:spPr>
        <p:txBody>
          <a:bodyPr wrap="square" rtlCol="0">
            <a:spAutoFit/>
          </a:bodyPr>
          <a:lstStyle/>
          <a:p>
            <a:endParaRPr lang="en-US" sz="1000" u="sng" dirty="0">
              <a:solidFill>
                <a:srgbClr val="FFC000"/>
              </a:solidFill>
            </a:endParaRPr>
          </a:p>
          <a:p>
            <a:endParaRPr lang="en-US" sz="1100" b="1" dirty="0" smtClean="0"/>
          </a:p>
        </p:txBody>
      </p:sp>
      <p:graphicFrame>
        <p:nvGraphicFramePr>
          <p:cNvPr id="13" name="Diagram 12"/>
          <p:cNvGraphicFramePr/>
          <p:nvPr/>
        </p:nvGraphicFramePr>
        <p:xfrm>
          <a:off x="914400" y="1524000"/>
          <a:ext cx="89154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52600" y="6553200"/>
            <a:ext cx="7924800" cy="738664"/>
          </a:xfrm>
          <a:prstGeom prst="rect">
            <a:avLst/>
          </a:prstGeom>
          <a:noFill/>
        </p:spPr>
        <p:txBody>
          <a:bodyPr wrap="square" rtlCol="0">
            <a:spAutoFit/>
          </a:bodyPr>
          <a:lstStyle/>
          <a:p>
            <a:r>
              <a:rPr lang="en-US" u="sng" dirty="0" smtClean="0"/>
              <a:t>Location</a:t>
            </a:r>
            <a:endParaRPr lang="en-US" dirty="0" smtClean="0"/>
          </a:p>
          <a:p>
            <a:r>
              <a:rPr lang="en-US" dirty="0" smtClean="0"/>
              <a:t>1111 Franklin St., Oakland</a:t>
            </a:r>
          </a:p>
          <a:p>
            <a:r>
              <a:rPr lang="en-US" dirty="0" smtClean="0"/>
              <a:t>10</a:t>
            </a:r>
            <a:r>
              <a:rPr lang="en-US" baseline="30000" dirty="0" smtClean="0"/>
              <a:t>th</a:t>
            </a:r>
            <a:r>
              <a:rPr lang="en-US" dirty="0" smtClean="0"/>
              <a:t> Floor, West Side, Between Accounting and Banking &amp; Treasury Services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857250" indent="-857250">
              <a:buFont typeface="+mj-lt"/>
              <a:buAutoNum type="romanUcPeriod" startAt="2"/>
            </a:pPr>
            <a:r>
              <a:rPr lang="en-US" dirty="0" smtClean="0"/>
              <a:t>What We Do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99" y="2286000"/>
            <a:ext cx="348172" cy="307777"/>
          </a:xfrm>
          <a:prstGeom prst="rect">
            <a:avLst/>
          </a:prstGeom>
          <a:noFill/>
        </p:spPr>
        <p:txBody>
          <a:bodyPr wrap="none" rtlCol="0">
            <a:spAutoFit/>
          </a:bodyPr>
          <a:lstStyle/>
          <a:p>
            <a:r>
              <a:rPr lang="en-US" dirty="0" smtClean="0"/>
              <a:t>   </a:t>
            </a:r>
            <a:endParaRPr lang="en-US" dirty="0"/>
          </a:p>
        </p:txBody>
      </p:sp>
      <p:sp>
        <p:nvSpPr>
          <p:cNvPr id="6" name="Title 5"/>
          <p:cNvSpPr>
            <a:spLocks noGrp="1"/>
          </p:cNvSpPr>
          <p:nvPr>
            <p:ph type="title"/>
          </p:nvPr>
        </p:nvSpPr>
        <p:spPr/>
        <p:txBody>
          <a:bodyPr/>
          <a:lstStyle/>
          <a:p>
            <a:r>
              <a:rPr lang="en-US" sz="2800" dirty="0" smtClean="0"/>
              <a:t>Mission</a:t>
            </a:r>
            <a:r>
              <a:rPr lang="en-US" dirty="0" smtClean="0"/>
              <a:t> </a:t>
            </a:r>
            <a:r>
              <a:rPr lang="en-US" sz="2800" dirty="0" smtClean="0"/>
              <a:t>Statement</a:t>
            </a:r>
            <a:endParaRPr lang="en-US" sz="2800" dirty="0"/>
          </a:p>
        </p:txBody>
      </p:sp>
      <p:sp>
        <p:nvSpPr>
          <p:cNvPr id="9" name="Content Placeholder 6"/>
          <p:cNvSpPr>
            <a:spLocks noGrp="1"/>
          </p:cNvSpPr>
          <p:nvPr>
            <p:ph idx="1"/>
          </p:nvPr>
        </p:nvSpPr>
        <p:spPr>
          <a:xfrm>
            <a:off x="990600" y="2133600"/>
            <a:ext cx="8229602" cy="3048000"/>
          </a:xfrm>
          <a:solidFill>
            <a:schemeClr val="tx2"/>
          </a:solidFill>
          <a:ln w="15875">
            <a:solidFill>
              <a:schemeClr val="accent1"/>
            </a:solidFill>
          </a:ln>
        </p:spPr>
        <p:txBody>
          <a:bodyPr/>
          <a:lstStyle/>
          <a:p>
            <a:pPr marL="228600" indent="-228600" algn="ctr">
              <a:lnSpc>
                <a:spcPct val="100000"/>
              </a:lnSpc>
              <a:spcBef>
                <a:spcPts val="0"/>
              </a:spcBef>
              <a:buClr>
                <a:schemeClr val="accent1">
                  <a:lumMod val="75000"/>
                </a:schemeClr>
              </a:buClr>
              <a:buSzPct val="125000"/>
            </a:pPr>
            <a:r>
              <a:rPr lang="en-US" sz="2000" b="1" i="1" dirty="0" smtClean="0">
                <a:solidFill>
                  <a:schemeClr val="bg2"/>
                </a:solidFill>
              </a:rPr>
              <a:t>Capital Markets Finance </a:t>
            </a:r>
            <a:r>
              <a:rPr lang="en-US" sz="2000" i="1" dirty="0" smtClean="0">
                <a:solidFill>
                  <a:schemeClr val="bg2"/>
                </a:solidFill>
              </a:rPr>
              <a:t>at the University of California is responsible for managing the University's debt and loan portfolio.  The mission of Capital Markets Finance is to support the capital-raising activities </a:t>
            </a:r>
            <a:r>
              <a:rPr lang="en-US" sz="2000" i="1" dirty="0" err="1" smtClean="0">
                <a:solidFill>
                  <a:schemeClr val="bg2"/>
                </a:solidFill>
              </a:rPr>
              <a:t>systemwide</a:t>
            </a:r>
            <a:r>
              <a:rPr lang="en-US" sz="2000" i="1" dirty="0" smtClean="0">
                <a:solidFill>
                  <a:schemeClr val="bg2"/>
                </a:solidFill>
              </a:rPr>
              <a:t>.  The services we provide support capital programs for the campuses and medical centers who, in turn, provide services to our faculty and student body.  In serving the University's needs, the staff of Capital Markets Finance is dedicated to providing efficient service with the highest standards of excellence.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9389" y="528640"/>
            <a:ext cx="7313611" cy="612775"/>
          </a:xfrm>
        </p:spPr>
        <p:txBody>
          <a:bodyPr/>
          <a:lstStyle/>
          <a:p>
            <a:r>
              <a:rPr lang="en-US" dirty="0" smtClean="0"/>
              <a:t>University of California Capital Needs</a:t>
            </a:r>
            <a:endParaRPr lang="en-US" sz="1800" b="0" dirty="0" smtClean="0">
              <a:solidFill>
                <a:srgbClr val="FF0000"/>
              </a:solidFill>
            </a:endParaRPr>
          </a:p>
        </p:txBody>
      </p:sp>
      <p:sp>
        <p:nvSpPr>
          <p:cNvPr id="5" name="Content Placeholder 4"/>
          <p:cNvSpPr>
            <a:spLocks noGrp="1"/>
          </p:cNvSpPr>
          <p:nvPr>
            <p:ph idx="1"/>
          </p:nvPr>
        </p:nvSpPr>
        <p:spPr>
          <a:xfrm>
            <a:off x="1066800" y="1371600"/>
            <a:ext cx="5486400" cy="5105400"/>
          </a:xfrm>
        </p:spPr>
        <p:txBody>
          <a:bodyPr/>
          <a:lstStyle/>
          <a:p>
            <a:pPr marL="209550" lvl="1" indent="-207963">
              <a:spcBef>
                <a:spcPts val="0"/>
              </a:spcBef>
              <a:spcAft>
                <a:spcPts val="600"/>
              </a:spcAft>
              <a:buFont typeface="Arial" charset="0"/>
              <a:buChar char="•"/>
            </a:pPr>
            <a:r>
              <a:rPr lang="en-US" sz="2000" dirty="0" smtClean="0"/>
              <a:t>Capital needs continue to be a high priority for the University in order to fulfill its mission</a:t>
            </a:r>
          </a:p>
          <a:p>
            <a:pPr marL="209550" lvl="1" indent="-207963">
              <a:spcBef>
                <a:spcPts val="0"/>
              </a:spcBef>
              <a:spcAft>
                <a:spcPts val="600"/>
              </a:spcAft>
              <a:buFont typeface="Arial" charset="0"/>
              <a:buChar char="•"/>
            </a:pPr>
            <a:endParaRPr lang="en-US" sz="2000" dirty="0" smtClean="0"/>
          </a:p>
          <a:p>
            <a:pPr marL="209550" lvl="1" indent="-207963">
              <a:spcBef>
                <a:spcPts val="0"/>
              </a:spcBef>
              <a:spcAft>
                <a:spcPts val="600"/>
              </a:spcAft>
              <a:buFont typeface="Arial" charset="0"/>
              <a:buChar char="•"/>
            </a:pPr>
            <a:r>
              <a:rPr lang="en-US" sz="2000" dirty="0" smtClean="0"/>
              <a:t>Accommodating student enrollment, systematic modernization and renewal of facilities, seismic corrections, deferred maintenance, and sustainability continue to remain the top capital priorities</a:t>
            </a:r>
          </a:p>
          <a:p>
            <a:pPr marL="209550" lvl="1" indent="-207963">
              <a:spcBef>
                <a:spcPts val="0"/>
              </a:spcBef>
              <a:spcAft>
                <a:spcPts val="600"/>
              </a:spcAft>
              <a:buFont typeface="Arial" charset="0"/>
              <a:buChar char="•"/>
            </a:pPr>
            <a:endParaRPr lang="en-US" sz="2000" dirty="0" smtClean="0"/>
          </a:p>
          <a:p>
            <a:pPr marL="209550" lvl="1" indent="-207963">
              <a:spcBef>
                <a:spcPts val="0"/>
              </a:spcBef>
              <a:spcAft>
                <a:spcPts val="0"/>
              </a:spcAft>
              <a:buFont typeface="Arial" charset="0"/>
              <a:buChar char="•"/>
            </a:pPr>
            <a:r>
              <a:rPr lang="en-US" sz="2000" dirty="0" smtClean="0"/>
              <a:t>$9.1 billion Capital Financial Plan* FY12 through FY16:</a:t>
            </a:r>
          </a:p>
          <a:p>
            <a:pPr marL="457200" lvl="2" indent="-228600" defTabSz="762350">
              <a:lnSpc>
                <a:spcPct val="100000"/>
              </a:lnSpc>
              <a:spcBef>
                <a:spcPts val="0"/>
              </a:spcBef>
              <a:spcAft>
                <a:spcPts val="300"/>
              </a:spcAft>
              <a:buClr>
                <a:schemeClr val="bg2"/>
              </a:buClr>
              <a:buFont typeface="Trebuchet MS" pitchFamily="34" charset="0"/>
              <a:buChar char="–"/>
            </a:pPr>
            <a:r>
              <a:rPr lang="en-US" sz="2000" dirty="0" smtClean="0"/>
              <a:t>Approximately $2.4 billion of projects are projected for long term financing</a:t>
            </a:r>
          </a:p>
        </p:txBody>
      </p:sp>
      <p:pic>
        <p:nvPicPr>
          <p:cNvPr id="441345" name="Picture 1" descr="C:\Program Files\Microsoft Office\MEDIA\CAGCAT10\j0235319.wmf"/>
          <p:cNvPicPr>
            <a:picLocks noChangeAspect="1" noChangeArrowheads="1"/>
          </p:cNvPicPr>
          <p:nvPr/>
        </p:nvPicPr>
        <p:blipFill>
          <a:blip r:embed="rId3" cstate="print"/>
          <a:srcRect/>
          <a:stretch>
            <a:fillRect/>
          </a:stretch>
        </p:blipFill>
        <p:spPr bwMode="auto">
          <a:xfrm>
            <a:off x="326746" y="152401"/>
            <a:ext cx="1044854" cy="1066800"/>
          </a:xfrm>
          <a:prstGeom prst="rect">
            <a:avLst/>
          </a:prstGeom>
          <a:noFill/>
        </p:spPr>
      </p:pic>
      <p:pic>
        <p:nvPicPr>
          <p:cNvPr id="441347" name="Picture 3" descr="C:\Documents and Settings\skim\Local Settings\Temporary Internet Files\Content.IE5\BAG5XYZN\MP910218862[1].jpg"/>
          <p:cNvPicPr>
            <a:picLocks noChangeAspect="1" noChangeArrowheads="1"/>
          </p:cNvPicPr>
          <p:nvPr/>
        </p:nvPicPr>
        <p:blipFill>
          <a:blip r:embed="rId4" cstate="print"/>
          <a:srcRect/>
          <a:stretch>
            <a:fillRect/>
          </a:stretch>
        </p:blipFill>
        <p:spPr bwMode="auto">
          <a:xfrm>
            <a:off x="6617154" y="1371600"/>
            <a:ext cx="2755446" cy="4114800"/>
          </a:xfrm>
          <a:prstGeom prst="rect">
            <a:avLst/>
          </a:prstGeom>
          <a:noFill/>
          <a:ln w="28575">
            <a:solidFill>
              <a:schemeClr val="accent1"/>
            </a:solidFill>
          </a:ln>
        </p:spPr>
      </p:pic>
      <p:sp>
        <p:nvSpPr>
          <p:cNvPr id="6" name="TextBox 5"/>
          <p:cNvSpPr txBox="1"/>
          <p:nvPr/>
        </p:nvSpPr>
        <p:spPr>
          <a:xfrm>
            <a:off x="1752600" y="7068979"/>
            <a:ext cx="5029200" cy="261610"/>
          </a:xfrm>
          <a:prstGeom prst="rect">
            <a:avLst/>
          </a:prstGeom>
          <a:noFill/>
        </p:spPr>
        <p:txBody>
          <a:bodyPr wrap="square" rtlCol="0">
            <a:spAutoFit/>
          </a:bodyPr>
          <a:lstStyle/>
          <a:p>
            <a:r>
              <a:rPr lang="en-US" sz="1100" dirty="0" smtClean="0"/>
              <a:t>* As of November 2011</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Finance at the University of California</a:t>
            </a:r>
            <a:endParaRPr lang="en-US" dirty="0"/>
          </a:p>
        </p:txBody>
      </p:sp>
      <p:graphicFrame>
        <p:nvGraphicFramePr>
          <p:cNvPr id="7" name="Content Placeholder 6"/>
          <p:cNvGraphicFramePr>
            <a:graphicFrameLocks noGrp="1"/>
          </p:cNvGraphicFramePr>
          <p:nvPr>
            <p:ph idx="1"/>
          </p:nvPr>
        </p:nvGraphicFramePr>
        <p:xfrm>
          <a:off x="685800" y="15240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K:\ExtFin\Finance\FINANCE\YIN\2012 CFO Lunch N Learn\thumbs up.jpg"/>
          <p:cNvPicPr>
            <a:picLocks noChangeAspect="1" noChangeArrowheads="1"/>
          </p:cNvPicPr>
          <p:nvPr/>
        </p:nvPicPr>
        <p:blipFill>
          <a:blip r:embed="rId7" cstate="print"/>
          <a:srcRect/>
          <a:stretch>
            <a:fillRect/>
          </a:stretch>
        </p:blipFill>
        <p:spPr bwMode="auto">
          <a:xfrm>
            <a:off x="1238250" y="2209800"/>
            <a:ext cx="1200150" cy="1600200"/>
          </a:xfrm>
          <a:prstGeom prst="rect">
            <a:avLst/>
          </a:prstGeom>
          <a:noFill/>
        </p:spPr>
      </p:pic>
      <p:pic>
        <p:nvPicPr>
          <p:cNvPr id="5" name="Picture 7" descr="K:\ExtFin\Finance\FINANCE\YIN\2012 CFO Lunch N Learn\bonds mcdonalds.png"/>
          <p:cNvPicPr>
            <a:picLocks noChangeAspect="1" noChangeArrowheads="1"/>
          </p:cNvPicPr>
          <p:nvPr/>
        </p:nvPicPr>
        <p:blipFill>
          <a:blip r:embed="rId8" cstate="print"/>
          <a:srcRect/>
          <a:stretch>
            <a:fillRect/>
          </a:stretch>
        </p:blipFill>
        <p:spPr bwMode="auto">
          <a:xfrm>
            <a:off x="799289" y="4572000"/>
            <a:ext cx="1505961" cy="978041"/>
          </a:xfrm>
          <a:prstGeom prst="rect">
            <a:avLst/>
          </a:prstGeom>
          <a:noFill/>
        </p:spPr>
      </p:pic>
      <p:pic>
        <p:nvPicPr>
          <p:cNvPr id="6" name="Picture 9" descr="K:\ExtFin\Finance\FINANCE\YIN\2012 CFO Lunch N Learn\UCSD Library.jpg"/>
          <p:cNvPicPr>
            <a:picLocks noChangeAspect="1" noChangeArrowheads="1"/>
          </p:cNvPicPr>
          <p:nvPr/>
        </p:nvPicPr>
        <p:blipFill>
          <a:blip r:embed="rId9" cstate="print"/>
          <a:srcRect/>
          <a:stretch>
            <a:fillRect/>
          </a:stretch>
        </p:blipFill>
        <p:spPr bwMode="auto">
          <a:xfrm>
            <a:off x="7331689" y="1371600"/>
            <a:ext cx="1888511" cy="1295400"/>
          </a:xfrm>
          <a:prstGeom prst="rect">
            <a:avLst/>
          </a:prstGeom>
          <a:noFill/>
        </p:spPr>
      </p:pic>
      <p:pic>
        <p:nvPicPr>
          <p:cNvPr id="8" name="Picture 7" descr="K:\ExtFin\Finance\FINANCE\YIN\2012 CFO Lunch N Learn\money.jpeg"/>
          <p:cNvPicPr>
            <a:picLocks noChangeAspect="1" noChangeArrowheads="1"/>
          </p:cNvPicPr>
          <p:nvPr/>
        </p:nvPicPr>
        <p:blipFill>
          <a:blip r:embed="rId10" cstate="print"/>
          <a:srcRect/>
          <a:stretch>
            <a:fillRect/>
          </a:stretch>
        </p:blipFill>
        <p:spPr bwMode="auto">
          <a:xfrm>
            <a:off x="7331689" y="3429000"/>
            <a:ext cx="1771315" cy="1257634"/>
          </a:xfrm>
          <a:prstGeom prst="rect">
            <a:avLst/>
          </a:prstGeom>
          <a:noFill/>
        </p:spPr>
      </p:pic>
      <p:pic>
        <p:nvPicPr>
          <p:cNvPr id="1026" name="Picture 2" descr="K:\ExtFin\Finance\FINANCE\YIN\2012 CFO Lunch N Learn\Pictures\frustration.jpg"/>
          <p:cNvPicPr>
            <a:picLocks noChangeAspect="1" noChangeArrowheads="1"/>
          </p:cNvPicPr>
          <p:nvPr/>
        </p:nvPicPr>
        <p:blipFill>
          <a:blip r:embed="rId11" cstate="print"/>
          <a:srcRect/>
          <a:stretch>
            <a:fillRect/>
          </a:stretch>
        </p:blipFill>
        <p:spPr bwMode="auto">
          <a:xfrm>
            <a:off x="7331689" y="5410200"/>
            <a:ext cx="1668403" cy="1509712"/>
          </a:xfrm>
          <a:prstGeom prst="rect">
            <a:avLst/>
          </a:prstGeom>
          <a:noFill/>
        </p:spPr>
      </p:pic>
      <p:cxnSp>
        <p:nvCxnSpPr>
          <p:cNvPr id="10" name="Straight Connector 9"/>
          <p:cNvCxnSpPr/>
          <p:nvPr/>
        </p:nvCxnSpPr>
        <p:spPr bwMode="auto">
          <a:xfrm flipH="1">
            <a:off x="7162801" y="1905000"/>
            <a:ext cx="152399" cy="0"/>
          </a:xfrm>
          <a:prstGeom prst="line">
            <a:avLst/>
          </a:prstGeom>
          <a:noFill/>
          <a:ln w="28575" cap="flat" cmpd="sng" algn="ctr">
            <a:solidFill>
              <a:schemeClr val="accent1">
                <a:lumMod val="75000"/>
              </a:schemeClr>
            </a:solidFill>
            <a:prstDash val="solid"/>
            <a:round/>
            <a:headEnd type="none" w="med" len="med"/>
            <a:tailEnd type="none" w="med" len="med"/>
          </a:ln>
          <a:effectLst/>
        </p:spPr>
      </p:cxnSp>
      <p:cxnSp>
        <p:nvCxnSpPr>
          <p:cNvPr id="13" name="Straight Connector 12"/>
          <p:cNvCxnSpPr/>
          <p:nvPr/>
        </p:nvCxnSpPr>
        <p:spPr bwMode="auto">
          <a:xfrm flipH="1">
            <a:off x="2286000" y="2971800"/>
            <a:ext cx="152399" cy="0"/>
          </a:xfrm>
          <a:prstGeom prst="line">
            <a:avLst/>
          </a:prstGeom>
          <a:noFill/>
          <a:ln w="28575" cap="flat" cmpd="sng" algn="ctr">
            <a:solidFill>
              <a:schemeClr val="accent1">
                <a:lumMod val="75000"/>
              </a:schemeClr>
            </a:solidFill>
            <a:prstDash val="solid"/>
            <a:round/>
            <a:headEnd type="none" w="med" len="med"/>
            <a:tailEnd type="none" w="med" len="med"/>
          </a:ln>
          <a:effectLst/>
        </p:spPr>
      </p:cxnSp>
      <p:cxnSp>
        <p:nvCxnSpPr>
          <p:cNvPr id="14" name="Straight Connector 13"/>
          <p:cNvCxnSpPr/>
          <p:nvPr/>
        </p:nvCxnSpPr>
        <p:spPr bwMode="auto">
          <a:xfrm flipH="1">
            <a:off x="7162801" y="4010525"/>
            <a:ext cx="152399" cy="0"/>
          </a:xfrm>
          <a:prstGeom prst="line">
            <a:avLst/>
          </a:prstGeom>
          <a:noFill/>
          <a:ln w="28575" cap="flat" cmpd="sng" algn="ctr">
            <a:solidFill>
              <a:schemeClr val="accent1">
                <a:lumMod val="75000"/>
              </a:schemeClr>
            </a:solidFill>
            <a:prstDash val="solid"/>
            <a:round/>
            <a:headEnd type="none" w="med" len="med"/>
            <a:tailEnd type="none" w="med" len="med"/>
          </a:ln>
          <a:effectLst/>
        </p:spPr>
      </p:cxnSp>
      <p:cxnSp>
        <p:nvCxnSpPr>
          <p:cNvPr id="15" name="Straight Connector 14"/>
          <p:cNvCxnSpPr/>
          <p:nvPr/>
        </p:nvCxnSpPr>
        <p:spPr bwMode="auto">
          <a:xfrm flipH="1">
            <a:off x="2286000" y="5029200"/>
            <a:ext cx="152399" cy="0"/>
          </a:xfrm>
          <a:prstGeom prst="line">
            <a:avLst/>
          </a:prstGeom>
          <a:noFill/>
          <a:ln w="28575" cap="flat" cmpd="sng" algn="ctr">
            <a:solidFill>
              <a:schemeClr val="accent1">
                <a:lumMod val="75000"/>
              </a:schemeClr>
            </a:solidFill>
            <a:prstDash val="solid"/>
            <a:round/>
            <a:headEnd type="none" w="med" len="med"/>
            <a:tailEnd type="none" w="med" len="med"/>
          </a:ln>
          <a:effectLst/>
        </p:spPr>
      </p:cxnSp>
      <p:cxnSp>
        <p:nvCxnSpPr>
          <p:cNvPr id="16" name="Straight Connector 15"/>
          <p:cNvCxnSpPr/>
          <p:nvPr/>
        </p:nvCxnSpPr>
        <p:spPr bwMode="auto">
          <a:xfrm flipH="1">
            <a:off x="7162801" y="6096000"/>
            <a:ext cx="152399" cy="0"/>
          </a:xfrm>
          <a:prstGeom prst="line">
            <a:avLst/>
          </a:prstGeom>
          <a:noFill/>
          <a:ln w="28575" cap="flat" cmpd="sng" algn="ctr">
            <a:solidFill>
              <a:schemeClr val="accent1">
                <a:lumMod val="75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Markets Finance Internal Relationships</a:t>
            </a:r>
            <a:endParaRPr lang="en-US" dirty="0"/>
          </a:p>
        </p:txBody>
      </p:sp>
      <p:graphicFrame>
        <p:nvGraphicFramePr>
          <p:cNvPr id="4" name="Content Placeholder 3"/>
          <p:cNvGraphicFramePr>
            <a:graphicFrameLocks noGrp="1"/>
          </p:cNvGraphicFramePr>
          <p:nvPr>
            <p:ph idx="1"/>
          </p:nvPr>
        </p:nvGraphicFramePr>
        <p:xfrm>
          <a:off x="6286100" y="1447801"/>
          <a:ext cx="2934100" cy="5437244"/>
        </p:xfrm>
        <a:graphic>
          <a:graphicData uri="http://schemas.openxmlformats.org/drawingml/2006/table">
            <a:tbl>
              <a:tblPr>
                <a:tableStyleId>{616DA210-FB5B-4158-B5E0-FEB733F419BA}</a:tableStyleId>
              </a:tblPr>
              <a:tblGrid>
                <a:gridCol w="2934100"/>
              </a:tblGrid>
              <a:tr h="338713">
                <a:tc>
                  <a:txBody>
                    <a:bodyPr/>
                    <a:lstStyle/>
                    <a:p>
                      <a:r>
                        <a:rPr lang="en-US" b="1" u="sng" dirty="0" smtClean="0">
                          <a:solidFill>
                            <a:schemeClr val="bg1"/>
                          </a:solidFill>
                        </a:rPr>
                        <a:t>Office</a:t>
                      </a:r>
                      <a:r>
                        <a:rPr lang="en-US" b="1" u="sng" baseline="0" dirty="0" smtClean="0">
                          <a:solidFill>
                            <a:schemeClr val="bg1"/>
                          </a:solidFill>
                        </a:rPr>
                        <a:t> of the President</a:t>
                      </a:r>
                      <a:endParaRPr lang="en-US" b="1" u="sng" dirty="0">
                        <a:solidFill>
                          <a:schemeClr val="bg1"/>
                        </a:solidFill>
                      </a:endParaRPr>
                    </a:p>
                  </a:txBody>
                  <a:tcPr anchor="ctr">
                    <a:solidFill>
                      <a:schemeClr val="accent1">
                        <a:lumMod val="75000"/>
                      </a:schemeClr>
                    </a:solidFill>
                  </a:tcPr>
                </a:tc>
              </a:tr>
              <a:tr h="590445">
                <a:tc>
                  <a:txBody>
                    <a:bodyPr/>
                    <a:lstStyle/>
                    <a:p>
                      <a:r>
                        <a:rPr lang="en-US" dirty="0" smtClean="0"/>
                        <a:t>Regents</a:t>
                      </a:r>
                      <a:r>
                        <a:rPr lang="en-US" baseline="0" dirty="0" smtClean="0"/>
                        <a:t> &amp; Secretary of the Regents</a:t>
                      </a:r>
                      <a:endParaRPr lang="en-US" dirty="0"/>
                    </a:p>
                  </a:txBody>
                  <a:tcPr marT="0" marB="0" anchor="ctr">
                    <a:solidFill>
                      <a:schemeClr val="bg1">
                        <a:lumMod val="95000"/>
                      </a:schemeClr>
                    </a:solidFill>
                  </a:tcPr>
                </a:tc>
              </a:tr>
              <a:tr h="590445">
                <a:tc>
                  <a:txBody>
                    <a:bodyPr/>
                    <a:lstStyle/>
                    <a:p>
                      <a:r>
                        <a:rPr lang="en-US" dirty="0" smtClean="0"/>
                        <a:t>Budget &amp; Capital Resources / Real Estate</a:t>
                      </a:r>
                      <a:endParaRPr lang="en-US" dirty="0"/>
                    </a:p>
                  </a:txBody>
                  <a:tcPr marT="0" marB="0" anchor="ctr">
                    <a:solidFill>
                      <a:schemeClr val="bg1">
                        <a:lumMod val="95000"/>
                      </a:schemeClr>
                    </a:solidFill>
                  </a:tcPr>
                </a:tc>
              </a:tr>
              <a:tr h="338713">
                <a:tc>
                  <a:txBody>
                    <a:bodyPr/>
                    <a:lstStyle/>
                    <a:p>
                      <a:r>
                        <a:rPr lang="en-US" dirty="0" smtClean="0"/>
                        <a:t>Office of General</a:t>
                      </a:r>
                      <a:r>
                        <a:rPr lang="en-US" baseline="0" dirty="0" smtClean="0"/>
                        <a:t> Counsel</a:t>
                      </a:r>
                      <a:endParaRPr lang="en-US" dirty="0"/>
                    </a:p>
                  </a:txBody>
                  <a:tcPr marT="0" marB="0" anchor="ctr">
                    <a:solidFill>
                      <a:schemeClr val="bg1">
                        <a:lumMod val="95000"/>
                      </a:schemeClr>
                    </a:solidFill>
                  </a:tcPr>
                </a:tc>
              </a:tr>
              <a:tr h="338713">
                <a:tc>
                  <a:txBody>
                    <a:bodyPr/>
                    <a:lstStyle/>
                    <a:p>
                      <a:r>
                        <a:rPr lang="en-US" dirty="0" smtClean="0"/>
                        <a:t>Financial Accounting</a:t>
                      </a:r>
                      <a:endParaRPr lang="en-US" dirty="0"/>
                    </a:p>
                  </a:txBody>
                  <a:tcPr marT="0" marB="0" anchor="ctr">
                    <a:solidFill>
                      <a:schemeClr val="bg1">
                        <a:lumMod val="95000"/>
                      </a:schemeClr>
                    </a:solidFill>
                  </a:tcPr>
                </a:tc>
              </a:tr>
              <a:tr h="590445">
                <a:tc>
                  <a:txBody>
                    <a:bodyPr/>
                    <a:lstStyle/>
                    <a:p>
                      <a:r>
                        <a:rPr lang="en-US" dirty="0" smtClean="0"/>
                        <a:t>Banking &amp; Treasury Services</a:t>
                      </a:r>
                      <a:endParaRPr lang="en-US" dirty="0"/>
                    </a:p>
                  </a:txBody>
                  <a:tcPr marT="0" marB="0" anchor="ctr">
                    <a:solidFill>
                      <a:schemeClr val="bg1">
                        <a:lumMod val="95000"/>
                      </a:schemeClr>
                    </a:solidFill>
                  </a:tcPr>
                </a:tc>
              </a:tr>
              <a:tr h="338713">
                <a:tc>
                  <a:txBody>
                    <a:bodyPr/>
                    <a:lstStyle/>
                    <a:p>
                      <a:r>
                        <a:rPr lang="en-US" dirty="0" smtClean="0"/>
                        <a:t>Student</a:t>
                      </a:r>
                      <a:r>
                        <a:rPr lang="en-US" baseline="0" dirty="0" smtClean="0"/>
                        <a:t> Affairs</a:t>
                      </a:r>
                      <a:endParaRPr lang="en-US" dirty="0"/>
                    </a:p>
                  </a:txBody>
                  <a:tcPr marT="0" marB="0" anchor="ctr">
                    <a:solidFill>
                      <a:schemeClr val="bg1">
                        <a:lumMod val="95000"/>
                      </a:schemeClr>
                    </a:solidFill>
                  </a:tcPr>
                </a:tc>
              </a:tr>
              <a:tr h="338713">
                <a:tc>
                  <a:txBody>
                    <a:bodyPr/>
                    <a:lstStyle/>
                    <a:p>
                      <a:r>
                        <a:rPr lang="en-US" dirty="0" smtClean="0"/>
                        <a:t>Treasurer’s Office</a:t>
                      </a:r>
                      <a:endParaRPr lang="en-US" dirty="0"/>
                    </a:p>
                  </a:txBody>
                  <a:tcPr marT="0" marB="0" anchor="ctr">
                    <a:solidFill>
                      <a:schemeClr val="bg1">
                        <a:lumMod val="95000"/>
                      </a:schemeClr>
                    </a:solidFill>
                  </a:tcPr>
                </a:tc>
              </a:tr>
              <a:tr h="338713">
                <a:tc>
                  <a:txBody>
                    <a:bodyPr/>
                    <a:lstStyle/>
                    <a:p>
                      <a:r>
                        <a:rPr lang="en-US" dirty="0" smtClean="0"/>
                        <a:t>Audits &amp; Compliance</a:t>
                      </a:r>
                      <a:endParaRPr lang="en-US" dirty="0"/>
                    </a:p>
                  </a:txBody>
                  <a:tcPr marT="0" marB="0" anchor="ctr">
                    <a:solidFill>
                      <a:schemeClr val="bg1">
                        <a:lumMod val="95000"/>
                      </a:schemeClr>
                    </a:solidFill>
                  </a:tcPr>
                </a:tc>
              </a:tr>
              <a:tr h="338713">
                <a:tc>
                  <a:txBody>
                    <a:bodyPr/>
                    <a:lstStyle/>
                    <a:p>
                      <a:r>
                        <a:rPr lang="en-US" dirty="0" smtClean="0"/>
                        <a:t>Risk Services</a:t>
                      </a:r>
                      <a:endParaRPr lang="en-US" dirty="0"/>
                    </a:p>
                  </a:txBody>
                  <a:tcPr marT="0" marB="0" anchor="ctr">
                    <a:solidFill>
                      <a:schemeClr val="bg1">
                        <a:lumMod val="95000"/>
                      </a:schemeClr>
                    </a:solidFill>
                  </a:tcPr>
                </a:tc>
              </a:tr>
              <a:tr h="338713">
                <a:tc>
                  <a:txBody>
                    <a:bodyPr/>
                    <a:lstStyle/>
                    <a:p>
                      <a:r>
                        <a:rPr lang="en-US" dirty="0" smtClean="0"/>
                        <a:t>Labor Relations</a:t>
                      </a:r>
                      <a:endParaRPr lang="en-US" dirty="0"/>
                    </a:p>
                  </a:txBody>
                  <a:tcPr marT="0" marB="0" anchor="ctr">
                    <a:solidFill>
                      <a:schemeClr val="bg1">
                        <a:lumMod val="95000"/>
                      </a:schemeClr>
                    </a:solidFill>
                  </a:tcPr>
                </a:tc>
              </a:tr>
              <a:tr h="338713">
                <a:tc>
                  <a:txBody>
                    <a:bodyPr/>
                    <a:lstStyle/>
                    <a:p>
                      <a:r>
                        <a:rPr lang="en-US" dirty="0" smtClean="0"/>
                        <a:t>Health Sciences</a:t>
                      </a:r>
                      <a:endParaRPr lang="en-US" dirty="0"/>
                    </a:p>
                  </a:txBody>
                  <a:tcPr marT="0" marB="0" anchor="ctr">
                    <a:solidFill>
                      <a:schemeClr val="bg1">
                        <a:lumMod val="95000"/>
                      </a:schemeClr>
                    </a:solidFill>
                  </a:tcPr>
                </a:tc>
              </a:tr>
              <a:tr h="590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External Relations –</a:t>
                      </a:r>
                      <a:r>
                        <a:rPr lang="en-US" baseline="0" dirty="0" smtClean="0"/>
                        <a:t> </a:t>
                      </a:r>
                      <a:r>
                        <a:rPr lang="en-US" dirty="0" smtClean="0"/>
                        <a:t>Communications</a:t>
                      </a:r>
                    </a:p>
                  </a:txBody>
                  <a:tcPr marT="0" marB="0" anchor="ctr">
                    <a:solidFill>
                      <a:schemeClr val="bg1">
                        <a:lumMod val="95000"/>
                      </a:schemeClr>
                    </a:solidFill>
                  </a:tcPr>
                </a:tc>
              </a:tr>
            </a:tbl>
          </a:graphicData>
        </a:graphic>
      </p:graphicFrame>
      <p:grpSp>
        <p:nvGrpSpPr>
          <p:cNvPr id="11" name="Group 54"/>
          <p:cNvGrpSpPr/>
          <p:nvPr/>
        </p:nvGrpSpPr>
        <p:grpSpPr>
          <a:xfrm>
            <a:off x="947738" y="1371600"/>
            <a:ext cx="5072062" cy="5334000"/>
            <a:chOff x="685800" y="1447800"/>
            <a:chExt cx="5072062" cy="5334000"/>
          </a:xfrm>
        </p:grpSpPr>
        <p:grpSp>
          <p:nvGrpSpPr>
            <p:cNvPr id="12" name="Group 50"/>
            <p:cNvGrpSpPr/>
            <p:nvPr/>
          </p:nvGrpSpPr>
          <p:grpSpPr>
            <a:xfrm>
              <a:off x="685800" y="1632099"/>
              <a:ext cx="5072062" cy="5149701"/>
              <a:chOff x="685800" y="1632099"/>
              <a:chExt cx="5681662" cy="5412711"/>
            </a:xfrm>
          </p:grpSpPr>
          <p:grpSp>
            <p:nvGrpSpPr>
              <p:cNvPr id="15" name="Group 139"/>
              <p:cNvGrpSpPr/>
              <p:nvPr/>
            </p:nvGrpSpPr>
            <p:grpSpPr>
              <a:xfrm>
                <a:off x="1143000" y="1632099"/>
                <a:ext cx="3856170" cy="4844900"/>
                <a:chOff x="2569614" y="1450812"/>
                <a:chExt cx="4899332" cy="6155525"/>
              </a:xfrm>
            </p:grpSpPr>
            <p:pic>
              <p:nvPicPr>
                <p:cNvPr id="31" name="Picture 1"/>
                <p:cNvPicPr>
                  <a:picLocks noChangeAspect="1" noChangeArrowheads="1"/>
                </p:cNvPicPr>
                <p:nvPr/>
              </p:nvPicPr>
              <p:blipFill>
                <a:blip r:embed="rId2" cstate="print"/>
                <a:srcRect/>
                <a:stretch>
                  <a:fillRect/>
                </a:stretch>
              </p:blipFill>
              <p:spPr bwMode="auto">
                <a:xfrm>
                  <a:off x="2820746" y="1450812"/>
                  <a:ext cx="4648200" cy="5711988"/>
                </a:xfrm>
                <a:prstGeom prst="rect">
                  <a:avLst/>
                </a:prstGeom>
                <a:noFill/>
                <a:ln w="9525">
                  <a:noFill/>
                  <a:miter lim="800000"/>
                  <a:headEnd/>
                  <a:tailEnd/>
                </a:ln>
              </p:spPr>
            </p:pic>
            <p:sp>
              <p:nvSpPr>
                <p:cNvPr id="32" name="Oval 31"/>
                <p:cNvSpPr/>
                <p:nvPr/>
              </p:nvSpPr>
              <p:spPr bwMode="auto">
                <a:xfrm>
                  <a:off x="3829073" y="3907821"/>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33" name="Oval 32"/>
                <p:cNvSpPr/>
                <p:nvPr/>
              </p:nvSpPr>
              <p:spPr bwMode="auto">
                <a:xfrm>
                  <a:off x="4209961" y="3498188"/>
                  <a:ext cx="118124" cy="118124"/>
                </a:xfrm>
                <a:prstGeom prst="ellipse">
                  <a:avLst/>
                </a:prstGeom>
                <a:solidFill>
                  <a:srgbClr val="F0EA00"/>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34" name="Oval 33"/>
                <p:cNvSpPr/>
                <p:nvPr/>
              </p:nvSpPr>
              <p:spPr bwMode="auto">
                <a:xfrm>
                  <a:off x="3722399" y="4057536"/>
                  <a:ext cx="118124" cy="118124"/>
                </a:xfrm>
                <a:prstGeom prst="ellipse">
                  <a:avLst/>
                </a:prstGeom>
                <a:solidFill>
                  <a:srgbClr val="F0EA00"/>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35" name="Oval 34"/>
                <p:cNvSpPr/>
                <p:nvPr/>
              </p:nvSpPr>
              <p:spPr bwMode="auto">
                <a:xfrm>
                  <a:off x="3700879" y="3961384"/>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36" name="Oval 35"/>
                <p:cNvSpPr/>
                <p:nvPr/>
              </p:nvSpPr>
              <p:spPr bwMode="auto">
                <a:xfrm>
                  <a:off x="4129882" y="3526429"/>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37" name="Oval 36"/>
                <p:cNvSpPr/>
                <p:nvPr/>
              </p:nvSpPr>
              <p:spPr bwMode="auto">
                <a:xfrm>
                  <a:off x="6090832" y="6229095"/>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38" name="Oval 37"/>
                <p:cNvSpPr/>
                <p:nvPr/>
              </p:nvSpPr>
              <p:spPr bwMode="auto">
                <a:xfrm>
                  <a:off x="4895855" y="5878841"/>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39" name="Oval 38"/>
                <p:cNvSpPr/>
                <p:nvPr/>
              </p:nvSpPr>
              <p:spPr bwMode="auto">
                <a:xfrm>
                  <a:off x="3881731" y="4443498"/>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40" name="Oval 39"/>
                <p:cNvSpPr/>
                <p:nvPr/>
              </p:nvSpPr>
              <p:spPr bwMode="auto">
                <a:xfrm>
                  <a:off x="4557052" y="4161924"/>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41" name="Oval 40"/>
                <p:cNvSpPr/>
                <p:nvPr/>
              </p:nvSpPr>
              <p:spPr bwMode="auto">
                <a:xfrm>
                  <a:off x="6019867" y="6850380"/>
                  <a:ext cx="118124" cy="118124"/>
                </a:xfrm>
                <a:prstGeom prst="ellipse">
                  <a:avLst/>
                </a:prstGeom>
                <a:solidFill>
                  <a:srgbClr val="F0EA00"/>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42" name="Oval 41"/>
                <p:cNvSpPr/>
                <p:nvPr/>
              </p:nvSpPr>
              <p:spPr bwMode="auto">
                <a:xfrm>
                  <a:off x="5474018" y="6057325"/>
                  <a:ext cx="118124" cy="118124"/>
                </a:xfrm>
                <a:prstGeom prst="ellipse">
                  <a:avLst/>
                </a:prstGeom>
                <a:solidFill>
                  <a:srgbClr val="F0EA00"/>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43" name="Oval 42"/>
                <p:cNvSpPr/>
                <p:nvPr/>
              </p:nvSpPr>
              <p:spPr bwMode="auto">
                <a:xfrm flipV="1">
                  <a:off x="5570831" y="6057325"/>
                  <a:ext cx="96813" cy="96813"/>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44" name="Oval 43"/>
                <p:cNvSpPr/>
                <p:nvPr/>
              </p:nvSpPr>
              <p:spPr bwMode="auto">
                <a:xfrm>
                  <a:off x="5819327" y="6297775"/>
                  <a:ext cx="118124" cy="118124"/>
                </a:xfrm>
                <a:prstGeom prst="ellipse">
                  <a:avLst/>
                </a:prstGeom>
                <a:solidFill>
                  <a:srgbClr val="F0EA00"/>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45" name="Oval 44"/>
                <p:cNvSpPr/>
                <p:nvPr/>
              </p:nvSpPr>
              <p:spPr bwMode="auto">
                <a:xfrm>
                  <a:off x="5723176" y="6297775"/>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sp>
              <p:nvSpPr>
                <p:cNvPr id="46" name="Oval 45"/>
                <p:cNvSpPr/>
                <p:nvPr/>
              </p:nvSpPr>
              <p:spPr bwMode="auto">
                <a:xfrm>
                  <a:off x="6033603" y="6765212"/>
                  <a:ext cx="118124" cy="118124"/>
                </a:xfrm>
                <a:prstGeom prst="ellipse">
                  <a:avLst/>
                </a:prstGeom>
                <a:solidFill>
                  <a:schemeClr val="accent1"/>
                </a:solidFill>
                <a:ln w="1905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rebuchet MS" pitchFamily="34" charset="0"/>
                  </a:endParaRPr>
                </a:p>
              </p:txBody>
            </p:sp>
            <p:cxnSp>
              <p:nvCxnSpPr>
                <p:cNvPr id="47" name="Straight Connector 46"/>
                <p:cNvCxnSpPr>
                  <a:stCxn id="17" idx="3"/>
                  <a:endCxn id="32" idx="1"/>
                </p:cNvCxnSpPr>
                <p:nvPr/>
              </p:nvCxnSpPr>
              <p:spPr bwMode="auto">
                <a:xfrm>
                  <a:off x="2569614" y="2609608"/>
                  <a:ext cx="1276758" cy="131551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48" name="Straight Connector 47"/>
                <p:cNvCxnSpPr>
                  <a:stCxn id="18" idx="3"/>
                  <a:endCxn id="35" idx="1"/>
                </p:cNvCxnSpPr>
                <p:nvPr/>
              </p:nvCxnSpPr>
              <p:spPr bwMode="auto">
                <a:xfrm>
                  <a:off x="3150495" y="3646040"/>
                  <a:ext cx="567684" cy="33264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49" name="Straight Connector 48"/>
                <p:cNvCxnSpPr>
                  <a:stCxn id="19" idx="3"/>
                  <a:endCxn id="34" idx="2"/>
                </p:cNvCxnSpPr>
                <p:nvPr/>
              </p:nvCxnSpPr>
              <p:spPr bwMode="auto">
                <a:xfrm flipV="1">
                  <a:off x="3539765" y="4116598"/>
                  <a:ext cx="182634" cy="18556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0" name="Straight Connector 49"/>
                <p:cNvCxnSpPr>
                  <a:stCxn id="25" idx="1"/>
                  <a:endCxn id="40" idx="7"/>
                </p:cNvCxnSpPr>
                <p:nvPr/>
              </p:nvCxnSpPr>
              <p:spPr bwMode="auto">
                <a:xfrm rot="10800000" flipV="1">
                  <a:off x="4657877" y="3127220"/>
                  <a:ext cx="912955" cy="105200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1" name="Straight Connector 50"/>
                <p:cNvCxnSpPr>
                  <a:stCxn id="26" idx="1"/>
                  <a:endCxn id="42" idx="0"/>
                </p:cNvCxnSpPr>
                <p:nvPr/>
              </p:nvCxnSpPr>
              <p:spPr bwMode="auto">
                <a:xfrm rot="10800000" flipV="1">
                  <a:off x="5533081" y="3715326"/>
                  <a:ext cx="37750" cy="234199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2" name="Straight Connector 51"/>
                <p:cNvCxnSpPr>
                  <a:endCxn id="43" idx="3"/>
                </p:cNvCxnSpPr>
                <p:nvPr/>
              </p:nvCxnSpPr>
              <p:spPr bwMode="auto">
                <a:xfrm rot="5400000">
                  <a:off x="4965430" y="5031078"/>
                  <a:ext cx="1660005" cy="4208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3" name="Straight Connector 52"/>
                <p:cNvCxnSpPr>
                  <a:stCxn id="28" idx="1"/>
                  <a:endCxn id="45" idx="0"/>
                </p:cNvCxnSpPr>
                <p:nvPr/>
              </p:nvCxnSpPr>
              <p:spPr bwMode="auto">
                <a:xfrm rot="10800000" flipV="1">
                  <a:off x="5782240" y="4895564"/>
                  <a:ext cx="1337607" cy="140221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4" name="Straight Connector 53"/>
                <p:cNvCxnSpPr>
                  <a:stCxn id="29" idx="1"/>
                  <a:endCxn id="44" idx="0"/>
                </p:cNvCxnSpPr>
                <p:nvPr/>
              </p:nvCxnSpPr>
              <p:spPr bwMode="auto">
                <a:xfrm rot="10800000" flipV="1">
                  <a:off x="5878390" y="5485587"/>
                  <a:ext cx="1531897" cy="81218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5" name="Straight Connector 54"/>
                <p:cNvCxnSpPr>
                  <a:stCxn id="30" idx="1"/>
                  <a:endCxn id="37" idx="6"/>
                </p:cNvCxnSpPr>
                <p:nvPr/>
              </p:nvCxnSpPr>
              <p:spPr bwMode="auto">
                <a:xfrm rot="10800000">
                  <a:off x="6208956" y="6288157"/>
                  <a:ext cx="620450" cy="119232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6" name="Straight Connector 55"/>
                <p:cNvCxnSpPr>
                  <a:stCxn id="46" idx="2"/>
                  <a:endCxn id="21" idx="3"/>
                </p:cNvCxnSpPr>
                <p:nvPr/>
              </p:nvCxnSpPr>
              <p:spPr bwMode="auto">
                <a:xfrm rot="10800000" flipV="1">
                  <a:off x="4019530" y="6824275"/>
                  <a:ext cx="2014074" cy="34990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7" name="Straight Connector 56"/>
                <p:cNvCxnSpPr>
                  <a:stCxn id="41" idx="3"/>
                  <a:endCxn id="22" idx="0"/>
                </p:cNvCxnSpPr>
                <p:nvPr/>
              </p:nvCxnSpPr>
              <p:spPr bwMode="auto">
                <a:xfrm rot="5400000">
                  <a:off x="4912435" y="6481604"/>
                  <a:ext cx="655133" cy="159433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8" name="Straight Connector 57"/>
                <p:cNvCxnSpPr>
                  <a:stCxn id="20" idx="3"/>
                  <a:endCxn id="38" idx="1"/>
                </p:cNvCxnSpPr>
                <p:nvPr/>
              </p:nvCxnSpPr>
              <p:spPr bwMode="auto">
                <a:xfrm flipV="1">
                  <a:off x="3731376" y="5896140"/>
                  <a:ext cx="1181779" cy="7977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9" name="Straight Connector 58"/>
                <p:cNvCxnSpPr>
                  <a:stCxn id="23" idx="1"/>
                  <a:endCxn id="36" idx="7"/>
                </p:cNvCxnSpPr>
                <p:nvPr/>
              </p:nvCxnSpPr>
              <p:spPr bwMode="auto">
                <a:xfrm rot="10800000" flipV="1">
                  <a:off x="4230707" y="1809799"/>
                  <a:ext cx="662430" cy="1733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0" name="Straight Connector 59"/>
                <p:cNvCxnSpPr>
                  <a:stCxn id="24" idx="1"/>
                  <a:endCxn id="33" idx="7"/>
                </p:cNvCxnSpPr>
                <p:nvPr/>
              </p:nvCxnSpPr>
              <p:spPr bwMode="auto">
                <a:xfrm rot="10800000" flipV="1">
                  <a:off x="4310785" y="2191744"/>
                  <a:ext cx="775979" cy="132374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1" name="Straight Connector 60"/>
                <p:cNvCxnSpPr>
                  <a:endCxn id="39" idx="2"/>
                </p:cNvCxnSpPr>
                <p:nvPr/>
              </p:nvCxnSpPr>
              <p:spPr bwMode="auto">
                <a:xfrm flipV="1">
                  <a:off x="3150495" y="4502561"/>
                  <a:ext cx="731236" cy="683444"/>
                </a:xfrm>
                <a:prstGeom prst="line">
                  <a:avLst/>
                </a:prstGeom>
                <a:noFill/>
                <a:ln w="12700" cap="flat" cmpd="sng" algn="ctr">
                  <a:solidFill>
                    <a:schemeClr val="bg1">
                      <a:lumMod val="50000"/>
                    </a:schemeClr>
                  </a:solidFill>
                  <a:prstDash val="solid"/>
                  <a:round/>
                  <a:headEnd type="none" w="med" len="med"/>
                  <a:tailEnd type="none" w="med" len="med"/>
                </a:ln>
                <a:effectLst/>
              </p:spPr>
            </p:cxnSp>
          </p:grpSp>
          <p:pic>
            <p:nvPicPr>
              <p:cNvPr id="16" name="Picture 2" descr="C:\Documents and Settings\ayin\Desktop\Presentation\logos\ucsc slug logo.gif"/>
              <p:cNvPicPr>
                <a:picLocks noChangeAspect="1" noChangeArrowheads="1"/>
              </p:cNvPicPr>
              <p:nvPr/>
            </p:nvPicPr>
            <p:blipFill>
              <a:blip r:embed="rId3" cstate="print"/>
              <a:srcRect/>
              <a:stretch>
                <a:fillRect/>
              </a:stretch>
            </p:blipFill>
            <p:spPr bwMode="auto">
              <a:xfrm>
                <a:off x="685800" y="4343400"/>
                <a:ext cx="1143000" cy="436597"/>
              </a:xfrm>
              <a:prstGeom prst="rect">
                <a:avLst/>
              </a:prstGeom>
              <a:noFill/>
            </p:spPr>
          </p:pic>
          <p:pic>
            <p:nvPicPr>
              <p:cNvPr id="17" name="Picture 1" descr="C:\Documents and Settings\ayin\Desktop\Presentation\logos\cal.jpg"/>
              <p:cNvPicPr>
                <a:picLocks noChangeAspect="1" noChangeArrowheads="1"/>
              </p:cNvPicPr>
              <p:nvPr/>
            </p:nvPicPr>
            <p:blipFill>
              <a:blip r:embed="rId4" cstate="print"/>
              <a:srcRect/>
              <a:stretch>
                <a:fillRect/>
              </a:stretch>
            </p:blipFill>
            <p:spPr bwMode="auto">
              <a:xfrm>
                <a:off x="762000" y="2362200"/>
                <a:ext cx="457200" cy="363932"/>
              </a:xfrm>
              <a:prstGeom prst="rect">
                <a:avLst/>
              </a:prstGeom>
              <a:noFill/>
            </p:spPr>
          </p:pic>
          <p:pic>
            <p:nvPicPr>
              <p:cNvPr id="18" name="Picture 6"/>
              <p:cNvPicPr>
                <a:picLocks noChangeAspect="1" noChangeArrowheads="1"/>
              </p:cNvPicPr>
              <p:nvPr/>
            </p:nvPicPr>
            <p:blipFill>
              <a:blip r:embed="rId5" cstate="print"/>
              <a:srcRect/>
              <a:stretch>
                <a:fillRect/>
              </a:stretch>
            </p:blipFill>
            <p:spPr bwMode="auto">
              <a:xfrm>
                <a:off x="990600" y="3200400"/>
                <a:ext cx="609600" cy="319043"/>
              </a:xfrm>
              <a:prstGeom prst="rect">
                <a:avLst/>
              </a:prstGeom>
              <a:noFill/>
              <a:ln w="9525">
                <a:noFill/>
                <a:miter lim="800000"/>
                <a:headEnd/>
                <a:tailEnd/>
              </a:ln>
            </p:spPr>
          </p:pic>
          <p:pic>
            <p:nvPicPr>
              <p:cNvPr id="19" name="Picture 6" descr="C:\Documents and Settings\ayin\Desktop\Presentation\logos\ucsf-medical-logo.gif"/>
              <p:cNvPicPr>
                <a:picLocks noChangeAspect="1" noChangeArrowheads="1"/>
              </p:cNvPicPr>
              <p:nvPr/>
            </p:nvPicPr>
            <p:blipFill>
              <a:blip r:embed="rId6" cstate="print"/>
              <a:srcRect/>
              <a:stretch>
                <a:fillRect/>
              </a:stretch>
            </p:blipFill>
            <p:spPr bwMode="auto">
              <a:xfrm>
                <a:off x="685800" y="3733800"/>
                <a:ext cx="1220787" cy="285094"/>
              </a:xfrm>
              <a:prstGeom prst="rect">
                <a:avLst/>
              </a:prstGeom>
              <a:noFill/>
            </p:spPr>
          </p:pic>
          <p:pic>
            <p:nvPicPr>
              <p:cNvPr id="20" name="Picture 3" descr="C:\Documents and Settings\ayin\Desktop\Presentation\logos\ucsb.jpg"/>
              <p:cNvPicPr>
                <a:picLocks noChangeAspect="1" noChangeArrowheads="1"/>
              </p:cNvPicPr>
              <p:nvPr/>
            </p:nvPicPr>
            <p:blipFill>
              <a:blip r:embed="rId7" cstate="print"/>
              <a:srcRect/>
              <a:stretch>
                <a:fillRect/>
              </a:stretch>
            </p:blipFill>
            <p:spPr bwMode="auto">
              <a:xfrm>
                <a:off x="1295400" y="4953000"/>
                <a:ext cx="838200" cy="481445"/>
              </a:xfrm>
              <a:prstGeom prst="rect">
                <a:avLst/>
              </a:prstGeom>
              <a:noFill/>
            </p:spPr>
          </p:pic>
          <p:pic>
            <p:nvPicPr>
              <p:cNvPr id="21" name="Picture 4"/>
              <p:cNvPicPr>
                <a:picLocks noChangeAspect="1" noChangeArrowheads="1"/>
              </p:cNvPicPr>
              <p:nvPr/>
            </p:nvPicPr>
            <p:blipFill>
              <a:blip r:embed="rId8" cstate="print"/>
              <a:srcRect/>
              <a:stretch>
                <a:fillRect/>
              </a:stretch>
            </p:blipFill>
            <p:spPr bwMode="auto">
              <a:xfrm>
                <a:off x="1676400" y="5867400"/>
                <a:ext cx="684000" cy="538907"/>
              </a:xfrm>
              <a:prstGeom prst="rect">
                <a:avLst/>
              </a:prstGeom>
              <a:noFill/>
              <a:ln w="9525">
                <a:noFill/>
                <a:miter lim="800000"/>
                <a:headEnd/>
                <a:tailEnd/>
              </a:ln>
            </p:spPr>
          </p:pic>
          <p:pic>
            <p:nvPicPr>
              <p:cNvPr id="22" name="Picture 9" descr="C:\Documents and Settings\ayin\Desktop\Presentation\logos\ucsd med center.gif"/>
              <p:cNvPicPr>
                <a:picLocks noChangeAspect="1" noChangeArrowheads="1"/>
              </p:cNvPicPr>
              <p:nvPr/>
            </p:nvPicPr>
            <p:blipFill>
              <a:blip r:embed="rId9" cstate="print"/>
              <a:srcRect/>
              <a:stretch>
                <a:fillRect/>
              </a:stretch>
            </p:blipFill>
            <p:spPr bwMode="auto">
              <a:xfrm>
                <a:off x="2133600" y="6476999"/>
                <a:ext cx="967550" cy="567811"/>
              </a:xfrm>
              <a:prstGeom prst="rect">
                <a:avLst/>
              </a:prstGeom>
              <a:noFill/>
            </p:spPr>
          </p:pic>
          <p:pic>
            <p:nvPicPr>
              <p:cNvPr id="23" name="Picture 7"/>
              <p:cNvPicPr>
                <a:picLocks noChangeAspect="1" noChangeArrowheads="1"/>
              </p:cNvPicPr>
              <p:nvPr/>
            </p:nvPicPr>
            <p:blipFill>
              <a:blip r:embed="rId10" cstate="print"/>
              <a:srcRect/>
              <a:stretch>
                <a:fillRect/>
              </a:stretch>
            </p:blipFill>
            <p:spPr bwMode="auto">
              <a:xfrm>
                <a:off x="2971800" y="1828800"/>
                <a:ext cx="990600" cy="171704"/>
              </a:xfrm>
              <a:prstGeom prst="rect">
                <a:avLst/>
              </a:prstGeom>
              <a:noFill/>
              <a:ln w="9525">
                <a:noFill/>
                <a:miter lim="800000"/>
                <a:headEnd/>
                <a:tailEnd/>
              </a:ln>
            </p:spPr>
          </p:pic>
          <p:pic>
            <p:nvPicPr>
              <p:cNvPr id="24" name="Picture 8" descr="C:\Documents and Settings\ayin\Desktop\Presentation\logos\UCDHS_Logo_blue.gif"/>
              <p:cNvPicPr>
                <a:picLocks noChangeAspect="1" noChangeArrowheads="1"/>
              </p:cNvPicPr>
              <p:nvPr/>
            </p:nvPicPr>
            <p:blipFill>
              <a:blip r:embed="rId11" cstate="print"/>
              <a:srcRect/>
              <a:stretch>
                <a:fillRect/>
              </a:stretch>
            </p:blipFill>
            <p:spPr bwMode="auto">
              <a:xfrm>
                <a:off x="3124200" y="2057400"/>
                <a:ext cx="1143000" cy="315746"/>
              </a:xfrm>
              <a:prstGeom prst="rect">
                <a:avLst/>
              </a:prstGeom>
              <a:noFill/>
            </p:spPr>
          </p:pic>
          <p:pic>
            <p:nvPicPr>
              <p:cNvPr id="25" name="Picture 8"/>
              <p:cNvPicPr>
                <a:picLocks noChangeAspect="1" noChangeArrowheads="1"/>
              </p:cNvPicPr>
              <p:nvPr/>
            </p:nvPicPr>
            <p:blipFill>
              <a:blip r:embed="rId12" cstate="print"/>
              <a:srcRect/>
              <a:stretch>
                <a:fillRect/>
              </a:stretch>
            </p:blipFill>
            <p:spPr bwMode="auto">
              <a:xfrm>
                <a:off x="3505200" y="2819400"/>
                <a:ext cx="1066800" cy="264339"/>
              </a:xfrm>
              <a:prstGeom prst="rect">
                <a:avLst/>
              </a:prstGeom>
              <a:noFill/>
              <a:ln w="9525">
                <a:noFill/>
                <a:miter lim="800000"/>
                <a:headEnd/>
                <a:tailEnd/>
              </a:ln>
            </p:spPr>
          </p:pic>
          <p:pic>
            <p:nvPicPr>
              <p:cNvPr id="26" name="Picture 2" descr="C:\Documents and Settings\ayin\Desktop\Presentation\logos\logo_medcenter_reg.gif"/>
              <p:cNvPicPr>
                <a:picLocks noChangeAspect="1" noChangeArrowheads="1"/>
              </p:cNvPicPr>
              <p:nvPr/>
            </p:nvPicPr>
            <p:blipFill>
              <a:blip r:embed="rId13" cstate="print"/>
              <a:srcRect/>
              <a:stretch>
                <a:fillRect/>
              </a:stretch>
            </p:blipFill>
            <p:spPr bwMode="auto">
              <a:xfrm>
                <a:off x="3505200" y="3276600"/>
                <a:ext cx="2819400" cy="275714"/>
              </a:xfrm>
              <a:prstGeom prst="rect">
                <a:avLst/>
              </a:prstGeom>
              <a:noFill/>
            </p:spPr>
          </p:pic>
          <p:pic>
            <p:nvPicPr>
              <p:cNvPr id="27" name="Picture 3" descr="C:\Documents and Settings\ayin\Desktop\Presentation\logos\39749_ucla_logo_big.jpg"/>
              <p:cNvPicPr>
                <a:picLocks noChangeAspect="1" noChangeArrowheads="1"/>
              </p:cNvPicPr>
              <p:nvPr/>
            </p:nvPicPr>
            <p:blipFill>
              <a:blip r:embed="rId14" cstate="print"/>
              <a:srcRect/>
              <a:stretch>
                <a:fillRect/>
              </a:stretch>
            </p:blipFill>
            <p:spPr bwMode="auto">
              <a:xfrm>
                <a:off x="3810000" y="3810000"/>
                <a:ext cx="616404" cy="457200"/>
              </a:xfrm>
              <a:prstGeom prst="rect">
                <a:avLst/>
              </a:prstGeom>
              <a:noFill/>
            </p:spPr>
          </p:pic>
          <p:pic>
            <p:nvPicPr>
              <p:cNvPr id="28" name="Picture 4" descr="C:\Documents and Settings\ayin\Desktop\Presentation\logos\UC Irvine logo.JPG"/>
              <p:cNvPicPr>
                <a:picLocks noChangeAspect="1" noChangeArrowheads="1"/>
              </p:cNvPicPr>
              <p:nvPr/>
            </p:nvPicPr>
            <p:blipFill>
              <a:blip r:embed="rId15" cstate="print"/>
              <a:srcRect/>
              <a:stretch>
                <a:fillRect/>
              </a:stretch>
            </p:blipFill>
            <p:spPr bwMode="auto">
              <a:xfrm>
                <a:off x="4724400" y="4038600"/>
                <a:ext cx="450574" cy="609600"/>
              </a:xfrm>
              <a:prstGeom prst="rect">
                <a:avLst/>
              </a:prstGeom>
              <a:noFill/>
            </p:spPr>
          </p:pic>
          <p:pic>
            <p:nvPicPr>
              <p:cNvPr id="29" name="Picture 6" descr="C:\Documents and Settings\ayin\Desktop\Presentation\logos\uci med logo.jpg"/>
              <p:cNvPicPr>
                <a:picLocks noChangeAspect="1" noChangeArrowheads="1"/>
              </p:cNvPicPr>
              <p:nvPr/>
            </p:nvPicPr>
            <p:blipFill>
              <a:blip r:embed="rId16" cstate="print"/>
              <a:srcRect/>
              <a:stretch>
                <a:fillRect/>
              </a:stretch>
            </p:blipFill>
            <p:spPr bwMode="auto">
              <a:xfrm>
                <a:off x="4953000" y="4648200"/>
                <a:ext cx="1414462" cy="319193"/>
              </a:xfrm>
              <a:prstGeom prst="rect">
                <a:avLst/>
              </a:prstGeom>
              <a:noFill/>
            </p:spPr>
          </p:pic>
          <p:pic>
            <p:nvPicPr>
              <p:cNvPr id="30" name="Picture 7" descr="C:\Documents and Settings\ayin\Desktop\Presentation\logos\ucr_Logo.gif"/>
              <p:cNvPicPr>
                <a:picLocks noChangeAspect="1" noChangeArrowheads="1"/>
              </p:cNvPicPr>
              <p:nvPr/>
            </p:nvPicPr>
            <p:blipFill>
              <a:blip r:embed="rId17" cstate="print"/>
              <a:srcRect/>
              <a:stretch>
                <a:fillRect/>
              </a:stretch>
            </p:blipFill>
            <p:spPr bwMode="auto">
              <a:xfrm>
                <a:off x="4495800" y="6172200"/>
                <a:ext cx="1371600" cy="411480"/>
              </a:xfrm>
              <a:prstGeom prst="rect">
                <a:avLst/>
              </a:prstGeom>
              <a:noFill/>
            </p:spPr>
          </p:pic>
        </p:grpSp>
        <p:cxnSp>
          <p:nvCxnSpPr>
            <p:cNvPr id="13" name="Straight Connector 12"/>
            <p:cNvCxnSpPr>
              <a:stCxn id="14" idx="2"/>
            </p:cNvCxnSpPr>
            <p:nvPr/>
          </p:nvCxnSpPr>
          <p:spPr bwMode="auto">
            <a:xfrm rot="16200000" flipH="1">
              <a:off x="875306" y="2288404"/>
              <a:ext cx="1332089" cy="949101"/>
            </a:xfrm>
            <a:prstGeom prst="line">
              <a:avLst/>
            </a:prstGeom>
            <a:noFill/>
            <a:ln w="12700" cap="flat" cmpd="sng" algn="ctr">
              <a:solidFill>
                <a:schemeClr val="bg1">
                  <a:lumMod val="50000"/>
                </a:schemeClr>
              </a:solidFill>
              <a:prstDash val="solid"/>
              <a:round/>
              <a:headEnd type="none" w="med" len="med"/>
              <a:tailEnd type="none" w="med" len="med"/>
            </a:ln>
            <a:effectLst/>
          </p:spPr>
        </p:cxnSp>
        <p:pic>
          <p:nvPicPr>
            <p:cNvPr id="14" name="Picture 3" descr="C:\Documents and Settings\ayin\Desktop\images.jpg"/>
            <p:cNvPicPr>
              <a:picLocks noChangeAspect="1" noChangeArrowheads="1"/>
            </p:cNvPicPr>
            <p:nvPr/>
          </p:nvPicPr>
          <p:blipFill>
            <a:blip r:embed="rId18" cstate="print"/>
            <a:srcRect/>
            <a:stretch>
              <a:fillRect/>
            </a:stretch>
          </p:blipFill>
          <p:spPr bwMode="auto">
            <a:xfrm>
              <a:off x="685800" y="1447800"/>
              <a:ext cx="762000" cy="649111"/>
            </a:xfrm>
            <a:prstGeom prst="rect">
              <a:avLst/>
            </a:prstGeom>
            <a:noFill/>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2.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4.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16.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17.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18.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7.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4.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9.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heme/theme1.xml><?xml version="1.0" encoding="utf-8"?>
<a:theme xmlns:a="http://schemas.openxmlformats.org/drawingml/2006/main" name="Pitchbook-US">
  <a:themeElements>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fontScheme name="Pitchbook-US">
      <a:majorFont>
        <a:latin typeface="Trebuchet MS"/>
        <a:ea typeface="LF_Kai"/>
        <a:cs typeface=""/>
      </a:majorFont>
      <a:minorFont>
        <a:latin typeface="Trebuchet MS"/>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tion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Pitchbook-US</Template>
  <TotalTime>22695</TotalTime>
  <Words>1701</Words>
  <Application>Microsoft Office PowerPoint</Application>
  <PresentationFormat>Custom</PresentationFormat>
  <Paragraphs>293</Paragraphs>
  <Slides>31</Slides>
  <Notes>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Pitchbook-US</vt:lpstr>
      <vt:lpstr>Section Header</vt:lpstr>
      <vt:lpstr>Slide 0</vt:lpstr>
      <vt:lpstr>Agenda</vt:lpstr>
      <vt:lpstr>Slide 2</vt:lpstr>
      <vt:lpstr>Organizational Chart</vt:lpstr>
      <vt:lpstr>Slide 4</vt:lpstr>
      <vt:lpstr>Mission Statement</vt:lpstr>
      <vt:lpstr>University of California Capital Needs</vt:lpstr>
      <vt:lpstr>External Finance at the University of California</vt:lpstr>
      <vt:lpstr>Capital Markets Finance Internal Relationships</vt:lpstr>
      <vt:lpstr>Capital Markets Finance External Relationships</vt:lpstr>
      <vt:lpstr>Slide 10</vt:lpstr>
      <vt:lpstr>Long Term Financing</vt:lpstr>
      <vt:lpstr>Bond Issue Needed</vt:lpstr>
      <vt:lpstr>Engage Financing Team</vt:lpstr>
      <vt:lpstr>Financing Execution</vt:lpstr>
      <vt:lpstr>Bond Marketing and Pricing</vt:lpstr>
      <vt:lpstr>Closing a University Bond Issue</vt:lpstr>
      <vt:lpstr>Slide 17</vt:lpstr>
      <vt:lpstr>University of California Credit Types</vt:lpstr>
      <vt:lpstr>University of California Outstanding Debt by Credit</vt:lpstr>
      <vt:lpstr>University of California Debt Profile (FY 2013-2050)</vt:lpstr>
      <vt:lpstr>Slide 21</vt:lpstr>
      <vt:lpstr>Management of UC Debt Portfolio</vt:lpstr>
      <vt:lpstr>Compliance with IRS Regulations on Tax Exempt Financings </vt:lpstr>
      <vt:lpstr>Slide 24</vt:lpstr>
      <vt:lpstr>University of California Century Bond - 2112</vt:lpstr>
      <vt:lpstr>LPRB 2012 Series G &amp; H ($999,695,000)</vt:lpstr>
      <vt:lpstr>Recently Financed Projects</vt:lpstr>
      <vt:lpstr>New Projects to Date</vt:lpstr>
      <vt:lpstr>Not-So-Famous Quotes:</vt:lpstr>
      <vt:lpstr>Slide 30</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
  <cp:keywords/>
  <cp:lastModifiedBy>Tae-Moo Yin</cp:lastModifiedBy>
  <cp:revision>2272</cp:revision>
  <cp:lastPrinted>2002-05-20T22:18:19Z</cp:lastPrinted>
  <dcterms:created xsi:type="dcterms:W3CDTF">2002-01-15T15:45:57Z</dcterms:created>
  <dcterms:modified xsi:type="dcterms:W3CDTF">2012-09-27T17:55:51Z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