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7"/>
  </p:notesMasterIdLst>
  <p:sldIdLst>
    <p:sldId id="256" r:id="rId2"/>
    <p:sldId id="320" r:id="rId3"/>
    <p:sldId id="290" r:id="rId4"/>
    <p:sldId id="295" r:id="rId5"/>
    <p:sldId id="316" r:id="rId6"/>
    <p:sldId id="259" r:id="rId7"/>
    <p:sldId id="291" r:id="rId8"/>
    <p:sldId id="314" r:id="rId9"/>
    <p:sldId id="317" r:id="rId10"/>
    <p:sldId id="318" r:id="rId11"/>
    <p:sldId id="258" r:id="rId12"/>
    <p:sldId id="296" r:id="rId13"/>
    <p:sldId id="280" r:id="rId14"/>
    <p:sldId id="281" r:id="rId15"/>
    <p:sldId id="311" r:id="rId16"/>
    <p:sldId id="310" r:id="rId17"/>
    <p:sldId id="313" r:id="rId18"/>
    <p:sldId id="265" r:id="rId19"/>
    <p:sldId id="307" r:id="rId20"/>
    <p:sldId id="302" r:id="rId21"/>
    <p:sldId id="304" r:id="rId22"/>
    <p:sldId id="305" r:id="rId23"/>
    <p:sldId id="292" r:id="rId24"/>
    <p:sldId id="303" r:id="rId25"/>
    <p:sldId id="289"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23" autoAdjust="0"/>
  </p:normalViewPr>
  <p:slideViewPr>
    <p:cSldViewPr>
      <p:cViewPr varScale="1">
        <p:scale>
          <a:sx n="99" d="100"/>
          <a:sy n="99" d="100"/>
        </p:scale>
        <p:origin x="-32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L:\Reports\Quarterly%20Reports\2011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3"/>
  <c:chart>
    <c:autoTitleDeleted val="1"/>
    <c:plotArea>
      <c:layout/>
      <c:barChart>
        <c:barDir val="col"/>
        <c:grouping val="clustered"/>
        <c:ser>
          <c:idx val="1"/>
          <c:order val="0"/>
          <c:tx>
            <c:strRef>
              <c:f>Data!$A$12</c:f>
              <c:strCache>
                <c:ptCount val="1"/>
                <c:pt idx="0">
                  <c:v>2010 Utilization</c:v>
                </c:pt>
              </c:strCache>
            </c:strRef>
          </c:tx>
          <c:cat>
            <c:strRef>
              <c:f>Data!$B$10:$M$10</c:f>
              <c:strCache>
                <c:ptCount val="12"/>
                <c:pt idx="0">
                  <c:v>UCB</c:v>
                </c:pt>
                <c:pt idx="1">
                  <c:v>UCD</c:v>
                </c:pt>
                <c:pt idx="2">
                  <c:v>UCI</c:v>
                </c:pt>
                <c:pt idx="3">
                  <c:v>UCLA</c:v>
                </c:pt>
                <c:pt idx="4">
                  <c:v>UCM</c:v>
                </c:pt>
                <c:pt idx="5">
                  <c:v>UCR</c:v>
                </c:pt>
                <c:pt idx="6">
                  <c:v>UCSD</c:v>
                </c:pt>
                <c:pt idx="7">
                  <c:v>UCSF</c:v>
                </c:pt>
                <c:pt idx="8">
                  <c:v>UCSB</c:v>
                </c:pt>
                <c:pt idx="9">
                  <c:v>UCSC</c:v>
                </c:pt>
                <c:pt idx="10">
                  <c:v>UCOP</c:v>
                </c:pt>
                <c:pt idx="11">
                  <c:v>System-wide</c:v>
                </c:pt>
              </c:strCache>
            </c:strRef>
          </c:cat>
          <c:val>
            <c:numRef>
              <c:f>Data!$B$12:$M$12</c:f>
              <c:numCache>
                <c:formatCode>0.00%</c:formatCode>
                <c:ptCount val="12"/>
                <c:pt idx="0">
                  <c:v>2.6500000000000024E-2</c:v>
                </c:pt>
                <c:pt idx="1">
                  <c:v>0.34150000000000036</c:v>
                </c:pt>
                <c:pt idx="2">
                  <c:v>2.9500000000000002E-2</c:v>
                </c:pt>
                <c:pt idx="3">
                  <c:v>0.22360000000000008</c:v>
                </c:pt>
                <c:pt idx="4">
                  <c:v>0.79749999999999999</c:v>
                </c:pt>
                <c:pt idx="5">
                  <c:v>0.23290000000000022</c:v>
                </c:pt>
                <c:pt idx="6">
                  <c:v>0.31630000000000075</c:v>
                </c:pt>
                <c:pt idx="7">
                  <c:v>0.22100000000000009</c:v>
                </c:pt>
                <c:pt idx="8">
                  <c:v>9.1800000000000048E-2</c:v>
                </c:pt>
                <c:pt idx="9">
                  <c:v>0.10790000000000002</c:v>
                </c:pt>
                <c:pt idx="10">
                  <c:v>0.78420000000000001</c:v>
                </c:pt>
                <c:pt idx="11">
                  <c:v>0.20669999999999999</c:v>
                </c:pt>
              </c:numCache>
            </c:numRef>
          </c:val>
        </c:ser>
        <c:ser>
          <c:idx val="0"/>
          <c:order val="1"/>
          <c:tx>
            <c:strRef>
              <c:f>Data!$A$11</c:f>
              <c:strCache>
                <c:ptCount val="1"/>
                <c:pt idx="0">
                  <c:v>2011 Utilization</c:v>
                </c:pt>
              </c:strCache>
            </c:strRef>
          </c:tx>
          <c:cat>
            <c:strRef>
              <c:f>Data!$B$10:$M$10</c:f>
              <c:strCache>
                <c:ptCount val="12"/>
                <c:pt idx="0">
                  <c:v>UCB</c:v>
                </c:pt>
                <c:pt idx="1">
                  <c:v>UCD</c:v>
                </c:pt>
                <c:pt idx="2">
                  <c:v>UCI</c:v>
                </c:pt>
                <c:pt idx="3">
                  <c:v>UCLA</c:v>
                </c:pt>
                <c:pt idx="4">
                  <c:v>UCM</c:v>
                </c:pt>
                <c:pt idx="5">
                  <c:v>UCR</c:v>
                </c:pt>
                <c:pt idx="6">
                  <c:v>UCSD</c:v>
                </c:pt>
                <c:pt idx="7">
                  <c:v>UCSF</c:v>
                </c:pt>
                <c:pt idx="8">
                  <c:v>UCSB</c:v>
                </c:pt>
                <c:pt idx="9">
                  <c:v>UCSC</c:v>
                </c:pt>
                <c:pt idx="10">
                  <c:v>UCOP</c:v>
                </c:pt>
                <c:pt idx="11">
                  <c:v>System-wide</c:v>
                </c:pt>
              </c:strCache>
            </c:strRef>
          </c:cat>
          <c:val>
            <c:numRef>
              <c:f>Data!$B$11:$M$11</c:f>
              <c:numCache>
                <c:formatCode>0.00%</c:formatCode>
                <c:ptCount val="12"/>
                <c:pt idx="0">
                  <c:v>0.15050000000000022</c:v>
                </c:pt>
                <c:pt idx="1">
                  <c:v>0.44520000000000015</c:v>
                </c:pt>
                <c:pt idx="2">
                  <c:v>6.7100000000000076E-2</c:v>
                </c:pt>
                <c:pt idx="3">
                  <c:v>0.49830000000000058</c:v>
                </c:pt>
                <c:pt idx="4">
                  <c:v>0.64350000000000063</c:v>
                </c:pt>
                <c:pt idx="5">
                  <c:v>0.253</c:v>
                </c:pt>
                <c:pt idx="6">
                  <c:v>0.39180000000000076</c:v>
                </c:pt>
                <c:pt idx="7">
                  <c:v>0.35440000000000038</c:v>
                </c:pt>
                <c:pt idx="8">
                  <c:v>0.10510000000000011</c:v>
                </c:pt>
                <c:pt idx="9">
                  <c:v>0.14650000000000021</c:v>
                </c:pt>
                <c:pt idx="10">
                  <c:v>0.78249999999999997</c:v>
                </c:pt>
                <c:pt idx="11">
                  <c:v>0.32950000000000057</c:v>
                </c:pt>
              </c:numCache>
            </c:numRef>
          </c:val>
        </c:ser>
        <c:axId val="96784768"/>
        <c:axId val="96786304"/>
      </c:barChart>
      <c:catAx>
        <c:axId val="96784768"/>
        <c:scaling>
          <c:orientation val="minMax"/>
        </c:scaling>
        <c:axPos val="b"/>
        <c:majorTickMark val="none"/>
        <c:tickLblPos val="nextTo"/>
        <c:crossAx val="96786304"/>
        <c:crosses val="autoZero"/>
        <c:auto val="1"/>
        <c:lblAlgn val="ctr"/>
        <c:lblOffset val="100"/>
      </c:catAx>
      <c:valAx>
        <c:axId val="96786304"/>
        <c:scaling>
          <c:orientation val="minMax"/>
          <c:max val="1"/>
        </c:scaling>
        <c:axPos val="l"/>
        <c:majorGridlines/>
        <c:title>
          <c:tx>
            <c:rich>
              <a:bodyPr/>
              <a:lstStyle/>
              <a:p>
                <a:pPr>
                  <a:defRPr/>
                </a:pPr>
                <a:r>
                  <a:rPr lang="en-US" dirty="0"/>
                  <a:t>Percentage of Estimate</a:t>
                </a:r>
              </a:p>
            </c:rich>
          </c:tx>
          <c:layout/>
        </c:title>
        <c:numFmt formatCode="0%" sourceLinked="0"/>
        <c:majorTickMark val="none"/>
        <c:tickLblPos val="nextTo"/>
        <c:crossAx val="96784768"/>
        <c:crosses val="autoZero"/>
        <c:crossBetween val="between"/>
      </c:valAx>
      <c:dTable>
        <c:showHorzBorder val="1"/>
        <c:showVertBorder val="1"/>
        <c:showOutline val="1"/>
        <c:showKeys val="1"/>
      </c:dTable>
    </c:plotArea>
    <c:plotVisOnly val="1"/>
  </c:chart>
  <c:spPr>
    <a:ln>
      <a:noFill/>
    </a:ln>
  </c:spPr>
  <c:externalData r:id="rId1"/>
</c:chartSpace>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768EAB-864B-4B40-B00B-E15AB04B1579}" type="doc">
      <dgm:prSet loTypeId="urn:microsoft.com/office/officeart/2005/8/layout/chevron1" loCatId="process" qsTypeId="urn:microsoft.com/office/officeart/2005/8/quickstyle/simple5" qsCatId="simple" csTypeId="urn:microsoft.com/office/officeart/2005/8/colors/accent1_5" csCatId="accent1" phldr="1"/>
      <dgm:spPr/>
      <dgm:t>
        <a:bodyPr/>
        <a:lstStyle/>
        <a:p>
          <a:endParaRPr lang="en-US"/>
        </a:p>
      </dgm:t>
    </dgm:pt>
    <dgm:pt modelId="{856D57FF-23AA-4A5D-BC3F-B01E13786520}">
      <dgm:prSet phldrT="[Text]" custT="1"/>
      <dgm:spPr>
        <a:solidFill>
          <a:schemeClr val="accent1"/>
        </a:solidFill>
      </dgm:spPr>
      <dgm:t>
        <a:bodyPr/>
        <a:lstStyle/>
        <a:p>
          <a:pPr algn="ctr"/>
          <a:r>
            <a:rPr lang="en-US" sz="1400" b="1" dirty="0">
              <a:solidFill>
                <a:srgbClr val="FFC000"/>
              </a:solidFill>
            </a:rPr>
            <a:t>2006</a:t>
          </a:r>
        </a:p>
      </dgm:t>
    </dgm:pt>
    <dgm:pt modelId="{C4419A26-3BC8-4E3B-9F7D-728A67D9D2BA}" type="parTrans" cxnId="{60F8383F-ACD3-42FA-98CF-DDD49E9B8452}">
      <dgm:prSet/>
      <dgm:spPr/>
      <dgm:t>
        <a:bodyPr/>
        <a:lstStyle/>
        <a:p>
          <a:endParaRPr lang="en-US"/>
        </a:p>
      </dgm:t>
    </dgm:pt>
    <dgm:pt modelId="{BB787754-2774-4EB4-A75F-6F1295EC47ED}" type="sibTrans" cxnId="{60F8383F-ACD3-42FA-98CF-DDD49E9B8452}">
      <dgm:prSet/>
      <dgm:spPr>
        <a:solidFill>
          <a:schemeClr val="accent1">
            <a:lumMod val="75000"/>
          </a:schemeClr>
        </a:solidFill>
      </dgm:spPr>
      <dgm:t>
        <a:bodyPr/>
        <a:lstStyle/>
        <a:p>
          <a:endParaRPr lang="en-US"/>
        </a:p>
      </dgm:t>
    </dgm:pt>
    <dgm:pt modelId="{715B5492-8891-43A8-8CE8-7FC1C4BD34B0}">
      <dgm:prSet phldrT="[Text]" custT="1"/>
      <dgm:spPr>
        <a:noFill/>
        <a:ln>
          <a:noFill/>
        </a:ln>
      </dgm:spPr>
      <dgm:t>
        <a:bodyPr/>
        <a:lstStyle/>
        <a:p>
          <a:pPr algn="l"/>
          <a:r>
            <a:rPr lang="en-US" sz="900" b="1" dirty="0">
              <a:latin typeface="Calibri" pitchFamily="34" charset="0"/>
            </a:rPr>
            <a:t>UC Travel Council was established</a:t>
          </a:r>
        </a:p>
      </dgm:t>
    </dgm:pt>
    <dgm:pt modelId="{D1B31E31-9583-4A5A-9158-11C957EE7D7A}" type="parTrans" cxnId="{AF2E0FDA-057E-43B3-AF01-D2235C73C954}">
      <dgm:prSet/>
      <dgm:spPr/>
      <dgm:t>
        <a:bodyPr/>
        <a:lstStyle/>
        <a:p>
          <a:endParaRPr lang="en-US"/>
        </a:p>
      </dgm:t>
    </dgm:pt>
    <dgm:pt modelId="{E2B595C6-CD06-4EFC-A892-EECD7FDF6075}" type="sibTrans" cxnId="{AF2E0FDA-057E-43B3-AF01-D2235C73C954}">
      <dgm:prSet/>
      <dgm:spPr/>
      <dgm:t>
        <a:bodyPr/>
        <a:lstStyle/>
        <a:p>
          <a:endParaRPr lang="en-US"/>
        </a:p>
      </dgm:t>
    </dgm:pt>
    <dgm:pt modelId="{DE2CCD67-B8A0-4B5F-AC7B-41128EFD88F6}">
      <dgm:prSet phldrT="[Text]" custT="1"/>
      <dgm:spPr>
        <a:solidFill>
          <a:schemeClr val="accent1"/>
        </a:solidFill>
      </dgm:spPr>
      <dgm:t>
        <a:bodyPr/>
        <a:lstStyle/>
        <a:p>
          <a:pPr algn="ctr"/>
          <a:r>
            <a:rPr lang="en-US" sz="1400" b="1" dirty="0">
              <a:solidFill>
                <a:srgbClr val="FFC000"/>
              </a:solidFill>
            </a:rPr>
            <a:t>2007</a:t>
          </a:r>
        </a:p>
      </dgm:t>
    </dgm:pt>
    <dgm:pt modelId="{4076BCAB-5F94-40FD-97F3-7A79A69C62B1}" type="parTrans" cxnId="{A2198D65-A8A5-4A98-BBB2-226137325456}">
      <dgm:prSet/>
      <dgm:spPr/>
      <dgm:t>
        <a:bodyPr/>
        <a:lstStyle/>
        <a:p>
          <a:endParaRPr lang="en-US"/>
        </a:p>
      </dgm:t>
    </dgm:pt>
    <dgm:pt modelId="{4FDB0057-4EEA-455C-9096-E56E82134E70}" type="sibTrans" cxnId="{A2198D65-A8A5-4A98-BBB2-226137325456}">
      <dgm:prSet/>
      <dgm:spPr>
        <a:solidFill>
          <a:schemeClr val="accent1">
            <a:lumMod val="75000"/>
          </a:schemeClr>
        </a:solidFill>
      </dgm:spPr>
      <dgm:t>
        <a:bodyPr/>
        <a:lstStyle/>
        <a:p>
          <a:endParaRPr lang="en-US"/>
        </a:p>
      </dgm:t>
    </dgm:pt>
    <dgm:pt modelId="{B9A89056-0D76-4DB4-806C-E603F4DB5D35}">
      <dgm:prSet phldrT="[Text]" custT="1"/>
      <dgm:spPr>
        <a:noFill/>
      </dgm:spPr>
      <dgm:t>
        <a:bodyPr/>
        <a:lstStyle/>
        <a:p>
          <a:pPr algn="l"/>
          <a:r>
            <a:rPr lang="en-US" sz="900" b="1" dirty="0">
              <a:solidFill>
                <a:srgbClr val="0000FF"/>
              </a:solidFill>
              <a:latin typeface="Calibri" pitchFamily="34" charset="0"/>
            </a:rPr>
            <a:t>Faculty &amp; staff survey distributed regarding a managed travel program</a:t>
          </a:r>
        </a:p>
      </dgm:t>
    </dgm:pt>
    <dgm:pt modelId="{66F590C9-33F6-4575-8351-77BEC5269FC3}" type="parTrans" cxnId="{4AEA16F0-CCBE-4951-95FB-7B916396051A}">
      <dgm:prSet/>
      <dgm:spPr/>
      <dgm:t>
        <a:bodyPr/>
        <a:lstStyle/>
        <a:p>
          <a:endParaRPr lang="en-US"/>
        </a:p>
      </dgm:t>
    </dgm:pt>
    <dgm:pt modelId="{FB3FD2DF-6DD1-4C5B-90C4-07F15F57FB5E}" type="sibTrans" cxnId="{4AEA16F0-CCBE-4951-95FB-7B916396051A}">
      <dgm:prSet/>
      <dgm:spPr/>
      <dgm:t>
        <a:bodyPr/>
        <a:lstStyle/>
        <a:p>
          <a:endParaRPr lang="en-US"/>
        </a:p>
      </dgm:t>
    </dgm:pt>
    <dgm:pt modelId="{DDBED234-115D-43D1-B0E6-1D2F07CDA8B4}">
      <dgm:prSet phldrT="[Text]" custT="1"/>
      <dgm:spPr>
        <a:solidFill>
          <a:schemeClr val="accent1"/>
        </a:solidFill>
      </dgm:spPr>
      <dgm:t>
        <a:bodyPr/>
        <a:lstStyle/>
        <a:p>
          <a:pPr algn="ctr"/>
          <a:r>
            <a:rPr lang="en-US" sz="1400" b="1" dirty="0">
              <a:solidFill>
                <a:srgbClr val="FFC000"/>
              </a:solidFill>
            </a:rPr>
            <a:t>2008</a:t>
          </a:r>
        </a:p>
      </dgm:t>
    </dgm:pt>
    <dgm:pt modelId="{41C4F117-144E-4DBD-90CD-2F32B3959474}" type="parTrans" cxnId="{67D34DF4-99CD-4535-A6BF-882BC455FCFD}">
      <dgm:prSet/>
      <dgm:spPr/>
      <dgm:t>
        <a:bodyPr/>
        <a:lstStyle/>
        <a:p>
          <a:endParaRPr lang="en-US"/>
        </a:p>
      </dgm:t>
    </dgm:pt>
    <dgm:pt modelId="{76A92290-6E22-48EA-B596-BA7D3CF18D39}" type="sibTrans" cxnId="{67D34DF4-99CD-4535-A6BF-882BC455FCFD}">
      <dgm:prSet/>
      <dgm:spPr>
        <a:solidFill>
          <a:schemeClr val="accent1">
            <a:lumMod val="75000"/>
          </a:schemeClr>
        </a:solidFill>
      </dgm:spPr>
      <dgm:t>
        <a:bodyPr/>
        <a:lstStyle/>
        <a:p>
          <a:endParaRPr lang="en-US"/>
        </a:p>
      </dgm:t>
    </dgm:pt>
    <dgm:pt modelId="{865D82CD-4F37-4F97-8A04-84D247102A32}">
      <dgm:prSet phldrT="[Text]" custT="1"/>
      <dgm:spPr>
        <a:noFill/>
      </dgm:spPr>
      <dgm:t>
        <a:bodyPr/>
        <a:lstStyle/>
        <a:p>
          <a:pPr algn="l"/>
          <a:r>
            <a:rPr lang="en-US" sz="900" b="1" dirty="0">
              <a:latin typeface="Calibri" pitchFamily="34" charset="0"/>
            </a:rPr>
            <a:t>The Connexxus portal architecture completed</a:t>
          </a:r>
        </a:p>
      </dgm:t>
    </dgm:pt>
    <dgm:pt modelId="{2CCD26BA-5714-4A2D-BE60-02A286555E6E}" type="parTrans" cxnId="{6CA7C5F6-9E1A-4DDC-BD65-94C4077BA769}">
      <dgm:prSet/>
      <dgm:spPr/>
      <dgm:t>
        <a:bodyPr/>
        <a:lstStyle/>
        <a:p>
          <a:endParaRPr lang="en-US"/>
        </a:p>
      </dgm:t>
    </dgm:pt>
    <dgm:pt modelId="{CF395AE8-B5C3-4D7F-8B1A-C4D1B8D0D2E3}" type="sibTrans" cxnId="{6CA7C5F6-9E1A-4DDC-BD65-94C4077BA769}">
      <dgm:prSet/>
      <dgm:spPr/>
      <dgm:t>
        <a:bodyPr/>
        <a:lstStyle/>
        <a:p>
          <a:endParaRPr lang="en-US"/>
        </a:p>
      </dgm:t>
    </dgm:pt>
    <dgm:pt modelId="{A58A5EDB-F633-44B5-80F2-A9CEAA9B581E}">
      <dgm:prSet custT="1"/>
      <dgm:spPr>
        <a:noFill/>
        <a:ln>
          <a:noFill/>
        </a:ln>
      </dgm:spPr>
      <dgm:t>
        <a:bodyPr/>
        <a:lstStyle/>
        <a:p>
          <a:pPr algn="l"/>
          <a:r>
            <a:rPr lang="en-US" sz="900" b="1" dirty="0">
              <a:solidFill>
                <a:srgbClr val="0000FF"/>
              </a:solidFill>
              <a:latin typeface="Calibri" pitchFamily="34" charset="0"/>
            </a:rPr>
            <a:t>UC Regents approve managed systemwide   travel program</a:t>
          </a:r>
        </a:p>
      </dgm:t>
    </dgm:pt>
    <dgm:pt modelId="{460C149E-2F9D-4D03-8510-F0CCF35D67BC}" type="parTrans" cxnId="{0DF20EF4-A266-4902-A3C3-8C24DF7272DA}">
      <dgm:prSet/>
      <dgm:spPr/>
      <dgm:t>
        <a:bodyPr/>
        <a:lstStyle/>
        <a:p>
          <a:endParaRPr lang="en-US"/>
        </a:p>
      </dgm:t>
    </dgm:pt>
    <dgm:pt modelId="{684B8C42-A586-4C70-BA8F-5253416CEC16}" type="sibTrans" cxnId="{0DF20EF4-A266-4902-A3C3-8C24DF7272DA}">
      <dgm:prSet/>
      <dgm:spPr/>
      <dgm:t>
        <a:bodyPr/>
        <a:lstStyle/>
        <a:p>
          <a:endParaRPr lang="en-US"/>
        </a:p>
      </dgm:t>
    </dgm:pt>
    <dgm:pt modelId="{E6D42141-ADF7-4ABF-A2B8-FB4CECCBA855}">
      <dgm:prSet phldrT="[Text]" custT="1"/>
      <dgm:spPr>
        <a:solidFill>
          <a:schemeClr val="accent1"/>
        </a:solidFill>
      </dgm:spPr>
      <dgm:t>
        <a:bodyPr/>
        <a:lstStyle/>
        <a:p>
          <a:pPr algn="ctr"/>
          <a:r>
            <a:rPr lang="en-US" sz="1400" b="1" dirty="0">
              <a:solidFill>
                <a:srgbClr val="FFC000"/>
              </a:solidFill>
            </a:rPr>
            <a:t>2009</a:t>
          </a:r>
        </a:p>
      </dgm:t>
    </dgm:pt>
    <dgm:pt modelId="{D32AAE46-22AE-46CA-BD56-108195806DA1}" type="parTrans" cxnId="{4B248664-82B8-42A3-BCB7-ED6995AC8815}">
      <dgm:prSet/>
      <dgm:spPr/>
      <dgm:t>
        <a:bodyPr/>
        <a:lstStyle/>
        <a:p>
          <a:endParaRPr lang="en-US"/>
        </a:p>
      </dgm:t>
    </dgm:pt>
    <dgm:pt modelId="{9A960696-4F31-4CCC-8C06-EB1209BC3064}" type="sibTrans" cxnId="{4B248664-82B8-42A3-BCB7-ED6995AC8815}">
      <dgm:prSet/>
      <dgm:spPr>
        <a:solidFill>
          <a:schemeClr val="accent1">
            <a:lumMod val="75000"/>
          </a:schemeClr>
        </a:solidFill>
      </dgm:spPr>
      <dgm:t>
        <a:bodyPr/>
        <a:lstStyle/>
        <a:p>
          <a:endParaRPr lang="en-US"/>
        </a:p>
      </dgm:t>
    </dgm:pt>
    <dgm:pt modelId="{C3F6AE8F-E775-4C0A-9407-713625976BCE}">
      <dgm:prSet phldrT="[Text]" custT="1"/>
      <dgm:spPr>
        <a:solidFill>
          <a:schemeClr val="accent1"/>
        </a:solidFill>
      </dgm:spPr>
      <dgm:t>
        <a:bodyPr/>
        <a:lstStyle/>
        <a:p>
          <a:pPr algn="ctr"/>
          <a:r>
            <a:rPr lang="en-US" sz="1400" b="1" dirty="0">
              <a:solidFill>
                <a:srgbClr val="FFC000"/>
              </a:solidFill>
            </a:rPr>
            <a:t>2010</a:t>
          </a:r>
        </a:p>
      </dgm:t>
    </dgm:pt>
    <dgm:pt modelId="{2AE47551-FBE2-4633-B24E-98B3221028ED}" type="parTrans" cxnId="{E3F6DEE1-7F40-4B8F-95F8-9BE592ECF5C2}">
      <dgm:prSet/>
      <dgm:spPr/>
      <dgm:t>
        <a:bodyPr/>
        <a:lstStyle/>
        <a:p>
          <a:endParaRPr lang="en-US"/>
        </a:p>
      </dgm:t>
    </dgm:pt>
    <dgm:pt modelId="{BFC4E4B8-F8E5-4255-9B37-9D9E9EF60F18}" type="sibTrans" cxnId="{E3F6DEE1-7F40-4B8F-95F8-9BE592ECF5C2}">
      <dgm:prSet/>
      <dgm:spPr>
        <a:solidFill>
          <a:schemeClr val="accent1">
            <a:lumMod val="75000"/>
          </a:schemeClr>
        </a:solidFill>
      </dgm:spPr>
      <dgm:t>
        <a:bodyPr/>
        <a:lstStyle/>
        <a:p>
          <a:endParaRPr lang="en-US"/>
        </a:p>
      </dgm:t>
    </dgm:pt>
    <dgm:pt modelId="{81839A0E-BD18-48BD-8811-7EAEC16BE703}">
      <dgm:prSet phldrT="[Text]" custT="1"/>
      <dgm:spPr>
        <a:solidFill>
          <a:schemeClr val="accent1"/>
        </a:solidFill>
      </dgm:spPr>
      <dgm:t>
        <a:bodyPr/>
        <a:lstStyle/>
        <a:p>
          <a:pPr algn="ctr"/>
          <a:r>
            <a:rPr lang="en-US" sz="1400" b="1" dirty="0">
              <a:solidFill>
                <a:srgbClr val="FFC000"/>
              </a:solidFill>
            </a:rPr>
            <a:t>2011</a:t>
          </a:r>
        </a:p>
      </dgm:t>
    </dgm:pt>
    <dgm:pt modelId="{84525F77-259D-46D6-A26F-C07649359878}" type="parTrans" cxnId="{C7AF3968-AEE3-4F8B-93B0-E677E913EE32}">
      <dgm:prSet/>
      <dgm:spPr/>
      <dgm:t>
        <a:bodyPr/>
        <a:lstStyle/>
        <a:p>
          <a:endParaRPr lang="en-US"/>
        </a:p>
      </dgm:t>
    </dgm:pt>
    <dgm:pt modelId="{368BB685-F342-414D-A6BB-FBBE3017DCD9}" type="sibTrans" cxnId="{C7AF3968-AEE3-4F8B-93B0-E677E913EE32}">
      <dgm:prSet/>
      <dgm:spPr/>
      <dgm:t>
        <a:bodyPr/>
        <a:lstStyle/>
        <a:p>
          <a:endParaRPr lang="en-US"/>
        </a:p>
      </dgm:t>
    </dgm:pt>
    <dgm:pt modelId="{4C51425E-F52F-4155-9D20-CEE38664D764}">
      <dgm:prSet custT="1"/>
      <dgm:spPr>
        <a:noFill/>
      </dgm:spPr>
      <dgm:t>
        <a:bodyPr/>
        <a:lstStyle/>
        <a:p>
          <a:r>
            <a:rPr lang="en-US" sz="900" b="1" dirty="0">
              <a:latin typeface="Calibri" pitchFamily="34" charset="0"/>
            </a:rPr>
            <a:t>Connexxus program designed</a:t>
          </a:r>
        </a:p>
      </dgm:t>
    </dgm:pt>
    <dgm:pt modelId="{92809FA3-7F8F-40D9-BB0D-141529E4586E}" type="parTrans" cxnId="{2AB28B61-B7A5-4F90-903E-4910DD49E5ED}">
      <dgm:prSet/>
      <dgm:spPr/>
      <dgm:t>
        <a:bodyPr/>
        <a:lstStyle/>
        <a:p>
          <a:endParaRPr lang="en-US"/>
        </a:p>
      </dgm:t>
    </dgm:pt>
    <dgm:pt modelId="{252673A2-1C0A-4117-B533-0F61F64C71B2}" type="sibTrans" cxnId="{2AB28B61-B7A5-4F90-903E-4910DD49E5ED}">
      <dgm:prSet/>
      <dgm:spPr/>
      <dgm:t>
        <a:bodyPr/>
        <a:lstStyle/>
        <a:p>
          <a:endParaRPr lang="en-US"/>
        </a:p>
      </dgm:t>
    </dgm:pt>
    <dgm:pt modelId="{AA348FAC-DAAF-42A5-B82A-AACC8685E10C}">
      <dgm:prSet custT="1"/>
      <dgm:spPr>
        <a:noFill/>
      </dgm:spPr>
      <dgm:t>
        <a:bodyPr/>
        <a:lstStyle/>
        <a:p>
          <a:r>
            <a:rPr lang="en-US" sz="900" b="1" dirty="0">
              <a:latin typeface="Calibri" pitchFamily="34" charset="0"/>
            </a:rPr>
            <a:t>Sourcing process – agency, air, car, hotel contracts executed</a:t>
          </a:r>
        </a:p>
      </dgm:t>
    </dgm:pt>
    <dgm:pt modelId="{957CA6FF-D63D-4203-B4A0-43E85A09162C}" type="parTrans" cxnId="{D1F5E865-530E-4FDE-B9E0-12C2690BFF4E}">
      <dgm:prSet/>
      <dgm:spPr/>
      <dgm:t>
        <a:bodyPr/>
        <a:lstStyle/>
        <a:p>
          <a:endParaRPr lang="en-US"/>
        </a:p>
      </dgm:t>
    </dgm:pt>
    <dgm:pt modelId="{94EF6F5E-BA8C-46C0-A9A0-7B52321CE779}" type="sibTrans" cxnId="{D1F5E865-530E-4FDE-B9E0-12C2690BFF4E}">
      <dgm:prSet/>
      <dgm:spPr/>
      <dgm:t>
        <a:bodyPr/>
        <a:lstStyle/>
        <a:p>
          <a:endParaRPr lang="en-US"/>
        </a:p>
      </dgm:t>
    </dgm:pt>
    <dgm:pt modelId="{F06F7F9C-C72F-446F-92CF-E734288FC8D7}">
      <dgm:prSet custT="1"/>
      <dgm:spPr>
        <a:noFill/>
      </dgm:spPr>
      <dgm:t>
        <a:bodyPr/>
        <a:lstStyle/>
        <a:p>
          <a:r>
            <a:rPr lang="en-US" sz="900" b="1" dirty="0">
              <a:latin typeface="Calibri" pitchFamily="34" charset="0"/>
            </a:rPr>
            <a:t>Signed contract with third party company to manage traveler profiles</a:t>
          </a:r>
        </a:p>
      </dgm:t>
    </dgm:pt>
    <dgm:pt modelId="{CF54F398-A3AD-407B-B3CC-C6C34D413A38}" type="parTrans" cxnId="{AB0BB023-2925-4A84-9C6F-F498AFFA8B1A}">
      <dgm:prSet/>
      <dgm:spPr/>
      <dgm:t>
        <a:bodyPr/>
        <a:lstStyle/>
        <a:p>
          <a:endParaRPr lang="en-US"/>
        </a:p>
      </dgm:t>
    </dgm:pt>
    <dgm:pt modelId="{62BEAC71-C1BF-4AAF-AE9B-EA1FB8102F69}" type="sibTrans" cxnId="{AB0BB023-2925-4A84-9C6F-F498AFFA8B1A}">
      <dgm:prSet/>
      <dgm:spPr/>
      <dgm:t>
        <a:bodyPr/>
        <a:lstStyle/>
        <a:p>
          <a:endParaRPr lang="en-US"/>
        </a:p>
      </dgm:t>
    </dgm:pt>
    <dgm:pt modelId="{3550C7B9-F508-4DEC-B0DE-C5BEDCAF9885}">
      <dgm:prSet custT="1"/>
      <dgm:spPr>
        <a:noFill/>
      </dgm:spPr>
      <dgm:t>
        <a:bodyPr/>
        <a:lstStyle/>
        <a:p>
          <a:r>
            <a:rPr lang="en-US" sz="900" b="1" dirty="0">
              <a:solidFill>
                <a:srgbClr val="0000FF"/>
              </a:solidFill>
              <a:latin typeface="Calibri" pitchFamily="34" charset="0"/>
            </a:rPr>
            <a:t>First wave of Connexxus implementations launched at UCSD &amp; UCR</a:t>
          </a:r>
        </a:p>
      </dgm:t>
    </dgm:pt>
    <dgm:pt modelId="{51CA46AF-4C17-4263-BF53-6430A53395BB}" type="parTrans" cxnId="{6963BA1B-7E0C-4712-B1D1-620E32310E09}">
      <dgm:prSet/>
      <dgm:spPr/>
      <dgm:t>
        <a:bodyPr/>
        <a:lstStyle/>
        <a:p>
          <a:endParaRPr lang="en-US"/>
        </a:p>
      </dgm:t>
    </dgm:pt>
    <dgm:pt modelId="{40DB5024-10CC-4524-A1BA-41E19C59B2DA}" type="sibTrans" cxnId="{6963BA1B-7E0C-4712-B1D1-620E32310E09}">
      <dgm:prSet/>
      <dgm:spPr/>
      <dgm:t>
        <a:bodyPr/>
        <a:lstStyle/>
        <a:p>
          <a:endParaRPr lang="en-US"/>
        </a:p>
      </dgm:t>
    </dgm:pt>
    <dgm:pt modelId="{8620FA9C-DD95-44C6-B706-D54E1097D146}">
      <dgm:prSet custT="1"/>
      <dgm:spPr>
        <a:noFill/>
      </dgm:spPr>
      <dgm:t>
        <a:bodyPr/>
        <a:lstStyle/>
        <a:p>
          <a:r>
            <a:rPr lang="en-US" sz="900" b="1" dirty="0">
              <a:latin typeface="Calibri" pitchFamily="34" charset="0"/>
            </a:rPr>
            <a:t>Central Travel Office visits each campus introducing the Connexxus travel program</a:t>
          </a:r>
        </a:p>
      </dgm:t>
    </dgm:pt>
    <dgm:pt modelId="{31F1C89D-D66F-4DB6-9CA8-BD8CC35F8AFA}" type="parTrans" cxnId="{7C1EBA1F-A262-449C-B995-70168A9F28FF}">
      <dgm:prSet/>
      <dgm:spPr/>
      <dgm:t>
        <a:bodyPr/>
        <a:lstStyle/>
        <a:p>
          <a:endParaRPr lang="en-US"/>
        </a:p>
      </dgm:t>
    </dgm:pt>
    <dgm:pt modelId="{31B663B7-7A52-4098-B20A-23C3D949FD79}" type="sibTrans" cxnId="{7C1EBA1F-A262-449C-B995-70168A9F28FF}">
      <dgm:prSet/>
      <dgm:spPr/>
      <dgm:t>
        <a:bodyPr/>
        <a:lstStyle/>
        <a:p>
          <a:endParaRPr lang="en-US"/>
        </a:p>
      </dgm:t>
    </dgm:pt>
    <dgm:pt modelId="{12ED206F-4ED2-4BB5-A63B-35FCE3176350}">
      <dgm:prSet custT="1"/>
      <dgm:spPr>
        <a:noFill/>
      </dgm:spPr>
      <dgm:t>
        <a:bodyPr/>
        <a:lstStyle/>
        <a:p>
          <a:r>
            <a:rPr lang="en-US" sz="900" b="1" dirty="0">
              <a:latin typeface="Calibri" pitchFamily="34" charset="0"/>
            </a:rPr>
            <a:t>First airline ticket transaction took place May, 2008</a:t>
          </a:r>
        </a:p>
      </dgm:t>
    </dgm:pt>
    <dgm:pt modelId="{DB6C848F-7129-44CE-9255-9F1B0046717E}" type="parTrans" cxnId="{B85714E1-3AA2-44A5-9C8F-A1A71D93D9C9}">
      <dgm:prSet/>
      <dgm:spPr/>
      <dgm:t>
        <a:bodyPr/>
        <a:lstStyle/>
        <a:p>
          <a:endParaRPr lang="en-US"/>
        </a:p>
      </dgm:t>
    </dgm:pt>
    <dgm:pt modelId="{1B54A251-C7C5-45C0-939F-33197C2BF6B7}" type="sibTrans" cxnId="{B85714E1-3AA2-44A5-9C8F-A1A71D93D9C9}">
      <dgm:prSet/>
      <dgm:spPr/>
      <dgm:t>
        <a:bodyPr/>
        <a:lstStyle/>
        <a:p>
          <a:endParaRPr lang="en-US"/>
        </a:p>
      </dgm:t>
    </dgm:pt>
    <dgm:pt modelId="{857613B9-59E1-4E9F-8E1F-5F24BD354061}">
      <dgm:prSet phldrT="[Text]" custT="1"/>
      <dgm:spPr>
        <a:noFill/>
      </dgm:spPr>
      <dgm:t>
        <a:bodyPr/>
        <a:lstStyle/>
        <a:p>
          <a:pPr algn="l"/>
          <a:r>
            <a:rPr lang="en-US" sz="900" b="1" dirty="0">
              <a:solidFill>
                <a:srgbClr val="0000FF"/>
              </a:solidFill>
              <a:latin typeface="Calibri" pitchFamily="34" charset="0"/>
            </a:rPr>
            <a:t>President Yudof sends letters to Chancellors </a:t>
          </a:r>
          <a:r>
            <a:rPr lang="en-US" sz="900" b="1" dirty="0" smtClean="0">
              <a:solidFill>
                <a:srgbClr val="0000FF"/>
              </a:solidFill>
              <a:latin typeface="Calibri" pitchFamily="34" charset="0"/>
            </a:rPr>
            <a:t>strongly recommending the use of the Connexxus </a:t>
          </a:r>
          <a:r>
            <a:rPr lang="en-US" sz="900" b="1" dirty="0">
              <a:solidFill>
                <a:srgbClr val="0000FF"/>
              </a:solidFill>
              <a:latin typeface="Calibri" pitchFamily="34" charset="0"/>
            </a:rPr>
            <a:t>program</a:t>
          </a:r>
        </a:p>
      </dgm:t>
    </dgm:pt>
    <dgm:pt modelId="{440F15AA-82C7-4695-9AB8-5762856CADB8}" type="parTrans" cxnId="{70A355DB-FA3C-4692-9D15-88370B8BFDAA}">
      <dgm:prSet/>
      <dgm:spPr/>
      <dgm:t>
        <a:bodyPr/>
        <a:lstStyle/>
        <a:p>
          <a:endParaRPr lang="en-US"/>
        </a:p>
      </dgm:t>
    </dgm:pt>
    <dgm:pt modelId="{B56E2012-1C00-467C-A6CF-5F2B92B2A561}" type="sibTrans" cxnId="{70A355DB-FA3C-4692-9D15-88370B8BFDAA}">
      <dgm:prSet/>
      <dgm:spPr/>
      <dgm:t>
        <a:bodyPr/>
        <a:lstStyle/>
        <a:p>
          <a:endParaRPr lang="en-US"/>
        </a:p>
      </dgm:t>
    </dgm:pt>
    <dgm:pt modelId="{09F03862-C3A2-4D9D-8CC3-B3A364D1A7F2}">
      <dgm:prSet custT="1"/>
      <dgm:spPr>
        <a:noFill/>
      </dgm:spPr>
      <dgm:t>
        <a:bodyPr/>
        <a:lstStyle/>
        <a:p>
          <a:r>
            <a:rPr lang="en-US" sz="900" b="1" dirty="0">
              <a:solidFill>
                <a:sysClr val="windowText" lastClr="000000"/>
              </a:solidFill>
              <a:latin typeface="Calibri" pitchFamily="34" charset="0"/>
            </a:rPr>
            <a:t>Development &amp; implementation of Connexxus data depository</a:t>
          </a:r>
        </a:p>
      </dgm:t>
    </dgm:pt>
    <dgm:pt modelId="{F508FB15-565D-4090-9E8F-4EF981B8015B}" type="parTrans" cxnId="{4D9110C7-7762-4787-A868-67A3B7C8F2DE}">
      <dgm:prSet/>
      <dgm:spPr/>
      <dgm:t>
        <a:bodyPr/>
        <a:lstStyle/>
        <a:p>
          <a:endParaRPr lang="en-US"/>
        </a:p>
      </dgm:t>
    </dgm:pt>
    <dgm:pt modelId="{BF2F2AA9-7863-4E09-8BED-B3B3A0CFE4C3}" type="sibTrans" cxnId="{4D9110C7-7762-4787-A868-67A3B7C8F2DE}">
      <dgm:prSet/>
      <dgm:spPr/>
      <dgm:t>
        <a:bodyPr/>
        <a:lstStyle/>
        <a:p>
          <a:endParaRPr lang="en-US"/>
        </a:p>
      </dgm:t>
    </dgm:pt>
    <dgm:pt modelId="{33C3FC70-16D6-473C-AB44-E84869439DBD}">
      <dgm:prSet custT="1"/>
      <dgm:spPr>
        <a:noFill/>
      </dgm:spPr>
      <dgm:t>
        <a:bodyPr/>
        <a:lstStyle/>
        <a:p>
          <a:r>
            <a:rPr lang="en-US" sz="900" b="1" dirty="0">
              <a:solidFill>
                <a:sysClr val="windowText" lastClr="000000"/>
              </a:solidFill>
              <a:latin typeface="Calibri" pitchFamily="34" charset="0"/>
            </a:rPr>
            <a:t>National Nuclear Security Administrator joins the Connexxus program</a:t>
          </a:r>
        </a:p>
      </dgm:t>
    </dgm:pt>
    <dgm:pt modelId="{35D3A79D-C2C1-427A-9AD8-E7F5B751AB57}" type="parTrans" cxnId="{85A2D149-73B9-44A6-AFB1-834C92739489}">
      <dgm:prSet/>
      <dgm:spPr/>
      <dgm:t>
        <a:bodyPr/>
        <a:lstStyle/>
        <a:p>
          <a:endParaRPr lang="en-US"/>
        </a:p>
      </dgm:t>
    </dgm:pt>
    <dgm:pt modelId="{ABFE856F-C269-472B-84FA-CC0DBFA2D169}" type="sibTrans" cxnId="{85A2D149-73B9-44A6-AFB1-834C92739489}">
      <dgm:prSet/>
      <dgm:spPr/>
      <dgm:t>
        <a:bodyPr/>
        <a:lstStyle/>
        <a:p>
          <a:endParaRPr lang="en-US"/>
        </a:p>
      </dgm:t>
    </dgm:pt>
    <dgm:pt modelId="{9244BC7E-97BA-47A8-9AD7-413EB14C450B}">
      <dgm:prSet custT="1"/>
      <dgm:spPr>
        <a:noFill/>
      </dgm:spPr>
      <dgm:t>
        <a:bodyPr/>
        <a:lstStyle/>
        <a:p>
          <a:r>
            <a:rPr lang="en-US" sz="900" b="1" dirty="0">
              <a:solidFill>
                <a:sysClr val="windowText" lastClr="000000"/>
              </a:solidFill>
              <a:latin typeface="Calibri" pitchFamily="34" charset="0"/>
            </a:rPr>
            <a:t>Connexxus granted registered Trademark rights</a:t>
          </a:r>
        </a:p>
      </dgm:t>
    </dgm:pt>
    <dgm:pt modelId="{7FA10365-1197-4590-97EC-7DA150F3EEA6}" type="parTrans" cxnId="{BBAA9F1B-CB1C-4EE8-B371-24B72D484C2F}">
      <dgm:prSet/>
      <dgm:spPr/>
      <dgm:t>
        <a:bodyPr/>
        <a:lstStyle/>
        <a:p>
          <a:endParaRPr lang="en-US"/>
        </a:p>
      </dgm:t>
    </dgm:pt>
    <dgm:pt modelId="{0C20588D-B951-4F57-88AB-3AE87601BC13}" type="sibTrans" cxnId="{BBAA9F1B-CB1C-4EE8-B371-24B72D484C2F}">
      <dgm:prSet/>
      <dgm:spPr/>
      <dgm:t>
        <a:bodyPr/>
        <a:lstStyle/>
        <a:p>
          <a:endParaRPr lang="en-US"/>
        </a:p>
      </dgm:t>
    </dgm:pt>
    <dgm:pt modelId="{BB88D6A7-BE98-45B8-88B4-3BB141D0A905}">
      <dgm:prSet custT="1"/>
      <dgm:spPr>
        <a:noFill/>
      </dgm:spPr>
      <dgm:t>
        <a:bodyPr/>
        <a:lstStyle/>
        <a:p>
          <a:r>
            <a:rPr lang="en-US" sz="900" b="1" dirty="0">
              <a:solidFill>
                <a:sysClr val="windowText" lastClr="000000"/>
              </a:solidFill>
              <a:latin typeface="Calibri" pitchFamily="34" charset="0"/>
            </a:rPr>
            <a:t>Connexxus partners with UC Risk Services to integrate trip information to UC Traveler Insurance</a:t>
          </a:r>
        </a:p>
      </dgm:t>
    </dgm:pt>
    <dgm:pt modelId="{18901325-F406-46B7-A7F4-C5E46241EA56}" type="parTrans" cxnId="{998E978F-10AC-4814-8906-B04D2D95F9E1}">
      <dgm:prSet/>
      <dgm:spPr/>
      <dgm:t>
        <a:bodyPr/>
        <a:lstStyle/>
        <a:p>
          <a:endParaRPr lang="en-US"/>
        </a:p>
      </dgm:t>
    </dgm:pt>
    <dgm:pt modelId="{54D3DFDB-404D-476A-8764-531020C22DB1}" type="sibTrans" cxnId="{998E978F-10AC-4814-8906-B04D2D95F9E1}">
      <dgm:prSet/>
      <dgm:spPr/>
      <dgm:t>
        <a:bodyPr/>
        <a:lstStyle/>
        <a:p>
          <a:endParaRPr lang="en-US"/>
        </a:p>
      </dgm:t>
    </dgm:pt>
    <dgm:pt modelId="{B466B935-0BA3-4EE5-A130-55DA53CE04BE}">
      <dgm:prSet custT="1"/>
      <dgm:spPr>
        <a:noFill/>
      </dgm:spPr>
      <dgm:t>
        <a:bodyPr/>
        <a:lstStyle/>
        <a:p>
          <a:r>
            <a:rPr lang="en-US" sz="900" b="1" dirty="0">
              <a:solidFill>
                <a:sysClr val="windowText" lastClr="000000"/>
              </a:solidFill>
              <a:latin typeface="Calibri" pitchFamily="34" charset="0"/>
            </a:rPr>
            <a:t>SWABIZ (Southwest) business program added to Connexxus including personal Rapid Rewards incentive</a:t>
          </a:r>
        </a:p>
      </dgm:t>
    </dgm:pt>
    <dgm:pt modelId="{F262AB3A-D547-4F21-84C6-91ECBEA9AFAE}" type="parTrans" cxnId="{4F7428FC-AF25-4BF5-B2B0-8FA57FEAE951}">
      <dgm:prSet/>
      <dgm:spPr/>
      <dgm:t>
        <a:bodyPr/>
        <a:lstStyle/>
        <a:p>
          <a:endParaRPr lang="en-US"/>
        </a:p>
      </dgm:t>
    </dgm:pt>
    <dgm:pt modelId="{DF1EEECE-0597-49E7-9012-AC9E808F0F98}" type="sibTrans" cxnId="{4F7428FC-AF25-4BF5-B2B0-8FA57FEAE951}">
      <dgm:prSet/>
      <dgm:spPr/>
      <dgm:t>
        <a:bodyPr/>
        <a:lstStyle/>
        <a:p>
          <a:endParaRPr lang="en-US"/>
        </a:p>
      </dgm:t>
    </dgm:pt>
    <dgm:pt modelId="{08D72104-2C99-4381-8AAE-F644868A64EE}">
      <dgm:prSet custT="1"/>
      <dgm:spPr>
        <a:noFill/>
      </dgm:spPr>
      <dgm:t>
        <a:bodyPr/>
        <a:lstStyle/>
        <a:p>
          <a:r>
            <a:rPr lang="en-US" sz="900" b="1" dirty="0">
              <a:solidFill>
                <a:sysClr val="windowText" lastClr="000000"/>
              </a:solidFill>
              <a:latin typeface="Calibri" pitchFamily="34" charset="0"/>
            </a:rPr>
            <a:t>First Connexxus program analysis (four campuses) showing actual savings of $871,000</a:t>
          </a:r>
        </a:p>
      </dgm:t>
    </dgm:pt>
    <dgm:pt modelId="{21B106D9-6CCE-4664-810C-5121B5490CF7}" type="parTrans" cxnId="{0BF4ACEA-1EA0-474F-A8F8-A0F3135D3A41}">
      <dgm:prSet/>
      <dgm:spPr/>
      <dgm:t>
        <a:bodyPr/>
        <a:lstStyle/>
        <a:p>
          <a:endParaRPr lang="en-US"/>
        </a:p>
      </dgm:t>
    </dgm:pt>
    <dgm:pt modelId="{FDE0FCF3-C69B-4803-8BCD-08302F0B89F8}" type="sibTrans" cxnId="{0BF4ACEA-1EA0-474F-A8F8-A0F3135D3A41}">
      <dgm:prSet/>
      <dgm:spPr/>
      <dgm:t>
        <a:bodyPr/>
        <a:lstStyle/>
        <a:p>
          <a:endParaRPr lang="en-US"/>
        </a:p>
      </dgm:t>
    </dgm:pt>
    <dgm:pt modelId="{9B2728C6-BB98-4383-8C92-9F852CAC5F7E}">
      <dgm:prSet custT="1"/>
      <dgm:spPr>
        <a:noFill/>
      </dgm:spPr>
      <dgm:t>
        <a:bodyPr/>
        <a:lstStyle/>
        <a:p>
          <a:r>
            <a:rPr lang="en-US" sz="900" b="1" dirty="0">
              <a:solidFill>
                <a:sysClr val="windowText" lastClr="000000"/>
              </a:solidFill>
              <a:latin typeface="Calibri" pitchFamily="34" charset="0"/>
            </a:rPr>
            <a:t>Continued implementation and training initiatives by campus</a:t>
          </a:r>
        </a:p>
      </dgm:t>
    </dgm:pt>
    <dgm:pt modelId="{449CEAD6-763E-48C5-AE37-2903A0F1816B}" type="parTrans" cxnId="{90BAC642-5EE7-47B9-B01C-A789246B9D03}">
      <dgm:prSet/>
      <dgm:spPr/>
      <dgm:t>
        <a:bodyPr/>
        <a:lstStyle/>
        <a:p>
          <a:endParaRPr lang="en-US"/>
        </a:p>
      </dgm:t>
    </dgm:pt>
    <dgm:pt modelId="{BAD3C379-8EAD-41A3-9FD6-9DD201048E4D}" type="sibTrans" cxnId="{90BAC642-5EE7-47B9-B01C-A789246B9D03}">
      <dgm:prSet/>
      <dgm:spPr/>
      <dgm:t>
        <a:bodyPr/>
        <a:lstStyle/>
        <a:p>
          <a:endParaRPr lang="en-US"/>
        </a:p>
      </dgm:t>
    </dgm:pt>
    <dgm:pt modelId="{2CC5D48D-A390-4AB0-B300-8463710D8442}">
      <dgm:prSet phldrT="[Text]" custT="1"/>
      <dgm:spPr>
        <a:noFill/>
      </dgm:spPr>
      <dgm:t>
        <a:bodyPr/>
        <a:lstStyle/>
        <a:p>
          <a:pPr algn="l"/>
          <a:r>
            <a:rPr lang="en-US" sz="900" b="1" dirty="0">
              <a:solidFill>
                <a:srgbClr val="0000FF"/>
              </a:solidFill>
              <a:latin typeface="Calibri" pitchFamily="34" charset="0"/>
            </a:rPr>
            <a:t>Connexxus implementation completed at all UC campus locations</a:t>
          </a:r>
        </a:p>
      </dgm:t>
    </dgm:pt>
    <dgm:pt modelId="{8AE24C80-6C52-418D-9FB4-D24A509BC268}" type="parTrans" cxnId="{91AFC8EC-8F39-479A-AE4D-C7614A341933}">
      <dgm:prSet/>
      <dgm:spPr/>
      <dgm:t>
        <a:bodyPr/>
        <a:lstStyle/>
        <a:p>
          <a:endParaRPr lang="en-US"/>
        </a:p>
      </dgm:t>
    </dgm:pt>
    <dgm:pt modelId="{BF8CC2A9-7119-4B50-B3B1-687815168C13}" type="sibTrans" cxnId="{91AFC8EC-8F39-479A-AE4D-C7614A341933}">
      <dgm:prSet/>
      <dgm:spPr/>
      <dgm:t>
        <a:bodyPr/>
        <a:lstStyle/>
        <a:p>
          <a:endParaRPr lang="en-US"/>
        </a:p>
      </dgm:t>
    </dgm:pt>
    <dgm:pt modelId="{91A48DA7-800B-4027-9AB6-6206876B4FB1}">
      <dgm:prSet custT="1"/>
      <dgm:spPr>
        <a:noFill/>
      </dgm:spPr>
      <dgm:t>
        <a:bodyPr/>
        <a:lstStyle/>
        <a:p>
          <a:pPr algn="l"/>
          <a:r>
            <a:rPr lang="en-US" sz="900" b="1" dirty="0">
              <a:latin typeface="Calibri" pitchFamily="34" charset="0"/>
            </a:rPr>
            <a:t>Continued focus on training and utilization</a:t>
          </a:r>
        </a:p>
      </dgm:t>
    </dgm:pt>
    <dgm:pt modelId="{AE44A258-CDCF-48E1-AB82-4B301927790E}" type="parTrans" cxnId="{7C7EB1A4-BD94-4A19-A4D4-9E50F25B5077}">
      <dgm:prSet/>
      <dgm:spPr/>
      <dgm:t>
        <a:bodyPr/>
        <a:lstStyle/>
        <a:p>
          <a:endParaRPr lang="en-US"/>
        </a:p>
      </dgm:t>
    </dgm:pt>
    <dgm:pt modelId="{7DCD3291-DF74-4185-BAF8-DBD9D4C0AD30}" type="sibTrans" cxnId="{7C7EB1A4-BD94-4A19-A4D4-9E50F25B5077}">
      <dgm:prSet/>
      <dgm:spPr/>
      <dgm:t>
        <a:bodyPr/>
        <a:lstStyle/>
        <a:p>
          <a:endParaRPr lang="en-US"/>
        </a:p>
      </dgm:t>
    </dgm:pt>
    <dgm:pt modelId="{C8F7EB11-4486-4FC6-917F-851196A5823E}">
      <dgm:prSet custT="1"/>
      <dgm:spPr>
        <a:noFill/>
      </dgm:spPr>
      <dgm:t>
        <a:bodyPr/>
        <a:lstStyle/>
        <a:p>
          <a:pPr algn="l"/>
          <a:r>
            <a:rPr lang="en-US" sz="900" b="1" dirty="0">
              <a:latin typeface="Calibri" pitchFamily="34" charset="0"/>
            </a:rPr>
            <a:t>Connexxus noted in The Chronicle of Higher Education documenting UC past savings of $3 million</a:t>
          </a:r>
        </a:p>
      </dgm:t>
    </dgm:pt>
    <dgm:pt modelId="{5D23EC38-12D8-4DEA-AB8D-B5B9726C3AB5}" type="parTrans" cxnId="{22C7A2EC-C1F7-422C-AA0C-125A048BDC5C}">
      <dgm:prSet/>
      <dgm:spPr/>
      <dgm:t>
        <a:bodyPr/>
        <a:lstStyle/>
        <a:p>
          <a:endParaRPr lang="en-US"/>
        </a:p>
      </dgm:t>
    </dgm:pt>
    <dgm:pt modelId="{4580C92C-245A-4F52-A9D0-64AB60F2DFD3}" type="sibTrans" cxnId="{22C7A2EC-C1F7-422C-AA0C-125A048BDC5C}">
      <dgm:prSet/>
      <dgm:spPr/>
      <dgm:t>
        <a:bodyPr/>
        <a:lstStyle/>
        <a:p>
          <a:endParaRPr lang="en-US"/>
        </a:p>
      </dgm:t>
    </dgm:pt>
    <dgm:pt modelId="{7DEEA213-B87A-474A-A772-42322C882806}">
      <dgm:prSet custT="1"/>
      <dgm:spPr>
        <a:noFill/>
      </dgm:spPr>
      <dgm:t>
        <a:bodyPr/>
        <a:lstStyle/>
        <a:p>
          <a:pPr algn="l"/>
          <a:r>
            <a:rPr lang="en-US" sz="900" b="1" dirty="0">
              <a:latin typeface="Calibri" pitchFamily="34" charset="0"/>
            </a:rPr>
            <a:t>Developed small business travel program for trips using Federal Funds or EPA Grants</a:t>
          </a:r>
        </a:p>
      </dgm:t>
    </dgm:pt>
    <dgm:pt modelId="{85930F69-0D52-4F4F-9BA1-BD6849894582}" type="parTrans" cxnId="{771914A2-4722-42BB-B043-3AF39816A898}">
      <dgm:prSet/>
      <dgm:spPr/>
      <dgm:t>
        <a:bodyPr/>
        <a:lstStyle/>
        <a:p>
          <a:endParaRPr lang="en-US"/>
        </a:p>
      </dgm:t>
    </dgm:pt>
    <dgm:pt modelId="{617C0369-62BB-4534-AE5B-18370D4F427C}" type="sibTrans" cxnId="{771914A2-4722-42BB-B043-3AF39816A898}">
      <dgm:prSet/>
      <dgm:spPr/>
      <dgm:t>
        <a:bodyPr/>
        <a:lstStyle/>
        <a:p>
          <a:endParaRPr lang="en-US"/>
        </a:p>
      </dgm:t>
    </dgm:pt>
    <dgm:pt modelId="{A7FD978F-A59C-430E-B0E9-B159BA4731D6}">
      <dgm:prSet custT="1"/>
      <dgm:spPr>
        <a:noFill/>
      </dgm:spPr>
      <dgm:t>
        <a:bodyPr/>
        <a:lstStyle/>
        <a:p>
          <a:pPr algn="l"/>
          <a:r>
            <a:rPr lang="en-US" sz="900" b="1" dirty="0">
              <a:latin typeface="Calibri" pitchFamily="34" charset="0"/>
            </a:rPr>
            <a:t>CSU joins Connexxus program</a:t>
          </a:r>
        </a:p>
      </dgm:t>
    </dgm:pt>
    <dgm:pt modelId="{3634B0E7-882A-4487-B581-779C4A7AC044}" type="parTrans" cxnId="{93E5C4A5-8896-4A83-AD9A-D02635314D73}">
      <dgm:prSet/>
      <dgm:spPr/>
      <dgm:t>
        <a:bodyPr/>
        <a:lstStyle/>
        <a:p>
          <a:endParaRPr lang="en-US"/>
        </a:p>
      </dgm:t>
    </dgm:pt>
    <dgm:pt modelId="{9DC9474D-D1DD-435F-B7B3-9C4135109D13}" type="sibTrans" cxnId="{93E5C4A5-8896-4A83-AD9A-D02635314D73}">
      <dgm:prSet/>
      <dgm:spPr/>
      <dgm:t>
        <a:bodyPr/>
        <a:lstStyle/>
        <a:p>
          <a:endParaRPr lang="en-US"/>
        </a:p>
      </dgm:t>
    </dgm:pt>
    <dgm:pt modelId="{40E95497-96E8-4600-945B-19372E4F3D26}">
      <dgm:prSet custT="1"/>
      <dgm:spPr>
        <a:noFill/>
      </dgm:spPr>
      <dgm:t>
        <a:bodyPr/>
        <a:lstStyle/>
        <a:p>
          <a:pPr algn="l"/>
          <a:r>
            <a:rPr lang="en-US" sz="900" b="1" dirty="0">
              <a:latin typeface="Calibri" pitchFamily="34" charset="0"/>
            </a:rPr>
            <a:t>Customized SWABIZ program for UC Academic Senate</a:t>
          </a:r>
        </a:p>
      </dgm:t>
    </dgm:pt>
    <dgm:pt modelId="{F2BD2735-D602-46B6-B945-FBA81AD343D0}" type="parTrans" cxnId="{C3ACB624-8F27-4F83-BA88-20659D47925D}">
      <dgm:prSet/>
      <dgm:spPr/>
      <dgm:t>
        <a:bodyPr/>
        <a:lstStyle/>
        <a:p>
          <a:endParaRPr lang="en-US"/>
        </a:p>
      </dgm:t>
    </dgm:pt>
    <dgm:pt modelId="{6060FB9D-9AB8-49FB-9579-88EF9CFA18D7}" type="sibTrans" cxnId="{C3ACB624-8F27-4F83-BA88-20659D47925D}">
      <dgm:prSet/>
      <dgm:spPr/>
      <dgm:t>
        <a:bodyPr/>
        <a:lstStyle/>
        <a:p>
          <a:endParaRPr lang="en-US"/>
        </a:p>
      </dgm:t>
    </dgm:pt>
    <dgm:pt modelId="{A7FF9380-097C-4D63-A3D7-347084D273C0}">
      <dgm:prSet custT="1"/>
      <dgm:spPr>
        <a:noFill/>
      </dgm:spPr>
      <dgm:t>
        <a:bodyPr/>
        <a:lstStyle/>
        <a:p>
          <a:pPr algn="l"/>
          <a:r>
            <a:rPr lang="en-US" sz="900" b="1" dirty="0">
              <a:solidFill>
                <a:srgbClr val="0000FF"/>
              </a:solidFill>
              <a:latin typeface="Calibri" pitchFamily="34" charset="0"/>
            </a:rPr>
            <a:t>First Connexxus systemwide (ten campuses &amp; UCOP) program evaluation showing annualized savings of $4.4 million</a:t>
          </a:r>
        </a:p>
      </dgm:t>
    </dgm:pt>
    <dgm:pt modelId="{8DEB2F80-6A3E-4389-822A-26042E10F2D8}" type="parTrans" cxnId="{CC3F6307-10EA-4B3B-9270-A5341F2416FA}">
      <dgm:prSet/>
      <dgm:spPr/>
      <dgm:t>
        <a:bodyPr/>
        <a:lstStyle/>
        <a:p>
          <a:endParaRPr lang="en-US"/>
        </a:p>
      </dgm:t>
    </dgm:pt>
    <dgm:pt modelId="{F35D2B45-717E-4FD7-9116-27522E7D6AD1}" type="sibTrans" cxnId="{CC3F6307-10EA-4B3B-9270-A5341F2416FA}">
      <dgm:prSet/>
      <dgm:spPr/>
      <dgm:t>
        <a:bodyPr/>
        <a:lstStyle/>
        <a:p>
          <a:endParaRPr lang="en-US"/>
        </a:p>
      </dgm:t>
    </dgm:pt>
    <dgm:pt modelId="{7EC33F62-4026-4BCD-A5F6-83D047F35976}">
      <dgm:prSet phldrT="[Text]" custT="1"/>
      <dgm:spPr>
        <a:noFill/>
      </dgm:spPr>
      <dgm:t>
        <a:bodyPr/>
        <a:lstStyle/>
        <a:p>
          <a:pPr algn="l"/>
          <a:r>
            <a:rPr lang="en-US" sz="900" b="1" dirty="0">
              <a:latin typeface="Calibri" pitchFamily="34" charset="0"/>
            </a:rPr>
            <a:t>Student and Faculty abroad program launched August, 2011</a:t>
          </a:r>
        </a:p>
      </dgm:t>
    </dgm:pt>
    <dgm:pt modelId="{E465E4FE-EE00-462F-9D97-BB2C3BAD66C5}" type="parTrans" cxnId="{B2A206C8-B365-454E-9498-212940FA485C}">
      <dgm:prSet/>
      <dgm:spPr/>
      <dgm:t>
        <a:bodyPr/>
        <a:lstStyle/>
        <a:p>
          <a:endParaRPr lang="en-US"/>
        </a:p>
      </dgm:t>
    </dgm:pt>
    <dgm:pt modelId="{148224F3-E782-4ABB-829D-F7B962D8A134}" type="sibTrans" cxnId="{B2A206C8-B365-454E-9498-212940FA485C}">
      <dgm:prSet/>
      <dgm:spPr/>
      <dgm:t>
        <a:bodyPr/>
        <a:lstStyle/>
        <a:p>
          <a:endParaRPr lang="en-US"/>
        </a:p>
      </dgm:t>
    </dgm:pt>
    <dgm:pt modelId="{9CECECBD-7CF7-46D8-BFB5-D4C26F73F1EF}">
      <dgm:prSet custT="1"/>
      <dgm:spPr>
        <a:noFill/>
      </dgm:spPr>
      <dgm:t>
        <a:bodyPr/>
        <a:lstStyle/>
        <a:p>
          <a:pPr algn="l"/>
          <a:r>
            <a:rPr lang="en-US" sz="900" b="1" dirty="0">
              <a:latin typeface="Calibri" pitchFamily="34" charset="0"/>
            </a:rPr>
            <a:t>Launched a customized Connexxus program for Agriculture and Natural Resources October, 2011</a:t>
          </a:r>
        </a:p>
      </dgm:t>
    </dgm:pt>
    <dgm:pt modelId="{F71DBA9D-0442-418E-8DD1-B06EDF48F45A}" type="parTrans" cxnId="{355B594B-2BD7-43AA-A285-99F4EF73278F}">
      <dgm:prSet/>
      <dgm:spPr/>
      <dgm:t>
        <a:bodyPr/>
        <a:lstStyle/>
        <a:p>
          <a:endParaRPr lang="en-US"/>
        </a:p>
      </dgm:t>
    </dgm:pt>
    <dgm:pt modelId="{A96172A7-B5A2-48D1-969F-D349B309629F}" type="sibTrans" cxnId="{355B594B-2BD7-43AA-A285-99F4EF73278F}">
      <dgm:prSet/>
      <dgm:spPr/>
      <dgm:t>
        <a:bodyPr/>
        <a:lstStyle/>
        <a:p>
          <a:endParaRPr lang="en-US"/>
        </a:p>
      </dgm:t>
    </dgm:pt>
    <dgm:pt modelId="{0F7E96CE-A421-4E75-8FD3-FE67AB39915D}">
      <dgm:prSet custT="1"/>
      <dgm:spPr>
        <a:noFill/>
      </dgm:spPr>
      <dgm:t>
        <a:bodyPr/>
        <a:lstStyle/>
        <a:p>
          <a:pPr algn="l"/>
          <a:r>
            <a:rPr lang="en-US" sz="900" b="1" dirty="0">
              <a:solidFill>
                <a:srgbClr val="0000FF"/>
              </a:solidFill>
              <a:latin typeface="Calibri" pitchFamily="34" charset="0"/>
            </a:rPr>
            <a:t>Connexxus savings and utilization added to President’s “Working Smarter” initiative</a:t>
          </a:r>
        </a:p>
      </dgm:t>
    </dgm:pt>
    <dgm:pt modelId="{6E259110-C9D8-4790-B0C8-305E901A139F}" type="parTrans" cxnId="{4EA721BB-444A-4C51-8AF9-55B6AF901F57}">
      <dgm:prSet/>
      <dgm:spPr/>
      <dgm:t>
        <a:bodyPr/>
        <a:lstStyle/>
        <a:p>
          <a:endParaRPr lang="en-US"/>
        </a:p>
      </dgm:t>
    </dgm:pt>
    <dgm:pt modelId="{3AB9B0C8-D9C9-454F-A866-DFC08D0244DC}" type="sibTrans" cxnId="{4EA721BB-444A-4C51-8AF9-55B6AF901F57}">
      <dgm:prSet/>
      <dgm:spPr/>
      <dgm:t>
        <a:bodyPr/>
        <a:lstStyle/>
        <a:p>
          <a:endParaRPr lang="en-US"/>
        </a:p>
      </dgm:t>
    </dgm:pt>
    <dgm:pt modelId="{8C2B0904-A597-487C-8092-730E7BCBA360}">
      <dgm:prSet custT="1"/>
      <dgm:spPr>
        <a:noFill/>
      </dgm:spPr>
      <dgm:t>
        <a:bodyPr/>
        <a:lstStyle/>
        <a:p>
          <a:pPr algn="l"/>
          <a:r>
            <a:rPr lang="en-US" sz="900" b="1" dirty="0">
              <a:solidFill>
                <a:srgbClr val="0000FF"/>
              </a:solidFill>
              <a:latin typeface="Calibri" pitchFamily="34" charset="0"/>
            </a:rPr>
            <a:t>Systemwide evaluation of </a:t>
          </a:r>
          <a:r>
            <a:rPr lang="en-US" sz="900" b="1" dirty="0" smtClean="0">
              <a:solidFill>
                <a:srgbClr val="0000FF"/>
              </a:solidFill>
              <a:latin typeface="Calibri" pitchFamily="34" charset="0"/>
            </a:rPr>
            <a:t> 2011 indicated  </a:t>
          </a:r>
          <a:r>
            <a:rPr lang="en-US" sz="900" b="1" dirty="0">
              <a:solidFill>
                <a:srgbClr val="0000FF"/>
              </a:solidFill>
              <a:latin typeface="Calibri" pitchFamily="34" charset="0"/>
            </a:rPr>
            <a:t>savings success at $</a:t>
          </a:r>
          <a:r>
            <a:rPr lang="en-US" sz="900" b="1" dirty="0" smtClean="0">
              <a:solidFill>
                <a:srgbClr val="0000FF"/>
              </a:solidFill>
              <a:latin typeface="Calibri" pitchFamily="34" charset="0"/>
            </a:rPr>
            <a:t>6,534,377 </a:t>
          </a:r>
          <a:r>
            <a:rPr lang="en-US" sz="900" b="1" dirty="0">
              <a:solidFill>
                <a:srgbClr val="0000FF"/>
              </a:solidFill>
              <a:latin typeface="Calibri" pitchFamily="34" charset="0"/>
            </a:rPr>
            <a:t>million</a:t>
          </a:r>
        </a:p>
      </dgm:t>
    </dgm:pt>
    <dgm:pt modelId="{30E30B50-90C5-4580-AB39-AD5123E7E5FD}" type="parTrans" cxnId="{C3E02221-CBB1-43AD-99FF-74D534336D30}">
      <dgm:prSet/>
      <dgm:spPr/>
      <dgm:t>
        <a:bodyPr/>
        <a:lstStyle/>
        <a:p>
          <a:endParaRPr lang="en-US"/>
        </a:p>
      </dgm:t>
    </dgm:pt>
    <dgm:pt modelId="{48ED0CC4-D2F1-4CB2-9280-96AB6B57D487}" type="sibTrans" cxnId="{C3E02221-CBB1-43AD-99FF-74D534336D30}">
      <dgm:prSet/>
      <dgm:spPr/>
      <dgm:t>
        <a:bodyPr/>
        <a:lstStyle/>
        <a:p>
          <a:endParaRPr lang="en-US"/>
        </a:p>
      </dgm:t>
    </dgm:pt>
    <dgm:pt modelId="{4E856413-3354-4C45-A951-74D50DD3CF3D}">
      <dgm:prSet phldrT="[Text]" custT="1"/>
      <dgm:spPr>
        <a:noFill/>
        <a:ln>
          <a:noFill/>
        </a:ln>
      </dgm:spPr>
      <dgm:t>
        <a:bodyPr/>
        <a:lstStyle/>
        <a:p>
          <a:pPr algn="l"/>
          <a:endParaRPr lang="en-US" sz="900" b="1" dirty="0">
            <a:latin typeface="Calibri" pitchFamily="34" charset="0"/>
          </a:endParaRPr>
        </a:p>
      </dgm:t>
    </dgm:pt>
    <dgm:pt modelId="{0B237D95-3E39-4C2E-88BF-C1A19C025668}" type="parTrans" cxnId="{3E016105-E964-4A9E-B793-5A5869105D05}">
      <dgm:prSet/>
      <dgm:spPr/>
      <dgm:t>
        <a:bodyPr/>
        <a:lstStyle/>
        <a:p>
          <a:endParaRPr lang="en-US"/>
        </a:p>
      </dgm:t>
    </dgm:pt>
    <dgm:pt modelId="{0C6E201F-724B-4F87-BD99-CAAFE54206CC}" type="sibTrans" cxnId="{3E016105-E964-4A9E-B793-5A5869105D05}">
      <dgm:prSet/>
      <dgm:spPr/>
      <dgm:t>
        <a:bodyPr/>
        <a:lstStyle/>
        <a:p>
          <a:endParaRPr lang="en-US"/>
        </a:p>
      </dgm:t>
    </dgm:pt>
    <dgm:pt modelId="{C4457123-A92C-4F0D-A76C-3345083FB733}">
      <dgm:prSet phldrT="[Text]" custT="1"/>
      <dgm:spPr>
        <a:noFill/>
      </dgm:spPr>
      <dgm:t>
        <a:bodyPr/>
        <a:lstStyle/>
        <a:p>
          <a:pPr algn="l"/>
          <a:endParaRPr lang="en-US" sz="1000" b="1" dirty="0"/>
        </a:p>
      </dgm:t>
    </dgm:pt>
    <dgm:pt modelId="{846232E1-0D16-4EF2-B9E5-D02B45ACEB20}" type="parTrans" cxnId="{66E948A7-5E79-4E8C-B16F-C99803AE1CE5}">
      <dgm:prSet/>
      <dgm:spPr/>
      <dgm:t>
        <a:bodyPr/>
        <a:lstStyle/>
        <a:p>
          <a:endParaRPr lang="en-US"/>
        </a:p>
      </dgm:t>
    </dgm:pt>
    <dgm:pt modelId="{301D8AC7-0D41-4243-BB4B-2A8250738A42}" type="sibTrans" cxnId="{66E948A7-5E79-4E8C-B16F-C99803AE1CE5}">
      <dgm:prSet/>
      <dgm:spPr/>
      <dgm:t>
        <a:bodyPr/>
        <a:lstStyle/>
        <a:p>
          <a:endParaRPr lang="en-US"/>
        </a:p>
      </dgm:t>
    </dgm:pt>
    <dgm:pt modelId="{86694F80-2BF6-4079-A0DA-C1FF9EEFBCA4}">
      <dgm:prSet phldrT="[Text]" custT="1"/>
      <dgm:spPr>
        <a:noFill/>
      </dgm:spPr>
      <dgm:t>
        <a:bodyPr/>
        <a:lstStyle/>
        <a:p>
          <a:pPr algn="l"/>
          <a:endParaRPr lang="en-US" sz="900" b="1" dirty="0">
            <a:latin typeface="Calibri" pitchFamily="34" charset="0"/>
          </a:endParaRPr>
        </a:p>
      </dgm:t>
    </dgm:pt>
    <dgm:pt modelId="{009706E9-CF8D-4E9F-9654-1B7286056759}" type="parTrans" cxnId="{314ADFA6-9D89-4E97-8696-3FFDDE9969C5}">
      <dgm:prSet/>
      <dgm:spPr/>
      <dgm:t>
        <a:bodyPr/>
        <a:lstStyle/>
        <a:p>
          <a:endParaRPr lang="en-US"/>
        </a:p>
      </dgm:t>
    </dgm:pt>
    <dgm:pt modelId="{969A815F-0821-4CC1-88C7-557C5DB66A8D}" type="sibTrans" cxnId="{314ADFA6-9D89-4E97-8696-3FFDDE9969C5}">
      <dgm:prSet/>
      <dgm:spPr/>
      <dgm:t>
        <a:bodyPr/>
        <a:lstStyle/>
        <a:p>
          <a:endParaRPr lang="en-US"/>
        </a:p>
      </dgm:t>
    </dgm:pt>
    <dgm:pt modelId="{358533D5-CC9F-47CA-B973-DA455B848CAD}">
      <dgm:prSet phldrT="[Text]" custT="1"/>
      <dgm:spPr>
        <a:noFill/>
      </dgm:spPr>
      <dgm:t>
        <a:bodyPr/>
        <a:lstStyle/>
        <a:p>
          <a:pPr algn="l"/>
          <a:endParaRPr lang="en-US" sz="900" b="1" dirty="0">
            <a:solidFill>
              <a:sysClr val="windowText" lastClr="000000"/>
            </a:solidFill>
            <a:latin typeface="Calibri" pitchFamily="34" charset="0"/>
          </a:endParaRPr>
        </a:p>
      </dgm:t>
    </dgm:pt>
    <dgm:pt modelId="{2DCCEF46-68E2-4462-B0A6-C184293690CF}" type="parTrans" cxnId="{3B29B20B-902D-4CF6-BDDE-B8C081A3E5C5}">
      <dgm:prSet/>
      <dgm:spPr/>
      <dgm:t>
        <a:bodyPr/>
        <a:lstStyle/>
        <a:p>
          <a:endParaRPr lang="en-US"/>
        </a:p>
      </dgm:t>
    </dgm:pt>
    <dgm:pt modelId="{7AEAF84B-AA1C-4255-BE5B-E3D5F3623A51}" type="sibTrans" cxnId="{3B29B20B-902D-4CF6-BDDE-B8C081A3E5C5}">
      <dgm:prSet/>
      <dgm:spPr/>
      <dgm:t>
        <a:bodyPr/>
        <a:lstStyle/>
        <a:p>
          <a:endParaRPr lang="en-US"/>
        </a:p>
      </dgm:t>
    </dgm:pt>
    <dgm:pt modelId="{D608CDC4-66D1-42E3-948D-AB83A11A7E40}">
      <dgm:prSet phldrT="[Text]" custT="1"/>
      <dgm:spPr>
        <a:noFill/>
      </dgm:spPr>
      <dgm:t>
        <a:bodyPr/>
        <a:lstStyle/>
        <a:p>
          <a:pPr algn="l"/>
          <a:endParaRPr lang="en-US" sz="900" b="1" dirty="0">
            <a:latin typeface="Calibri" pitchFamily="34" charset="0"/>
          </a:endParaRPr>
        </a:p>
      </dgm:t>
    </dgm:pt>
    <dgm:pt modelId="{792DE220-245F-48CA-A023-E11F8F0B52C0}" type="parTrans" cxnId="{570D426E-7837-47A2-A173-3025A4018C4C}">
      <dgm:prSet/>
      <dgm:spPr/>
      <dgm:t>
        <a:bodyPr/>
        <a:lstStyle/>
        <a:p>
          <a:endParaRPr lang="en-US"/>
        </a:p>
      </dgm:t>
    </dgm:pt>
    <dgm:pt modelId="{B5472E3B-0079-4E2B-A360-A0A41CDCEBD2}" type="sibTrans" cxnId="{570D426E-7837-47A2-A173-3025A4018C4C}">
      <dgm:prSet/>
      <dgm:spPr/>
      <dgm:t>
        <a:bodyPr/>
        <a:lstStyle/>
        <a:p>
          <a:endParaRPr lang="en-US"/>
        </a:p>
      </dgm:t>
    </dgm:pt>
    <dgm:pt modelId="{31FD8537-A90E-4AF3-AE07-287AF6E73AB2}">
      <dgm:prSet phldrT="[Text]" custT="1"/>
      <dgm:spPr>
        <a:noFill/>
      </dgm:spPr>
      <dgm:t>
        <a:bodyPr/>
        <a:lstStyle/>
        <a:p>
          <a:pPr algn="l"/>
          <a:endParaRPr lang="en-US" sz="900" b="1" dirty="0">
            <a:latin typeface="Calibri" pitchFamily="34" charset="0"/>
          </a:endParaRPr>
        </a:p>
      </dgm:t>
    </dgm:pt>
    <dgm:pt modelId="{03F788E5-C5B6-456E-9A5C-C488CF387DF4}" type="parTrans" cxnId="{93D05957-6A33-410C-AA76-BFC6FC7DC447}">
      <dgm:prSet/>
      <dgm:spPr/>
      <dgm:t>
        <a:bodyPr/>
        <a:lstStyle/>
        <a:p>
          <a:endParaRPr lang="en-US"/>
        </a:p>
      </dgm:t>
    </dgm:pt>
    <dgm:pt modelId="{26E44CFD-39C2-4C45-9BE3-6FB2ED3E3369}" type="sibTrans" cxnId="{93D05957-6A33-410C-AA76-BFC6FC7DC447}">
      <dgm:prSet/>
      <dgm:spPr/>
      <dgm:t>
        <a:bodyPr/>
        <a:lstStyle/>
        <a:p>
          <a:endParaRPr lang="en-US"/>
        </a:p>
      </dgm:t>
    </dgm:pt>
    <dgm:pt modelId="{9A4C6D83-89B8-4189-887B-6259A87721B3}" type="pres">
      <dgm:prSet presAssocID="{21768EAB-864B-4B40-B00B-E15AB04B1579}" presName="Name0" presStyleCnt="0">
        <dgm:presLayoutVars>
          <dgm:dir/>
          <dgm:animLvl val="lvl"/>
          <dgm:resizeHandles val="exact"/>
        </dgm:presLayoutVars>
      </dgm:prSet>
      <dgm:spPr/>
      <dgm:t>
        <a:bodyPr/>
        <a:lstStyle/>
        <a:p>
          <a:endParaRPr lang="en-US"/>
        </a:p>
      </dgm:t>
    </dgm:pt>
    <dgm:pt modelId="{CDFCC2E5-473C-45EB-9396-8C1950FBE8B9}" type="pres">
      <dgm:prSet presAssocID="{856D57FF-23AA-4A5D-BC3F-B01E13786520}" presName="composite" presStyleCnt="0"/>
      <dgm:spPr/>
    </dgm:pt>
    <dgm:pt modelId="{555C8F5D-A412-4EDB-97FE-BBA85D8D1FFA}" type="pres">
      <dgm:prSet presAssocID="{856D57FF-23AA-4A5D-BC3F-B01E13786520}" presName="parTx" presStyleLbl="node1" presStyleIdx="0" presStyleCnt="6" custScaleY="100000">
        <dgm:presLayoutVars>
          <dgm:chMax val="0"/>
          <dgm:chPref val="0"/>
          <dgm:bulletEnabled val="1"/>
        </dgm:presLayoutVars>
      </dgm:prSet>
      <dgm:spPr/>
      <dgm:t>
        <a:bodyPr/>
        <a:lstStyle/>
        <a:p>
          <a:endParaRPr lang="en-US"/>
        </a:p>
      </dgm:t>
    </dgm:pt>
    <dgm:pt modelId="{8F5A20D8-32CC-4633-BB16-5F3CE98A0BE8}" type="pres">
      <dgm:prSet presAssocID="{856D57FF-23AA-4A5D-BC3F-B01E13786520}" presName="desTx" presStyleLbl="revTx" presStyleIdx="0" presStyleCnt="6" custScaleY="106744">
        <dgm:presLayoutVars>
          <dgm:bulletEnabled val="1"/>
        </dgm:presLayoutVars>
      </dgm:prSet>
      <dgm:spPr/>
      <dgm:t>
        <a:bodyPr/>
        <a:lstStyle/>
        <a:p>
          <a:endParaRPr lang="en-US"/>
        </a:p>
      </dgm:t>
    </dgm:pt>
    <dgm:pt modelId="{FD107730-E3ED-4065-A92B-9BA0D519CFC8}" type="pres">
      <dgm:prSet presAssocID="{BB787754-2774-4EB4-A75F-6F1295EC47ED}" presName="space" presStyleCnt="0"/>
      <dgm:spPr/>
    </dgm:pt>
    <dgm:pt modelId="{C15A1CA8-3F5A-4B81-BE5D-61EA86401316}" type="pres">
      <dgm:prSet presAssocID="{DE2CCD67-B8A0-4B5F-AC7B-41128EFD88F6}" presName="composite" presStyleCnt="0"/>
      <dgm:spPr/>
    </dgm:pt>
    <dgm:pt modelId="{E210E940-90FD-4CFE-8178-AFDBC0C90C15}" type="pres">
      <dgm:prSet presAssocID="{DE2CCD67-B8A0-4B5F-AC7B-41128EFD88F6}" presName="parTx" presStyleLbl="node1" presStyleIdx="1" presStyleCnt="6" custScaleY="100000">
        <dgm:presLayoutVars>
          <dgm:chMax val="0"/>
          <dgm:chPref val="0"/>
          <dgm:bulletEnabled val="1"/>
        </dgm:presLayoutVars>
      </dgm:prSet>
      <dgm:spPr/>
      <dgm:t>
        <a:bodyPr/>
        <a:lstStyle/>
        <a:p>
          <a:endParaRPr lang="en-US"/>
        </a:p>
      </dgm:t>
    </dgm:pt>
    <dgm:pt modelId="{509A9604-60B2-4DB7-8657-7E1F299B4AF7}" type="pres">
      <dgm:prSet presAssocID="{DE2CCD67-B8A0-4B5F-AC7B-41128EFD88F6}" presName="desTx" presStyleLbl="revTx" presStyleIdx="1" presStyleCnt="6" custScaleY="106744">
        <dgm:presLayoutVars>
          <dgm:bulletEnabled val="1"/>
        </dgm:presLayoutVars>
      </dgm:prSet>
      <dgm:spPr/>
      <dgm:t>
        <a:bodyPr/>
        <a:lstStyle/>
        <a:p>
          <a:endParaRPr lang="en-US"/>
        </a:p>
      </dgm:t>
    </dgm:pt>
    <dgm:pt modelId="{8D78F4E7-7428-470B-B2C9-D529C6E50A14}" type="pres">
      <dgm:prSet presAssocID="{4FDB0057-4EEA-455C-9096-E56E82134E70}" presName="space" presStyleCnt="0"/>
      <dgm:spPr/>
    </dgm:pt>
    <dgm:pt modelId="{F864D5B8-D748-43CE-AE5B-D0EBB269AADF}" type="pres">
      <dgm:prSet presAssocID="{DDBED234-115D-43D1-B0E6-1D2F07CDA8B4}" presName="composite" presStyleCnt="0"/>
      <dgm:spPr/>
    </dgm:pt>
    <dgm:pt modelId="{A0C46B6A-8846-47F7-A5E4-4DEC989F278F}" type="pres">
      <dgm:prSet presAssocID="{DDBED234-115D-43D1-B0E6-1D2F07CDA8B4}" presName="parTx" presStyleLbl="node1" presStyleIdx="2" presStyleCnt="6" custScaleY="100000">
        <dgm:presLayoutVars>
          <dgm:chMax val="0"/>
          <dgm:chPref val="0"/>
          <dgm:bulletEnabled val="1"/>
        </dgm:presLayoutVars>
      </dgm:prSet>
      <dgm:spPr/>
      <dgm:t>
        <a:bodyPr/>
        <a:lstStyle/>
        <a:p>
          <a:endParaRPr lang="en-US"/>
        </a:p>
      </dgm:t>
    </dgm:pt>
    <dgm:pt modelId="{2881FACE-1BC3-4C74-81E7-235ADCF43D95}" type="pres">
      <dgm:prSet presAssocID="{DDBED234-115D-43D1-B0E6-1D2F07CDA8B4}" presName="desTx" presStyleLbl="revTx" presStyleIdx="2" presStyleCnt="6" custScaleY="106744">
        <dgm:presLayoutVars>
          <dgm:bulletEnabled val="1"/>
        </dgm:presLayoutVars>
      </dgm:prSet>
      <dgm:spPr/>
      <dgm:t>
        <a:bodyPr/>
        <a:lstStyle/>
        <a:p>
          <a:endParaRPr lang="en-US"/>
        </a:p>
      </dgm:t>
    </dgm:pt>
    <dgm:pt modelId="{238FC2AD-1075-49E6-AB2F-8DC0037A2271}" type="pres">
      <dgm:prSet presAssocID="{76A92290-6E22-48EA-B596-BA7D3CF18D39}" presName="space" presStyleCnt="0"/>
      <dgm:spPr/>
    </dgm:pt>
    <dgm:pt modelId="{2CC14A8E-5063-4322-AE68-DA00F6F7F576}" type="pres">
      <dgm:prSet presAssocID="{E6D42141-ADF7-4ABF-A2B8-FB4CECCBA855}" presName="composite" presStyleCnt="0"/>
      <dgm:spPr/>
    </dgm:pt>
    <dgm:pt modelId="{92CA4A85-832F-49DD-A84A-C66570F4F2F3}" type="pres">
      <dgm:prSet presAssocID="{E6D42141-ADF7-4ABF-A2B8-FB4CECCBA855}" presName="parTx" presStyleLbl="node1" presStyleIdx="3" presStyleCnt="6" custScaleY="100000">
        <dgm:presLayoutVars>
          <dgm:chMax val="0"/>
          <dgm:chPref val="0"/>
          <dgm:bulletEnabled val="1"/>
        </dgm:presLayoutVars>
      </dgm:prSet>
      <dgm:spPr/>
      <dgm:t>
        <a:bodyPr/>
        <a:lstStyle/>
        <a:p>
          <a:endParaRPr lang="en-US"/>
        </a:p>
      </dgm:t>
    </dgm:pt>
    <dgm:pt modelId="{A23C0117-53AC-4B6D-BBEF-A5995B9720EA}" type="pres">
      <dgm:prSet presAssocID="{E6D42141-ADF7-4ABF-A2B8-FB4CECCBA855}" presName="desTx" presStyleLbl="revTx" presStyleIdx="3" presStyleCnt="6" custScaleY="106744">
        <dgm:presLayoutVars>
          <dgm:bulletEnabled val="1"/>
        </dgm:presLayoutVars>
      </dgm:prSet>
      <dgm:spPr/>
      <dgm:t>
        <a:bodyPr/>
        <a:lstStyle/>
        <a:p>
          <a:endParaRPr lang="en-US"/>
        </a:p>
      </dgm:t>
    </dgm:pt>
    <dgm:pt modelId="{E35EB8DF-BB57-4899-8C15-4E9D58B17222}" type="pres">
      <dgm:prSet presAssocID="{9A960696-4F31-4CCC-8C06-EB1209BC3064}" presName="space" presStyleCnt="0"/>
      <dgm:spPr/>
    </dgm:pt>
    <dgm:pt modelId="{5CC2602F-A3E8-421D-8058-CE27241D856A}" type="pres">
      <dgm:prSet presAssocID="{C3F6AE8F-E775-4C0A-9407-713625976BCE}" presName="composite" presStyleCnt="0"/>
      <dgm:spPr/>
    </dgm:pt>
    <dgm:pt modelId="{73FCD4B4-2C47-452A-9754-E5DBCF91C70C}" type="pres">
      <dgm:prSet presAssocID="{C3F6AE8F-E775-4C0A-9407-713625976BCE}" presName="parTx" presStyleLbl="node1" presStyleIdx="4" presStyleCnt="6" custScaleY="100000">
        <dgm:presLayoutVars>
          <dgm:chMax val="0"/>
          <dgm:chPref val="0"/>
          <dgm:bulletEnabled val="1"/>
        </dgm:presLayoutVars>
      </dgm:prSet>
      <dgm:spPr/>
      <dgm:t>
        <a:bodyPr/>
        <a:lstStyle/>
        <a:p>
          <a:endParaRPr lang="en-US"/>
        </a:p>
      </dgm:t>
    </dgm:pt>
    <dgm:pt modelId="{3DBCBEAC-4D2A-4CB6-86FC-6279CC85352E}" type="pres">
      <dgm:prSet presAssocID="{C3F6AE8F-E775-4C0A-9407-713625976BCE}" presName="desTx" presStyleLbl="revTx" presStyleIdx="4" presStyleCnt="6" custScaleY="106744">
        <dgm:presLayoutVars>
          <dgm:bulletEnabled val="1"/>
        </dgm:presLayoutVars>
      </dgm:prSet>
      <dgm:spPr/>
      <dgm:t>
        <a:bodyPr/>
        <a:lstStyle/>
        <a:p>
          <a:endParaRPr lang="en-US"/>
        </a:p>
      </dgm:t>
    </dgm:pt>
    <dgm:pt modelId="{012D20C6-9FA4-4BB5-BEA1-59844938B464}" type="pres">
      <dgm:prSet presAssocID="{BFC4E4B8-F8E5-4255-9B37-9D9E9EF60F18}" presName="space" presStyleCnt="0"/>
      <dgm:spPr/>
    </dgm:pt>
    <dgm:pt modelId="{13E55108-8C54-4D66-BD8F-6B601C568824}" type="pres">
      <dgm:prSet presAssocID="{81839A0E-BD18-48BD-8811-7EAEC16BE703}" presName="composite" presStyleCnt="0"/>
      <dgm:spPr/>
    </dgm:pt>
    <dgm:pt modelId="{578504BB-8767-4EBA-A6F6-046C58DF6B58}" type="pres">
      <dgm:prSet presAssocID="{81839A0E-BD18-48BD-8811-7EAEC16BE703}" presName="parTx" presStyleLbl="node1" presStyleIdx="5" presStyleCnt="6" custScaleY="100000">
        <dgm:presLayoutVars>
          <dgm:chMax val="0"/>
          <dgm:chPref val="0"/>
          <dgm:bulletEnabled val="1"/>
        </dgm:presLayoutVars>
      </dgm:prSet>
      <dgm:spPr/>
      <dgm:t>
        <a:bodyPr/>
        <a:lstStyle/>
        <a:p>
          <a:endParaRPr lang="en-US"/>
        </a:p>
      </dgm:t>
    </dgm:pt>
    <dgm:pt modelId="{9D7BFEE5-2859-480F-AE33-152DB4FE831E}" type="pres">
      <dgm:prSet presAssocID="{81839A0E-BD18-48BD-8811-7EAEC16BE703}" presName="desTx" presStyleLbl="revTx" presStyleIdx="5" presStyleCnt="6" custScaleY="106744">
        <dgm:presLayoutVars>
          <dgm:bulletEnabled val="1"/>
        </dgm:presLayoutVars>
      </dgm:prSet>
      <dgm:spPr/>
      <dgm:t>
        <a:bodyPr/>
        <a:lstStyle/>
        <a:p>
          <a:endParaRPr lang="en-US"/>
        </a:p>
      </dgm:t>
    </dgm:pt>
  </dgm:ptLst>
  <dgm:cxnLst>
    <dgm:cxn modelId="{66E948A7-5E79-4E8C-B16F-C99803AE1CE5}" srcId="{DE2CCD67-B8A0-4B5F-AC7B-41128EFD88F6}" destId="{C4457123-A92C-4F0D-A76C-3345083FB733}" srcOrd="0" destOrd="0" parTransId="{846232E1-0D16-4EF2-B9E5-D02B45ACEB20}" sibTransId="{301D8AC7-0D41-4243-BB4B-2A8250738A42}"/>
    <dgm:cxn modelId="{D1F5E865-530E-4FDE-B9E0-12C2690BFF4E}" srcId="{DE2CCD67-B8A0-4B5F-AC7B-41128EFD88F6}" destId="{AA348FAC-DAAF-42A5-B82A-AACC8685E10C}" srcOrd="3" destOrd="0" parTransId="{957CA6FF-D63D-4203-B4A0-43E85A09162C}" sibTransId="{94EF6F5E-BA8C-46C0-A9A0-7B52321CE779}"/>
    <dgm:cxn modelId="{3E73B903-5953-4E92-AC86-422354EB0C1A}" type="presOf" srcId="{7EC33F62-4026-4BCD-A5F6-83D047F35976}" destId="{9D7BFEE5-2859-480F-AE33-152DB4FE831E}" srcOrd="0" destOrd="1" presId="urn:microsoft.com/office/officeart/2005/8/layout/chevron1"/>
    <dgm:cxn modelId="{4AEA16F0-CCBE-4951-95FB-7B916396051A}" srcId="{DE2CCD67-B8A0-4B5F-AC7B-41128EFD88F6}" destId="{B9A89056-0D76-4DB4-806C-E603F4DB5D35}" srcOrd="1" destOrd="0" parTransId="{66F590C9-33F6-4575-8351-77BEC5269FC3}" sibTransId="{FB3FD2DF-6DD1-4C5B-90C4-07F15F57FB5E}"/>
    <dgm:cxn modelId="{570D426E-7837-47A2-A173-3025A4018C4C}" srcId="{C3F6AE8F-E775-4C0A-9407-713625976BCE}" destId="{D608CDC4-66D1-42E3-948D-AB83A11A7E40}" srcOrd="0" destOrd="0" parTransId="{792DE220-245F-48CA-A023-E11F8F0B52C0}" sibTransId="{B5472E3B-0079-4E2B-A360-A0A41CDCEBD2}"/>
    <dgm:cxn modelId="{855D8BAC-F00C-44D1-AE3C-195E14380807}" type="presOf" srcId="{9CECECBD-7CF7-46D8-BFB5-D4C26F73F1EF}" destId="{9D7BFEE5-2859-480F-AE33-152DB4FE831E}" srcOrd="0" destOrd="2" presId="urn:microsoft.com/office/officeart/2005/8/layout/chevron1"/>
    <dgm:cxn modelId="{A2198D65-A8A5-4A98-BBB2-226137325456}" srcId="{21768EAB-864B-4B40-B00B-E15AB04B1579}" destId="{DE2CCD67-B8A0-4B5F-AC7B-41128EFD88F6}" srcOrd="1" destOrd="0" parTransId="{4076BCAB-5F94-40FD-97F3-7A79A69C62B1}" sibTransId="{4FDB0057-4EEA-455C-9096-E56E82134E70}"/>
    <dgm:cxn modelId="{AB0BB023-2925-4A84-9C6F-F498AFFA8B1A}" srcId="{DDBED234-115D-43D1-B0E6-1D2F07CDA8B4}" destId="{F06F7F9C-C72F-446F-92CF-E734288FC8D7}" srcOrd="2" destOrd="0" parTransId="{CF54F398-A3AD-407B-B3CC-C6C34D413A38}" sibTransId="{62BEAC71-C1BF-4AAF-AE9B-EA1FB8102F69}"/>
    <dgm:cxn modelId="{EB70085F-D7D5-4CE4-971F-3EF37E8BBFF7}" type="presOf" srcId="{33C3FC70-16D6-473C-AB44-E84869439DBD}" destId="{A23C0117-53AC-4B6D-BBEF-A5995B9720EA}" srcOrd="0" destOrd="3" presId="urn:microsoft.com/office/officeart/2005/8/layout/chevron1"/>
    <dgm:cxn modelId="{8B6E9495-534F-42CC-B8FA-B0E076B6D277}" type="presOf" srcId="{81839A0E-BD18-48BD-8811-7EAEC16BE703}" destId="{578504BB-8767-4EBA-A6F6-046C58DF6B58}" srcOrd="0" destOrd="0" presId="urn:microsoft.com/office/officeart/2005/8/layout/chevron1"/>
    <dgm:cxn modelId="{3E016105-E964-4A9E-B793-5A5869105D05}" srcId="{856D57FF-23AA-4A5D-BC3F-B01E13786520}" destId="{4E856413-3354-4C45-A951-74D50DD3CF3D}" srcOrd="0" destOrd="0" parTransId="{0B237D95-3E39-4C2E-88BF-C1A19C025668}" sibTransId="{0C6E201F-724B-4F87-BD99-CAAFE54206CC}"/>
    <dgm:cxn modelId="{5316B081-37DD-4F16-A898-33E53B0286A9}" type="presOf" srcId="{AA348FAC-DAAF-42A5-B82A-AACC8685E10C}" destId="{509A9604-60B2-4DB7-8657-7E1F299B4AF7}" srcOrd="0" destOrd="3" presId="urn:microsoft.com/office/officeart/2005/8/layout/chevron1"/>
    <dgm:cxn modelId="{BE293CA3-0F87-4E8F-9E53-DCDD4AD2BA35}" type="presOf" srcId="{8C2B0904-A597-487C-8092-730E7BCBA360}" destId="{9D7BFEE5-2859-480F-AE33-152DB4FE831E}" srcOrd="0" destOrd="4" presId="urn:microsoft.com/office/officeart/2005/8/layout/chevron1"/>
    <dgm:cxn modelId="{E3F6DEE1-7F40-4B8F-95F8-9BE592ECF5C2}" srcId="{21768EAB-864B-4B40-B00B-E15AB04B1579}" destId="{C3F6AE8F-E775-4C0A-9407-713625976BCE}" srcOrd="4" destOrd="0" parTransId="{2AE47551-FBE2-4633-B24E-98B3221028ED}" sibTransId="{BFC4E4B8-F8E5-4255-9B37-9D9E9EF60F18}"/>
    <dgm:cxn modelId="{85A2D149-73B9-44A6-AFB1-834C92739489}" srcId="{E6D42141-ADF7-4ABF-A2B8-FB4CECCBA855}" destId="{33C3FC70-16D6-473C-AB44-E84869439DBD}" srcOrd="3" destOrd="0" parTransId="{35D3A79D-C2C1-427A-9AD8-E7F5B751AB57}" sibTransId="{ABFE856F-C269-472B-84FA-CC0DBFA2D169}"/>
    <dgm:cxn modelId="{B2A206C8-B365-454E-9498-212940FA485C}" srcId="{81839A0E-BD18-48BD-8811-7EAEC16BE703}" destId="{7EC33F62-4026-4BCD-A5F6-83D047F35976}" srcOrd="1" destOrd="0" parTransId="{E465E4FE-EE00-462F-9D97-BB2C3BAD66C5}" sibTransId="{148224F3-E782-4ABB-829D-F7B962D8A134}"/>
    <dgm:cxn modelId="{DBDDEE89-27D5-434C-A52D-4AF9A2D657E0}" type="presOf" srcId="{857613B9-59E1-4E9F-8E1F-5F24BD354061}" destId="{A23C0117-53AC-4B6D-BBEF-A5995B9720EA}" srcOrd="0" destOrd="1" presId="urn:microsoft.com/office/officeart/2005/8/layout/chevron1"/>
    <dgm:cxn modelId="{3B29B20B-902D-4CF6-BDDE-B8C081A3E5C5}" srcId="{E6D42141-ADF7-4ABF-A2B8-FB4CECCBA855}" destId="{358533D5-CC9F-47CA-B973-DA455B848CAD}" srcOrd="0" destOrd="0" parTransId="{2DCCEF46-68E2-4462-B0A6-C184293690CF}" sibTransId="{7AEAF84B-AA1C-4255-BE5B-E3D5F3623A51}"/>
    <dgm:cxn modelId="{BBAA9F1B-CB1C-4EE8-B371-24B72D484C2F}" srcId="{E6D42141-ADF7-4ABF-A2B8-FB4CECCBA855}" destId="{9244BC7E-97BA-47A8-9AD7-413EB14C450B}" srcOrd="4" destOrd="0" parTransId="{7FA10365-1197-4590-97EC-7DA150F3EEA6}" sibTransId="{0C20588D-B951-4F57-88AB-3AE87601BC13}"/>
    <dgm:cxn modelId="{1906CE7A-E1E6-4416-A7C4-3DF1139748B6}" type="presOf" srcId="{12ED206F-4ED2-4BB5-A63B-35FCE3176350}" destId="{2881FACE-1BC3-4C74-81E7-235ADCF43D95}" srcOrd="0" destOrd="5" presId="urn:microsoft.com/office/officeart/2005/8/layout/chevron1"/>
    <dgm:cxn modelId="{6CA7C5F6-9E1A-4DDC-BD65-94C4077BA769}" srcId="{DDBED234-115D-43D1-B0E6-1D2F07CDA8B4}" destId="{865D82CD-4F37-4F97-8A04-84D247102A32}" srcOrd="1" destOrd="0" parTransId="{2CCD26BA-5714-4A2D-BE60-02A286555E6E}" sibTransId="{CF395AE8-B5C3-4D7F-8B1A-C4D1B8D0D2E3}"/>
    <dgm:cxn modelId="{314ADFA6-9D89-4E97-8696-3FFDDE9969C5}" srcId="{DDBED234-115D-43D1-B0E6-1D2F07CDA8B4}" destId="{86694F80-2BF6-4079-A0DA-C1FF9EEFBCA4}" srcOrd="0" destOrd="0" parTransId="{009706E9-CF8D-4E9F-9654-1B7286056759}" sibTransId="{969A815F-0821-4CC1-88C7-557C5DB66A8D}"/>
    <dgm:cxn modelId="{93E5C4A5-8896-4A83-AD9A-D02635314D73}" srcId="{C3F6AE8F-E775-4C0A-9407-713625976BCE}" destId="{A7FD978F-A59C-430E-B0E9-B159BA4731D6}" srcOrd="5" destOrd="0" parTransId="{3634B0E7-882A-4487-B581-779C4A7AC044}" sibTransId="{9DC9474D-D1DD-435F-B7B3-9C4135109D13}"/>
    <dgm:cxn modelId="{C7AF3968-AEE3-4F8B-93B0-E677E913EE32}" srcId="{21768EAB-864B-4B40-B00B-E15AB04B1579}" destId="{81839A0E-BD18-48BD-8811-7EAEC16BE703}" srcOrd="5" destOrd="0" parTransId="{84525F77-259D-46D6-A26F-C07649359878}" sibTransId="{368BB685-F342-414D-A6BB-FBBE3017DCD9}"/>
    <dgm:cxn modelId="{7C7EB1A4-BD94-4A19-A4D4-9E50F25B5077}" srcId="{C3F6AE8F-E775-4C0A-9407-713625976BCE}" destId="{91A48DA7-800B-4027-9AB6-6206876B4FB1}" srcOrd="2" destOrd="0" parTransId="{AE44A258-CDCF-48E1-AB82-4B301927790E}" sibTransId="{7DCD3291-DF74-4185-BAF8-DBD9D4C0AD30}"/>
    <dgm:cxn modelId="{BAE75BBD-653F-44AB-B701-8983DDCB1258}" type="presOf" srcId="{BB88D6A7-BE98-45B8-88B4-3BB141D0A905}" destId="{A23C0117-53AC-4B6D-BBEF-A5995B9720EA}" srcOrd="0" destOrd="5" presId="urn:microsoft.com/office/officeart/2005/8/layout/chevron1"/>
    <dgm:cxn modelId="{AF2E0FDA-057E-43B3-AF01-D2235C73C954}" srcId="{856D57FF-23AA-4A5D-BC3F-B01E13786520}" destId="{715B5492-8891-43A8-8CE8-7FC1C4BD34B0}" srcOrd="1" destOrd="0" parTransId="{D1B31E31-9583-4A5A-9158-11C957EE7D7A}" sibTransId="{E2B595C6-CD06-4EFC-A892-EECD7FDF6075}"/>
    <dgm:cxn modelId="{2AB28B61-B7A5-4F90-903E-4910DD49E5ED}" srcId="{DE2CCD67-B8A0-4B5F-AC7B-41128EFD88F6}" destId="{4C51425E-F52F-4155-9D20-CEE38664D764}" srcOrd="2" destOrd="0" parTransId="{92809FA3-7F8F-40D9-BB0D-141529E4586E}" sibTransId="{252673A2-1C0A-4117-B533-0F61F64C71B2}"/>
    <dgm:cxn modelId="{4D9110C7-7762-4787-A868-67A3B7C8F2DE}" srcId="{E6D42141-ADF7-4ABF-A2B8-FB4CECCBA855}" destId="{09F03862-C3A2-4D9D-8CC3-B3A364D1A7F2}" srcOrd="2" destOrd="0" parTransId="{F508FB15-565D-4090-9E8F-4EF981B8015B}" sibTransId="{BF2F2AA9-7863-4E09-8BED-B3B3A0CFE4C3}"/>
    <dgm:cxn modelId="{0D87FC97-0128-41C4-908E-B01C0C96C47F}" type="presOf" srcId="{09F03862-C3A2-4D9D-8CC3-B3A364D1A7F2}" destId="{A23C0117-53AC-4B6D-BBEF-A5995B9720EA}" srcOrd="0" destOrd="2" presId="urn:microsoft.com/office/officeart/2005/8/layout/chevron1"/>
    <dgm:cxn modelId="{93D05957-6A33-410C-AA76-BFC6FC7DC447}" srcId="{81839A0E-BD18-48BD-8811-7EAEC16BE703}" destId="{31FD8537-A90E-4AF3-AE07-287AF6E73AB2}" srcOrd="0" destOrd="0" parTransId="{03F788E5-C5B6-456E-9A5C-C488CF387DF4}" sibTransId="{26E44CFD-39C2-4C45-9BE3-6FB2ED3E3369}"/>
    <dgm:cxn modelId="{D6CD083A-C412-4CE8-A771-44071F607D89}" type="presOf" srcId="{C3F6AE8F-E775-4C0A-9407-713625976BCE}" destId="{73FCD4B4-2C47-452A-9754-E5DBCF91C70C}" srcOrd="0" destOrd="0" presId="urn:microsoft.com/office/officeart/2005/8/layout/chevron1"/>
    <dgm:cxn modelId="{29C42CD1-82B9-4437-B880-E8E2D2EC28B9}" type="presOf" srcId="{31FD8537-A90E-4AF3-AE07-287AF6E73AB2}" destId="{9D7BFEE5-2859-480F-AE33-152DB4FE831E}" srcOrd="0" destOrd="0" presId="urn:microsoft.com/office/officeart/2005/8/layout/chevron1"/>
    <dgm:cxn modelId="{7A75D1F4-4940-4C31-9ED1-1EDE44BEC958}" type="presOf" srcId="{DDBED234-115D-43D1-B0E6-1D2F07CDA8B4}" destId="{A0C46B6A-8846-47F7-A5E4-4DEC989F278F}" srcOrd="0" destOrd="0" presId="urn:microsoft.com/office/officeart/2005/8/layout/chevron1"/>
    <dgm:cxn modelId="{91AFC8EC-8F39-479A-AE4D-C7614A341933}" srcId="{C3F6AE8F-E775-4C0A-9407-713625976BCE}" destId="{2CC5D48D-A390-4AB0-B300-8463710D8442}" srcOrd="1" destOrd="0" parTransId="{8AE24C80-6C52-418D-9FB4-D24A509BC268}" sibTransId="{BF8CC2A9-7119-4B50-B3B1-687815168C13}"/>
    <dgm:cxn modelId="{ED95CD07-9703-4C50-8A7B-10536EBAFF70}" type="presOf" srcId="{C4457123-A92C-4F0D-A76C-3345083FB733}" destId="{509A9604-60B2-4DB7-8657-7E1F299B4AF7}" srcOrd="0" destOrd="0" presId="urn:microsoft.com/office/officeart/2005/8/layout/chevron1"/>
    <dgm:cxn modelId="{67D34DF4-99CD-4535-A6BF-882BC455FCFD}" srcId="{21768EAB-864B-4B40-B00B-E15AB04B1579}" destId="{DDBED234-115D-43D1-B0E6-1D2F07CDA8B4}" srcOrd="2" destOrd="0" parTransId="{41C4F117-144E-4DBD-90CD-2F32B3959474}" sibTransId="{76A92290-6E22-48EA-B596-BA7D3CF18D39}"/>
    <dgm:cxn modelId="{963EE047-5906-4B9B-B847-45A0DF6B0874}" type="presOf" srcId="{9B2728C6-BB98-4383-8C92-9F852CAC5F7E}" destId="{A23C0117-53AC-4B6D-BBEF-A5995B9720EA}" srcOrd="0" destOrd="8" presId="urn:microsoft.com/office/officeart/2005/8/layout/chevron1"/>
    <dgm:cxn modelId="{6814756B-B2A4-4B5F-BF56-B0DA244C85EA}" type="presOf" srcId="{8620FA9C-DD95-44C6-B706-D54E1097D146}" destId="{2881FACE-1BC3-4C74-81E7-235ADCF43D95}" srcOrd="0" destOrd="4" presId="urn:microsoft.com/office/officeart/2005/8/layout/chevron1"/>
    <dgm:cxn modelId="{CC3F6307-10EA-4B3B-9270-A5341F2416FA}" srcId="{C3F6AE8F-E775-4C0A-9407-713625976BCE}" destId="{A7FF9380-097C-4D63-A3D7-347084D273C0}" srcOrd="7" destOrd="0" parTransId="{8DEB2F80-6A3E-4389-822A-26042E10F2D8}" sibTransId="{F35D2B45-717E-4FD7-9116-27522E7D6AD1}"/>
    <dgm:cxn modelId="{B4AEF2C8-997A-4241-B73E-C5F892FCAD4D}" type="presOf" srcId="{DE2CCD67-B8A0-4B5F-AC7B-41128EFD88F6}" destId="{E210E940-90FD-4CFE-8178-AFDBC0C90C15}" srcOrd="0" destOrd="0" presId="urn:microsoft.com/office/officeart/2005/8/layout/chevron1"/>
    <dgm:cxn modelId="{771914A2-4722-42BB-B043-3AF39816A898}" srcId="{C3F6AE8F-E775-4C0A-9407-713625976BCE}" destId="{7DEEA213-B87A-474A-A772-42322C882806}" srcOrd="4" destOrd="0" parTransId="{85930F69-0D52-4F4F-9BA1-BD6849894582}" sibTransId="{617C0369-62BB-4534-AE5B-18370D4F427C}"/>
    <dgm:cxn modelId="{D505A39D-622E-4E45-8C7A-D99727B5ED0D}" type="presOf" srcId="{4E856413-3354-4C45-A951-74D50DD3CF3D}" destId="{8F5A20D8-32CC-4633-BB16-5F3CE98A0BE8}" srcOrd="0" destOrd="0" presId="urn:microsoft.com/office/officeart/2005/8/layout/chevron1"/>
    <dgm:cxn modelId="{22C7A2EC-C1F7-422C-AA0C-125A048BDC5C}" srcId="{C3F6AE8F-E775-4C0A-9407-713625976BCE}" destId="{C8F7EB11-4486-4FC6-917F-851196A5823E}" srcOrd="3" destOrd="0" parTransId="{5D23EC38-12D8-4DEA-AB8D-B5B9726C3AB5}" sibTransId="{4580C92C-245A-4F52-A9D0-64AB60F2DFD3}"/>
    <dgm:cxn modelId="{76E753E6-22A7-4005-A9D9-B8ABE5EA4B85}" type="presOf" srcId="{3550C7B9-F508-4DEC-B0DE-C5BEDCAF9885}" destId="{2881FACE-1BC3-4C74-81E7-235ADCF43D95}" srcOrd="0" destOrd="3" presId="urn:microsoft.com/office/officeart/2005/8/layout/chevron1"/>
    <dgm:cxn modelId="{998E978F-10AC-4814-8906-B04D2D95F9E1}" srcId="{E6D42141-ADF7-4ABF-A2B8-FB4CECCBA855}" destId="{BB88D6A7-BE98-45B8-88B4-3BB141D0A905}" srcOrd="5" destOrd="0" parTransId="{18901325-F406-46B7-A7F4-C5E46241EA56}" sibTransId="{54D3DFDB-404D-476A-8764-531020C22DB1}"/>
    <dgm:cxn modelId="{C3ACB624-8F27-4F83-BA88-20659D47925D}" srcId="{C3F6AE8F-E775-4C0A-9407-713625976BCE}" destId="{40E95497-96E8-4600-945B-19372E4F3D26}" srcOrd="6" destOrd="0" parTransId="{F2BD2735-D602-46B6-B945-FBA81AD343D0}" sibTransId="{6060FB9D-9AB8-49FB-9579-88EF9CFA18D7}"/>
    <dgm:cxn modelId="{6963BA1B-7E0C-4712-B1D1-620E32310E09}" srcId="{DDBED234-115D-43D1-B0E6-1D2F07CDA8B4}" destId="{3550C7B9-F508-4DEC-B0DE-C5BEDCAF9885}" srcOrd="3" destOrd="0" parTransId="{51CA46AF-4C17-4263-BF53-6430A53395BB}" sibTransId="{40DB5024-10CC-4524-A1BA-41E19C59B2DA}"/>
    <dgm:cxn modelId="{D21ED502-BCA4-4F46-8D15-BEA15441D315}" type="presOf" srcId="{358533D5-CC9F-47CA-B973-DA455B848CAD}" destId="{A23C0117-53AC-4B6D-BBEF-A5995B9720EA}" srcOrd="0" destOrd="0" presId="urn:microsoft.com/office/officeart/2005/8/layout/chevron1"/>
    <dgm:cxn modelId="{5606534C-1BB4-448A-B8DE-BE34431D2177}" type="presOf" srcId="{856D57FF-23AA-4A5D-BC3F-B01E13786520}" destId="{555C8F5D-A412-4EDB-97FE-BBA85D8D1FFA}" srcOrd="0" destOrd="0" presId="urn:microsoft.com/office/officeart/2005/8/layout/chevron1"/>
    <dgm:cxn modelId="{60F8383F-ACD3-42FA-98CF-DDD49E9B8452}" srcId="{21768EAB-864B-4B40-B00B-E15AB04B1579}" destId="{856D57FF-23AA-4A5D-BC3F-B01E13786520}" srcOrd="0" destOrd="0" parTransId="{C4419A26-3BC8-4E3B-9F7D-728A67D9D2BA}" sibTransId="{BB787754-2774-4EB4-A75F-6F1295EC47ED}"/>
    <dgm:cxn modelId="{6B3B98F2-52E3-4A8F-B3C6-7C9C7047C49E}" type="presOf" srcId="{7DEEA213-B87A-474A-A772-42322C882806}" destId="{3DBCBEAC-4D2A-4CB6-86FC-6279CC85352E}" srcOrd="0" destOrd="4" presId="urn:microsoft.com/office/officeart/2005/8/layout/chevron1"/>
    <dgm:cxn modelId="{B1B5A50D-5326-4100-A304-CF13D6B5B9AC}" type="presOf" srcId="{0F7E96CE-A421-4E75-8FD3-FE67AB39915D}" destId="{9D7BFEE5-2859-480F-AE33-152DB4FE831E}" srcOrd="0" destOrd="3" presId="urn:microsoft.com/office/officeart/2005/8/layout/chevron1"/>
    <dgm:cxn modelId="{2DAC2CF5-77D7-4158-9BC8-1DF7DEC267FB}" type="presOf" srcId="{B466B935-0BA3-4EE5-A130-55DA53CE04BE}" destId="{A23C0117-53AC-4B6D-BBEF-A5995B9720EA}" srcOrd="0" destOrd="6" presId="urn:microsoft.com/office/officeart/2005/8/layout/chevron1"/>
    <dgm:cxn modelId="{355B594B-2BD7-43AA-A285-99F4EF73278F}" srcId="{81839A0E-BD18-48BD-8811-7EAEC16BE703}" destId="{9CECECBD-7CF7-46D8-BFB5-D4C26F73F1EF}" srcOrd="2" destOrd="0" parTransId="{F71DBA9D-0442-418E-8DD1-B06EDF48F45A}" sibTransId="{A96172A7-B5A2-48D1-969F-D349B309629F}"/>
    <dgm:cxn modelId="{F2D8134C-27E5-4BAA-B573-7AF296A48111}" type="presOf" srcId="{865D82CD-4F37-4F97-8A04-84D247102A32}" destId="{2881FACE-1BC3-4C74-81E7-235ADCF43D95}" srcOrd="0" destOrd="1" presId="urn:microsoft.com/office/officeart/2005/8/layout/chevron1"/>
    <dgm:cxn modelId="{1162D81C-BC66-419C-ABE2-1DCDF1266DD2}" type="presOf" srcId="{08D72104-2C99-4381-8AAE-F644868A64EE}" destId="{A23C0117-53AC-4B6D-BBEF-A5995B9720EA}" srcOrd="0" destOrd="7" presId="urn:microsoft.com/office/officeart/2005/8/layout/chevron1"/>
    <dgm:cxn modelId="{70A355DB-FA3C-4692-9D15-88370B8BFDAA}" srcId="{E6D42141-ADF7-4ABF-A2B8-FB4CECCBA855}" destId="{857613B9-59E1-4E9F-8E1F-5F24BD354061}" srcOrd="1" destOrd="0" parTransId="{440F15AA-82C7-4695-9AB8-5762856CADB8}" sibTransId="{B56E2012-1C00-467C-A6CF-5F2B92B2A561}"/>
    <dgm:cxn modelId="{1A1270F5-B196-4FBD-BA5B-12A01DCC6454}" type="presOf" srcId="{91A48DA7-800B-4027-9AB6-6206876B4FB1}" destId="{3DBCBEAC-4D2A-4CB6-86FC-6279CC85352E}" srcOrd="0" destOrd="2" presId="urn:microsoft.com/office/officeart/2005/8/layout/chevron1"/>
    <dgm:cxn modelId="{482F3242-2DA6-49CE-A56A-811AC430FDB3}" type="presOf" srcId="{B9A89056-0D76-4DB4-806C-E603F4DB5D35}" destId="{509A9604-60B2-4DB7-8657-7E1F299B4AF7}" srcOrd="0" destOrd="1" presId="urn:microsoft.com/office/officeart/2005/8/layout/chevron1"/>
    <dgm:cxn modelId="{42FD59B3-4D11-4148-92A3-85FAEB0FABC6}" type="presOf" srcId="{C8F7EB11-4486-4FC6-917F-851196A5823E}" destId="{3DBCBEAC-4D2A-4CB6-86FC-6279CC85352E}" srcOrd="0" destOrd="3" presId="urn:microsoft.com/office/officeart/2005/8/layout/chevron1"/>
    <dgm:cxn modelId="{C3E02221-CBB1-43AD-99FF-74D534336D30}" srcId="{81839A0E-BD18-48BD-8811-7EAEC16BE703}" destId="{8C2B0904-A597-487C-8092-730E7BCBA360}" srcOrd="4" destOrd="0" parTransId="{30E30B50-90C5-4580-AB39-AD5123E7E5FD}" sibTransId="{48ED0CC4-D2F1-4CB2-9280-96AB6B57D487}"/>
    <dgm:cxn modelId="{7D805EEB-F275-4073-9E72-4948607C6870}" type="presOf" srcId="{40E95497-96E8-4600-945B-19372E4F3D26}" destId="{3DBCBEAC-4D2A-4CB6-86FC-6279CC85352E}" srcOrd="0" destOrd="6" presId="urn:microsoft.com/office/officeart/2005/8/layout/chevron1"/>
    <dgm:cxn modelId="{1760B324-23B2-4F45-9E7E-2E64647E78E7}" type="presOf" srcId="{21768EAB-864B-4B40-B00B-E15AB04B1579}" destId="{9A4C6D83-89B8-4189-887B-6259A87721B3}" srcOrd="0" destOrd="0" presId="urn:microsoft.com/office/officeart/2005/8/layout/chevron1"/>
    <dgm:cxn modelId="{C65043E2-4376-4580-8FA5-8EF8C32287DC}" type="presOf" srcId="{D608CDC4-66D1-42E3-948D-AB83A11A7E40}" destId="{3DBCBEAC-4D2A-4CB6-86FC-6279CC85352E}" srcOrd="0" destOrd="0" presId="urn:microsoft.com/office/officeart/2005/8/layout/chevron1"/>
    <dgm:cxn modelId="{0DF20EF4-A266-4902-A3C3-8C24DF7272DA}" srcId="{856D57FF-23AA-4A5D-BC3F-B01E13786520}" destId="{A58A5EDB-F633-44B5-80F2-A9CEAA9B581E}" srcOrd="2" destOrd="0" parTransId="{460C149E-2F9D-4D03-8510-F0CCF35D67BC}" sibTransId="{684B8C42-A586-4C70-BA8F-5253416CEC16}"/>
    <dgm:cxn modelId="{1711826B-F0E0-4A7D-8820-9758C2BD7266}" type="presOf" srcId="{9244BC7E-97BA-47A8-9AD7-413EB14C450B}" destId="{A23C0117-53AC-4B6D-BBEF-A5995B9720EA}" srcOrd="0" destOrd="4" presId="urn:microsoft.com/office/officeart/2005/8/layout/chevron1"/>
    <dgm:cxn modelId="{0BF4ACEA-1EA0-474F-A8F8-A0F3135D3A41}" srcId="{E6D42141-ADF7-4ABF-A2B8-FB4CECCBA855}" destId="{08D72104-2C99-4381-8AAE-F644868A64EE}" srcOrd="7" destOrd="0" parTransId="{21B106D9-6CCE-4664-810C-5121B5490CF7}" sibTransId="{FDE0FCF3-C69B-4803-8BCD-08302F0B89F8}"/>
    <dgm:cxn modelId="{FCBDDB2A-7E11-4E2C-BFF8-A1767BBEB787}" type="presOf" srcId="{715B5492-8891-43A8-8CE8-7FC1C4BD34B0}" destId="{8F5A20D8-32CC-4633-BB16-5F3CE98A0BE8}" srcOrd="0" destOrd="1" presId="urn:microsoft.com/office/officeart/2005/8/layout/chevron1"/>
    <dgm:cxn modelId="{46168F84-244B-4B5E-94A4-D5996F6B2AFC}" type="presOf" srcId="{A7FF9380-097C-4D63-A3D7-347084D273C0}" destId="{3DBCBEAC-4D2A-4CB6-86FC-6279CC85352E}" srcOrd="0" destOrd="7" presId="urn:microsoft.com/office/officeart/2005/8/layout/chevron1"/>
    <dgm:cxn modelId="{D0993869-53EE-48F4-B96B-BDD0CC588503}" type="presOf" srcId="{4C51425E-F52F-4155-9D20-CEE38664D764}" destId="{509A9604-60B2-4DB7-8657-7E1F299B4AF7}" srcOrd="0" destOrd="2" presId="urn:microsoft.com/office/officeart/2005/8/layout/chevron1"/>
    <dgm:cxn modelId="{7C1EBA1F-A262-449C-B995-70168A9F28FF}" srcId="{DDBED234-115D-43D1-B0E6-1D2F07CDA8B4}" destId="{8620FA9C-DD95-44C6-B706-D54E1097D146}" srcOrd="4" destOrd="0" parTransId="{31F1C89D-D66F-4DB6-9CA8-BD8CC35F8AFA}" sibTransId="{31B663B7-7A52-4098-B20A-23C3D949FD79}"/>
    <dgm:cxn modelId="{4B248664-82B8-42A3-BCB7-ED6995AC8815}" srcId="{21768EAB-864B-4B40-B00B-E15AB04B1579}" destId="{E6D42141-ADF7-4ABF-A2B8-FB4CECCBA855}" srcOrd="3" destOrd="0" parTransId="{D32AAE46-22AE-46CA-BD56-108195806DA1}" sibTransId="{9A960696-4F31-4CCC-8C06-EB1209BC3064}"/>
    <dgm:cxn modelId="{E715ED46-C458-4033-9D8A-665568C6F2B8}" type="presOf" srcId="{86694F80-2BF6-4079-A0DA-C1FF9EEFBCA4}" destId="{2881FACE-1BC3-4C74-81E7-235ADCF43D95}" srcOrd="0" destOrd="0" presId="urn:microsoft.com/office/officeart/2005/8/layout/chevron1"/>
    <dgm:cxn modelId="{040D5038-50F6-44C7-9C6A-44593BB05C12}" type="presOf" srcId="{A7FD978F-A59C-430E-B0E9-B159BA4731D6}" destId="{3DBCBEAC-4D2A-4CB6-86FC-6279CC85352E}" srcOrd="0" destOrd="5" presId="urn:microsoft.com/office/officeart/2005/8/layout/chevron1"/>
    <dgm:cxn modelId="{B85714E1-3AA2-44A5-9C8F-A1A71D93D9C9}" srcId="{DDBED234-115D-43D1-B0E6-1D2F07CDA8B4}" destId="{12ED206F-4ED2-4BB5-A63B-35FCE3176350}" srcOrd="5" destOrd="0" parTransId="{DB6C848F-7129-44CE-9255-9F1B0046717E}" sibTransId="{1B54A251-C7C5-45C0-939F-33197C2BF6B7}"/>
    <dgm:cxn modelId="{83292614-B870-46B9-A707-C83047EABA85}" type="presOf" srcId="{2CC5D48D-A390-4AB0-B300-8463710D8442}" destId="{3DBCBEAC-4D2A-4CB6-86FC-6279CC85352E}" srcOrd="0" destOrd="1" presId="urn:microsoft.com/office/officeart/2005/8/layout/chevron1"/>
    <dgm:cxn modelId="{7FDCD57C-AB95-4EF6-9DB3-E0B1932C208B}" type="presOf" srcId="{E6D42141-ADF7-4ABF-A2B8-FB4CECCBA855}" destId="{92CA4A85-832F-49DD-A84A-C66570F4F2F3}" srcOrd="0" destOrd="0" presId="urn:microsoft.com/office/officeart/2005/8/layout/chevron1"/>
    <dgm:cxn modelId="{390D5555-E12A-4696-B132-BF66B4E7B552}" type="presOf" srcId="{F06F7F9C-C72F-446F-92CF-E734288FC8D7}" destId="{2881FACE-1BC3-4C74-81E7-235ADCF43D95}" srcOrd="0" destOrd="2" presId="urn:microsoft.com/office/officeart/2005/8/layout/chevron1"/>
    <dgm:cxn modelId="{4F7428FC-AF25-4BF5-B2B0-8FA57FEAE951}" srcId="{E6D42141-ADF7-4ABF-A2B8-FB4CECCBA855}" destId="{B466B935-0BA3-4EE5-A130-55DA53CE04BE}" srcOrd="6" destOrd="0" parTransId="{F262AB3A-D547-4F21-84C6-91ECBEA9AFAE}" sibTransId="{DF1EEECE-0597-49E7-9012-AC9E808F0F98}"/>
    <dgm:cxn modelId="{12EA9BD2-5207-4E64-9435-B6B27893EF95}" type="presOf" srcId="{A58A5EDB-F633-44B5-80F2-A9CEAA9B581E}" destId="{8F5A20D8-32CC-4633-BB16-5F3CE98A0BE8}" srcOrd="0" destOrd="2" presId="urn:microsoft.com/office/officeart/2005/8/layout/chevron1"/>
    <dgm:cxn modelId="{4EA721BB-444A-4C51-8AF9-55B6AF901F57}" srcId="{81839A0E-BD18-48BD-8811-7EAEC16BE703}" destId="{0F7E96CE-A421-4E75-8FD3-FE67AB39915D}" srcOrd="3" destOrd="0" parTransId="{6E259110-C9D8-4790-B0C8-305E901A139F}" sibTransId="{3AB9B0C8-D9C9-454F-A866-DFC08D0244DC}"/>
    <dgm:cxn modelId="{90BAC642-5EE7-47B9-B01C-A789246B9D03}" srcId="{E6D42141-ADF7-4ABF-A2B8-FB4CECCBA855}" destId="{9B2728C6-BB98-4383-8C92-9F852CAC5F7E}" srcOrd="8" destOrd="0" parTransId="{449CEAD6-763E-48C5-AE37-2903A0F1816B}" sibTransId="{BAD3C379-8EAD-41A3-9FD6-9DD201048E4D}"/>
    <dgm:cxn modelId="{3C2744ED-157F-495B-8B8A-1A604CBE1F15}" type="presParOf" srcId="{9A4C6D83-89B8-4189-887B-6259A87721B3}" destId="{CDFCC2E5-473C-45EB-9396-8C1950FBE8B9}" srcOrd="0" destOrd="0" presId="urn:microsoft.com/office/officeart/2005/8/layout/chevron1"/>
    <dgm:cxn modelId="{013A3315-AA20-447F-92C9-5A6E43C706D8}" type="presParOf" srcId="{CDFCC2E5-473C-45EB-9396-8C1950FBE8B9}" destId="{555C8F5D-A412-4EDB-97FE-BBA85D8D1FFA}" srcOrd="0" destOrd="0" presId="urn:microsoft.com/office/officeart/2005/8/layout/chevron1"/>
    <dgm:cxn modelId="{6C85673D-E8B2-4710-A1EC-0040EEC761ED}" type="presParOf" srcId="{CDFCC2E5-473C-45EB-9396-8C1950FBE8B9}" destId="{8F5A20D8-32CC-4633-BB16-5F3CE98A0BE8}" srcOrd="1" destOrd="0" presId="urn:microsoft.com/office/officeart/2005/8/layout/chevron1"/>
    <dgm:cxn modelId="{EED765AD-003E-4E23-B680-D43D2C60764A}" type="presParOf" srcId="{9A4C6D83-89B8-4189-887B-6259A87721B3}" destId="{FD107730-E3ED-4065-A92B-9BA0D519CFC8}" srcOrd="1" destOrd="0" presId="urn:microsoft.com/office/officeart/2005/8/layout/chevron1"/>
    <dgm:cxn modelId="{D62F891E-0B02-4080-97F2-8AECD1F91235}" type="presParOf" srcId="{9A4C6D83-89B8-4189-887B-6259A87721B3}" destId="{C15A1CA8-3F5A-4B81-BE5D-61EA86401316}" srcOrd="2" destOrd="0" presId="urn:microsoft.com/office/officeart/2005/8/layout/chevron1"/>
    <dgm:cxn modelId="{5AADCC6A-1DB8-451F-9B5B-9F2E7539D9C6}" type="presParOf" srcId="{C15A1CA8-3F5A-4B81-BE5D-61EA86401316}" destId="{E210E940-90FD-4CFE-8178-AFDBC0C90C15}" srcOrd="0" destOrd="0" presId="urn:microsoft.com/office/officeart/2005/8/layout/chevron1"/>
    <dgm:cxn modelId="{DAB87E46-AFEF-444B-B828-5ACAD8CFC37C}" type="presParOf" srcId="{C15A1CA8-3F5A-4B81-BE5D-61EA86401316}" destId="{509A9604-60B2-4DB7-8657-7E1F299B4AF7}" srcOrd="1" destOrd="0" presId="urn:microsoft.com/office/officeart/2005/8/layout/chevron1"/>
    <dgm:cxn modelId="{6EC5E0F1-6283-449F-9FE2-99DCEF386C7E}" type="presParOf" srcId="{9A4C6D83-89B8-4189-887B-6259A87721B3}" destId="{8D78F4E7-7428-470B-B2C9-D529C6E50A14}" srcOrd="3" destOrd="0" presId="urn:microsoft.com/office/officeart/2005/8/layout/chevron1"/>
    <dgm:cxn modelId="{BE6CE238-72AA-4461-AE78-8B523E663F49}" type="presParOf" srcId="{9A4C6D83-89B8-4189-887B-6259A87721B3}" destId="{F864D5B8-D748-43CE-AE5B-D0EBB269AADF}" srcOrd="4" destOrd="0" presId="urn:microsoft.com/office/officeart/2005/8/layout/chevron1"/>
    <dgm:cxn modelId="{11433CE5-A11D-4F90-94A2-E81B74C23EE1}" type="presParOf" srcId="{F864D5B8-D748-43CE-AE5B-D0EBB269AADF}" destId="{A0C46B6A-8846-47F7-A5E4-4DEC989F278F}" srcOrd="0" destOrd="0" presId="urn:microsoft.com/office/officeart/2005/8/layout/chevron1"/>
    <dgm:cxn modelId="{49CE7BCD-7BAD-4EC3-B109-CD122F43EE3A}" type="presParOf" srcId="{F864D5B8-D748-43CE-AE5B-D0EBB269AADF}" destId="{2881FACE-1BC3-4C74-81E7-235ADCF43D95}" srcOrd="1" destOrd="0" presId="urn:microsoft.com/office/officeart/2005/8/layout/chevron1"/>
    <dgm:cxn modelId="{C1A4D90B-6F61-493B-9E68-80B60A5EAF39}" type="presParOf" srcId="{9A4C6D83-89B8-4189-887B-6259A87721B3}" destId="{238FC2AD-1075-49E6-AB2F-8DC0037A2271}" srcOrd="5" destOrd="0" presId="urn:microsoft.com/office/officeart/2005/8/layout/chevron1"/>
    <dgm:cxn modelId="{A807E77E-2DE0-4878-B145-F46961B2552A}" type="presParOf" srcId="{9A4C6D83-89B8-4189-887B-6259A87721B3}" destId="{2CC14A8E-5063-4322-AE68-DA00F6F7F576}" srcOrd="6" destOrd="0" presId="urn:microsoft.com/office/officeart/2005/8/layout/chevron1"/>
    <dgm:cxn modelId="{7FD2D0D5-5979-457B-A864-616CE6AD6E15}" type="presParOf" srcId="{2CC14A8E-5063-4322-AE68-DA00F6F7F576}" destId="{92CA4A85-832F-49DD-A84A-C66570F4F2F3}" srcOrd="0" destOrd="0" presId="urn:microsoft.com/office/officeart/2005/8/layout/chevron1"/>
    <dgm:cxn modelId="{F2C95A9E-B6F8-49D5-B225-41C6A2591821}" type="presParOf" srcId="{2CC14A8E-5063-4322-AE68-DA00F6F7F576}" destId="{A23C0117-53AC-4B6D-BBEF-A5995B9720EA}" srcOrd="1" destOrd="0" presId="urn:microsoft.com/office/officeart/2005/8/layout/chevron1"/>
    <dgm:cxn modelId="{96D7DB43-4A77-482E-BB55-BE62742F6B6A}" type="presParOf" srcId="{9A4C6D83-89B8-4189-887B-6259A87721B3}" destId="{E35EB8DF-BB57-4899-8C15-4E9D58B17222}" srcOrd="7" destOrd="0" presId="urn:microsoft.com/office/officeart/2005/8/layout/chevron1"/>
    <dgm:cxn modelId="{A34DD973-355D-4363-8168-2283AEBC340E}" type="presParOf" srcId="{9A4C6D83-89B8-4189-887B-6259A87721B3}" destId="{5CC2602F-A3E8-421D-8058-CE27241D856A}" srcOrd="8" destOrd="0" presId="urn:microsoft.com/office/officeart/2005/8/layout/chevron1"/>
    <dgm:cxn modelId="{5904F2B7-A20F-49F6-AA57-F89AF0AB2F90}" type="presParOf" srcId="{5CC2602F-A3E8-421D-8058-CE27241D856A}" destId="{73FCD4B4-2C47-452A-9754-E5DBCF91C70C}" srcOrd="0" destOrd="0" presId="urn:microsoft.com/office/officeart/2005/8/layout/chevron1"/>
    <dgm:cxn modelId="{03D42F9A-EDC1-414D-9A66-F027A1BA5786}" type="presParOf" srcId="{5CC2602F-A3E8-421D-8058-CE27241D856A}" destId="{3DBCBEAC-4D2A-4CB6-86FC-6279CC85352E}" srcOrd="1" destOrd="0" presId="urn:microsoft.com/office/officeart/2005/8/layout/chevron1"/>
    <dgm:cxn modelId="{93D59A34-7758-4DC5-A827-9DA96995E7F4}" type="presParOf" srcId="{9A4C6D83-89B8-4189-887B-6259A87721B3}" destId="{012D20C6-9FA4-4BB5-BEA1-59844938B464}" srcOrd="9" destOrd="0" presId="urn:microsoft.com/office/officeart/2005/8/layout/chevron1"/>
    <dgm:cxn modelId="{A56C0203-5E76-427E-8D50-38B545E20ED4}" type="presParOf" srcId="{9A4C6D83-89B8-4189-887B-6259A87721B3}" destId="{13E55108-8C54-4D66-BD8F-6B601C568824}" srcOrd="10" destOrd="0" presId="urn:microsoft.com/office/officeart/2005/8/layout/chevron1"/>
    <dgm:cxn modelId="{82D4E698-7E75-4DA6-A916-421D1BDE0167}" type="presParOf" srcId="{13E55108-8C54-4D66-BD8F-6B601C568824}" destId="{578504BB-8767-4EBA-A6F6-046C58DF6B58}" srcOrd="0" destOrd="0" presId="urn:microsoft.com/office/officeart/2005/8/layout/chevron1"/>
    <dgm:cxn modelId="{83D0FBB7-AD17-4814-BF86-30DC3FF20B18}" type="presParOf" srcId="{13E55108-8C54-4D66-BD8F-6B601C568824}" destId="{9D7BFEE5-2859-480F-AE33-152DB4FE831E}" srcOrd="1" destOrd="0" presId="urn:microsoft.com/office/officeart/2005/8/layout/chevron1"/>
  </dgm:cxnLst>
  <dgm:bg>
    <a:no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55C8F5D-A412-4EDB-97FE-BBA85D8D1FFA}">
      <dsp:nvSpPr>
        <dsp:cNvPr id="0" name=""/>
        <dsp:cNvSpPr/>
      </dsp:nvSpPr>
      <dsp:spPr>
        <a:xfrm>
          <a:off x="3846" y="72810"/>
          <a:ext cx="1575717" cy="432000"/>
        </a:xfrm>
        <a:prstGeom prst="chevron">
          <a:avLst/>
        </a:prstGeom>
        <a:solidFill>
          <a:schemeClr val="accent1"/>
        </a:soli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alpha val="90000"/>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b="1" kern="1200" dirty="0">
              <a:solidFill>
                <a:srgbClr val="FFC000"/>
              </a:solidFill>
            </a:rPr>
            <a:t>2006</a:t>
          </a:r>
        </a:p>
      </dsp:txBody>
      <dsp:txXfrm>
        <a:off x="3846" y="72810"/>
        <a:ext cx="1575717" cy="432000"/>
      </dsp:txXfrm>
    </dsp:sp>
    <dsp:sp modelId="{8F5A20D8-32CC-4633-BB16-5F3CE98A0BE8}">
      <dsp:nvSpPr>
        <dsp:cNvPr id="0" name=""/>
        <dsp:cNvSpPr/>
      </dsp:nvSpPr>
      <dsp:spPr>
        <a:xfrm>
          <a:off x="3846" y="402933"/>
          <a:ext cx="1260574" cy="4934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l" defTabSz="400050">
            <a:lnSpc>
              <a:spcPct val="90000"/>
            </a:lnSpc>
            <a:spcBef>
              <a:spcPct val="0"/>
            </a:spcBef>
            <a:spcAft>
              <a:spcPct val="15000"/>
            </a:spcAft>
            <a:buChar char="••"/>
          </a:pPr>
          <a:endParaRPr lang="en-US" sz="900" b="1" kern="1200" dirty="0">
            <a:latin typeface="Calibri" pitchFamily="34" charset="0"/>
          </a:endParaRPr>
        </a:p>
        <a:p>
          <a:pPr marL="57150" lvl="1" indent="-57150" algn="l" defTabSz="400050">
            <a:lnSpc>
              <a:spcPct val="90000"/>
            </a:lnSpc>
            <a:spcBef>
              <a:spcPct val="0"/>
            </a:spcBef>
            <a:spcAft>
              <a:spcPct val="15000"/>
            </a:spcAft>
            <a:buChar char="••"/>
          </a:pPr>
          <a:r>
            <a:rPr lang="en-US" sz="900" b="1" kern="1200" dirty="0">
              <a:latin typeface="Calibri" pitchFamily="34" charset="0"/>
            </a:rPr>
            <a:t>UC Travel Council was established</a:t>
          </a:r>
        </a:p>
        <a:p>
          <a:pPr marL="57150" lvl="1" indent="-57150" algn="l" defTabSz="400050">
            <a:lnSpc>
              <a:spcPct val="90000"/>
            </a:lnSpc>
            <a:spcBef>
              <a:spcPct val="0"/>
            </a:spcBef>
            <a:spcAft>
              <a:spcPct val="15000"/>
            </a:spcAft>
            <a:buChar char="••"/>
          </a:pPr>
          <a:r>
            <a:rPr lang="en-US" sz="900" b="1" kern="1200" dirty="0">
              <a:solidFill>
                <a:srgbClr val="0000FF"/>
              </a:solidFill>
              <a:latin typeface="Calibri" pitchFamily="34" charset="0"/>
            </a:rPr>
            <a:t>UC Regents approve managed systemwide   travel program</a:t>
          </a:r>
        </a:p>
      </dsp:txBody>
      <dsp:txXfrm>
        <a:off x="3846" y="402933"/>
        <a:ext cx="1260574" cy="4934456"/>
      </dsp:txXfrm>
    </dsp:sp>
    <dsp:sp modelId="{E210E940-90FD-4CFE-8178-AFDBC0C90C15}">
      <dsp:nvSpPr>
        <dsp:cNvPr id="0" name=""/>
        <dsp:cNvSpPr/>
      </dsp:nvSpPr>
      <dsp:spPr>
        <a:xfrm>
          <a:off x="1363564" y="72810"/>
          <a:ext cx="1575717" cy="432000"/>
        </a:xfrm>
        <a:prstGeom prst="chevron">
          <a:avLst/>
        </a:prstGeom>
        <a:solidFill>
          <a:schemeClr val="accent1"/>
        </a:soli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alpha val="90000"/>
              <a:hueOff val="0"/>
              <a:satOff val="0"/>
              <a:lumOff val="0"/>
              <a:alphaOff val="-800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b="1" kern="1200" dirty="0">
              <a:solidFill>
                <a:srgbClr val="FFC000"/>
              </a:solidFill>
            </a:rPr>
            <a:t>2007</a:t>
          </a:r>
        </a:p>
      </dsp:txBody>
      <dsp:txXfrm>
        <a:off x="1363564" y="72810"/>
        <a:ext cx="1575717" cy="432000"/>
      </dsp:txXfrm>
    </dsp:sp>
    <dsp:sp modelId="{509A9604-60B2-4DB7-8657-7E1F299B4AF7}">
      <dsp:nvSpPr>
        <dsp:cNvPr id="0" name=""/>
        <dsp:cNvSpPr/>
      </dsp:nvSpPr>
      <dsp:spPr>
        <a:xfrm>
          <a:off x="1363564" y="402933"/>
          <a:ext cx="1260574" cy="4934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l" defTabSz="444500">
            <a:lnSpc>
              <a:spcPct val="90000"/>
            </a:lnSpc>
            <a:spcBef>
              <a:spcPct val="0"/>
            </a:spcBef>
            <a:spcAft>
              <a:spcPct val="15000"/>
            </a:spcAft>
            <a:buChar char="••"/>
          </a:pPr>
          <a:endParaRPr lang="en-US" sz="1000" b="1" kern="1200" dirty="0"/>
        </a:p>
        <a:p>
          <a:pPr marL="57150" lvl="1" indent="-57150" algn="l" defTabSz="400050">
            <a:lnSpc>
              <a:spcPct val="90000"/>
            </a:lnSpc>
            <a:spcBef>
              <a:spcPct val="0"/>
            </a:spcBef>
            <a:spcAft>
              <a:spcPct val="15000"/>
            </a:spcAft>
            <a:buChar char="••"/>
          </a:pPr>
          <a:r>
            <a:rPr lang="en-US" sz="900" b="1" kern="1200" dirty="0">
              <a:solidFill>
                <a:srgbClr val="0000FF"/>
              </a:solidFill>
              <a:latin typeface="Calibri" pitchFamily="34" charset="0"/>
            </a:rPr>
            <a:t>Faculty &amp; staff survey distributed regarding a managed travel program</a:t>
          </a:r>
        </a:p>
        <a:p>
          <a:pPr marL="57150" lvl="1" indent="-57150" algn="l" defTabSz="400050">
            <a:lnSpc>
              <a:spcPct val="90000"/>
            </a:lnSpc>
            <a:spcBef>
              <a:spcPct val="0"/>
            </a:spcBef>
            <a:spcAft>
              <a:spcPct val="15000"/>
            </a:spcAft>
            <a:buChar char="••"/>
          </a:pPr>
          <a:r>
            <a:rPr lang="en-US" sz="900" b="1" kern="1200" dirty="0">
              <a:latin typeface="Calibri" pitchFamily="34" charset="0"/>
            </a:rPr>
            <a:t>Connexxus program designed</a:t>
          </a:r>
        </a:p>
        <a:p>
          <a:pPr marL="57150" lvl="1" indent="-57150" algn="l" defTabSz="400050">
            <a:lnSpc>
              <a:spcPct val="90000"/>
            </a:lnSpc>
            <a:spcBef>
              <a:spcPct val="0"/>
            </a:spcBef>
            <a:spcAft>
              <a:spcPct val="15000"/>
            </a:spcAft>
            <a:buChar char="••"/>
          </a:pPr>
          <a:r>
            <a:rPr lang="en-US" sz="900" b="1" kern="1200" dirty="0">
              <a:latin typeface="Calibri" pitchFamily="34" charset="0"/>
            </a:rPr>
            <a:t>Sourcing process – agency, air, car, hotel contracts executed</a:t>
          </a:r>
        </a:p>
      </dsp:txBody>
      <dsp:txXfrm>
        <a:off x="1363564" y="402933"/>
        <a:ext cx="1260574" cy="4934456"/>
      </dsp:txXfrm>
    </dsp:sp>
    <dsp:sp modelId="{A0C46B6A-8846-47F7-A5E4-4DEC989F278F}">
      <dsp:nvSpPr>
        <dsp:cNvPr id="0" name=""/>
        <dsp:cNvSpPr/>
      </dsp:nvSpPr>
      <dsp:spPr>
        <a:xfrm>
          <a:off x="2723282" y="72810"/>
          <a:ext cx="1575717" cy="432000"/>
        </a:xfrm>
        <a:prstGeom prst="chevron">
          <a:avLst/>
        </a:prstGeom>
        <a:solidFill>
          <a:schemeClr val="accent1"/>
        </a:soli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alpha val="90000"/>
              <a:hueOff val="0"/>
              <a:satOff val="0"/>
              <a:lumOff val="0"/>
              <a:alphaOff val="-1600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b="1" kern="1200" dirty="0">
              <a:solidFill>
                <a:srgbClr val="FFC000"/>
              </a:solidFill>
            </a:rPr>
            <a:t>2008</a:t>
          </a:r>
        </a:p>
      </dsp:txBody>
      <dsp:txXfrm>
        <a:off x="2723282" y="72810"/>
        <a:ext cx="1575717" cy="432000"/>
      </dsp:txXfrm>
    </dsp:sp>
    <dsp:sp modelId="{2881FACE-1BC3-4C74-81E7-235ADCF43D95}">
      <dsp:nvSpPr>
        <dsp:cNvPr id="0" name=""/>
        <dsp:cNvSpPr/>
      </dsp:nvSpPr>
      <dsp:spPr>
        <a:xfrm>
          <a:off x="2723282" y="402933"/>
          <a:ext cx="1260574" cy="4934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l" defTabSz="400050">
            <a:lnSpc>
              <a:spcPct val="90000"/>
            </a:lnSpc>
            <a:spcBef>
              <a:spcPct val="0"/>
            </a:spcBef>
            <a:spcAft>
              <a:spcPct val="15000"/>
            </a:spcAft>
            <a:buChar char="••"/>
          </a:pPr>
          <a:endParaRPr lang="en-US" sz="900" b="1" kern="1200" dirty="0">
            <a:latin typeface="Calibri" pitchFamily="34" charset="0"/>
          </a:endParaRPr>
        </a:p>
        <a:p>
          <a:pPr marL="57150" lvl="1" indent="-57150" algn="l" defTabSz="400050">
            <a:lnSpc>
              <a:spcPct val="90000"/>
            </a:lnSpc>
            <a:spcBef>
              <a:spcPct val="0"/>
            </a:spcBef>
            <a:spcAft>
              <a:spcPct val="15000"/>
            </a:spcAft>
            <a:buChar char="••"/>
          </a:pPr>
          <a:r>
            <a:rPr lang="en-US" sz="900" b="1" kern="1200" dirty="0">
              <a:latin typeface="Calibri" pitchFamily="34" charset="0"/>
            </a:rPr>
            <a:t>The Connexxus portal architecture completed</a:t>
          </a:r>
        </a:p>
        <a:p>
          <a:pPr marL="57150" lvl="1" indent="-57150" algn="l" defTabSz="400050">
            <a:lnSpc>
              <a:spcPct val="90000"/>
            </a:lnSpc>
            <a:spcBef>
              <a:spcPct val="0"/>
            </a:spcBef>
            <a:spcAft>
              <a:spcPct val="15000"/>
            </a:spcAft>
            <a:buChar char="••"/>
          </a:pPr>
          <a:r>
            <a:rPr lang="en-US" sz="900" b="1" kern="1200" dirty="0">
              <a:latin typeface="Calibri" pitchFamily="34" charset="0"/>
            </a:rPr>
            <a:t>Signed contract with third party company to manage traveler profiles</a:t>
          </a:r>
        </a:p>
        <a:p>
          <a:pPr marL="57150" lvl="1" indent="-57150" algn="l" defTabSz="400050">
            <a:lnSpc>
              <a:spcPct val="90000"/>
            </a:lnSpc>
            <a:spcBef>
              <a:spcPct val="0"/>
            </a:spcBef>
            <a:spcAft>
              <a:spcPct val="15000"/>
            </a:spcAft>
            <a:buChar char="••"/>
          </a:pPr>
          <a:r>
            <a:rPr lang="en-US" sz="900" b="1" kern="1200" dirty="0">
              <a:solidFill>
                <a:srgbClr val="0000FF"/>
              </a:solidFill>
              <a:latin typeface="Calibri" pitchFamily="34" charset="0"/>
            </a:rPr>
            <a:t>First wave of Connexxus implementations launched at UCSD &amp; UCR</a:t>
          </a:r>
        </a:p>
        <a:p>
          <a:pPr marL="57150" lvl="1" indent="-57150" algn="l" defTabSz="400050">
            <a:lnSpc>
              <a:spcPct val="90000"/>
            </a:lnSpc>
            <a:spcBef>
              <a:spcPct val="0"/>
            </a:spcBef>
            <a:spcAft>
              <a:spcPct val="15000"/>
            </a:spcAft>
            <a:buChar char="••"/>
          </a:pPr>
          <a:r>
            <a:rPr lang="en-US" sz="900" b="1" kern="1200" dirty="0">
              <a:latin typeface="Calibri" pitchFamily="34" charset="0"/>
            </a:rPr>
            <a:t>Central Travel Office visits each campus introducing the Connexxus travel program</a:t>
          </a:r>
        </a:p>
        <a:p>
          <a:pPr marL="57150" lvl="1" indent="-57150" algn="l" defTabSz="400050">
            <a:lnSpc>
              <a:spcPct val="90000"/>
            </a:lnSpc>
            <a:spcBef>
              <a:spcPct val="0"/>
            </a:spcBef>
            <a:spcAft>
              <a:spcPct val="15000"/>
            </a:spcAft>
            <a:buChar char="••"/>
          </a:pPr>
          <a:r>
            <a:rPr lang="en-US" sz="900" b="1" kern="1200" dirty="0">
              <a:latin typeface="Calibri" pitchFamily="34" charset="0"/>
            </a:rPr>
            <a:t>First airline ticket transaction took place May, 2008</a:t>
          </a:r>
        </a:p>
      </dsp:txBody>
      <dsp:txXfrm>
        <a:off x="2723282" y="402933"/>
        <a:ext cx="1260574" cy="4934456"/>
      </dsp:txXfrm>
    </dsp:sp>
    <dsp:sp modelId="{92CA4A85-832F-49DD-A84A-C66570F4F2F3}">
      <dsp:nvSpPr>
        <dsp:cNvPr id="0" name=""/>
        <dsp:cNvSpPr/>
      </dsp:nvSpPr>
      <dsp:spPr>
        <a:xfrm>
          <a:off x="4082999" y="72810"/>
          <a:ext cx="1575717" cy="432000"/>
        </a:xfrm>
        <a:prstGeom prst="chevron">
          <a:avLst/>
        </a:prstGeom>
        <a:solidFill>
          <a:schemeClr val="accent1"/>
        </a:soli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alpha val="90000"/>
              <a:hueOff val="0"/>
              <a:satOff val="0"/>
              <a:lumOff val="0"/>
              <a:alphaOff val="-2400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b="1" kern="1200" dirty="0">
              <a:solidFill>
                <a:srgbClr val="FFC000"/>
              </a:solidFill>
            </a:rPr>
            <a:t>2009</a:t>
          </a:r>
        </a:p>
      </dsp:txBody>
      <dsp:txXfrm>
        <a:off x="4082999" y="72810"/>
        <a:ext cx="1575717" cy="432000"/>
      </dsp:txXfrm>
    </dsp:sp>
    <dsp:sp modelId="{A23C0117-53AC-4B6D-BBEF-A5995B9720EA}">
      <dsp:nvSpPr>
        <dsp:cNvPr id="0" name=""/>
        <dsp:cNvSpPr/>
      </dsp:nvSpPr>
      <dsp:spPr>
        <a:xfrm>
          <a:off x="4082999" y="402933"/>
          <a:ext cx="1260574" cy="4934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l" defTabSz="400050">
            <a:lnSpc>
              <a:spcPct val="90000"/>
            </a:lnSpc>
            <a:spcBef>
              <a:spcPct val="0"/>
            </a:spcBef>
            <a:spcAft>
              <a:spcPct val="15000"/>
            </a:spcAft>
            <a:buChar char="••"/>
          </a:pPr>
          <a:endParaRPr lang="en-US" sz="900" b="1" kern="1200" dirty="0">
            <a:solidFill>
              <a:sysClr val="windowText" lastClr="000000"/>
            </a:solidFill>
            <a:latin typeface="Calibri" pitchFamily="34" charset="0"/>
          </a:endParaRPr>
        </a:p>
        <a:p>
          <a:pPr marL="57150" lvl="1" indent="-57150" algn="l" defTabSz="400050">
            <a:lnSpc>
              <a:spcPct val="90000"/>
            </a:lnSpc>
            <a:spcBef>
              <a:spcPct val="0"/>
            </a:spcBef>
            <a:spcAft>
              <a:spcPct val="15000"/>
            </a:spcAft>
            <a:buChar char="••"/>
          </a:pPr>
          <a:r>
            <a:rPr lang="en-US" sz="900" b="1" kern="1200" dirty="0">
              <a:solidFill>
                <a:srgbClr val="0000FF"/>
              </a:solidFill>
              <a:latin typeface="Calibri" pitchFamily="34" charset="0"/>
            </a:rPr>
            <a:t>President Yudof sends letters to Chancellors </a:t>
          </a:r>
          <a:r>
            <a:rPr lang="en-US" sz="900" b="1" kern="1200" dirty="0" smtClean="0">
              <a:solidFill>
                <a:srgbClr val="0000FF"/>
              </a:solidFill>
              <a:latin typeface="Calibri" pitchFamily="34" charset="0"/>
            </a:rPr>
            <a:t>strongly recommending the use of the Connexxus </a:t>
          </a:r>
          <a:r>
            <a:rPr lang="en-US" sz="900" b="1" kern="1200" dirty="0">
              <a:solidFill>
                <a:srgbClr val="0000FF"/>
              </a:solidFill>
              <a:latin typeface="Calibri" pitchFamily="34" charset="0"/>
            </a:rPr>
            <a:t>program</a:t>
          </a:r>
        </a:p>
        <a:p>
          <a:pPr marL="57150" lvl="1" indent="-57150" algn="l" defTabSz="400050">
            <a:lnSpc>
              <a:spcPct val="90000"/>
            </a:lnSpc>
            <a:spcBef>
              <a:spcPct val="0"/>
            </a:spcBef>
            <a:spcAft>
              <a:spcPct val="15000"/>
            </a:spcAft>
            <a:buChar char="••"/>
          </a:pPr>
          <a:r>
            <a:rPr lang="en-US" sz="900" b="1" kern="1200" dirty="0">
              <a:solidFill>
                <a:sysClr val="windowText" lastClr="000000"/>
              </a:solidFill>
              <a:latin typeface="Calibri" pitchFamily="34" charset="0"/>
            </a:rPr>
            <a:t>Development &amp; implementation of Connexxus data depository</a:t>
          </a:r>
        </a:p>
        <a:p>
          <a:pPr marL="57150" lvl="1" indent="-57150" algn="l" defTabSz="400050">
            <a:lnSpc>
              <a:spcPct val="90000"/>
            </a:lnSpc>
            <a:spcBef>
              <a:spcPct val="0"/>
            </a:spcBef>
            <a:spcAft>
              <a:spcPct val="15000"/>
            </a:spcAft>
            <a:buChar char="••"/>
          </a:pPr>
          <a:r>
            <a:rPr lang="en-US" sz="900" b="1" kern="1200" dirty="0">
              <a:solidFill>
                <a:sysClr val="windowText" lastClr="000000"/>
              </a:solidFill>
              <a:latin typeface="Calibri" pitchFamily="34" charset="0"/>
            </a:rPr>
            <a:t>National Nuclear Security Administrator joins the Connexxus program</a:t>
          </a:r>
        </a:p>
        <a:p>
          <a:pPr marL="57150" lvl="1" indent="-57150" algn="l" defTabSz="400050">
            <a:lnSpc>
              <a:spcPct val="90000"/>
            </a:lnSpc>
            <a:spcBef>
              <a:spcPct val="0"/>
            </a:spcBef>
            <a:spcAft>
              <a:spcPct val="15000"/>
            </a:spcAft>
            <a:buChar char="••"/>
          </a:pPr>
          <a:r>
            <a:rPr lang="en-US" sz="900" b="1" kern="1200" dirty="0">
              <a:solidFill>
                <a:sysClr val="windowText" lastClr="000000"/>
              </a:solidFill>
              <a:latin typeface="Calibri" pitchFamily="34" charset="0"/>
            </a:rPr>
            <a:t>Connexxus granted registered Trademark rights</a:t>
          </a:r>
        </a:p>
        <a:p>
          <a:pPr marL="57150" lvl="1" indent="-57150" algn="l" defTabSz="400050">
            <a:lnSpc>
              <a:spcPct val="90000"/>
            </a:lnSpc>
            <a:spcBef>
              <a:spcPct val="0"/>
            </a:spcBef>
            <a:spcAft>
              <a:spcPct val="15000"/>
            </a:spcAft>
            <a:buChar char="••"/>
          </a:pPr>
          <a:r>
            <a:rPr lang="en-US" sz="900" b="1" kern="1200" dirty="0">
              <a:solidFill>
                <a:sysClr val="windowText" lastClr="000000"/>
              </a:solidFill>
              <a:latin typeface="Calibri" pitchFamily="34" charset="0"/>
            </a:rPr>
            <a:t>Connexxus partners with UC Risk Services to integrate trip information to UC Traveler Insurance</a:t>
          </a:r>
        </a:p>
        <a:p>
          <a:pPr marL="57150" lvl="1" indent="-57150" algn="l" defTabSz="400050">
            <a:lnSpc>
              <a:spcPct val="90000"/>
            </a:lnSpc>
            <a:spcBef>
              <a:spcPct val="0"/>
            </a:spcBef>
            <a:spcAft>
              <a:spcPct val="15000"/>
            </a:spcAft>
            <a:buChar char="••"/>
          </a:pPr>
          <a:r>
            <a:rPr lang="en-US" sz="900" b="1" kern="1200" dirty="0">
              <a:solidFill>
                <a:sysClr val="windowText" lastClr="000000"/>
              </a:solidFill>
              <a:latin typeface="Calibri" pitchFamily="34" charset="0"/>
            </a:rPr>
            <a:t>SWABIZ (Southwest) business program added to Connexxus including personal Rapid Rewards incentive</a:t>
          </a:r>
        </a:p>
        <a:p>
          <a:pPr marL="57150" lvl="1" indent="-57150" algn="l" defTabSz="400050">
            <a:lnSpc>
              <a:spcPct val="90000"/>
            </a:lnSpc>
            <a:spcBef>
              <a:spcPct val="0"/>
            </a:spcBef>
            <a:spcAft>
              <a:spcPct val="15000"/>
            </a:spcAft>
            <a:buChar char="••"/>
          </a:pPr>
          <a:r>
            <a:rPr lang="en-US" sz="900" b="1" kern="1200" dirty="0">
              <a:solidFill>
                <a:sysClr val="windowText" lastClr="000000"/>
              </a:solidFill>
              <a:latin typeface="Calibri" pitchFamily="34" charset="0"/>
            </a:rPr>
            <a:t>First Connexxus program analysis (four campuses) showing actual savings of $871,000</a:t>
          </a:r>
        </a:p>
        <a:p>
          <a:pPr marL="57150" lvl="1" indent="-57150" algn="l" defTabSz="400050">
            <a:lnSpc>
              <a:spcPct val="90000"/>
            </a:lnSpc>
            <a:spcBef>
              <a:spcPct val="0"/>
            </a:spcBef>
            <a:spcAft>
              <a:spcPct val="15000"/>
            </a:spcAft>
            <a:buChar char="••"/>
          </a:pPr>
          <a:r>
            <a:rPr lang="en-US" sz="900" b="1" kern="1200" dirty="0">
              <a:solidFill>
                <a:sysClr val="windowText" lastClr="000000"/>
              </a:solidFill>
              <a:latin typeface="Calibri" pitchFamily="34" charset="0"/>
            </a:rPr>
            <a:t>Continued implementation and training initiatives by campus</a:t>
          </a:r>
        </a:p>
      </dsp:txBody>
      <dsp:txXfrm>
        <a:off x="4082999" y="402933"/>
        <a:ext cx="1260574" cy="4934456"/>
      </dsp:txXfrm>
    </dsp:sp>
    <dsp:sp modelId="{73FCD4B4-2C47-452A-9754-E5DBCF91C70C}">
      <dsp:nvSpPr>
        <dsp:cNvPr id="0" name=""/>
        <dsp:cNvSpPr/>
      </dsp:nvSpPr>
      <dsp:spPr>
        <a:xfrm>
          <a:off x="5442717" y="72810"/>
          <a:ext cx="1575717" cy="432000"/>
        </a:xfrm>
        <a:prstGeom prst="chevron">
          <a:avLst/>
        </a:prstGeom>
        <a:solidFill>
          <a:schemeClr val="accent1"/>
        </a:soli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alpha val="90000"/>
              <a:hueOff val="0"/>
              <a:satOff val="0"/>
              <a:lumOff val="0"/>
              <a:alphaOff val="-3200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b="1" kern="1200" dirty="0">
              <a:solidFill>
                <a:srgbClr val="FFC000"/>
              </a:solidFill>
            </a:rPr>
            <a:t>2010</a:t>
          </a:r>
        </a:p>
      </dsp:txBody>
      <dsp:txXfrm>
        <a:off x="5442717" y="72810"/>
        <a:ext cx="1575717" cy="432000"/>
      </dsp:txXfrm>
    </dsp:sp>
    <dsp:sp modelId="{3DBCBEAC-4D2A-4CB6-86FC-6279CC85352E}">
      <dsp:nvSpPr>
        <dsp:cNvPr id="0" name=""/>
        <dsp:cNvSpPr/>
      </dsp:nvSpPr>
      <dsp:spPr>
        <a:xfrm>
          <a:off x="5442717" y="402933"/>
          <a:ext cx="1260574" cy="4934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l" defTabSz="400050">
            <a:lnSpc>
              <a:spcPct val="90000"/>
            </a:lnSpc>
            <a:spcBef>
              <a:spcPct val="0"/>
            </a:spcBef>
            <a:spcAft>
              <a:spcPct val="15000"/>
            </a:spcAft>
            <a:buChar char="••"/>
          </a:pPr>
          <a:endParaRPr lang="en-US" sz="900" b="1" kern="1200" dirty="0">
            <a:latin typeface="Calibri" pitchFamily="34" charset="0"/>
          </a:endParaRPr>
        </a:p>
        <a:p>
          <a:pPr marL="57150" lvl="1" indent="-57150" algn="l" defTabSz="400050">
            <a:lnSpc>
              <a:spcPct val="90000"/>
            </a:lnSpc>
            <a:spcBef>
              <a:spcPct val="0"/>
            </a:spcBef>
            <a:spcAft>
              <a:spcPct val="15000"/>
            </a:spcAft>
            <a:buChar char="••"/>
          </a:pPr>
          <a:r>
            <a:rPr lang="en-US" sz="900" b="1" kern="1200" dirty="0">
              <a:solidFill>
                <a:srgbClr val="0000FF"/>
              </a:solidFill>
              <a:latin typeface="Calibri" pitchFamily="34" charset="0"/>
            </a:rPr>
            <a:t>Connexxus implementation completed at all UC campus locations</a:t>
          </a:r>
        </a:p>
        <a:p>
          <a:pPr marL="57150" lvl="1" indent="-57150" algn="l" defTabSz="400050">
            <a:lnSpc>
              <a:spcPct val="90000"/>
            </a:lnSpc>
            <a:spcBef>
              <a:spcPct val="0"/>
            </a:spcBef>
            <a:spcAft>
              <a:spcPct val="15000"/>
            </a:spcAft>
            <a:buChar char="••"/>
          </a:pPr>
          <a:r>
            <a:rPr lang="en-US" sz="900" b="1" kern="1200" dirty="0">
              <a:latin typeface="Calibri" pitchFamily="34" charset="0"/>
            </a:rPr>
            <a:t>Continued focus on training and utilization</a:t>
          </a:r>
        </a:p>
        <a:p>
          <a:pPr marL="57150" lvl="1" indent="-57150" algn="l" defTabSz="400050">
            <a:lnSpc>
              <a:spcPct val="90000"/>
            </a:lnSpc>
            <a:spcBef>
              <a:spcPct val="0"/>
            </a:spcBef>
            <a:spcAft>
              <a:spcPct val="15000"/>
            </a:spcAft>
            <a:buChar char="••"/>
          </a:pPr>
          <a:r>
            <a:rPr lang="en-US" sz="900" b="1" kern="1200" dirty="0">
              <a:latin typeface="Calibri" pitchFamily="34" charset="0"/>
            </a:rPr>
            <a:t>Connexxus noted in The Chronicle of Higher Education documenting UC past savings of $3 million</a:t>
          </a:r>
        </a:p>
        <a:p>
          <a:pPr marL="57150" lvl="1" indent="-57150" algn="l" defTabSz="400050">
            <a:lnSpc>
              <a:spcPct val="90000"/>
            </a:lnSpc>
            <a:spcBef>
              <a:spcPct val="0"/>
            </a:spcBef>
            <a:spcAft>
              <a:spcPct val="15000"/>
            </a:spcAft>
            <a:buChar char="••"/>
          </a:pPr>
          <a:r>
            <a:rPr lang="en-US" sz="900" b="1" kern="1200" dirty="0">
              <a:latin typeface="Calibri" pitchFamily="34" charset="0"/>
            </a:rPr>
            <a:t>Developed small business travel program for trips using Federal Funds or EPA Grants</a:t>
          </a:r>
        </a:p>
        <a:p>
          <a:pPr marL="57150" lvl="1" indent="-57150" algn="l" defTabSz="400050">
            <a:lnSpc>
              <a:spcPct val="90000"/>
            </a:lnSpc>
            <a:spcBef>
              <a:spcPct val="0"/>
            </a:spcBef>
            <a:spcAft>
              <a:spcPct val="15000"/>
            </a:spcAft>
            <a:buChar char="••"/>
          </a:pPr>
          <a:r>
            <a:rPr lang="en-US" sz="900" b="1" kern="1200" dirty="0">
              <a:latin typeface="Calibri" pitchFamily="34" charset="0"/>
            </a:rPr>
            <a:t>CSU joins Connexxus program</a:t>
          </a:r>
        </a:p>
        <a:p>
          <a:pPr marL="57150" lvl="1" indent="-57150" algn="l" defTabSz="400050">
            <a:lnSpc>
              <a:spcPct val="90000"/>
            </a:lnSpc>
            <a:spcBef>
              <a:spcPct val="0"/>
            </a:spcBef>
            <a:spcAft>
              <a:spcPct val="15000"/>
            </a:spcAft>
            <a:buChar char="••"/>
          </a:pPr>
          <a:r>
            <a:rPr lang="en-US" sz="900" b="1" kern="1200" dirty="0">
              <a:latin typeface="Calibri" pitchFamily="34" charset="0"/>
            </a:rPr>
            <a:t>Customized SWABIZ program for UC Academic Senate</a:t>
          </a:r>
        </a:p>
        <a:p>
          <a:pPr marL="57150" lvl="1" indent="-57150" algn="l" defTabSz="400050">
            <a:lnSpc>
              <a:spcPct val="90000"/>
            </a:lnSpc>
            <a:spcBef>
              <a:spcPct val="0"/>
            </a:spcBef>
            <a:spcAft>
              <a:spcPct val="15000"/>
            </a:spcAft>
            <a:buChar char="••"/>
          </a:pPr>
          <a:r>
            <a:rPr lang="en-US" sz="900" b="1" kern="1200" dirty="0">
              <a:solidFill>
                <a:srgbClr val="0000FF"/>
              </a:solidFill>
              <a:latin typeface="Calibri" pitchFamily="34" charset="0"/>
            </a:rPr>
            <a:t>First Connexxus systemwide (ten campuses &amp; UCOP) program evaluation showing annualized savings of $4.4 million</a:t>
          </a:r>
        </a:p>
      </dsp:txBody>
      <dsp:txXfrm>
        <a:off x="5442717" y="402933"/>
        <a:ext cx="1260574" cy="4934456"/>
      </dsp:txXfrm>
    </dsp:sp>
    <dsp:sp modelId="{578504BB-8767-4EBA-A6F6-046C58DF6B58}">
      <dsp:nvSpPr>
        <dsp:cNvPr id="0" name=""/>
        <dsp:cNvSpPr/>
      </dsp:nvSpPr>
      <dsp:spPr>
        <a:xfrm>
          <a:off x="6802435" y="72810"/>
          <a:ext cx="1575717" cy="432000"/>
        </a:xfrm>
        <a:prstGeom prst="chevron">
          <a:avLst/>
        </a:prstGeom>
        <a:solidFill>
          <a:schemeClr val="accent1"/>
        </a:soli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alpha val="90000"/>
              <a:hueOff val="0"/>
              <a:satOff val="0"/>
              <a:lumOff val="0"/>
              <a:alphaOff val="-4000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b="1" kern="1200" dirty="0">
              <a:solidFill>
                <a:srgbClr val="FFC000"/>
              </a:solidFill>
            </a:rPr>
            <a:t>2011</a:t>
          </a:r>
        </a:p>
      </dsp:txBody>
      <dsp:txXfrm>
        <a:off x="6802435" y="72810"/>
        <a:ext cx="1575717" cy="432000"/>
      </dsp:txXfrm>
    </dsp:sp>
    <dsp:sp modelId="{9D7BFEE5-2859-480F-AE33-152DB4FE831E}">
      <dsp:nvSpPr>
        <dsp:cNvPr id="0" name=""/>
        <dsp:cNvSpPr/>
      </dsp:nvSpPr>
      <dsp:spPr>
        <a:xfrm>
          <a:off x="6802435" y="402933"/>
          <a:ext cx="1260574" cy="4934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l" defTabSz="400050">
            <a:lnSpc>
              <a:spcPct val="90000"/>
            </a:lnSpc>
            <a:spcBef>
              <a:spcPct val="0"/>
            </a:spcBef>
            <a:spcAft>
              <a:spcPct val="15000"/>
            </a:spcAft>
            <a:buChar char="••"/>
          </a:pPr>
          <a:endParaRPr lang="en-US" sz="900" b="1" kern="1200" dirty="0">
            <a:latin typeface="Calibri" pitchFamily="34" charset="0"/>
          </a:endParaRPr>
        </a:p>
        <a:p>
          <a:pPr marL="57150" lvl="1" indent="-57150" algn="l" defTabSz="400050">
            <a:lnSpc>
              <a:spcPct val="90000"/>
            </a:lnSpc>
            <a:spcBef>
              <a:spcPct val="0"/>
            </a:spcBef>
            <a:spcAft>
              <a:spcPct val="15000"/>
            </a:spcAft>
            <a:buChar char="••"/>
          </a:pPr>
          <a:r>
            <a:rPr lang="en-US" sz="900" b="1" kern="1200" dirty="0">
              <a:latin typeface="Calibri" pitchFamily="34" charset="0"/>
            </a:rPr>
            <a:t>Student and Faculty abroad program launched August, 2011</a:t>
          </a:r>
        </a:p>
        <a:p>
          <a:pPr marL="57150" lvl="1" indent="-57150" algn="l" defTabSz="400050">
            <a:lnSpc>
              <a:spcPct val="90000"/>
            </a:lnSpc>
            <a:spcBef>
              <a:spcPct val="0"/>
            </a:spcBef>
            <a:spcAft>
              <a:spcPct val="15000"/>
            </a:spcAft>
            <a:buChar char="••"/>
          </a:pPr>
          <a:r>
            <a:rPr lang="en-US" sz="900" b="1" kern="1200" dirty="0">
              <a:latin typeface="Calibri" pitchFamily="34" charset="0"/>
            </a:rPr>
            <a:t>Launched a customized Connexxus program for Agriculture and Natural Resources October, 2011</a:t>
          </a:r>
        </a:p>
        <a:p>
          <a:pPr marL="57150" lvl="1" indent="-57150" algn="l" defTabSz="400050">
            <a:lnSpc>
              <a:spcPct val="90000"/>
            </a:lnSpc>
            <a:spcBef>
              <a:spcPct val="0"/>
            </a:spcBef>
            <a:spcAft>
              <a:spcPct val="15000"/>
            </a:spcAft>
            <a:buChar char="••"/>
          </a:pPr>
          <a:r>
            <a:rPr lang="en-US" sz="900" b="1" kern="1200" dirty="0">
              <a:solidFill>
                <a:srgbClr val="0000FF"/>
              </a:solidFill>
              <a:latin typeface="Calibri" pitchFamily="34" charset="0"/>
            </a:rPr>
            <a:t>Connexxus savings and utilization added to President’s “Working Smarter” initiative</a:t>
          </a:r>
        </a:p>
        <a:p>
          <a:pPr marL="57150" lvl="1" indent="-57150" algn="l" defTabSz="400050">
            <a:lnSpc>
              <a:spcPct val="90000"/>
            </a:lnSpc>
            <a:spcBef>
              <a:spcPct val="0"/>
            </a:spcBef>
            <a:spcAft>
              <a:spcPct val="15000"/>
            </a:spcAft>
            <a:buChar char="••"/>
          </a:pPr>
          <a:r>
            <a:rPr lang="en-US" sz="900" b="1" kern="1200" dirty="0">
              <a:solidFill>
                <a:srgbClr val="0000FF"/>
              </a:solidFill>
              <a:latin typeface="Calibri" pitchFamily="34" charset="0"/>
            </a:rPr>
            <a:t>Systemwide evaluation of </a:t>
          </a:r>
          <a:r>
            <a:rPr lang="en-US" sz="900" b="1" kern="1200" dirty="0" smtClean="0">
              <a:solidFill>
                <a:srgbClr val="0000FF"/>
              </a:solidFill>
              <a:latin typeface="Calibri" pitchFamily="34" charset="0"/>
            </a:rPr>
            <a:t> 2011 indicated  </a:t>
          </a:r>
          <a:r>
            <a:rPr lang="en-US" sz="900" b="1" kern="1200" dirty="0">
              <a:solidFill>
                <a:srgbClr val="0000FF"/>
              </a:solidFill>
              <a:latin typeface="Calibri" pitchFamily="34" charset="0"/>
            </a:rPr>
            <a:t>savings success at $</a:t>
          </a:r>
          <a:r>
            <a:rPr lang="en-US" sz="900" b="1" kern="1200" dirty="0" smtClean="0">
              <a:solidFill>
                <a:srgbClr val="0000FF"/>
              </a:solidFill>
              <a:latin typeface="Calibri" pitchFamily="34" charset="0"/>
            </a:rPr>
            <a:t>6,534,377 </a:t>
          </a:r>
          <a:r>
            <a:rPr lang="en-US" sz="900" b="1" kern="1200" dirty="0">
              <a:solidFill>
                <a:srgbClr val="0000FF"/>
              </a:solidFill>
              <a:latin typeface="Calibri" pitchFamily="34" charset="0"/>
            </a:rPr>
            <a:t>million</a:t>
          </a:r>
        </a:p>
      </dsp:txBody>
      <dsp:txXfrm>
        <a:off x="6802435" y="402933"/>
        <a:ext cx="1260574" cy="4934456"/>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735" cy="464503"/>
          </a:xfrm>
          <a:prstGeom prst="rect">
            <a:avLst/>
          </a:prstGeom>
        </p:spPr>
        <p:txBody>
          <a:bodyPr vert="horz" lIns="91294" tIns="45647" rIns="91294" bIns="45647" rtlCol="0"/>
          <a:lstStyle>
            <a:lvl1pPr algn="l">
              <a:defRPr sz="1200"/>
            </a:lvl1pPr>
          </a:lstStyle>
          <a:p>
            <a:endParaRPr lang="en-US" dirty="0"/>
          </a:p>
        </p:txBody>
      </p:sp>
      <p:sp>
        <p:nvSpPr>
          <p:cNvPr id="3" name="Date Placeholder 2"/>
          <p:cNvSpPr>
            <a:spLocks noGrp="1"/>
          </p:cNvSpPr>
          <p:nvPr>
            <p:ph type="dt" idx="1"/>
          </p:nvPr>
        </p:nvSpPr>
        <p:spPr>
          <a:xfrm>
            <a:off x="3971081" y="0"/>
            <a:ext cx="3037735" cy="464503"/>
          </a:xfrm>
          <a:prstGeom prst="rect">
            <a:avLst/>
          </a:prstGeom>
        </p:spPr>
        <p:txBody>
          <a:bodyPr vert="horz" lIns="91294" tIns="45647" rIns="91294" bIns="45647" rtlCol="0"/>
          <a:lstStyle>
            <a:lvl1pPr algn="r">
              <a:defRPr sz="1200"/>
            </a:lvl1pPr>
          </a:lstStyle>
          <a:p>
            <a:fld id="{078A487D-4B5A-4E30-A2F3-58878139F68B}" type="datetimeFigureOut">
              <a:rPr lang="en-US" smtClean="0"/>
              <a:pPr/>
              <a:t>8/28/2012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294" tIns="45647" rIns="91294" bIns="45647" rtlCol="0" anchor="ctr"/>
          <a:lstStyle/>
          <a:p>
            <a:endParaRPr lang="en-US" dirty="0"/>
          </a:p>
        </p:txBody>
      </p:sp>
      <p:sp>
        <p:nvSpPr>
          <p:cNvPr id="5" name="Notes Placeholder 4"/>
          <p:cNvSpPr>
            <a:spLocks noGrp="1"/>
          </p:cNvSpPr>
          <p:nvPr>
            <p:ph type="body" sz="quarter" idx="3"/>
          </p:nvPr>
        </p:nvSpPr>
        <p:spPr>
          <a:xfrm>
            <a:off x="700406" y="4415156"/>
            <a:ext cx="5609588" cy="4183697"/>
          </a:xfrm>
          <a:prstGeom prst="rect">
            <a:avLst/>
          </a:prstGeom>
        </p:spPr>
        <p:txBody>
          <a:bodyPr vert="horz" lIns="91294" tIns="45647" rIns="91294" bIns="4564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0312"/>
            <a:ext cx="3037735" cy="464503"/>
          </a:xfrm>
          <a:prstGeom prst="rect">
            <a:avLst/>
          </a:prstGeom>
        </p:spPr>
        <p:txBody>
          <a:bodyPr vert="horz" lIns="91294" tIns="45647" rIns="91294" bIns="4564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1081" y="8830312"/>
            <a:ext cx="3037735" cy="464503"/>
          </a:xfrm>
          <a:prstGeom prst="rect">
            <a:avLst/>
          </a:prstGeom>
        </p:spPr>
        <p:txBody>
          <a:bodyPr vert="horz" lIns="91294" tIns="45647" rIns="91294" bIns="45647" rtlCol="0" anchor="b"/>
          <a:lstStyle>
            <a:lvl1pPr algn="r">
              <a:defRPr sz="1200"/>
            </a:lvl1pPr>
          </a:lstStyle>
          <a:p>
            <a:fld id="{0E6F46E7-D472-4DB4-97EE-6F7A3E002600}"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2688" y="696913"/>
            <a:ext cx="4648200" cy="3486150"/>
          </a:xfrm>
        </p:spPr>
      </p:sp>
      <p:sp>
        <p:nvSpPr>
          <p:cNvPr id="3" name="Notes Placeholder 2"/>
          <p:cNvSpPr>
            <a:spLocks noGrp="1"/>
          </p:cNvSpPr>
          <p:nvPr>
            <p:ph type="body" idx="1"/>
          </p:nvPr>
        </p:nvSpPr>
        <p:spPr/>
        <p:txBody>
          <a:bodyPr>
            <a:normAutofit/>
          </a:bodyPr>
          <a:lstStyle/>
          <a:p>
            <a:r>
              <a:rPr lang="en-US" dirty="0" smtClean="0"/>
              <a:t>48</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2A4EF6E-4366-47B6-A6DE-2DA15FA6AA59}" type="slidenum">
              <a:rPr lang="en-US"/>
              <a:pPr/>
              <a:t>3</a:t>
            </a:fld>
            <a:endParaRPr lang="en-US" dirty="0"/>
          </a:p>
        </p:txBody>
      </p:sp>
      <p:sp>
        <p:nvSpPr>
          <p:cNvPr id="323586" name="Rectangle 2"/>
          <p:cNvSpPr>
            <a:spLocks noGrp="1" noRot="1" noChangeAspect="1" noChangeArrowheads="1" noTextEdit="1"/>
          </p:cNvSpPr>
          <p:nvPr>
            <p:ph type="sldImg"/>
          </p:nvPr>
        </p:nvSpPr>
        <p:spPr bwMode="auto">
          <a:xfrm>
            <a:off x="1136650" y="684213"/>
            <a:ext cx="4681538" cy="3511550"/>
          </a:xfrm>
          <a:prstGeom prst="rect">
            <a:avLst/>
          </a:prstGeom>
          <a:solidFill>
            <a:srgbClr val="FFFFFF"/>
          </a:solidFill>
          <a:ln>
            <a:solidFill>
              <a:srgbClr val="000000"/>
            </a:solidFill>
            <a:miter lim="800000"/>
            <a:headEnd/>
            <a:tailEnd/>
          </a:ln>
        </p:spPr>
      </p:sp>
      <p:sp>
        <p:nvSpPr>
          <p:cNvPr id="323587" name="Rectangle 3"/>
          <p:cNvSpPr>
            <a:spLocks noGrp="1" noChangeArrowheads="1"/>
          </p:cNvSpPr>
          <p:nvPr>
            <p:ph type="body" idx="1"/>
          </p:nvPr>
        </p:nvSpPr>
        <p:spPr/>
        <p:txBody>
          <a:bodyPr/>
          <a:lstStyle/>
          <a:p>
            <a:endParaRPr lang="en-US" sz="1400" u="sng" dirty="0">
              <a:latin typeface="Helvetica"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2A4EF6E-4366-47B6-A6DE-2DA15FA6AA59}" type="slidenum">
              <a:rPr lang="en-US"/>
              <a:pPr/>
              <a:t>4</a:t>
            </a:fld>
            <a:endParaRPr lang="en-US" dirty="0"/>
          </a:p>
        </p:txBody>
      </p:sp>
      <p:sp>
        <p:nvSpPr>
          <p:cNvPr id="323586" name="Rectangle 2"/>
          <p:cNvSpPr>
            <a:spLocks noGrp="1" noRot="1" noChangeAspect="1" noChangeArrowheads="1" noTextEdit="1"/>
          </p:cNvSpPr>
          <p:nvPr>
            <p:ph type="sldImg"/>
          </p:nvPr>
        </p:nvSpPr>
        <p:spPr bwMode="auto">
          <a:xfrm>
            <a:off x="1136650" y="684213"/>
            <a:ext cx="4681538" cy="3511550"/>
          </a:xfrm>
          <a:prstGeom prst="rect">
            <a:avLst/>
          </a:prstGeom>
          <a:solidFill>
            <a:srgbClr val="FFFFFF"/>
          </a:solidFill>
          <a:ln>
            <a:solidFill>
              <a:srgbClr val="000000"/>
            </a:solidFill>
            <a:miter lim="800000"/>
            <a:headEnd/>
            <a:tailEnd/>
          </a:ln>
        </p:spPr>
      </p:sp>
      <p:sp>
        <p:nvSpPr>
          <p:cNvPr id="323587" name="Rectangle 3"/>
          <p:cNvSpPr>
            <a:spLocks noGrp="1" noChangeArrowheads="1"/>
          </p:cNvSpPr>
          <p:nvPr>
            <p:ph type="body" idx="1"/>
          </p:nvPr>
        </p:nvSpPr>
        <p:spPr/>
        <p:txBody>
          <a:bodyPr/>
          <a:lstStyle/>
          <a:p>
            <a:endParaRPr lang="en-US" sz="1400" u="sng" dirty="0">
              <a:latin typeface="Helvetica"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2A4EF6E-4366-47B6-A6DE-2DA15FA6AA59}" type="slidenum">
              <a:rPr lang="en-US"/>
              <a:pPr/>
              <a:t>5</a:t>
            </a:fld>
            <a:endParaRPr lang="en-US" dirty="0"/>
          </a:p>
        </p:txBody>
      </p:sp>
      <p:sp>
        <p:nvSpPr>
          <p:cNvPr id="323586" name="Rectangle 2"/>
          <p:cNvSpPr>
            <a:spLocks noGrp="1" noRot="1" noChangeAspect="1" noChangeArrowheads="1" noTextEdit="1"/>
          </p:cNvSpPr>
          <p:nvPr>
            <p:ph type="sldImg"/>
          </p:nvPr>
        </p:nvSpPr>
        <p:spPr bwMode="auto">
          <a:xfrm>
            <a:off x="1136650" y="684213"/>
            <a:ext cx="4681538" cy="3511550"/>
          </a:xfrm>
          <a:prstGeom prst="rect">
            <a:avLst/>
          </a:prstGeom>
          <a:solidFill>
            <a:srgbClr val="FFFFFF"/>
          </a:solidFill>
          <a:ln>
            <a:solidFill>
              <a:srgbClr val="000000"/>
            </a:solidFill>
            <a:miter lim="800000"/>
            <a:headEnd/>
            <a:tailEnd/>
          </a:ln>
        </p:spPr>
      </p:sp>
      <p:sp>
        <p:nvSpPr>
          <p:cNvPr id="323587" name="Rectangle 3"/>
          <p:cNvSpPr>
            <a:spLocks noGrp="1" noChangeArrowheads="1"/>
          </p:cNvSpPr>
          <p:nvPr>
            <p:ph type="body" idx="1"/>
          </p:nvPr>
        </p:nvSpPr>
        <p:spPr/>
        <p:txBody>
          <a:bodyPr/>
          <a:lstStyle/>
          <a:p>
            <a:endParaRPr lang="en-US" sz="1400" u="sng" dirty="0">
              <a:latin typeface="Helvetica"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2A4EF6E-4366-47B6-A6DE-2DA15FA6AA59}" type="slidenum">
              <a:rPr lang="en-US"/>
              <a:pPr/>
              <a:t>8</a:t>
            </a:fld>
            <a:endParaRPr lang="en-US" dirty="0"/>
          </a:p>
        </p:txBody>
      </p:sp>
      <p:sp>
        <p:nvSpPr>
          <p:cNvPr id="323586" name="Rectangle 2"/>
          <p:cNvSpPr>
            <a:spLocks noGrp="1" noRot="1" noChangeAspect="1" noChangeArrowheads="1" noTextEdit="1"/>
          </p:cNvSpPr>
          <p:nvPr>
            <p:ph type="sldImg"/>
          </p:nvPr>
        </p:nvSpPr>
        <p:spPr bwMode="auto">
          <a:xfrm>
            <a:off x="1136650" y="684213"/>
            <a:ext cx="4681538" cy="3511550"/>
          </a:xfrm>
          <a:prstGeom prst="rect">
            <a:avLst/>
          </a:prstGeom>
          <a:solidFill>
            <a:srgbClr val="FFFFFF"/>
          </a:solidFill>
          <a:ln>
            <a:solidFill>
              <a:srgbClr val="000000"/>
            </a:solidFill>
            <a:miter lim="800000"/>
            <a:headEnd/>
            <a:tailEnd/>
          </a:ln>
        </p:spPr>
      </p:sp>
      <p:sp>
        <p:nvSpPr>
          <p:cNvPr id="323587" name="Rectangle 3"/>
          <p:cNvSpPr>
            <a:spLocks noGrp="1" noChangeArrowheads="1"/>
          </p:cNvSpPr>
          <p:nvPr>
            <p:ph type="body" idx="1"/>
          </p:nvPr>
        </p:nvSpPr>
        <p:spPr/>
        <p:txBody>
          <a:bodyPr/>
          <a:lstStyle/>
          <a:p>
            <a:endParaRPr lang="en-US" sz="1400" u="sng" dirty="0">
              <a:latin typeface="Helvetica"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E6F46E7-D472-4DB4-97EE-6F7A3E002600}" type="slidenum">
              <a:rPr lang="en-US" smtClean="0"/>
              <a:pPr/>
              <a:t>10</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E6F46E7-D472-4DB4-97EE-6F7A3E002600}" type="slidenum">
              <a:rPr lang="en-US" smtClean="0"/>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6844CDA-4950-490B-BA7E-7920F4E32325}" type="datetime1">
              <a:rPr lang="en-US" smtClean="0"/>
              <a:pPr/>
              <a:t>8/28/2012</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78BE53F-3CEF-4EEE-A3D9-F07880B3E85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79ADA1-BF7E-4179-81AB-BCB6ADC664DE}" type="datetime1">
              <a:rPr lang="en-US" smtClean="0"/>
              <a:pPr/>
              <a:t>8/28/2012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78BE53F-3CEF-4EEE-A3D9-F07880B3E85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098ED7F-F310-4DFA-9EDD-4B25986F7835}" type="datetime1">
              <a:rPr lang="en-US" smtClean="0"/>
              <a:pPr/>
              <a:t>8/28/2012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78BE53F-3CEF-4EEE-A3D9-F07880B3E85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CC07D83-3FFE-45BC-B316-0D5538739B78}" type="datetime1">
              <a:rPr lang="en-US" smtClean="0"/>
              <a:pPr/>
              <a:t>8/28/2012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78BE53F-3CEF-4EEE-A3D9-F07880B3E851}"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B8AC6A7-6A65-4D10-B665-B58B88D8B22D}" type="datetime1">
              <a:rPr lang="en-US" smtClean="0"/>
              <a:pPr/>
              <a:t>8/28/2012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78BE53F-3CEF-4EEE-A3D9-F07880B3E851}"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ACCBA3A-02F7-4E0B-A8C2-7E4A86D9A8B5}" type="datetime1">
              <a:rPr lang="en-US" smtClean="0"/>
              <a:pPr/>
              <a:t>8/28/2012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078BE53F-3CEF-4EEE-A3D9-F07880B3E851}"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52A0F9A-868E-4D0E-A885-6EC16789B9C2}" type="datetime1">
              <a:rPr lang="en-US" smtClean="0"/>
              <a:pPr/>
              <a:t>8/28/2012</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078BE53F-3CEF-4EEE-A3D9-F07880B3E85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D4712C8-11A3-4114-8C35-F77C33F4CD6D}" type="datetime1">
              <a:rPr lang="en-US" smtClean="0"/>
              <a:pPr/>
              <a:t>8/28/2012</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078BE53F-3CEF-4EEE-A3D9-F07880B3E851}"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FD91150-09C0-4DDE-B8BF-587D4100890F}" type="datetime1">
              <a:rPr lang="en-US" smtClean="0"/>
              <a:pPr/>
              <a:t>8/28/2012</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078BE53F-3CEF-4EEE-A3D9-F07880B3E85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D42E0B6-5A22-4CAF-8CCE-7592389F468D}" type="datetime1">
              <a:rPr lang="en-US" smtClean="0"/>
              <a:pPr/>
              <a:t>8/28/2012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078BE53F-3CEF-4EEE-A3D9-F07880B3E85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6A55767-1209-4772-B115-781B91758E93}" type="datetime1">
              <a:rPr lang="en-US" smtClean="0"/>
              <a:pPr/>
              <a:t>8/28/2012</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78BE53F-3CEF-4EEE-A3D9-F07880B3E851}"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B701D6A-5536-45C5-93D0-DFADE4971926}" type="datetime1">
              <a:rPr lang="en-US" smtClean="0"/>
              <a:pPr/>
              <a:t>8/28/2012</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78BE53F-3CEF-4EEE-A3D9-F07880B3E85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uctravel@ucop.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endParaRPr lang="en-US" dirty="0"/>
          </a:p>
        </p:txBody>
      </p:sp>
      <p:sp>
        <p:nvSpPr>
          <p:cNvPr id="3" name="Subtitle 2"/>
          <p:cNvSpPr>
            <a:spLocks noGrp="1"/>
          </p:cNvSpPr>
          <p:nvPr>
            <p:ph type="subTitle" idx="1"/>
          </p:nvPr>
        </p:nvSpPr>
        <p:spPr>
          <a:xfrm>
            <a:off x="533400" y="1676400"/>
            <a:ext cx="7854696" cy="4343400"/>
          </a:xfrm>
        </p:spPr>
        <p:txBody>
          <a:bodyPr>
            <a:normAutofit/>
          </a:bodyPr>
          <a:lstStyle/>
          <a:p>
            <a:endParaRPr lang="en-US" sz="3200" b="1" dirty="0" smtClean="0">
              <a:solidFill>
                <a:schemeClr val="bg2">
                  <a:lumMod val="25000"/>
                </a:schemeClr>
              </a:solidFill>
            </a:endParaRPr>
          </a:p>
          <a:p>
            <a:r>
              <a:rPr lang="en-US" sz="3200" b="1" dirty="0" smtClean="0">
                <a:solidFill>
                  <a:schemeClr val="bg2">
                    <a:lumMod val="25000"/>
                  </a:schemeClr>
                </a:solidFill>
              </a:rPr>
              <a:t>CFO Division Lunch-n-Learn: </a:t>
            </a:r>
          </a:p>
          <a:p>
            <a:r>
              <a:rPr lang="en-US" sz="3200" b="1" dirty="0" smtClean="0">
                <a:solidFill>
                  <a:schemeClr val="bg2">
                    <a:lumMod val="25000"/>
                  </a:schemeClr>
                </a:solidFill>
              </a:rPr>
              <a:t>Central Travel Management</a:t>
            </a:r>
          </a:p>
          <a:p>
            <a:endParaRPr lang="en-US" sz="3200" b="1" dirty="0" smtClean="0">
              <a:solidFill>
                <a:schemeClr val="bg2">
                  <a:lumMod val="25000"/>
                </a:schemeClr>
              </a:solidFill>
            </a:endParaRPr>
          </a:p>
          <a:p>
            <a:r>
              <a:rPr lang="en-US" sz="3200" b="1" dirty="0" smtClean="0">
                <a:solidFill>
                  <a:schemeClr val="bg2">
                    <a:lumMod val="25000"/>
                  </a:schemeClr>
                </a:solidFill>
              </a:rPr>
              <a:t>Presented by Central Travel Office </a:t>
            </a:r>
            <a:endParaRPr lang="en-US" sz="3200" dirty="0" smtClean="0">
              <a:solidFill>
                <a:srgbClr val="FFC000"/>
              </a:solidFill>
            </a:endParaRPr>
          </a:p>
          <a:p>
            <a:r>
              <a:rPr lang="en-US" sz="3200" dirty="0" smtClean="0">
                <a:solidFill>
                  <a:srgbClr val="FFC000"/>
                </a:solidFill>
              </a:rPr>
              <a:t>August 28, 2012</a:t>
            </a:r>
          </a:p>
          <a:p>
            <a:endParaRPr lang="en-US" sz="3200" dirty="0" smtClean="0">
              <a:solidFill>
                <a:srgbClr val="FFC000"/>
              </a:solidFill>
            </a:endParaRPr>
          </a:p>
          <a:p>
            <a:endParaRPr lang="en-US" sz="6000" dirty="0" smtClean="0">
              <a:solidFill>
                <a:srgbClr val="FFC000"/>
              </a:solidFill>
            </a:endParaRPr>
          </a:p>
          <a:p>
            <a:endParaRPr lang="en-US" sz="6000" dirty="0">
              <a:solidFill>
                <a:srgbClr val="FFC000"/>
              </a:solidFill>
            </a:endParaRPr>
          </a:p>
        </p:txBody>
      </p:sp>
      <p:sp>
        <p:nvSpPr>
          <p:cNvPr id="5" name="Slide Number Placeholder 4"/>
          <p:cNvSpPr>
            <a:spLocks noGrp="1"/>
          </p:cNvSpPr>
          <p:nvPr>
            <p:ph type="sldNum" sz="quarter" idx="12"/>
          </p:nvPr>
        </p:nvSpPr>
        <p:spPr/>
        <p:txBody>
          <a:bodyPr/>
          <a:lstStyle/>
          <a:p>
            <a:fld id="{078BE53F-3CEF-4EEE-A3D9-F07880B3E851}" type="slidenum">
              <a:rPr lang="en-US" smtClean="0"/>
              <a:pPr/>
              <a:t>1</a:t>
            </a:fld>
            <a:endParaRPr lang="en-US" dirty="0"/>
          </a:p>
        </p:txBody>
      </p:sp>
      <p:sp>
        <p:nvSpPr>
          <p:cNvPr id="6" name="Text Box 2"/>
          <p:cNvSpPr txBox="1">
            <a:spLocks noChangeArrowheads="1"/>
          </p:cNvSpPr>
          <p:nvPr/>
        </p:nvSpPr>
        <p:spPr bwMode="auto">
          <a:xfrm>
            <a:off x="152400" y="6248400"/>
            <a:ext cx="3505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smtClean="0">
                <a:ln>
                  <a:noFill/>
                </a:ln>
                <a:solidFill>
                  <a:srgbClr val="FFFFFF"/>
                </a:solidFill>
                <a:effectLst/>
                <a:latin typeface="Arial" pitchFamily="34" charset="0"/>
              </a:rPr>
              <a:t>CONNEXXUS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smtClean="0">
                <a:ln>
                  <a:noFill/>
                </a:ln>
                <a:solidFill>
                  <a:srgbClr val="FFC000"/>
                </a:solidFill>
                <a:effectLst/>
                <a:latin typeface="Arial" pitchFamily="34" charset="0"/>
              </a:rPr>
              <a:t>TRAVEL</a:t>
            </a:r>
            <a:endParaRPr kumimoji="0" lang="en-US" sz="9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400" dirty="0" smtClean="0">
                <a:solidFill>
                  <a:srgbClr val="FFC000"/>
                </a:solidFill>
              </a:rPr>
              <a:t>Travel Booking Options</a:t>
            </a:r>
            <a:r>
              <a:rPr lang="en-US" sz="2400" b="1" dirty="0" smtClean="0">
                <a:solidFill>
                  <a:srgbClr val="FFC000"/>
                </a:solidFill>
              </a:rPr>
              <a:t> </a:t>
            </a:r>
            <a:endParaRPr lang="en-US" sz="2400" dirty="0">
              <a:solidFill>
                <a:srgbClr val="FFC000"/>
              </a:solidFill>
            </a:endParaRPr>
          </a:p>
        </p:txBody>
      </p:sp>
      <p:sp>
        <p:nvSpPr>
          <p:cNvPr id="5" name="Slide Number Placeholder 4"/>
          <p:cNvSpPr>
            <a:spLocks noGrp="1"/>
          </p:cNvSpPr>
          <p:nvPr>
            <p:ph type="sldNum" sz="quarter" idx="12"/>
          </p:nvPr>
        </p:nvSpPr>
        <p:spPr/>
        <p:txBody>
          <a:bodyPr/>
          <a:lstStyle/>
          <a:p>
            <a:fld id="{078BE53F-3CEF-4EEE-A3D9-F07880B3E851}" type="slidenum">
              <a:rPr lang="en-US" smtClean="0"/>
              <a:pPr/>
              <a:t>10</a:t>
            </a:fld>
            <a:endParaRPr lang="en-US" dirty="0"/>
          </a:p>
        </p:txBody>
      </p:sp>
      <p:sp>
        <p:nvSpPr>
          <p:cNvPr id="6" name="Text Box 2"/>
          <p:cNvSpPr txBox="1">
            <a:spLocks noChangeArrowheads="1"/>
          </p:cNvSpPr>
          <p:nvPr/>
        </p:nvSpPr>
        <p:spPr bwMode="auto">
          <a:xfrm>
            <a:off x="152400" y="6248400"/>
            <a:ext cx="3505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smtClean="0">
                <a:ln>
                  <a:noFill/>
                </a:ln>
                <a:solidFill>
                  <a:srgbClr val="FFFFFF"/>
                </a:solidFill>
                <a:effectLst/>
                <a:latin typeface="Arial" pitchFamily="34" charset="0"/>
              </a:rPr>
              <a:t>CONNEXXUS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smtClean="0">
                <a:ln>
                  <a:noFill/>
                </a:ln>
                <a:solidFill>
                  <a:srgbClr val="FFC000"/>
                </a:solidFill>
                <a:effectLst/>
                <a:latin typeface="Arial" pitchFamily="34" charset="0"/>
              </a:rPr>
              <a:t>TRAVEL</a:t>
            </a:r>
            <a:endParaRPr kumimoji="0" lang="en-US" sz="900" b="0" i="0" u="none" strike="noStrike" cap="none" normalizeH="0" baseline="0" dirty="0" smtClean="0">
              <a:ln>
                <a:noFill/>
              </a:ln>
              <a:solidFill>
                <a:schemeClr val="tx1"/>
              </a:solidFill>
              <a:effectLst/>
              <a:latin typeface="Arial" pitchFamily="34" charset="0"/>
            </a:endParaRPr>
          </a:p>
        </p:txBody>
      </p:sp>
      <p:pic>
        <p:nvPicPr>
          <p:cNvPr id="2050" name="Picture 2"/>
          <p:cNvPicPr>
            <a:picLocks noGrp="1" noChangeAspect="1" noChangeArrowheads="1"/>
          </p:cNvPicPr>
          <p:nvPr>
            <p:ph idx="1"/>
          </p:nvPr>
        </p:nvPicPr>
        <p:blipFill>
          <a:blip r:embed="rId3" cstate="print"/>
          <a:srcRect/>
          <a:stretch>
            <a:fillRect/>
          </a:stretch>
        </p:blipFill>
        <p:spPr bwMode="auto">
          <a:xfrm>
            <a:off x="457200" y="1066800"/>
            <a:ext cx="8229600" cy="510401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181600"/>
          </a:xfrm>
        </p:spPr>
        <p:txBody>
          <a:bodyPr>
            <a:normAutofit lnSpcReduction="10000"/>
          </a:bodyPr>
          <a:lstStyle/>
          <a:p>
            <a:pPr>
              <a:buNone/>
            </a:pPr>
            <a:r>
              <a:rPr lang="en-US" sz="2200" b="1" dirty="0" smtClean="0">
                <a:solidFill>
                  <a:schemeClr val="accent4">
                    <a:lumMod val="75000"/>
                  </a:schemeClr>
                </a:solidFill>
              </a:rPr>
              <a:t>American Airlines</a:t>
            </a:r>
          </a:p>
          <a:p>
            <a:r>
              <a:rPr lang="en-US" sz="1400" b="1" dirty="0" smtClean="0">
                <a:solidFill>
                  <a:schemeClr val="accent4">
                    <a:lumMod val="75000"/>
                  </a:schemeClr>
                </a:solidFill>
              </a:rPr>
              <a:t>10% - 55% </a:t>
            </a:r>
            <a:r>
              <a:rPr lang="en-US" sz="1400" dirty="0" smtClean="0">
                <a:solidFill>
                  <a:schemeClr val="accent4">
                    <a:lumMod val="75000"/>
                  </a:schemeClr>
                </a:solidFill>
              </a:rPr>
              <a:t>Discount</a:t>
            </a:r>
          </a:p>
          <a:p>
            <a:r>
              <a:rPr lang="en-US" sz="1400" dirty="0" smtClean="0">
                <a:solidFill>
                  <a:schemeClr val="accent4">
                    <a:lumMod val="75000"/>
                  </a:schemeClr>
                </a:solidFill>
              </a:rPr>
              <a:t>Discounts apply to AA One World Partners British Air, JAL, and Iberia Airlines</a:t>
            </a:r>
          </a:p>
          <a:p>
            <a:r>
              <a:rPr lang="en-US" sz="1400" dirty="0" smtClean="0">
                <a:solidFill>
                  <a:schemeClr val="accent4">
                    <a:lumMod val="75000"/>
                  </a:schemeClr>
                </a:solidFill>
              </a:rPr>
              <a:t>Recently amended AA contract to include discount program with Cathay and Qantas</a:t>
            </a:r>
          </a:p>
          <a:p>
            <a:r>
              <a:rPr lang="en-US" sz="1400" dirty="0" smtClean="0">
                <a:solidFill>
                  <a:schemeClr val="accent4">
                    <a:lumMod val="75000"/>
                  </a:schemeClr>
                </a:solidFill>
              </a:rPr>
              <a:t>American will allow name changes for non-refundable tickets that have been issued</a:t>
            </a:r>
          </a:p>
          <a:p>
            <a:pPr>
              <a:buNone/>
            </a:pPr>
            <a:r>
              <a:rPr lang="en-US" sz="2200" b="1" dirty="0" smtClean="0">
                <a:solidFill>
                  <a:schemeClr val="accent4">
                    <a:lumMod val="75000"/>
                  </a:schemeClr>
                </a:solidFill>
              </a:rPr>
              <a:t>Delta</a:t>
            </a:r>
          </a:p>
          <a:p>
            <a:r>
              <a:rPr lang="en-US" sz="1400" dirty="0" smtClean="0">
                <a:solidFill>
                  <a:schemeClr val="accent4">
                    <a:lumMod val="75000"/>
                  </a:schemeClr>
                </a:solidFill>
              </a:rPr>
              <a:t>Connexxus travelers qualify for a </a:t>
            </a:r>
            <a:r>
              <a:rPr lang="en-US" sz="1400" b="1" dirty="0" smtClean="0">
                <a:solidFill>
                  <a:schemeClr val="accent4">
                    <a:lumMod val="75000"/>
                  </a:schemeClr>
                </a:solidFill>
              </a:rPr>
              <a:t>2% - 55% </a:t>
            </a:r>
            <a:r>
              <a:rPr lang="en-US" sz="1400" dirty="0" smtClean="0">
                <a:solidFill>
                  <a:schemeClr val="accent4">
                    <a:lumMod val="75000"/>
                  </a:schemeClr>
                </a:solidFill>
              </a:rPr>
              <a:t>discount</a:t>
            </a:r>
          </a:p>
          <a:p>
            <a:r>
              <a:rPr lang="en-US" sz="1400" dirty="0" smtClean="0">
                <a:solidFill>
                  <a:schemeClr val="accent4">
                    <a:lumMod val="75000"/>
                  </a:schemeClr>
                </a:solidFill>
              </a:rPr>
              <a:t>Discount also offered on Air France and KLM</a:t>
            </a:r>
          </a:p>
          <a:p>
            <a:r>
              <a:rPr lang="en-US" sz="1400" dirty="0" smtClean="0">
                <a:solidFill>
                  <a:schemeClr val="accent4">
                    <a:lumMod val="75000"/>
                  </a:schemeClr>
                </a:solidFill>
              </a:rPr>
              <a:t>Coming soon:  Alitalia</a:t>
            </a:r>
          </a:p>
          <a:p>
            <a:pPr>
              <a:buNone/>
            </a:pPr>
            <a:r>
              <a:rPr lang="en-US" sz="2200" b="1" dirty="0" smtClean="0">
                <a:solidFill>
                  <a:schemeClr val="accent4">
                    <a:lumMod val="75000"/>
                  </a:schemeClr>
                </a:solidFill>
              </a:rPr>
              <a:t>LAN</a:t>
            </a:r>
          </a:p>
          <a:p>
            <a:r>
              <a:rPr lang="en-US" sz="1400" dirty="0" smtClean="0">
                <a:solidFill>
                  <a:schemeClr val="accent4">
                    <a:lumMod val="75000"/>
                  </a:schemeClr>
                </a:solidFill>
              </a:rPr>
              <a:t>Connexxus travelers qualify for a </a:t>
            </a:r>
            <a:r>
              <a:rPr lang="en-US" sz="1400" b="1" dirty="0" smtClean="0">
                <a:solidFill>
                  <a:schemeClr val="accent4">
                    <a:lumMod val="75000"/>
                  </a:schemeClr>
                </a:solidFill>
              </a:rPr>
              <a:t>5% - 35% </a:t>
            </a:r>
            <a:r>
              <a:rPr lang="en-US" sz="1400" dirty="0" smtClean="0">
                <a:solidFill>
                  <a:schemeClr val="accent4">
                    <a:lumMod val="75000"/>
                  </a:schemeClr>
                </a:solidFill>
              </a:rPr>
              <a:t>discount</a:t>
            </a:r>
          </a:p>
          <a:p>
            <a:pPr>
              <a:buNone/>
            </a:pPr>
            <a:r>
              <a:rPr lang="en-US" sz="2200" b="1" dirty="0" smtClean="0">
                <a:solidFill>
                  <a:schemeClr val="accent4">
                    <a:lumMod val="75000"/>
                  </a:schemeClr>
                </a:solidFill>
              </a:rPr>
              <a:t>Singapore Air</a:t>
            </a:r>
          </a:p>
          <a:p>
            <a:r>
              <a:rPr lang="en-US" sz="1400" dirty="0" smtClean="0">
                <a:solidFill>
                  <a:schemeClr val="accent4">
                    <a:lumMod val="75000"/>
                  </a:schemeClr>
                </a:solidFill>
              </a:rPr>
              <a:t>Connexxus travelers qualify for a </a:t>
            </a:r>
            <a:r>
              <a:rPr lang="en-US" sz="1400" b="1" dirty="0" smtClean="0">
                <a:solidFill>
                  <a:schemeClr val="accent4">
                    <a:lumMod val="75000"/>
                  </a:schemeClr>
                </a:solidFill>
              </a:rPr>
              <a:t>8% - 15% </a:t>
            </a:r>
            <a:r>
              <a:rPr lang="en-US" sz="1400" dirty="0" smtClean="0">
                <a:solidFill>
                  <a:schemeClr val="accent4">
                    <a:lumMod val="75000"/>
                  </a:schemeClr>
                </a:solidFill>
              </a:rPr>
              <a:t>discount</a:t>
            </a:r>
          </a:p>
          <a:p>
            <a:pPr>
              <a:buNone/>
            </a:pPr>
            <a:r>
              <a:rPr lang="en-US" sz="2200" b="1" dirty="0" smtClean="0">
                <a:solidFill>
                  <a:schemeClr val="accent4">
                    <a:lumMod val="75000"/>
                  </a:schemeClr>
                </a:solidFill>
              </a:rPr>
              <a:t>Emirates</a:t>
            </a:r>
          </a:p>
          <a:p>
            <a:r>
              <a:rPr lang="en-US" sz="1400" dirty="0" smtClean="0">
                <a:solidFill>
                  <a:schemeClr val="accent4">
                    <a:lumMod val="75000"/>
                  </a:schemeClr>
                </a:solidFill>
              </a:rPr>
              <a:t>Connexxus travelers qualify for a </a:t>
            </a:r>
            <a:r>
              <a:rPr lang="en-US" sz="1400" b="1" dirty="0" smtClean="0">
                <a:solidFill>
                  <a:schemeClr val="accent4">
                    <a:lumMod val="75000"/>
                  </a:schemeClr>
                </a:solidFill>
              </a:rPr>
              <a:t>5% - 30% </a:t>
            </a:r>
            <a:r>
              <a:rPr lang="en-US" sz="1400" dirty="0" smtClean="0">
                <a:solidFill>
                  <a:schemeClr val="accent4">
                    <a:lumMod val="75000"/>
                  </a:schemeClr>
                </a:solidFill>
              </a:rPr>
              <a:t>discount</a:t>
            </a:r>
          </a:p>
          <a:p>
            <a:endParaRPr lang="en-US" sz="1400" dirty="0" smtClean="0">
              <a:solidFill>
                <a:schemeClr val="accent4">
                  <a:lumMod val="75000"/>
                </a:schemeClr>
              </a:solidFill>
            </a:endParaRPr>
          </a:p>
          <a:p>
            <a:pPr algn="ctr">
              <a:buNone/>
            </a:pPr>
            <a:r>
              <a:rPr lang="en-US" sz="1700" b="1" dirty="0" smtClean="0">
                <a:solidFill>
                  <a:srgbClr val="FFC000"/>
                </a:solidFill>
              </a:rPr>
              <a:t>2011 Airline Program Savings:  $4,739,670</a:t>
            </a:r>
          </a:p>
          <a:p>
            <a:pPr algn="ctr">
              <a:buNone/>
            </a:pPr>
            <a:r>
              <a:rPr lang="en-US" sz="1700" b="1" dirty="0" smtClean="0">
                <a:solidFill>
                  <a:srgbClr val="FFC000"/>
                </a:solidFill>
              </a:rPr>
              <a:t>2011 Savings Using Connexxus Online Booking Tools:  $548,640</a:t>
            </a:r>
          </a:p>
          <a:p>
            <a:endParaRPr lang="en-US" sz="1700" dirty="0" smtClean="0">
              <a:solidFill>
                <a:schemeClr val="accent4">
                  <a:lumMod val="75000"/>
                </a:schemeClr>
              </a:solidFill>
            </a:endParaRPr>
          </a:p>
          <a:p>
            <a:pPr>
              <a:buNone/>
            </a:pPr>
            <a:endParaRPr lang="en-US" sz="2000" dirty="0" smtClean="0">
              <a:solidFill>
                <a:srgbClr val="FFC000"/>
              </a:solidFill>
            </a:endParaRPr>
          </a:p>
          <a:p>
            <a:pPr>
              <a:buNone/>
            </a:pPr>
            <a:endParaRPr lang="en-US" sz="2000" dirty="0" smtClean="0">
              <a:solidFill>
                <a:srgbClr val="FFC000"/>
              </a:solidFill>
            </a:endParaRPr>
          </a:p>
          <a:p>
            <a:pPr>
              <a:buNone/>
            </a:pPr>
            <a:endParaRPr lang="en-US" sz="2000" dirty="0" smtClean="0">
              <a:solidFill>
                <a:srgbClr val="FFC000"/>
              </a:solidFill>
            </a:endParaRPr>
          </a:p>
          <a:p>
            <a:pPr>
              <a:buNone/>
            </a:pPr>
            <a:endParaRPr lang="en-US" dirty="0">
              <a:solidFill>
                <a:srgbClr val="FFC000"/>
              </a:solidFill>
            </a:endParaRPr>
          </a:p>
        </p:txBody>
      </p:sp>
      <p:sp>
        <p:nvSpPr>
          <p:cNvPr id="2" name="Title 1"/>
          <p:cNvSpPr>
            <a:spLocks noGrp="1"/>
          </p:cNvSpPr>
          <p:nvPr>
            <p:ph type="title"/>
          </p:nvPr>
        </p:nvSpPr>
        <p:spPr>
          <a:xfrm>
            <a:off x="457200" y="274638"/>
            <a:ext cx="8229600" cy="792162"/>
          </a:xfrm>
        </p:spPr>
        <p:txBody>
          <a:bodyPr>
            <a:normAutofit/>
          </a:bodyPr>
          <a:lstStyle/>
          <a:p>
            <a:r>
              <a:rPr lang="en-US" sz="2400" b="1" dirty="0" smtClean="0">
                <a:solidFill>
                  <a:srgbClr val="FFC000"/>
                </a:solidFill>
              </a:rPr>
              <a:t>Connexxus Air Program Update </a:t>
            </a:r>
            <a:endParaRPr lang="en-US" sz="2400" dirty="0">
              <a:solidFill>
                <a:srgbClr val="FFC000"/>
              </a:solidFill>
            </a:endParaRPr>
          </a:p>
        </p:txBody>
      </p:sp>
      <p:sp>
        <p:nvSpPr>
          <p:cNvPr id="5" name="Slide Number Placeholder 4"/>
          <p:cNvSpPr>
            <a:spLocks noGrp="1"/>
          </p:cNvSpPr>
          <p:nvPr>
            <p:ph type="sldNum" sz="quarter" idx="12"/>
          </p:nvPr>
        </p:nvSpPr>
        <p:spPr/>
        <p:txBody>
          <a:bodyPr/>
          <a:lstStyle/>
          <a:p>
            <a:fld id="{078BE53F-3CEF-4EEE-A3D9-F07880B3E851}" type="slidenum">
              <a:rPr lang="en-US" smtClean="0"/>
              <a:pPr/>
              <a:t>11</a:t>
            </a:fld>
            <a:endParaRPr lang="en-US" dirty="0"/>
          </a:p>
        </p:txBody>
      </p:sp>
      <p:sp>
        <p:nvSpPr>
          <p:cNvPr id="6" name="Text Box 2"/>
          <p:cNvSpPr txBox="1">
            <a:spLocks noChangeArrowheads="1"/>
          </p:cNvSpPr>
          <p:nvPr/>
        </p:nvSpPr>
        <p:spPr bwMode="auto">
          <a:xfrm>
            <a:off x="152400" y="6248400"/>
            <a:ext cx="3505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smtClean="0">
                <a:ln>
                  <a:noFill/>
                </a:ln>
                <a:solidFill>
                  <a:srgbClr val="FFFFFF"/>
                </a:solidFill>
                <a:effectLst/>
                <a:latin typeface="Arial" pitchFamily="34" charset="0"/>
              </a:rPr>
              <a:t>CONNEXXUS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smtClean="0">
                <a:ln>
                  <a:noFill/>
                </a:ln>
                <a:solidFill>
                  <a:srgbClr val="FFC000"/>
                </a:solidFill>
                <a:effectLst/>
                <a:latin typeface="Arial" pitchFamily="34" charset="0"/>
              </a:rPr>
              <a:t>TRAVEL</a:t>
            </a:r>
            <a:endParaRPr kumimoji="0" lang="en-US" sz="9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864291"/>
          </a:xfrm>
        </p:spPr>
        <p:txBody>
          <a:bodyPr>
            <a:normAutofit/>
          </a:bodyPr>
          <a:lstStyle/>
          <a:p>
            <a:pPr>
              <a:buNone/>
            </a:pPr>
            <a:r>
              <a:rPr lang="en-US" sz="2000" b="1" dirty="0" smtClean="0">
                <a:solidFill>
                  <a:schemeClr val="accent4">
                    <a:lumMod val="75000"/>
                  </a:schemeClr>
                </a:solidFill>
              </a:rPr>
              <a:t>Connexxus offers 10% - 40% savings through the preferred hotel program using Marriott or Starwood properties</a:t>
            </a:r>
          </a:p>
          <a:p>
            <a:pPr>
              <a:buNone/>
            </a:pPr>
            <a:endParaRPr lang="en-US" sz="2000" b="1" dirty="0" smtClean="0">
              <a:solidFill>
                <a:schemeClr val="accent4">
                  <a:lumMod val="75000"/>
                </a:schemeClr>
              </a:solidFill>
            </a:endParaRPr>
          </a:p>
          <a:p>
            <a:r>
              <a:rPr lang="en-US" sz="2000" dirty="0" smtClean="0">
                <a:solidFill>
                  <a:schemeClr val="accent4">
                    <a:lumMod val="75000"/>
                  </a:schemeClr>
                </a:solidFill>
              </a:rPr>
              <a:t>Preferred hotels offer last room availability</a:t>
            </a:r>
          </a:p>
          <a:p>
            <a:r>
              <a:rPr lang="en-US" sz="2000" dirty="0" smtClean="0">
                <a:solidFill>
                  <a:schemeClr val="accent4">
                    <a:lumMod val="75000"/>
                  </a:schemeClr>
                </a:solidFill>
              </a:rPr>
              <a:t>Preferred hotels may offer additional savings opportunities:</a:t>
            </a:r>
          </a:p>
          <a:p>
            <a:pPr lvl="1"/>
            <a:r>
              <a:rPr lang="en-US" sz="2000" dirty="0" smtClean="0">
                <a:solidFill>
                  <a:schemeClr val="accent4">
                    <a:lumMod val="75000"/>
                  </a:schemeClr>
                </a:solidFill>
              </a:rPr>
              <a:t>Room upgrade (based on availability)</a:t>
            </a:r>
          </a:p>
          <a:p>
            <a:pPr lvl="1"/>
            <a:r>
              <a:rPr lang="en-US" sz="2000" dirty="0" smtClean="0">
                <a:solidFill>
                  <a:schemeClr val="accent4">
                    <a:lumMod val="75000"/>
                  </a:schemeClr>
                </a:solidFill>
              </a:rPr>
              <a:t>Free airport shuttle</a:t>
            </a:r>
          </a:p>
          <a:p>
            <a:pPr lvl="1"/>
            <a:r>
              <a:rPr lang="en-US" sz="2000" dirty="0" smtClean="0">
                <a:solidFill>
                  <a:schemeClr val="accent4">
                    <a:lumMod val="75000"/>
                  </a:schemeClr>
                </a:solidFill>
              </a:rPr>
              <a:t>Free internet access</a:t>
            </a:r>
          </a:p>
          <a:p>
            <a:pPr lvl="1"/>
            <a:r>
              <a:rPr lang="en-US" sz="2000" dirty="0" smtClean="0">
                <a:solidFill>
                  <a:schemeClr val="accent4">
                    <a:lumMod val="75000"/>
                  </a:schemeClr>
                </a:solidFill>
              </a:rPr>
              <a:t>Free Continental breakfast</a:t>
            </a:r>
          </a:p>
          <a:p>
            <a:r>
              <a:rPr lang="en-US" sz="2000" dirty="0" smtClean="0">
                <a:solidFill>
                  <a:schemeClr val="accent4">
                    <a:lumMod val="75000"/>
                  </a:schemeClr>
                </a:solidFill>
              </a:rPr>
              <a:t>Starwood hotels offer late check-out (4PM) based on availability</a:t>
            </a:r>
          </a:p>
          <a:p>
            <a:endParaRPr lang="en-US" sz="2000" dirty="0" smtClean="0">
              <a:solidFill>
                <a:schemeClr val="accent4">
                  <a:lumMod val="75000"/>
                </a:schemeClr>
              </a:solidFill>
            </a:endParaRPr>
          </a:p>
          <a:p>
            <a:pPr algn="ctr">
              <a:buNone/>
            </a:pPr>
            <a:r>
              <a:rPr lang="en-US" sz="2000" b="1" dirty="0" smtClean="0">
                <a:solidFill>
                  <a:srgbClr val="FFC000"/>
                </a:solidFill>
              </a:rPr>
              <a:t>2011 Hotel Program Savings:  $491,916</a:t>
            </a:r>
          </a:p>
          <a:p>
            <a:pPr>
              <a:buNone/>
            </a:pPr>
            <a:endParaRPr lang="en-US" sz="2000" dirty="0" smtClean="0">
              <a:solidFill>
                <a:schemeClr val="accent4">
                  <a:lumMod val="75000"/>
                </a:schemeClr>
              </a:solidFill>
            </a:endParaRPr>
          </a:p>
        </p:txBody>
      </p:sp>
      <p:sp>
        <p:nvSpPr>
          <p:cNvPr id="2" name="Title 1"/>
          <p:cNvSpPr>
            <a:spLocks noGrp="1"/>
          </p:cNvSpPr>
          <p:nvPr>
            <p:ph type="title"/>
          </p:nvPr>
        </p:nvSpPr>
        <p:spPr>
          <a:xfrm>
            <a:off x="457200" y="274638"/>
            <a:ext cx="8229600" cy="792162"/>
          </a:xfrm>
        </p:spPr>
        <p:txBody>
          <a:bodyPr>
            <a:normAutofit/>
          </a:bodyPr>
          <a:lstStyle/>
          <a:p>
            <a:r>
              <a:rPr lang="en-US" sz="2400" b="1" dirty="0" smtClean="0">
                <a:solidFill>
                  <a:srgbClr val="FFC000"/>
                </a:solidFill>
              </a:rPr>
              <a:t>Connexxus Hotel Program – Marriott/Starwood</a:t>
            </a:r>
            <a:endParaRPr lang="en-US" sz="2400" dirty="0">
              <a:solidFill>
                <a:srgbClr val="FFC000"/>
              </a:solidFill>
            </a:endParaRPr>
          </a:p>
        </p:txBody>
      </p:sp>
      <p:sp>
        <p:nvSpPr>
          <p:cNvPr id="5" name="Slide Number Placeholder 4"/>
          <p:cNvSpPr>
            <a:spLocks noGrp="1"/>
          </p:cNvSpPr>
          <p:nvPr>
            <p:ph type="sldNum" sz="quarter" idx="12"/>
          </p:nvPr>
        </p:nvSpPr>
        <p:spPr/>
        <p:txBody>
          <a:bodyPr/>
          <a:lstStyle/>
          <a:p>
            <a:fld id="{078BE53F-3CEF-4EEE-A3D9-F07880B3E851}" type="slidenum">
              <a:rPr lang="en-US" smtClean="0"/>
              <a:pPr/>
              <a:t>12</a:t>
            </a:fld>
            <a:endParaRPr lang="en-US" dirty="0"/>
          </a:p>
        </p:txBody>
      </p:sp>
      <p:sp>
        <p:nvSpPr>
          <p:cNvPr id="6" name="Text Box 2"/>
          <p:cNvSpPr txBox="1">
            <a:spLocks noChangeArrowheads="1"/>
          </p:cNvSpPr>
          <p:nvPr/>
        </p:nvSpPr>
        <p:spPr bwMode="auto">
          <a:xfrm>
            <a:off x="152400" y="6248400"/>
            <a:ext cx="3505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smtClean="0">
                <a:ln>
                  <a:noFill/>
                </a:ln>
                <a:solidFill>
                  <a:srgbClr val="FFFFFF"/>
                </a:solidFill>
                <a:effectLst/>
                <a:latin typeface="Arial" pitchFamily="34" charset="0"/>
              </a:rPr>
              <a:t>CONNEXXUS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smtClean="0">
                <a:ln>
                  <a:noFill/>
                </a:ln>
                <a:solidFill>
                  <a:srgbClr val="FFC000"/>
                </a:solidFill>
                <a:effectLst/>
                <a:latin typeface="Arial" pitchFamily="34" charset="0"/>
              </a:rPr>
              <a:t>TRAVEL</a:t>
            </a:r>
            <a:endParaRPr kumimoji="0" lang="en-US" sz="9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092891"/>
          </a:xfrm>
        </p:spPr>
        <p:txBody>
          <a:bodyPr>
            <a:normAutofit/>
          </a:bodyPr>
          <a:lstStyle/>
          <a:p>
            <a:pPr>
              <a:buNone/>
            </a:pPr>
            <a:endParaRPr lang="en-US" sz="2000" b="1" dirty="0" smtClean="0">
              <a:solidFill>
                <a:schemeClr val="accent4">
                  <a:lumMod val="75000"/>
                </a:schemeClr>
              </a:solidFill>
            </a:endParaRPr>
          </a:p>
          <a:p>
            <a:pPr>
              <a:buNone/>
            </a:pPr>
            <a:r>
              <a:rPr lang="en-US" sz="2000" b="1" dirty="0" smtClean="0">
                <a:solidFill>
                  <a:schemeClr val="accent4">
                    <a:lumMod val="75000"/>
                  </a:schemeClr>
                </a:solidFill>
              </a:rPr>
              <a:t>Connexxus travelers qualify for a 15% - 35% discount</a:t>
            </a:r>
          </a:p>
          <a:p>
            <a:pPr>
              <a:buNone/>
            </a:pPr>
            <a:endParaRPr lang="en-US" sz="2000" b="1" dirty="0" smtClean="0">
              <a:solidFill>
                <a:schemeClr val="accent4">
                  <a:lumMod val="75000"/>
                </a:schemeClr>
              </a:solidFill>
            </a:endParaRPr>
          </a:p>
          <a:p>
            <a:pPr lvl="1">
              <a:buFont typeface="Wingdings" pitchFamily="2" charset="2"/>
              <a:buChar char="Ø"/>
            </a:pPr>
            <a:r>
              <a:rPr lang="en-US" sz="1600" dirty="0" smtClean="0">
                <a:solidFill>
                  <a:schemeClr val="accent4">
                    <a:lumMod val="75000"/>
                  </a:schemeClr>
                </a:solidFill>
              </a:rPr>
              <a:t>Hertz will offer promotional rates, when available, if booked through Connexxus</a:t>
            </a:r>
          </a:p>
          <a:p>
            <a:pPr lvl="1">
              <a:buFont typeface="Wingdings" pitchFamily="2" charset="2"/>
              <a:buChar char="Ø"/>
            </a:pPr>
            <a:r>
              <a:rPr lang="en-US" sz="1600" dirty="0" smtClean="0">
                <a:solidFill>
                  <a:schemeClr val="accent4">
                    <a:lumMod val="75000"/>
                  </a:schemeClr>
                </a:solidFill>
              </a:rPr>
              <a:t>Deeper discounts for car rentals are offered if booked off airport at one of the Hertz Local Edition suburban locations within California</a:t>
            </a:r>
          </a:p>
          <a:p>
            <a:pPr lvl="1">
              <a:buFont typeface="Wingdings" pitchFamily="2" charset="2"/>
              <a:buChar char="Ø"/>
            </a:pPr>
            <a:r>
              <a:rPr lang="en-US" sz="1600" dirty="0" smtClean="0">
                <a:solidFill>
                  <a:schemeClr val="accent4">
                    <a:lumMod val="75000"/>
                  </a:schemeClr>
                </a:solidFill>
              </a:rPr>
              <a:t>Free enrollment for Hertz Gold Plus Rewards program ($60 value) allowing the traveler to bypass the rental counter</a:t>
            </a:r>
          </a:p>
          <a:p>
            <a:pPr lvl="2">
              <a:buFont typeface="Wingdings" pitchFamily="2" charset="2"/>
              <a:buChar char="Ø"/>
            </a:pPr>
            <a:r>
              <a:rPr lang="en-US" sz="1600" dirty="0" smtClean="0">
                <a:solidFill>
                  <a:schemeClr val="accent4">
                    <a:lumMod val="75000"/>
                  </a:schemeClr>
                </a:solidFill>
              </a:rPr>
              <a:t>Earn free rental day for every 4 rental days purchased</a:t>
            </a:r>
          </a:p>
          <a:p>
            <a:pPr lvl="2">
              <a:buFont typeface="Wingdings" pitchFamily="2" charset="2"/>
              <a:buChar char="Ø"/>
            </a:pPr>
            <a:r>
              <a:rPr lang="en-US" sz="1600" dirty="0" smtClean="0">
                <a:solidFill>
                  <a:schemeClr val="accent4">
                    <a:lumMod val="75000"/>
                  </a:schemeClr>
                </a:solidFill>
              </a:rPr>
              <a:t>Paperless PDF copy receipts via email</a:t>
            </a:r>
          </a:p>
          <a:p>
            <a:pPr lvl="2">
              <a:buFont typeface="Wingdings" pitchFamily="2" charset="2"/>
              <a:buChar char="Ø"/>
            </a:pPr>
            <a:r>
              <a:rPr lang="en-US" sz="1600" dirty="0" smtClean="0">
                <a:solidFill>
                  <a:schemeClr val="accent4">
                    <a:lumMod val="75000"/>
                  </a:schemeClr>
                </a:solidFill>
              </a:rPr>
              <a:t>Mobile Gold Alerts:  Sent car information prior to arrival</a:t>
            </a:r>
          </a:p>
          <a:p>
            <a:pPr lvl="2">
              <a:buFont typeface="Wingdings" pitchFamily="2" charset="2"/>
              <a:buChar char="Ø"/>
            </a:pPr>
            <a:r>
              <a:rPr lang="en-US" sz="1600" dirty="0" smtClean="0">
                <a:solidFill>
                  <a:schemeClr val="accent4">
                    <a:lumMod val="75000"/>
                  </a:schemeClr>
                </a:solidFill>
              </a:rPr>
              <a:t>Gold Choice program allows traveler to select car of choice</a:t>
            </a:r>
          </a:p>
          <a:p>
            <a:pPr lvl="1">
              <a:buFont typeface="Wingdings" pitchFamily="2" charset="2"/>
              <a:buChar char="Ø"/>
            </a:pPr>
            <a:r>
              <a:rPr lang="en-US" sz="1600" dirty="0" smtClean="0">
                <a:solidFill>
                  <a:schemeClr val="accent4">
                    <a:lumMod val="75000"/>
                  </a:schemeClr>
                </a:solidFill>
              </a:rPr>
              <a:t>UC discounts apply to Hybrid rentals</a:t>
            </a:r>
          </a:p>
          <a:p>
            <a:pPr lvl="1">
              <a:buFont typeface="Wingdings" pitchFamily="2" charset="2"/>
              <a:buChar char="Ø"/>
            </a:pPr>
            <a:r>
              <a:rPr lang="en-US" sz="1600" dirty="0" smtClean="0">
                <a:solidFill>
                  <a:schemeClr val="accent4">
                    <a:lumMod val="75000"/>
                  </a:schemeClr>
                </a:solidFill>
              </a:rPr>
              <a:t>Renter’s age requirement lowered to 21 </a:t>
            </a:r>
          </a:p>
          <a:p>
            <a:pPr lvl="1">
              <a:buFont typeface="Wingdings" pitchFamily="2" charset="2"/>
              <a:buChar char="Ø"/>
            </a:pPr>
            <a:r>
              <a:rPr lang="en-US" sz="1600" dirty="0" smtClean="0">
                <a:solidFill>
                  <a:schemeClr val="accent4">
                    <a:lumMod val="75000"/>
                  </a:schemeClr>
                </a:solidFill>
              </a:rPr>
              <a:t>UC car insurance automatically included </a:t>
            </a:r>
          </a:p>
          <a:p>
            <a:pPr>
              <a:buFont typeface="Wingdings" pitchFamily="2" charset="2"/>
              <a:buChar char="Ø"/>
            </a:pPr>
            <a:endParaRPr lang="en-US" dirty="0" smtClean="0">
              <a:solidFill>
                <a:srgbClr val="FFC000"/>
              </a:solidFill>
            </a:endParaRPr>
          </a:p>
        </p:txBody>
      </p:sp>
      <p:sp>
        <p:nvSpPr>
          <p:cNvPr id="2" name="Title 1"/>
          <p:cNvSpPr>
            <a:spLocks noGrp="1"/>
          </p:cNvSpPr>
          <p:nvPr>
            <p:ph type="title"/>
          </p:nvPr>
        </p:nvSpPr>
        <p:spPr>
          <a:xfrm>
            <a:off x="457200" y="274638"/>
            <a:ext cx="8229600" cy="563562"/>
          </a:xfrm>
        </p:spPr>
        <p:txBody>
          <a:bodyPr>
            <a:normAutofit/>
          </a:bodyPr>
          <a:lstStyle/>
          <a:p>
            <a:r>
              <a:rPr lang="en-US" sz="2400" b="1" dirty="0" smtClean="0">
                <a:solidFill>
                  <a:srgbClr val="FFC000"/>
                </a:solidFill>
              </a:rPr>
              <a:t>Connexxus Car Program - Hertz</a:t>
            </a:r>
            <a:endParaRPr lang="en-US" sz="2400" dirty="0">
              <a:solidFill>
                <a:srgbClr val="FFC000"/>
              </a:solidFill>
            </a:endParaRPr>
          </a:p>
        </p:txBody>
      </p:sp>
      <p:sp>
        <p:nvSpPr>
          <p:cNvPr id="5" name="Slide Number Placeholder 4"/>
          <p:cNvSpPr>
            <a:spLocks noGrp="1"/>
          </p:cNvSpPr>
          <p:nvPr>
            <p:ph type="sldNum" sz="quarter" idx="12"/>
          </p:nvPr>
        </p:nvSpPr>
        <p:spPr/>
        <p:txBody>
          <a:bodyPr/>
          <a:lstStyle/>
          <a:p>
            <a:fld id="{078BE53F-3CEF-4EEE-A3D9-F07880B3E851}" type="slidenum">
              <a:rPr lang="en-US" smtClean="0"/>
              <a:pPr/>
              <a:t>13</a:t>
            </a:fld>
            <a:endParaRPr lang="en-US" dirty="0"/>
          </a:p>
        </p:txBody>
      </p:sp>
      <p:sp>
        <p:nvSpPr>
          <p:cNvPr id="6" name="Text Box 2"/>
          <p:cNvSpPr txBox="1">
            <a:spLocks noChangeArrowheads="1"/>
          </p:cNvSpPr>
          <p:nvPr/>
        </p:nvSpPr>
        <p:spPr bwMode="auto">
          <a:xfrm>
            <a:off x="152400" y="6248400"/>
            <a:ext cx="3505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smtClean="0">
                <a:ln>
                  <a:noFill/>
                </a:ln>
                <a:solidFill>
                  <a:srgbClr val="FFFFFF"/>
                </a:solidFill>
                <a:effectLst/>
                <a:latin typeface="Arial" pitchFamily="34" charset="0"/>
              </a:rPr>
              <a:t>CONNEXXUS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smtClean="0">
                <a:ln>
                  <a:noFill/>
                </a:ln>
                <a:solidFill>
                  <a:srgbClr val="FFC000"/>
                </a:solidFill>
                <a:effectLst/>
                <a:latin typeface="Arial" pitchFamily="34" charset="0"/>
              </a:rPr>
              <a:t>TRAVEL</a:t>
            </a:r>
            <a:endParaRPr kumimoji="0" lang="en-US" sz="9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940491"/>
          </a:xfrm>
        </p:spPr>
        <p:txBody>
          <a:bodyPr>
            <a:normAutofit/>
          </a:bodyPr>
          <a:lstStyle/>
          <a:p>
            <a:pPr>
              <a:buNone/>
            </a:pPr>
            <a:r>
              <a:rPr lang="en-US" sz="2000" b="1" dirty="0" smtClean="0">
                <a:solidFill>
                  <a:schemeClr val="accent4">
                    <a:lumMod val="75000"/>
                  </a:schemeClr>
                </a:solidFill>
              </a:rPr>
              <a:t>Connexxus travelers qualify for a 15% - 35% discount</a:t>
            </a:r>
          </a:p>
          <a:p>
            <a:pPr>
              <a:buNone/>
            </a:pPr>
            <a:endParaRPr lang="en-US" sz="2000" b="1" dirty="0" smtClean="0">
              <a:solidFill>
                <a:schemeClr val="accent4">
                  <a:lumMod val="75000"/>
                </a:schemeClr>
              </a:solidFill>
            </a:endParaRPr>
          </a:p>
          <a:p>
            <a:pPr lvl="1">
              <a:buFont typeface="Wingdings" pitchFamily="2" charset="2"/>
              <a:buChar char="Ø"/>
            </a:pPr>
            <a:r>
              <a:rPr lang="en-US" sz="1800" dirty="0" smtClean="0">
                <a:solidFill>
                  <a:schemeClr val="accent4">
                    <a:lumMod val="75000"/>
                  </a:schemeClr>
                </a:solidFill>
              </a:rPr>
              <a:t>National will offer promotional rates, when available, if booked through Connexxus (not offered by Enterprise)</a:t>
            </a:r>
          </a:p>
          <a:p>
            <a:pPr lvl="1">
              <a:buFont typeface="Wingdings" pitchFamily="2" charset="2"/>
              <a:buChar char="Ø"/>
            </a:pPr>
            <a:r>
              <a:rPr lang="en-US" sz="1800" dirty="0" smtClean="0">
                <a:solidFill>
                  <a:schemeClr val="accent4">
                    <a:lumMod val="75000"/>
                  </a:schemeClr>
                </a:solidFill>
              </a:rPr>
              <a:t>Deeper discounts for car rentals are offered if booked off airport</a:t>
            </a:r>
          </a:p>
          <a:p>
            <a:pPr lvl="1">
              <a:buFont typeface="Wingdings" pitchFamily="2" charset="2"/>
              <a:buChar char="Ø"/>
            </a:pPr>
            <a:r>
              <a:rPr lang="en-US" sz="1800" dirty="0" smtClean="0">
                <a:solidFill>
                  <a:schemeClr val="accent4">
                    <a:lumMod val="75000"/>
                  </a:schemeClr>
                </a:solidFill>
              </a:rPr>
              <a:t>Enterprise provides pick-up and drop-off service</a:t>
            </a:r>
          </a:p>
          <a:p>
            <a:pPr lvl="1">
              <a:buFont typeface="Wingdings" pitchFamily="2" charset="2"/>
              <a:buChar char="Ø"/>
            </a:pPr>
            <a:r>
              <a:rPr lang="en-US" sz="1800" dirty="0" smtClean="0">
                <a:solidFill>
                  <a:schemeClr val="accent4">
                    <a:lumMod val="75000"/>
                  </a:schemeClr>
                </a:solidFill>
              </a:rPr>
              <a:t>Free enrollment for National’s Emerald Club ($60 value) allowing the traveler to bypass the rental counter</a:t>
            </a:r>
          </a:p>
          <a:p>
            <a:pPr lvl="2">
              <a:buFont typeface="Wingdings" pitchFamily="2" charset="2"/>
              <a:buChar char="Ø"/>
            </a:pPr>
            <a:r>
              <a:rPr lang="en-US" sz="1700" dirty="0" smtClean="0">
                <a:solidFill>
                  <a:schemeClr val="accent4">
                    <a:lumMod val="75000"/>
                  </a:schemeClr>
                </a:solidFill>
              </a:rPr>
              <a:t>For intermediate car rentals, traveler may select </a:t>
            </a:r>
            <a:r>
              <a:rPr lang="en-US" sz="1700" b="1" i="1" u="sng" dirty="0" smtClean="0">
                <a:solidFill>
                  <a:schemeClr val="accent4">
                    <a:lumMod val="75000"/>
                  </a:schemeClr>
                </a:solidFill>
              </a:rPr>
              <a:t>any car available </a:t>
            </a:r>
            <a:r>
              <a:rPr lang="en-US" sz="1700" dirty="0" smtClean="0">
                <a:solidFill>
                  <a:schemeClr val="accent4">
                    <a:lumMod val="75000"/>
                  </a:schemeClr>
                </a:solidFill>
              </a:rPr>
              <a:t>located at the Emerald Aisle</a:t>
            </a:r>
          </a:p>
          <a:p>
            <a:pPr lvl="1">
              <a:buFont typeface="Wingdings" pitchFamily="2" charset="2"/>
              <a:buChar char="Ø"/>
            </a:pPr>
            <a:r>
              <a:rPr lang="en-US" sz="1800" dirty="0" smtClean="0">
                <a:solidFill>
                  <a:schemeClr val="accent4">
                    <a:lumMod val="75000"/>
                  </a:schemeClr>
                </a:solidFill>
              </a:rPr>
              <a:t>UC discounts apply to Hybrid rentals</a:t>
            </a:r>
          </a:p>
          <a:p>
            <a:pPr lvl="1">
              <a:buFont typeface="Wingdings" pitchFamily="2" charset="2"/>
              <a:buChar char="Ø"/>
            </a:pPr>
            <a:r>
              <a:rPr lang="en-US" sz="1800" dirty="0" smtClean="0">
                <a:solidFill>
                  <a:schemeClr val="accent4">
                    <a:lumMod val="75000"/>
                  </a:schemeClr>
                </a:solidFill>
              </a:rPr>
              <a:t>Renter’s age requirement lowered to 21 </a:t>
            </a:r>
          </a:p>
          <a:p>
            <a:pPr lvl="1">
              <a:buFont typeface="Wingdings" pitchFamily="2" charset="2"/>
              <a:buChar char="Ø"/>
            </a:pPr>
            <a:r>
              <a:rPr lang="en-US" sz="1800" dirty="0" smtClean="0">
                <a:solidFill>
                  <a:schemeClr val="accent4">
                    <a:lumMod val="75000"/>
                  </a:schemeClr>
                </a:solidFill>
              </a:rPr>
              <a:t>UC car insurance automatically included </a:t>
            </a:r>
          </a:p>
          <a:p>
            <a:pPr lvl="1">
              <a:buFont typeface="Wingdings" pitchFamily="2" charset="2"/>
              <a:buChar char="Ø"/>
            </a:pPr>
            <a:endParaRPr lang="en-US" sz="1800" dirty="0" smtClean="0">
              <a:solidFill>
                <a:schemeClr val="accent4">
                  <a:lumMod val="75000"/>
                </a:schemeClr>
              </a:solidFill>
            </a:endParaRPr>
          </a:p>
          <a:p>
            <a:pPr algn="ctr">
              <a:buNone/>
            </a:pPr>
            <a:r>
              <a:rPr lang="en-US" sz="2000" b="1" dirty="0" smtClean="0">
                <a:solidFill>
                  <a:srgbClr val="FFC000"/>
                </a:solidFill>
              </a:rPr>
              <a:t>2011 Car Program Savings:  $699,800</a:t>
            </a:r>
          </a:p>
        </p:txBody>
      </p:sp>
      <p:sp>
        <p:nvSpPr>
          <p:cNvPr id="2" name="Title 1"/>
          <p:cNvSpPr>
            <a:spLocks noGrp="1"/>
          </p:cNvSpPr>
          <p:nvPr>
            <p:ph type="title"/>
          </p:nvPr>
        </p:nvSpPr>
        <p:spPr>
          <a:xfrm>
            <a:off x="457200" y="274638"/>
            <a:ext cx="8229600" cy="715962"/>
          </a:xfrm>
        </p:spPr>
        <p:txBody>
          <a:bodyPr>
            <a:normAutofit/>
          </a:bodyPr>
          <a:lstStyle/>
          <a:p>
            <a:r>
              <a:rPr lang="en-US" sz="2400" b="1" dirty="0" smtClean="0">
                <a:solidFill>
                  <a:srgbClr val="FFC000"/>
                </a:solidFill>
              </a:rPr>
              <a:t>Connexxus Car Program- National/Enterprise</a:t>
            </a:r>
            <a:endParaRPr lang="en-US" sz="2400" dirty="0">
              <a:solidFill>
                <a:srgbClr val="FFC000"/>
              </a:solidFill>
            </a:endParaRPr>
          </a:p>
        </p:txBody>
      </p:sp>
      <p:sp>
        <p:nvSpPr>
          <p:cNvPr id="5" name="Slide Number Placeholder 4"/>
          <p:cNvSpPr>
            <a:spLocks noGrp="1"/>
          </p:cNvSpPr>
          <p:nvPr>
            <p:ph type="sldNum" sz="quarter" idx="12"/>
          </p:nvPr>
        </p:nvSpPr>
        <p:spPr/>
        <p:txBody>
          <a:bodyPr/>
          <a:lstStyle/>
          <a:p>
            <a:fld id="{078BE53F-3CEF-4EEE-A3D9-F07880B3E851}" type="slidenum">
              <a:rPr lang="en-US" smtClean="0"/>
              <a:pPr/>
              <a:t>14</a:t>
            </a:fld>
            <a:endParaRPr lang="en-US" dirty="0"/>
          </a:p>
        </p:txBody>
      </p:sp>
      <p:sp>
        <p:nvSpPr>
          <p:cNvPr id="6" name="Text Box 2"/>
          <p:cNvSpPr txBox="1">
            <a:spLocks noChangeArrowheads="1"/>
          </p:cNvSpPr>
          <p:nvPr/>
        </p:nvSpPr>
        <p:spPr bwMode="auto">
          <a:xfrm>
            <a:off x="152400" y="6248400"/>
            <a:ext cx="3505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smtClean="0">
                <a:ln>
                  <a:noFill/>
                </a:ln>
                <a:solidFill>
                  <a:srgbClr val="FFFFFF"/>
                </a:solidFill>
                <a:effectLst/>
                <a:latin typeface="Arial" pitchFamily="34" charset="0"/>
              </a:rPr>
              <a:t>CONNEXXUS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smtClean="0">
                <a:ln>
                  <a:noFill/>
                </a:ln>
                <a:solidFill>
                  <a:srgbClr val="FFC000"/>
                </a:solidFill>
                <a:effectLst/>
                <a:latin typeface="Arial" pitchFamily="34" charset="0"/>
              </a:rPr>
              <a:t>TRAVEL</a:t>
            </a:r>
            <a:endParaRPr kumimoji="0" lang="en-US" sz="9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FFC000"/>
                </a:solidFill>
              </a:rPr>
              <a:t>Connexxus – </a:t>
            </a:r>
            <a:r>
              <a:rPr lang="en-US" sz="2400" dirty="0" smtClean="0">
                <a:solidFill>
                  <a:srgbClr val="FFC000"/>
                </a:solidFill>
              </a:rPr>
              <a:t>Rail Program</a:t>
            </a:r>
            <a:endParaRPr lang="en-US" sz="2400" dirty="0">
              <a:solidFill>
                <a:srgbClr val="FFC000"/>
              </a:solidFill>
            </a:endParaRPr>
          </a:p>
        </p:txBody>
      </p:sp>
      <p:sp>
        <p:nvSpPr>
          <p:cNvPr id="3" name="Content Placeholder 2"/>
          <p:cNvSpPr>
            <a:spLocks noGrp="1"/>
          </p:cNvSpPr>
          <p:nvPr>
            <p:ph idx="1"/>
          </p:nvPr>
        </p:nvSpPr>
        <p:spPr/>
        <p:txBody>
          <a:bodyPr>
            <a:normAutofit/>
          </a:bodyPr>
          <a:lstStyle/>
          <a:p>
            <a:pPr>
              <a:buNone/>
            </a:pPr>
            <a:endParaRPr lang="en-US" b="1" dirty="0" smtClean="0">
              <a:solidFill>
                <a:srgbClr val="FFC000"/>
              </a:solidFill>
            </a:endParaRPr>
          </a:p>
          <a:p>
            <a:pPr>
              <a:buNone/>
            </a:pPr>
            <a:r>
              <a:rPr lang="en-US" sz="2000" b="1" dirty="0" smtClean="0">
                <a:solidFill>
                  <a:schemeClr val="accent4">
                    <a:lumMod val="75000"/>
                  </a:schemeClr>
                </a:solidFill>
              </a:rPr>
              <a:t>Amtrak</a:t>
            </a:r>
          </a:p>
          <a:p>
            <a:r>
              <a:rPr lang="en-US" sz="2000" dirty="0" smtClean="0">
                <a:solidFill>
                  <a:schemeClr val="accent4">
                    <a:lumMod val="75000"/>
                  </a:schemeClr>
                </a:solidFill>
              </a:rPr>
              <a:t>Connexxus travelers qualify for a </a:t>
            </a:r>
            <a:r>
              <a:rPr lang="en-US" sz="2000" b="1" dirty="0" smtClean="0">
                <a:solidFill>
                  <a:schemeClr val="accent4">
                    <a:lumMod val="75000"/>
                  </a:schemeClr>
                </a:solidFill>
              </a:rPr>
              <a:t>15%</a:t>
            </a:r>
            <a:r>
              <a:rPr lang="en-US" sz="2000" dirty="0" smtClean="0">
                <a:solidFill>
                  <a:schemeClr val="accent4">
                    <a:lumMod val="75000"/>
                  </a:schemeClr>
                </a:solidFill>
              </a:rPr>
              <a:t> discount</a:t>
            </a:r>
          </a:p>
          <a:p>
            <a:pPr lvl="1"/>
            <a:r>
              <a:rPr lang="en-US" sz="2000" dirty="0" smtClean="0">
                <a:solidFill>
                  <a:schemeClr val="accent4">
                    <a:lumMod val="75000"/>
                  </a:schemeClr>
                </a:solidFill>
              </a:rPr>
              <a:t>Reservations must be booked through Amtrak link located at Connexxus portal</a:t>
            </a:r>
          </a:p>
          <a:p>
            <a:pPr lvl="1">
              <a:buNone/>
            </a:pPr>
            <a:endParaRPr lang="en-US" dirty="0" smtClean="0">
              <a:solidFill>
                <a:schemeClr val="accent4">
                  <a:lumMod val="75000"/>
                </a:schemeClr>
              </a:solidFill>
            </a:endParaRPr>
          </a:p>
          <a:p>
            <a:endParaRPr lang="en-US" dirty="0" smtClean="0">
              <a:solidFill>
                <a:schemeClr val="accent4">
                  <a:lumMod val="75000"/>
                </a:schemeClr>
              </a:solidFill>
            </a:endParaRPr>
          </a:p>
        </p:txBody>
      </p:sp>
      <p:sp>
        <p:nvSpPr>
          <p:cNvPr id="5" name="Slide Number Placeholder 4"/>
          <p:cNvSpPr>
            <a:spLocks noGrp="1"/>
          </p:cNvSpPr>
          <p:nvPr>
            <p:ph type="sldNum" sz="quarter" idx="12"/>
          </p:nvPr>
        </p:nvSpPr>
        <p:spPr/>
        <p:txBody>
          <a:bodyPr/>
          <a:lstStyle/>
          <a:p>
            <a:fld id="{078BE53F-3CEF-4EEE-A3D9-F07880B3E851}" type="slidenum">
              <a:rPr lang="en-US" smtClean="0"/>
              <a:pPr/>
              <a:t>15</a:t>
            </a:fld>
            <a:endParaRPr lang="en-US" dirty="0"/>
          </a:p>
        </p:txBody>
      </p:sp>
      <p:sp>
        <p:nvSpPr>
          <p:cNvPr id="6" name="Text Box 2"/>
          <p:cNvSpPr txBox="1">
            <a:spLocks noChangeArrowheads="1"/>
          </p:cNvSpPr>
          <p:nvPr/>
        </p:nvSpPr>
        <p:spPr bwMode="auto">
          <a:xfrm>
            <a:off x="152400" y="6248400"/>
            <a:ext cx="3505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smtClean="0">
                <a:ln>
                  <a:noFill/>
                </a:ln>
                <a:solidFill>
                  <a:srgbClr val="FFFFFF"/>
                </a:solidFill>
                <a:effectLst/>
                <a:latin typeface="Arial" pitchFamily="34" charset="0"/>
              </a:rPr>
              <a:t>CONNEXXUS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smtClean="0">
                <a:ln>
                  <a:noFill/>
                </a:ln>
                <a:solidFill>
                  <a:srgbClr val="FFC000"/>
                </a:solidFill>
                <a:effectLst/>
                <a:latin typeface="Arial" pitchFamily="34" charset="0"/>
              </a:rPr>
              <a:t>TRAVEL</a:t>
            </a:r>
            <a:endParaRPr kumimoji="0" lang="en-US" sz="9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advClick="0" advTm="90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400" b="1" dirty="0" smtClean="0">
                <a:solidFill>
                  <a:srgbClr val="FFC000"/>
                </a:solidFill>
              </a:rPr>
              <a:t>Connexxus Working With UC Risk Services</a:t>
            </a:r>
            <a:endParaRPr lang="en-US" sz="2400" dirty="0">
              <a:solidFill>
                <a:srgbClr val="FFC000"/>
              </a:solidFill>
            </a:endParaRPr>
          </a:p>
        </p:txBody>
      </p:sp>
      <p:sp>
        <p:nvSpPr>
          <p:cNvPr id="3" name="Content Placeholder 2"/>
          <p:cNvSpPr>
            <a:spLocks noGrp="1"/>
          </p:cNvSpPr>
          <p:nvPr>
            <p:ph idx="1"/>
          </p:nvPr>
        </p:nvSpPr>
        <p:spPr/>
        <p:txBody>
          <a:bodyPr>
            <a:normAutofit/>
          </a:bodyPr>
          <a:lstStyle/>
          <a:p>
            <a:pPr>
              <a:buNone/>
            </a:pPr>
            <a:r>
              <a:rPr lang="en-US" sz="2400" b="1" dirty="0" smtClean="0">
                <a:solidFill>
                  <a:schemeClr val="accent4">
                    <a:lumMod val="75000"/>
                  </a:schemeClr>
                </a:solidFill>
              </a:rPr>
              <a:t>UC Trip Insurance and Security Advisements</a:t>
            </a:r>
          </a:p>
          <a:p>
            <a:pPr>
              <a:buNone/>
            </a:pPr>
            <a:endParaRPr lang="en-US" sz="2000" b="1" dirty="0" smtClean="0">
              <a:solidFill>
                <a:schemeClr val="accent4">
                  <a:lumMod val="75000"/>
                </a:schemeClr>
              </a:solidFill>
            </a:endParaRPr>
          </a:p>
          <a:p>
            <a:r>
              <a:rPr lang="en-US" sz="2000" dirty="0" smtClean="0">
                <a:solidFill>
                  <a:schemeClr val="accent4">
                    <a:lumMod val="75000"/>
                  </a:schemeClr>
                </a:solidFill>
              </a:rPr>
              <a:t>Connexxus travelers who book travel through UC Travel Center or BCD Travel will be sent a traveler insurance card via email from iJet/WorldCue.</a:t>
            </a:r>
          </a:p>
          <a:p>
            <a:r>
              <a:rPr lang="en-US" sz="2000" dirty="0" smtClean="0">
                <a:solidFill>
                  <a:schemeClr val="accent4">
                    <a:lumMod val="75000"/>
                  </a:schemeClr>
                </a:solidFill>
              </a:rPr>
              <a:t>iJet/WorldCue will send security advisements if an incident occurs prior to trip date, or if the traveler is in an affected area and needs assistance with relocation or evacuation services.</a:t>
            </a:r>
          </a:p>
          <a:p>
            <a:pPr lvl="1"/>
            <a:r>
              <a:rPr lang="en-US" sz="1800" dirty="0" smtClean="0">
                <a:solidFill>
                  <a:schemeClr val="accent4">
                    <a:lumMod val="75000"/>
                  </a:schemeClr>
                </a:solidFill>
              </a:rPr>
              <a:t>UC security advisements do not apply to reservations made through UC’s Southwest (SWABIZ) or Amtrak reservation sites.  Travelers must register through UC Trips.</a:t>
            </a:r>
          </a:p>
          <a:p>
            <a:pPr>
              <a:buNone/>
            </a:pPr>
            <a:endParaRPr lang="en-US" dirty="0" smtClean="0">
              <a:solidFill>
                <a:srgbClr val="FFC000"/>
              </a:solidFill>
            </a:endParaRPr>
          </a:p>
        </p:txBody>
      </p:sp>
      <p:sp>
        <p:nvSpPr>
          <p:cNvPr id="5" name="Slide Number Placeholder 4"/>
          <p:cNvSpPr>
            <a:spLocks noGrp="1"/>
          </p:cNvSpPr>
          <p:nvPr>
            <p:ph type="sldNum" sz="quarter" idx="12"/>
          </p:nvPr>
        </p:nvSpPr>
        <p:spPr/>
        <p:txBody>
          <a:bodyPr/>
          <a:lstStyle/>
          <a:p>
            <a:fld id="{078BE53F-3CEF-4EEE-A3D9-F07880B3E851}" type="slidenum">
              <a:rPr lang="en-US" smtClean="0"/>
              <a:pPr/>
              <a:t>16</a:t>
            </a:fld>
            <a:endParaRPr lang="en-US" dirty="0"/>
          </a:p>
        </p:txBody>
      </p:sp>
      <p:sp>
        <p:nvSpPr>
          <p:cNvPr id="6" name="Text Box 2"/>
          <p:cNvSpPr txBox="1">
            <a:spLocks noChangeArrowheads="1"/>
          </p:cNvSpPr>
          <p:nvPr/>
        </p:nvSpPr>
        <p:spPr bwMode="auto">
          <a:xfrm>
            <a:off x="152400" y="6248400"/>
            <a:ext cx="3505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smtClean="0">
                <a:ln>
                  <a:noFill/>
                </a:ln>
                <a:solidFill>
                  <a:srgbClr val="FFFFFF"/>
                </a:solidFill>
                <a:effectLst/>
                <a:latin typeface="Arial" pitchFamily="34" charset="0"/>
              </a:rPr>
              <a:t>CONNEXXUS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smtClean="0">
                <a:ln>
                  <a:noFill/>
                </a:ln>
                <a:solidFill>
                  <a:srgbClr val="FFC000"/>
                </a:solidFill>
                <a:effectLst/>
                <a:latin typeface="Arial" pitchFamily="34" charset="0"/>
              </a:rPr>
              <a:t>TRAVEL</a:t>
            </a:r>
            <a:endParaRPr kumimoji="0" lang="en-US" sz="9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advClick="0" advTm="90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400" b="1" dirty="0" smtClean="0">
                <a:solidFill>
                  <a:srgbClr val="FFC000"/>
                </a:solidFill>
              </a:rPr>
              <a:t>Connexxus – Did You Know?</a:t>
            </a:r>
            <a:endParaRPr lang="en-US" sz="2400" dirty="0">
              <a:solidFill>
                <a:srgbClr val="FFC000"/>
              </a:solidFill>
            </a:endParaRPr>
          </a:p>
        </p:txBody>
      </p:sp>
      <p:sp>
        <p:nvSpPr>
          <p:cNvPr id="3" name="Content Placeholder 2"/>
          <p:cNvSpPr>
            <a:spLocks noGrp="1"/>
          </p:cNvSpPr>
          <p:nvPr>
            <p:ph idx="1"/>
          </p:nvPr>
        </p:nvSpPr>
        <p:spPr>
          <a:xfrm>
            <a:off x="457200" y="1066800"/>
            <a:ext cx="8229600" cy="4940491"/>
          </a:xfrm>
        </p:spPr>
        <p:txBody>
          <a:bodyPr>
            <a:normAutofit/>
          </a:bodyPr>
          <a:lstStyle/>
          <a:p>
            <a:pPr>
              <a:buNone/>
            </a:pPr>
            <a:endParaRPr lang="en-US" b="1" dirty="0" smtClean="0">
              <a:solidFill>
                <a:srgbClr val="FFC000"/>
              </a:solidFill>
            </a:endParaRPr>
          </a:p>
          <a:p>
            <a:pPr>
              <a:buNone/>
            </a:pPr>
            <a:r>
              <a:rPr lang="en-US" sz="2000" b="1" dirty="0" smtClean="0">
                <a:solidFill>
                  <a:schemeClr val="accent4">
                    <a:lumMod val="75000"/>
                  </a:schemeClr>
                </a:solidFill>
              </a:rPr>
              <a:t>UC Business Rule Compliance</a:t>
            </a:r>
          </a:p>
          <a:p>
            <a:r>
              <a:rPr lang="en-US" sz="2000" dirty="0" smtClean="0">
                <a:solidFill>
                  <a:schemeClr val="accent4">
                    <a:lumMod val="75000"/>
                  </a:schemeClr>
                </a:solidFill>
              </a:rPr>
              <a:t>Connexxus agencies are capable of managing unused non-refundable tickets and posts unused ticket information in the traveler’s profile for consideration of being applied for future travel needs.</a:t>
            </a:r>
          </a:p>
          <a:p>
            <a:pPr>
              <a:buNone/>
            </a:pPr>
            <a:endParaRPr lang="en-US" sz="2000" dirty="0" smtClean="0">
              <a:solidFill>
                <a:schemeClr val="accent4">
                  <a:lumMod val="75000"/>
                </a:schemeClr>
              </a:solidFill>
            </a:endParaRPr>
          </a:p>
          <a:p>
            <a:r>
              <a:rPr lang="en-US" sz="2000" dirty="0" smtClean="0">
                <a:solidFill>
                  <a:schemeClr val="accent4">
                    <a:lumMod val="75000"/>
                  </a:schemeClr>
                </a:solidFill>
              </a:rPr>
              <a:t>UC saved $ </a:t>
            </a:r>
            <a:r>
              <a:rPr lang="en-US" sz="2000" b="1" dirty="0" smtClean="0">
                <a:solidFill>
                  <a:schemeClr val="accent4">
                    <a:lumMod val="75000"/>
                  </a:schemeClr>
                </a:solidFill>
                <a:latin typeface="Arial" pitchFamily="34" charset="0"/>
                <a:cs typeface="Arial" pitchFamily="34" charset="0"/>
              </a:rPr>
              <a:t>$238,808 </a:t>
            </a:r>
            <a:r>
              <a:rPr lang="en-US" sz="2000" dirty="0" smtClean="0">
                <a:solidFill>
                  <a:schemeClr val="accent4">
                    <a:lumMod val="75000"/>
                  </a:schemeClr>
                </a:solidFill>
              </a:rPr>
              <a:t>in 2011 as a result of the unused ticket management system. </a:t>
            </a:r>
          </a:p>
          <a:p>
            <a:pPr>
              <a:buNone/>
            </a:pPr>
            <a:endParaRPr lang="en-US" b="1" dirty="0" smtClean="0">
              <a:solidFill>
                <a:schemeClr val="accent4">
                  <a:lumMod val="75000"/>
                </a:schemeClr>
              </a:solidFill>
            </a:endParaRPr>
          </a:p>
        </p:txBody>
      </p:sp>
      <p:sp>
        <p:nvSpPr>
          <p:cNvPr id="6" name="Text Box 2"/>
          <p:cNvSpPr txBox="1">
            <a:spLocks noChangeArrowheads="1"/>
          </p:cNvSpPr>
          <p:nvPr/>
        </p:nvSpPr>
        <p:spPr bwMode="auto">
          <a:xfrm>
            <a:off x="152400" y="6248400"/>
            <a:ext cx="3505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smtClean="0">
                <a:ln>
                  <a:noFill/>
                </a:ln>
                <a:solidFill>
                  <a:srgbClr val="FFFFFF"/>
                </a:solidFill>
                <a:effectLst/>
                <a:latin typeface="Arial" pitchFamily="34" charset="0"/>
              </a:rPr>
              <a:t>CONNEXXUS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smtClean="0">
                <a:ln>
                  <a:noFill/>
                </a:ln>
                <a:solidFill>
                  <a:srgbClr val="FFC000"/>
                </a:solidFill>
                <a:effectLst/>
                <a:latin typeface="Arial" pitchFamily="34" charset="0"/>
              </a:rPr>
              <a:t>TRAVEL</a:t>
            </a:r>
            <a:endParaRPr kumimoji="0" lang="en-US" sz="9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advClick="0" advTm="90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2000" b="1" dirty="0" smtClean="0">
                <a:solidFill>
                  <a:schemeClr val="accent4">
                    <a:lumMod val="75000"/>
                  </a:schemeClr>
                </a:solidFill>
              </a:rPr>
              <a:t>Myth:  </a:t>
            </a:r>
            <a:r>
              <a:rPr lang="en-US" sz="2000" dirty="0" smtClean="0">
                <a:solidFill>
                  <a:schemeClr val="accent4">
                    <a:lumMod val="75000"/>
                  </a:schemeClr>
                </a:solidFill>
              </a:rPr>
              <a:t>Airfare is cheaper booking travel outside the Connexxus travel program.</a:t>
            </a:r>
          </a:p>
          <a:p>
            <a:pPr>
              <a:buNone/>
            </a:pPr>
            <a:endParaRPr lang="en-US" sz="2000" b="1" dirty="0" smtClean="0">
              <a:solidFill>
                <a:schemeClr val="accent4">
                  <a:lumMod val="75000"/>
                </a:schemeClr>
              </a:solidFill>
            </a:endParaRPr>
          </a:p>
          <a:p>
            <a:pPr>
              <a:buNone/>
            </a:pPr>
            <a:r>
              <a:rPr lang="en-US" sz="2000" b="1" dirty="0" smtClean="0">
                <a:solidFill>
                  <a:schemeClr val="accent4">
                    <a:lumMod val="75000"/>
                  </a:schemeClr>
                </a:solidFill>
              </a:rPr>
              <a:t>Fact:  </a:t>
            </a:r>
            <a:r>
              <a:rPr lang="en-US" sz="2000" dirty="0" smtClean="0">
                <a:solidFill>
                  <a:schemeClr val="accent4">
                    <a:lumMod val="75000"/>
                  </a:schemeClr>
                </a:solidFill>
              </a:rPr>
              <a:t>BCD Travel and UC Travel Center use the same Global Distribution System (SABRE) conducting air schedule search and pricing options used by commercial travel companies such as Travelocity and Expedia.  Airfare quotes should be equal or less expensive booked through one of the Connexxus travel service providers.</a:t>
            </a:r>
          </a:p>
        </p:txBody>
      </p:sp>
      <p:sp>
        <p:nvSpPr>
          <p:cNvPr id="2" name="Title 1"/>
          <p:cNvSpPr>
            <a:spLocks noGrp="1"/>
          </p:cNvSpPr>
          <p:nvPr>
            <p:ph type="title"/>
          </p:nvPr>
        </p:nvSpPr>
        <p:spPr/>
        <p:txBody>
          <a:bodyPr>
            <a:normAutofit/>
          </a:bodyPr>
          <a:lstStyle/>
          <a:p>
            <a:r>
              <a:rPr lang="en-US" sz="2400" b="1" dirty="0" smtClean="0">
                <a:solidFill>
                  <a:srgbClr val="FFC000"/>
                </a:solidFill>
              </a:rPr>
              <a:t>Connexxus Myth</a:t>
            </a:r>
            <a:endParaRPr lang="en-US" sz="2400" dirty="0">
              <a:solidFill>
                <a:srgbClr val="FFC000"/>
              </a:solidFill>
            </a:endParaRPr>
          </a:p>
        </p:txBody>
      </p:sp>
      <p:sp>
        <p:nvSpPr>
          <p:cNvPr id="5" name="Slide Number Placeholder 4"/>
          <p:cNvSpPr>
            <a:spLocks noGrp="1"/>
          </p:cNvSpPr>
          <p:nvPr>
            <p:ph type="sldNum" sz="quarter" idx="12"/>
          </p:nvPr>
        </p:nvSpPr>
        <p:spPr/>
        <p:txBody>
          <a:bodyPr/>
          <a:lstStyle/>
          <a:p>
            <a:fld id="{078BE53F-3CEF-4EEE-A3D9-F07880B3E851}" type="slidenum">
              <a:rPr lang="en-US" smtClean="0"/>
              <a:pPr/>
              <a:t>18</a:t>
            </a:fld>
            <a:endParaRPr lang="en-US" dirty="0"/>
          </a:p>
        </p:txBody>
      </p:sp>
      <p:sp>
        <p:nvSpPr>
          <p:cNvPr id="6" name="Text Box 2"/>
          <p:cNvSpPr txBox="1">
            <a:spLocks noChangeArrowheads="1"/>
          </p:cNvSpPr>
          <p:nvPr/>
        </p:nvSpPr>
        <p:spPr bwMode="auto">
          <a:xfrm>
            <a:off x="152400" y="6248400"/>
            <a:ext cx="3505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smtClean="0">
                <a:ln>
                  <a:noFill/>
                </a:ln>
                <a:solidFill>
                  <a:srgbClr val="FFFFFF"/>
                </a:solidFill>
                <a:effectLst/>
                <a:latin typeface="Arial" pitchFamily="34" charset="0"/>
              </a:rPr>
              <a:t>CONNEXXUS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smtClean="0">
                <a:ln>
                  <a:noFill/>
                </a:ln>
                <a:solidFill>
                  <a:srgbClr val="FFC000"/>
                </a:solidFill>
                <a:effectLst/>
                <a:latin typeface="Arial" pitchFamily="34" charset="0"/>
              </a:rPr>
              <a:t>TRAVEL</a:t>
            </a:r>
            <a:endParaRPr kumimoji="0" lang="en-US" sz="9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400" b="1" dirty="0" smtClean="0">
                <a:solidFill>
                  <a:srgbClr val="FFC000"/>
                </a:solidFill>
              </a:rPr>
              <a:t>Connexxus Myth</a:t>
            </a:r>
            <a:endParaRPr lang="en-US" sz="2400" dirty="0">
              <a:solidFill>
                <a:srgbClr val="FFC000"/>
              </a:solidFill>
            </a:endParaRPr>
          </a:p>
        </p:txBody>
      </p:sp>
      <p:sp>
        <p:nvSpPr>
          <p:cNvPr id="3" name="Content Placeholder 2"/>
          <p:cNvSpPr>
            <a:spLocks noGrp="1"/>
          </p:cNvSpPr>
          <p:nvPr>
            <p:ph idx="1"/>
          </p:nvPr>
        </p:nvSpPr>
        <p:spPr>
          <a:xfrm>
            <a:off x="457200" y="914400"/>
            <a:ext cx="8229600" cy="5092891"/>
          </a:xfrm>
        </p:spPr>
        <p:txBody>
          <a:bodyPr>
            <a:normAutofit/>
          </a:bodyPr>
          <a:lstStyle/>
          <a:p>
            <a:pPr>
              <a:buNone/>
            </a:pPr>
            <a:endParaRPr lang="en-US" b="1" dirty="0" smtClean="0">
              <a:solidFill>
                <a:srgbClr val="FFC000"/>
              </a:solidFill>
            </a:endParaRPr>
          </a:p>
          <a:p>
            <a:pPr>
              <a:buNone/>
            </a:pPr>
            <a:r>
              <a:rPr lang="en-US" sz="2000" b="1" dirty="0" smtClean="0">
                <a:solidFill>
                  <a:schemeClr val="accent4">
                    <a:lumMod val="75000"/>
                  </a:schemeClr>
                </a:solidFill>
              </a:rPr>
              <a:t>Myth:  </a:t>
            </a:r>
            <a:r>
              <a:rPr lang="en-US" sz="2000" dirty="0" smtClean="0">
                <a:solidFill>
                  <a:schemeClr val="accent4">
                    <a:lumMod val="75000"/>
                  </a:schemeClr>
                </a:solidFill>
              </a:rPr>
              <a:t>There are travelers and arrangers who prefer to book travel through an agent so using Connexxus is not convenient for those who do not wish to book travel online.</a:t>
            </a:r>
          </a:p>
          <a:p>
            <a:pPr>
              <a:buNone/>
            </a:pPr>
            <a:endParaRPr lang="en-US" sz="2000" b="1" dirty="0" smtClean="0">
              <a:solidFill>
                <a:schemeClr val="accent4">
                  <a:lumMod val="75000"/>
                </a:schemeClr>
              </a:solidFill>
            </a:endParaRPr>
          </a:p>
          <a:p>
            <a:pPr>
              <a:buNone/>
            </a:pPr>
            <a:r>
              <a:rPr lang="en-US" sz="2000" b="1" dirty="0" smtClean="0">
                <a:solidFill>
                  <a:schemeClr val="accent4">
                    <a:lumMod val="75000"/>
                  </a:schemeClr>
                </a:solidFill>
              </a:rPr>
              <a:t>Fact:  </a:t>
            </a:r>
            <a:r>
              <a:rPr lang="en-US" sz="2000" dirty="0" smtClean="0">
                <a:solidFill>
                  <a:schemeClr val="accent4">
                    <a:lumMod val="75000"/>
                  </a:schemeClr>
                </a:solidFill>
              </a:rPr>
              <a:t>Connexxus provides users with the option of booking travel online or calling an agent.  Agency contact information is listed on the Connexxus portal home page.</a:t>
            </a:r>
            <a:endParaRPr lang="en-US" sz="2000" b="1" dirty="0" smtClean="0">
              <a:solidFill>
                <a:schemeClr val="accent4">
                  <a:lumMod val="75000"/>
                </a:schemeClr>
              </a:solidFill>
            </a:endParaRPr>
          </a:p>
        </p:txBody>
      </p:sp>
      <p:sp>
        <p:nvSpPr>
          <p:cNvPr id="5" name="Slide Number Placeholder 4"/>
          <p:cNvSpPr>
            <a:spLocks noGrp="1"/>
          </p:cNvSpPr>
          <p:nvPr>
            <p:ph type="sldNum" sz="quarter" idx="12"/>
          </p:nvPr>
        </p:nvSpPr>
        <p:spPr/>
        <p:txBody>
          <a:bodyPr/>
          <a:lstStyle/>
          <a:p>
            <a:fld id="{078BE53F-3CEF-4EEE-A3D9-F07880B3E851}" type="slidenum">
              <a:rPr lang="en-US" smtClean="0"/>
              <a:pPr/>
              <a:t>19</a:t>
            </a:fld>
            <a:endParaRPr lang="en-US" dirty="0"/>
          </a:p>
        </p:txBody>
      </p:sp>
      <p:sp>
        <p:nvSpPr>
          <p:cNvPr id="6" name="Text Box 2"/>
          <p:cNvSpPr txBox="1">
            <a:spLocks noChangeArrowheads="1"/>
          </p:cNvSpPr>
          <p:nvPr/>
        </p:nvSpPr>
        <p:spPr bwMode="auto">
          <a:xfrm>
            <a:off x="152400" y="6248400"/>
            <a:ext cx="3505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smtClean="0">
                <a:ln>
                  <a:noFill/>
                </a:ln>
                <a:solidFill>
                  <a:srgbClr val="FFFFFF"/>
                </a:solidFill>
                <a:effectLst/>
                <a:latin typeface="Arial" pitchFamily="34" charset="0"/>
              </a:rPr>
              <a:t>CONNEXXUS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smtClean="0">
                <a:ln>
                  <a:noFill/>
                </a:ln>
                <a:solidFill>
                  <a:srgbClr val="FFC000"/>
                </a:solidFill>
                <a:effectLst/>
                <a:latin typeface="Arial" pitchFamily="34" charset="0"/>
              </a:rPr>
              <a:t>TRAVEL</a:t>
            </a:r>
            <a:endParaRPr kumimoji="0" lang="en-US" sz="9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advClick="0" advTm="90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Straight Connector 29"/>
          <p:cNvCxnSpPr/>
          <p:nvPr/>
        </p:nvCxnSpPr>
        <p:spPr>
          <a:xfrm>
            <a:off x="5310596" y="3677579"/>
            <a:ext cx="2358" cy="4379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799687" y="3677579"/>
            <a:ext cx="2358" cy="437950"/>
          </a:xfrm>
          <a:prstGeom prst="line">
            <a:avLst/>
          </a:prstGeom>
        </p:spPr>
        <p:style>
          <a:lnRef idx="1">
            <a:schemeClr val="accent1"/>
          </a:lnRef>
          <a:fillRef idx="0">
            <a:schemeClr val="accent1"/>
          </a:fillRef>
          <a:effectRef idx="0">
            <a:schemeClr val="accent1"/>
          </a:effectRef>
          <a:fontRef idx="minor">
            <a:schemeClr val="tx1"/>
          </a:fontRef>
        </p:style>
      </p:cxnSp>
      <p:sp>
        <p:nvSpPr>
          <p:cNvPr id="35" name="Rounded Rectangle 34"/>
          <p:cNvSpPr/>
          <p:nvPr/>
        </p:nvSpPr>
        <p:spPr>
          <a:xfrm>
            <a:off x="5486400" y="1066800"/>
            <a:ext cx="1447800" cy="838200"/>
          </a:xfrm>
          <a:prstGeom prst="roundRect">
            <a:avLst/>
          </a:prstGeom>
          <a:solidFill>
            <a:schemeClr val="tx1"/>
          </a:solidFill>
          <a:ln>
            <a:noFill/>
          </a:ln>
          <a:effectLst>
            <a:outerShdw blurRad="50800" dist="38100" dir="16200000"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lIns="82030" tIns="41015" rIns="82030" bIns="41015" rtlCol="0" anchor="ctr"/>
          <a:lstStyle/>
          <a:p>
            <a:pPr algn="ctr"/>
            <a:r>
              <a:rPr lang="en-US" sz="1600" b="1" dirty="0" smtClean="0">
                <a:solidFill>
                  <a:schemeClr val="bg1">
                    <a:lumMod val="50000"/>
                  </a:schemeClr>
                </a:solidFill>
              </a:rPr>
              <a:t>Dan Sampson</a:t>
            </a:r>
          </a:p>
          <a:p>
            <a:pPr algn="ctr"/>
            <a:r>
              <a:rPr lang="en-US" sz="1000" b="1" dirty="0">
                <a:solidFill>
                  <a:schemeClr val="bg1">
                    <a:lumMod val="50000"/>
                  </a:schemeClr>
                </a:solidFill>
              </a:rPr>
              <a:t>AVP Financial Services &amp; Controls</a:t>
            </a:r>
          </a:p>
        </p:txBody>
      </p:sp>
      <p:sp>
        <p:nvSpPr>
          <p:cNvPr id="37" name="Rounded Rectangle 36"/>
          <p:cNvSpPr/>
          <p:nvPr/>
        </p:nvSpPr>
        <p:spPr>
          <a:xfrm>
            <a:off x="831273" y="2819400"/>
            <a:ext cx="1801091" cy="1524000"/>
          </a:xfrm>
          <a:prstGeom prst="roundRect">
            <a:avLst/>
          </a:pr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54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2030" tIns="41015" rIns="82030" bIns="41015" rtlCol="0" anchor="ctr"/>
          <a:lstStyle/>
          <a:p>
            <a:pPr algn="ctr"/>
            <a:endParaRPr lang="en-US" sz="1400" b="1" dirty="0" smtClean="0">
              <a:effectLst>
                <a:outerShdw blurRad="38100" dist="38100" dir="2700000" algn="tl">
                  <a:srgbClr val="000000">
                    <a:alpha val="43137"/>
                  </a:srgbClr>
                </a:outerShdw>
              </a:effectLst>
            </a:endParaRPr>
          </a:p>
          <a:p>
            <a:pPr algn="ctr"/>
            <a:r>
              <a:rPr lang="en-US" sz="1200" b="1" dirty="0" smtClean="0">
                <a:effectLst>
                  <a:outerShdw blurRad="38100" dist="38100" dir="2700000" algn="tl">
                    <a:srgbClr val="000000">
                      <a:alpha val="43137"/>
                    </a:srgbClr>
                  </a:outerShdw>
                </a:effectLst>
              </a:rPr>
              <a:t>Debra Almason</a:t>
            </a:r>
          </a:p>
          <a:p>
            <a:pPr algn="ctr"/>
            <a:r>
              <a:rPr lang="en-US" sz="1200" b="1" dirty="0" smtClean="0">
                <a:effectLst>
                  <a:outerShdw blurRad="38100" dist="38100" dir="2700000" algn="tl">
                    <a:srgbClr val="000000">
                      <a:alpha val="43137"/>
                    </a:srgbClr>
                  </a:outerShdw>
                </a:effectLst>
              </a:rPr>
              <a:t>External Relations Manager UC Travel Management Services</a:t>
            </a:r>
          </a:p>
          <a:p>
            <a:pPr algn="ctr"/>
            <a:endParaRPr lang="en-US" sz="1400" b="1" dirty="0">
              <a:effectLst>
                <a:outerShdw blurRad="38100" dist="38100" dir="2700000" algn="tl">
                  <a:srgbClr val="000000">
                    <a:alpha val="43137"/>
                  </a:srgbClr>
                </a:outerShdw>
              </a:effectLst>
            </a:endParaRPr>
          </a:p>
        </p:txBody>
      </p:sp>
      <p:sp>
        <p:nvSpPr>
          <p:cNvPr id="48" name="Rounded Rectangle 47"/>
          <p:cNvSpPr/>
          <p:nvPr/>
        </p:nvSpPr>
        <p:spPr>
          <a:xfrm>
            <a:off x="3810000" y="1932072"/>
            <a:ext cx="1433945" cy="605118"/>
          </a:xfrm>
          <a:prstGeom prst="roundRect">
            <a:avLst/>
          </a:pr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54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2030" tIns="41015" rIns="82030" bIns="41015" rtlCol="0" anchor="ctr"/>
          <a:lstStyle/>
          <a:p>
            <a:pPr algn="ctr"/>
            <a:r>
              <a:rPr lang="en-US" sz="1600" b="1" dirty="0" smtClean="0">
                <a:effectLst>
                  <a:outerShdw blurRad="38100" dist="38100" dir="2700000" algn="tl">
                    <a:srgbClr val="000000">
                      <a:alpha val="43137"/>
                    </a:srgbClr>
                  </a:outerShdw>
                </a:effectLst>
              </a:rPr>
              <a:t>Matt Golden</a:t>
            </a:r>
            <a:r>
              <a:rPr lang="en-US" sz="1400" b="1" i="1" dirty="0" smtClean="0">
                <a:effectLst>
                  <a:outerShdw blurRad="38100" dist="38100" dir="2700000" algn="tl">
                    <a:srgbClr val="000000">
                      <a:alpha val="43137"/>
                    </a:srgbClr>
                  </a:outerShdw>
                </a:effectLst>
              </a:rPr>
              <a:t> </a:t>
            </a:r>
            <a:r>
              <a:rPr lang="en-US" sz="1400" b="1" dirty="0" smtClean="0">
                <a:effectLst>
                  <a:outerShdw blurRad="38100" dist="38100" dir="2700000" algn="tl">
                    <a:srgbClr val="000000">
                      <a:alpha val="43137"/>
                    </a:srgbClr>
                  </a:outerShdw>
                </a:effectLst>
              </a:rPr>
              <a:t>Director</a:t>
            </a:r>
            <a:endParaRPr lang="en-US" sz="1400" b="1" dirty="0">
              <a:effectLst>
                <a:outerShdw blurRad="38100" dist="38100" dir="2700000" algn="tl">
                  <a:srgbClr val="000000">
                    <a:alpha val="43137"/>
                  </a:srgbClr>
                </a:outerShdw>
              </a:effectLst>
            </a:endParaRPr>
          </a:p>
        </p:txBody>
      </p:sp>
      <p:sp>
        <p:nvSpPr>
          <p:cNvPr id="23" name="Rounded Rectangle 22"/>
          <p:cNvSpPr/>
          <p:nvPr/>
        </p:nvSpPr>
        <p:spPr>
          <a:xfrm>
            <a:off x="5486400" y="152400"/>
            <a:ext cx="1444752" cy="762000"/>
          </a:xfrm>
          <a:prstGeom prst="roundRect">
            <a:avLst/>
          </a:prstGeom>
          <a:solidFill>
            <a:schemeClr val="tx1">
              <a:lumMod val="95000"/>
            </a:schemeClr>
          </a:solidFill>
          <a:ln>
            <a:noFill/>
          </a:ln>
          <a:effectLst>
            <a:outerShdw blurRad="50800" dist="38100" dir="16200000"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lIns="82030" tIns="41015" rIns="82030" bIns="41015" rtlCol="0" anchor="ctr"/>
          <a:lstStyle/>
          <a:p>
            <a:pPr algn="ctr"/>
            <a:r>
              <a:rPr lang="en-US" sz="1600" b="1" dirty="0">
                <a:solidFill>
                  <a:schemeClr val="bg1">
                    <a:lumMod val="50000"/>
                  </a:schemeClr>
                </a:solidFill>
              </a:rPr>
              <a:t>Peter Taylor</a:t>
            </a:r>
          </a:p>
          <a:p>
            <a:pPr algn="ctr"/>
            <a:r>
              <a:rPr lang="en-US" sz="1000" b="1" dirty="0">
                <a:solidFill>
                  <a:schemeClr val="bg1">
                    <a:lumMod val="50000"/>
                  </a:schemeClr>
                </a:solidFill>
              </a:rPr>
              <a:t>Chief Financial Officer</a:t>
            </a:r>
          </a:p>
        </p:txBody>
      </p:sp>
      <p:sp>
        <p:nvSpPr>
          <p:cNvPr id="17" name="Rounded Rectangle 16"/>
          <p:cNvSpPr/>
          <p:nvPr/>
        </p:nvSpPr>
        <p:spPr>
          <a:xfrm>
            <a:off x="2770909" y="2819400"/>
            <a:ext cx="1695653" cy="1523999"/>
          </a:xfrm>
          <a:prstGeom prst="roundRect">
            <a:avLst/>
          </a:pr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54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2030" tIns="41015" rIns="82030" bIns="41015" rtlCol="0" anchor="ctr"/>
          <a:lstStyle/>
          <a:p>
            <a:pPr algn="ctr"/>
            <a:r>
              <a:rPr lang="en-US" sz="1200" b="1" dirty="0" smtClean="0">
                <a:effectLst>
                  <a:outerShdw blurRad="38100" dist="38100" dir="2700000" algn="tl">
                    <a:srgbClr val="000000">
                      <a:alpha val="43137"/>
                    </a:srgbClr>
                  </a:outerShdw>
                </a:effectLst>
              </a:rPr>
              <a:t>Giesel Velez</a:t>
            </a:r>
          </a:p>
          <a:p>
            <a:pPr algn="ctr"/>
            <a:r>
              <a:rPr lang="en-US" sz="1200" b="1" dirty="0" smtClean="0">
                <a:effectLst>
                  <a:outerShdw blurRad="38100" dist="38100" dir="2700000" algn="tl">
                    <a:srgbClr val="000000">
                      <a:alpha val="43137"/>
                    </a:srgbClr>
                  </a:outerShdw>
                </a:effectLst>
              </a:rPr>
              <a:t>Connexxus Program</a:t>
            </a:r>
          </a:p>
          <a:p>
            <a:pPr algn="ctr"/>
            <a:r>
              <a:rPr lang="en-US" sz="1200" b="1" dirty="0" smtClean="0">
                <a:effectLst>
                  <a:outerShdw blurRad="38100" dist="38100" dir="2700000" algn="tl">
                    <a:srgbClr val="000000">
                      <a:alpha val="43137"/>
                    </a:srgbClr>
                  </a:outerShdw>
                </a:effectLst>
              </a:rPr>
              <a:t>Analyst</a:t>
            </a:r>
          </a:p>
        </p:txBody>
      </p:sp>
      <p:sp>
        <p:nvSpPr>
          <p:cNvPr id="18" name="Rounded Rectangle 17"/>
          <p:cNvSpPr/>
          <p:nvPr/>
        </p:nvSpPr>
        <p:spPr>
          <a:xfrm>
            <a:off x="4572000" y="2819400"/>
            <a:ext cx="1454727" cy="1524000"/>
          </a:xfrm>
          <a:prstGeom prst="roundRect">
            <a:avLst/>
          </a:pr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54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2030" tIns="41015" rIns="82030" bIns="41015" rtlCol="0" anchor="ctr"/>
          <a:lstStyle/>
          <a:p>
            <a:pPr algn="ctr"/>
            <a:r>
              <a:rPr lang="en-US" sz="1200" b="1" dirty="0" smtClean="0">
                <a:effectLst>
                  <a:outerShdw blurRad="38100" dist="38100" dir="2700000" algn="tl">
                    <a:srgbClr val="000000">
                      <a:alpha val="43137"/>
                    </a:srgbClr>
                  </a:outerShdw>
                </a:effectLst>
              </a:rPr>
              <a:t>Debra Stevens Project Manager CSU</a:t>
            </a:r>
          </a:p>
        </p:txBody>
      </p:sp>
      <p:sp>
        <p:nvSpPr>
          <p:cNvPr id="19" name="Rounded Rectangle 18"/>
          <p:cNvSpPr/>
          <p:nvPr/>
        </p:nvSpPr>
        <p:spPr>
          <a:xfrm>
            <a:off x="6096000" y="2819400"/>
            <a:ext cx="1662545" cy="1447800"/>
          </a:xfrm>
          <a:prstGeom prst="roundRect">
            <a:avLst/>
          </a:pr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54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2030" tIns="41015" rIns="82030" bIns="41015" rtlCol="0" anchor="ctr"/>
          <a:lstStyle/>
          <a:p>
            <a:pPr algn="ctr"/>
            <a:r>
              <a:rPr lang="en-US" sz="1200" b="1" dirty="0" smtClean="0">
                <a:effectLst>
                  <a:outerShdw blurRad="38100" dist="38100" dir="2700000" algn="tl">
                    <a:srgbClr val="000000">
                      <a:alpha val="43137"/>
                    </a:srgbClr>
                  </a:outerShdw>
                </a:effectLst>
              </a:rPr>
              <a:t>Kate Muir</a:t>
            </a:r>
          </a:p>
          <a:p>
            <a:pPr algn="ctr"/>
            <a:r>
              <a:rPr lang="en-US" sz="1200" b="1" dirty="0" smtClean="0">
                <a:effectLst>
                  <a:outerShdw blurRad="38100" dist="38100" dir="2700000" algn="tl">
                    <a:srgbClr val="000000">
                      <a:alpha val="43137"/>
                    </a:srgbClr>
                  </a:outerShdw>
                </a:effectLst>
              </a:rPr>
              <a:t>Special Assignment</a:t>
            </a:r>
          </a:p>
          <a:p>
            <a:pPr algn="ctr"/>
            <a:endParaRPr lang="en-US" sz="1400" b="1" dirty="0">
              <a:effectLst>
                <a:outerShdw blurRad="38100" dist="38100" dir="2700000" algn="tl">
                  <a:srgbClr val="000000">
                    <a:alpha val="43137"/>
                  </a:srgbClr>
                </a:outerShdw>
              </a:effectLst>
            </a:endParaRPr>
          </a:p>
        </p:txBody>
      </p:sp>
      <p:cxnSp>
        <p:nvCxnSpPr>
          <p:cNvPr id="25" name="Shape 24"/>
          <p:cNvCxnSpPr>
            <a:stCxn id="48" idx="3"/>
            <a:endCxn id="35" idx="2"/>
          </p:cNvCxnSpPr>
          <p:nvPr/>
        </p:nvCxnSpPr>
        <p:spPr>
          <a:xfrm flipV="1">
            <a:off x="5243945" y="1905000"/>
            <a:ext cx="966355" cy="329631"/>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39" name="Elbow Connector 38"/>
          <p:cNvCxnSpPr/>
          <p:nvPr/>
        </p:nvCxnSpPr>
        <p:spPr>
          <a:xfrm rot="5400000" flipH="1" flipV="1">
            <a:off x="4640059" y="-601459"/>
            <a:ext cx="19812" cy="7471130"/>
          </a:xfrm>
          <a:prstGeom prst="bentConnector3">
            <a:avLst>
              <a:gd name="adj1" fmla="val 1118081"/>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H="1" flipV="1">
            <a:off x="6802045" y="2832846"/>
            <a:ext cx="8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359842" y="3690299"/>
            <a:ext cx="2358" cy="4379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810000" y="3690299"/>
            <a:ext cx="2358" cy="4379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8325050" y="3671046"/>
            <a:ext cx="2358" cy="4379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2362200" y="2832846"/>
            <a:ext cx="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810000" y="2832846"/>
            <a:ext cx="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5334000" y="2743200"/>
            <a:ext cx="21045" cy="125507"/>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4562203" y="2537190"/>
            <a:ext cx="0" cy="292390"/>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hape 59"/>
          <p:cNvCxnSpPr>
            <a:stCxn id="35" idx="0"/>
            <a:endCxn id="23" idx="2"/>
          </p:cNvCxnSpPr>
          <p:nvPr/>
        </p:nvCxnSpPr>
        <p:spPr>
          <a:xfrm rot="16200000" flipV="1">
            <a:off x="6133338" y="989838"/>
            <a:ext cx="152400" cy="1524"/>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692727" y="470647"/>
            <a:ext cx="3532909" cy="741986"/>
          </a:xfrm>
          <a:prstGeom prst="rect">
            <a:avLst/>
          </a:prstGeom>
          <a:effectLst>
            <a:outerShdw blurRad="50800" dist="38100" dir="16200000" rotWithShape="0">
              <a:prstClr val="black">
                <a:alpha val="40000"/>
              </a:prstClr>
            </a:outerShdw>
          </a:effectLst>
        </p:spPr>
        <p:txBody>
          <a:bodyPr wrap="square" lIns="82030" tIns="41015" rIns="82030" bIns="41015">
            <a:spAutoFit/>
          </a:bodyPr>
          <a:lstStyle/>
          <a:p>
            <a:r>
              <a:rPr lang="en-US" sz="2200" cap="small" dirty="0" smtClean="0">
                <a:latin typeface="Calibri" pitchFamily="34" charset="0"/>
              </a:rPr>
              <a:t>UC Central Travel Office:</a:t>
            </a:r>
          </a:p>
          <a:p>
            <a:pPr marL="0" lvl="1" defTabSz="914287">
              <a:lnSpc>
                <a:spcPts val="2502"/>
              </a:lnSpc>
            </a:pPr>
            <a:r>
              <a:rPr lang="en-US" sz="2200" b="1" dirty="0" smtClean="0">
                <a:latin typeface="Calibri" pitchFamily="34" charset="0"/>
                <a:ea typeface="LF_Kai" pitchFamily="2" charset="-122"/>
              </a:rPr>
              <a:t>Org chart </a:t>
            </a:r>
            <a:endParaRPr lang="en-US" sz="2200" b="1" dirty="0">
              <a:latin typeface="Calibri" pitchFamily="34" charset="0"/>
              <a:ea typeface="LF_Kai" pitchFamily="2"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400" b="1" dirty="0" smtClean="0">
                <a:solidFill>
                  <a:srgbClr val="FFC000"/>
                </a:solidFill>
              </a:rPr>
              <a:t>Connexxus Myth </a:t>
            </a:r>
            <a:endParaRPr lang="en-US" sz="2400" dirty="0">
              <a:solidFill>
                <a:srgbClr val="FFC000"/>
              </a:solidFill>
            </a:endParaRPr>
          </a:p>
        </p:txBody>
      </p:sp>
      <p:sp>
        <p:nvSpPr>
          <p:cNvPr id="3" name="Content Placeholder 2"/>
          <p:cNvSpPr>
            <a:spLocks noGrp="1"/>
          </p:cNvSpPr>
          <p:nvPr>
            <p:ph idx="1"/>
          </p:nvPr>
        </p:nvSpPr>
        <p:spPr>
          <a:xfrm>
            <a:off x="457200" y="1447800"/>
            <a:ext cx="8229600" cy="4525963"/>
          </a:xfrm>
        </p:spPr>
        <p:txBody>
          <a:bodyPr>
            <a:normAutofit/>
          </a:bodyPr>
          <a:lstStyle/>
          <a:p>
            <a:pPr>
              <a:buNone/>
            </a:pPr>
            <a:r>
              <a:rPr lang="en-US" sz="2000" b="1" dirty="0" smtClean="0">
                <a:solidFill>
                  <a:schemeClr val="accent4">
                    <a:lumMod val="75000"/>
                  </a:schemeClr>
                </a:solidFill>
              </a:rPr>
              <a:t>Myth:  </a:t>
            </a:r>
            <a:r>
              <a:rPr lang="en-US" sz="2000" dirty="0" smtClean="0">
                <a:solidFill>
                  <a:schemeClr val="accent4">
                    <a:lumMod val="75000"/>
                  </a:schemeClr>
                </a:solidFill>
              </a:rPr>
              <a:t>Travelers see no difference booking travel through Southwest.com so why book Southwest flights through the Connexxus portal?</a:t>
            </a:r>
          </a:p>
          <a:p>
            <a:pPr>
              <a:buNone/>
            </a:pPr>
            <a:endParaRPr lang="en-US" sz="2000" dirty="0" smtClean="0">
              <a:solidFill>
                <a:schemeClr val="accent4">
                  <a:lumMod val="75000"/>
                </a:schemeClr>
              </a:solidFill>
            </a:endParaRPr>
          </a:p>
          <a:p>
            <a:pPr>
              <a:buNone/>
            </a:pPr>
            <a:r>
              <a:rPr lang="en-US" sz="2000" b="1" dirty="0" smtClean="0">
                <a:solidFill>
                  <a:schemeClr val="accent4">
                    <a:lumMod val="75000"/>
                  </a:schemeClr>
                </a:solidFill>
              </a:rPr>
              <a:t>Fact:</a:t>
            </a:r>
            <a:r>
              <a:rPr lang="en-US" sz="2000" dirty="0" smtClean="0">
                <a:solidFill>
                  <a:schemeClr val="accent4">
                    <a:lumMod val="75000"/>
                  </a:schemeClr>
                </a:solidFill>
              </a:rPr>
              <a:t>  The UC SWABIZ website offers the same exact flight schedules and web only airfare offered through Southwest.com.  In fact, UC’s SWABIZ site is the same site as Southwest.com.  The difference is that travelers who purchase Southwest tickets through the Connexxus portal will earn </a:t>
            </a:r>
            <a:r>
              <a:rPr lang="en-US" sz="2000" i="1" u="sng" dirty="0" smtClean="0">
                <a:solidFill>
                  <a:schemeClr val="accent4">
                    <a:lumMod val="75000"/>
                  </a:schemeClr>
                </a:solidFill>
              </a:rPr>
              <a:t> 250 extra Rapid Reward points per one way trip.</a:t>
            </a:r>
          </a:p>
          <a:p>
            <a:pPr>
              <a:buNone/>
            </a:pPr>
            <a:endParaRPr lang="en-US" sz="2400" dirty="0">
              <a:solidFill>
                <a:srgbClr val="FFC000"/>
              </a:solidFill>
            </a:endParaRPr>
          </a:p>
        </p:txBody>
      </p:sp>
      <p:sp>
        <p:nvSpPr>
          <p:cNvPr id="5" name="Slide Number Placeholder 4"/>
          <p:cNvSpPr>
            <a:spLocks noGrp="1"/>
          </p:cNvSpPr>
          <p:nvPr>
            <p:ph type="sldNum" sz="quarter" idx="12"/>
          </p:nvPr>
        </p:nvSpPr>
        <p:spPr/>
        <p:txBody>
          <a:bodyPr/>
          <a:lstStyle/>
          <a:p>
            <a:fld id="{078BE53F-3CEF-4EEE-A3D9-F07880B3E851}" type="slidenum">
              <a:rPr lang="en-US" smtClean="0"/>
              <a:pPr/>
              <a:t>20</a:t>
            </a:fld>
            <a:endParaRPr lang="en-US" dirty="0"/>
          </a:p>
        </p:txBody>
      </p:sp>
      <p:sp>
        <p:nvSpPr>
          <p:cNvPr id="6" name="Text Box 2"/>
          <p:cNvSpPr txBox="1">
            <a:spLocks noChangeArrowheads="1"/>
          </p:cNvSpPr>
          <p:nvPr/>
        </p:nvSpPr>
        <p:spPr bwMode="auto">
          <a:xfrm>
            <a:off x="152400" y="6248400"/>
            <a:ext cx="3505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smtClean="0">
                <a:ln>
                  <a:noFill/>
                </a:ln>
                <a:solidFill>
                  <a:srgbClr val="FFFFFF"/>
                </a:solidFill>
                <a:effectLst/>
                <a:latin typeface="Arial" pitchFamily="34" charset="0"/>
              </a:rPr>
              <a:t>CONNEXXUS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smtClean="0">
                <a:ln>
                  <a:noFill/>
                </a:ln>
                <a:solidFill>
                  <a:srgbClr val="FFC000"/>
                </a:solidFill>
                <a:effectLst/>
                <a:latin typeface="Arial" pitchFamily="34" charset="0"/>
              </a:rPr>
              <a:t>TRAVEL</a:t>
            </a:r>
            <a:endParaRPr kumimoji="0" lang="en-US" sz="9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advClick="0" advTm="90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FFC000"/>
                </a:solidFill>
              </a:rPr>
              <a:t>Connexxus Myth </a:t>
            </a:r>
            <a:endParaRPr lang="en-US" sz="2400" dirty="0">
              <a:solidFill>
                <a:srgbClr val="FFC000"/>
              </a:solidFill>
            </a:endParaRPr>
          </a:p>
        </p:txBody>
      </p:sp>
      <p:sp>
        <p:nvSpPr>
          <p:cNvPr id="3" name="Content Placeholder 2"/>
          <p:cNvSpPr>
            <a:spLocks noGrp="1"/>
          </p:cNvSpPr>
          <p:nvPr>
            <p:ph idx="1"/>
          </p:nvPr>
        </p:nvSpPr>
        <p:spPr/>
        <p:txBody>
          <a:bodyPr>
            <a:normAutofit/>
          </a:bodyPr>
          <a:lstStyle/>
          <a:p>
            <a:pPr>
              <a:buNone/>
            </a:pPr>
            <a:r>
              <a:rPr lang="en-US" sz="2000" b="1" dirty="0" smtClean="0">
                <a:solidFill>
                  <a:schemeClr val="accent4">
                    <a:lumMod val="75000"/>
                  </a:schemeClr>
                </a:solidFill>
              </a:rPr>
              <a:t>Myth:  </a:t>
            </a:r>
            <a:r>
              <a:rPr lang="en-US" sz="2000" dirty="0" smtClean="0">
                <a:solidFill>
                  <a:schemeClr val="accent4">
                    <a:lumMod val="75000"/>
                  </a:schemeClr>
                </a:solidFill>
              </a:rPr>
              <a:t>Southwest travel booked through one of the Connexxus travel agencies is often more expensive compared to Southwest.com.</a:t>
            </a:r>
          </a:p>
          <a:p>
            <a:pPr>
              <a:buNone/>
            </a:pPr>
            <a:endParaRPr lang="en-US" sz="2000" dirty="0" smtClean="0">
              <a:solidFill>
                <a:schemeClr val="accent4">
                  <a:lumMod val="75000"/>
                </a:schemeClr>
              </a:solidFill>
            </a:endParaRPr>
          </a:p>
          <a:p>
            <a:pPr>
              <a:buNone/>
            </a:pPr>
            <a:r>
              <a:rPr lang="en-US" sz="2000" b="1" dirty="0" smtClean="0">
                <a:solidFill>
                  <a:schemeClr val="accent4">
                    <a:lumMod val="75000"/>
                  </a:schemeClr>
                </a:solidFill>
              </a:rPr>
              <a:t>Fact:  </a:t>
            </a:r>
            <a:r>
              <a:rPr lang="en-US" sz="2000" dirty="0" smtClean="0">
                <a:solidFill>
                  <a:schemeClr val="accent4">
                    <a:lumMod val="75000"/>
                  </a:schemeClr>
                </a:solidFill>
              </a:rPr>
              <a:t>On occasion, this may be true.  Southwest offers “Wanna Get Away” rates that can only be purchased online through Southwest.  Travel agencies, including Connexxus travel management companies, do not have access to the internet rates, so on occasion may be higher.  If booking the Southwest internet rate, we suggest travel be booked through UC SWABIZ located at the Connexxus portal.</a:t>
            </a:r>
            <a:endParaRPr lang="en-US" sz="2000" dirty="0">
              <a:solidFill>
                <a:schemeClr val="accent4">
                  <a:lumMod val="75000"/>
                </a:schemeClr>
              </a:solidFill>
            </a:endParaRPr>
          </a:p>
        </p:txBody>
      </p:sp>
      <p:sp>
        <p:nvSpPr>
          <p:cNvPr id="5" name="Slide Number Placeholder 4"/>
          <p:cNvSpPr>
            <a:spLocks noGrp="1"/>
          </p:cNvSpPr>
          <p:nvPr>
            <p:ph type="sldNum" sz="quarter" idx="12"/>
          </p:nvPr>
        </p:nvSpPr>
        <p:spPr/>
        <p:txBody>
          <a:bodyPr/>
          <a:lstStyle/>
          <a:p>
            <a:fld id="{078BE53F-3CEF-4EEE-A3D9-F07880B3E851}" type="slidenum">
              <a:rPr lang="en-US" smtClean="0"/>
              <a:pPr/>
              <a:t>21</a:t>
            </a:fld>
            <a:endParaRPr lang="en-US" dirty="0"/>
          </a:p>
        </p:txBody>
      </p:sp>
      <p:sp>
        <p:nvSpPr>
          <p:cNvPr id="6" name="Text Box 2"/>
          <p:cNvSpPr txBox="1">
            <a:spLocks noChangeArrowheads="1"/>
          </p:cNvSpPr>
          <p:nvPr/>
        </p:nvSpPr>
        <p:spPr bwMode="auto">
          <a:xfrm>
            <a:off x="152400" y="6248400"/>
            <a:ext cx="3505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smtClean="0">
                <a:ln>
                  <a:noFill/>
                </a:ln>
                <a:solidFill>
                  <a:srgbClr val="FFFFFF"/>
                </a:solidFill>
                <a:effectLst/>
                <a:latin typeface="Arial" pitchFamily="34" charset="0"/>
              </a:rPr>
              <a:t>CONNEXXUS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smtClean="0">
                <a:ln>
                  <a:noFill/>
                </a:ln>
                <a:solidFill>
                  <a:srgbClr val="FFC000"/>
                </a:solidFill>
                <a:effectLst/>
                <a:latin typeface="Arial" pitchFamily="34" charset="0"/>
              </a:rPr>
              <a:t>TRAVEL</a:t>
            </a:r>
            <a:endParaRPr kumimoji="0" lang="en-US" sz="9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advClick="0" advTm="90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FFC000"/>
                </a:solidFill>
              </a:rPr>
              <a:t>Connexxus Myth</a:t>
            </a:r>
            <a:endParaRPr lang="en-US" sz="2400" dirty="0">
              <a:solidFill>
                <a:srgbClr val="FFC000"/>
              </a:solidFill>
            </a:endParaRPr>
          </a:p>
        </p:txBody>
      </p:sp>
      <p:sp>
        <p:nvSpPr>
          <p:cNvPr id="3" name="Content Placeholder 2"/>
          <p:cNvSpPr>
            <a:spLocks noGrp="1"/>
          </p:cNvSpPr>
          <p:nvPr>
            <p:ph idx="1"/>
          </p:nvPr>
        </p:nvSpPr>
        <p:spPr/>
        <p:txBody>
          <a:bodyPr>
            <a:normAutofit/>
          </a:bodyPr>
          <a:lstStyle/>
          <a:p>
            <a:pPr>
              <a:buNone/>
            </a:pPr>
            <a:r>
              <a:rPr lang="en-US" sz="2000" b="1" dirty="0" smtClean="0">
                <a:solidFill>
                  <a:schemeClr val="accent4">
                    <a:lumMod val="75000"/>
                  </a:schemeClr>
                </a:solidFill>
              </a:rPr>
              <a:t>Myth:  </a:t>
            </a:r>
            <a:r>
              <a:rPr lang="en-US" sz="2000" dirty="0" smtClean="0">
                <a:solidFill>
                  <a:schemeClr val="accent4">
                    <a:lumMod val="75000"/>
                  </a:schemeClr>
                </a:solidFill>
              </a:rPr>
              <a:t>Because there is limited name recognition for BCD Travel, it’s assumed travelers are dealing with an agency that lacks experience or provides lackluster customer service.</a:t>
            </a:r>
          </a:p>
          <a:p>
            <a:pPr>
              <a:buNone/>
            </a:pPr>
            <a:endParaRPr lang="en-US" sz="2000" b="1" dirty="0" smtClean="0">
              <a:solidFill>
                <a:schemeClr val="accent4">
                  <a:lumMod val="75000"/>
                </a:schemeClr>
              </a:solidFill>
            </a:endParaRPr>
          </a:p>
          <a:p>
            <a:pPr>
              <a:buNone/>
            </a:pPr>
            <a:r>
              <a:rPr lang="en-US" sz="2000" b="1" dirty="0" smtClean="0">
                <a:solidFill>
                  <a:schemeClr val="accent4">
                    <a:lumMod val="75000"/>
                  </a:schemeClr>
                </a:solidFill>
              </a:rPr>
              <a:t>Fact:  </a:t>
            </a:r>
            <a:r>
              <a:rPr lang="en-US" sz="2000" dirty="0" smtClean="0">
                <a:solidFill>
                  <a:schemeClr val="accent4">
                    <a:lumMod val="75000"/>
                  </a:schemeClr>
                </a:solidFill>
              </a:rPr>
              <a:t>BCD Travel is the third largest global travel management company behind American Express and Carlson Wagonlit.  BCD Travel employs 14,000 worldwide and offers UC a dedicated staff of 12 with a minimum 15 years of industry experience each.</a:t>
            </a:r>
          </a:p>
        </p:txBody>
      </p:sp>
      <p:sp>
        <p:nvSpPr>
          <p:cNvPr id="5" name="Slide Number Placeholder 4"/>
          <p:cNvSpPr>
            <a:spLocks noGrp="1"/>
          </p:cNvSpPr>
          <p:nvPr>
            <p:ph type="sldNum" sz="quarter" idx="12"/>
          </p:nvPr>
        </p:nvSpPr>
        <p:spPr/>
        <p:txBody>
          <a:bodyPr/>
          <a:lstStyle/>
          <a:p>
            <a:fld id="{078BE53F-3CEF-4EEE-A3D9-F07880B3E851}" type="slidenum">
              <a:rPr lang="en-US" smtClean="0"/>
              <a:pPr/>
              <a:t>22</a:t>
            </a:fld>
            <a:endParaRPr lang="en-US" dirty="0"/>
          </a:p>
        </p:txBody>
      </p:sp>
      <p:sp>
        <p:nvSpPr>
          <p:cNvPr id="6" name="Text Box 2"/>
          <p:cNvSpPr txBox="1">
            <a:spLocks noChangeArrowheads="1"/>
          </p:cNvSpPr>
          <p:nvPr/>
        </p:nvSpPr>
        <p:spPr bwMode="auto">
          <a:xfrm>
            <a:off x="152400" y="6248400"/>
            <a:ext cx="3505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smtClean="0">
                <a:ln>
                  <a:noFill/>
                </a:ln>
                <a:solidFill>
                  <a:srgbClr val="FFFFFF"/>
                </a:solidFill>
                <a:effectLst/>
                <a:latin typeface="Arial" pitchFamily="34" charset="0"/>
              </a:rPr>
              <a:t>CONNEXXUS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smtClean="0">
                <a:ln>
                  <a:noFill/>
                </a:ln>
                <a:solidFill>
                  <a:srgbClr val="FFC000"/>
                </a:solidFill>
                <a:effectLst/>
                <a:latin typeface="Arial" pitchFamily="34" charset="0"/>
              </a:rPr>
              <a:t>TRAVEL</a:t>
            </a:r>
            <a:endParaRPr kumimoji="0" lang="en-US" sz="9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advClick="0" advTm="90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2000" b="1" dirty="0" smtClean="0">
                <a:solidFill>
                  <a:schemeClr val="accent4">
                    <a:lumMod val="75000"/>
                  </a:schemeClr>
                </a:solidFill>
              </a:rPr>
              <a:t>Myth:  </a:t>
            </a:r>
            <a:r>
              <a:rPr lang="en-US" sz="2000" dirty="0" smtClean="0">
                <a:solidFill>
                  <a:schemeClr val="accent4">
                    <a:lumMod val="75000"/>
                  </a:schemeClr>
                </a:solidFill>
              </a:rPr>
              <a:t>Rental car rates are sometimes cheaper if booked through a non-UC preferred car company.</a:t>
            </a:r>
          </a:p>
          <a:p>
            <a:pPr>
              <a:buNone/>
            </a:pPr>
            <a:endParaRPr lang="en-US" sz="2000" b="1" dirty="0" smtClean="0">
              <a:solidFill>
                <a:schemeClr val="accent4">
                  <a:lumMod val="75000"/>
                </a:schemeClr>
              </a:solidFill>
            </a:endParaRPr>
          </a:p>
          <a:p>
            <a:pPr>
              <a:buNone/>
            </a:pPr>
            <a:r>
              <a:rPr lang="en-US" sz="2000" b="1" dirty="0" smtClean="0">
                <a:solidFill>
                  <a:schemeClr val="accent4">
                    <a:lumMod val="75000"/>
                  </a:schemeClr>
                </a:solidFill>
              </a:rPr>
              <a:t>Fact:  </a:t>
            </a:r>
            <a:r>
              <a:rPr lang="en-US" sz="2000" dirty="0" smtClean="0">
                <a:solidFill>
                  <a:schemeClr val="accent4">
                    <a:lumMod val="75000"/>
                  </a:schemeClr>
                </a:solidFill>
              </a:rPr>
              <a:t>Although the daily rate comparison may appear cheaper if offered by another car company, these rates do not include insurance coverage that can increase the daily rate by $15-$25.  Purchase of additional insurance coverage is not a UC reimbursable expense so the renter may also assume liability, or at the very least the inconvenience of dealing with their personal insurance carrier in the event of an accident or damage incurred during the rental period.</a:t>
            </a:r>
            <a:endParaRPr lang="en-US" sz="2000" b="1" dirty="0" smtClean="0">
              <a:solidFill>
                <a:schemeClr val="accent4">
                  <a:lumMod val="75000"/>
                </a:schemeClr>
              </a:solidFill>
            </a:endParaRPr>
          </a:p>
        </p:txBody>
      </p:sp>
      <p:sp>
        <p:nvSpPr>
          <p:cNvPr id="2" name="Title 1"/>
          <p:cNvSpPr>
            <a:spLocks noGrp="1"/>
          </p:cNvSpPr>
          <p:nvPr>
            <p:ph type="title"/>
          </p:nvPr>
        </p:nvSpPr>
        <p:spPr/>
        <p:txBody>
          <a:bodyPr>
            <a:normAutofit/>
          </a:bodyPr>
          <a:lstStyle/>
          <a:p>
            <a:r>
              <a:rPr lang="en-US" sz="2400" b="1" dirty="0" smtClean="0">
                <a:solidFill>
                  <a:srgbClr val="FFC000"/>
                </a:solidFill>
              </a:rPr>
              <a:t>Connexxus Myth</a:t>
            </a:r>
            <a:endParaRPr lang="en-US" sz="2400" dirty="0">
              <a:solidFill>
                <a:srgbClr val="FFC000"/>
              </a:solidFill>
            </a:endParaRPr>
          </a:p>
        </p:txBody>
      </p:sp>
      <p:sp>
        <p:nvSpPr>
          <p:cNvPr id="5" name="Slide Number Placeholder 4"/>
          <p:cNvSpPr>
            <a:spLocks noGrp="1"/>
          </p:cNvSpPr>
          <p:nvPr>
            <p:ph type="sldNum" sz="quarter" idx="12"/>
          </p:nvPr>
        </p:nvSpPr>
        <p:spPr/>
        <p:txBody>
          <a:bodyPr/>
          <a:lstStyle/>
          <a:p>
            <a:fld id="{078BE53F-3CEF-4EEE-A3D9-F07880B3E851}" type="slidenum">
              <a:rPr lang="en-US" smtClean="0"/>
              <a:pPr/>
              <a:t>23</a:t>
            </a:fld>
            <a:endParaRPr lang="en-US" dirty="0"/>
          </a:p>
        </p:txBody>
      </p:sp>
      <p:sp>
        <p:nvSpPr>
          <p:cNvPr id="6" name="Text Box 2"/>
          <p:cNvSpPr txBox="1">
            <a:spLocks noChangeArrowheads="1"/>
          </p:cNvSpPr>
          <p:nvPr/>
        </p:nvSpPr>
        <p:spPr bwMode="auto">
          <a:xfrm>
            <a:off x="152400" y="6248400"/>
            <a:ext cx="3505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smtClean="0">
                <a:ln>
                  <a:noFill/>
                </a:ln>
                <a:solidFill>
                  <a:srgbClr val="FFFFFF"/>
                </a:solidFill>
                <a:effectLst/>
                <a:latin typeface="Arial" pitchFamily="34" charset="0"/>
              </a:rPr>
              <a:t>CONNEXXUS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smtClean="0">
                <a:ln>
                  <a:noFill/>
                </a:ln>
                <a:solidFill>
                  <a:srgbClr val="FFC000"/>
                </a:solidFill>
                <a:effectLst/>
                <a:latin typeface="Arial" pitchFamily="34" charset="0"/>
              </a:rPr>
              <a:t>TRAVEL</a:t>
            </a:r>
            <a:endParaRPr kumimoji="0" lang="en-US" sz="9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FFC000"/>
                </a:solidFill>
              </a:rPr>
              <a:t>Connexxus Myth </a:t>
            </a:r>
            <a:endParaRPr lang="en-US" sz="2400" dirty="0">
              <a:solidFill>
                <a:srgbClr val="FFC000"/>
              </a:solidFill>
            </a:endParaRPr>
          </a:p>
        </p:txBody>
      </p:sp>
      <p:sp>
        <p:nvSpPr>
          <p:cNvPr id="3" name="Content Placeholder 2"/>
          <p:cNvSpPr>
            <a:spLocks noGrp="1"/>
          </p:cNvSpPr>
          <p:nvPr>
            <p:ph idx="1"/>
          </p:nvPr>
        </p:nvSpPr>
        <p:spPr/>
        <p:txBody>
          <a:bodyPr>
            <a:normAutofit/>
          </a:bodyPr>
          <a:lstStyle/>
          <a:p>
            <a:pPr>
              <a:buNone/>
            </a:pPr>
            <a:r>
              <a:rPr lang="en-US" sz="2000" b="1" dirty="0" smtClean="0">
                <a:solidFill>
                  <a:schemeClr val="accent4">
                    <a:lumMod val="75000"/>
                  </a:schemeClr>
                </a:solidFill>
              </a:rPr>
              <a:t>Myth:  </a:t>
            </a:r>
            <a:r>
              <a:rPr lang="en-US" sz="2000" dirty="0" smtClean="0">
                <a:solidFill>
                  <a:schemeClr val="accent4">
                    <a:lumMod val="75000"/>
                  </a:schemeClr>
                </a:solidFill>
              </a:rPr>
              <a:t>Non-Connexxus preferred air suppliers such as United are not offered through Connexxus.</a:t>
            </a:r>
          </a:p>
          <a:p>
            <a:pPr>
              <a:buNone/>
            </a:pPr>
            <a:endParaRPr lang="en-US" sz="2000" dirty="0" smtClean="0">
              <a:solidFill>
                <a:schemeClr val="accent4">
                  <a:lumMod val="75000"/>
                </a:schemeClr>
              </a:solidFill>
            </a:endParaRPr>
          </a:p>
          <a:p>
            <a:pPr>
              <a:buNone/>
            </a:pPr>
            <a:r>
              <a:rPr lang="en-US" sz="2000" b="1" dirty="0" smtClean="0">
                <a:solidFill>
                  <a:schemeClr val="accent4">
                    <a:lumMod val="75000"/>
                  </a:schemeClr>
                </a:solidFill>
              </a:rPr>
              <a:t>Fact:  </a:t>
            </a:r>
            <a:r>
              <a:rPr lang="en-US" sz="2000" dirty="0" smtClean="0">
                <a:solidFill>
                  <a:schemeClr val="accent4">
                    <a:lumMod val="75000"/>
                  </a:schemeClr>
                </a:solidFill>
              </a:rPr>
              <a:t>All accredited airline suppliers schedules and pricing are offered through the Connexxus agencies including United.</a:t>
            </a:r>
            <a:endParaRPr lang="en-US" sz="2000" i="1" u="sng" dirty="0" smtClean="0">
              <a:solidFill>
                <a:schemeClr val="accent4">
                  <a:lumMod val="75000"/>
                </a:schemeClr>
              </a:solidFill>
            </a:endParaRPr>
          </a:p>
          <a:p>
            <a:pPr>
              <a:buNone/>
            </a:pPr>
            <a:endParaRPr lang="en-US" sz="2000" dirty="0">
              <a:solidFill>
                <a:srgbClr val="FFC000"/>
              </a:solidFill>
            </a:endParaRPr>
          </a:p>
        </p:txBody>
      </p:sp>
      <p:sp>
        <p:nvSpPr>
          <p:cNvPr id="5" name="Slide Number Placeholder 4"/>
          <p:cNvSpPr>
            <a:spLocks noGrp="1"/>
          </p:cNvSpPr>
          <p:nvPr>
            <p:ph type="sldNum" sz="quarter" idx="12"/>
          </p:nvPr>
        </p:nvSpPr>
        <p:spPr/>
        <p:txBody>
          <a:bodyPr/>
          <a:lstStyle/>
          <a:p>
            <a:fld id="{078BE53F-3CEF-4EEE-A3D9-F07880B3E851}" type="slidenum">
              <a:rPr lang="en-US" smtClean="0"/>
              <a:pPr/>
              <a:t>24</a:t>
            </a:fld>
            <a:endParaRPr lang="en-US" dirty="0"/>
          </a:p>
        </p:txBody>
      </p:sp>
      <p:sp>
        <p:nvSpPr>
          <p:cNvPr id="6" name="Text Box 2"/>
          <p:cNvSpPr txBox="1">
            <a:spLocks noChangeArrowheads="1"/>
          </p:cNvSpPr>
          <p:nvPr/>
        </p:nvSpPr>
        <p:spPr bwMode="auto">
          <a:xfrm>
            <a:off x="152400" y="6248400"/>
            <a:ext cx="3505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smtClean="0">
                <a:ln>
                  <a:noFill/>
                </a:ln>
                <a:solidFill>
                  <a:srgbClr val="FFFFFF"/>
                </a:solidFill>
                <a:effectLst/>
                <a:latin typeface="Arial" pitchFamily="34" charset="0"/>
              </a:rPr>
              <a:t>CONNEXXUS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smtClean="0">
                <a:ln>
                  <a:noFill/>
                </a:ln>
                <a:solidFill>
                  <a:srgbClr val="FFC000"/>
                </a:solidFill>
                <a:effectLst/>
                <a:latin typeface="Arial" pitchFamily="34" charset="0"/>
              </a:rPr>
              <a:t>TRAVEL</a:t>
            </a:r>
            <a:endParaRPr kumimoji="0" lang="en-US" sz="9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advClick="0" advTm="90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a:bodyPr>
          <a:lstStyle/>
          <a:p>
            <a:pPr>
              <a:buNone/>
            </a:pPr>
            <a:endParaRPr lang="en-US" b="1" dirty="0" smtClean="0">
              <a:solidFill>
                <a:srgbClr val="FFC000"/>
              </a:solidFill>
            </a:endParaRPr>
          </a:p>
          <a:p>
            <a:pPr lvl="1">
              <a:buNone/>
            </a:pPr>
            <a:r>
              <a:rPr lang="en-US" sz="2800" b="1" dirty="0" smtClean="0">
                <a:solidFill>
                  <a:schemeClr val="accent4">
                    <a:lumMod val="75000"/>
                  </a:schemeClr>
                </a:solidFill>
              </a:rPr>
              <a:t>Thank you for your interest and support of the Connexxus travel program! </a:t>
            </a:r>
          </a:p>
          <a:p>
            <a:pPr lvl="1">
              <a:buNone/>
            </a:pPr>
            <a:endParaRPr lang="en-US" sz="2800" dirty="0" smtClean="0">
              <a:solidFill>
                <a:srgbClr val="FFC000"/>
              </a:solidFill>
            </a:endParaRPr>
          </a:p>
          <a:p>
            <a:pPr lvl="1"/>
            <a:r>
              <a:rPr lang="en-US" sz="2000" dirty="0" smtClean="0">
                <a:solidFill>
                  <a:srgbClr val="FFC000"/>
                </a:solidFill>
              </a:rPr>
              <a:t>For more information regarding the Connexxus travel program, including registration to the Connexxus supplier and travel information Distribution List, please visit:</a:t>
            </a:r>
          </a:p>
          <a:p>
            <a:pPr lvl="1">
              <a:buNone/>
            </a:pPr>
            <a:endParaRPr lang="en-US" sz="2000" dirty="0" smtClean="0">
              <a:solidFill>
                <a:srgbClr val="FFC000"/>
              </a:solidFill>
            </a:endParaRPr>
          </a:p>
          <a:p>
            <a:pPr lvl="1"/>
            <a:r>
              <a:rPr lang="en-US" sz="2000" dirty="0" smtClean="0">
                <a:solidFill>
                  <a:srgbClr val="FFC000"/>
                </a:solidFill>
              </a:rPr>
              <a:t>The portal: </a:t>
            </a:r>
            <a:r>
              <a:rPr lang="en-US" sz="2000" dirty="0" smtClean="0">
                <a:solidFill>
                  <a:schemeClr val="accent4">
                    <a:lumMod val="75000"/>
                  </a:schemeClr>
                </a:solidFill>
              </a:rPr>
              <a:t>ucal.uc/connexxus</a:t>
            </a:r>
            <a:endParaRPr lang="en-US" sz="2000" dirty="0" smtClean="0">
              <a:solidFill>
                <a:srgbClr val="FFC000"/>
              </a:solidFill>
            </a:endParaRPr>
          </a:p>
          <a:p>
            <a:pPr lvl="1"/>
            <a:r>
              <a:rPr lang="en-US" sz="2000" dirty="0" smtClean="0">
                <a:solidFill>
                  <a:srgbClr val="FFC000"/>
                </a:solidFill>
              </a:rPr>
              <a:t>Or contact UC’s Central Travel Office:  </a:t>
            </a:r>
            <a:r>
              <a:rPr lang="en-US" sz="2000" dirty="0" smtClean="0">
                <a:solidFill>
                  <a:schemeClr val="accent4">
                    <a:lumMod val="50000"/>
                  </a:schemeClr>
                </a:solidFill>
                <a:hlinkClick r:id="rId2"/>
              </a:rPr>
              <a:t>uctravel@ucop.edu</a:t>
            </a:r>
            <a:endParaRPr lang="en-US" sz="2000" dirty="0" smtClean="0">
              <a:solidFill>
                <a:schemeClr val="accent4">
                  <a:lumMod val="50000"/>
                </a:schemeClr>
              </a:solidFill>
            </a:endParaRPr>
          </a:p>
          <a:p>
            <a:pPr lvl="1"/>
            <a:endParaRPr lang="en-US" sz="2000" dirty="0" smtClean="0">
              <a:solidFill>
                <a:schemeClr val="accent4">
                  <a:lumMod val="50000"/>
                </a:schemeClr>
              </a:solidFill>
            </a:endParaRPr>
          </a:p>
          <a:p>
            <a:pPr lvl="1"/>
            <a:r>
              <a:rPr lang="en-US" sz="2000" dirty="0" smtClean="0">
                <a:solidFill>
                  <a:schemeClr val="accent4">
                    <a:lumMod val="50000"/>
                  </a:schemeClr>
                </a:solidFill>
              </a:rPr>
              <a:t>For direct billing or travel expense questions please contact your BRC team or Karen Tomajan, UCOP’s Travel Manager</a:t>
            </a:r>
          </a:p>
          <a:p>
            <a:pPr lvl="1">
              <a:buNone/>
            </a:pPr>
            <a:endParaRPr lang="en-US" dirty="0" smtClean="0">
              <a:solidFill>
                <a:srgbClr val="FFC000"/>
              </a:solidFill>
            </a:endParaRPr>
          </a:p>
          <a:p>
            <a:pPr lvl="1">
              <a:buNone/>
            </a:pPr>
            <a:endParaRPr lang="en-US" dirty="0" smtClean="0">
              <a:solidFill>
                <a:srgbClr val="FFC000"/>
              </a:solidFill>
            </a:endParaRPr>
          </a:p>
          <a:p>
            <a:endParaRPr lang="en-US" dirty="0" smtClean="0">
              <a:solidFill>
                <a:srgbClr val="FFC000"/>
              </a:solidFill>
            </a:endParaRPr>
          </a:p>
        </p:txBody>
      </p:sp>
      <p:sp>
        <p:nvSpPr>
          <p:cNvPr id="2" name="Title 1"/>
          <p:cNvSpPr>
            <a:spLocks noGrp="1"/>
          </p:cNvSpPr>
          <p:nvPr>
            <p:ph type="title"/>
          </p:nvPr>
        </p:nvSpPr>
        <p:spPr>
          <a:xfrm>
            <a:off x="457200" y="274638"/>
            <a:ext cx="8229600" cy="334962"/>
          </a:xfrm>
        </p:spPr>
        <p:txBody>
          <a:bodyPr>
            <a:normAutofit fontScale="90000"/>
          </a:bodyPr>
          <a:lstStyle/>
          <a:p>
            <a:r>
              <a:rPr lang="en-US" sz="4000" dirty="0" smtClean="0"/>
              <a:t/>
            </a:r>
            <a:br>
              <a:rPr lang="en-US" sz="4000" dirty="0" smtClean="0"/>
            </a:br>
            <a:r>
              <a:rPr lang="en-US" sz="4000" dirty="0" smtClean="0"/>
              <a:t/>
            </a:r>
            <a:br>
              <a:rPr lang="en-US" sz="4000" dirty="0" smtClean="0"/>
            </a:br>
            <a:endParaRPr lang="en-US" sz="4000" dirty="0"/>
          </a:p>
        </p:txBody>
      </p:sp>
      <p:sp>
        <p:nvSpPr>
          <p:cNvPr id="5" name="Slide Number Placeholder 4"/>
          <p:cNvSpPr>
            <a:spLocks noGrp="1"/>
          </p:cNvSpPr>
          <p:nvPr>
            <p:ph type="sldNum" sz="quarter" idx="12"/>
          </p:nvPr>
        </p:nvSpPr>
        <p:spPr/>
        <p:txBody>
          <a:bodyPr/>
          <a:lstStyle/>
          <a:p>
            <a:fld id="{078BE53F-3CEF-4EEE-A3D9-F07880B3E851}" type="slidenum">
              <a:rPr lang="en-US" smtClean="0"/>
              <a:pPr/>
              <a:t>25</a:t>
            </a:fld>
            <a:endParaRPr lang="en-US" dirty="0"/>
          </a:p>
        </p:txBody>
      </p:sp>
      <p:sp>
        <p:nvSpPr>
          <p:cNvPr id="6" name="Text Box 2"/>
          <p:cNvSpPr txBox="1">
            <a:spLocks noChangeArrowheads="1"/>
          </p:cNvSpPr>
          <p:nvPr/>
        </p:nvSpPr>
        <p:spPr bwMode="auto">
          <a:xfrm>
            <a:off x="152400" y="6248400"/>
            <a:ext cx="3505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smtClean="0">
                <a:ln>
                  <a:noFill/>
                </a:ln>
                <a:solidFill>
                  <a:srgbClr val="FFFFFF"/>
                </a:solidFill>
                <a:effectLst/>
                <a:latin typeface="Arial" pitchFamily="34" charset="0"/>
              </a:rPr>
              <a:t>CONNEXXUS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smtClean="0">
                <a:ln>
                  <a:noFill/>
                </a:ln>
                <a:solidFill>
                  <a:srgbClr val="FFC000"/>
                </a:solidFill>
                <a:effectLst/>
                <a:latin typeface="Arial" pitchFamily="34" charset="0"/>
              </a:rPr>
              <a:t>TRAVEL</a:t>
            </a:r>
            <a:endParaRPr kumimoji="0" lang="en-US" sz="9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57200" y="6356350"/>
            <a:ext cx="1676400" cy="365125"/>
          </a:xfrm>
        </p:spPr>
        <p:txBody>
          <a:bodyPr/>
          <a:lstStyle/>
          <a:p>
            <a:fld id="{DD318456-7B9C-4BC9-A6FA-47ACF1AB0330}" type="slidenum">
              <a:rPr lang="en-US" smtClean="0"/>
              <a:pPr/>
              <a:t>3</a:t>
            </a:fld>
            <a:endParaRPr lang="en-US" sz="1400" dirty="0">
              <a:latin typeface="Times New Roman" charset="0"/>
            </a:endParaRPr>
          </a:p>
        </p:txBody>
      </p:sp>
      <p:sp>
        <p:nvSpPr>
          <p:cNvPr id="171029" name="Text Box 21"/>
          <p:cNvSpPr txBox="1">
            <a:spLocks noChangeArrowheads="1"/>
          </p:cNvSpPr>
          <p:nvPr/>
        </p:nvSpPr>
        <p:spPr bwMode="auto">
          <a:xfrm>
            <a:off x="457200" y="300335"/>
            <a:ext cx="8229600" cy="461665"/>
          </a:xfrm>
          <a:prstGeom prst="rect">
            <a:avLst/>
          </a:prstGeom>
          <a:noFill/>
          <a:ln w="63500">
            <a:noFill/>
            <a:miter lim="800000"/>
            <a:headEnd/>
            <a:tailEnd/>
          </a:ln>
          <a:effectLst/>
        </p:spPr>
        <p:txBody>
          <a:bodyPr wrap="square">
            <a:spAutoFit/>
          </a:bodyPr>
          <a:lstStyle/>
          <a:p>
            <a:pPr algn="l">
              <a:spcBef>
                <a:spcPct val="50000"/>
              </a:spcBef>
            </a:pPr>
            <a:r>
              <a:rPr lang="en-US" sz="2400" b="1" dirty="0" smtClean="0">
                <a:solidFill>
                  <a:srgbClr val="FFC000"/>
                </a:solidFill>
              </a:rPr>
              <a:t>Connexxus Historical Timeline</a:t>
            </a:r>
          </a:p>
        </p:txBody>
      </p:sp>
      <p:cxnSp>
        <p:nvCxnSpPr>
          <p:cNvPr id="7" name="Straight Connector 6"/>
          <p:cNvCxnSpPr/>
          <p:nvPr/>
        </p:nvCxnSpPr>
        <p:spPr>
          <a:xfrm>
            <a:off x="381000" y="762000"/>
            <a:ext cx="8305800" cy="0"/>
          </a:xfrm>
          <a:prstGeom prst="line">
            <a:avLst/>
          </a:prstGeom>
          <a:effectLst/>
        </p:spPr>
        <p:style>
          <a:lnRef idx="2">
            <a:schemeClr val="accent1"/>
          </a:lnRef>
          <a:fillRef idx="0">
            <a:schemeClr val="accent1"/>
          </a:fillRef>
          <a:effectRef idx="1">
            <a:schemeClr val="accent1"/>
          </a:effectRef>
          <a:fontRef idx="minor">
            <a:schemeClr val="tx1"/>
          </a:fontRef>
        </p:style>
      </p:cxnSp>
      <p:graphicFrame>
        <p:nvGraphicFramePr>
          <p:cNvPr id="10" name="Diagram 9"/>
          <p:cNvGraphicFramePr/>
          <p:nvPr/>
        </p:nvGraphicFramePr>
        <p:xfrm>
          <a:off x="381000" y="914400"/>
          <a:ext cx="8382000" cy="541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 Box 2"/>
          <p:cNvSpPr txBox="1">
            <a:spLocks noChangeArrowheads="1"/>
          </p:cNvSpPr>
          <p:nvPr/>
        </p:nvSpPr>
        <p:spPr bwMode="auto">
          <a:xfrm>
            <a:off x="152400" y="6400800"/>
            <a:ext cx="3505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smtClean="0">
                <a:ln>
                  <a:noFill/>
                </a:ln>
                <a:solidFill>
                  <a:srgbClr val="FFFFFF"/>
                </a:solidFill>
                <a:effectLst/>
                <a:latin typeface="Arial" pitchFamily="34" charset="0"/>
              </a:rPr>
              <a:t>CONNEXXUS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smtClean="0">
                <a:ln>
                  <a:noFill/>
                </a:ln>
                <a:solidFill>
                  <a:srgbClr val="FFC000"/>
                </a:solidFill>
                <a:effectLst/>
                <a:latin typeface="Arial" pitchFamily="34" charset="0"/>
              </a:rPr>
              <a:t>TRAVEL</a:t>
            </a:r>
            <a:endParaRPr kumimoji="0" lang="en-US" sz="9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Chart 14"/>
          <p:cNvGraphicFramePr>
            <a:graphicFrameLocks noGrp="1"/>
          </p:cNvGraphicFramePr>
          <p:nvPr/>
        </p:nvGraphicFramePr>
        <p:xfrm>
          <a:off x="304800" y="914400"/>
          <a:ext cx="84582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fld id="{DD318456-7B9C-4BC9-A6FA-47ACF1AB0330}" type="slidenum">
              <a:rPr lang="en-US"/>
              <a:pPr/>
              <a:t>4</a:t>
            </a:fld>
            <a:endParaRPr lang="en-US" sz="1400" dirty="0">
              <a:latin typeface="Times New Roman" charset="0"/>
            </a:endParaRPr>
          </a:p>
        </p:txBody>
      </p:sp>
      <p:sp>
        <p:nvSpPr>
          <p:cNvPr id="171025" name="Rectangle 17"/>
          <p:cNvSpPr>
            <a:spLocks noGrp="1" noChangeArrowheads="1"/>
          </p:cNvSpPr>
          <p:nvPr>
            <p:ph type="body" idx="1"/>
          </p:nvPr>
        </p:nvSpPr>
        <p:spPr bwMode="auto">
          <a:xfrm>
            <a:off x="533400" y="1447800"/>
            <a:ext cx="7924800" cy="4648200"/>
          </a:xfrm>
          <a:noFill/>
          <a:ln>
            <a:miter lim="800000"/>
            <a:headEnd/>
            <a:tailEnd/>
          </a:ln>
        </p:spPr>
        <p:txBody>
          <a:bodyPr vert="horz" wrap="square" lIns="91440" tIns="45720" rIns="91440" bIns="45720" numCol="1" anchor="t" anchorCtr="0" compatLnSpc="1">
            <a:prstTxWarp prst="textNoShape">
              <a:avLst/>
            </a:prstTxWarp>
            <a:normAutofit/>
          </a:bodyPr>
          <a:lstStyle/>
          <a:p>
            <a:pPr>
              <a:buNone/>
            </a:pPr>
            <a:r>
              <a:rPr lang="en-US" sz="2400" b="1" dirty="0">
                <a:solidFill>
                  <a:schemeClr val="accent1"/>
                </a:solidFill>
              </a:rPr>
              <a:t/>
            </a:r>
            <a:br>
              <a:rPr lang="en-US" sz="2400" b="1" dirty="0">
                <a:solidFill>
                  <a:schemeClr val="accent1"/>
                </a:solidFill>
              </a:rPr>
            </a:br>
            <a:endParaRPr lang="en-US" sz="2400" b="1" dirty="0">
              <a:solidFill>
                <a:schemeClr val="accent1"/>
              </a:solidFill>
            </a:endParaRPr>
          </a:p>
        </p:txBody>
      </p:sp>
      <p:sp>
        <p:nvSpPr>
          <p:cNvPr id="171029" name="Text Box 21"/>
          <p:cNvSpPr txBox="1">
            <a:spLocks noChangeArrowheads="1"/>
          </p:cNvSpPr>
          <p:nvPr/>
        </p:nvSpPr>
        <p:spPr bwMode="auto">
          <a:xfrm>
            <a:off x="457200" y="381000"/>
            <a:ext cx="8229600" cy="461665"/>
          </a:xfrm>
          <a:prstGeom prst="rect">
            <a:avLst/>
          </a:prstGeom>
          <a:noFill/>
          <a:ln w="63500">
            <a:noFill/>
            <a:miter lim="800000"/>
            <a:headEnd/>
            <a:tailEnd/>
          </a:ln>
          <a:effectLst/>
        </p:spPr>
        <p:txBody>
          <a:bodyPr wrap="square">
            <a:spAutoFit/>
          </a:bodyPr>
          <a:lstStyle/>
          <a:p>
            <a:pPr lvl="0"/>
            <a:r>
              <a:rPr lang="en-US" sz="2400" b="1" dirty="0" smtClean="0">
                <a:solidFill>
                  <a:srgbClr val="FFC000"/>
                </a:solidFill>
              </a:rPr>
              <a:t>Participation in Connexxus:  2010 vs 2011 Utilization</a:t>
            </a:r>
          </a:p>
        </p:txBody>
      </p:sp>
      <p:sp>
        <p:nvSpPr>
          <p:cNvPr id="8" name="Rounded Rectangle 7"/>
          <p:cNvSpPr/>
          <p:nvPr/>
        </p:nvSpPr>
        <p:spPr>
          <a:xfrm>
            <a:off x="381000" y="6172200"/>
            <a:ext cx="4038600" cy="533400"/>
          </a:xfrm>
          <a:prstGeom prst="round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1000" dirty="0" smtClean="0">
                <a:solidFill>
                  <a:schemeClr val="bg1"/>
                </a:solidFill>
              </a:rPr>
              <a:t>Data Source: iBank and Campus Estimated Air Travel Spend</a:t>
            </a:r>
            <a:endParaRPr lang="en-US" sz="1000" dirty="0">
              <a:solidFill>
                <a:schemeClr val="bg1"/>
              </a:solidFill>
            </a:endParaRPr>
          </a:p>
        </p:txBody>
      </p:sp>
      <p:cxnSp>
        <p:nvCxnSpPr>
          <p:cNvPr id="9" name="Straight Connector 8"/>
          <p:cNvCxnSpPr/>
          <p:nvPr/>
        </p:nvCxnSpPr>
        <p:spPr>
          <a:xfrm>
            <a:off x="381000" y="914400"/>
            <a:ext cx="8305800" cy="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13" name="TextBox 1"/>
          <p:cNvSpPr txBox="1"/>
          <p:nvPr/>
        </p:nvSpPr>
        <p:spPr>
          <a:xfrm>
            <a:off x="1524000" y="1600200"/>
            <a:ext cx="1295400" cy="228600"/>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b="1" dirty="0" smtClean="0">
                <a:solidFill>
                  <a:srgbClr val="C00000"/>
                </a:solidFill>
              </a:rPr>
              <a:t>Utilization Goal</a:t>
            </a:r>
            <a:endParaRPr lang="en-US" sz="1100" b="1" dirty="0">
              <a:solidFill>
                <a:srgbClr val="C00000"/>
              </a:solidFill>
            </a:endParaRPr>
          </a:p>
        </p:txBody>
      </p:sp>
      <p:sp>
        <p:nvSpPr>
          <p:cNvPr id="18" name="Straight Connector 17"/>
          <p:cNvSpPr/>
          <p:nvPr/>
        </p:nvSpPr>
        <p:spPr>
          <a:xfrm>
            <a:off x="1752600" y="1905000"/>
            <a:ext cx="6781800" cy="0"/>
          </a:xfrm>
          <a:prstGeom prst="line">
            <a:avLst/>
          </a:prstGeom>
          <a:noFill/>
          <a:ln w="28575" cap="flat" cmpd="sng" algn="ctr">
            <a:solidFill>
              <a:srgbClr val="C00000"/>
            </a:solidFill>
            <a:prstDash val="sysDash"/>
          </a:ln>
          <a:effectLst/>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dirty="0"/>
          </a:p>
        </p:txBody>
      </p:sp>
      <p:sp>
        <p:nvSpPr>
          <p:cNvPr id="11" name="Text Box 2"/>
          <p:cNvSpPr txBox="1">
            <a:spLocks noChangeArrowheads="1"/>
          </p:cNvSpPr>
          <p:nvPr/>
        </p:nvSpPr>
        <p:spPr bwMode="auto">
          <a:xfrm>
            <a:off x="5791200" y="6172200"/>
            <a:ext cx="3200400" cy="38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smtClean="0">
                <a:ln>
                  <a:noFill/>
                </a:ln>
                <a:solidFill>
                  <a:schemeClr val="bg2">
                    <a:lumMod val="25000"/>
                  </a:schemeClr>
                </a:solidFill>
                <a:effectLst/>
                <a:latin typeface="Arial" pitchFamily="34" charset="0"/>
              </a:rPr>
              <a:t>CONNEXXUS </a:t>
            </a:r>
            <a:r>
              <a:rPr kumimoji="0" lang="en-US" sz="2000" b="0" i="0" u="none" strike="noStrike" cap="none" normalizeH="0" baseline="0" dirty="0" smtClean="0">
                <a:ln>
                  <a:noFill/>
                </a:ln>
                <a:solidFill>
                  <a:srgbClr val="FFC000"/>
                </a:solidFill>
                <a:effectLst/>
                <a:latin typeface="Arial" pitchFamily="34" charset="0"/>
              </a:rPr>
              <a:t>TRAVE</a:t>
            </a:r>
            <a:r>
              <a:rPr lang="en-US" sz="2000" dirty="0" smtClean="0">
                <a:solidFill>
                  <a:srgbClr val="FFC000"/>
                </a:solidFill>
                <a:latin typeface="Arial" pitchFamily="34" charset="0"/>
              </a:rPr>
              <a:t>L</a:t>
            </a:r>
            <a:endParaRPr kumimoji="0" lang="en-US" sz="20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D318456-7B9C-4BC9-A6FA-47ACF1AB0330}" type="slidenum">
              <a:rPr lang="en-US"/>
              <a:pPr/>
              <a:t>5</a:t>
            </a:fld>
            <a:endParaRPr lang="en-US" sz="1400" dirty="0">
              <a:latin typeface="Times New Roman" charset="0"/>
            </a:endParaRPr>
          </a:p>
        </p:txBody>
      </p:sp>
      <p:sp>
        <p:nvSpPr>
          <p:cNvPr id="171025" name="Rectangle 17"/>
          <p:cNvSpPr>
            <a:spLocks noGrp="1" noChangeArrowheads="1"/>
          </p:cNvSpPr>
          <p:nvPr>
            <p:ph type="body" idx="1"/>
          </p:nvPr>
        </p:nvSpPr>
        <p:spPr bwMode="auto">
          <a:xfrm>
            <a:off x="533400" y="1066800"/>
            <a:ext cx="7924800" cy="2286000"/>
          </a:xfrm>
          <a:noFill/>
          <a:ln>
            <a:miter lim="800000"/>
            <a:headEnd/>
            <a:tailEnd/>
          </a:ln>
        </p:spPr>
        <p:txBody>
          <a:bodyPr vert="horz" wrap="square" lIns="91440" tIns="45720" rIns="91440" bIns="45720" numCol="1" anchor="t" anchorCtr="0" compatLnSpc="1">
            <a:prstTxWarp prst="textNoShape">
              <a:avLst/>
            </a:prstTxWarp>
            <a:normAutofit fontScale="85000" lnSpcReduction="20000"/>
          </a:bodyPr>
          <a:lstStyle/>
          <a:p>
            <a:pPr lvl="0" algn="ctr">
              <a:buNone/>
            </a:pPr>
            <a:r>
              <a:rPr lang="en-US" sz="2400" b="1" dirty="0" smtClean="0">
                <a:solidFill>
                  <a:schemeClr val="accent4">
                    <a:lumMod val="75000"/>
                  </a:schemeClr>
                </a:solidFill>
              </a:rPr>
              <a:t>January – December 2011</a:t>
            </a:r>
          </a:p>
          <a:p>
            <a:pPr lvl="0"/>
            <a:r>
              <a:rPr lang="en-US" sz="2400" dirty="0" smtClean="0">
                <a:solidFill>
                  <a:schemeClr val="accent4">
                    <a:lumMod val="75000"/>
                  </a:schemeClr>
                </a:solidFill>
              </a:rPr>
              <a:t>Total UC Connexxus Air Transactions:		   52,663		</a:t>
            </a:r>
          </a:p>
          <a:p>
            <a:pPr lvl="0"/>
            <a:r>
              <a:rPr lang="en-US" sz="2400" dirty="0" smtClean="0">
                <a:solidFill>
                  <a:schemeClr val="accent4">
                    <a:lumMod val="75000"/>
                  </a:schemeClr>
                </a:solidFill>
              </a:rPr>
              <a:t>Total Instances Reported:				      249</a:t>
            </a:r>
          </a:p>
          <a:p>
            <a:pPr lvl="1"/>
            <a:r>
              <a:rPr lang="en-US" sz="2400" dirty="0" smtClean="0">
                <a:solidFill>
                  <a:schemeClr val="accent4">
                    <a:lumMod val="75000"/>
                  </a:schemeClr>
                </a:solidFill>
              </a:rPr>
              <a:t>Total Issues/Problems Reported:	                   83			        </a:t>
            </a:r>
          </a:p>
          <a:p>
            <a:pPr lvl="0"/>
            <a:r>
              <a:rPr lang="en-US" sz="2400" dirty="0" smtClean="0">
                <a:solidFill>
                  <a:schemeClr val="accent4">
                    <a:lumMod val="75000"/>
                  </a:schemeClr>
                </a:solidFill>
              </a:rPr>
              <a:t>Number of Issues Resolved as % of Total Transactions:	  							     0.16%</a:t>
            </a:r>
          </a:p>
        </p:txBody>
      </p:sp>
      <p:sp>
        <p:nvSpPr>
          <p:cNvPr id="171029" name="Text Box 21"/>
          <p:cNvSpPr txBox="1">
            <a:spLocks noChangeArrowheads="1"/>
          </p:cNvSpPr>
          <p:nvPr/>
        </p:nvSpPr>
        <p:spPr bwMode="auto">
          <a:xfrm>
            <a:off x="457200" y="381000"/>
            <a:ext cx="8229600" cy="461665"/>
          </a:xfrm>
          <a:prstGeom prst="rect">
            <a:avLst/>
          </a:prstGeom>
          <a:noFill/>
          <a:ln w="63500">
            <a:noFill/>
            <a:miter lim="800000"/>
            <a:headEnd/>
            <a:tailEnd/>
          </a:ln>
          <a:effectLst/>
        </p:spPr>
        <p:txBody>
          <a:bodyPr wrap="square">
            <a:spAutoFit/>
          </a:bodyPr>
          <a:lstStyle/>
          <a:p>
            <a:pPr algn="l">
              <a:spcBef>
                <a:spcPct val="50000"/>
              </a:spcBef>
            </a:pPr>
            <a:r>
              <a:rPr lang="en-US" sz="2400" b="1" dirty="0" smtClean="0">
                <a:solidFill>
                  <a:srgbClr val="FFC000"/>
                </a:solidFill>
              </a:rPr>
              <a:t>Connexxus Customer Service – Issue Resolution</a:t>
            </a:r>
          </a:p>
        </p:txBody>
      </p:sp>
      <p:cxnSp>
        <p:nvCxnSpPr>
          <p:cNvPr id="7" name="Straight Connector 6"/>
          <p:cNvCxnSpPr/>
          <p:nvPr/>
        </p:nvCxnSpPr>
        <p:spPr>
          <a:xfrm>
            <a:off x="381000" y="914400"/>
            <a:ext cx="8305800" cy="0"/>
          </a:xfrm>
          <a:prstGeom prst="line">
            <a:avLst/>
          </a:prstGeom>
          <a:effectLst/>
        </p:spPr>
        <p:style>
          <a:lnRef idx="2">
            <a:schemeClr val="accent1"/>
          </a:lnRef>
          <a:fillRef idx="0">
            <a:schemeClr val="accent1"/>
          </a:fillRef>
          <a:effectRef idx="1">
            <a:schemeClr val="accent1"/>
          </a:effectRef>
          <a:fontRef idx="minor">
            <a:schemeClr val="tx1"/>
          </a:fontRef>
        </p:style>
      </p:cxnSp>
      <p:graphicFrame>
        <p:nvGraphicFramePr>
          <p:cNvPr id="11" name="Table 10"/>
          <p:cNvGraphicFramePr>
            <a:graphicFrameLocks noGrp="1"/>
          </p:cNvGraphicFramePr>
          <p:nvPr/>
        </p:nvGraphicFramePr>
        <p:xfrm>
          <a:off x="1554480" y="3505200"/>
          <a:ext cx="6035040" cy="2560320"/>
        </p:xfrm>
        <a:graphic>
          <a:graphicData uri="http://schemas.openxmlformats.org/drawingml/2006/table">
            <a:tbl>
              <a:tblPr/>
              <a:tblGrid>
                <a:gridCol w="4808406"/>
                <a:gridCol w="1226634"/>
              </a:tblGrid>
              <a:tr h="256032">
                <a:tc>
                  <a:txBody>
                    <a:bodyPr/>
                    <a:lstStyle/>
                    <a:p>
                      <a:pPr algn="l" fontAlgn="b"/>
                      <a:r>
                        <a:rPr lang="en-US" sz="1200" b="1" i="0" u="none" strike="noStrike" dirty="0">
                          <a:solidFill>
                            <a:srgbClr val="1F497D"/>
                          </a:solidFill>
                          <a:latin typeface="Calibri"/>
                        </a:rPr>
                        <a:t>Category </a:t>
                      </a:r>
                    </a:p>
                  </a:txBody>
                  <a:tcPr marL="9293" marR="9293" marT="9293"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l" fontAlgn="b"/>
                      <a:r>
                        <a:rPr lang="en-US" sz="1200" b="1" i="0" u="none" strike="noStrike" dirty="0">
                          <a:solidFill>
                            <a:srgbClr val="1F497D"/>
                          </a:solidFill>
                          <a:latin typeface="Calibri"/>
                        </a:rPr>
                        <a:t>Count of Category</a:t>
                      </a:r>
                    </a:p>
                  </a:txBody>
                  <a:tcPr marL="9293" marR="9293" marT="9293"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r>
              <a:tr h="256032">
                <a:tc>
                  <a:txBody>
                    <a:bodyPr/>
                    <a:lstStyle/>
                    <a:p>
                      <a:pPr algn="l" fontAlgn="b"/>
                      <a:r>
                        <a:rPr lang="en-US" sz="1200" b="0" i="0" u="none" strike="noStrike" dirty="0">
                          <a:solidFill>
                            <a:srgbClr val="1F497D"/>
                          </a:solidFill>
                          <a:latin typeface="Calibri"/>
                        </a:rPr>
                        <a:t>Access to the Connexxus portal</a:t>
                      </a:r>
                    </a:p>
                  </a:txBody>
                  <a:tcPr marL="9293" marR="9293" marT="9293" marB="0" anchor="ctr">
                    <a:lnL>
                      <a:noFill/>
                    </a:lnL>
                    <a:lnR>
                      <a:noFill/>
                    </a:lnR>
                    <a:lnT w="6350" cap="flat" cmpd="sng" algn="ctr">
                      <a:solidFill>
                        <a:srgbClr val="4F81BD"/>
                      </a:solidFill>
                      <a:prstDash val="solid"/>
                      <a:round/>
                      <a:headEnd type="none" w="med" len="med"/>
                      <a:tailEnd type="none" w="med" len="med"/>
                    </a:lnT>
                    <a:lnB>
                      <a:noFill/>
                    </a:lnB>
                    <a:solidFill>
                      <a:srgbClr val="DBE5F1"/>
                    </a:solidFill>
                  </a:tcPr>
                </a:tc>
                <a:tc>
                  <a:txBody>
                    <a:bodyPr/>
                    <a:lstStyle/>
                    <a:p>
                      <a:pPr algn="r" fontAlgn="b"/>
                      <a:r>
                        <a:rPr lang="en-US" sz="1200" b="0" i="0" u="none" strike="noStrike" dirty="0">
                          <a:solidFill>
                            <a:srgbClr val="1F497D"/>
                          </a:solidFill>
                          <a:latin typeface="Calibri"/>
                        </a:rPr>
                        <a:t>5</a:t>
                      </a:r>
                    </a:p>
                  </a:txBody>
                  <a:tcPr marL="9293" marR="9293" marT="9293" marB="0" anchor="ctr">
                    <a:lnL>
                      <a:noFill/>
                    </a:lnL>
                    <a:lnR>
                      <a:noFill/>
                    </a:lnR>
                    <a:lnT w="6350" cap="flat" cmpd="sng" algn="ctr">
                      <a:solidFill>
                        <a:srgbClr val="4F81BD"/>
                      </a:solidFill>
                      <a:prstDash val="solid"/>
                      <a:round/>
                      <a:headEnd type="none" w="med" len="med"/>
                      <a:tailEnd type="none" w="med" len="med"/>
                    </a:lnT>
                    <a:lnB>
                      <a:noFill/>
                    </a:lnB>
                    <a:solidFill>
                      <a:srgbClr val="DBE5F1"/>
                    </a:solidFill>
                  </a:tcPr>
                </a:tc>
              </a:tr>
              <a:tr h="256032">
                <a:tc>
                  <a:txBody>
                    <a:bodyPr/>
                    <a:lstStyle/>
                    <a:p>
                      <a:pPr algn="l" fontAlgn="b"/>
                      <a:r>
                        <a:rPr lang="en-US" sz="1200" b="0" i="0" u="none" strike="noStrike" dirty="0">
                          <a:solidFill>
                            <a:srgbClr val="1F497D"/>
                          </a:solidFill>
                          <a:latin typeface="Calibri"/>
                        </a:rPr>
                        <a:t>Inability to complete or use the profile in preparation for making reservations</a:t>
                      </a:r>
                    </a:p>
                  </a:txBody>
                  <a:tcPr marL="9293" marR="9293" marT="9293" marB="0" anchor="ctr">
                    <a:lnL>
                      <a:noFill/>
                    </a:lnL>
                    <a:lnR>
                      <a:noFill/>
                    </a:lnR>
                    <a:lnT>
                      <a:noFill/>
                    </a:lnT>
                    <a:lnB>
                      <a:noFill/>
                    </a:lnB>
                  </a:tcPr>
                </a:tc>
                <a:tc>
                  <a:txBody>
                    <a:bodyPr/>
                    <a:lstStyle/>
                    <a:p>
                      <a:pPr algn="r" fontAlgn="b"/>
                      <a:r>
                        <a:rPr lang="en-US" sz="1200" b="0" i="0" u="none" strike="noStrike" dirty="0">
                          <a:solidFill>
                            <a:srgbClr val="1F497D"/>
                          </a:solidFill>
                          <a:latin typeface="Calibri"/>
                        </a:rPr>
                        <a:t>8</a:t>
                      </a:r>
                    </a:p>
                  </a:txBody>
                  <a:tcPr marL="9293" marR="9293" marT="9293" marB="0" anchor="ctr">
                    <a:lnL>
                      <a:noFill/>
                    </a:lnL>
                    <a:lnR>
                      <a:noFill/>
                    </a:lnR>
                    <a:lnT>
                      <a:noFill/>
                    </a:lnT>
                    <a:lnB>
                      <a:noFill/>
                    </a:lnB>
                  </a:tcPr>
                </a:tc>
              </a:tr>
              <a:tr h="256032">
                <a:tc>
                  <a:txBody>
                    <a:bodyPr/>
                    <a:lstStyle/>
                    <a:p>
                      <a:pPr algn="l" fontAlgn="b"/>
                      <a:r>
                        <a:rPr lang="en-US" sz="1200" b="0" i="0" u="none" strike="noStrike" dirty="0">
                          <a:solidFill>
                            <a:srgbClr val="1F497D"/>
                          </a:solidFill>
                          <a:latin typeface="Calibri"/>
                        </a:rPr>
                        <a:t>Inability to identify the lowest fares/rates</a:t>
                      </a:r>
                    </a:p>
                  </a:txBody>
                  <a:tcPr marL="9293" marR="9293" marT="9293" marB="0" anchor="ctr">
                    <a:lnL>
                      <a:noFill/>
                    </a:lnL>
                    <a:lnR>
                      <a:noFill/>
                    </a:lnR>
                    <a:lnT>
                      <a:noFill/>
                    </a:lnT>
                    <a:lnB>
                      <a:noFill/>
                    </a:lnB>
                    <a:solidFill>
                      <a:srgbClr val="DBE5F1"/>
                    </a:solidFill>
                  </a:tcPr>
                </a:tc>
                <a:tc>
                  <a:txBody>
                    <a:bodyPr/>
                    <a:lstStyle/>
                    <a:p>
                      <a:pPr algn="r" fontAlgn="b"/>
                      <a:r>
                        <a:rPr lang="en-US" sz="1200" b="0" i="0" u="none" strike="noStrike" dirty="0">
                          <a:solidFill>
                            <a:srgbClr val="1F497D"/>
                          </a:solidFill>
                          <a:latin typeface="Calibri"/>
                        </a:rPr>
                        <a:t>16</a:t>
                      </a:r>
                    </a:p>
                  </a:txBody>
                  <a:tcPr marL="9293" marR="9293" marT="9293" marB="0" anchor="ctr">
                    <a:lnL>
                      <a:noFill/>
                    </a:lnL>
                    <a:lnR>
                      <a:noFill/>
                    </a:lnR>
                    <a:lnT>
                      <a:noFill/>
                    </a:lnT>
                    <a:lnB>
                      <a:noFill/>
                    </a:lnB>
                    <a:solidFill>
                      <a:srgbClr val="DBE5F1"/>
                    </a:solidFill>
                  </a:tcPr>
                </a:tc>
              </a:tr>
              <a:tr h="256032">
                <a:tc>
                  <a:txBody>
                    <a:bodyPr/>
                    <a:lstStyle/>
                    <a:p>
                      <a:pPr algn="l" fontAlgn="b"/>
                      <a:r>
                        <a:rPr lang="en-US" sz="1200" b="0" i="0" u="none" strike="noStrike" dirty="0">
                          <a:solidFill>
                            <a:srgbClr val="1F497D"/>
                          </a:solidFill>
                          <a:latin typeface="Calibri"/>
                        </a:rPr>
                        <a:t>Inability to use Concur or GetThere as a reservation tool</a:t>
                      </a:r>
                    </a:p>
                  </a:txBody>
                  <a:tcPr marL="9293" marR="9293" marT="9293" marB="0" anchor="ctr">
                    <a:lnL>
                      <a:noFill/>
                    </a:lnL>
                    <a:lnR>
                      <a:noFill/>
                    </a:lnR>
                    <a:lnT>
                      <a:noFill/>
                    </a:lnT>
                    <a:lnB>
                      <a:noFill/>
                    </a:lnB>
                  </a:tcPr>
                </a:tc>
                <a:tc>
                  <a:txBody>
                    <a:bodyPr/>
                    <a:lstStyle/>
                    <a:p>
                      <a:pPr algn="r" fontAlgn="b"/>
                      <a:r>
                        <a:rPr lang="en-US" sz="1200" b="0" i="0" u="none" strike="noStrike" dirty="0">
                          <a:solidFill>
                            <a:srgbClr val="1F497D"/>
                          </a:solidFill>
                          <a:latin typeface="Calibri"/>
                        </a:rPr>
                        <a:t>37</a:t>
                      </a:r>
                    </a:p>
                  </a:txBody>
                  <a:tcPr marL="9293" marR="9293" marT="9293" marB="0" anchor="ctr">
                    <a:lnL>
                      <a:noFill/>
                    </a:lnL>
                    <a:lnR>
                      <a:noFill/>
                    </a:lnR>
                    <a:lnT>
                      <a:noFill/>
                    </a:lnT>
                    <a:lnB>
                      <a:noFill/>
                    </a:lnB>
                  </a:tcPr>
                </a:tc>
              </a:tr>
              <a:tr h="256032">
                <a:tc>
                  <a:txBody>
                    <a:bodyPr/>
                    <a:lstStyle/>
                    <a:p>
                      <a:pPr algn="l" fontAlgn="b"/>
                      <a:r>
                        <a:rPr lang="en-US" sz="1200" b="0" i="0" u="none" strike="noStrike" dirty="0">
                          <a:solidFill>
                            <a:srgbClr val="1F497D"/>
                          </a:solidFill>
                          <a:latin typeface="Calibri"/>
                        </a:rPr>
                        <a:t>Inadequate service from a Connexxus provider</a:t>
                      </a:r>
                    </a:p>
                  </a:txBody>
                  <a:tcPr marL="9293" marR="9293" marT="9293" marB="0" anchor="ctr">
                    <a:lnL>
                      <a:noFill/>
                    </a:lnL>
                    <a:lnR>
                      <a:noFill/>
                    </a:lnR>
                    <a:lnT>
                      <a:noFill/>
                    </a:lnT>
                    <a:lnB>
                      <a:noFill/>
                    </a:lnB>
                    <a:solidFill>
                      <a:srgbClr val="DBE5F1"/>
                    </a:solidFill>
                  </a:tcPr>
                </a:tc>
                <a:tc>
                  <a:txBody>
                    <a:bodyPr/>
                    <a:lstStyle/>
                    <a:p>
                      <a:pPr algn="r" fontAlgn="b"/>
                      <a:r>
                        <a:rPr lang="en-US" sz="1200" b="0" i="0" u="none" strike="noStrike" dirty="0">
                          <a:solidFill>
                            <a:srgbClr val="1F497D"/>
                          </a:solidFill>
                          <a:latin typeface="Calibri"/>
                        </a:rPr>
                        <a:t>4</a:t>
                      </a:r>
                    </a:p>
                  </a:txBody>
                  <a:tcPr marL="9293" marR="9293" marT="9293" marB="0" anchor="ctr">
                    <a:lnL>
                      <a:noFill/>
                    </a:lnL>
                    <a:lnR>
                      <a:noFill/>
                    </a:lnR>
                    <a:lnT>
                      <a:noFill/>
                    </a:lnT>
                    <a:lnB>
                      <a:noFill/>
                    </a:lnB>
                    <a:solidFill>
                      <a:srgbClr val="DBE5F1"/>
                    </a:solidFill>
                  </a:tcPr>
                </a:tc>
              </a:tr>
              <a:tr h="256032">
                <a:tc>
                  <a:txBody>
                    <a:bodyPr/>
                    <a:lstStyle/>
                    <a:p>
                      <a:pPr algn="l" fontAlgn="b"/>
                      <a:r>
                        <a:rPr lang="en-US" sz="1200" b="0" i="0" u="none" strike="noStrike" dirty="0">
                          <a:solidFill>
                            <a:srgbClr val="1F497D"/>
                          </a:solidFill>
                          <a:latin typeface="Calibri"/>
                        </a:rPr>
                        <a:t>Missed or inaccurate reservations</a:t>
                      </a:r>
                    </a:p>
                  </a:txBody>
                  <a:tcPr marL="9293" marR="9293" marT="9293" marB="0" anchor="ctr">
                    <a:lnL>
                      <a:noFill/>
                    </a:lnL>
                    <a:lnR>
                      <a:noFill/>
                    </a:lnR>
                    <a:lnT>
                      <a:noFill/>
                    </a:lnT>
                    <a:lnB>
                      <a:noFill/>
                    </a:lnB>
                  </a:tcPr>
                </a:tc>
                <a:tc>
                  <a:txBody>
                    <a:bodyPr/>
                    <a:lstStyle/>
                    <a:p>
                      <a:pPr algn="r" fontAlgn="b"/>
                      <a:r>
                        <a:rPr lang="en-US" sz="1200" b="0" i="0" u="none" strike="noStrike" dirty="0">
                          <a:solidFill>
                            <a:srgbClr val="1F497D"/>
                          </a:solidFill>
                          <a:latin typeface="Calibri"/>
                        </a:rPr>
                        <a:t>7</a:t>
                      </a:r>
                    </a:p>
                  </a:txBody>
                  <a:tcPr marL="9293" marR="9293" marT="9293" marB="0" anchor="ctr">
                    <a:lnL>
                      <a:noFill/>
                    </a:lnL>
                    <a:lnR>
                      <a:noFill/>
                    </a:lnR>
                    <a:lnT>
                      <a:noFill/>
                    </a:lnT>
                    <a:lnB>
                      <a:noFill/>
                    </a:lnB>
                  </a:tcPr>
                </a:tc>
              </a:tr>
              <a:tr h="256032">
                <a:tc>
                  <a:txBody>
                    <a:bodyPr/>
                    <a:lstStyle/>
                    <a:p>
                      <a:pPr algn="l" fontAlgn="b"/>
                      <a:r>
                        <a:rPr lang="en-US" sz="1200" b="0" i="0" u="none" strike="noStrike" dirty="0">
                          <a:solidFill>
                            <a:srgbClr val="1F497D"/>
                          </a:solidFill>
                          <a:latin typeface="Calibri"/>
                        </a:rPr>
                        <a:t>Poor service by any preferred supplier</a:t>
                      </a:r>
                    </a:p>
                  </a:txBody>
                  <a:tcPr marL="9293" marR="9293" marT="9293" marB="0" anchor="ctr">
                    <a:lnL>
                      <a:noFill/>
                    </a:lnL>
                    <a:lnR>
                      <a:noFill/>
                    </a:lnR>
                    <a:lnT>
                      <a:noFill/>
                    </a:lnT>
                    <a:lnB>
                      <a:noFill/>
                    </a:lnB>
                    <a:solidFill>
                      <a:srgbClr val="DBE5F1"/>
                    </a:solidFill>
                  </a:tcPr>
                </a:tc>
                <a:tc>
                  <a:txBody>
                    <a:bodyPr/>
                    <a:lstStyle/>
                    <a:p>
                      <a:pPr algn="r" fontAlgn="b"/>
                      <a:r>
                        <a:rPr lang="en-US" sz="1200" b="0" i="0" u="none" strike="noStrike" dirty="0">
                          <a:solidFill>
                            <a:srgbClr val="1F497D"/>
                          </a:solidFill>
                          <a:latin typeface="Calibri"/>
                        </a:rPr>
                        <a:t>6</a:t>
                      </a:r>
                    </a:p>
                  </a:txBody>
                  <a:tcPr marL="9293" marR="9293" marT="9293" marB="0" anchor="ctr">
                    <a:lnL>
                      <a:noFill/>
                    </a:lnL>
                    <a:lnR>
                      <a:noFill/>
                    </a:lnR>
                    <a:lnT>
                      <a:noFill/>
                    </a:lnT>
                    <a:lnB>
                      <a:noFill/>
                    </a:lnB>
                    <a:solidFill>
                      <a:srgbClr val="DBE5F1"/>
                    </a:solidFill>
                  </a:tcPr>
                </a:tc>
              </a:tr>
              <a:tr h="256032">
                <a:tc>
                  <a:txBody>
                    <a:bodyPr/>
                    <a:lstStyle/>
                    <a:p>
                      <a:pPr algn="l" fontAlgn="b"/>
                      <a:r>
                        <a:rPr lang="en-US" sz="1200" b="0" i="0" u="none" strike="noStrike" dirty="0">
                          <a:solidFill>
                            <a:srgbClr val="1F497D"/>
                          </a:solidFill>
                          <a:latin typeface="Calibri"/>
                        </a:rPr>
                        <a:t>Other / Not classified as error</a:t>
                      </a:r>
                    </a:p>
                  </a:txBody>
                  <a:tcPr marL="9293" marR="9293" marT="9293" marB="0" anchor="ctr">
                    <a:lnL>
                      <a:noFill/>
                    </a:lnL>
                    <a:lnR>
                      <a:noFill/>
                    </a:lnR>
                    <a:lnT>
                      <a:noFill/>
                    </a:lnT>
                    <a:lnB>
                      <a:noFill/>
                    </a:lnB>
                  </a:tcPr>
                </a:tc>
                <a:tc>
                  <a:txBody>
                    <a:bodyPr/>
                    <a:lstStyle/>
                    <a:p>
                      <a:pPr algn="r" fontAlgn="b"/>
                      <a:r>
                        <a:rPr lang="en-US" sz="1200" b="0" i="0" u="none" strike="noStrike" dirty="0">
                          <a:solidFill>
                            <a:srgbClr val="1F497D"/>
                          </a:solidFill>
                          <a:latin typeface="Calibri"/>
                        </a:rPr>
                        <a:t>166</a:t>
                      </a:r>
                    </a:p>
                  </a:txBody>
                  <a:tcPr marL="9293" marR="9293" marT="9293" marB="0" anchor="ctr">
                    <a:lnL>
                      <a:noFill/>
                    </a:lnL>
                    <a:lnR>
                      <a:noFill/>
                    </a:lnR>
                    <a:lnT>
                      <a:noFill/>
                    </a:lnT>
                    <a:lnB>
                      <a:noFill/>
                    </a:lnB>
                  </a:tcPr>
                </a:tc>
              </a:tr>
              <a:tr h="256032">
                <a:tc>
                  <a:txBody>
                    <a:bodyPr/>
                    <a:lstStyle/>
                    <a:p>
                      <a:pPr algn="r" fontAlgn="b"/>
                      <a:r>
                        <a:rPr lang="en-US" sz="1200" b="1" i="0" u="none" strike="noStrike" dirty="0">
                          <a:solidFill>
                            <a:srgbClr val="1F497D"/>
                          </a:solidFill>
                          <a:latin typeface="Calibri"/>
                        </a:rPr>
                        <a:t>Total </a:t>
                      </a:r>
                    </a:p>
                  </a:txBody>
                  <a:tcPr marL="9293" marR="9293" marT="9293" marB="0" anchor="ctr">
                    <a:lnL>
                      <a:noFill/>
                    </a:lnL>
                    <a:lnR>
                      <a:noFill/>
                    </a:lnR>
                    <a:lnT>
                      <a:noFill/>
                    </a:lnT>
                    <a:lnB w="6350" cap="flat" cmpd="sng" algn="ctr">
                      <a:solidFill>
                        <a:srgbClr val="4F81BD"/>
                      </a:solidFill>
                      <a:prstDash val="solid"/>
                      <a:round/>
                      <a:headEnd type="none" w="med" len="med"/>
                      <a:tailEnd type="none" w="med" len="med"/>
                    </a:lnB>
                    <a:solidFill>
                      <a:srgbClr val="DBE5F1"/>
                    </a:solidFill>
                  </a:tcPr>
                </a:tc>
                <a:tc>
                  <a:txBody>
                    <a:bodyPr/>
                    <a:lstStyle/>
                    <a:p>
                      <a:pPr algn="r" fontAlgn="b"/>
                      <a:r>
                        <a:rPr lang="en-US" sz="1200" b="1" i="0" u="none" strike="noStrike" dirty="0">
                          <a:solidFill>
                            <a:srgbClr val="1F497D"/>
                          </a:solidFill>
                          <a:latin typeface="Calibri"/>
                        </a:rPr>
                        <a:t>249</a:t>
                      </a:r>
                    </a:p>
                  </a:txBody>
                  <a:tcPr marL="9293" marR="9293" marT="9293" marB="0" anchor="ctr">
                    <a:lnL>
                      <a:noFill/>
                    </a:lnL>
                    <a:lnR>
                      <a:noFill/>
                    </a:lnR>
                    <a:lnT>
                      <a:noFill/>
                    </a:lnT>
                    <a:lnB w="6350" cap="flat" cmpd="sng" algn="ctr">
                      <a:solidFill>
                        <a:srgbClr val="4F81BD"/>
                      </a:solidFill>
                      <a:prstDash val="solid"/>
                      <a:round/>
                      <a:headEnd type="none" w="med" len="med"/>
                      <a:tailEnd type="none" w="med" len="med"/>
                    </a:lnB>
                    <a:solidFill>
                      <a:srgbClr val="DBE5F1"/>
                    </a:solidFill>
                  </a:tcPr>
                </a:tc>
              </a:tr>
            </a:tbl>
          </a:graphicData>
        </a:graphic>
      </p:graphicFrame>
      <p:sp>
        <p:nvSpPr>
          <p:cNvPr id="8" name="Text Box 2"/>
          <p:cNvSpPr txBox="1">
            <a:spLocks noChangeArrowheads="1"/>
          </p:cNvSpPr>
          <p:nvPr/>
        </p:nvSpPr>
        <p:spPr bwMode="auto">
          <a:xfrm>
            <a:off x="152400" y="6248400"/>
            <a:ext cx="3505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smtClean="0">
                <a:ln>
                  <a:noFill/>
                </a:ln>
                <a:solidFill>
                  <a:srgbClr val="FFFFFF"/>
                </a:solidFill>
                <a:effectLst/>
                <a:latin typeface="Arial" pitchFamily="34" charset="0"/>
              </a:rPr>
              <a:t>CONNEXXUS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smtClean="0">
                <a:ln>
                  <a:noFill/>
                </a:ln>
                <a:solidFill>
                  <a:srgbClr val="FFC000"/>
                </a:solidFill>
                <a:effectLst/>
                <a:latin typeface="Arial" pitchFamily="34" charset="0"/>
              </a:rPr>
              <a:t>TRAVEL</a:t>
            </a:r>
            <a:endParaRPr kumimoji="0" lang="en-US" sz="9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092891"/>
          </a:xfrm>
        </p:spPr>
        <p:txBody>
          <a:bodyPr>
            <a:normAutofit/>
          </a:bodyPr>
          <a:lstStyle/>
          <a:p>
            <a:pPr>
              <a:buFont typeface="Wingdings" pitchFamily="2" charset="2"/>
              <a:buChar char="Ø"/>
            </a:pPr>
            <a:r>
              <a:rPr lang="en-US" sz="2000" dirty="0" smtClean="0">
                <a:solidFill>
                  <a:schemeClr val="accent4">
                    <a:lumMod val="75000"/>
                  </a:schemeClr>
                </a:solidFill>
              </a:rPr>
              <a:t>Travel Council Charter approved and established by UC Travel Council</a:t>
            </a:r>
          </a:p>
          <a:p>
            <a:pPr>
              <a:buNone/>
            </a:pPr>
            <a:endParaRPr lang="en-US" sz="2000" dirty="0" smtClean="0">
              <a:solidFill>
                <a:schemeClr val="accent4">
                  <a:lumMod val="75000"/>
                </a:schemeClr>
              </a:solidFill>
            </a:endParaRPr>
          </a:p>
          <a:p>
            <a:pPr>
              <a:buFont typeface="Wingdings" pitchFamily="2" charset="2"/>
              <a:buChar char="Ø"/>
            </a:pPr>
            <a:r>
              <a:rPr lang="en-US" sz="2000" dirty="0" smtClean="0">
                <a:solidFill>
                  <a:schemeClr val="accent4">
                    <a:lumMod val="75000"/>
                  </a:schemeClr>
                </a:solidFill>
              </a:rPr>
              <a:t>Implemented a customized travel program for ANR</a:t>
            </a:r>
          </a:p>
          <a:p>
            <a:pPr>
              <a:buNone/>
            </a:pPr>
            <a:endParaRPr lang="en-US" sz="2000" dirty="0" smtClean="0">
              <a:solidFill>
                <a:schemeClr val="accent4">
                  <a:lumMod val="75000"/>
                </a:schemeClr>
              </a:solidFill>
            </a:endParaRPr>
          </a:p>
          <a:p>
            <a:pPr>
              <a:buFont typeface="Wingdings" pitchFamily="2" charset="2"/>
              <a:buChar char="Ø"/>
            </a:pPr>
            <a:r>
              <a:rPr lang="en-US" sz="2000" dirty="0" smtClean="0">
                <a:solidFill>
                  <a:schemeClr val="accent4">
                    <a:lumMod val="75000"/>
                  </a:schemeClr>
                </a:solidFill>
              </a:rPr>
              <a:t>STA becomes Connexxus service provider for student and faculty abroad program</a:t>
            </a:r>
          </a:p>
          <a:p>
            <a:pPr lvl="1"/>
            <a:r>
              <a:rPr lang="en-US" sz="2000" dirty="0" smtClean="0">
                <a:solidFill>
                  <a:schemeClr val="accent4">
                    <a:lumMod val="75000"/>
                  </a:schemeClr>
                </a:solidFill>
              </a:rPr>
              <a:t>Executed service level agreement between UCEAP and STA</a:t>
            </a:r>
          </a:p>
          <a:p>
            <a:pPr lvl="1">
              <a:buNone/>
            </a:pPr>
            <a:endParaRPr lang="en-US" sz="2000" dirty="0" smtClean="0">
              <a:solidFill>
                <a:schemeClr val="accent4">
                  <a:lumMod val="75000"/>
                </a:schemeClr>
              </a:solidFill>
            </a:endParaRPr>
          </a:p>
          <a:p>
            <a:pPr>
              <a:buFont typeface="Wingdings" pitchFamily="2" charset="2"/>
              <a:buChar char="Ø"/>
            </a:pPr>
            <a:r>
              <a:rPr lang="en-US" sz="2000" dirty="0" smtClean="0">
                <a:solidFill>
                  <a:schemeClr val="accent4">
                    <a:lumMod val="75000"/>
                  </a:schemeClr>
                </a:solidFill>
              </a:rPr>
              <a:t>Systemwide outer reach </a:t>
            </a:r>
          </a:p>
          <a:p>
            <a:pPr lvl="1"/>
            <a:r>
              <a:rPr lang="en-US" sz="2000" dirty="0" smtClean="0">
                <a:solidFill>
                  <a:schemeClr val="accent4">
                    <a:lumMod val="75000"/>
                  </a:schemeClr>
                </a:solidFill>
              </a:rPr>
              <a:t>Participation at campus supplier fairs</a:t>
            </a:r>
          </a:p>
          <a:p>
            <a:pPr lvl="1"/>
            <a:r>
              <a:rPr lang="en-US" sz="2000" dirty="0" smtClean="0">
                <a:solidFill>
                  <a:schemeClr val="accent4">
                    <a:lumMod val="75000"/>
                  </a:schemeClr>
                </a:solidFill>
              </a:rPr>
              <a:t>Ongoing educational sessions</a:t>
            </a:r>
          </a:p>
          <a:p>
            <a:pPr lvl="1"/>
            <a:r>
              <a:rPr lang="en-US" sz="2000" dirty="0" smtClean="0">
                <a:solidFill>
                  <a:schemeClr val="accent4">
                    <a:lumMod val="75000"/>
                  </a:schemeClr>
                </a:solidFill>
              </a:rPr>
              <a:t>Established Connexxus distribution list</a:t>
            </a:r>
          </a:p>
          <a:p>
            <a:pPr lvl="1"/>
            <a:r>
              <a:rPr lang="en-US" sz="2000" dirty="0" smtClean="0">
                <a:solidFill>
                  <a:schemeClr val="accent4">
                    <a:lumMod val="75000"/>
                  </a:schemeClr>
                </a:solidFill>
              </a:rPr>
              <a:t>Publishing quarterly Connexxus newsletter</a:t>
            </a:r>
          </a:p>
          <a:p>
            <a:pPr lvl="1"/>
            <a:endParaRPr lang="en-US" sz="2000" dirty="0" smtClean="0">
              <a:solidFill>
                <a:srgbClr val="FFC000"/>
              </a:solidFill>
            </a:endParaRPr>
          </a:p>
          <a:p>
            <a:pPr lvl="1"/>
            <a:endParaRPr lang="en-US" dirty="0">
              <a:solidFill>
                <a:srgbClr val="FFC000"/>
              </a:solidFill>
            </a:endParaRPr>
          </a:p>
        </p:txBody>
      </p:sp>
      <p:sp>
        <p:nvSpPr>
          <p:cNvPr id="2" name="Title 1"/>
          <p:cNvSpPr>
            <a:spLocks noGrp="1"/>
          </p:cNvSpPr>
          <p:nvPr>
            <p:ph type="title"/>
          </p:nvPr>
        </p:nvSpPr>
        <p:spPr>
          <a:xfrm>
            <a:off x="457200" y="274638"/>
            <a:ext cx="8229600" cy="715962"/>
          </a:xfrm>
        </p:spPr>
        <p:txBody>
          <a:bodyPr>
            <a:normAutofit/>
          </a:bodyPr>
          <a:lstStyle/>
          <a:p>
            <a:r>
              <a:rPr lang="en-US" sz="2400" b="1" dirty="0" smtClean="0">
                <a:solidFill>
                  <a:srgbClr val="FFC000"/>
                </a:solidFill>
              </a:rPr>
              <a:t>What have we been up to?</a:t>
            </a:r>
            <a:endParaRPr lang="en-US" sz="2400" dirty="0">
              <a:solidFill>
                <a:srgbClr val="FFC000"/>
              </a:solidFill>
            </a:endParaRPr>
          </a:p>
        </p:txBody>
      </p:sp>
      <p:sp>
        <p:nvSpPr>
          <p:cNvPr id="5" name="Slide Number Placeholder 4"/>
          <p:cNvSpPr>
            <a:spLocks noGrp="1"/>
          </p:cNvSpPr>
          <p:nvPr>
            <p:ph type="sldNum" sz="quarter" idx="12"/>
          </p:nvPr>
        </p:nvSpPr>
        <p:spPr/>
        <p:txBody>
          <a:bodyPr/>
          <a:lstStyle/>
          <a:p>
            <a:fld id="{078BE53F-3CEF-4EEE-A3D9-F07880B3E851}" type="slidenum">
              <a:rPr lang="en-US" smtClean="0"/>
              <a:pPr/>
              <a:t>6</a:t>
            </a:fld>
            <a:endParaRPr lang="en-US" dirty="0"/>
          </a:p>
        </p:txBody>
      </p:sp>
      <p:sp>
        <p:nvSpPr>
          <p:cNvPr id="6" name="Text Box 2"/>
          <p:cNvSpPr txBox="1">
            <a:spLocks noChangeArrowheads="1"/>
          </p:cNvSpPr>
          <p:nvPr/>
        </p:nvSpPr>
        <p:spPr bwMode="auto">
          <a:xfrm>
            <a:off x="152400" y="6248400"/>
            <a:ext cx="3505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smtClean="0">
                <a:ln>
                  <a:noFill/>
                </a:ln>
                <a:solidFill>
                  <a:srgbClr val="FFFFFF"/>
                </a:solidFill>
                <a:effectLst/>
                <a:latin typeface="Arial" pitchFamily="34" charset="0"/>
              </a:rPr>
              <a:t>CONNEXXUS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smtClean="0">
                <a:ln>
                  <a:noFill/>
                </a:ln>
                <a:solidFill>
                  <a:srgbClr val="FFC000"/>
                </a:solidFill>
                <a:effectLst/>
                <a:latin typeface="Arial" pitchFamily="34" charset="0"/>
              </a:rPr>
              <a:t>TRAVEL</a:t>
            </a:r>
            <a:endParaRPr kumimoji="0" lang="en-US" sz="9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245291"/>
          </a:xfrm>
        </p:spPr>
        <p:txBody>
          <a:bodyPr>
            <a:normAutofit/>
          </a:bodyPr>
          <a:lstStyle/>
          <a:p>
            <a:pPr lvl="1">
              <a:buNone/>
            </a:pPr>
            <a:endParaRPr lang="en-US" sz="2000" b="1" dirty="0" smtClean="0">
              <a:solidFill>
                <a:schemeClr val="accent4">
                  <a:lumMod val="75000"/>
                </a:schemeClr>
              </a:solidFill>
            </a:endParaRPr>
          </a:p>
          <a:p>
            <a:pPr lvl="1">
              <a:buFont typeface="Wingdings" pitchFamily="2" charset="2"/>
              <a:buChar char="Ø"/>
            </a:pPr>
            <a:r>
              <a:rPr lang="en-US" sz="2000" b="1" dirty="0" smtClean="0">
                <a:solidFill>
                  <a:schemeClr val="accent4">
                    <a:lumMod val="75000"/>
                  </a:schemeClr>
                </a:solidFill>
              </a:rPr>
              <a:t>Faculty travel program</a:t>
            </a:r>
          </a:p>
          <a:p>
            <a:pPr lvl="2"/>
            <a:r>
              <a:rPr lang="en-US" sz="1800" dirty="0" smtClean="0">
                <a:solidFill>
                  <a:schemeClr val="accent4">
                    <a:lumMod val="75000"/>
                  </a:schemeClr>
                </a:solidFill>
              </a:rPr>
              <a:t>Campus visits</a:t>
            </a:r>
          </a:p>
          <a:p>
            <a:pPr lvl="2"/>
            <a:r>
              <a:rPr lang="en-US" sz="1800" dirty="0" smtClean="0">
                <a:solidFill>
                  <a:schemeClr val="accent4">
                    <a:lumMod val="75000"/>
                  </a:schemeClr>
                </a:solidFill>
              </a:rPr>
              <a:t>Identifying faculty candidates to participate in focus groups</a:t>
            </a:r>
          </a:p>
          <a:p>
            <a:pPr lvl="2"/>
            <a:r>
              <a:rPr lang="en-US" sz="1800" dirty="0" smtClean="0">
                <a:solidFill>
                  <a:schemeClr val="accent4">
                    <a:lumMod val="75000"/>
                  </a:schemeClr>
                </a:solidFill>
              </a:rPr>
              <a:t>Conduct 3-4 focus group sessions comprised of 5-6 participants per group</a:t>
            </a:r>
          </a:p>
          <a:p>
            <a:pPr lvl="2"/>
            <a:r>
              <a:rPr lang="en-US" sz="1800" dirty="0" smtClean="0">
                <a:solidFill>
                  <a:schemeClr val="accent4">
                    <a:lumMod val="75000"/>
                  </a:schemeClr>
                </a:solidFill>
              </a:rPr>
              <a:t>Assess focus group results</a:t>
            </a:r>
          </a:p>
          <a:p>
            <a:pPr lvl="2"/>
            <a:r>
              <a:rPr lang="en-US" sz="1800" dirty="0" smtClean="0">
                <a:solidFill>
                  <a:schemeClr val="accent4">
                    <a:lumMod val="75000"/>
                  </a:schemeClr>
                </a:solidFill>
              </a:rPr>
              <a:t>Identify key indicators and components to design and develop program</a:t>
            </a:r>
          </a:p>
          <a:p>
            <a:pPr lvl="2"/>
            <a:r>
              <a:rPr lang="en-US" sz="1800" dirty="0" smtClean="0">
                <a:solidFill>
                  <a:schemeClr val="accent4">
                    <a:lumMod val="75000"/>
                  </a:schemeClr>
                </a:solidFill>
              </a:rPr>
              <a:t>Test, implement and promote program</a:t>
            </a:r>
          </a:p>
          <a:p>
            <a:pPr lvl="2"/>
            <a:endParaRPr lang="en-US" sz="1800" dirty="0" smtClean="0">
              <a:solidFill>
                <a:schemeClr val="accent4">
                  <a:lumMod val="75000"/>
                </a:schemeClr>
              </a:solidFill>
            </a:endParaRPr>
          </a:p>
          <a:p>
            <a:pPr lvl="1">
              <a:buFont typeface="Wingdings" pitchFamily="2" charset="2"/>
              <a:buChar char="Ø"/>
            </a:pPr>
            <a:r>
              <a:rPr lang="en-US" sz="2000" b="1" dirty="0" smtClean="0">
                <a:solidFill>
                  <a:schemeClr val="accent4">
                    <a:lumMod val="75000"/>
                  </a:schemeClr>
                </a:solidFill>
              </a:rPr>
              <a:t>Connexxus portal facelift</a:t>
            </a:r>
          </a:p>
          <a:p>
            <a:pPr lvl="1">
              <a:buFont typeface="Wingdings" pitchFamily="2" charset="2"/>
              <a:buChar char="Ø"/>
            </a:pPr>
            <a:r>
              <a:rPr lang="en-US" sz="2000" b="1" dirty="0" smtClean="0">
                <a:solidFill>
                  <a:schemeClr val="accent4">
                    <a:lumMod val="75000"/>
                  </a:schemeClr>
                </a:solidFill>
              </a:rPr>
              <a:t>Develop cloud based library of promotional and educational tutorials</a:t>
            </a:r>
          </a:p>
          <a:p>
            <a:pPr lvl="1">
              <a:buFont typeface="Wingdings" pitchFamily="2" charset="2"/>
              <a:buChar char="Ø"/>
            </a:pPr>
            <a:r>
              <a:rPr lang="en-US" sz="2000" b="1" dirty="0" smtClean="0">
                <a:solidFill>
                  <a:schemeClr val="accent4">
                    <a:lumMod val="75000"/>
                  </a:schemeClr>
                </a:solidFill>
              </a:rPr>
              <a:t>Introduce innovative travel technology</a:t>
            </a:r>
          </a:p>
          <a:p>
            <a:pPr lvl="1">
              <a:buNone/>
            </a:pPr>
            <a:endParaRPr lang="en-US" sz="2000" b="1" dirty="0" smtClean="0">
              <a:solidFill>
                <a:schemeClr val="accent4">
                  <a:lumMod val="75000"/>
                </a:schemeClr>
              </a:solidFill>
            </a:endParaRPr>
          </a:p>
          <a:p>
            <a:pPr lvl="1">
              <a:buNone/>
            </a:pPr>
            <a:endParaRPr lang="en-US" sz="1400" dirty="0">
              <a:solidFill>
                <a:schemeClr val="accent4">
                  <a:lumMod val="75000"/>
                </a:schemeClr>
              </a:solidFill>
            </a:endParaRPr>
          </a:p>
        </p:txBody>
      </p:sp>
      <p:sp>
        <p:nvSpPr>
          <p:cNvPr id="2" name="Title 1"/>
          <p:cNvSpPr>
            <a:spLocks noGrp="1"/>
          </p:cNvSpPr>
          <p:nvPr>
            <p:ph type="title"/>
          </p:nvPr>
        </p:nvSpPr>
        <p:spPr>
          <a:xfrm>
            <a:off x="457200" y="274638"/>
            <a:ext cx="8229600" cy="639762"/>
          </a:xfrm>
        </p:spPr>
        <p:txBody>
          <a:bodyPr>
            <a:normAutofit/>
          </a:bodyPr>
          <a:lstStyle/>
          <a:p>
            <a:r>
              <a:rPr lang="en-US" sz="2400" b="1" dirty="0" smtClean="0">
                <a:solidFill>
                  <a:srgbClr val="FFC000"/>
                </a:solidFill>
              </a:rPr>
              <a:t>What are we up to?</a:t>
            </a:r>
            <a:endParaRPr lang="en-US" sz="2400" dirty="0">
              <a:solidFill>
                <a:srgbClr val="FFC000"/>
              </a:solidFill>
            </a:endParaRPr>
          </a:p>
        </p:txBody>
      </p:sp>
      <p:sp>
        <p:nvSpPr>
          <p:cNvPr id="5" name="Slide Number Placeholder 4"/>
          <p:cNvSpPr>
            <a:spLocks noGrp="1"/>
          </p:cNvSpPr>
          <p:nvPr>
            <p:ph type="sldNum" sz="quarter" idx="12"/>
          </p:nvPr>
        </p:nvSpPr>
        <p:spPr/>
        <p:txBody>
          <a:bodyPr/>
          <a:lstStyle/>
          <a:p>
            <a:fld id="{078BE53F-3CEF-4EEE-A3D9-F07880B3E851}" type="slidenum">
              <a:rPr lang="en-US" smtClean="0"/>
              <a:pPr/>
              <a:t>7</a:t>
            </a:fld>
            <a:endParaRPr lang="en-US" dirty="0"/>
          </a:p>
        </p:txBody>
      </p:sp>
      <p:sp>
        <p:nvSpPr>
          <p:cNvPr id="6" name="Text Box 2"/>
          <p:cNvSpPr txBox="1">
            <a:spLocks noChangeArrowheads="1"/>
          </p:cNvSpPr>
          <p:nvPr/>
        </p:nvSpPr>
        <p:spPr bwMode="auto">
          <a:xfrm>
            <a:off x="152400" y="6248400"/>
            <a:ext cx="3505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smtClean="0">
                <a:ln>
                  <a:noFill/>
                </a:ln>
                <a:solidFill>
                  <a:srgbClr val="FFFFFF"/>
                </a:solidFill>
                <a:effectLst/>
                <a:latin typeface="Arial" pitchFamily="34" charset="0"/>
              </a:rPr>
              <a:t>CONNEXXUS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smtClean="0">
                <a:ln>
                  <a:noFill/>
                </a:ln>
                <a:solidFill>
                  <a:srgbClr val="FFC000"/>
                </a:solidFill>
                <a:effectLst/>
                <a:latin typeface="Arial" pitchFamily="34" charset="0"/>
              </a:rPr>
              <a:t>TRAVEL</a:t>
            </a:r>
            <a:endParaRPr kumimoji="0" lang="en-US" sz="9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57200" y="6356350"/>
            <a:ext cx="1676400" cy="365125"/>
          </a:xfrm>
        </p:spPr>
        <p:txBody>
          <a:bodyPr/>
          <a:lstStyle/>
          <a:p>
            <a:fld id="{DD318456-7B9C-4BC9-A6FA-47ACF1AB0330}" type="slidenum">
              <a:rPr lang="en-US" smtClean="0"/>
              <a:pPr/>
              <a:t>8</a:t>
            </a:fld>
            <a:endParaRPr lang="en-US" sz="1400" dirty="0">
              <a:latin typeface="Times New Roman" charset="0"/>
            </a:endParaRPr>
          </a:p>
        </p:txBody>
      </p:sp>
      <p:sp>
        <p:nvSpPr>
          <p:cNvPr id="171029" name="Text Box 21"/>
          <p:cNvSpPr txBox="1">
            <a:spLocks noChangeArrowheads="1"/>
          </p:cNvSpPr>
          <p:nvPr/>
        </p:nvSpPr>
        <p:spPr bwMode="auto">
          <a:xfrm>
            <a:off x="457200" y="381000"/>
            <a:ext cx="8229600" cy="461665"/>
          </a:xfrm>
          <a:prstGeom prst="rect">
            <a:avLst/>
          </a:prstGeom>
          <a:noFill/>
          <a:ln w="63500">
            <a:noFill/>
            <a:miter lim="800000"/>
            <a:headEnd/>
            <a:tailEnd/>
          </a:ln>
          <a:effectLst/>
        </p:spPr>
        <p:txBody>
          <a:bodyPr wrap="square">
            <a:spAutoFit/>
          </a:bodyPr>
          <a:lstStyle/>
          <a:p>
            <a:pPr algn="l">
              <a:spcBef>
                <a:spcPct val="50000"/>
              </a:spcBef>
            </a:pPr>
            <a:r>
              <a:rPr lang="en-US" sz="2400" b="1" dirty="0" smtClean="0">
                <a:solidFill>
                  <a:srgbClr val="FFC000"/>
                </a:solidFill>
              </a:rPr>
              <a:t>Connexxus Program Snapshot</a:t>
            </a:r>
          </a:p>
        </p:txBody>
      </p:sp>
      <p:cxnSp>
        <p:nvCxnSpPr>
          <p:cNvPr id="7" name="Straight Connector 6"/>
          <p:cNvCxnSpPr/>
          <p:nvPr/>
        </p:nvCxnSpPr>
        <p:spPr>
          <a:xfrm>
            <a:off x="381000" y="914400"/>
            <a:ext cx="8305800" cy="0"/>
          </a:xfrm>
          <a:prstGeom prst="line">
            <a:avLst/>
          </a:prstGeom>
          <a:effectLst/>
        </p:spPr>
        <p:style>
          <a:lnRef idx="2">
            <a:schemeClr val="accent1"/>
          </a:lnRef>
          <a:fillRef idx="0">
            <a:schemeClr val="accent1"/>
          </a:fillRef>
          <a:effectRef idx="1">
            <a:schemeClr val="accent1"/>
          </a:effectRef>
          <a:fontRef idx="minor">
            <a:schemeClr val="tx1"/>
          </a:fontRef>
        </p:style>
      </p:cxnSp>
      <p:pic>
        <p:nvPicPr>
          <p:cNvPr id="2050" name="Picture 2"/>
          <p:cNvPicPr>
            <a:picLocks noChangeAspect="1" noChangeArrowheads="1"/>
          </p:cNvPicPr>
          <p:nvPr/>
        </p:nvPicPr>
        <p:blipFill>
          <a:blip r:embed="rId3" cstate="print"/>
          <a:srcRect/>
          <a:stretch>
            <a:fillRect/>
          </a:stretch>
        </p:blipFill>
        <p:spPr bwMode="auto">
          <a:xfrm>
            <a:off x="304800" y="1066800"/>
            <a:ext cx="8610600" cy="5220909"/>
          </a:xfrm>
          <a:prstGeom prst="rect">
            <a:avLst/>
          </a:prstGeom>
          <a:noFill/>
          <a:ln w="9525">
            <a:noFill/>
            <a:miter lim="800000"/>
            <a:headEnd/>
            <a:tailEnd/>
          </a:ln>
        </p:spPr>
      </p:pic>
      <p:sp>
        <p:nvSpPr>
          <p:cNvPr id="8" name="Text Box 2"/>
          <p:cNvSpPr txBox="1">
            <a:spLocks noChangeArrowheads="1"/>
          </p:cNvSpPr>
          <p:nvPr/>
        </p:nvSpPr>
        <p:spPr bwMode="auto">
          <a:xfrm>
            <a:off x="152400" y="6400800"/>
            <a:ext cx="35052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smtClean="0">
                <a:ln>
                  <a:noFill/>
                </a:ln>
                <a:solidFill>
                  <a:srgbClr val="FFFFFF"/>
                </a:solidFill>
                <a:effectLst/>
                <a:latin typeface="Arial" pitchFamily="34" charset="0"/>
              </a:rPr>
              <a:t>CONNEXXUS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smtClean="0">
                <a:ln>
                  <a:noFill/>
                </a:ln>
                <a:solidFill>
                  <a:srgbClr val="FFC000"/>
                </a:solidFill>
                <a:effectLst/>
                <a:latin typeface="Arial" pitchFamily="34" charset="0"/>
              </a:rPr>
              <a:t>TRAVEL</a:t>
            </a:r>
            <a:endParaRPr kumimoji="0" lang="en-US" sz="9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717550"/>
          </a:xfrm>
        </p:spPr>
        <p:txBody>
          <a:bodyPr>
            <a:normAutofit/>
          </a:bodyPr>
          <a:lstStyle/>
          <a:p>
            <a:r>
              <a:rPr lang="en-US" sz="2400" dirty="0" smtClean="0">
                <a:solidFill>
                  <a:srgbClr val="FFC000"/>
                </a:solidFill>
              </a:rPr>
              <a:t>Getting to the Connexxus Portal</a:t>
            </a:r>
            <a:endParaRPr lang="en-US" sz="2400" dirty="0">
              <a:solidFill>
                <a:srgbClr val="FFC000"/>
              </a:solidFill>
            </a:endParaRPr>
          </a:p>
        </p:txBody>
      </p:sp>
      <p:sp>
        <p:nvSpPr>
          <p:cNvPr id="3" name="Text Placeholder 2"/>
          <p:cNvSpPr>
            <a:spLocks noGrp="1"/>
          </p:cNvSpPr>
          <p:nvPr>
            <p:ph type="body" idx="1"/>
          </p:nvPr>
        </p:nvSpPr>
        <p:spPr/>
        <p:txBody>
          <a:bodyPr>
            <a:normAutofit/>
          </a:bodyPr>
          <a:lstStyle/>
          <a:p>
            <a:pPr>
              <a:buFont typeface="Wingdings" pitchFamily="2" charset="2"/>
              <a:buChar char="Ø"/>
            </a:pPr>
            <a:r>
              <a:rPr lang="en-US" sz="1200" dirty="0" smtClean="0"/>
              <a:t>Visit the UCOP website home page</a:t>
            </a:r>
          </a:p>
          <a:p>
            <a:pPr>
              <a:buFont typeface="Wingdings" pitchFamily="2" charset="2"/>
              <a:buChar char="Ø"/>
            </a:pPr>
            <a:r>
              <a:rPr lang="en-US" sz="1200" dirty="0" smtClean="0"/>
              <a:t>Hover over “Employee Resources”</a:t>
            </a:r>
          </a:p>
          <a:p>
            <a:pPr>
              <a:buFont typeface="Wingdings" pitchFamily="2" charset="2"/>
              <a:buChar char="Ø"/>
            </a:pPr>
            <a:r>
              <a:rPr lang="en-US" sz="1200" dirty="0" smtClean="0"/>
              <a:t>Click “Connexxus Travel Program”</a:t>
            </a:r>
            <a:endParaRPr lang="en-US" sz="1200" dirty="0"/>
          </a:p>
        </p:txBody>
      </p:sp>
      <p:sp>
        <p:nvSpPr>
          <p:cNvPr id="4" name="Text Placeholder 3"/>
          <p:cNvSpPr>
            <a:spLocks noGrp="1"/>
          </p:cNvSpPr>
          <p:nvPr>
            <p:ph type="body" sz="half" idx="3"/>
          </p:nvPr>
        </p:nvSpPr>
        <p:spPr/>
        <p:txBody>
          <a:bodyPr>
            <a:normAutofit fontScale="92500" lnSpcReduction="10000"/>
          </a:bodyPr>
          <a:lstStyle/>
          <a:p>
            <a:r>
              <a:rPr lang="en-US" sz="1200" dirty="0" smtClean="0"/>
              <a:t>Select “UCOP” to access UCOP’s single sign on login page</a:t>
            </a:r>
          </a:p>
          <a:p>
            <a:r>
              <a:rPr lang="en-US" sz="1200" dirty="0" smtClean="0"/>
              <a:t>Use your AD user id and password to navigate to the portal</a:t>
            </a:r>
            <a:endParaRPr lang="en-US" sz="1200" dirty="0"/>
          </a:p>
        </p:txBody>
      </p:sp>
      <p:sp>
        <p:nvSpPr>
          <p:cNvPr id="7" name="Slide Number Placeholder 6"/>
          <p:cNvSpPr>
            <a:spLocks noGrp="1"/>
          </p:cNvSpPr>
          <p:nvPr>
            <p:ph type="sldNum" sz="quarter" idx="12"/>
          </p:nvPr>
        </p:nvSpPr>
        <p:spPr/>
        <p:txBody>
          <a:bodyPr/>
          <a:lstStyle/>
          <a:p>
            <a:fld id="{078BE53F-3CEF-4EEE-A3D9-F07880B3E851}" type="slidenum">
              <a:rPr lang="en-US" smtClean="0"/>
              <a:pPr/>
              <a:t>9</a:t>
            </a:fld>
            <a:endParaRPr lang="en-US" dirty="0"/>
          </a:p>
        </p:txBody>
      </p:sp>
      <p:sp>
        <p:nvSpPr>
          <p:cNvPr id="8" name="Text Box 2"/>
          <p:cNvSpPr txBox="1">
            <a:spLocks noChangeArrowheads="1"/>
          </p:cNvSpPr>
          <p:nvPr/>
        </p:nvSpPr>
        <p:spPr bwMode="auto">
          <a:xfrm>
            <a:off x="152400" y="6248400"/>
            <a:ext cx="3505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smtClean="0">
                <a:ln>
                  <a:noFill/>
                </a:ln>
                <a:solidFill>
                  <a:schemeClr val="accent4">
                    <a:lumMod val="75000"/>
                  </a:schemeClr>
                </a:solidFill>
                <a:effectLst/>
                <a:latin typeface="Arial" pitchFamily="34" charset="0"/>
              </a:rPr>
              <a:t>CONNEXXUS</a:t>
            </a:r>
            <a:r>
              <a:rPr kumimoji="0" lang="en-US" sz="2400" b="0" i="0" u="none" strike="noStrike" cap="none" normalizeH="0" baseline="0" dirty="0" smtClean="0">
                <a:ln>
                  <a:noFill/>
                </a:ln>
                <a:solidFill>
                  <a:schemeClr val="tx1"/>
                </a:solidFill>
                <a:effectLst/>
                <a:latin typeface="Arial" pitchFamily="34" charset="0"/>
              </a:rPr>
              <a:t> </a:t>
            </a:r>
            <a:r>
              <a:rPr kumimoji="0" lang="en-US" sz="2400" b="0" i="0" u="none" strike="noStrike" cap="none" normalizeH="0" baseline="0" dirty="0" smtClean="0">
                <a:ln>
                  <a:noFill/>
                </a:ln>
                <a:solidFill>
                  <a:srgbClr val="FFC000"/>
                </a:solidFill>
                <a:effectLst/>
                <a:latin typeface="Arial" pitchFamily="34" charset="0"/>
              </a:rPr>
              <a:t>TRAVEL</a:t>
            </a:r>
            <a:endParaRPr kumimoji="0" lang="en-US" sz="900" b="0" i="0" u="none" strike="noStrike" cap="none" normalizeH="0" baseline="0" dirty="0" smtClean="0">
              <a:ln>
                <a:noFill/>
              </a:ln>
              <a:solidFill>
                <a:schemeClr val="tx1"/>
              </a:solidFill>
              <a:effectLst/>
              <a:latin typeface="Arial" pitchFamily="34" charset="0"/>
            </a:endParaRPr>
          </a:p>
        </p:txBody>
      </p:sp>
      <p:pic>
        <p:nvPicPr>
          <p:cNvPr id="1026" name="Picture 2"/>
          <p:cNvPicPr>
            <a:picLocks noGrp="1" noChangeAspect="1" noChangeArrowheads="1"/>
          </p:cNvPicPr>
          <p:nvPr>
            <p:ph sz="quarter" idx="4"/>
          </p:nvPr>
        </p:nvPicPr>
        <p:blipFill>
          <a:blip r:embed="rId2" cstate="print"/>
          <a:srcRect/>
          <a:stretch>
            <a:fillRect/>
          </a:stretch>
        </p:blipFill>
        <p:spPr bwMode="auto">
          <a:xfrm>
            <a:off x="4645025" y="914400"/>
            <a:ext cx="4041775" cy="4419600"/>
          </a:xfrm>
          <a:prstGeom prst="rect">
            <a:avLst/>
          </a:prstGeom>
          <a:noFill/>
          <a:ln w="9525">
            <a:solidFill>
              <a:schemeClr val="accent4"/>
            </a:solidFill>
            <a:prstDash val="solid"/>
            <a:miter lim="800000"/>
            <a:headEnd/>
            <a:tailEnd/>
          </a:ln>
        </p:spPr>
      </p:pic>
      <p:pic>
        <p:nvPicPr>
          <p:cNvPr id="1027" name="Picture 3"/>
          <p:cNvPicPr>
            <a:picLocks noGrp="1" noChangeAspect="1" noChangeArrowheads="1"/>
          </p:cNvPicPr>
          <p:nvPr>
            <p:ph sz="quarter" idx="2"/>
          </p:nvPr>
        </p:nvPicPr>
        <p:blipFill>
          <a:blip r:embed="rId3" cstate="print"/>
          <a:srcRect/>
          <a:stretch>
            <a:fillRect/>
          </a:stretch>
        </p:blipFill>
        <p:spPr bwMode="auto">
          <a:xfrm>
            <a:off x="817950" y="914400"/>
            <a:ext cx="3601649" cy="4419600"/>
          </a:xfrm>
          <a:prstGeom prst="rect">
            <a:avLst/>
          </a:prstGeom>
          <a:noFill/>
          <a:ln w="9525">
            <a:solidFill>
              <a:schemeClr val="accent4"/>
            </a:solidFill>
            <a:prstDash val="solid"/>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1591</TotalTime>
  <Words>1910</Words>
  <Application>Microsoft Office PowerPoint</Application>
  <PresentationFormat>On-screen Show (4:3)</PresentationFormat>
  <Paragraphs>297</Paragraphs>
  <Slides>25</Slides>
  <Notes>7</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Concourse</vt:lpstr>
      <vt:lpstr> </vt:lpstr>
      <vt:lpstr>Slide 2</vt:lpstr>
      <vt:lpstr>Slide 3</vt:lpstr>
      <vt:lpstr>Slide 4</vt:lpstr>
      <vt:lpstr>Slide 5</vt:lpstr>
      <vt:lpstr>What have we been up to?</vt:lpstr>
      <vt:lpstr>What are we up to?</vt:lpstr>
      <vt:lpstr>Slide 8</vt:lpstr>
      <vt:lpstr>Getting to the Connexxus Portal</vt:lpstr>
      <vt:lpstr>Travel Booking Options </vt:lpstr>
      <vt:lpstr>Connexxus Air Program Update </vt:lpstr>
      <vt:lpstr>Connexxus Hotel Program – Marriott/Starwood</vt:lpstr>
      <vt:lpstr>Connexxus Car Program - Hertz</vt:lpstr>
      <vt:lpstr>Connexxus Car Program- National/Enterprise</vt:lpstr>
      <vt:lpstr>Connexxus – Rail Program</vt:lpstr>
      <vt:lpstr>Connexxus Working With UC Risk Services</vt:lpstr>
      <vt:lpstr>Connexxus – Did You Know?</vt:lpstr>
      <vt:lpstr>Connexxus Myth</vt:lpstr>
      <vt:lpstr>Connexxus Myth</vt:lpstr>
      <vt:lpstr>Connexxus Myth </vt:lpstr>
      <vt:lpstr>Connexxus Myth </vt:lpstr>
      <vt:lpstr>Connexxus Myth</vt:lpstr>
      <vt:lpstr>Connexxus Myth</vt:lpstr>
      <vt:lpstr>Connexxus Myth </vt:lpstr>
      <vt:lpstr>  </vt:lpstr>
    </vt:vector>
  </TitlesOfParts>
  <Company>UCOP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dalmason</dc:creator>
  <cp:lastModifiedBy>dalmason</cp:lastModifiedBy>
  <cp:revision>141</cp:revision>
  <dcterms:created xsi:type="dcterms:W3CDTF">2012-04-10T16:00:18Z</dcterms:created>
  <dcterms:modified xsi:type="dcterms:W3CDTF">2012-08-28T20:25:34Z</dcterms:modified>
</cp:coreProperties>
</file>