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tags/tag14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9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50" r:id="rId1"/>
  </p:sldMasterIdLst>
  <p:notesMasterIdLst>
    <p:notesMasterId r:id="rId22"/>
  </p:notesMasterIdLst>
  <p:handoutMasterIdLst>
    <p:handoutMasterId r:id="rId23"/>
  </p:handoutMasterIdLst>
  <p:sldIdLst>
    <p:sldId id="409" r:id="rId2"/>
    <p:sldId id="378" r:id="rId3"/>
    <p:sldId id="398" r:id="rId4"/>
    <p:sldId id="399" r:id="rId5"/>
    <p:sldId id="400" r:id="rId6"/>
    <p:sldId id="406" r:id="rId7"/>
    <p:sldId id="397" r:id="rId8"/>
    <p:sldId id="404" r:id="rId9"/>
    <p:sldId id="382" r:id="rId10"/>
    <p:sldId id="407" r:id="rId11"/>
    <p:sldId id="383" r:id="rId12"/>
    <p:sldId id="384" r:id="rId13"/>
    <p:sldId id="385" r:id="rId14"/>
    <p:sldId id="386" r:id="rId15"/>
    <p:sldId id="403" r:id="rId16"/>
    <p:sldId id="379" r:id="rId17"/>
    <p:sldId id="380" r:id="rId18"/>
    <p:sldId id="410" r:id="rId19"/>
    <p:sldId id="408" r:id="rId20"/>
    <p:sldId id="405" r:id="rId21"/>
  </p:sldIdLst>
  <p:sldSz cx="10058400" cy="7772400"/>
  <p:notesSz cx="7010400" cy="9296400"/>
  <p:custDataLst>
    <p:tags r:id="rId2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LF_Kai"/>
        <a:cs typeface="LF_Kai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LF_Kai"/>
        <a:cs typeface="LF_Kai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LF_Kai"/>
        <a:cs typeface="LF_Kai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LF_Kai"/>
        <a:cs typeface="LF_Kai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LF_Kai"/>
        <a:cs typeface="LF_Kai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LF_Kai"/>
        <a:cs typeface="LF_Kai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LF_Kai"/>
        <a:cs typeface="LF_Kai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LF_Kai"/>
        <a:cs typeface="LF_Kai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LF_Kai"/>
        <a:cs typeface="LF_Ka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4778"/>
    <a:srgbClr val="FF9933"/>
    <a:srgbClr val="1E3E68"/>
    <a:srgbClr val="00EA00"/>
    <a:srgbClr val="00E200"/>
    <a:srgbClr val="00FF00"/>
    <a:srgbClr val="00DE00"/>
    <a:srgbClr val="FFCC00"/>
    <a:srgbClr val="DE6072"/>
    <a:srgbClr val="F0B6B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snapVertSplitter="1" vertBarState="minimized" horzBarState="maximized">
    <p:restoredLeft sz="7466" autoAdjust="0"/>
    <p:restoredTop sz="93280" autoAdjust="0"/>
  </p:normalViewPr>
  <p:slideViewPr>
    <p:cSldViewPr>
      <p:cViewPr>
        <p:scale>
          <a:sx n="80" d="100"/>
          <a:sy n="80" d="100"/>
        </p:scale>
        <p:origin x="-1152" y="-72"/>
      </p:cViewPr>
      <p:guideLst>
        <p:guide orient="horz" pos="4320"/>
        <p:guide orient="horz" pos="768"/>
        <p:guide orient="horz" pos="3888"/>
        <p:guide orient="horz" pos="4128"/>
        <p:guide orient="horz" pos="2736"/>
        <p:guide orient="horz" pos="2448"/>
        <p:guide pos="5808"/>
        <p:guide pos="768"/>
        <p:guide pos="3264"/>
        <p:guide pos="3120"/>
        <p:guide pos="35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562" y="-96"/>
      </p:cViewPr>
      <p:guideLst>
        <p:guide orient="horz" pos="2928"/>
        <p:guide pos="220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3038145" cy="465743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square" lIns="46568" tIns="46568" rIns="46568" bIns="46568" numCol="1" anchor="t" anchorCtr="0" compatLnSpc="1">
            <a:prstTxWarp prst="textNoShape">
              <a:avLst/>
            </a:prstTxWarp>
          </a:bodyPr>
          <a:lstStyle>
            <a:lvl1pPr algn="l" defTabSz="930663" eaLnBrk="0" hangingPunct="0">
              <a:spcBef>
                <a:spcPct val="0"/>
              </a:spcBef>
              <a:defRPr sz="13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61" y="1"/>
            <a:ext cx="3038144" cy="465743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square" lIns="46568" tIns="46568" rIns="46568" bIns="46568" numCol="1" anchor="t" anchorCtr="0" compatLnSpc="1">
            <a:prstTxWarp prst="textNoShape">
              <a:avLst/>
            </a:prstTxWarp>
          </a:bodyPr>
          <a:lstStyle>
            <a:lvl1pPr algn="r" defTabSz="930663" eaLnBrk="0" hangingPunct="0">
              <a:spcBef>
                <a:spcPct val="0"/>
              </a:spcBef>
              <a:defRPr sz="13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0658"/>
            <a:ext cx="3038145" cy="46574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square" lIns="46568" tIns="46568" rIns="46568" bIns="46568" numCol="1" anchor="b" anchorCtr="0" compatLnSpc="1">
            <a:prstTxWarp prst="textNoShape">
              <a:avLst/>
            </a:prstTxWarp>
          </a:bodyPr>
          <a:lstStyle>
            <a:lvl1pPr algn="l" defTabSz="930663" eaLnBrk="0" hangingPunct="0">
              <a:spcBef>
                <a:spcPct val="0"/>
              </a:spcBef>
              <a:defRPr sz="13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61" y="8830658"/>
            <a:ext cx="3038144" cy="46574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square" lIns="46568" tIns="46568" rIns="46568" bIns="46568" numCol="1" anchor="b" anchorCtr="0" compatLnSpc="1">
            <a:prstTxWarp prst="textNoShape">
              <a:avLst/>
            </a:prstTxWarp>
          </a:bodyPr>
          <a:lstStyle>
            <a:lvl1pPr algn="r" defTabSz="930663" eaLnBrk="0" hangingPunct="0">
              <a:spcBef>
                <a:spcPct val="0"/>
              </a:spcBef>
              <a:defRPr sz="1300">
                <a:ea typeface="+mn-ea"/>
                <a:cs typeface="+mn-cs"/>
              </a:defRPr>
            </a:lvl1pPr>
          </a:lstStyle>
          <a:p>
            <a:pPr>
              <a:defRPr/>
            </a:pPr>
            <a:fld id="{07819F11-98C7-400B-A003-359249FE18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0950" y="696913"/>
            <a:ext cx="4511675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gray">
          <a:xfrm>
            <a:off x="934112" y="4414561"/>
            <a:ext cx="5142177" cy="418553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Bullet one</a:t>
            </a:r>
          </a:p>
          <a:p>
            <a:pPr lvl="2"/>
            <a:r>
              <a:rPr lang="en-US" noProof="0" smtClean="0"/>
              <a:t>bullet two</a:t>
            </a:r>
          </a:p>
          <a:p>
            <a:pPr lvl="3"/>
            <a:r>
              <a:rPr lang="en-US" noProof="0" smtClean="0"/>
              <a:t>bullet three</a:t>
            </a:r>
          </a:p>
          <a:p>
            <a:pPr lvl="4"/>
            <a:r>
              <a:rPr lang="en-US" noProof="0" smtClean="0"/>
              <a:t>bullet four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019175" rtl="0" eaLnBrk="0" fontAlgn="base" hangingPunct="0">
      <a:lnSpc>
        <a:spcPts val="1500"/>
      </a:lnSpc>
      <a:spcBef>
        <a:spcPts val="700"/>
      </a:spcBef>
      <a:spcAft>
        <a:spcPct val="0"/>
      </a:spcAft>
      <a:buClr>
        <a:schemeClr val="bg2"/>
      </a:buClr>
      <a:buSzPct val="92000"/>
      <a:buFont typeface="Wingdings" pitchFamily="2" charset="2"/>
      <a:defRPr sz="11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161925" indent="-160338" algn="l" defTabSz="1019175" rtl="0" eaLnBrk="0" fontAlgn="base" hangingPunct="0">
      <a:lnSpc>
        <a:spcPts val="1500"/>
      </a:lnSpc>
      <a:spcBef>
        <a:spcPts val="1500"/>
      </a:spcBef>
      <a:spcAft>
        <a:spcPct val="0"/>
      </a:spcAft>
      <a:buClr>
        <a:schemeClr val="bg2"/>
      </a:buClr>
      <a:buSzPct val="92000"/>
      <a:buFont typeface="Wingdings" pitchFamily="2" charset="2"/>
      <a:buChar char="n"/>
      <a:defRPr sz="11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328613" indent="-165100" algn="l" defTabSz="1019175" rtl="0" eaLnBrk="0" fontAlgn="base" hangingPunct="0">
      <a:lnSpc>
        <a:spcPts val="1500"/>
      </a:lnSpc>
      <a:spcBef>
        <a:spcPts val="700"/>
      </a:spcBef>
      <a:spcAft>
        <a:spcPct val="0"/>
      </a:spcAft>
      <a:buClr>
        <a:srgbClr val="7D7D7D"/>
      </a:buClr>
      <a:buSzPct val="92000"/>
      <a:buFont typeface="Wingdings" pitchFamily="2" charset="2"/>
      <a:buChar char="n"/>
      <a:defRPr sz="11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488950" indent="-158750" algn="l" defTabSz="1019175" rtl="0" eaLnBrk="0" fontAlgn="base" hangingPunct="0">
      <a:lnSpc>
        <a:spcPts val="1500"/>
      </a:lnSpc>
      <a:spcBef>
        <a:spcPts val="500"/>
      </a:spcBef>
      <a:spcAft>
        <a:spcPct val="0"/>
      </a:spcAft>
      <a:buClr>
        <a:schemeClr val="bg2"/>
      </a:buClr>
      <a:buSzPct val="92000"/>
      <a:buChar char="—"/>
      <a:defRPr sz="11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657225" indent="-166688" algn="l" defTabSz="1019175" rtl="0" eaLnBrk="0" fontAlgn="base" hangingPunct="0">
      <a:lnSpc>
        <a:spcPts val="1500"/>
      </a:lnSpc>
      <a:spcBef>
        <a:spcPts val="500"/>
      </a:spcBef>
      <a:spcAft>
        <a:spcPct val="0"/>
      </a:spcAft>
      <a:buClr>
        <a:srgbClr val="7D7D7D"/>
      </a:buClr>
      <a:buSzPct val="92000"/>
      <a:buChar char="—"/>
      <a:defRPr sz="11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2538" y="696913"/>
            <a:ext cx="4508500" cy="3486150"/>
          </a:xfrm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1925" y="8831262"/>
            <a:ext cx="3038475" cy="465138"/>
          </a:xfrm>
          <a:prstGeom prst="rect">
            <a:avLst/>
          </a:prstGeom>
          <a:noFill/>
        </p:spPr>
        <p:txBody>
          <a:bodyPr lIns="91431" tIns="45715" rIns="91431" bIns="45715"/>
          <a:lstStyle/>
          <a:p>
            <a:fld id="{DA8D761B-1E60-4BDD-80BC-2495F6FB8C6A}" type="slidenum">
              <a:rPr lang="en-US" smtClean="0">
                <a:cs typeface="Arial" pitchFamily="34" charset="0"/>
              </a:rPr>
              <a:pPr/>
              <a:t>9</a:t>
            </a:fld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  <a:ln/>
        </p:spPr>
        <p:txBody>
          <a:bodyPr lIns="88139" tIns="44070" rIns="88139" bIns="44070"/>
          <a:lstStyle/>
          <a:p>
            <a:fld id="{9210E05C-75CC-4F52-A0E2-A09EC155EC4F}" type="slidenum">
              <a:rPr lang="en-US"/>
              <a:pPr/>
              <a:t>10</a:t>
            </a:fld>
            <a:endParaRPr lang="en-US"/>
          </a:p>
        </p:txBody>
      </p:sp>
      <p:sp>
        <p:nvSpPr>
          <p:cNvPr id="418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  <a:ln/>
        </p:spPr>
        <p:txBody>
          <a:bodyPr lIns="88139" tIns="44070" rIns="88139" bIns="44070"/>
          <a:lstStyle/>
          <a:p>
            <a:fld id="{8AF7BD22-DEF4-4436-941E-2A3F2D887A2F}" type="slidenum">
              <a:rPr lang="en-US"/>
              <a:pPr/>
              <a:t>11</a:t>
            </a:fld>
            <a:endParaRPr lang="en-US"/>
          </a:p>
        </p:txBody>
      </p:sp>
      <p:sp>
        <p:nvSpPr>
          <p:cNvPr id="24473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44740" name="Rectangle 4"/>
          <p:cNvSpPr>
            <a:spLocks noChangeArrowheads="1"/>
          </p:cNvSpPr>
          <p:nvPr/>
        </p:nvSpPr>
        <p:spPr bwMode="auto">
          <a:xfrm>
            <a:off x="1069513" y="6030057"/>
            <a:ext cx="5190860" cy="29324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92291" tIns="46145" rIns="92291" bIns="46145">
            <a:spAutoFit/>
          </a:bodyPr>
          <a:lstStyle/>
          <a:p>
            <a:pPr defTabSz="922706">
              <a:spcBef>
                <a:spcPct val="30000"/>
              </a:spcBef>
            </a:pPr>
            <a:endParaRPr kumimoji="1" lang="en-US" sz="1300" dirty="0">
              <a:latin typeface="Tahoma" charset="0"/>
            </a:endParaRPr>
          </a:p>
        </p:txBody>
      </p:sp>
      <p:sp>
        <p:nvSpPr>
          <p:cNvPr id="6" name="Notes Placeholder 5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  <a:ln/>
        </p:spPr>
        <p:txBody>
          <a:bodyPr lIns="88139" tIns="44070" rIns="88139" bIns="44070"/>
          <a:lstStyle/>
          <a:p>
            <a:fld id="{ACEE73B3-6DE9-4AE6-90D6-00A656454D26}" type="slidenum">
              <a:rPr lang="en-US"/>
              <a:pPr/>
              <a:t>12</a:t>
            </a:fld>
            <a:endParaRPr lang="en-US"/>
          </a:p>
        </p:txBody>
      </p:sp>
      <p:sp>
        <p:nvSpPr>
          <p:cNvPr id="246786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46788" name="Rectangle 4"/>
          <p:cNvSpPr>
            <a:spLocks noChangeArrowheads="1"/>
          </p:cNvSpPr>
          <p:nvPr/>
        </p:nvSpPr>
        <p:spPr bwMode="auto">
          <a:xfrm>
            <a:off x="1297716" y="4579031"/>
            <a:ext cx="4200458" cy="29324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92291" tIns="46145" rIns="92291" bIns="46145">
            <a:spAutoFit/>
          </a:bodyPr>
          <a:lstStyle/>
          <a:p>
            <a:pPr defTabSz="922706">
              <a:spcBef>
                <a:spcPct val="50000"/>
              </a:spcBef>
            </a:pPr>
            <a:endParaRPr kumimoji="1" lang="en-US" sz="1300" dirty="0">
              <a:latin typeface="Tahoma" charset="0"/>
            </a:endParaRPr>
          </a:p>
        </p:txBody>
      </p:sp>
      <p:sp>
        <p:nvSpPr>
          <p:cNvPr id="6" name="Notes Placeholder 5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  <a:ln/>
        </p:spPr>
        <p:txBody>
          <a:bodyPr lIns="88139" tIns="44070" rIns="88139" bIns="44070"/>
          <a:lstStyle/>
          <a:p>
            <a:fld id="{A6AB15CD-10DF-4A53-8D50-DD55AFAF40AC}" type="slidenum">
              <a:rPr lang="en-US"/>
              <a:pPr/>
              <a:t>13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	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  <a:ln/>
        </p:spPr>
        <p:txBody>
          <a:bodyPr lIns="88139" tIns="44070" rIns="88139" bIns="44070"/>
          <a:lstStyle/>
          <a:p>
            <a:fld id="{EA944863-CE70-4F48-812D-1310B5DAEACA}" type="slidenum">
              <a:rPr lang="en-US"/>
              <a:pPr/>
              <a:t>14</a:t>
            </a:fld>
            <a:endParaRPr lang="en-US"/>
          </a:p>
        </p:txBody>
      </p:sp>
      <p:sp>
        <p:nvSpPr>
          <p:cNvPr id="2426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  <a:ln/>
        </p:spPr>
        <p:txBody>
          <a:bodyPr lIns="88139" tIns="44070" rIns="88139" bIns="44070"/>
          <a:lstStyle/>
          <a:p>
            <a:fld id="{C7EF14E1-46A6-43B2-BAF7-47826414373D}" type="slidenum">
              <a:rPr lang="en-US"/>
              <a:pPr/>
              <a:t>15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  <a:ln/>
        </p:spPr>
        <p:txBody>
          <a:bodyPr lIns="88139" tIns="44070" rIns="88139" bIns="44070"/>
          <a:lstStyle/>
          <a:p>
            <a:fld id="{3279EA58-EC2C-4820-9A9C-F92B7373718D}" type="slidenum">
              <a:rPr lang="en-US"/>
              <a:pPr/>
              <a:t>16</a:t>
            </a:fld>
            <a:endParaRPr lang="en-US"/>
          </a:p>
        </p:txBody>
      </p:sp>
      <p:sp>
        <p:nvSpPr>
          <p:cNvPr id="4177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  <a:ln/>
        </p:spPr>
        <p:txBody>
          <a:bodyPr lIns="88139" tIns="44070" rIns="88139" bIns="44070"/>
          <a:lstStyle/>
          <a:p>
            <a:fld id="{3279EA58-EC2C-4820-9A9C-F92B7373718D}" type="slidenum">
              <a:rPr lang="en-US"/>
              <a:pPr/>
              <a:t>17</a:t>
            </a:fld>
            <a:endParaRPr lang="en-US"/>
          </a:p>
        </p:txBody>
      </p:sp>
      <p:sp>
        <p:nvSpPr>
          <p:cNvPr id="4177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  <a:ln/>
        </p:spPr>
        <p:txBody>
          <a:bodyPr lIns="88139" tIns="44070" rIns="88139" bIns="44070"/>
          <a:lstStyle/>
          <a:p>
            <a:fld id="{3279EA58-EC2C-4820-9A9C-F92B7373718D}" type="slidenum">
              <a:rPr lang="en-US"/>
              <a:pPr/>
              <a:t>18</a:t>
            </a:fld>
            <a:endParaRPr lang="en-US"/>
          </a:p>
        </p:txBody>
      </p:sp>
      <p:sp>
        <p:nvSpPr>
          <p:cNvPr id="4177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  <a:ln/>
        </p:spPr>
        <p:txBody>
          <a:bodyPr lIns="88139" tIns="44070" rIns="88139" bIns="44070"/>
          <a:lstStyle/>
          <a:p>
            <a:fld id="{EA944863-CE70-4F48-812D-1310B5DAEACA}" type="slidenum">
              <a:rPr lang="en-US"/>
              <a:pPr/>
              <a:t>1</a:t>
            </a:fld>
            <a:endParaRPr lang="en-US"/>
          </a:p>
        </p:txBody>
      </p:sp>
      <p:sp>
        <p:nvSpPr>
          <p:cNvPr id="2426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  <a:ln/>
        </p:spPr>
        <p:txBody>
          <a:bodyPr lIns="88139" tIns="44070" rIns="88139" bIns="44070"/>
          <a:lstStyle/>
          <a:p>
            <a:fld id="{A6AB15CD-10DF-4A53-8D50-DD55AFAF40AC}" type="slidenum">
              <a:rPr lang="en-US"/>
              <a:pPr/>
              <a:t>19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	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  <a:ln/>
        </p:spPr>
        <p:txBody>
          <a:bodyPr lIns="88139" tIns="44070" rIns="88139" bIns="44070"/>
          <a:lstStyle/>
          <a:p>
            <a:fld id="{EA944863-CE70-4F48-812D-1310B5DAEACA}" type="slidenum">
              <a:rPr lang="en-US"/>
              <a:pPr/>
              <a:t>2</a:t>
            </a:fld>
            <a:endParaRPr lang="en-US"/>
          </a:p>
        </p:txBody>
      </p:sp>
      <p:sp>
        <p:nvSpPr>
          <p:cNvPr id="2426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  <a:ln/>
        </p:spPr>
        <p:txBody>
          <a:bodyPr lIns="88139" tIns="44070" rIns="88139" bIns="44070"/>
          <a:lstStyle/>
          <a:p>
            <a:fld id="{EA944863-CE70-4F48-812D-1310B5DAEACA}" type="slidenum">
              <a:rPr lang="en-US"/>
              <a:pPr/>
              <a:t>3</a:t>
            </a:fld>
            <a:endParaRPr lang="en-US"/>
          </a:p>
        </p:txBody>
      </p:sp>
      <p:sp>
        <p:nvSpPr>
          <p:cNvPr id="2426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  <a:ln/>
        </p:spPr>
        <p:txBody>
          <a:bodyPr lIns="88139" tIns="44070" rIns="88139" bIns="44070"/>
          <a:lstStyle/>
          <a:p>
            <a:fld id="{EA944863-CE70-4F48-812D-1310B5DAEACA}" type="slidenum">
              <a:rPr lang="en-US"/>
              <a:pPr/>
              <a:t>4</a:t>
            </a:fld>
            <a:endParaRPr lang="en-US"/>
          </a:p>
        </p:txBody>
      </p:sp>
      <p:sp>
        <p:nvSpPr>
          <p:cNvPr id="2426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  <a:ln/>
        </p:spPr>
        <p:txBody>
          <a:bodyPr lIns="88139" tIns="44070" rIns="88139" bIns="44070"/>
          <a:lstStyle/>
          <a:p>
            <a:fld id="{EA944863-CE70-4F48-812D-1310B5DAEACA}" type="slidenum">
              <a:rPr lang="en-US"/>
              <a:pPr/>
              <a:t>5</a:t>
            </a:fld>
            <a:endParaRPr lang="en-US"/>
          </a:p>
        </p:txBody>
      </p:sp>
      <p:sp>
        <p:nvSpPr>
          <p:cNvPr id="2426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  <a:ln/>
        </p:spPr>
        <p:txBody>
          <a:bodyPr lIns="88139" tIns="44070" rIns="88139" bIns="44070"/>
          <a:lstStyle/>
          <a:p>
            <a:fld id="{EA944863-CE70-4F48-812D-1310B5DAEACA}" type="slidenum">
              <a:rPr lang="en-US"/>
              <a:pPr/>
              <a:t>6</a:t>
            </a:fld>
            <a:endParaRPr lang="en-US"/>
          </a:p>
        </p:txBody>
      </p:sp>
      <p:sp>
        <p:nvSpPr>
          <p:cNvPr id="2426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  <a:ln/>
        </p:spPr>
        <p:txBody>
          <a:bodyPr lIns="88139" tIns="44070" rIns="88139" bIns="44070"/>
          <a:lstStyle/>
          <a:p>
            <a:fld id="{EA944863-CE70-4F48-812D-1310B5DAEACA}" type="slidenum">
              <a:rPr lang="en-US"/>
              <a:pPr/>
              <a:t>7</a:t>
            </a:fld>
            <a:endParaRPr lang="en-US"/>
          </a:p>
        </p:txBody>
      </p:sp>
      <p:sp>
        <p:nvSpPr>
          <p:cNvPr id="2426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  <a:ln/>
        </p:spPr>
        <p:txBody>
          <a:bodyPr lIns="88139" tIns="44070" rIns="88139" bIns="44070"/>
          <a:lstStyle/>
          <a:p>
            <a:fld id="{1359613C-10F8-4574-BC4A-CCEE51C27BBB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262146" name="Rectangle 307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2850" y="679450"/>
            <a:ext cx="4584700" cy="35417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2.xml"/><Relationship Id="rId13" Type="http://schemas.openxmlformats.org/officeDocument/2006/relationships/image" Target="../media/image4.png"/><Relationship Id="rId18" Type="http://schemas.openxmlformats.org/officeDocument/2006/relationships/image" Target="../media/image9.png"/><Relationship Id="rId3" Type="http://schemas.openxmlformats.org/officeDocument/2006/relationships/tags" Target="../tags/tag7.xml"/><Relationship Id="rId7" Type="http://schemas.openxmlformats.org/officeDocument/2006/relationships/tags" Target="../tags/tag11.xml"/><Relationship Id="rId12" Type="http://schemas.openxmlformats.org/officeDocument/2006/relationships/image" Target="../media/image3.wmf"/><Relationship Id="rId17" Type="http://schemas.openxmlformats.org/officeDocument/2006/relationships/image" Target="../media/image8.png"/><Relationship Id="rId2" Type="http://schemas.openxmlformats.org/officeDocument/2006/relationships/tags" Target="../tags/tag6.xml"/><Relationship Id="rId16" Type="http://schemas.openxmlformats.org/officeDocument/2006/relationships/image" Target="../media/image7.png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11" Type="http://schemas.openxmlformats.org/officeDocument/2006/relationships/image" Target="../media/image2.wmf"/><Relationship Id="rId5" Type="http://schemas.openxmlformats.org/officeDocument/2006/relationships/tags" Target="../tags/tag9.xml"/><Relationship Id="rId15" Type="http://schemas.openxmlformats.org/officeDocument/2006/relationships/image" Target="../media/image6.png"/><Relationship Id="rId10" Type="http://schemas.openxmlformats.org/officeDocument/2006/relationships/slideMaster" Target="../slideMasters/slideMaster1.xml"/><Relationship Id="rId19" Type="http://schemas.openxmlformats.org/officeDocument/2006/relationships/image" Target="../media/image10.png"/><Relationship Id="rId4" Type="http://schemas.openxmlformats.org/officeDocument/2006/relationships/tags" Target="../tags/tag8.xml"/><Relationship Id="rId9" Type="http://schemas.openxmlformats.org/officeDocument/2006/relationships/tags" Target="../tags/tag13.xml"/><Relationship Id="rId1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6" hidden="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blackGray">
          <a:xfrm>
            <a:off x="-2514600" y="4279900"/>
            <a:ext cx="2293937" cy="20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7" hidden="1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2" cstate="print"/>
          <a:srcRect/>
          <a:stretch>
            <a:fillRect/>
          </a:stretch>
        </p:blipFill>
        <p:spPr bwMode="blackGray">
          <a:xfrm>
            <a:off x="-2001838" y="4781550"/>
            <a:ext cx="1781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8" descr="Logo2004_JPM-Cazenove_C" hidden="1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390650" y="6400800"/>
            <a:ext cx="1169987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9" descr="Logo2005_JPMPB_C_Blue300" hidden="1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1476375" y="3049588"/>
            <a:ext cx="1255712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0" descr="Logo2005_Chase_C_Blue300" hidden="1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255713" y="5908675"/>
            <a:ext cx="103505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1" descr="Logo2005_JPM_C_Blue300" hidden="1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-1790700" y="1876425"/>
            <a:ext cx="1570037" cy="24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2" descr="Logo2005_JPMAM_C_Blue300" hidden="1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-1476375" y="2416175"/>
            <a:ext cx="1255712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3" descr="Logo2005_JPMC_C_Blue300" hidden="1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-2078038" y="5416550"/>
            <a:ext cx="1857375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4" descr="Logo2005_JPMP_C_Blue300" hidden="1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-1476375" y="3667125"/>
            <a:ext cx="1255712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28638"/>
            <a:ext cx="2133600" cy="5795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7238" y="528638"/>
            <a:ext cx="6253162" cy="5795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238" y="528638"/>
            <a:ext cx="7313612" cy="612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128838" y="1524000"/>
            <a:ext cx="7167562" cy="48006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 preserve="1">
  <p:cSld name="Title, Media Clip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238" y="528638"/>
            <a:ext cx="7313612" cy="612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Media Placeholder 2"/>
          <p:cNvSpPr>
            <a:spLocks noGrp="1"/>
          </p:cNvSpPr>
          <p:nvPr>
            <p:ph type="media" sz="half" idx="1"/>
          </p:nvPr>
        </p:nvSpPr>
        <p:spPr>
          <a:xfrm>
            <a:off x="2128838" y="1524000"/>
            <a:ext cx="3506787" cy="48006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88025" y="1524000"/>
            <a:ext cx="3508375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238" y="528638"/>
            <a:ext cx="7313612" cy="612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128838" y="1524000"/>
            <a:ext cx="3506787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5788025" y="1524000"/>
            <a:ext cx="3508375" cy="48006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10058400" cy="7772400"/>
            <a:chOff x="0" y="0"/>
            <a:chExt cx="5760" cy="4320"/>
          </a:xfrm>
        </p:grpSpPr>
        <p:sp>
          <p:nvSpPr>
            <p:cNvPr id="410627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700" dirty="0">
                <a:latin typeface="Times New Roman" pitchFamily="18" charset="0"/>
              </a:endParaRPr>
            </a:p>
          </p:txBody>
        </p:sp>
        <p:sp>
          <p:nvSpPr>
            <p:cNvPr id="410628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700" dirty="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410630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700" dirty="0">
                  <a:latin typeface="Times New Roman" pitchFamily="18" charset="0"/>
                </a:endParaRPr>
              </a:p>
            </p:txBody>
          </p:sp>
          <p:sp>
            <p:nvSpPr>
              <p:cNvPr id="410631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700" dirty="0">
                  <a:latin typeface="Times New Roman" pitchFamily="18" charset="0"/>
                </a:endParaRPr>
              </a:p>
            </p:txBody>
          </p:sp>
          <p:sp>
            <p:nvSpPr>
              <p:cNvPr id="410632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700" dirty="0">
                  <a:latin typeface="Times New Roman" pitchFamily="18" charset="0"/>
                </a:endParaRPr>
              </a:p>
            </p:txBody>
          </p:sp>
          <p:sp>
            <p:nvSpPr>
              <p:cNvPr id="410633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700" dirty="0">
                  <a:latin typeface="Times New Roman" pitchFamily="18" charset="0"/>
                </a:endParaRPr>
              </a:p>
            </p:txBody>
          </p:sp>
          <p:sp>
            <p:nvSpPr>
              <p:cNvPr id="410634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700" dirty="0">
                  <a:latin typeface="Times New Roman" pitchFamily="18" charset="0"/>
                </a:endParaRPr>
              </a:p>
            </p:txBody>
          </p:sp>
          <p:sp>
            <p:nvSpPr>
              <p:cNvPr id="410635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700" dirty="0">
                  <a:latin typeface="Times New Roman" pitchFamily="18" charset="0"/>
                </a:endParaRPr>
              </a:p>
            </p:txBody>
          </p:sp>
          <p:sp>
            <p:nvSpPr>
              <p:cNvPr id="410636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700" dirty="0">
                  <a:latin typeface="Times New Roman" pitchFamily="18" charset="0"/>
                </a:endParaRPr>
              </a:p>
            </p:txBody>
          </p:sp>
          <p:sp>
            <p:nvSpPr>
              <p:cNvPr id="410637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700" dirty="0">
                  <a:latin typeface="Times New Roman" pitchFamily="18" charset="0"/>
                </a:endParaRPr>
              </a:p>
            </p:txBody>
          </p:sp>
          <p:sp>
            <p:nvSpPr>
              <p:cNvPr id="410638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700" dirty="0">
                  <a:latin typeface="Times New Roman" pitchFamily="18" charset="0"/>
                </a:endParaRPr>
              </a:p>
            </p:txBody>
          </p:sp>
          <p:sp>
            <p:nvSpPr>
              <p:cNvPr id="410639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7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410640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502920" y="6908800"/>
            <a:ext cx="2346960" cy="69088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641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3436620" y="7081520"/>
            <a:ext cx="318516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642" name="Rectangle 1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08520" y="7081520"/>
            <a:ext cx="234696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64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268980" y="2072640"/>
            <a:ext cx="6621780" cy="2504440"/>
          </a:xfrm>
        </p:spPr>
        <p:txBody>
          <a:bodyPr/>
          <a:lstStyle>
            <a:lvl1pPr>
              <a:defRPr sz="5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64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268980" y="4836160"/>
            <a:ext cx="6621780" cy="198628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8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44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6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SzPct val="125000"/>
              <a:buFont typeface="Arial" pitchFamily="34" charset="0"/>
              <a:buChar char="•"/>
              <a:defRPr/>
            </a:lvl2pPr>
            <a:lvl3pPr>
              <a:buSzPct val="125000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8838" y="1524000"/>
            <a:ext cx="3506787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8025" y="1524000"/>
            <a:ext cx="3508375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57238" y="528638"/>
            <a:ext cx="7313612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body" idx="1"/>
          </p:nvPr>
        </p:nvSpPr>
        <p:spPr bwMode="gray">
          <a:xfrm>
            <a:off x="2128838" y="1524000"/>
            <a:ext cx="7167562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36571" rIns="36571" bIns="365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Bullet one</a:t>
            </a:r>
          </a:p>
          <a:p>
            <a:pPr lvl="2"/>
            <a:r>
              <a:rPr lang="en-US" smtClean="0"/>
              <a:t>Bullet two</a:t>
            </a:r>
          </a:p>
          <a:p>
            <a:pPr lvl="3"/>
            <a:r>
              <a:rPr lang="en-US" smtClean="0"/>
              <a:t>Bullet three</a:t>
            </a:r>
          </a:p>
          <a:p>
            <a:pPr lvl="4"/>
            <a:r>
              <a:rPr lang="en-US" smtClean="0"/>
              <a:t>Bullet four</a:t>
            </a:r>
          </a:p>
        </p:txBody>
      </p:sp>
      <p:sp>
        <p:nvSpPr>
          <p:cNvPr id="21685" name="Line 181"/>
          <p:cNvSpPr>
            <a:spLocks noChangeShapeType="1"/>
          </p:cNvSpPr>
          <p:nvPr>
            <p:custDataLst>
              <p:tags r:id="rId17"/>
            </p:custDataLst>
          </p:nvPr>
        </p:nvSpPr>
        <p:spPr bwMode="gray">
          <a:xfrm>
            <a:off x="768350" y="1316038"/>
            <a:ext cx="0" cy="6089650"/>
          </a:xfrm>
          <a:prstGeom prst="line">
            <a:avLst/>
          </a:prstGeom>
          <a:noFill/>
          <a:ln w="4445">
            <a:solidFill>
              <a:srgbClr val="264E84"/>
            </a:solidFill>
            <a:round/>
            <a:headEnd/>
            <a:tailEnd/>
          </a:ln>
          <a:effectLst/>
        </p:spPr>
        <p:txBody>
          <a:bodyPr wrap="none" lIns="45720" rIns="45720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372600" y="7239000"/>
            <a:ext cx="457200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fld id="{1B64018E-BFAD-4964-A21F-6FAD78CB9E6B}" type="slidenum">
              <a:rPr lang="en-US">
                <a:ea typeface="+mn-ea"/>
                <a:cs typeface="+mn-cs"/>
              </a:rPr>
              <a:pPr algn="r" eaLnBrk="0" hangingPunct="0">
                <a:spcBef>
                  <a:spcPct val="50000"/>
                </a:spcBef>
                <a:defRPr/>
              </a:pPr>
              <a:t>‹#›</a:t>
            </a:fld>
            <a:endParaRPr lang="en-US" dirty="0">
              <a:ea typeface="+mn-ea"/>
              <a:cs typeface="+mn-cs"/>
            </a:endParaRPr>
          </a:p>
        </p:txBody>
      </p:sp>
      <p:pic>
        <p:nvPicPr>
          <p:cNvPr id="1030" name="Picture 5"/>
          <p:cNvPicPr>
            <a:picLocks noChangeAspect="1" noChangeArrowheads="1"/>
          </p:cNvPicPr>
          <p:nvPr>
            <p:custDataLst>
              <p:tags r:id="rId18"/>
            </p:custDataLst>
          </p:nvPr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" y="6551613"/>
            <a:ext cx="839788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jpmDocTracker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 rot="16200000">
            <a:off x="-1344612" y="5248275"/>
            <a:ext cx="3959225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/>
          <a:lstStyle/>
          <a:p>
            <a:pPr eaLnBrk="0" hangingPunct="0">
              <a:lnSpc>
                <a:spcPts val="1200"/>
              </a:lnSpc>
              <a:defRPr/>
            </a:pPr>
            <a:r>
              <a:rPr lang="en-US" sz="900" noProof="1">
                <a:solidFill>
                  <a:srgbClr val="808080"/>
                </a:solidFill>
                <a:ea typeface="LF_Kai" pitchFamily="2" charset="-122"/>
                <a:cs typeface="+mn-cs"/>
              </a:rPr>
              <a:t>U N I V E R S I T Y   O F  C A L I F O R N I A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  <p:sldLayoutId id="2147483654" r:id="rId12"/>
    <p:sldLayoutId id="2147483653" r:id="rId13"/>
    <p:sldLayoutId id="2147483652" r:id="rId14"/>
    <p:sldLayoutId id="2147483666" r:id="rId15"/>
  </p:sldLayoutIdLst>
  <p:hf hdr="0" ftr="0" dt="0"/>
  <p:txStyles>
    <p:titleStyle>
      <a:lvl1pPr algn="l" defTabSz="1019175" rtl="0" eaLnBrk="0" fontAlgn="base" hangingPunct="0">
        <a:lnSpc>
          <a:spcPts val="2788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+mj-lt"/>
          <a:ea typeface="+mj-ea"/>
          <a:cs typeface="LF_Kai"/>
        </a:defRPr>
      </a:lvl1pPr>
      <a:lvl2pPr algn="l" defTabSz="1019175" rtl="0" eaLnBrk="0" fontAlgn="base" hangingPunct="0">
        <a:lnSpc>
          <a:spcPts val="2788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Trebuchet MS" pitchFamily="34" charset="0"/>
          <a:ea typeface="LF_Kai" pitchFamily="2" charset="-122"/>
          <a:cs typeface="LF_Kai"/>
        </a:defRPr>
      </a:lvl2pPr>
      <a:lvl3pPr algn="l" defTabSz="1019175" rtl="0" eaLnBrk="0" fontAlgn="base" hangingPunct="0">
        <a:lnSpc>
          <a:spcPts val="2788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Trebuchet MS" pitchFamily="34" charset="0"/>
          <a:ea typeface="LF_Kai" pitchFamily="2" charset="-122"/>
          <a:cs typeface="LF_Kai"/>
        </a:defRPr>
      </a:lvl3pPr>
      <a:lvl4pPr algn="l" defTabSz="1019175" rtl="0" eaLnBrk="0" fontAlgn="base" hangingPunct="0">
        <a:lnSpc>
          <a:spcPts val="2788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Trebuchet MS" pitchFamily="34" charset="0"/>
          <a:ea typeface="LF_Kai" pitchFamily="2" charset="-122"/>
          <a:cs typeface="LF_Kai"/>
        </a:defRPr>
      </a:lvl4pPr>
      <a:lvl5pPr algn="l" defTabSz="1019175" rtl="0" eaLnBrk="0" fontAlgn="base" hangingPunct="0">
        <a:lnSpc>
          <a:spcPts val="2788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Trebuchet MS" pitchFamily="34" charset="0"/>
          <a:ea typeface="LF_Kai" pitchFamily="2" charset="-122"/>
          <a:cs typeface="LF_Kai"/>
        </a:defRPr>
      </a:lvl5pPr>
      <a:lvl6pPr marL="457200" algn="l" defTabSz="1019175" rtl="0" eaLnBrk="0" fontAlgn="base" hangingPunct="0">
        <a:lnSpc>
          <a:spcPts val="2788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Trebuchet MS" pitchFamily="34" charset="0"/>
          <a:ea typeface="LF_Kai" pitchFamily="2" charset="-122"/>
        </a:defRPr>
      </a:lvl6pPr>
      <a:lvl7pPr marL="914400" algn="l" defTabSz="1019175" rtl="0" eaLnBrk="0" fontAlgn="base" hangingPunct="0">
        <a:lnSpc>
          <a:spcPts val="2788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Trebuchet MS" pitchFamily="34" charset="0"/>
          <a:ea typeface="LF_Kai" pitchFamily="2" charset="-122"/>
        </a:defRPr>
      </a:lvl7pPr>
      <a:lvl8pPr marL="1371600" algn="l" defTabSz="1019175" rtl="0" eaLnBrk="0" fontAlgn="base" hangingPunct="0">
        <a:lnSpc>
          <a:spcPts val="2788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Trebuchet MS" pitchFamily="34" charset="0"/>
          <a:ea typeface="LF_Kai" pitchFamily="2" charset="-122"/>
        </a:defRPr>
      </a:lvl8pPr>
      <a:lvl9pPr marL="1828800" algn="l" defTabSz="1019175" rtl="0" eaLnBrk="0" fontAlgn="base" hangingPunct="0">
        <a:lnSpc>
          <a:spcPts val="2788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Trebuchet MS" pitchFamily="34" charset="0"/>
          <a:ea typeface="LF_Kai" pitchFamily="2" charset="-122"/>
        </a:defRPr>
      </a:lvl9pPr>
    </p:titleStyle>
    <p:bodyStyle>
      <a:lvl1pPr marL="342900" indent="-342900" algn="l" defTabSz="1019175" rtl="0" eaLnBrk="0" fontAlgn="base" hangingPunct="0">
        <a:lnSpc>
          <a:spcPct val="110000"/>
        </a:lnSpc>
        <a:spcBef>
          <a:spcPct val="70000"/>
        </a:spcBef>
        <a:spcAft>
          <a:spcPct val="0"/>
        </a:spcAft>
        <a:buClr>
          <a:srgbClr val="C0C0C0"/>
        </a:buClr>
        <a:buSzPct val="92000"/>
        <a:buFont typeface="Wingdings" pitchFamily="2" charset="2"/>
        <a:defRPr sz="1400">
          <a:solidFill>
            <a:schemeClr val="tx1"/>
          </a:solidFill>
          <a:latin typeface="+mn-lt"/>
          <a:ea typeface="+mn-ea"/>
          <a:cs typeface="LF_Kai"/>
        </a:defRPr>
      </a:lvl1pPr>
      <a:lvl2pPr marL="207963" indent="-206375" algn="l" defTabSz="1019175" rtl="0" eaLnBrk="0" fontAlgn="base" hangingPunct="0">
        <a:lnSpc>
          <a:spcPct val="110000"/>
        </a:lnSpc>
        <a:spcBef>
          <a:spcPct val="70000"/>
        </a:spcBef>
        <a:spcAft>
          <a:spcPct val="0"/>
        </a:spcAft>
        <a:buClr>
          <a:schemeClr val="folHlink"/>
        </a:buClr>
        <a:buSzPct val="175000"/>
        <a:buFont typeface="Arial" charset="0"/>
        <a:buChar char="•"/>
        <a:defRPr sz="1400">
          <a:solidFill>
            <a:schemeClr val="tx1"/>
          </a:solidFill>
          <a:latin typeface="+mn-lt"/>
          <a:ea typeface="+mn-ea"/>
          <a:cs typeface="LF_Kai"/>
        </a:defRPr>
      </a:lvl2pPr>
      <a:lvl3pPr marL="423863" indent="-212725" algn="l" defTabSz="101917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C0C0C0"/>
        </a:buClr>
        <a:buSzPct val="175000"/>
        <a:buFont typeface="Trebuchet MS" pitchFamily="34" charset="0"/>
        <a:buChar char="―"/>
        <a:defRPr sz="1400">
          <a:solidFill>
            <a:schemeClr val="tx1"/>
          </a:solidFill>
          <a:latin typeface="+mn-lt"/>
          <a:ea typeface="+mn-ea"/>
          <a:cs typeface="LF_Kai"/>
        </a:defRPr>
      </a:lvl3pPr>
      <a:lvl4pPr marL="652463" indent="-225425" algn="l" defTabSz="1019175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chemeClr val="bg2"/>
        </a:buClr>
        <a:buChar char="—"/>
        <a:defRPr sz="1400">
          <a:solidFill>
            <a:schemeClr val="tx1"/>
          </a:solidFill>
          <a:latin typeface="+mn-lt"/>
          <a:ea typeface="+mn-ea"/>
          <a:cs typeface="LF_Kai"/>
        </a:defRPr>
      </a:lvl4pPr>
      <a:lvl5pPr marL="879475" indent="-225425" algn="l" defTabSz="1019175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C0C0C0"/>
        </a:buClr>
        <a:buChar char="—"/>
        <a:defRPr sz="1400">
          <a:solidFill>
            <a:schemeClr val="tx1"/>
          </a:solidFill>
          <a:latin typeface="+mn-lt"/>
          <a:ea typeface="+mn-ea"/>
          <a:cs typeface="LF_Kai"/>
        </a:defRPr>
      </a:lvl5pPr>
      <a:lvl6pPr marL="1336675" indent="-225425" algn="l" defTabSz="1019175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C0C0C0"/>
        </a:buClr>
        <a:buChar char="—"/>
        <a:defRPr sz="1400">
          <a:solidFill>
            <a:schemeClr val="tx1"/>
          </a:solidFill>
          <a:latin typeface="+mn-lt"/>
          <a:ea typeface="+mn-ea"/>
        </a:defRPr>
      </a:lvl6pPr>
      <a:lvl7pPr marL="1793875" indent="-225425" algn="l" defTabSz="1019175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C0C0C0"/>
        </a:buClr>
        <a:buChar char="—"/>
        <a:defRPr sz="1400">
          <a:solidFill>
            <a:schemeClr val="tx1"/>
          </a:solidFill>
          <a:latin typeface="+mn-lt"/>
          <a:ea typeface="+mn-ea"/>
        </a:defRPr>
      </a:lvl7pPr>
      <a:lvl8pPr marL="2251075" indent="-225425" algn="l" defTabSz="1019175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C0C0C0"/>
        </a:buClr>
        <a:buChar char="—"/>
        <a:defRPr sz="1400">
          <a:solidFill>
            <a:schemeClr val="tx1"/>
          </a:solidFill>
          <a:latin typeface="+mn-lt"/>
          <a:ea typeface="+mn-ea"/>
        </a:defRPr>
      </a:lvl8pPr>
      <a:lvl9pPr marL="2708275" indent="-225425" algn="l" defTabSz="1019175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C0C0C0"/>
        </a:buClr>
        <a:buChar char="—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tags" Target="../tags/tag19.xml"/><Relationship Id="rId11" Type="http://schemas.openxmlformats.org/officeDocument/2006/relationships/image" Target="../media/image12.jpeg"/><Relationship Id="rId5" Type="http://schemas.openxmlformats.org/officeDocument/2006/relationships/tags" Target="../tags/tag18.xml"/><Relationship Id="rId10" Type="http://schemas.openxmlformats.org/officeDocument/2006/relationships/image" Target="../media/image11.png"/><Relationship Id="rId4" Type="http://schemas.openxmlformats.org/officeDocument/2006/relationships/tags" Target="../tags/tag17.xml"/><Relationship Id="rId9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cop.edu/olp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6446838"/>
            <a:ext cx="10058400" cy="1325562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50941" tIns="50941" rIns="50941" bIns="50941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8435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98437" y="3124200"/>
            <a:ext cx="96393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0936" tIns="0" rIns="50936" bIns="0" anchor="ctr"/>
          <a:lstStyle/>
          <a:p>
            <a:pPr algn="ctr" defTabSz="1355725" eaLnBrk="0" hangingPunct="0"/>
            <a:endParaRPr lang="en-US" dirty="0" smtClean="0"/>
          </a:p>
          <a:p>
            <a:pPr algn="ctr" defTabSz="1355725" eaLnBrk="0" hangingPunct="0"/>
            <a:endParaRPr lang="en-US" sz="2200" dirty="0" smtClean="0"/>
          </a:p>
          <a:p>
            <a:pPr algn="ctr" defTabSz="1355725" eaLnBrk="0" hangingPunct="0"/>
            <a:endParaRPr lang="en-US" sz="2200" dirty="0" smtClean="0"/>
          </a:p>
          <a:p>
            <a:pPr algn="ctr" defTabSz="1355725" eaLnBrk="0" hangingPunct="0"/>
            <a:endParaRPr lang="en-US" sz="3000" dirty="0" smtClean="0">
              <a:solidFill>
                <a:schemeClr val="accent1"/>
              </a:solidFill>
            </a:endParaRPr>
          </a:p>
          <a:p>
            <a:pPr algn="ctr" defTabSz="1355725" eaLnBrk="0" hangingPunct="0"/>
            <a:r>
              <a:rPr lang="en-US" sz="2400" dirty="0" smtClean="0">
                <a:solidFill>
                  <a:schemeClr val="accent1"/>
                </a:solidFill>
              </a:rPr>
              <a:t>Lunch-n-Learn:  Office of Loan Programs</a:t>
            </a:r>
          </a:p>
          <a:p>
            <a:pPr algn="ctr" defTabSz="1355725" eaLnBrk="0" hangingPunct="0"/>
            <a:endParaRPr lang="en-US" sz="1600" dirty="0" smtClean="0">
              <a:solidFill>
                <a:schemeClr val="accent1"/>
              </a:solidFill>
            </a:endParaRPr>
          </a:p>
          <a:p>
            <a:pPr algn="ctr" defTabSz="1355725" eaLnBrk="0" hangingPunct="0"/>
            <a:r>
              <a:rPr lang="en-US" sz="1600" dirty="0" smtClean="0">
                <a:solidFill>
                  <a:schemeClr val="accent1"/>
                </a:solidFill>
              </a:rPr>
              <a:t>Presented By: </a:t>
            </a:r>
          </a:p>
          <a:p>
            <a:pPr algn="ctr" defTabSz="1355725" eaLnBrk="0" hangingPunct="0"/>
            <a:r>
              <a:rPr lang="en-US" sz="1600" dirty="0" smtClean="0">
                <a:solidFill>
                  <a:schemeClr val="accent1"/>
                </a:solidFill>
              </a:rPr>
              <a:t>Ruth Assily</a:t>
            </a:r>
          </a:p>
          <a:p>
            <a:pPr algn="ctr" defTabSz="1355725" eaLnBrk="0" hangingPunct="0"/>
            <a:endParaRPr lang="en-US" sz="1600" dirty="0" smtClean="0">
              <a:solidFill>
                <a:schemeClr val="accent1"/>
              </a:solidFill>
            </a:endParaRPr>
          </a:p>
          <a:p>
            <a:pPr algn="ctr" defTabSz="1355725" eaLnBrk="0" hangingPunct="0"/>
            <a:r>
              <a:rPr lang="en-US" sz="1600" dirty="0" smtClean="0">
                <a:solidFill>
                  <a:schemeClr val="accent1"/>
                </a:solidFill>
              </a:rPr>
              <a:t>June 19, 2012</a:t>
            </a:r>
            <a:endParaRPr lang="en-US" sz="1600" dirty="0">
              <a:solidFill>
                <a:schemeClr val="accent1"/>
              </a:solidFill>
            </a:endParaRPr>
          </a:p>
        </p:txBody>
      </p:sp>
      <p:pic>
        <p:nvPicPr>
          <p:cNvPr id="18436" name="Picture 5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94115" y="433390"/>
            <a:ext cx="2671762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0" y="2"/>
            <a:ext cx="10058400" cy="25082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50941" tIns="50941" rIns="50941" bIns="50941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8438" name="Rectangle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 rot="10800000">
            <a:off x="0" y="6365876"/>
            <a:ext cx="10058400" cy="7461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lIns="50941" tIns="50941" rIns="50941" bIns="50941" anchor="ctr"/>
          <a:lstStyle/>
          <a:p>
            <a:pPr algn="ctr" eaLnBrk="0" hangingPunct="0">
              <a:spcBef>
                <a:spcPct val="50000"/>
              </a:spcBef>
            </a:pPr>
            <a:endParaRPr lang="en-US" dirty="0"/>
          </a:p>
        </p:txBody>
      </p:sp>
      <p:sp>
        <p:nvSpPr>
          <p:cNvPr id="18439" name="Rectangle 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 rot="10800000">
            <a:off x="0" y="185739"/>
            <a:ext cx="10058400" cy="7461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lIns="50941" tIns="50941" rIns="50941" bIns="50941" anchor="ctr"/>
          <a:lstStyle/>
          <a:p>
            <a:pPr algn="ctr" eaLnBrk="0" hangingPunct="0">
              <a:spcBef>
                <a:spcPct val="50000"/>
              </a:spcBef>
            </a:pPr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362202" y="3352800"/>
            <a:ext cx="541201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19200" y="1371600"/>
            <a:ext cx="8153400" cy="5486400"/>
          </a:xfrm>
        </p:spPr>
        <p:txBody>
          <a:bodyPr>
            <a:noAutofit/>
          </a:bodyPr>
          <a:lstStyle/>
          <a:p>
            <a:pPr marL="636609" indent="-514350"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endParaRPr lang="en-US" sz="2800" dirty="0" smtClean="0">
              <a:cs typeface="Arial" pitchFamily="34" charset="0"/>
            </a:endParaRPr>
          </a:p>
          <a:p>
            <a:pPr marL="636609" indent="-514350"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>
                <a:cs typeface="Arial" pitchFamily="34" charset="0"/>
              </a:rPr>
              <a:t>To Help Alleviate the High Cost of Housing Surrounding our Campuses</a:t>
            </a:r>
          </a:p>
          <a:p>
            <a:pPr marL="636609" indent="-514350"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>
                <a:cs typeface="Arial" pitchFamily="34" charset="0"/>
              </a:rPr>
              <a:t>To Provide a Predictable Source of Mortgage Financing</a:t>
            </a:r>
          </a:p>
          <a:p>
            <a:pPr marL="636609" indent="-514350"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>
                <a:cs typeface="Arial" pitchFamily="34" charset="0"/>
              </a:rPr>
              <a:t>To Provide Liberal Qualifying Standards, Reduced Down Payment, and Lower Fees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9052560" cy="914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WHY A LOAN PROGRAM?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447800"/>
            <a:ext cx="7924800" cy="4541520"/>
          </a:xfrm>
        </p:spPr>
        <p:txBody>
          <a:bodyPr/>
          <a:lstStyle/>
          <a:p>
            <a:pPr marL="344488" lvl="1" indent="-342900">
              <a:spcBef>
                <a:spcPct val="0"/>
              </a:spcBef>
              <a:spcAft>
                <a:spcPct val="20000"/>
              </a:spcAft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endParaRPr lang="en-US" sz="2800" dirty="0" smtClean="0"/>
          </a:p>
          <a:p>
            <a:pPr marL="344488" lvl="1" indent="-342900">
              <a:spcBef>
                <a:spcPct val="0"/>
              </a:spcBef>
              <a:spcAft>
                <a:spcPct val="20000"/>
              </a:spcAft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/>
              <a:t>Approved </a:t>
            </a:r>
            <a:r>
              <a:rPr lang="en-US" sz="2800" dirty="0"/>
              <a:t>by the Regents in 1984</a:t>
            </a:r>
          </a:p>
          <a:p>
            <a:pPr marL="344488" lvl="1" indent="-342900">
              <a:spcBef>
                <a:spcPct val="0"/>
              </a:spcBef>
              <a:spcAft>
                <a:spcPct val="20000"/>
              </a:spcAft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endParaRPr lang="en-US" sz="2800" dirty="0" smtClean="0"/>
          </a:p>
          <a:p>
            <a:pPr marL="344488" lvl="1" indent="-342900">
              <a:spcBef>
                <a:spcPct val="0"/>
              </a:spcBef>
              <a:spcAft>
                <a:spcPct val="20000"/>
              </a:spcAft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/>
              <a:t>Tool </a:t>
            </a:r>
            <a:r>
              <a:rPr lang="en-US" sz="2800" dirty="0"/>
              <a:t>to recruit and retain faculty and senior </a:t>
            </a:r>
            <a:r>
              <a:rPr lang="en-US" sz="2800" dirty="0" smtClean="0"/>
              <a:t>managers</a:t>
            </a:r>
            <a:endParaRPr lang="en-US" sz="2800" dirty="0"/>
          </a:p>
          <a:p>
            <a:pPr>
              <a:spcBef>
                <a:spcPct val="0"/>
              </a:spcBef>
              <a:spcAft>
                <a:spcPct val="20000"/>
              </a:spcAft>
            </a:pPr>
            <a:endParaRPr lang="en-US" sz="3100" dirty="0"/>
          </a:p>
        </p:txBody>
      </p:sp>
      <p:sp>
        <p:nvSpPr>
          <p:cNvPr id="414726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600" dirty="0"/>
              <a:t>MOP Features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14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14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14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14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2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MOP Features</a:t>
            </a:r>
            <a:r>
              <a:rPr lang="en-US" sz="4500" dirty="0"/>
              <a:t>	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8641080" cy="4886960"/>
          </a:xfrm>
        </p:spPr>
        <p:txBody>
          <a:bodyPr/>
          <a:lstStyle/>
          <a:p>
            <a:pPr lvl="2"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  <a:tabLst>
                <a:tab pos="628650" algn="l"/>
              </a:tabLst>
            </a:pPr>
            <a:r>
              <a:rPr lang="en-US" sz="2800" dirty="0" smtClean="0"/>
              <a:t>  First </a:t>
            </a:r>
            <a:r>
              <a:rPr lang="en-US" sz="2800" dirty="0"/>
              <a:t>trust deed loans secured on borrower’s </a:t>
            </a:r>
            <a:r>
              <a:rPr lang="en-US" sz="2800" dirty="0" smtClean="0"/>
              <a:t>    	primary </a:t>
            </a:r>
            <a:r>
              <a:rPr lang="en-US" sz="2800" dirty="0"/>
              <a:t>residence</a:t>
            </a:r>
          </a:p>
          <a:p>
            <a:pPr marL="628650" lvl="2" indent="-417513"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/>
              <a:t>One </a:t>
            </a:r>
            <a:r>
              <a:rPr lang="en-US" sz="2800" dirty="0"/>
              <a:t>year adjustable rate mortgage (ARM)</a:t>
            </a:r>
          </a:p>
          <a:p>
            <a:pPr marL="628650" lvl="2" indent="-417513"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/>
              <a:t>Tied to an internal University </a:t>
            </a:r>
            <a:r>
              <a:rPr lang="en-US" sz="2800" dirty="0" smtClean="0"/>
              <a:t>index (Short Term Investment Pool)</a:t>
            </a:r>
            <a:endParaRPr lang="en-US" sz="2800" dirty="0"/>
          </a:p>
          <a:p>
            <a:pPr marL="628650" lvl="2" indent="-417513"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/>
              <a:t>Maximum 1% annual rate change (up or down</a:t>
            </a:r>
            <a:r>
              <a:rPr lang="en-US" sz="2800" dirty="0" smtClean="0"/>
              <a:t>)</a:t>
            </a:r>
          </a:p>
          <a:p>
            <a:pPr marL="628650" lvl="2" indent="-417513"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/>
              <a:t>Minimum 3% interest rate</a:t>
            </a:r>
            <a:endParaRPr lang="en-US" sz="2800" dirty="0"/>
          </a:p>
          <a:p>
            <a:pPr marL="628650" lvl="2" indent="-417513"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/>
              <a:t>No overall rate cap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43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43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MOP Features</a:t>
            </a:r>
            <a:r>
              <a:rPr lang="en-US" sz="4500" dirty="0"/>
              <a:t>	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549640" cy="500888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SzPct val="130000"/>
            </a:pPr>
            <a:endParaRPr lang="en-US" sz="2800" dirty="0"/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endParaRPr lang="en-US" sz="2800" dirty="0" smtClean="0"/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/>
              <a:t>Loan </a:t>
            </a:r>
            <a:r>
              <a:rPr lang="en-US" sz="2800" dirty="0"/>
              <a:t>term may be up to 40 years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endParaRPr lang="en-US" sz="2800" dirty="0"/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/>
              <a:t>Loan rate is the same regardless of term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endParaRPr lang="en-US" sz="2800" dirty="0"/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/>
              <a:t>No points or lender fees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4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4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MOP Features</a:t>
            </a:r>
            <a:r>
              <a:rPr lang="en-US" sz="4500" dirty="0"/>
              <a:t>	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447800"/>
            <a:ext cx="7167562" cy="480060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/>
              <a:t>Qualifying ratios are more liberal than with a conventional lender</a:t>
            </a:r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endParaRPr lang="en-US" sz="2800" dirty="0"/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/>
              <a:t>Maximum loan amount is $1,330,000 with a  maximum loan-to-value ratio of 90%</a:t>
            </a:r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endParaRPr lang="en-US" sz="2800" dirty="0"/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/>
              <a:t>Loan payments are collected by payroll deduction</a:t>
            </a:r>
          </a:p>
          <a:p>
            <a:pPr>
              <a:lnSpc>
                <a:spcPct val="80000"/>
              </a:lnSpc>
              <a:buSzPct val="130000"/>
              <a:buFontTx/>
              <a:buChar char="•"/>
            </a:pPr>
            <a:endParaRPr lang="en-US" sz="3100" dirty="0"/>
          </a:p>
          <a:p>
            <a:pPr>
              <a:lnSpc>
                <a:spcPct val="80000"/>
              </a:lnSpc>
              <a:buSzPct val="130000"/>
              <a:buFontTx/>
              <a:buNone/>
            </a:pPr>
            <a:endParaRPr lang="en-US" sz="3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Loan Program Eligibility	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8465820" cy="5181600"/>
          </a:xfrm>
        </p:spPr>
        <p:txBody>
          <a:bodyPr/>
          <a:lstStyle/>
          <a:p>
            <a:pPr>
              <a:buClr>
                <a:schemeClr val="accent1">
                  <a:lumMod val="75000"/>
                </a:schemeClr>
              </a:buClr>
              <a:buSzPct val="130000"/>
              <a:buFont typeface="Wingdings" pitchFamily="2" charset="2"/>
              <a:buChar char=""/>
            </a:pPr>
            <a:r>
              <a:rPr lang="en-US" sz="2800" dirty="0"/>
              <a:t>Faculty (Academic Senate Members)</a:t>
            </a:r>
          </a:p>
          <a:p>
            <a:pPr>
              <a:buClr>
                <a:schemeClr val="accent1">
                  <a:lumMod val="75000"/>
                </a:schemeClr>
              </a:buClr>
              <a:buSzPct val="130000"/>
              <a:buFont typeface="Wingdings" pitchFamily="2" charset="2"/>
              <a:buChar char=""/>
            </a:pPr>
            <a:endParaRPr lang="en-US" sz="2800" dirty="0"/>
          </a:p>
          <a:p>
            <a:pPr>
              <a:buClr>
                <a:schemeClr val="accent1">
                  <a:lumMod val="75000"/>
                </a:schemeClr>
              </a:buClr>
              <a:buSzPct val="130000"/>
              <a:buFont typeface="Wingdings" pitchFamily="2" charset="2"/>
              <a:buChar char=""/>
            </a:pPr>
            <a:r>
              <a:rPr lang="en-US" sz="2800" dirty="0"/>
              <a:t>Senior Managers</a:t>
            </a:r>
          </a:p>
          <a:p>
            <a:pPr>
              <a:buClr>
                <a:schemeClr val="accent1">
                  <a:lumMod val="75000"/>
                </a:schemeClr>
              </a:buClr>
              <a:buSzPct val="130000"/>
              <a:buFont typeface="Wingdings" pitchFamily="2" charset="2"/>
              <a:buChar char=""/>
            </a:pPr>
            <a:endParaRPr lang="en-US" sz="2800" dirty="0"/>
          </a:p>
          <a:p>
            <a:pPr>
              <a:buClr>
                <a:schemeClr val="accent1">
                  <a:lumMod val="75000"/>
                </a:schemeClr>
              </a:buClr>
              <a:buSzPct val="130000"/>
            </a:pPr>
            <a:r>
              <a:rPr lang="en-US" sz="2800" dirty="0" smtClean="0"/>
              <a:t>	</a:t>
            </a:r>
            <a:r>
              <a:rPr lang="en-US" sz="2400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Note: Applicants cannot have owned a primary residence near </a:t>
            </a:r>
            <a:r>
              <a:rPr lang="en-US" sz="2400" i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campus during </a:t>
            </a:r>
            <a:r>
              <a:rPr lang="en-US" sz="2400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the12 </a:t>
            </a:r>
            <a:r>
              <a:rPr lang="en-US" sz="2400" i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months preceding issuance of </a:t>
            </a:r>
            <a:r>
              <a:rPr lang="en-US" sz="2400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their MOP </a:t>
            </a:r>
            <a:r>
              <a:rPr lang="en-US" sz="2400" i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loan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Loan Program Eligibility	</a:t>
            </a:r>
          </a:p>
        </p:txBody>
      </p:sp>
      <p:sp>
        <p:nvSpPr>
          <p:cNvPr id="273411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8549640" cy="5181600"/>
          </a:xfrm>
        </p:spPr>
        <p:txBody>
          <a:bodyPr/>
          <a:lstStyle/>
          <a:p>
            <a:pPr lvl="1">
              <a:buClr>
                <a:schemeClr val="accent1">
                  <a:lumMod val="75000"/>
                </a:schemeClr>
              </a:buClr>
              <a:buSzPct val="130000"/>
              <a:buFontTx/>
              <a:buChar char="•"/>
            </a:pPr>
            <a:endParaRPr lang="en-US" sz="2800" dirty="0" smtClean="0"/>
          </a:p>
          <a:p>
            <a:pPr lvl="1">
              <a:buClr>
                <a:schemeClr val="accent1">
                  <a:lumMod val="75000"/>
                </a:schemeClr>
              </a:buClr>
              <a:buSzPct val="130000"/>
              <a:buFontTx/>
              <a:buChar char="•"/>
            </a:pPr>
            <a:r>
              <a:rPr lang="en-US" sz="2800" dirty="0" smtClean="0"/>
              <a:t>Property must be:</a:t>
            </a:r>
          </a:p>
          <a:p>
            <a:pPr lvl="3">
              <a:buClr>
                <a:schemeClr val="accent1">
                  <a:lumMod val="75000"/>
                </a:schemeClr>
              </a:buClr>
              <a:buSzPct val="130000"/>
              <a:buNone/>
            </a:pPr>
            <a:endParaRPr lang="en-US" sz="2400" dirty="0" smtClean="0"/>
          </a:p>
          <a:p>
            <a:pPr lvl="3">
              <a:buClr>
                <a:schemeClr val="accent1">
                  <a:lumMod val="75000"/>
                </a:schemeClr>
              </a:buClr>
              <a:buSzPct val="130000"/>
              <a:buFontTx/>
              <a:buChar char="•"/>
            </a:pPr>
            <a:r>
              <a:rPr lang="en-US" sz="2400" dirty="0" smtClean="0"/>
              <a:t>Owner-occupied</a:t>
            </a:r>
          </a:p>
          <a:p>
            <a:pPr lvl="3">
              <a:buClr>
                <a:schemeClr val="accent1">
                  <a:lumMod val="75000"/>
                </a:schemeClr>
              </a:buClr>
              <a:buSzPct val="130000"/>
              <a:buFontTx/>
              <a:buChar char="•"/>
            </a:pPr>
            <a:endParaRPr lang="en-US" sz="2400" dirty="0" smtClean="0"/>
          </a:p>
          <a:p>
            <a:pPr lvl="3">
              <a:buClr>
                <a:schemeClr val="accent1">
                  <a:lumMod val="75000"/>
                </a:schemeClr>
              </a:buClr>
              <a:buSzPct val="130000"/>
              <a:buFontTx/>
              <a:buChar char="•"/>
            </a:pPr>
            <a:r>
              <a:rPr lang="en-US" sz="2400" dirty="0" smtClean="0"/>
              <a:t>Single </a:t>
            </a:r>
            <a:r>
              <a:rPr lang="en-US" sz="2400" dirty="0"/>
              <a:t>Family Residence or </a:t>
            </a:r>
            <a:r>
              <a:rPr lang="en-US" sz="2400" dirty="0" smtClean="0"/>
              <a:t>Condominium</a:t>
            </a:r>
          </a:p>
          <a:p>
            <a:pPr lvl="3">
              <a:buClr>
                <a:schemeClr val="accent1">
                  <a:lumMod val="75000"/>
                </a:schemeClr>
              </a:buClr>
              <a:buSzPct val="130000"/>
              <a:buFontTx/>
              <a:buChar char="•"/>
            </a:pPr>
            <a:endParaRPr lang="en-US" sz="2400" dirty="0" smtClean="0"/>
          </a:p>
          <a:p>
            <a:pPr lvl="3">
              <a:buClr>
                <a:schemeClr val="accent1">
                  <a:lumMod val="75000"/>
                </a:schemeClr>
              </a:buClr>
              <a:buSzPct val="130000"/>
              <a:buFontTx/>
              <a:buChar char="•"/>
            </a:pPr>
            <a:r>
              <a:rPr lang="en-US" sz="2400" dirty="0" smtClean="0"/>
              <a:t>Used </a:t>
            </a:r>
            <a:r>
              <a:rPr lang="en-US" sz="2400" dirty="0"/>
              <a:t>for residential, non-income producing purposes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73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73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Loan Program Eligibility</a:t>
            </a:r>
            <a:r>
              <a:rPr lang="en-US" sz="4500" dirty="0"/>
              <a:t>	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8382000" cy="5008880"/>
          </a:xfrm>
        </p:spPr>
        <p:txBody>
          <a:bodyPr/>
          <a:lstStyle/>
          <a:p>
            <a:pPr>
              <a:buSzPct val="130000"/>
              <a:buFontTx/>
              <a:buNone/>
            </a:pPr>
            <a:endParaRPr lang="en-US" sz="2200" dirty="0"/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Trebuchet MS" pitchFamily="34" charset="0"/>
              <a:buChar char="●"/>
            </a:pPr>
            <a:r>
              <a:rPr lang="en-US" sz="2800" dirty="0"/>
              <a:t>Participant must have at least a </a:t>
            </a:r>
            <a:r>
              <a:rPr lang="en-US" sz="2800" dirty="0" smtClean="0"/>
              <a:t>50% ownership </a:t>
            </a:r>
            <a:r>
              <a:rPr lang="en-US" sz="2800" dirty="0"/>
              <a:t>interest in the property</a:t>
            </a: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Trebuchet MS" pitchFamily="34" charset="0"/>
              <a:buChar char="●"/>
            </a:pPr>
            <a:r>
              <a:rPr lang="en-US" sz="2800" dirty="0" smtClean="0"/>
              <a:t>Loans </a:t>
            </a:r>
            <a:r>
              <a:rPr lang="en-US" sz="2800" dirty="0"/>
              <a:t>are condition-of-employment loans: must be repaid if borrower leaves University employment</a:t>
            </a:r>
          </a:p>
          <a:p>
            <a:pPr>
              <a:buSzPct val="130000"/>
            </a:pPr>
            <a:endParaRPr lang="en-US" sz="3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16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16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16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16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Summary</a:t>
            </a:r>
            <a:r>
              <a:rPr lang="en-US" sz="4500" dirty="0"/>
              <a:t>	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8382000" cy="5008880"/>
          </a:xfrm>
        </p:spPr>
        <p:txBody>
          <a:bodyPr/>
          <a:lstStyle/>
          <a:p>
            <a:pPr>
              <a:buClr>
                <a:schemeClr val="accent1">
                  <a:lumMod val="75000"/>
                </a:schemeClr>
              </a:buClr>
              <a:buSzPct val="100000"/>
              <a:buFont typeface="Trebuchet MS" pitchFamily="34" charset="0"/>
              <a:buChar char="●"/>
            </a:pPr>
            <a:r>
              <a:rPr lang="en-US" sz="2800" dirty="0" smtClean="0"/>
              <a:t>OLP supports the recruitment and retention of faculty and senior managers</a:t>
            </a: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Trebuchet MS" pitchFamily="34" charset="0"/>
              <a:buChar char="●"/>
            </a:pPr>
            <a:r>
              <a:rPr lang="en-US" sz="2800" dirty="0" smtClean="0"/>
              <a:t>All loans are originated in-house</a:t>
            </a: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Trebuchet MS" pitchFamily="34" charset="0"/>
              <a:buChar char="●"/>
            </a:pPr>
            <a:r>
              <a:rPr lang="en-US" sz="2800" dirty="0" smtClean="0"/>
              <a:t>Loan accounting and servicing is also completed in-house</a:t>
            </a:r>
            <a:endParaRPr lang="en-US" sz="2800" dirty="0"/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Trebuchet MS" pitchFamily="34" charset="0"/>
              <a:buChar char="●"/>
            </a:pPr>
            <a:r>
              <a:rPr lang="en-US" sz="2800" dirty="0" smtClean="0"/>
              <a:t>MOP program has funded over $2 billion in loans during its 28 year history</a:t>
            </a:r>
            <a:endParaRPr lang="en-US" sz="2800" dirty="0"/>
          </a:p>
          <a:p>
            <a:pPr>
              <a:buSzPct val="130000"/>
            </a:pPr>
            <a:endParaRPr lang="en-US" sz="3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16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16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16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16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16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16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8382000" cy="5008880"/>
          </a:xfrm>
        </p:spPr>
        <p:txBody>
          <a:bodyPr/>
          <a:lstStyle/>
          <a:p>
            <a:pPr algn="ctr">
              <a:buClr>
                <a:schemeClr val="accent1">
                  <a:lumMod val="75000"/>
                </a:schemeClr>
              </a:buClr>
              <a:buSzPct val="100000"/>
            </a:pPr>
            <a:endParaRPr lang="en-US" sz="2200" dirty="0" smtClean="0"/>
          </a:p>
          <a:p>
            <a:pPr algn="ctr">
              <a:buClr>
                <a:schemeClr val="accent1">
                  <a:lumMod val="75000"/>
                </a:schemeClr>
              </a:buClr>
              <a:buSzPct val="100000"/>
            </a:pPr>
            <a:endParaRPr lang="en-US" sz="2200" dirty="0" smtClean="0"/>
          </a:p>
          <a:p>
            <a:pPr algn="ctr">
              <a:buClr>
                <a:schemeClr val="accent1">
                  <a:lumMod val="75000"/>
                </a:schemeClr>
              </a:buClr>
              <a:buSzPct val="100000"/>
            </a:pPr>
            <a:r>
              <a:rPr lang="en-US" sz="5400" dirty="0" smtClean="0">
                <a:solidFill>
                  <a:srgbClr val="224778"/>
                </a:solidFill>
              </a:rPr>
              <a:t>QUESTIONS?</a:t>
            </a:r>
            <a:endParaRPr lang="en-US" sz="3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Outline</a:t>
            </a:r>
            <a:r>
              <a:rPr lang="en-US" sz="3600" dirty="0"/>
              <a:t>	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8534400" cy="5410200"/>
          </a:xfrm>
        </p:spPr>
        <p:txBody>
          <a:bodyPr/>
          <a:lstStyle/>
          <a:p>
            <a:pPr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/>
              <a:t>Office of Loan Programs </a:t>
            </a:r>
          </a:p>
          <a:p>
            <a:pPr lvl="3"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endParaRPr lang="en-US" sz="1200" dirty="0" smtClean="0"/>
          </a:p>
          <a:p>
            <a:pPr lvl="3"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400" dirty="0" smtClean="0"/>
              <a:t>Who we are</a:t>
            </a:r>
          </a:p>
          <a:p>
            <a:pPr lvl="3"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400" dirty="0" smtClean="0"/>
              <a:t>Where we are</a:t>
            </a:r>
          </a:p>
          <a:p>
            <a:pPr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/>
              <a:t>Mission Statement </a:t>
            </a:r>
          </a:p>
          <a:p>
            <a:pPr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/>
              <a:t>Program Description</a:t>
            </a:r>
          </a:p>
          <a:p>
            <a:pPr lvl="3"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400" dirty="0" smtClean="0"/>
              <a:t>Mortgage Origination Program Features</a:t>
            </a:r>
          </a:p>
          <a:p>
            <a:pPr lvl="3"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400" dirty="0" smtClean="0"/>
              <a:t>Eligibility</a:t>
            </a:r>
          </a:p>
          <a:p>
            <a:pPr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/>
              <a:t>Questions</a:t>
            </a:r>
          </a:p>
          <a:p>
            <a:pPr>
              <a:buSzPct val="130000"/>
            </a:pPr>
            <a:r>
              <a:rPr lang="en-US" sz="2800" dirty="0" smtClean="0"/>
              <a:t>	   </a:t>
            </a:r>
            <a:r>
              <a:rPr lang="en-US" sz="3200" b="1" i="1" dirty="0" smtClean="0"/>
              <a:t>Be sure to grab a sandwich!</a:t>
            </a:r>
            <a:endParaRPr lang="en-US" sz="3200" b="1" i="1" dirty="0"/>
          </a:p>
          <a:p>
            <a:pPr>
              <a:buSzPct val="130000"/>
              <a:buFont typeface="Wingdings" pitchFamily="2" charset="2"/>
              <a:buChar char=""/>
            </a:pPr>
            <a:endParaRPr lang="en-US" sz="3100" dirty="0"/>
          </a:p>
          <a:p>
            <a:pPr>
              <a:buSzPct val="130000"/>
              <a:buFont typeface="Wingdings" pitchFamily="2" charset="2"/>
              <a:buChar char=""/>
            </a:pPr>
            <a:endParaRPr lang="en-US" sz="3100" dirty="0"/>
          </a:p>
        </p:txBody>
      </p:sp>
      <p:pic>
        <p:nvPicPr>
          <p:cNvPr id="1026" name="Picture 2" descr="C:\Documents and Settings\rassily\Local Settings\Temporary Internet Files\Content.IE5\4M0GW0IS\MC90023335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334000"/>
            <a:ext cx="1828800" cy="157199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7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For More Information</a:t>
            </a:r>
            <a:r>
              <a:rPr lang="en-US" sz="4500" dirty="0"/>
              <a:t>	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8153400" cy="4800600"/>
          </a:xfrm>
        </p:spPr>
        <p:txBody>
          <a:bodyPr/>
          <a:lstStyle/>
          <a:p>
            <a:pPr>
              <a:lnSpc>
                <a:spcPct val="80000"/>
              </a:lnSpc>
              <a:buSzPct val="130000"/>
            </a:pPr>
            <a:endParaRPr lang="en-US" sz="3100" dirty="0"/>
          </a:p>
          <a:p>
            <a:pPr>
              <a:lnSpc>
                <a:spcPct val="80000"/>
              </a:lnSpc>
              <a:buSzPct val="130000"/>
              <a:buFontTx/>
              <a:buNone/>
            </a:pPr>
            <a:endParaRPr lang="en-US" sz="3100" dirty="0" smtClean="0"/>
          </a:p>
          <a:p>
            <a:pPr>
              <a:lnSpc>
                <a:spcPct val="80000"/>
              </a:lnSpc>
              <a:buSzPct val="130000"/>
              <a:buFontTx/>
              <a:buNone/>
            </a:pPr>
            <a:endParaRPr lang="en-US" sz="3100" dirty="0" smtClean="0"/>
          </a:p>
          <a:p>
            <a:pPr>
              <a:lnSpc>
                <a:spcPct val="80000"/>
              </a:lnSpc>
              <a:buSzPct val="130000"/>
              <a:buFontTx/>
              <a:buNone/>
            </a:pPr>
            <a:r>
              <a:rPr lang="en-US" sz="3200" b="1" dirty="0" smtClean="0"/>
              <a:t>Visit our website at </a:t>
            </a:r>
            <a:r>
              <a:rPr lang="en-US" sz="3200" b="1" dirty="0" smtClean="0">
                <a:hlinkClick r:id="rId3"/>
              </a:rPr>
              <a:t>www.ucop.edu/olp</a:t>
            </a:r>
            <a:endParaRPr lang="en-US" sz="3200" b="1" dirty="0" smtClean="0"/>
          </a:p>
          <a:p>
            <a:pPr>
              <a:lnSpc>
                <a:spcPct val="80000"/>
              </a:lnSpc>
              <a:buSzPct val="130000"/>
              <a:buFontTx/>
              <a:buNone/>
            </a:pPr>
            <a:endParaRPr lang="en-US" sz="3100" dirty="0" smtClean="0"/>
          </a:p>
          <a:p>
            <a:pPr>
              <a:lnSpc>
                <a:spcPct val="80000"/>
              </a:lnSpc>
              <a:buSzPct val="130000"/>
              <a:buFontTx/>
              <a:buNone/>
            </a:pPr>
            <a:endParaRPr lang="en-US" sz="3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757238" y="528638"/>
            <a:ext cx="8843962" cy="612775"/>
          </a:xfrm>
        </p:spPr>
        <p:txBody>
          <a:bodyPr/>
          <a:lstStyle/>
          <a:p>
            <a:r>
              <a:rPr lang="en-US" sz="3600" dirty="0" smtClean="0"/>
              <a:t>Who We Are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8465820" cy="5181600"/>
          </a:xfrm>
        </p:spPr>
        <p:txBody>
          <a:bodyPr/>
          <a:lstStyle/>
          <a:p>
            <a:pPr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endParaRPr lang="en-US" sz="3100" dirty="0" smtClean="0"/>
          </a:p>
          <a:p>
            <a:pPr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/>
              <a:t>Prior to September 2008, OLP was part of Facilities Administration</a:t>
            </a:r>
          </a:p>
          <a:p>
            <a:pPr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/>
              <a:t>OLP is now within Dan Sampson’s area- Financial Services and Controls</a:t>
            </a:r>
          </a:p>
          <a:p>
            <a:pPr>
              <a:buSzPct val="130000"/>
            </a:pPr>
            <a:endParaRPr lang="en-US" sz="3100" dirty="0" smtClean="0"/>
          </a:p>
          <a:p>
            <a:pPr>
              <a:buSzPct val="130000"/>
            </a:pPr>
            <a:r>
              <a:rPr lang="en-US" sz="3100" dirty="0" smtClean="0"/>
              <a:t>	</a:t>
            </a:r>
            <a:endParaRPr lang="en-US" sz="3100" i="1" dirty="0">
              <a:latin typeface="Berlin Sans FB Demi" pitchFamily="34" charset="0"/>
            </a:endParaRPr>
          </a:p>
          <a:p>
            <a:pPr>
              <a:buSzPct val="130000"/>
              <a:buFont typeface="Wingdings" pitchFamily="2" charset="2"/>
              <a:buChar char=""/>
            </a:pPr>
            <a:endParaRPr lang="en-US" sz="3100" dirty="0"/>
          </a:p>
          <a:p>
            <a:pPr>
              <a:buSzPct val="130000"/>
              <a:buFont typeface="Wingdings" pitchFamily="2" charset="2"/>
              <a:buChar char=""/>
            </a:pPr>
            <a:endParaRPr lang="en-US" sz="3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757238" y="528638"/>
            <a:ext cx="8843962" cy="612775"/>
          </a:xfrm>
        </p:spPr>
        <p:txBody>
          <a:bodyPr/>
          <a:lstStyle/>
          <a:p>
            <a:r>
              <a:rPr lang="en-US" sz="3600" dirty="0" smtClean="0"/>
              <a:t>Who We Are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8465820" cy="5181600"/>
          </a:xfrm>
        </p:spPr>
        <p:txBody>
          <a:bodyPr/>
          <a:lstStyle/>
          <a:p>
            <a:pPr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/>
              <a:t>Director – Ruth Assily</a:t>
            </a:r>
          </a:p>
          <a:p>
            <a:pPr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/>
              <a:t>Loan Origination	Team</a:t>
            </a:r>
          </a:p>
          <a:p>
            <a:pPr lvl="5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/>
              <a:t>Janis Vega</a:t>
            </a:r>
          </a:p>
          <a:p>
            <a:pPr lvl="5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/>
              <a:t>Jay Valancy</a:t>
            </a:r>
          </a:p>
          <a:p>
            <a:pPr lvl="5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/>
              <a:t>Sally Hopkins</a:t>
            </a:r>
          </a:p>
          <a:p>
            <a:pPr lvl="5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/>
              <a:t>Nora Omalza</a:t>
            </a:r>
          </a:p>
          <a:p>
            <a:pPr lvl="5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/>
              <a:t>Wendy Fong</a:t>
            </a:r>
          </a:p>
          <a:p>
            <a:pPr lvl="5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/>
              <a:t>Alyce Brown</a:t>
            </a:r>
          </a:p>
          <a:p>
            <a:pPr>
              <a:buSzPct val="130000"/>
            </a:pPr>
            <a:endParaRPr lang="en-US" sz="3100" dirty="0" smtClean="0"/>
          </a:p>
          <a:p>
            <a:pPr>
              <a:buSzPct val="130000"/>
            </a:pPr>
            <a:r>
              <a:rPr lang="en-US" sz="3100" dirty="0" smtClean="0"/>
              <a:t>	</a:t>
            </a:r>
            <a:endParaRPr lang="en-US" sz="3100" i="1" dirty="0">
              <a:latin typeface="Berlin Sans FB Demi" pitchFamily="34" charset="0"/>
            </a:endParaRPr>
          </a:p>
          <a:p>
            <a:pPr>
              <a:buSzPct val="130000"/>
              <a:buFont typeface="Wingdings" pitchFamily="2" charset="2"/>
              <a:buChar char=""/>
            </a:pPr>
            <a:endParaRPr lang="en-US" sz="3100" dirty="0"/>
          </a:p>
          <a:p>
            <a:pPr>
              <a:buSzPct val="130000"/>
              <a:buFont typeface="Wingdings" pitchFamily="2" charset="2"/>
              <a:buChar char=""/>
            </a:pPr>
            <a:endParaRPr lang="en-US" sz="3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41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41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41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41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757238" y="528638"/>
            <a:ext cx="8843962" cy="612775"/>
          </a:xfrm>
        </p:spPr>
        <p:txBody>
          <a:bodyPr/>
          <a:lstStyle/>
          <a:p>
            <a:r>
              <a:rPr lang="en-US" sz="3600" dirty="0" smtClean="0"/>
              <a:t>Who We Are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8465820" cy="5181600"/>
          </a:xfrm>
        </p:spPr>
        <p:txBody>
          <a:bodyPr/>
          <a:lstStyle/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3100" dirty="0" smtClean="0"/>
              <a:t>Loan Servicing Team</a:t>
            </a:r>
          </a:p>
          <a:p>
            <a:pPr lvl="5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/>
              <a:t>Luann Ford</a:t>
            </a:r>
          </a:p>
          <a:p>
            <a:pPr lvl="5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/>
              <a:t>Melinda Dahms</a:t>
            </a:r>
          </a:p>
          <a:p>
            <a:pPr lvl="5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/>
              <a:t>Lisa Clemons</a:t>
            </a:r>
          </a:p>
          <a:p>
            <a:pPr lvl="5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/>
              <a:t>Sam Phung</a:t>
            </a:r>
          </a:p>
          <a:p>
            <a:pPr>
              <a:buSzPct val="130000"/>
            </a:pPr>
            <a:endParaRPr lang="en-US" sz="3100" dirty="0" smtClean="0"/>
          </a:p>
          <a:p>
            <a:pPr>
              <a:buSzPct val="130000"/>
            </a:pPr>
            <a:r>
              <a:rPr lang="en-US" sz="3100" dirty="0" smtClean="0"/>
              <a:t>	</a:t>
            </a:r>
            <a:endParaRPr lang="en-US" sz="3100" i="1" dirty="0">
              <a:latin typeface="Berlin Sans FB Demi" pitchFamily="34" charset="0"/>
            </a:endParaRPr>
          </a:p>
          <a:p>
            <a:pPr>
              <a:buSzPct val="130000"/>
              <a:buFont typeface="Wingdings" pitchFamily="2" charset="2"/>
              <a:buChar char=""/>
            </a:pPr>
            <a:endParaRPr lang="en-US" sz="3100" dirty="0"/>
          </a:p>
          <a:p>
            <a:pPr>
              <a:buSzPct val="130000"/>
              <a:buFont typeface="Wingdings" pitchFamily="2" charset="2"/>
              <a:buChar char=""/>
            </a:pPr>
            <a:endParaRPr lang="en-US" sz="3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757238" y="528638"/>
            <a:ext cx="8843962" cy="612775"/>
          </a:xfrm>
        </p:spPr>
        <p:txBody>
          <a:bodyPr/>
          <a:lstStyle/>
          <a:p>
            <a:r>
              <a:rPr lang="en-US" sz="3600" dirty="0" smtClean="0"/>
              <a:t>Where We Are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8465820" cy="5181600"/>
          </a:xfrm>
        </p:spPr>
        <p:txBody>
          <a:bodyPr/>
          <a:lstStyle/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30000"/>
            </a:pPr>
            <a:endParaRPr lang="en-US" sz="3100" dirty="0" smtClean="0"/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30000"/>
            </a:pPr>
            <a:r>
              <a:rPr lang="en-US" sz="3100" dirty="0" smtClean="0"/>
              <a:t>			10</a:t>
            </a:r>
            <a:r>
              <a:rPr lang="en-US" sz="3100" baseline="30000" dirty="0" smtClean="0"/>
              <a:t>th</a:t>
            </a:r>
            <a:r>
              <a:rPr lang="en-US" sz="3100" dirty="0" smtClean="0"/>
              <a:t> Floor</a:t>
            </a:r>
          </a:p>
          <a:p>
            <a:pPr>
              <a:buSzPct val="130000"/>
            </a:pPr>
            <a:r>
              <a:rPr lang="en-US" sz="3100" dirty="0" smtClean="0"/>
              <a:t>			9</a:t>
            </a:r>
            <a:r>
              <a:rPr lang="en-US" sz="3100" baseline="30000" dirty="0" smtClean="0"/>
              <a:t>th</a:t>
            </a:r>
            <a:r>
              <a:rPr lang="en-US" sz="3100" dirty="0" smtClean="0"/>
              <a:t> Floor</a:t>
            </a:r>
          </a:p>
          <a:p>
            <a:pPr>
              <a:buSzPct val="130000"/>
            </a:pPr>
            <a:r>
              <a:rPr lang="en-US" sz="3100" dirty="0" smtClean="0"/>
              <a:t>		X	6</a:t>
            </a:r>
            <a:r>
              <a:rPr lang="en-US" sz="3100" baseline="30000" dirty="0" smtClean="0"/>
              <a:t>th</a:t>
            </a:r>
            <a:r>
              <a:rPr lang="en-US" sz="3100" dirty="0" smtClean="0"/>
              <a:t> Floor</a:t>
            </a:r>
            <a:endParaRPr lang="en-US" sz="3100" dirty="0"/>
          </a:p>
          <a:p>
            <a:pPr>
              <a:buSzPct val="130000"/>
              <a:buFont typeface="Wingdings" pitchFamily="2" charset="2"/>
              <a:buChar char=""/>
            </a:pPr>
            <a:endParaRPr lang="en-US" sz="31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057400" y="2743200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3581400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057400" y="4419600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Mission Statement</a:t>
            </a:r>
            <a:endParaRPr lang="en-US" sz="3600" dirty="0"/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8465820" cy="5181600"/>
          </a:xfrm>
        </p:spPr>
        <p:txBody>
          <a:bodyPr/>
          <a:lstStyle/>
          <a:p>
            <a:pPr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endParaRPr lang="en-US" sz="2800" dirty="0" smtClean="0">
              <a:latin typeface="+mj-lt"/>
              <a:cs typeface="Arial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>
                <a:latin typeface="+mj-lt"/>
                <a:cs typeface="Arial" pitchFamily="34" charset="0"/>
              </a:rPr>
              <a:t>The Office of Loan Programs </a:t>
            </a:r>
            <a:r>
              <a:rPr lang="en-US" sz="2800" b="1" i="1" dirty="0" smtClean="0">
                <a:latin typeface="+mj-lt"/>
                <a:cs typeface="Arial" pitchFamily="34" charset="0"/>
              </a:rPr>
              <a:t>designs</a:t>
            </a:r>
            <a:r>
              <a:rPr lang="en-US" sz="2800" dirty="0" smtClean="0">
                <a:latin typeface="+mj-lt"/>
                <a:cs typeface="Arial" pitchFamily="34" charset="0"/>
              </a:rPr>
              <a:t>, </a:t>
            </a:r>
            <a:r>
              <a:rPr lang="en-US" sz="2800" b="1" i="1" dirty="0" smtClean="0">
                <a:latin typeface="+mj-lt"/>
                <a:cs typeface="Arial" pitchFamily="34" charset="0"/>
              </a:rPr>
              <a:t>delivers </a:t>
            </a:r>
            <a:r>
              <a:rPr lang="en-US" sz="2800" dirty="0" smtClean="0">
                <a:latin typeface="+mj-lt"/>
                <a:cs typeface="Arial" pitchFamily="34" charset="0"/>
              </a:rPr>
              <a:t>and </a:t>
            </a:r>
            <a:r>
              <a:rPr lang="en-US" sz="2800" b="1" i="1" dirty="0" smtClean="0">
                <a:latin typeface="+mj-lt"/>
                <a:cs typeface="Arial" pitchFamily="34" charset="0"/>
              </a:rPr>
              <a:t>manages housing assistance programs </a:t>
            </a:r>
            <a:r>
              <a:rPr lang="en-US" sz="2800" dirty="0" smtClean="0">
                <a:solidFill>
                  <a:srgbClr val="00B0F0"/>
                </a:solidFill>
                <a:latin typeface="+mj-lt"/>
                <a:cs typeface="Arial" pitchFamily="34" charset="0"/>
              </a:rPr>
              <a:t>for the recruitment and retention of faculty and senior managers</a:t>
            </a:r>
            <a:r>
              <a:rPr lang="en-US" sz="2800" dirty="0" smtClean="0">
                <a:latin typeface="+mj-lt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rgbClr val="00B050"/>
                </a:solidFill>
                <a:latin typeface="+mj-lt"/>
                <a:cs typeface="Arial" pitchFamily="34" charset="0"/>
              </a:rPr>
              <a:t>in support of the education, research, and public service missions of the University of California.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Mission Statement</a:t>
            </a:r>
            <a:endParaRPr lang="en-US" sz="3600" dirty="0"/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8465820" cy="5105400"/>
          </a:xfrm>
        </p:spPr>
        <p:txBody>
          <a:bodyPr/>
          <a:lstStyle/>
          <a:p>
            <a:pPr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800" dirty="0" smtClean="0">
                <a:cs typeface="Arial" pitchFamily="34" charset="0"/>
              </a:rPr>
              <a:t>The Office of Loan Programs strives to maintain superior customer satisfaction by: </a:t>
            </a:r>
          </a:p>
          <a:p>
            <a:pPr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endParaRPr lang="en-US" sz="900" dirty="0" smtClean="0">
              <a:cs typeface="Arial" pitchFamily="34" charset="0"/>
            </a:endParaRPr>
          </a:p>
          <a:p>
            <a:pPr marL="1033463" lvl="4" indent="-379413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400" dirty="0" smtClean="0">
                <a:cs typeface="Arial" pitchFamily="34" charset="0"/>
              </a:rPr>
              <a:t>Providing timely, accurate and cost-effective mortgage products and services in compliance with University policy and governmental regulations</a:t>
            </a:r>
          </a:p>
          <a:p>
            <a:pPr marL="1033463" lvl="4" indent="-379413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400" dirty="0" smtClean="0">
                <a:cs typeface="Arial" pitchFamily="34" charset="0"/>
              </a:rPr>
              <a:t>Researching and evaluating new mortgage product alternatives and providing analysis of proposed programs</a:t>
            </a:r>
          </a:p>
          <a:p>
            <a:pPr marL="1033463" lvl="4" indent="-379413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80000"/>
              <a:buFont typeface="Trebuchet MS" pitchFamily="34" charset="0"/>
              <a:buChar char="●"/>
            </a:pPr>
            <a:r>
              <a:rPr lang="en-US" sz="2400" dirty="0" smtClean="0">
                <a:cs typeface="Arial" pitchFamily="34" charset="0"/>
              </a:rPr>
              <a:t>Evaluating mortgage industry processes and related technological changes to continually improve services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6740" y="1554480"/>
            <a:ext cx="9471660" cy="6217920"/>
          </a:xfrm>
        </p:spPr>
        <p:txBody>
          <a:bodyPr/>
          <a:lstStyle/>
          <a:p>
            <a:r>
              <a:rPr lang="en-US" sz="4700" dirty="0" smtClean="0">
                <a:solidFill>
                  <a:schemeClr val="bg2"/>
                </a:solidFill>
              </a:rPr>
              <a:t/>
            </a:r>
            <a:br>
              <a:rPr lang="en-US" sz="4700" dirty="0" smtClean="0">
                <a:solidFill>
                  <a:schemeClr val="bg2"/>
                </a:solidFill>
              </a:rPr>
            </a:br>
            <a:r>
              <a:rPr lang="en-US" sz="4700" dirty="0" smtClean="0">
                <a:solidFill>
                  <a:schemeClr val="bg2"/>
                </a:solidFill>
              </a:rPr>
              <a:t/>
            </a:r>
            <a:br>
              <a:rPr lang="en-US" sz="4700" dirty="0" smtClean="0">
                <a:solidFill>
                  <a:schemeClr val="bg2"/>
                </a:solidFill>
              </a:rPr>
            </a:br>
            <a:r>
              <a:rPr lang="en-US" sz="4700" dirty="0" smtClean="0">
                <a:solidFill>
                  <a:schemeClr val="bg2"/>
                </a:solidFill>
              </a:rPr>
              <a:t>PROGRAM DESCRIPTION</a:t>
            </a:r>
            <a:br>
              <a:rPr lang="en-US" sz="4700" dirty="0" smtClean="0">
                <a:solidFill>
                  <a:schemeClr val="bg2"/>
                </a:solidFill>
              </a:rPr>
            </a:br>
            <a:endParaRPr lang="en-US" sz="47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ACTIVE_TEMPLATE" val="Pitchbook-US"/>
  <p:tag name="JPM_AGENDA_PAGE_TITLE" val="Agenda"/>
  <p:tag name="JPM_APPENDIX_PAGE_TITLE" val=" "/>
  <p:tag name="JPM_BASE_TEMPLATE" val="Pitchbook-US.pot"/>
  <p:tag name="JPM_BRAND" val="JPMorgan"/>
  <p:tag name="JPM_CONTINUOUS_NUMBERING" val="True"/>
  <p:tag name="JPM_RESTART_NUMBERS" val="False"/>
  <p:tag name="JPM_PAGE_NUMBERS" val="True"/>
  <p:tag name="JPM_SECTION_NUMBERS" val="False"/>
  <p:tag name="JPM_TRACKERS" val="True"/>
  <p:tag name="JPM_NUMBER_PAGES" val="True"/>
  <p:tag name="JPM_TRACKER_FILENAME_ONLY" val="False"/>
  <p:tag name="JPM_TRACKER_FULL_PATH" val="True"/>
  <p:tag name="JPM_TRACKER_USER_PATH" val="False"/>
  <p:tag name="JPM_TRACKER_USER_PATH_TEXT" val=" "/>
  <p:tag name="JPM_TRACKER_NONE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BrandCover"/>
  <p:tag name="JPM_BRAND" val="JPMorgan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BrandCover"/>
  <p:tag name="JPM_BRAND" val="JPMorgan Flemin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BRAND" val="JPMorgan Chase"/>
  <p:tag name="JPM_OBJECT_NAME" val="jpmBrandCover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BrandCover"/>
  <p:tag name="JPM_BRAND" val="JPMorgan Partners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Cover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12.gn9snKEivUl2jpdhlh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4lbHIENwCkmdrhOgRgd02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jGDu3ygOdU21nfXvyztl5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12.gn9snKEivUl2jpdhlh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97vh90X6pEmiRWKx2D2kl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SlideMasterVerticalRul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97vh90X6pEmiRWKx2D2kl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jGDu3ygOdU21nfXvyztl5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Stamp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BrandCover"/>
  <p:tag name="JPM_BRAND" val="JF Asset Management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BrandCover"/>
  <p:tag name="JPM_BRAND" val="JF Fund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BrandCover"/>
  <p:tag name="JPM_BRAND" val="JPMorgan Cazenov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BrandCover"/>
  <p:tag name="JPM_BRAND" val="JPMorgan Private Bank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BrandCover"/>
  <p:tag name="JPM_BRAND" val="Chase"/>
</p:tagLst>
</file>

<file path=ppt/theme/theme1.xml><?xml version="1.0" encoding="utf-8"?>
<a:theme xmlns:a="http://schemas.openxmlformats.org/drawingml/2006/main" name="Pitchbook-US">
  <a:themeElements>
    <a:clrScheme name="Pitchbook-US 1">
      <a:dk1>
        <a:srgbClr val="000000"/>
      </a:dk1>
      <a:lt1>
        <a:srgbClr val="FFFFFF"/>
      </a:lt1>
      <a:dk2>
        <a:srgbClr val="EAEAEA"/>
      </a:dk2>
      <a:lt2>
        <a:srgbClr val="264E84"/>
      </a:lt2>
      <a:accent1>
        <a:srgbClr val="6490CB"/>
      </a:accent1>
      <a:accent2>
        <a:srgbClr val="5FA364"/>
      </a:accent2>
      <a:accent3>
        <a:srgbClr val="FFFFFF"/>
      </a:accent3>
      <a:accent4>
        <a:srgbClr val="000000"/>
      </a:accent4>
      <a:accent5>
        <a:srgbClr val="B8C6E2"/>
      </a:accent5>
      <a:accent6>
        <a:srgbClr val="55935A"/>
      </a:accent6>
      <a:hlink>
        <a:srgbClr val="D6BC38"/>
      </a:hlink>
      <a:folHlink>
        <a:srgbClr val="264E84"/>
      </a:folHlink>
    </a:clrScheme>
    <a:fontScheme name="Pitchbook-US">
      <a:majorFont>
        <a:latin typeface="Trebuchet MS"/>
        <a:ea typeface="LF_Kai"/>
        <a:cs typeface=""/>
      </a:majorFont>
      <a:minorFont>
        <a:latin typeface="Trebuchet MS"/>
        <a:ea typeface="LF_Ka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Pitchbook-US 1">
        <a:dk1>
          <a:srgbClr val="000000"/>
        </a:dk1>
        <a:lt1>
          <a:srgbClr val="FFFFFF"/>
        </a:lt1>
        <a:dk2>
          <a:srgbClr val="EAEAEA"/>
        </a:dk2>
        <a:lt2>
          <a:srgbClr val="264E84"/>
        </a:lt2>
        <a:accent1>
          <a:srgbClr val="6490CB"/>
        </a:accent1>
        <a:accent2>
          <a:srgbClr val="5FA364"/>
        </a:accent2>
        <a:accent3>
          <a:srgbClr val="FFFFFF"/>
        </a:accent3>
        <a:accent4>
          <a:srgbClr val="000000"/>
        </a:accent4>
        <a:accent5>
          <a:srgbClr val="B8C6E2"/>
        </a:accent5>
        <a:accent6>
          <a:srgbClr val="55935A"/>
        </a:accent6>
        <a:hlink>
          <a:srgbClr val="D6BC38"/>
        </a:hlink>
        <a:folHlink>
          <a:srgbClr val="264E8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E6EAD0"/>
      </a:dk2>
      <a:lt2>
        <a:srgbClr val="2C5280"/>
      </a:lt2>
      <a:accent1>
        <a:srgbClr val="799656"/>
      </a:accent1>
      <a:accent2>
        <a:srgbClr val="D6BC38"/>
      </a:accent2>
      <a:accent3>
        <a:srgbClr val="FFFFFF"/>
      </a:accent3>
      <a:accent4>
        <a:srgbClr val="000000"/>
      </a:accent4>
      <a:accent5>
        <a:srgbClr val="BEC9B4"/>
      </a:accent5>
      <a:accent6>
        <a:srgbClr val="C2AA32"/>
      </a:accent6>
      <a:hlink>
        <a:srgbClr val="6490CB"/>
      </a:hlink>
      <a:folHlink>
        <a:srgbClr val="9579A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Pitchbook-US</Template>
  <TotalTime>4046</TotalTime>
  <Words>437</Words>
  <Application>Microsoft Office PowerPoint</Application>
  <PresentationFormat>Custom</PresentationFormat>
  <Paragraphs>145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Pitchbook-US</vt:lpstr>
      <vt:lpstr>Slide 0</vt:lpstr>
      <vt:lpstr>Outline </vt:lpstr>
      <vt:lpstr>Who We Are</vt:lpstr>
      <vt:lpstr>Who We Are</vt:lpstr>
      <vt:lpstr>Who We Are</vt:lpstr>
      <vt:lpstr>Where We Are</vt:lpstr>
      <vt:lpstr>Mission Statement</vt:lpstr>
      <vt:lpstr>Mission Statement</vt:lpstr>
      <vt:lpstr>  PROGRAM DESCRIPTION </vt:lpstr>
      <vt:lpstr>WHY A LOAN PROGRAM?</vt:lpstr>
      <vt:lpstr>MOP Features </vt:lpstr>
      <vt:lpstr>MOP Features </vt:lpstr>
      <vt:lpstr>MOP Features </vt:lpstr>
      <vt:lpstr>MOP Features </vt:lpstr>
      <vt:lpstr>Loan Program Eligibility </vt:lpstr>
      <vt:lpstr>Loan Program Eligibility </vt:lpstr>
      <vt:lpstr>Loan Program Eligibility </vt:lpstr>
      <vt:lpstr>Summary </vt:lpstr>
      <vt:lpstr>Slide 18</vt:lpstr>
      <vt:lpstr>For More Information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Computer</dc:creator>
  <cp:lastModifiedBy>rassily</cp:lastModifiedBy>
  <cp:revision>1508</cp:revision>
  <cp:lastPrinted>2002-05-20T22:18:19Z</cp:lastPrinted>
  <dcterms:created xsi:type="dcterms:W3CDTF">2002-01-15T15:45:57Z</dcterms:created>
  <dcterms:modified xsi:type="dcterms:W3CDTF">2012-07-19T17:52:35Z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Current">
    <vt:lpwstr>2.2.0</vt:lpwstr>
  </property>
  <property fmtid="{D5CDD505-2E9C-101B-9397-08002B2CF9AE}" pid="3" name="VersionOriginal">
    <vt:lpwstr>2.2.0</vt:lpwstr>
  </property>
  <property fmtid="{D5CDD505-2E9C-101B-9397-08002B2CF9AE}" pid="4" name="ProductID">
    <vt:lpwstr>2.2.0</vt:lpwstr>
  </property>
</Properties>
</file>