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394" r:id="rId2"/>
    <p:sldId id="576" r:id="rId3"/>
    <p:sldId id="398" r:id="rId4"/>
    <p:sldId id="584" r:id="rId5"/>
    <p:sldId id="586" r:id="rId6"/>
    <p:sldId id="588" r:id="rId7"/>
    <p:sldId id="577" r:id="rId8"/>
    <p:sldId id="600" r:id="rId9"/>
    <p:sldId id="598" r:id="rId10"/>
    <p:sldId id="601" r:id="rId11"/>
    <p:sldId id="592" r:id="rId12"/>
    <p:sldId id="593" r:id="rId13"/>
    <p:sldId id="594" r:id="rId14"/>
    <p:sldId id="589" r:id="rId15"/>
    <p:sldId id="602" r:id="rId16"/>
    <p:sldId id="595" r:id="rId17"/>
    <p:sldId id="591" r:id="rId18"/>
    <p:sldId id="558" r:id="rId19"/>
    <p:sldId id="582" r:id="rId20"/>
    <p:sldId id="572" r:id="rId21"/>
    <p:sldId id="574" r:id="rId22"/>
  </p:sldIdLst>
  <p:sldSz cx="10058400" cy="7772400"/>
  <p:notesSz cx="7023100" cy="93091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rebuchet MS" pitchFamily="34" charset="0"/>
        <a:ea typeface="LF_Kai"/>
        <a:cs typeface="LF_Ka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3399FF"/>
    <a:srgbClr val="FA9106"/>
    <a:srgbClr val="FF33CC"/>
    <a:srgbClr val="FFFF01"/>
    <a:srgbClr val="00386B"/>
    <a:srgbClr val="D3DBEC"/>
    <a:srgbClr val="C4D8E2"/>
    <a:srgbClr val="EAEEF6"/>
    <a:srgbClr val="DE607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7" autoAdjust="0"/>
    <p:restoredTop sz="85207" autoAdjust="0"/>
  </p:normalViewPr>
  <p:slideViewPr>
    <p:cSldViewPr>
      <p:cViewPr>
        <p:scale>
          <a:sx n="100" d="100"/>
          <a:sy n="100" d="100"/>
        </p:scale>
        <p:origin x="-1230" y="-78"/>
      </p:cViewPr>
      <p:guideLst>
        <p:guide orient="horz" pos="4320"/>
        <p:guide orient="horz" pos="768"/>
        <p:guide orient="horz" pos="3888"/>
        <p:guide orient="horz" pos="4128"/>
        <p:guide orient="horz" pos="2736"/>
        <p:guide orient="horz" pos="2448"/>
        <p:guide pos="5808"/>
        <p:guide pos="767"/>
        <p:guide pos="3264"/>
        <p:guide pos="312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974" y="-78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43649" cy="46637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637" tIns="46637" rIns="46637" bIns="46637" numCol="1" anchor="t" anchorCtr="0" compatLnSpc="1">
            <a:prstTxWarp prst="textNoShape">
              <a:avLst/>
            </a:prstTxWarp>
          </a:bodyPr>
          <a:lstStyle>
            <a:lvl1pPr algn="l" defTabSz="932041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452" y="2"/>
            <a:ext cx="3043649" cy="46637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637" tIns="46637" rIns="46637" bIns="46637" numCol="1" anchor="t" anchorCtr="0" compatLnSpc="1">
            <a:prstTxWarp prst="textNoShape">
              <a:avLst/>
            </a:prstTxWarp>
          </a:bodyPr>
          <a:lstStyle>
            <a:lvl1pPr algn="r" defTabSz="932041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722"/>
            <a:ext cx="3043649" cy="46637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637" tIns="46637" rIns="46637" bIns="46637" numCol="1" anchor="b" anchorCtr="0" compatLnSpc="1">
            <a:prstTxWarp prst="textNoShape">
              <a:avLst/>
            </a:prstTxWarp>
          </a:bodyPr>
          <a:lstStyle>
            <a:lvl1pPr algn="l" defTabSz="932041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452" y="8842722"/>
            <a:ext cx="3043649" cy="46637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46637" tIns="46637" rIns="46637" bIns="46637" numCol="1" anchor="b" anchorCtr="0" compatLnSpc="1">
            <a:prstTxWarp prst="textNoShape">
              <a:avLst/>
            </a:prstTxWarp>
          </a:bodyPr>
          <a:lstStyle>
            <a:lvl1pPr algn="r" defTabSz="932041" eaLnBrk="0" hangingPunct="0">
              <a:spcBef>
                <a:spcPct val="0"/>
              </a:spcBef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fld id="{AB0DBFA0-AB49-42A1-9CBB-A60D22866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698500"/>
            <a:ext cx="45148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935806" y="4420592"/>
            <a:ext cx="5151493" cy="41912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Bullet one</a:t>
            </a:r>
          </a:p>
          <a:p>
            <a:pPr lvl="2"/>
            <a:r>
              <a:rPr lang="en-US" noProof="0" smtClean="0"/>
              <a:t>bullet two</a:t>
            </a:r>
          </a:p>
          <a:p>
            <a:pPr lvl="3"/>
            <a:r>
              <a:rPr lang="en-US" noProof="0" smtClean="0"/>
              <a:t>bullet three</a:t>
            </a:r>
          </a:p>
          <a:p>
            <a:pPr lvl="4"/>
            <a:r>
              <a:rPr lang="en-US" noProof="0" smtClean="0"/>
              <a:t>bullet four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chemeClr val="bg2"/>
      </a:buClr>
      <a:buSzPct val="92000"/>
      <a:buFont typeface="Wingdings" pitchFamily="2" charset="2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161925" indent="-160338" algn="l" defTabSz="1019175" rtl="0" eaLnBrk="0" fontAlgn="base" hangingPunct="0">
      <a:lnSpc>
        <a:spcPts val="1500"/>
      </a:lnSpc>
      <a:spcBef>
        <a:spcPts val="1500"/>
      </a:spcBef>
      <a:spcAft>
        <a:spcPct val="0"/>
      </a:spcAft>
      <a:buClr>
        <a:schemeClr val="bg2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328613" indent="-165100" algn="l" defTabSz="1019175" rtl="0" eaLnBrk="0" fontAlgn="base" hangingPunct="0">
      <a:lnSpc>
        <a:spcPts val="1500"/>
      </a:lnSpc>
      <a:spcBef>
        <a:spcPts val="700"/>
      </a:spcBef>
      <a:spcAft>
        <a:spcPct val="0"/>
      </a:spcAft>
      <a:buClr>
        <a:srgbClr val="7D7D7D"/>
      </a:buClr>
      <a:buSzPct val="92000"/>
      <a:buFont typeface="Wingdings" pitchFamily="2" charset="2"/>
      <a:buChar char="n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488950" indent="-158750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chemeClr val="bg2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657225" indent="-166688" algn="l" defTabSz="1019175" rtl="0" eaLnBrk="0" fontAlgn="base" hangingPunct="0">
      <a:lnSpc>
        <a:spcPts val="1500"/>
      </a:lnSpc>
      <a:spcBef>
        <a:spcPts val="500"/>
      </a:spcBef>
      <a:spcAft>
        <a:spcPct val="0"/>
      </a:spcAft>
      <a:buClr>
        <a:srgbClr val="7D7D7D"/>
      </a:buClr>
      <a:buSzPct val="92000"/>
      <a:buChar char="—"/>
      <a:defRPr sz="11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698500"/>
            <a:ext cx="4514850" cy="3490913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/>
              <a:t>Welcome</a:t>
            </a:r>
            <a:r>
              <a:rPr lang="en-US" baseline="0" dirty="0" smtClean="0"/>
              <a:t> to the Lunch and Learn series</a:t>
            </a:r>
          </a:p>
          <a:p>
            <a:r>
              <a:rPr lang="en-US" baseline="0" dirty="0" smtClean="0"/>
              <a:t>I’m Joao and this is Maria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costs are</a:t>
            </a:r>
            <a:r>
              <a:rPr lang="en-US" baseline="0" dirty="0" smtClean="0"/>
              <a:t> initially paid for by the University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698500"/>
            <a:ext cx="4513262" cy="3489325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6" y="4419055"/>
            <a:ext cx="5151493" cy="4192789"/>
          </a:xfrm>
          <a:noFill/>
          <a:ln w="9525"/>
        </p:spPr>
        <p:txBody>
          <a:bodyPr lIns="87700" tIns="43851" rIns="87700" bIns="43851"/>
          <a:lstStyle/>
          <a:p>
            <a:r>
              <a:rPr lang="en-US" dirty="0" smtClean="0"/>
              <a:t>How do we get to these</a:t>
            </a:r>
            <a:r>
              <a:rPr lang="en-US" baseline="0" dirty="0" smtClean="0"/>
              <a:t> rates? Let’s take a look at the next slide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698500"/>
            <a:ext cx="4513262" cy="3489325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6" y="4419055"/>
            <a:ext cx="5151493" cy="4192789"/>
          </a:xfrm>
          <a:noFill/>
          <a:ln w="9525"/>
        </p:spPr>
        <p:txBody>
          <a:bodyPr lIns="87700" tIns="43851" rIns="87700" bIns="4385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698500"/>
            <a:ext cx="4514850" cy="3490913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We’ll start off with some quotes. Hope you find</a:t>
            </a:r>
            <a:r>
              <a:rPr lang="en-US" baseline="0" dirty="0" smtClean="0"/>
              <a:t> them helpful, inspiring and encouraging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698500"/>
            <a:ext cx="4513262" cy="3489325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6" y="4419054"/>
            <a:ext cx="5151493" cy="4192789"/>
          </a:xfrm>
          <a:noFill/>
          <a:ln w="9525"/>
        </p:spPr>
        <p:txBody>
          <a:bodyPr lIns="87711" tIns="43857" rIns="87711" bIns="43857"/>
          <a:lstStyle/>
          <a:p>
            <a:r>
              <a:rPr lang="en-US" dirty="0" smtClean="0"/>
              <a:t>This is what we try to accomplish today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698500"/>
            <a:ext cx="4513262" cy="3489325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6" y="4419055"/>
            <a:ext cx="5151493" cy="4192789"/>
          </a:xfrm>
          <a:noFill/>
          <a:ln w="9525"/>
        </p:spPr>
        <p:txBody>
          <a:bodyPr lIns="87700" tIns="43851" rIns="87700" bIns="43851"/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Coordinate</a:t>
            </a:r>
            <a:r>
              <a:rPr lang="en-US" baseline="0" dirty="0" smtClean="0"/>
              <a:t> with campus to develop and to submit F&amp;A rate proposals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Interpretation of federal rules and regulations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Develop </a:t>
            </a:r>
            <a:r>
              <a:rPr lang="en-US" baseline="0" dirty="0" err="1" smtClean="0"/>
              <a:t>systemwide</a:t>
            </a:r>
            <a:r>
              <a:rPr lang="en-US" baseline="0" dirty="0" smtClean="0"/>
              <a:t> costing policies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Work with federal auditors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5713" y="698500"/>
            <a:ext cx="4513262" cy="3489325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806" y="4419055"/>
            <a:ext cx="5151493" cy="4192789"/>
          </a:xfrm>
          <a:noFill/>
          <a:ln w="9525"/>
        </p:spPr>
        <p:txBody>
          <a:bodyPr lIns="87700" tIns="43851" rIns="87700" bIns="43851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Depreciation</a:t>
            </a:r>
            <a:r>
              <a:rPr lang="en-US" baseline="0" dirty="0" smtClean="0"/>
              <a:t> of the lab building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Salary and benefit of the researcher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Equipment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Electricity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Infrastructure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Payroll processing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 smtClean="0"/>
              <a:t>PI has an idea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Search</a:t>
            </a:r>
            <a:r>
              <a:rPr lang="en-US" baseline="0" dirty="0" smtClean="0"/>
              <a:t> for funding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Write proposal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Internal review </a:t>
            </a:r>
            <a:r>
              <a:rPr lang="en-US" baseline="0" dirty="0" smtClean="0"/>
              <a:t>and approval</a:t>
            </a: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submission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image" Target="../media/image3.wmf"/><Relationship Id="rId17" Type="http://schemas.openxmlformats.org/officeDocument/2006/relationships/image" Target="../media/image8.png"/><Relationship Id="rId2" Type="http://schemas.openxmlformats.org/officeDocument/2006/relationships/tags" Target="../tags/tag6.xml"/><Relationship Id="rId16" Type="http://schemas.openxmlformats.org/officeDocument/2006/relationships/image" Target="../media/image7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2.wmf"/><Relationship Id="rId5" Type="http://schemas.openxmlformats.org/officeDocument/2006/relationships/tags" Target="../tags/tag9.xml"/><Relationship Id="rId15" Type="http://schemas.openxmlformats.org/officeDocument/2006/relationships/image" Target="../media/image6.png"/><Relationship Id="rId10" Type="http://schemas.openxmlformats.org/officeDocument/2006/relationships/slideMaster" Target="../slideMasters/slideMaster1.xml"/><Relationship Id="rId19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blackGray">
          <a:xfrm>
            <a:off x="-2514600" y="4279900"/>
            <a:ext cx="229393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7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blackGray">
          <a:xfrm>
            <a:off x="-2001838" y="4781550"/>
            <a:ext cx="1781176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8" descr="Logo2004_JPM-Cazenove_C" hidden="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390648" y="6400800"/>
            <a:ext cx="11699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9" descr="Logo2005_JPMPB_C_Blue300" hidden="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476374" y="3049588"/>
            <a:ext cx="1255712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Logo2005_Chase_C_Blue300" hidden="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255713" y="5908675"/>
            <a:ext cx="10350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1" descr="Logo2005_JPM_C_Blue300" hidden="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790699" y="1876425"/>
            <a:ext cx="1570036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2" descr="Logo2005_JPMAM_C_Blue300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476374" y="2416175"/>
            <a:ext cx="12557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3" descr="Logo2005_JPMC_C_Blue300" hidden="1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-2078036" y="5416552"/>
            <a:ext cx="1857375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4" descr="Logo2005_JPMP_C_Blue300" hidden="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1476374" y="3667127"/>
            <a:ext cx="12557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2" y="528639"/>
            <a:ext cx="2133600" cy="579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7238" y="528639"/>
            <a:ext cx="6253162" cy="579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41" y="528640"/>
            <a:ext cx="7313611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128840" y="1524000"/>
            <a:ext cx="7167562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41" y="528640"/>
            <a:ext cx="7313611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128839" y="1524000"/>
            <a:ext cx="3506787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8027" y="1524000"/>
            <a:ext cx="3508375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41" y="528640"/>
            <a:ext cx="7313611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28839" y="1524000"/>
            <a:ext cx="3506787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5788027" y="1524000"/>
            <a:ext cx="3508375" cy="48006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125000"/>
              <a:buFont typeface="Arial" pitchFamily="34" charset="0"/>
              <a:buChar char="•"/>
              <a:defRPr/>
            </a:lvl2pPr>
            <a:lvl3pPr>
              <a:buSzPct val="125000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4994277"/>
            <a:ext cx="8548688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3294063"/>
            <a:ext cx="8548688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8839" y="1524000"/>
            <a:ext cx="35067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8027" y="1524000"/>
            <a:ext cx="3508375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0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9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9" y="2465390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90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6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90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7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7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7" y="6083302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7241" y="528640"/>
            <a:ext cx="7313611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2128840" y="1524000"/>
            <a:ext cx="716756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36571" rIns="36571" bIns="3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Bullet one</a:t>
            </a:r>
          </a:p>
          <a:p>
            <a:pPr lvl="2"/>
            <a:r>
              <a:rPr lang="en-US" smtClean="0"/>
              <a:t>Bullet two</a:t>
            </a:r>
          </a:p>
          <a:p>
            <a:pPr lvl="3"/>
            <a:r>
              <a:rPr lang="en-US" smtClean="0"/>
              <a:t>Bullet three</a:t>
            </a:r>
          </a:p>
          <a:p>
            <a:pPr lvl="4"/>
            <a:r>
              <a:rPr lang="en-US" smtClean="0"/>
              <a:t>Bullet four</a:t>
            </a:r>
          </a:p>
        </p:txBody>
      </p:sp>
      <p:sp>
        <p:nvSpPr>
          <p:cNvPr id="21685" name="Line 181"/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768350" y="1316038"/>
            <a:ext cx="0" cy="6089650"/>
          </a:xfrm>
          <a:prstGeom prst="line">
            <a:avLst/>
          </a:prstGeom>
          <a:noFill/>
          <a:ln w="4445">
            <a:solidFill>
              <a:srgbClr val="264E84"/>
            </a:solidFill>
            <a:round/>
            <a:headEnd/>
            <a:tailEnd/>
          </a:ln>
          <a:effectLst/>
        </p:spPr>
        <p:txBody>
          <a:bodyPr wrap="none" lIns="45720" rIns="45720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2601" y="7239000"/>
            <a:ext cx="4572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0667D8CD-CE9E-482E-853F-B0B13DB18967}" type="slidenum">
              <a:rPr lang="en-US">
                <a:ea typeface="+mn-ea"/>
                <a:cs typeface="+mn-cs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dirty="0">
              <a:ea typeface="+mn-ea"/>
              <a:cs typeface="+mn-cs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8202" y="6551615"/>
            <a:ext cx="839788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jpmDocTracker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16200000">
            <a:off x="-1344610" y="5248275"/>
            <a:ext cx="3959225" cy="1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/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900" noProof="1">
                <a:solidFill>
                  <a:srgbClr val="808080"/>
                </a:solidFill>
                <a:ea typeface="LF_Kai" pitchFamily="2" charset="-122"/>
                <a:cs typeface="+mn-cs"/>
              </a:rPr>
              <a:t>U N I V E R S I T Y   O F  C A L I F O R N I A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hdr="0" ftr="0" dt="0"/>
  <p:txStyles>
    <p:titleStyle>
      <a:lvl1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LF_Kai"/>
        </a:defRPr>
      </a:lvl1pPr>
      <a:lvl2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2pPr>
      <a:lvl3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3pPr>
      <a:lvl4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4pPr>
      <a:lvl5pPr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  <a:cs typeface="LF_Kai"/>
        </a:defRPr>
      </a:lvl5pPr>
      <a:lvl6pPr marL="4572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6pPr>
      <a:lvl7pPr marL="9144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7pPr>
      <a:lvl8pPr marL="13716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8pPr>
      <a:lvl9pPr marL="1828800" algn="l" defTabSz="1019175" rtl="0" eaLnBrk="0" fontAlgn="base" hangingPunct="0">
        <a:lnSpc>
          <a:spcPts val="2788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Trebuchet MS" pitchFamily="34" charset="0"/>
          <a:ea typeface="LF_Kai" pitchFamily="2" charset="-122"/>
        </a:defRPr>
      </a:lvl9pPr>
    </p:titleStyle>
    <p:bodyStyle>
      <a:lvl1pPr marL="342900" indent="-342900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rgbClr val="C0C0C0"/>
        </a:buClr>
        <a:buSzPct val="92000"/>
        <a:buFont typeface="Wingdings" pitchFamily="2" charset="2"/>
        <a:defRPr sz="1400">
          <a:solidFill>
            <a:schemeClr val="tx1"/>
          </a:solidFill>
          <a:latin typeface="+mn-lt"/>
          <a:ea typeface="+mn-ea"/>
          <a:cs typeface="LF_Kai"/>
        </a:defRPr>
      </a:lvl1pPr>
      <a:lvl2pPr marL="207963" indent="-206375" algn="l" defTabSz="1019175" rtl="0" eaLnBrk="0" fontAlgn="base" hangingPunct="0">
        <a:lnSpc>
          <a:spcPct val="110000"/>
        </a:lnSpc>
        <a:spcBef>
          <a:spcPct val="70000"/>
        </a:spcBef>
        <a:spcAft>
          <a:spcPct val="0"/>
        </a:spcAft>
        <a:buClr>
          <a:schemeClr val="folHlink"/>
        </a:buClr>
        <a:buSzPct val="175000"/>
        <a:buFont typeface="Arial" pitchFamily="34" charset="0"/>
        <a:buChar char="•"/>
        <a:defRPr sz="1400">
          <a:solidFill>
            <a:schemeClr val="tx1"/>
          </a:solidFill>
          <a:latin typeface="+mn-lt"/>
          <a:ea typeface="+mn-ea"/>
          <a:cs typeface="LF_Kai"/>
        </a:defRPr>
      </a:lvl2pPr>
      <a:lvl3pPr marL="423863" indent="-212725" algn="l" defTabSz="101917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C0C0C0"/>
        </a:buClr>
        <a:buSzPct val="175000"/>
        <a:buFont typeface="Trebuchet MS" pitchFamily="34" charset="0"/>
        <a:buChar char="―"/>
        <a:defRPr sz="1400">
          <a:solidFill>
            <a:schemeClr val="tx1"/>
          </a:solidFill>
          <a:latin typeface="+mn-lt"/>
          <a:ea typeface="+mn-ea"/>
          <a:cs typeface="LF_Kai"/>
        </a:defRPr>
      </a:lvl3pPr>
      <a:lvl4pPr marL="652463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Char char="—"/>
        <a:defRPr sz="1400">
          <a:solidFill>
            <a:schemeClr val="tx1"/>
          </a:solidFill>
          <a:latin typeface="+mn-lt"/>
          <a:ea typeface="+mn-ea"/>
          <a:cs typeface="LF_Kai"/>
        </a:defRPr>
      </a:lvl4pPr>
      <a:lvl5pPr marL="8794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  <a:cs typeface="LF_Kai"/>
        </a:defRPr>
      </a:lvl5pPr>
      <a:lvl6pPr marL="13366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6pPr>
      <a:lvl7pPr marL="17938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7pPr>
      <a:lvl8pPr marL="22510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8pPr>
      <a:lvl9pPr marL="2708275" indent="-225425" algn="l" defTabSz="1019175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C0C0C0"/>
        </a:buClr>
        <a:buChar char="—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12.jpeg"/><Relationship Id="rId5" Type="http://schemas.openxmlformats.org/officeDocument/2006/relationships/tags" Target="../tags/tag18.xml"/><Relationship Id="rId10" Type="http://schemas.openxmlformats.org/officeDocument/2006/relationships/image" Target="../media/image11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images/view;_ylt=A2KJkIcmeYxPQgwAJZuJzbkF;_ylu=X3oDMTBlMTQ4cGxyBHNlYwNzcgRzbGsDaW1n?back=http://images.search.yahoo.com/search/images?p=funny+boxing+cartoons&amp;n=30&amp;ei=utf-8&amp;y=Search&amp;fr=yfp-t-701-s&amp;tab=organic&amp;ri=10&amp;w=400&amp;h=578&amp;imgurl=drawinghowtodraw.com/stepbystepdrawinglessons/wp-content/uploads/2010/02/finished-bunny-boxing.png&amp;rurl=http://www.drawinghowtodraw.com/stepbystepdrawinglessons/2010/02/how-to-draw-cartoon-bunny-rabbit-boxing-with-easy-step-by-step-lesson/&amp;size=88+KB&amp;name=Step+finished+bunny+boxing+How+to+Draw+Cartoon+Bunny+Rabbit+Boxing+...&amp;p=funny+boxing+cartoons&amp;oid=a46d8332aed345c1bf033d6a2d743f8c&amp;fr2=&amp;fr=yfp-t-701-s&amp;tt=Step+finished+bunny+boxing+How+to+Draw+Cartoon+Bunny+Rabbit+Boxing+...&amp;b=0&amp;ni=144&amp;no=10&amp;tab=organic&amp;ts=&amp;sigr=147p9s3t1&amp;sigb=13s4crs9s&amp;sigi=132rgkuce&amp;.crumb=8PqDGAN0Bm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hyperlink" Target="http://images.search.yahoo.com/images/view;_ylt=A2KJkK64eoxPtjIAAvqJzbkF;_ylu=X3oDMTBlMTQ4cGxyBHNlYwNzcgRzbGsDaW1n?back=http://images.search.yahoo.com/search/images?p=boxing+cartoons+images&amp;sado=1&amp;n=30&amp;ei=utf-8&amp;fr=yfp-t-701-s&amp;fr2=sg-gac&amp;tab=organic&amp;ri=99&amp;w=450&amp;h=391&amp;imgurl=images.clipartof.com/small/441225-Cartoon-Boxing-Bull-Poster-Art-Print.jpg&amp;rurl=http://www.clipartof.com/interior_wall_decor/details/Cartoon-Boxing-Bull-Poster-Art-Print-441225&amp;size=65.4+KB&amp;name=...+and+recommended+with+most+cartoon+and+brightly+colored+images&amp;p=boxing+cartoons+images&amp;oid=ff5b0ccebcc0b487b1a6688d947eca4f&amp;fr2=sg-gac&amp;fr=yfp-t-701-s&amp;tt=...+and+recommended+with+most+cartoon+and+brightly+colored+images&amp;b=91&amp;ni=144&amp;no=99&amp;tab=organic&amp;ts=&amp;sigr=130rbl0tl&amp;sigb=14618rtq7&amp;sigi=12aglmdlb&amp;.crumb=8PqDGAN0Bmf" TargetMode="Externa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#hel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hyperlink" Target="#help"/><Relationship Id="rId5" Type="http://schemas.openxmlformats.org/officeDocument/2006/relationships/hyperlink" Target="#help"/><Relationship Id="rId4" Type="http://schemas.openxmlformats.org/officeDocument/2006/relationships/hyperlink" Target="#hel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oao.Pires@ucop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oris.Wildeman@ucop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61105.Dr_Seuss" TargetMode="External"/><Relationship Id="rId7" Type="http://schemas.openxmlformats.org/officeDocument/2006/relationships/hyperlink" Target="http://www.goodreads.com/author/show/14033.Winston_S_Churchi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dreads.com/author/show/3091287.Thomas_A_Edison" TargetMode="External"/><Relationship Id="rId5" Type="http://schemas.openxmlformats.org/officeDocument/2006/relationships/hyperlink" Target="http://www.goodreads.com/author/show/3565.Oscar_Wilde" TargetMode="External"/><Relationship Id="rId4" Type="http://schemas.openxmlformats.org/officeDocument/2006/relationships/hyperlink" Target="http://www.goodreads.com/author/show/9810.Albert_Einstei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ias.ucop.edu/eias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#help"/><Relationship Id="rId3" Type="http://schemas.openxmlformats.org/officeDocument/2006/relationships/notesSlide" Target="../notesSlides/notesSlide6.xml"/><Relationship Id="rId7" Type="http://schemas.openxmlformats.org/officeDocument/2006/relationships/hyperlink" Target="#hel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6" Type="http://schemas.openxmlformats.org/officeDocument/2006/relationships/hyperlink" Target="#help"/><Relationship Id="rId5" Type="http://schemas.openxmlformats.org/officeDocument/2006/relationships/hyperlink" Target="#help"/><Relationship Id="rId10" Type="http://schemas.openxmlformats.org/officeDocument/2006/relationships/hyperlink" Target="#help"/><Relationship Id="rId4" Type="http://schemas.openxmlformats.org/officeDocument/2006/relationships/hyperlink" Target="#help"/><Relationship Id="rId9" Type="http://schemas.openxmlformats.org/officeDocument/2006/relationships/hyperlink" Target="#hel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543800"/>
            <a:ext cx="1005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43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8437" y="3124200"/>
            <a:ext cx="9639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936" tIns="0" rIns="50936" bIns="0" anchor="ctr"/>
          <a:lstStyle/>
          <a:p>
            <a:pPr algn="ctr" defTabSz="1355725" eaLnBrk="0" hangingPunct="0"/>
            <a:endParaRPr lang="en-US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2200" dirty="0" smtClean="0"/>
          </a:p>
          <a:p>
            <a:pPr algn="ctr" defTabSz="1355725" eaLnBrk="0" hangingPunct="0"/>
            <a:endParaRPr lang="en-US" sz="3000" dirty="0" smtClean="0">
              <a:solidFill>
                <a:schemeClr val="accent1"/>
              </a:solidFill>
            </a:endParaRPr>
          </a:p>
          <a:p>
            <a:pPr algn="ctr" defTabSz="1355725" eaLnBrk="0" hangingPunct="0"/>
            <a:r>
              <a:rPr lang="en-US" sz="2400" dirty="0" smtClean="0">
                <a:solidFill>
                  <a:schemeClr val="accent1"/>
                </a:solidFill>
              </a:rPr>
              <a:t>Lunch-n-Learn:  Costing Policy &amp; Analysis Overview</a:t>
            </a:r>
          </a:p>
          <a:p>
            <a:pPr algn="ctr" defTabSz="1355725" eaLnBrk="0" hangingPunct="0"/>
            <a:endParaRPr lang="en-US" sz="1600" dirty="0" smtClean="0">
              <a:solidFill>
                <a:schemeClr val="accent1"/>
              </a:solidFill>
            </a:endParaRP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Presented By: </a:t>
            </a: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Joao Pires</a:t>
            </a: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Maria Cornejo</a:t>
            </a:r>
          </a:p>
          <a:p>
            <a:pPr algn="ctr" defTabSz="1355725" eaLnBrk="0" hangingPunct="0"/>
            <a:endParaRPr lang="en-US" sz="1600" dirty="0" smtClean="0">
              <a:solidFill>
                <a:schemeClr val="accent1"/>
              </a:solidFill>
            </a:endParaRPr>
          </a:p>
          <a:p>
            <a:pPr algn="ctr" defTabSz="1355725" eaLnBrk="0" hangingPunct="0"/>
            <a:r>
              <a:rPr lang="en-US" sz="1600" dirty="0" smtClean="0">
                <a:solidFill>
                  <a:schemeClr val="accent1"/>
                </a:solidFill>
              </a:rPr>
              <a:t>April 17, 2012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4115" y="433390"/>
            <a:ext cx="267176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2"/>
            <a:ext cx="10058400" cy="2508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43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0" y="7467600"/>
            <a:ext cx="10058400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843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0" y="185739"/>
            <a:ext cx="10058400" cy="746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62200" y="3200400"/>
            <a:ext cx="5412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a Sponsored Project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52600" y="2895600"/>
          <a:ext cx="6705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685800"/>
                <a:gridCol w="914400"/>
                <a:gridCol w="762000"/>
                <a:gridCol w="762000"/>
                <a:gridCol w="762000"/>
                <a:gridCol w="9906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Proposal Preparation</a:t>
                      </a:r>
                      <a:endParaRPr lang="en-US" sz="10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Sponsor Review</a:t>
                      </a:r>
                      <a:endParaRPr lang="en-US" sz="1000" dirty="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Award Negotiation</a:t>
                      </a:r>
                      <a:r>
                        <a:rPr lang="en-US" sz="1000" baseline="0" dirty="0" smtClean="0"/>
                        <a:t> and Acceptance</a:t>
                      </a:r>
                      <a:endParaRPr lang="en-US" sz="1000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Project Period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Closeout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Proposal</a:t>
                      </a:r>
                      <a:r>
                        <a:rPr lang="en-US" sz="1000" baseline="0" dirty="0" smtClean="0"/>
                        <a:t> Review</a:t>
                      </a:r>
                      <a:endParaRPr 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</a:t>
                      </a:r>
                      <a:r>
                        <a:rPr lang="en-US" sz="1000" baseline="30000" dirty="0" smtClean="0"/>
                        <a:t>st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 Budget Period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2nd </a:t>
                      </a:r>
                      <a:r>
                        <a:rPr lang="en-US" sz="1000" baseline="0" dirty="0" smtClean="0"/>
                        <a:t> Budget Period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3rd</a:t>
                      </a:r>
                      <a:r>
                        <a:rPr lang="en-US" sz="1000" baseline="0" dirty="0" smtClean="0"/>
                        <a:t> Budget Period</a:t>
                      </a:r>
                      <a:endParaRPr lang="en-US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No</a:t>
                      </a:r>
                      <a:r>
                        <a:rPr lang="en-US" sz="1000" baseline="0" dirty="0" smtClean="0"/>
                        <a:t> Cost time extension</a:t>
                      </a:r>
                      <a:endParaRPr 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Institutional Signature</a:t>
                      </a:r>
                      <a:endParaRPr 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Submission</a:t>
                      </a:r>
                      <a:r>
                        <a:rPr lang="en-US" sz="1000" baseline="0" dirty="0" smtClean="0"/>
                        <a:t> to Sponsor</a:t>
                      </a:r>
                      <a:endParaRPr lang="en-US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Pre-award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revenue by source, </a:t>
            </a:r>
            <a:r>
              <a:rPr lang="en-US" dirty="0" err="1" smtClean="0"/>
              <a:t>Universitywide</a:t>
            </a:r>
            <a:endParaRPr lang="en-US" dirty="0"/>
          </a:p>
        </p:txBody>
      </p:sp>
      <p:pic>
        <p:nvPicPr>
          <p:cNvPr id="5" name="Chart Placeholder 4" descr="AF12-12_1-UW.png"/>
          <p:cNvPicPr>
            <a:picLocks noGrp="1" noChangeAspect="1"/>
          </p:cNvPicPr>
          <p:nvPr>
            <p:ph type="chart"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1905000"/>
            <a:ext cx="6335011" cy="3502356"/>
          </a:xfrm>
        </p:spPr>
      </p:pic>
      <p:sp>
        <p:nvSpPr>
          <p:cNvPr id="7" name="TextBox 6"/>
          <p:cNvSpPr txBox="1"/>
          <p:nvPr/>
        </p:nvSpPr>
        <p:spPr>
          <a:xfrm>
            <a:off x="1219200" y="6019800"/>
            <a:ext cx="2592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2011 </a:t>
            </a:r>
            <a:r>
              <a:rPr lang="en-US" dirty="0" smtClean="0"/>
              <a:t>accountability </a:t>
            </a:r>
            <a:r>
              <a:rPr lang="en-US" dirty="0" smtClean="0"/>
              <a:t>report, 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research expenditures by source</a:t>
            </a:r>
            <a:endParaRPr lang="en-US" dirty="0"/>
          </a:p>
        </p:txBody>
      </p:sp>
      <p:pic>
        <p:nvPicPr>
          <p:cNvPr id="4" name="Chart Placeholder 3" descr="AF12-10_2_2-UW.png"/>
          <p:cNvPicPr>
            <a:picLocks noGrp="1" noChangeAspect="1"/>
          </p:cNvPicPr>
          <p:nvPr>
            <p:ph type="chart"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286000"/>
            <a:ext cx="6064897" cy="2971799"/>
          </a:xfrm>
        </p:spPr>
      </p:pic>
      <p:sp>
        <p:nvSpPr>
          <p:cNvPr id="5" name="TextBox 4"/>
          <p:cNvSpPr txBox="1"/>
          <p:nvPr/>
        </p:nvSpPr>
        <p:spPr>
          <a:xfrm>
            <a:off x="1981200" y="53340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2009-10, research expenditures totaling $4.7 billion accounted for nearly a quarter of the University’s entire operating budget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6172200"/>
            <a:ext cx="2646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2011 accountability </a:t>
            </a:r>
            <a:r>
              <a:rPr lang="en-US" dirty="0" smtClean="0"/>
              <a:t>report, IR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41" y="528640"/>
            <a:ext cx="7548559" cy="612775"/>
          </a:xfrm>
        </p:spPr>
        <p:txBody>
          <a:bodyPr/>
          <a:lstStyle/>
          <a:p>
            <a:r>
              <a:rPr lang="en-US" dirty="0" smtClean="0"/>
              <a:t>Research indirect cost recovery by source, </a:t>
            </a:r>
            <a:r>
              <a:rPr lang="en-US" dirty="0" err="1" smtClean="0"/>
              <a:t>Universitywide</a:t>
            </a:r>
            <a:endParaRPr lang="en-US" dirty="0"/>
          </a:p>
        </p:txBody>
      </p:sp>
      <p:pic>
        <p:nvPicPr>
          <p:cNvPr id="4" name="Chart Placeholder 3" descr="AF12-10_2_5-UW.png"/>
          <p:cNvPicPr>
            <a:picLocks noGrp="1" noChangeAspect="1"/>
          </p:cNvPicPr>
          <p:nvPr>
            <p:ph type="chart"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2169794"/>
            <a:ext cx="6750844" cy="3240405"/>
          </a:xfrm>
        </p:spPr>
      </p:pic>
      <p:sp>
        <p:nvSpPr>
          <p:cNvPr id="6" name="TextBox 5"/>
          <p:cNvSpPr txBox="1"/>
          <p:nvPr/>
        </p:nvSpPr>
        <p:spPr>
          <a:xfrm>
            <a:off x="2438400" y="5486400"/>
            <a:ext cx="52577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Budgets for externally funded research projects include both a direct cost component – the actual amounts needed to conduct the project – plus an overhead percentage to cover the indirect (F&amp;A) costs required to house and support the research project. Indirect costs initially are financed by University funds, with reimbursement based on rates negotiated for each campus later.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85800" y="1447800"/>
            <a:ext cx="9372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1588" indent="-457200" defTabSz="1019175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1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100" dirty="0" smtClean="0">
              <a:sym typeface="Wingdings" pitchFamily="2" charset="2"/>
            </a:endParaRPr>
          </a:p>
          <a:p>
            <a:pPr marL="915988" lvl="2" indent="-457200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      </a:t>
            </a:r>
          </a:p>
        </p:txBody>
      </p:sp>
      <p:sp>
        <p:nvSpPr>
          <p:cNvPr id="20488" name="AutoShape 8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AutoShape 10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6" name="AutoShape 16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8" name="AutoShape 18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676400" y="1524000"/>
          <a:ext cx="7543800" cy="5505450"/>
        </p:xfrm>
        <a:graphic>
          <a:graphicData uri="http://schemas.openxmlformats.org/presentationml/2006/ole">
            <p:oleObj spid="_x0000_s94210" name="Acrobat Document" r:id="rId5" imgW="7543610" imgH="5829062" progId="AcroExch.Document.7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F&amp;A rate negotiation</a:t>
            </a:r>
            <a:endParaRPr lang="en-US" dirty="0"/>
          </a:p>
        </p:txBody>
      </p:sp>
      <p:pic>
        <p:nvPicPr>
          <p:cNvPr id="4" name="yui_3_3_0_14_1334606119412739" descr="http://ts3.mm.bing.net/images/thumbnail.aspx?q=4811660981306926&amp;id=6be48b31cc39e8f865c50d6dbc74ce84">
            <a:hlinkClick r:id="rId3" tooltip="&quot;Step finished bunny boxing How to Draw Cartoon Bunny Rabbit Boxing ...&quot;"/>
          </p:cNvPr>
          <p:cNvPicPr>
            <a:picLocks noGrp="1"/>
          </p:cNvPicPr>
          <p:nvPr>
            <p:ph type="chart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86000"/>
            <a:ext cx="19716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yui_3_3_0_14_13346064368952094" descr="http://ts3.mm.bing.net/images/thumbnail.aspx?q=4559340249678218&amp;id=46c002f63dfd0f26bcd2b37ebc23ade5">
            <a:hlinkClick r:id="rId5" tooltip="&quot;... and recommended with most cartoon and brightly colored images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2743200"/>
            <a:ext cx="21336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1447800"/>
            <a:ext cx="3735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How do we get to these rates? 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3611" cy="612775"/>
          </a:xfrm>
        </p:spPr>
        <p:txBody>
          <a:bodyPr/>
          <a:lstStyle/>
          <a:p>
            <a:r>
              <a:rPr lang="en-US" sz="2000" dirty="0" smtClean="0"/>
              <a:t>Programs Subjected to Audit Procedures as Major Programs in FY 2011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057400"/>
            <a:ext cx="7848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Research &amp; Development (R&amp;D) Cluster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ARRA – State Fiscal Stabilization Fund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Digital Resource Licenses, Department of Energy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/>
              <a:t>Poison Center Support and Enhancement Program, Health Resources and Service Administration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2" y="838200"/>
            <a:ext cx="8153401" cy="304800"/>
          </a:xfrm>
        </p:spPr>
        <p:txBody>
          <a:bodyPr/>
          <a:lstStyle/>
          <a:p>
            <a:pPr lvl="1"/>
            <a:r>
              <a:rPr lang="en-US" sz="2000" dirty="0" smtClean="0"/>
              <a:t>Current projects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85800" y="1447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r>
              <a:rPr lang="en-US" sz="2000" dirty="0" smtClean="0">
                <a:hlinkClick r:id="rId4" action="ppaction://hlinkfile" tooltip="Click to hide information"/>
              </a:rPr>
              <a:t>The Costing Policy &amp; Analysis unit is </a:t>
            </a:r>
            <a:r>
              <a:rPr lang="en-US" sz="2000" dirty="0" smtClean="0">
                <a:hlinkClick r:id="rId5" action="ppaction://hlinkfile" tooltip="Click to hide information"/>
              </a:rPr>
              <a:t>presently working on the following </a:t>
            </a:r>
            <a:r>
              <a:rPr lang="en-US" sz="2000" dirty="0" smtClean="0">
                <a:hlinkClick r:id="rId6" action="ppaction://hlinkfile" tooltip="Click to hide information"/>
              </a:rPr>
              <a:t>projects</a:t>
            </a:r>
            <a:r>
              <a:rPr lang="en-US" sz="2000" dirty="0" smtClean="0">
                <a:hlinkClick r:id="rId7" action="ppaction://hlinkfile" tooltip="Click to hide information"/>
              </a:rPr>
              <a:t>:</a:t>
            </a:r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Automation of the Schedule of Expenditures  of Federal Awards (SEFA) in the A-133 audit report.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Working with the campuses to correct award information incorrectly entered into their systems. Quality of the data affects financial and other statistical reports 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err="1" smtClean="0"/>
              <a:t>Systemwide</a:t>
            </a:r>
            <a:r>
              <a:rPr lang="en-US" sz="2000" dirty="0" smtClean="0"/>
              <a:t> Composite Fringe Benefits Rates to be used with the new payroll system.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CRIS (</a:t>
            </a:r>
            <a:r>
              <a:rPr lang="en-US" sz="2000" u="sng" dirty="0" smtClean="0"/>
              <a:t>C</a:t>
            </a:r>
            <a:r>
              <a:rPr lang="en-US" sz="2000" dirty="0" smtClean="0"/>
              <a:t>omprehensive </a:t>
            </a:r>
            <a:r>
              <a:rPr lang="en-US" sz="2000" u="sng" dirty="0" smtClean="0"/>
              <a:t>R</a:t>
            </a:r>
            <a:r>
              <a:rPr lang="en-US" sz="2000" dirty="0" smtClean="0"/>
              <a:t>ate </a:t>
            </a:r>
            <a:r>
              <a:rPr lang="en-US" sz="2000" u="sng" dirty="0" smtClean="0"/>
              <a:t>I</a:t>
            </a:r>
            <a:r>
              <a:rPr lang="en-US" sz="2000" dirty="0" smtClean="0"/>
              <a:t>nformation </a:t>
            </a:r>
            <a:r>
              <a:rPr lang="en-US" sz="2000" u="sng" dirty="0" smtClean="0"/>
              <a:t>S</a:t>
            </a:r>
            <a:r>
              <a:rPr lang="en-US" sz="2000" dirty="0" smtClean="0"/>
              <a:t>ystem) License and RFP.</a:t>
            </a:r>
          </a:p>
          <a:p>
            <a:endParaRPr lang="en-US" sz="21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100" dirty="0" smtClean="0">
              <a:sym typeface="Wingdings" pitchFamily="2" charset="2"/>
            </a:endParaRPr>
          </a:p>
          <a:p>
            <a:pPr marL="915988" lvl="2" indent="-457200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      </a:t>
            </a:r>
          </a:p>
        </p:txBody>
      </p:sp>
      <p:sp>
        <p:nvSpPr>
          <p:cNvPr id="20488" name="AutoShape 8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AutoShape 10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6" name="AutoShape 16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8" name="AutoShape 18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525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Can We Help Each Other?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76962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Sharing information with us on new initiatives that would be useful in the performance of our jobs and for informational purposes.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Help you understand federal regulatory changes that may affect you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Follow policy to minimize audit risks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Informing us should any duplication of effort situations are identified.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We are always available to help you.</a:t>
            </a: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We thank you for your support.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057400" y="29718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5257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00" b="1" dirty="0" smtClean="0"/>
          </a:p>
          <a:p>
            <a:endParaRPr lang="en-US" sz="2300" b="1" dirty="0" smtClean="0"/>
          </a:p>
          <a:p>
            <a:r>
              <a:rPr lang="en-US" sz="2000" b="1" dirty="0" smtClean="0"/>
              <a:t>Our Contact Information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2057400" y="29718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752600"/>
            <a:ext cx="662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  <a:hlinkClick r:id="rId3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r>
              <a:rPr lang="en-US" sz="2000" dirty="0" smtClean="0">
                <a:sym typeface="Wingdings" pitchFamily="2" charset="2"/>
                <a:hlinkClick r:id="rId3"/>
              </a:rPr>
              <a:t>Joao.Pires@ucop.edu</a:t>
            </a:r>
            <a:r>
              <a:rPr lang="en-US" sz="2000" dirty="0" smtClean="0">
                <a:sym typeface="Wingdings" pitchFamily="2" charset="2"/>
              </a:rPr>
              <a:t>       	 # 7-9844</a:t>
            </a:r>
            <a:endParaRPr lang="en-US" sz="2000" dirty="0" smtClean="0">
              <a:sym typeface="Wingdings" pitchFamily="2" charset="2"/>
              <a:hlinkClick r:id="rId4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</a:pPr>
            <a:r>
              <a:rPr lang="en-US" sz="2000" dirty="0" smtClean="0">
                <a:sym typeface="Wingdings" pitchFamily="2" charset="2"/>
                <a:hlinkClick r:id="rId4"/>
              </a:rPr>
              <a:t>Maria.Cornejo@ucop.edu</a:t>
            </a:r>
            <a:r>
              <a:rPr lang="en-US" sz="2000" dirty="0" smtClean="0">
                <a:sym typeface="Wingdings" pitchFamily="2" charset="2"/>
              </a:rPr>
              <a:t>    # 7-0940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313611" cy="8382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Popular Quotes: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143000"/>
            <a:ext cx="8610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“Sometimes the questions are complicated and the answers are simple.” 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r>
              <a:rPr lang="en-US" sz="2000" u="sng" dirty="0" smtClean="0">
                <a:solidFill>
                  <a:srgbClr val="9933FF"/>
                </a:solidFill>
                <a:hlinkClick r:id="rId3"/>
              </a:rPr>
              <a:t>Dr. Seuss</a:t>
            </a:r>
            <a:r>
              <a:rPr lang="en-US" sz="2000" dirty="0" smtClean="0">
                <a:solidFill>
                  <a:srgbClr val="9933FF"/>
                </a:solidFill>
              </a:rPr>
              <a:t> 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“Anyone who has never made a mistake has never tried anything new.” 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r>
              <a:rPr lang="en-US" sz="2000" u="sng" dirty="0" smtClean="0">
                <a:hlinkClick r:id="rId4"/>
              </a:rPr>
              <a:t>Albert Einstein</a:t>
            </a:r>
            <a:endParaRPr lang="en-US" sz="2000" u="sng" dirty="0" smtClean="0"/>
          </a:p>
          <a:p>
            <a:endParaRPr lang="en-US" sz="2000" dirty="0" smtClean="0"/>
          </a:p>
          <a:p>
            <a:r>
              <a:rPr lang="en-US" sz="2000" dirty="0" smtClean="0"/>
              <a:t>“Be yourself; everyone else is already taken.” 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r>
              <a:rPr lang="en-US" sz="2000" dirty="0" smtClean="0">
                <a:hlinkClick r:id="rId5"/>
              </a:rPr>
              <a:t>Oscar Wilde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“I have not failed. I've just found 10,000 ways that won't work.” </a:t>
            </a:r>
            <a:br>
              <a:rPr lang="en-US" sz="2000" dirty="0" smtClean="0"/>
            </a:br>
            <a:r>
              <a:rPr lang="en-US" sz="2000" dirty="0" smtClean="0"/>
              <a:t>	 </a:t>
            </a:r>
            <a:r>
              <a:rPr lang="en-US" sz="2000" dirty="0" smtClean="0">
                <a:hlinkClick r:id="rId6"/>
              </a:rPr>
              <a:t>Thomas A. Edison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“Success is not final, failure is not fatal: it is the courage to continue that counts.” </a:t>
            </a:r>
            <a:br>
              <a:rPr lang="en-US" sz="2000" dirty="0" smtClean="0"/>
            </a:br>
            <a:r>
              <a:rPr lang="en-US" sz="2000" dirty="0" smtClean="0"/>
              <a:t>― </a:t>
            </a:r>
            <a:r>
              <a:rPr lang="en-US" sz="2000" dirty="0" smtClean="0">
                <a:hlinkClick r:id="rId7"/>
              </a:rPr>
              <a:t>Winston S. Churchill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	</a:t>
            </a:r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00600" y="3048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</a:t>
            </a:r>
          </a:p>
          <a:p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2"/>
            <a:ext cx="8686800" cy="288925"/>
          </a:xfrm>
        </p:spPr>
        <p:txBody>
          <a:bodyPr/>
          <a:lstStyle/>
          <a:p>
            <a:pPr lvl="1"/>
            <a:r>
              <a:rPr lang="en-US" sz="2300" dirty="0" smtClean="0"/>
              <a:t>Costing Policy &amp; Analysis web location:</a:t>
            </a:r>
            <a:br>
              <a:rPr lang="en-US" sz="2300" dirty="0" smtClean="0"/>
            </a:br>
            <a:r>
              <a:rPr lang="en-US" sz="2000" u="sng" dirty="0" smtClean="0">
                <a:solidFill>
                  <a:srgbClr val="00B050"/>
                </a:solidFill>
                <a:sym typeface="Wingdings" pitchFamily="2" charset="2"/>
                <a:hlinkClick r:id="rId2"/>
              </a:rPr>
              <a:t>https:// http://www.ucop.edu/costingpolicy/ </a:t>
            </a:r>
            <a:r>
              <a:rPr lang="en-US" sz="2000" u="sng" dirty="0" smtClean="0">
                <a:solidFill>
                  <a:srgbClr val="00B050"/>
                </a:solidFill>
                <a:sym typeface="Wingdings" pitchFamily="2" charset="2"/>
              </a:rPr>
              <a:t/>
            </a:r>
            <a:br>
              <a:rPr lang="en-US" sz="2000" u="sng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000" u="sng" dirty="0" smtClean="0">
                <a:solidFill>
                  <a:srgbClr val="00B050"/>
                </a:solidFill>
                <a:sym typeface="Wingdings" pitchFamily="2" charset="2"/>
              </a:rPr>
              <a:t/>
            </a:r>
            <a:br>
              <a:rPr lang="en-US" sz="2000" u="sng" dirty="0" smtClean="0">
                <a:solidFill>
                  <a:srgbClr val="00B050"/>
                </a:solidFill>
                <a:sym typeface="Wingdings" pitchFamily="2" charset="2"/>
              </a:rPr>
            </a:br>
            <a:r>
              <a:rPr lang="en-US" sz="2000" u="sng" dirty="0" smtClean="0">
                <a:solidFill>
                  <a:srgbClr val="00B050"/>
                </a:solidFill>
                <a:sym typeface="Wingdings" pitchFamily="2" charset="2"/>
              </a:rPr>
              <a:t>                  </a:t>
            </a:r>
            <a:br>
              <a:rPr lang="en-US" sz="2000" u="sng" dirty="0" smtClean="0">
                <a:solidFill>
                  <a:srgbClr val="00B050"/>
                </a:solidFill>
                <a:sym typeface="Wingdings" pitchFamily="2" charset="2"/>
              </a:rPr>
            </a:br>
            <a:endParaRPr lang="en-US" sz="2300" dirty="0" smtClean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1905001" y="1295400"/>
            <a:ext cx="7467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     </a:t>
            </a: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</a:t>
            </a:r>
          </a:p>
          <a:p>
            <a:pPr marL="458788" lvl="1" indent="-457200" defTabSz="1019175" eaLnBrk="0" hangingPunct="0"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</p:txBody>
      </p:sp>
      <p:pic>
        <p:nvPicPr>
          <p:cNvPr id="12485" name="Picture 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28800"/>
            <a:ext cx="8001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7543800"/>
            <a:ext cx="100584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"/>
            <a:ext cx="10058400" cy="25082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438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>
            <a:off x="0" y="7467600"/>
            <a:ext cx="10058400" cy="74613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18439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0" y="185739"/>
            <a:ext cx="10058400" cy="7461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lIns="50941" tIns="50941" rIns="50941" bIns="50941" anchor="ctr"/>
          <a:lstStyle/>
          <a:p>
            <a:pPr algn="ctr" eaLnBrk="0" hangingPunct="0">
              <a:spcBef>
                <a:spcPct val="50000"/>
              </a:spcBef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971800"/>
            <a:ext cx="100584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THANK YOU!</a:t>
            </a:r>
            <a:endParaRPr lang="en-US" sz="2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3" y="866777"/>
            <a:ext cx="7419975" cy="288925"/>
          </a:xfrm>
        </p:spPr>
        <p:txBody>
          <a:bodyPr/>
          <a:lstStyle/>
          <a:p>
            <a:r>
              <a:rPr lang="en-US" sz="2300" dirty="0" smtClean="0"/>
              <a:t>Agenda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1905000" y="1676400"/>
            <a:ext cx="624839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The Costing Policy and Analysis Function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Organizational Chart 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Joao’s and Maria’s Office Location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What We Do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Examples of our Work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Current Projects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How Can We Help Each Other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r>
              <a:rPr lang="en-US" sz="2100" dirty="0" smtClean="0">
                <a:sym typeface="Wingdings" pitchFamily="2" charset="2"/>
              </a:rPr>
              <a:t>Contact Information</a:t>
            </a: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100" dirty="0" smtClean="0">
              <a:sym typeface="Wingdings" pitchFamily="2" charset="2"/>
            </a:endParaRP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100" dirty="0" smtClean="0">
              <a:sym typeface="Wingdings" pitchFamily="2" charset="2"/>
            </a:endParaRPr>
          </a:p>
          <a:p>
            <a:pPr marL="463550" lvl="1" indent="-461963" algn="just" defTabSz="1019175" eaLnBrk="0" hangingPunct="0">
              <a:lnSpc>
                <a:spcPct val="150000"/>
              </a:lnSpc>
              <a:buClr>
                <a:schemeClr val="folHlink"/>
              </a:buClr>
              <a:buSzPct val="125000"/>
              <a:buFont typeface="+mj-lt"/>
              <a:buAutoNum type="arabicPeriod"/>
            </a:pPr>
            <a:endParaRPr lang="en-US" sz="2100" dirty="0" smtClean="0"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99" y="2286000"/>
            <a:ext cx="348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7241" y="528640"/>
            <a:ext cx="7396159" cy="76676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Costing Policy &amp; Analysis Function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19200" y="1600200"/>
            <a:ext cx="7853362" cy="4572000"/>
          </a:xfrm>
        </p:spPr>
        <p:txBody>
          <a:bodyPr/>
          <a:lstStyle/>
          <a:p>
            <a:pPr marL="0"/>
            <a:endParaRPr lang="en-US" sz="2000" dirty="0" smtClean="0"/>
          </a:p>
          <a:p>
            <a:pPr marL="0"/>
            <a:r>
              <a:rPr lang="en-US" sz="2000" dirty="0" smtClean="0"/>
              <a:t>The Costing Policy and Analysis function provides systemwide management of the financial and costing issues for federal and other extramurally funded projects (Contracts &amp; Grants):</a:t>
            </a:r>
          </a:p>
          <a:p>
            <a:pPr marL="457200" indent="-400050">
              <a:buFont typeface="+mj-lt"/>
              <a:buAutoNum type="arabicPeriod"/>
            </a:pPr>
            <a:r>
              <a:rPr lang="en-US" sz="2000" dirty="0" smtClean="0"/>
              <a:t>regulatory analysis and policy development,</a:t>
            </a:r>
          </a:p>
          <a:p>
            <a:pPr marL="457200" indent="-400050">
              <a:buFont typeface="+mj-lt"/>
              <a:buAutoNum type="arabicPeriod"/>
            </a:pPr>
            <a:r>
              <a:rPr lang="en-US" sz="2000" dirty="0" smtClean="0"/>
              <a:t>federal indirect cost (Facility &amp; Administrative) rate proposals,</a:t>
            </a:r>
          </a:p>
          <a:p>
            <a:pPr marL="457200" indent="-400050">
              <a:buFont typeface="+mj-lt"/>
              <a:buAutoNum type="arabicPeriod"/>
            </a:pPr>
            <a:r>
              <a:rPr lang="en-US" sz="2000" dirty="0" smtClean="0"/>
              <a:t>coordination, negotiation and resolution with federal agencies and federal audit management.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100584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533400" y="914400"/>
            <a:ext cx="8686800" cy="6096000"/>
            <a:chOff x="3360" y="1637"/>
            <a:chExt cx="13680" cy="9720"/>
          </a:xfrm>
        </p:grpSpPr>
        <p:sp>
          <p:nvSpPr>
            <p:cNvPr id="2068" name="AutoShape 20"/>
            <p:cNvSpPr>
              <a:spLocks noChangeAspect="1" noChangeArrowheads="1" noTextEdit="1"/>
            </p:cNvSpPr>
            <p:nvPr/>
          </p:nvSpPr>
          <p:spPr bwMode="auto">
            <a:xfrm>
              <a:off x="3360" y="1637"/>
              <a:ext cx="13680" cy="97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7" name="_s1032"/>
            <p:cNvSpPr>
              <a:spLocks noChangeShapeType="1"/>
            </p:cNvSpPr>
            <p:nvPr/>
          </p:nvSpPr>
          <p:spPr bwMode="auto">
            <a:xfrm rot="16200000" flipV="1">
              <a:off x="8959" y="5306"/>
              <a:ext cx="2795" cy="72"/>
            </a:xfrm>
            <a:prstGeom prst="bentConnector3">
              <a:avLst>
                <a:gd name="adj1" fmla="val 7694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4" name="_s1031"/>
            <p:cNvSpPr>
              <a:spLocks noChangeArrowheads="1"/>
            </p:cNvSpPr>
            <p:nvPr/>
          </p:nvSpPr>
          <p:spPr bwMode="auto">
            <a:xfrm>
              <a:off x="9000" y="2851"/>
              <a:ext cx="2520" cy="1055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mpd="dbl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Peggy Arrivas, AVP and Systemwide Controller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1" name="_s1038"/>
            <p:cNvSpPr>
              <a:spLocks noChangeArrowheads="1"/>
            </p:cNvSpPr>
            <p:nvPr/>
          </p:nvSpPr>
          <p:spPr bwMode="auto">
            <a:xfrm>
              <a:off x="9240" y="6497"/>
              <a:ext cx="2160" cy="1094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Joao Pires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atin typeface="Arial" pitchFamily="34" charset="0"/>
                </a:rPr>
                <a:t>Director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60" name="_s1123"/>
            <p:cNvSpPr>
              <a:spLocks noChangeArrowheads="1"/>
            </p:cNvSpPr>
            <p:nvPr/>
          </p:nvSpPr>
          <p:spPr bwMode="auto">
            <a:xfrm>
              <a:off x="9240" y="7955"/>
              <a:ext cx="2160" cy="1085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Maria Cornejo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latin typeface="Arial" pitchFamily="34" charset="0"/>
                </a:rPr>
                <a:t>Costing Policy Analyst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9000" y="5160"/>
              <a:ext cx="2563" cy="9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27432" rIns="91440" bIns="2743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Costing Policy and Analysis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51" name="AutoShape 3"/>
            <p:cNvSpPr>
              <a:spLocks noChangeShapeType="1"/>
            </p:cNvSpPr>
            <p:nvPr/>
          </p:nvSpPr>
          <p:spPr bwMode="auto">
            <a:xfrm>
              <a:off x="14177" y="3988"/>
              <a:ext cx="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686800" cy="533400"/>
          </a:xfrm>
        </p:spPr>
        <p:txBody>
          <a:bodyPr/>
          <a:lstStyle/>
          <a:p>
            <a:pPr lvl="1"/>
            <a:r>
              <a:rPr lang="en-US" sz="2300" dirty="0" smtClean="0"/>
              <a:t>Costing Policy &amp; Analysis Organizational Chart</a:t>
            </a:r>
          </a:p>
        </p:txBody>
      </p:sp>
      <p:cxnSp>
        <p:nvCxnSpPr>
          <p:cNvPr id="36" name="Straight Connector 35"/>
          <p:cNvCxnSpPr>
            <a:stCxn id="2061" idx="2"/>
            <a:endCxn id="2060" idx="0"/>
          </p:cNvCxnSpPr>
          <p:nvPr/>
        </p:nvCxnSpPr>
        <p:spPr bwMode="auto">
          <a:xfrm>
            <a:off x="4953000" y="4648514"/>
            <a:ext cx="0" cy="22828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9" y="1143001"/>
            <a:ext cx="8548688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9" y="685801"/>
            <a:ext cx="8548688" cy="380999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Joao’s and Maria’s Office Location on the 10</a:t>
            </a:r>
            <a:r>
              <a:rPr lang="en-US" b="1" baseline="30000" dirty="0" smtClean="0"/>
              <a:t>th</a:t>
            </a:r>
            <a:r>
              <a:rPr lang="en-US" b="1" dirty="0" smtClean="0"/>
              <a:t> Floor</a:t>
            </a:r>
          </a:p>
        </p:txBody>
      </p:sp>
      <p:pic>
        <p:nvPicPr>
          <p:cNvPr id="6" name="Picture 5" descr="Franklin-10 Model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2" y="838200"/>
            <a:ext cx="8153401" cy="304800"/>
          </a:xfrm>
        </p:spPr>
        <p:txBody>
          <a:bodyPr/>
          <a:lstStyle/>
          <a:p>
            <a:pPr lvl="1"/>
            <a:r>
              <a:rPr lang="en-US" sz="2000" dirty="0" smtClean="0"/>
              <a:t>What We Do</a:t>
            </a:r>
          </a:p>
        </p:txBody>
      </p:sp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838200" y="12954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r>
              <a:rPr lang="en-US" sz="2000" dirty="0" smtClean="0">
                <a:hlinkClick r:id="rId4" action="ppaction://hlinkfile" tooltip="Click to hide information"/>
              </a:rPr>
              <a:t>The Costing Policy &amp; </a:t>
            </a:r>
            <a:r>
              <a:rPr lang="en-US" sz="2000" dirty="0" smtClean="0">
                <a:hlinkClick r:id="rId5" action="ppaction://hlinkfile" tooltip="Click to hide information"/>
              </a:rPr>
              <a:t>Analysis primary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6" action="ppaction://hlinkfile" tooltip="Click to hide information"/>
              </a:rPr>
              <a:t>functions </a:t>
            </a:r>
            <a:r>
              <a:rPr lang="en-US" sz="2000" dirty="0" smtClean="0">
                <a:hlinkClick r:id="rId7" action="ppaction://hlinkfile" tooltip="Click to hide information"/>
              </a:rPr>
              <a:t>cover </a:t>
            </a:r>
            <a:r>
              <a:rPr lang="en-US" sz="2000" dirty="0" smtClean="0">
                <a:hlinkClick r:id="rId8" action="ppaction://hlinkfile" tooltip="Click to hide information"/>
              </a:rPr>
              <a:t>the </a:t>
            </a:r>
            <a:r>
              <a:rPr lang="en-US" sz="2000" dirty="0" smtClean="0">
                <a:hlinkClick r:id="rId9" action="ppaction://hlinkfile" tooltip="Click to hide information"/>
              </a:rPr>
              <a:t>following areas</a:t>
            </a:r>
            <a:r>
              <a:rPr lang="en-US" sz="2000" dirty="0" smtClean="0">
                <a:hlinkClick r:id="rId10" action="ppaction://hlinkfile" tooltip="Click to hide information"/>
              </a:rPr>
              <a:t>: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    Federal Indirect Cost (F&amp;A) Rate Proposals and Negotiations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    Federal Costing Regulation Analysis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    Extramural Costing Policy Development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Primary Liaisons with Federal Audit Agencies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    Federal Audit Resolution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A-133 Audit Report</a:t>
            </a:r>
            <a:endParaRPr lang="en-US" sz="21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100" dirty="0" smtClean="0">
              <a:sym typeface="Wingdings" pitchFamily="2" charset="2"/>
            </a:endParaRPr>
          </a:p>
          <a:p>
            <a:pPr marL="915988" lvl="2" indent="-457200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      </a:t>
            </a:r>
          </a:p>
        </p:txBody>
      </p:sp>
      <p:sp>
        <p:nvSpPr>
          <p:cNvPr id="20488" name="AutoShape 8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AutoShape 10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6" name="AutoShape 16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8" name="AutoShape 18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AutoShape 4" descr="data:image/jpg;base64,/9j/4AAQSkZJRgABAQAAAQABAAD/2wCEAAkGBhQSDhQQEA8QEBQUEBkQFA4QFhEQFBAQFBwWFRUQFRQYHycqFxkjGRUTHy8iIycsLCwsFR4xQTIqNSYrLSkBCQoKBQUFDQUFDSkYEhgpKSkpKSkpKSkpKSkpKSkpKSkpKSkpKSkpKSkpKSkpKSkpKSkpKSkpKSkpKSkpKSkpKf/AABEIAMwA9wMBIgACEQEDEQH/xAAbAAACAwEBAQAAAAAAAAAAAAAABAMFBgECB//EAEkQAAIBAQMEDQkIAQMDBQEAAAECAwAEERIFEyFTBhQVIzEzUVJzkZKT0iIyQVRxsbLR0wc0QmFiY3Kis0OBoSR0dRY1NsHCCP/EABQBAQAAAAAAAAAAAAAAAAAAAAD/xAAUEQEAAAAAAAAAAAAAAAAAAAAA/9oADAMBAAIRAxEAPwD7PLaXzhRERrkViWcp5xYXABTzf+a5nJtXF3j/AE67H94foo/ilpqgUzk2ri7x/p0ZybVxd4/06booFM5Nq4u8f6dGcm1cXeP9Om6KBTOTauLvH+nRnJtXF3j/AE6booFM5Nq4u8f6dGcm1cXeP9Om6KBTOTauLvH+nRnJtXF3j/TrL5O+0FpctS5KNjwtCpkefPBlzVyFXC4LyTnI9HovOnRV3YNl1kmWV4bVFKsK4pShLZpdOluTzT1Ggdzk2ri7x/p0ZybVxd4/06rZNnNhWBLQ1tgELsUSYtcjuvnKG4CR/wDR5KnynssslnEZtFqihEq4o84cOcGjzb+HhGj86BvOTauLvH+nRnJtXF3j/TqOfL0CWiOzPMizSrijhN+J106VHpHknqqHZRsijsNjltc2IpGAcK6WdmIVUH5liBQNZybVxd4/06M5Nq4u8f6dYXYr9sAtNshslpsEtia0xCazu7iRZkYMVbzVuDBWuOm8i6qu1f8A9ARLLI0eT55bLHMIXtiuo8psWErGRpvCORew0D0UH07OTauLvH+nRnJtXF3j/TrH7LPtjsNiiVlfbUsiJIlniNzZuRQ6u7Eb2CjAgHSbxo9Ij2WfbNZLEqLcbROwUtZYmF8IYBt8e64EXjRw/kKDaZybVxd4/wBOjOTauLvH+nTQNdoFM5Nq4u8f6dGcm1cXeP8ATpuigUzk2ri7x/p0ZybVxd4/06booFM5Nq4u8f6dGcm1cXeP9Om6KBTOTauLvH+nRnJtXF3j/TpuigWs1oYuyOiqQqterFwQxYelRd5v/NFcj+8P0UfxS0UBH94foo/ilpqlY/vD9FH8UtNUBRRRQFFFFAUUUUBRRRQfJtjv/wA5yh/2Q+Gx1P8AZMdGWf8AyU3/AOqNhViefZPlDKcattUxbWSZlZBLKogVgmIDEAYXvI/Llq+H2evFPa3sVuazJbWMk0LRJNhka/FJC5YYCcR4Qw6hQfNNkf8A8Lyb/wB2nvtNfTPtY2ObcyTMqm6WAbbhN9xDxXkge1cS+0jkrxsk+zGO05Ns+TYp2s8NnZXBwCV3KBlUkkgaS7k6NJPopj/0VO00882UM7JLYmsKnMIiQxu2JmCB/KY/meTkuoEfs0tj5QUZXnW5mgWxwryLHcbTLcDozk4YfxiWtXsgyLBarM0FrQPCbnZWZox5BxAllIIAIv4fRSOwfYtudYlsYmz6ozFHKCMgOS5U3E3+UW06OGvOz/ItoteTZrLZJEiklATHIWVc2SM4pKgnSt44PTQfKNg9lGU9kBtkCFLFk6IQ2cHEd7jVo7OgLabz5chvvI4Dw18/yd/7Ba//ACFl+C019m+znYRlbJ7xwSTZP2mHd5o4gxlkLKbjiMYvN+AcPAt1Ze0fYdlBBNYoJrIbJLaUnz0hkEqiISKgKheG6Q3gX3kDSNNAl9p2S4l2O5JtCwxrK8MKvMqqHdRZxcGYC9rsK3X8F1TfbrkyJLPk2ZIY0kkRs5KiqrS3JBdjYDyrrzw8tbn7QvsymteS7HYbJJENq4VxTlkxIkebB8lW0nQaj+077NrTlGz2KKzvZ1azKwcys6gkrGow4UN+lDw3eig+lrwV2uCu0BRRRQFFFFAUUUUBRRRQKx/eH6KP4paKI/vD9FH8UtFBE8xW0PdG771HpUxi7ypecwqXbjery9cHjoRv+ofoo/ilpLZRY89Y5IlMt7YQDCY8YuZTiukIV1F17KfOUMum+6gd22/q8vXB46NuN6vL1weOvncOxm1XPnLLGpkzUxWJohEjR2aeJogpbyTnGW4C8DH51wJGm2FZJls2ejm0qrJFBKSpaSzIt8eO4+egbNknhzd/poL7bjery9cHjo243q8vXB46ZxjlFUmzHJW2rC9mUm+Ro1xIQGjGcQmUEkaVALcuigstuN6vL1weOjbjery9cHjr53FsZtmcd7TDtgSSvJLEjxYZJpbJCiugZh5CTCdBfcRjVrvSHtj2xy1w2yB5TnUJU2h2dTdaYbKIBaUBN5Ehd1bRffGhu0mg223G9Xl64PHRtxvV5euDx0xjHKK7jHKKBbbbery9cHjo22/q8vXB46zuXtjQmyhFKIUZTZ5xLKSuic7W2uTeb9Gae64XDTzjfl//AEraTHZcVlJzUMEMqE2aQsYbLaonNzOAymWWIAk+jFoABoPpW3G9Xl64PHRtxvV5euDx1NEwwjgGgaL77vyvr3jHKKBbbjery9cHjo22/q8vXB46yez3Y5NaZFay6C9knsssiuEZL83PAwvIv32HBo9ExqqtOxm0GYytZsRlsV7qu12CWyV7TK6B2cFcBmj8pb8QQLwUH0Hbjery9cHjo243q8vXB46zmwTJMsAkzq5lGis6LAWVrpo4gs81ykhcTYRoOnNk+nTrMY5RQLbcb1eXrg8dG239Xl64PHXu1QJIhjkCurC5kPAw5DyivmE2wu07TjWODNynJ1viluaC9rRNm1gQnHdeVQjEOD0kUH0zbjery9cHjo243q8vXB46yWxzIU0dsxPFgRbRaZw+KMqUnWEIoAN+IYXBF1wwfmL9tjHKKBbbjery9cHjo22/q8vXB46YxjlFfPdkWxSeaXKEixK2cezmAERFnwizrI6uXGFQElBQ3Yr7+Sg3W3G9Xl64PHRtxvV5euDx1kth+RZ4bYzzxYFFmkhxhozGzm1TyjNqGJSMxyIVU+aLlvJWtrjHKKBfbjery9cHjo243q8vXB46ZxjlFZjZ3k2SeFBAhkdHMixnNtDI2BkzVoVmXyGDsMS6UNzeigvttt6vL1weOjbjery9cHjr59lLY5aZXtDtZseeezWlAXibMyJaFE0VzPdi2qkIJGgiMjhYg/RbNCkaLGgCqihFUcCqouAH+1AvZZS08l6Mm9x6GwG/TLzWNFSRH/qH6KP4paKCM2ZGtD40Rroo/OUNd5UvLU250Wpj7C/KvMf3h+ij+KWmqBfc6LUx9hflRudFqY+wvypiigrrZk+O+Peo+NH4F5G/KmdzotTH2F+Vebbwx9KPc1NUC+50Wpj7C/Kjc6LUx9hflTFFAq+TorjvMXBzF+VQ2DJ8eZj3qPi1/AvIPyp5+A+yocn8TH0a+4UBudFqY+wvyo3Oi1MfYX5UxRQL7nRamPsL8qVsmT48cu9R8aPwLq4vyqypSx+fN0o/xxUHvc6LUx9hflRudFqY+wvypiigX3Oi1MfYX5UtJk+PPoM1H5j/AIF5Y/yqxpWXj4/4P746D1udFqY+wvyo3Oi1MfYX5UxRQL7nRamPsL8qWyjk+MQvvUfBzF+VWNK5T4l/ZQLSmBbQlnMK45EaRd6GHCmENe911/lDRw03udFqY+wvypa15NdrXDOsiKsSupjKMzPnMN5DhgFuwj8J9NWNAvudFqY+wvyrm50Wpj7C/KmaKCpgssawu+11kIkluREjLNdI9yi+4dZAr3kzMzxCRYFXynQo6IGSSNmjdDdeLwysLwSDdoJFdzLvZpEhlEMjPKFlK5zAxkfysN4vu9tS5GsBhgWIlDhvF8augN5JvON3JY33lixJJJ9NBLudFqY+wvyo3Oi1MfYX5UxRQJWaBVncIqrvUfmgLfpl5KK9x/eH6KP4paKAj+8P0UfxS01Ve9mDWhyS4uiTzXkT8UvoUi+oMmzQzhs29ovRgrJI1rhdSQGF6SEG4ggg3XUFvRSu5y86XvZ/FRucvOl72fxUBbeGPpR7mpqqy2ZPW+PypeNA42fkb9Vcvhz+1s7Jnc0Zs3nbReIwQuI+Vo0kDTw6eQ0FpRSu5y86XvZ/FRucvOl72fxUDD8B9lQ5P4mPo19wrw+TluPlS8Gtn8VVrSwwwQmRrR5YVFWM2yZmbAXICR4j5qseD0UF7RSi5PUi/FN/vLOP+MVd3OXnS97P4qBqlLH583Sj/HFXdzl50vez+KkM1HGJ5JJJFRJLyxln0DNxcjaT/wA0FzRSFmsySIHU2gAi8B3tUTf7o5BH+4qXc5edL3s/ioGqVl4+P+D++Ojc5edL3s/ipaTJ655Bil8x/wDVn5Y/1UFnRVPHaIWtG18VqElzMA+3UVlQqGZZGuVgC68BPnCntzl50vez+KgapXKfEv7KNzl50vez+Klso5PUQucUvBrZ/FQWdFU9qtMEcqxPLMHbDoD2pgucYpHjcG5MTgquIi8i4U9ucvOl72fxUDVcpbc5edL3s/io3OXnS97P4qAyd5h6WX/I9NVTJHFFA8skkqqskhLZ2c6BI40ANeSdAuGkk1PYFimjzkbzFbyumS0oyspKsrKzAqQQRcRQWVFK7nLzpe9n8VG5y86XvZ/FQEf3h+ij+KWio7LAFnkALHe4/OZ39MvOJurtB6Xj5LuHNJdfy3y0lkDJskbTySiNDNKJc1E7zKpwqrNnHVSSSOC64AC7009H94foo/ilpqgKKKKBW28MfSj3NVbZ9jWC37aWWQqyTY43IN8kpgII8m/CFhu0nRhQDQKsrbwx9KPc1NUBRRRQeX4D7KoMsZJe0WKJI0jZwgKSSSSwmBzGUEyNGpJYYjovF950ir9+A+yocn8TH0a+4UEsSkKATiIABY6MRHpr3RRQFUeVcmG0Q2iJSt+fjkAYsqsYhZ5QjFdIDYMJI0gG/TV5Slj8+bpR/jioIcgWB4bOI5CCcbsFVmdY0d2dIVZgCyopCgkDzeADQLGiigKVl4+P+D++OmqVl4+P+D++OghsuTmFpltEhUllWKIC/e4VGI33/iaRmJu9Cx8lWFFFAUrlPiX9lNUrlPiX9lBTZY2OSS22O0KUAXM3MWdWjzUrSSDNgXTB1KqMZGAriGmtHRRQFFFFBVS2ITWWWIqHxPLcpZovLEjlTnFBKEMAcQBIuvr1seyU0EJV2xO8rzOcTP5TknDiYAtcMIvuF919w4Azk7zD0sv+R6aoCiiigVj+8P0UfxS0UR/eH6KP4paKCJoS1oe6R03qPQojN/lS85TUu1G18vVD4KE49+ij+KWsFbYGay3CK1OBugIQ8dqZ1tkkoexS+WMQOAvhkOhb+EGg3u1G18vVD4KNqNr5eqHwUyvBprtBWWyytfHv8vGj0Q8jfopnaja+Xqh8FFt4Y+lHuaqdyBb7ViFpwtYogWUWrDiUzYhEyi4NhePRGcRJ5RQXG1G18vVD4KNqNr5eqHwUpsVJ3PswYOrCzRqyyK6OHVQrBlYAg3g8NWtAo9ka47/LwckPgqGwWVszHv8ALxa+iHkH6KffgPsrPZe+4QECYkTWV7oRM5uWSJnLLECSuAOSCLtHsoLnaja+Xqh8FG1G18vVD4KpMlopynM6QyQ4Y2jYmKZBanLIzTNIVwsFuCppJ8qT8N1+loFdqNr5eqHwUrZLK2Obf5eNHoh1cX6KtKrZLsFpxY7sRvzecx3ZqPzc35V/8dNAxtRtfL1Q+Cjaja+Xqh8FZGzw4hkwiGXPpHCJC0FoSQRqjKwM7ACNVbGWQ6X8kaL1v3FArtRtfL1Q+ClpLK2fTf5fMf0Q8sf6Ks6Vl4+P+D++OgNqNr5eqHwUbUbXy9UPgrP2mKZrZa0s+cUvHZ/LlNpjjuUy55YZSrBWwsnmaAWvuvvqz2IxOuTrMsqlHWzorIS5KkKBccQBvuuvvHDfw8NA7tRtfL1Q+Clso2Vsy+/y8HJD4Ks6VynxL+ygNqNr5eqHwUbUbXy9UPgqpyyP+vg4+42edGZFndFxBMN4UFQ2hrr9Po9NR7BYM3Z3jCAIkgRJhDJZWtCiOO+V45NOLFiUn04KC62o2vl6ofBRtRtfL1Q+CmqKCssFlbAd/l42T0Q6x/0UztRtfL1Q+CoobsxJixXY5r8GPFdjkvw4PKvu4MOnk01jbAJg1gYxO+CyWSNY54J2Ky42jtjlzdmZEQI2JxewW4X3m8NvtRtfL1Q+Cjaja+Xqh8FNUUCNliKzyXuz73HpbALtMvNArte4/vD9FH8UtFAR/eH6KP4paapBse2HwYOKjvxYudLyVLv37X96Bqild+/a/vRv37X96AtvDH0o9zU1VbbM7fHxXGjn8jUxv37X96Bqild+/a/vRv37X96Bh+A+yocn8TH0a+4V4fO3HiuD9dQ2DO5mPiuLXn8goLGild+/a/vRv37X96BqlLH583Sj/HFXd+/a/vS1kzuObiuNHP1cVBZ0Urvv7X96N+/a/vQNUrLx8f8AB/fHRv37X96XlzufTivMfn8sdBZUUrv37X96N+/a/vQNUrlPiX9lG/ftf3pfKOdzL8VwfroLKild+/a/vRv37X96Bqild+/a/vRv37X96Ayf5h6WX/I9NVWZPzuA8VxsnP1j0zvv7X96Bqild+/a/vRv37X96Aj+8P0UfxS0VHZcWfkx4eKjuw38svLXaD2nHv0UfxS1lpbbJJY2C2yQzm3TWWF4jEuJzI6pjUKb1jjUuRw4YzWpj+8P0UfxS1LFZEXzY0XTi8lVGm66/R6btFB7QXAC8m4XXm68/mbq9UUUCtt4Y+lHuas3l/K8iS2tEtAF0FkMaEoubaaaSJ/KuJQMAgLkHBeGuN1x0lt4Y+lHuapGsaEsTGhLLhYlVJZToKk+kXAaPyoK3Ypa2ksitIzMwkljJYqxGblkQJjGh8IULi/Fhv8ATVxXmOMKoVQFAFwVQAABwAAcAr1QeX4D7KosrWxorHZ3WbNb/ZUYnB5cbyRI8flcF6s3Bp0VevwH2UrZbOrwRh0Vxm1NzAML8N19x9poKLI1un3RkhlZ2GCaRhigeNFEqLZcAQ4o74i4IcC9ozdfcTWpqOOBVLFVVSxxMVABZuC83cJqSgKqLbaESK0vLM0CBwWlQgMowQ6F0HSeAAC8k6NN1W9JWeIM0ysoYGUXqwBB3uLhBoMfZMrziWIPaWLA2YLBihfOx2iedJBIUG+OkKLeVNwaFjwE372oEsUYKlY4wUvCkKowBvOC6NF/puqegKVl4+P+D++OmqVl4+P+D++OgzNuykwktpgtrYYrNIWLtC4jtS3FViUjQEW9WvvF7qNLK12oyfNjhje8NijVsQuN5IGnRQbBHexzUd7C5jhW9hw3E3adIHVU0cYUBVAUDQFAAAHIAKD1SuU+Jf2U1SuU+Jf2UFRlu2XW2COO0sj3h5IS0YjFm8oM7qwvLMblW433reNCvXvYjazJHK4naeIzbw8jI7mLAl7EqB5LOJGW/ThYcAIAuJLIjMGaNGYcDMqkj06CeCuwWVEvCIiXm8hFC3nlN1BLRRRQVjzKllleSUwopmLTAgGNQ8l7gkG672Vm0yhIIrLIbW+I2tUzbSQs+1pZykayRBd8coVQ6QU0t5RU4tZYkBjYMAQZZQQdIIzj6CK9pk+JSpWKMFb8JCqCuLhwm7Rf+VAxRRRQKx/eH6KP4paKI/vD9FH8UtFBE0rC0PhjL71HpvUXeVLy1Ltl9Se0leWYCWQsbgIUJOkXC+a81hJbfM1ikksUkkkJnzoAtDPPCiiERxMzksodhJIy33gMF0XtcG92xJqD2ko2xJqD2kpkV2grbZaHvj3k8aPxJyNTG2X1J7SUW3hj6Ue5qymW7Sj2u0Rx202ZkszJK0k8qrnHERQpFjGBUQEl0w8Zwk47g1e2H1J7SUbYk1B7SUnsVtOOyI1x8+RQxklnEgV3USrJISzIwAYXngYXXi41bUCj2h7jvJ4OclQ2C0PmY95PFr+JOQU+/AfZWW2U2pFsESGVoZJFCQyiWSzrHKU46RlIBVBe2Fr7yAACSKDQ7Yk1J7SUbYk1B7SVnNjmUXa3zLI2cLGYkB5f+njilVYFaInCokiZXVgAThY+VebtbQK7Yk1B7SUtZLQ+ObeTxo/Emriqzqkynao44LU85cRhxizbPG58iEBVZSCCSQOEDTpIF9BY7ZfUntJRtiTUHtJWXyVAZGsaraJZGVTPLLFaJ5IhCjMI7OSGwynGwTEwJZYHv03VsqBXbEmoPaSl5LQ+fTeT5j/iTljqypWXj4/4P746A2y+pPaSjbEmpPaSsTlnKKma0Zi0sgWSOKVJJ5rjJn487IVxXwQKt8ZZbgc4dFygnVbFJmawws5ctg0s5LFriQGDHS6kAFWOkrcTpJoHNsSag9pKXyjaHzL7yeDnJVlSuU+Jf2UBth9Se0lG2H1J7SVQ7IrSu3YIY7QYJyMeJpXWPNnGqpmS2GV3fRdcSApN4IW/mwSWRklxPnIwyKkmee1q8gRc80czgYlLXcGgHFwG8AL/AGxJqD2ko2xJqD2kpqigrMn2h8B3k8bJ+JNY9M7ZfUntJS+NBZpDK5RMcuNwzR4Vzj3tjUgr7QRdWIsVukvjBnlJEsYsuGWZ0nvtjraMBJ3+MQZsXvfcl5Fw00G/2xJqD2ko2xJqD2kpqigRssjGeTEmDeo9F4N+mXkrte4/vD9FH8UtFAR/eH6KP4paapB7SFtD3hzfFH5qSP8Ail9Kg1LuivNl7qfw0DVFK7orzZe6n8NG6K82Xup/DQFt4Y+lHuamqrLZlBb4/Jl40Hip+Rv00zuivNl7qfw0DVFK7orzZe6n8NG6K82Xup/DQMPwH2VDk/iY+jX3CvD5RW4+TLwaqfw1DYMoLmY/Jl4tf9KfkH6aCxopXdFebL3U/ho3RXmy91P4aBqlLH583Sj/ABxV3dFebL3U/hpWyZQXHL5MvGj/AEp9XF+mgtKKV3RXmy91P4aN0V5svdT+GgapWXj4/wCD++OjdFebL3U/hpaTKC59Dhl8x/8ASn5Y/wBNBZ0UruivNl7qfw0borzZe6n8NA1SuU+Jf2UborzZe6n8NLZRygphcYZeDVT+Ggs6KV3RXmy91P4aN0V5svdT+GgaopXdFebL3U/ho3RXmy91P4aAyf5h6WX/ACPTVVtitoVSCso3yQ8VNwM7EHzeQimN0V5svdT+GgaopXdFebL3U/ho3RXmy91P4aAj+8P0UfxS0VHZZw08hAYb3H5yunpl5wF9doPace/RR++Ws2mVLQglRpsTRZQs0V80ceNrPO8KMRmiFAYu5U3EgC4i/SNIovncHSM0guPp0y0uuxuyiPNCyWfN487m82mHOAXB7rvOAAAPoAHJQWIrtFFArbeGPpR7mpqlbbwx9KPc1NUBRRRQeX4D7KhyfxMfRr7hUz8B9lQ5P4mPo19woGKKKKApSx+fN0o/xxU3Slj8+bpR/jioG6KKKApWXj4/4P746apWXj4/4P746BqiiigKVynxL+ymqVynxL+ygaoqqyjbLQryCOHEqwl0IXEWkANy3Y1v03DDovvvxClLLb7aSMdniUZ3Cbr783jhGIeVzHmOnV8A4CGgorPPly2AkDJZIBcBs/HpCC8NddwPwL+fDcNNRTZatocFbBemZDmMkFhKTpjx4gDcLuBeXhoNNRWbbLNtJI2jm1uUh8SzkG/SMAZMRuI9IAuJvPBXVy5bMRG5puvOEmVV0KwAv0HhGn/jTw0GjorO2fLdsJIbJ5QXMQ2NTdcGwrd+I4govvA0k8FxMliyra2mVZLEEjbCMQkDFD5RZjo0i7ALtGkNpN4oLSP7w/RR/FLRRH94foo/ilooIzaUW0PjdVvijuxELf5UvLU26MWuj7a/OpytcwDkFBDujFro+2vzo3Ri10fbX51NgHIKMA5BQIWy3x3x77HxoPnryN+dM7oxa6Ptr86nwDkFcwDkFBDujFro+2vzo3Ri10fbX51NgHIKMA5BQLvlCK477Hwc9fnUNgyhHmY99j4tfxLyD86ewDkFGAcgoId0YtdH21+dG6MWuj7a/OpsA5BRgHIKCHdGLXR9tfnStkt8eOXfY+NH4l1cX51YYByCu4ByCgg3Ri10fbX50boxa6Ptr86mwDkFGAcgoId0YtdH21+dLSW+PPoc7H5j/jXlT86fwDkFdwDkFBBujFro+2vzo3Ri10fbX51NgHIKMA5BQQ7oxa6Ptr86Wyjb4zC4EsfBz1+dP4ByCu4ByCgg3Ri1sfbX50boxa6Ptr86mwDkFGAcgoId0YtdH21+dG6MWtj7a/OpsA5BRgHIKCHdGLXR9tfnRujFrY+2vzqbAOQUYByCgh3Ri1sfbX50boxa6Ptr86mwDkFGAcgoFLNOrTuVZW3uPzSGu0y8lFOAUUH/2Q=="/>
          <p:cNvSpPr>
            <a:spLocks noChangeAspect="1" noChangeArrowheads="1"/>
          </p:cNvSpPr>
          <p:nvPr/>
        </p:nvSpPr>
        <p:spPr bwMode="auto">
          <a:xfrm>
            <a:off x="79375" y="-727075"/>
            <a:ext cx="182880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85800" y="1219200"/>
            <a:ext cx="9372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36571" rIns="36571" bIns="36571"/>
          <a:lstStyle/>
          <a:p>
            <a:pPr marL="458788" lvl="1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400" dirty="0" smtClean="0">
              <a:sym typeface="Wingdings" pitchFamily="2" charset="2"/>
            </a:endParaRPr>
          </a:p>
          <a:p>
            <a:endParaRPr lang="en-US" sz="2400" dirty="0" smtClean="0"/>
          </a:p>
          <a:p>
            <a:endParaRPr lang="en-US" sz="2100" dirty="0" smtClean="0">
              <a:sym typeface="Wingdings" pitchFamily="2" charset="2"/>
            </a:endParaRPr>
          </a:p>
          <a:p>
            <a:pPr marL="458788" lvl="1" indent="-457200" defTabSz="1019175" eaLnBrk="0" hangingPunct="0">
              <a:lnSpc>
                <a:spcPct val="150000"/>
              </a:lnSpc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100" dirty="0" smtClean="0">
              <a:sym typeface="Wingdings" pitchFamily="2" charset="2"/>
            </a:endParaRPr>
          </a:p>
          <a:p>
            <a:pPr marL="915988" lvl="2" indent="-457200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Wingdings" pitchFamily="2" charset="2"/>
              <a:buChar char="Ø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  <a:buFont typeface="Trebuchet MS" pitchFamily="34" charset="0"/>
              <a:buChar char="—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folHlink"/>
              </a:buClr>
              <a:buSzPct val="125000"/>
            </a:pPr>
            <a:endParaRPr lang="en-US" sz="2000" dirty="0" smtClean="0">
              <a:sym typeface="Wingdings" pitchFamily="2" charset="2"/>
            </a:endParaRPr>
          </a:p>
          <a:p>
            <a:pPr marL="915988" lvl="2" indent="-457200" algn="just" defTabSz="1019175" eaLnBrk="0" hangingPunct="0">
              <a:buClr>
                <a:schemeClr val="bg1">
                  <a:lumMod val="50000"/>
                </a:schemeClr>
              </a:buClr>
              <a:buSzPct val="125000"/>
            </a:pPr>
            <a:r>
              <a:rPr lang="en-US" sz="2000" dirty="0" smtClean="0">
                <a:sym typeface="Wingdings" pitchFamily="2" charset="2"/>
              </a:rPr>
              <a:t>       </a:t>
            </a:r>
          </a:p>
        </p:txBody>
      </p:sp>
      <p:sp>
        <p:nvSpPr>
          <p:cNvPr id="20488" name="AutoShape 8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0" name="AutoShape 10" descr="data:image/jpg;base64,/9j/4AAQSkZJRgABAQAAAQABAAD/2wCEAAkGBhQSERUUEhQWFRUWGCIZGRcYGBgeHhofHyAgIh4bGiAeHCYkIBwkHxgcIjAgIycpLCwsHiAxNTAqNScrLSkBCQoKDgwOGg8PGjUiHyU1KTArKywsLyo1LTIuNDA0LCwvLywsLCosLC4qNCotMiw1LCwpNTUqMiosLDQpLyopLP/AABEIAJMAlAMBIgACEQEDEQH/xAAcAAACAwADAQAAAAAAAAAAAAAABgQFBwECAwj/xABDEAACAQIEAwUECAMFCAMAAAABAgMEEQAFEiEGMUETIlFhcQcygaEUI0JSYpGxwXKCkhUzwtHSFiRDU1Rj4fA0otP/xAAaAQACAwEBAAAAAAAAAAAAAAAABQEDBAIG/8QAMhEAAQMBBgQEBQUBAQAAAAAAAQACAxEEEiExQVETImFxBYGxwTKRoeHwFCNCUtEzJP/aAAwDAQACEQMRAD8A3HBgwYEIwYMQs2ziKmjMszhEHU9T4AcyfIYEKbiiz7jWlpNpZRr/AOWnef8AIcvjbGZ8Ue1KeoulPeCLxH94w8z9keQ388Uc/D/Z0sdXrWVXk0uov3Tzs556jv8A54FvjsTjQyYVy3P+eabsw9sE0jaKOnAvyL3dj6Ku3zOKVM7zWrmaATSLIBcoCsVrc+gPzx7cQ0q0dXSVVOvZwSKjpa+1rawep2O/rh3009RmaOh7OeIBvKeJ12It1F/y+UqxwijaHNZWoOJxxG+iy6kyuerSeVp2P0ddbB5JSTz5C9umPCjyB5KWWpWSywsAy6pA1zyIt64aeG0CT5pCqXHZSaQbn3WNh8/ljz9n1GamlrqVQAzqrBj4gnngWlxaA43RQXdBkc1VPJW00EM4q5FWa+he1cnbmSGuLf54vBxrm1Hb6THrXxkjtf8AnTbHjxDonzKmolBEcBWHbmeRY4541z0rVyy09WQyER9jZwNtj+FlvfngVfDa+6CwVIJ1GuGXqQmfJfa/TSWFQrQN4nvJ+Y3HxGHilq0kUPGyup5MpBB+IxiNHlNNFQLNWJJqnlIjKGzKoG7WOxF+mI9S1RlNTanmNmUSDbuurctaHa/z88QqX2NrnERHfPWmdCt8wYS+D/aXFV2imtDOdgL91/4D4/hO/rh0wJe5pYbrhQowYMGBcowYMGBCMGDEPN81jpoXmlNkQXPn4AeJJ2AwIUTiXiaKihMkp3OyIObnwH7npjCeIOIpq2XtJ2vb3EHuoPBR4+J5nFxPJLmUstZUhhTwjcLvpXpGn4j1b4nphdrae1pFjZInJ7PUb7A7i9he2JT2w2djHVf8Xp076r3/ALCl+j/SNP1N7avO9reuLfhDP441lpqjaCoBBe1yjWsG9MUozmbsux7R+zvfTc25Wt6eWOMnyWaqcLCpN/tW287eQ8TtiQCVptL2sjP6g64Uz6eauuIc1hWiipEm7cxyF+10lVUEWCLq3PO+IBzOqqHhaNG1xIERkUqbLy35n1thtyTgFIp4g4SYSqxVw9wWUcrjpe3u/thliEcM9PKCiRyRtFJ2Zsgdee/rf8ueLLgGtUjNvdSjG0xOJxOOeGSzJOG655WBUiQjU+p2Bt4sbAW9Tjj/AGVq0V2WwEZAc6mXTfcXt6jDvBXRxTtaaNkddLKyyOhAOy6j3ibb35dMcVeaU3Y1McN1EkqlVIb3Ra58hzsMWCOp+E6brOfEJqHn9PLRIwoK6mkE+h1cbiQb3J/iAvtjwzLPWmssscaOW1M4jCO1+d+h8dsajmeaQ2qGWVZFkiWGKNSb38SCNreOI9fw/A5WGRV7Ong1TuFFyxGw88cXB2VzPEJA4FwDqeR+irss4mimlkQKrwQ0l4I5VU2dFuTvzJ35Hlir4Vzn6VmUclaEfUpVNQUICBttytzHqcV2a8FvEkcsR/vAWWIklgo68ttvhiPlmY07osNasiiInS0YXUAdyrg+8Cdww8cVuaQtkL4ZGkMzIy1GGY30qrHiOdZRMtTDHTVMJBXQthICfcIB57hg3gMMHAHtJIK01Y172EczfJZP2b8/HECalhzCparmDQUUaKutti5XYAeJPlc4qcxkXMpysQihCLohjIs0gHJb/eIHX0xyrDGx7LpFKZn+vTr1Gi3fHOM69mXGbP8A7nUk9qm0bNzYDmjX+0vzHpjRcQlT2Fji1yMGDBgXCMY57TOIjVVS0kbARxNZiTZTIdiSfBL29b+GNJ4wz36JRyzfaA0oPF22X57/AAxivD9FTS9oKuZonf8Au30ki97sznwP7nAt1jjBJkdkOlcftmruIVmUvf8AvqRjvYgxup/MKx/9vgz3MKKTTVRsW7pjWjYbI1rX22CC99uZxa161GW08MSRiqp7M0zadSNc+6PugKLg+JwgyRJUVD9mnZw3vpBJsvRbnqf0vjtrS80C0OkYGGeTTUfy0oRoT6LjJ8sEzK0h0xXte19Xidvsjw6402uijoVjeFLMCOzYMSJktdtYsAvMWHp4YquGfZ8s+XxS08nZTd4Opu0blXYbjmpsLXX8jjpWZJmMaCJ4HkjU6h2TK638QCQw9LY0sMZoCab9UktMs0ry92O3RTcx4sBYCGJAqHVESpBjYjvWsbHfxGF6WdmN2JO5O56k3J+JOO6ZZUk2FHU3847fMnE+k4Mr5P8AgJCPGaQfomo41tfBFkfdL3MnkzHsqrADhnpOBYAbVNS87dYqdSFH8RW7W9WGJ+YcJZa4tFHLEyixenWS6+TixBbxBBOOTbm1wGC7FidTEpJxPy3OGh1LpWRJLa0e9mty89sTpOA6i2qmqIKlfA9x/iRdb+oGK2fIa1Pfo5vVNDj5Nf5Ys/UQyCjvqq+BNGatTdwxnaSTF3sZirc+6sSKO6qet9z5HFBxRwOjU30jtk7QsSCospueSfeF77ciOVsVsWU1THu0dRf8SBR+bNbDN/slX1rKat1p41AAVLM9rdAO4pPjv6YxP4bXcrsNvZbIzIRUihGR91mBrZSop5HIVH90nuqT9oeVt8NJroMtQpCVnrTzmAukV+iX5m3XFZxXw3HFV1CU4t2WgC5JLdwFtRPMsTf1xC4cyT6U5BlSJFXW7ObWXqQOp8sZ3NpQ6HJejs1oZOwiQ0u/EBr1+ymZjVS1B+mRIVMITtJh1k++RyBvzA+PPGz8I8RLW0qTDZvddfuuOY9Oo8iMZrnT0soSKOujipYwAEWOQszW3dwAAxPjyx19mOdinrmp9eqKfuqehZb6W8tS3H5Y4VVojD4rwFKdDl3OtfVbNgwYMQlayr2zZoS8FMvQGVh4k91P8WI2Y5PTyLHRmr+jyU6AMki2RmI1Fg1xvdrfDFB7Q63tMyqD0QhB/KB+5OKf6NNKrSWdwtgW3Ntja/lZT+WJT2z2f9ljr13M+emfRWea0VTQIVaVeymUj6uQMrqLXNhy9cc5RS6Ixf3m7zep6fAWGKONS7InQty6Acz+mNOXhBGjBE4STQpZZBZbvuoDefxxsszmxm87slPjPEcRCMaYnSu30V57KZP9ydfuTyD8zq/xYc8Z/wCy2TS9bDcHTIri3I6l03HxjONAxlkFHFZmGrQjC5xShkeOEn6pkdnAJBYjSqg25p3zcddsMeFXM6phWPqAKKkaoBz7xcuT5dxBsPDHC6StUVTa2BFkQmyabAC5BsgsG2t1v+gtM+QAQhTuY7G4I2Wxvq+yfKxJ8MSUymIKb9q5N+Ya9jzFkAvfzvjqkkct9cco03UdyX3DbZrBbHb3T+WJQouWO0kEkx1CWLdZQLMe6CVvYaxcHYi364ecudmiQyW1FQTblcjCfS1UUOtfrG7QjZlIAttsdAFt+puQOuGHhR5DSx9p4WQ9SgHdLeDEdMCFcWxwcc46u1hc9MQhYnmsuusq28ahh/SAv+HCrmNP2crAcm7w/wAQ/Pf44asgy2Sr1umkBmaRnYhVAdyRcnyxB4wyZoVRiUbvbMjagfskbdQbYZSXTCG1xGKpsMr4rWH/AMSaH0UPhzhw1bOFdFKIWsxO/h08bDFYkxikDoe9GwZSPFTcW/LHeigkdtMSuzHogJPlyx7V+R1EIvNDIgva7KbX9eWFy9m4Vc5r3YHABfROW1omhjlXlIgcfzAH98GFr2W1vaZbEDzjLR/kxt8iMc4heTIoaFY1nsmuqqG+9NIf/uR+2Pel4lmjpnpgbxOTqBv5bDwsRf1xa5BSu+YVMSAdo/0hVuQLElrb9MT67gZ/otOGemikQuJGaRBe5Gm5HPrt0xK9A2eMMZHING+maT8pW86+Ssf0H741mljmWmkK1MM8K3uJUe2w2CluvgPG2MwpqQw1jRkq2kMuobht1Nx5EY1nM4quSK0lPTBADbvnu7cwL2v4Y0D/AJgdTskVuN61Pd0FM9lndBUyx1Q7GZ4e0iIJTTvoNwDqB6McXyZjWA//ADZz6iL/APPC3VvoaKT7ji/o3dP6jDFhN41JLBaOQ0BCYeCRQz2fnbUg0/xerZ1VgXNbKB4lYv8ARiG3F1Rdh9MnOkgGyRHmbA+5yvt8D4YqM6ru/pDAqosVvzc3sr87Cy/54rsmo2MkWgllVRdtQtsNmt1J5BTuBvimIy8LiSPK7mMXH4MUYO5/CnX+16z/AKyX+mL/AEYP7YrP+sl/pi/0Y8CcTcxykwdne/1iBz/F9ofC64wttFpcxzw7AUTN9msrXtYW4mv0VRWcb1MJbXU1Fl66Id/NbruPTzxJy/jGomH1dbIdgbFIgbHrYpyxXZxkqTAnTd7WG9r23Hx8DhTiun1kcl2jQBgTfvbePIDSdvEY3QyOnj5XkOCWzsbZpedgLTktHbPK3pVuP5Iv9GIWb8Q1qwSk1bnuHbs4t7i1vd88egOKriBrrHH9+QX9F7x/QYyWa0WiWVsd7MhbrTZrPFC6S7kCvfIKCV17CIjdBqBIAIX188duMMhngpD2ugIL6dJBIPvG9v4cSOH8lNTIyh9AVSxNidrgWAHPniHxdTQJTusUryNZg2pSoG1hsd73OPbSkBxaNtum/ZeGirQOO+/XbuvXh6oqGy8JQMFmErGUBlDlSBoIvzXptibPQ10cVUcwmvEYT3WkVrubaNC9CDhTyWjo2jH0ieSKTXayR6hpsLHpY3v44vM94ZpVNTarlklgS5R08LADV1AuOQwrXr3taJCNzWt3HMZH3Vr7Mc37KlkX/vE8x1RDgxVcCZMJYJGsx+tI28kTBiEptH/V3cqDm+SM+cTU6toMk572+wcaj8LHHrPT5VGljJUzOGsWQKoPmNQItt6nFr7T42psyiqo+bKGB6aozYj4qV+eK5OJ6BQzLl4Mjb9+QsgPPYeHliU2hL3xtIrQCnKQMRue1FU5rli01VCYyWikUPGWsDpkB2PmCLYcMtyyEaJZ6mLTsxj7zsR1BHQ4Q8+zqWrk7SSwYABAosqhfdCjwBw98HZ7EKc637PUysdKhmkBFmi9L/vjTG48MtH5VKfEoHMlY+TUfUfZL9dArh0BupuAfLof0OJ+UVfaQox961m/iXY/MYl5/lfZ6XSF4om7q6zdiR9ojmLjp5Ypctl7OZkPuy95fJwO8PiLH4HGXxmHj2YSt/j6LnwSfgWkxOyd6qjrJjIxk7q8tmsB3zbY26ou/Pc+eGrh2ALFEHuq2uwSxIub3F9jzwqzqL6WcqyKGI7rFSj/AA5hybfHDLw83+7oCQSt1axB3BPhhTbTdiaQMAR6Jl4bzzPDjiQemqfcv4TglCukzOtxtZf6TtceBGL3O8jWpVQxKlTcEW8Nxv0/ywt8FIFM0zNpRQFJJsL8yT6C354v6XPoanXGjENYgXupItbUv/t8aoOG6McoF7TdZ7TxWynmJu67JQzvLYYbokrvJ4WWy/xH9hv6YzvPl0PKl9pANJA2TkzX8Llb2w4NGVJVtmUkH1BscJmarG9Q8mvu6bFtV+YK91eouBve18YbK+9O6jboG3dbrbHds7S514kg1PbRMWQsDALX2ZhuST7x6kXPriHVPrqWPSJdA/ibdvlpGPTLpuwowzA7AkAm5NydIv1vcfnjyy6kawWxZ2NzYXJZtzb443eEWe/anzHJtfmsfi9puWSOEZuA+Svciy5ZO8KlYJQe6GuNgL31XFt+nlit9oNVLbs53SRu6upbd4MdXMWvsMMmR0FJOAGR43iF5L7owUd4t908/DlhAzsdtUiKBSQCSqDc973R5kKPnh5K+t4+oGvXsk1khvSMZpXHHQYkqFRUUkh+qRnK2PdF7eBPl54mNn7t9JLgNJUABnva1iCbAC2+kY4yTP5qR3MVgWUo11F9/UX2O9vLFbPIbksO9zItbf0/bGBe2cLziXgUGR+vstk9kdDbL9R+3K7C/wAF/wAODDHwnln0eigiPNIxq/iO7fMnBiF5R7rzi7dUntUyTt6Euou8B7QeOnk4/p3+GMVp5dLK3OxB2Nvnj6akQEEEXBFiD1x89cX8PGiqnisdHvRnxQ8v6fdPpiQmvhswBMTsiu+dZmlZPHpSOnGlUJ3Cg9SfAXJ3A9cc8OZnJRVJQgBgTYMLgN1Hx94HFrl3CkFPGJ8xkADDVFDGwLP13tfunl++IGY0s+YmSpSBY440G47oAX3bE+84H6Y6Y66aru0sZNHw2HlGRO/TeuRTpHQiSQzVMokiZbICQZHJGwjUe6QxthWznJpY+7Ipjcd5CbbEciCNj4H448uFM6jL2murrYh1AJBBBDqDsb2sR0vh0qqZJhJPJrEUjkwQi2uRyANY58yOX542B93A4tI/PuvMvjdXZ4KzyrfXokWwLOFlT8QBuD0OobX8CMdKPNuwfcMUkF7nne4GgL0ZQdx/4xdZxw1PTfXNHqFh2iqQduYvb3ZB08eV8VUlOwRWiYNCdybAlgTye5BUi/vkki3TCWaJsf7TsWnI+3cJtHI9/wC/Hg4fEPfsfymaZ4aotGBqulywA2Fz1I6npvyt0xyD1GxHIjmD4jCNLmU/amOnL6UUaRzPXpbvA/ePMWxzV5xVqCSXUdLqFufAGw6DCx1hkc4G+Om/RPI7ZGI/h75Z664q/wA/z898XLO7BSwA5tYHYc2t4DmRiiy7LCWEOq/LUQd1AJ0kHe1rEbW7zHEmmpmkO4fW2+qxGm45g6bAG29hfzxPp6AralpQWlKjtJPuKBzJOwNuQ5DnjW3l/bjxe7X3PZLHVkPElwjbkPYBdZ3EkgVf7qHYficbfEKNvU+WGDIeyimtU9pE22lxcGM87kW6jb4nHTK+HQ1PJ2RIlgO8e3u77qRuWuOfl54sq3PYGpFeo0yVAQpfcWH3pDbmOlvhzOPQQxtgiELMdzrXfskU0rp5TM/DYdNu6j8f1saWkYr2pBv2Z7rIf7u/42uPLCRl9JVxr9MjVx3yO1Ucm6/C218dFhkrJD2SkrGjOB5KN3PnbYDF/k3GpikZ1YxxRxBUp9yrmwFj/MSxbmcUyOyYDUBOrFZ3xgy3auOh0G3c+2Km5PmseZERVdOCVBZ6mOyMth7z7biwsfPpivyaD+0s2U2+rDayP+3HbSD5khQfG5x34vq6d4Ip1hMFTPdmVWsujlqI8G6ctr3vh49lXDP0emM0gtJPY781Qe6PjfV8RilWyuayMuaKVwA2/tr5aJ4GDBgxCVIws8ecJCup7LYTR96Mn5qfJv1scM2DApaS01C+fOG6eF6lY63tAF7gUnTZgdo2v7ovcbWth4nyipromgqYhRRRENCQRpAGxRhq72xuD0I88S/aN7P/AKRepph9eB30/wCaB1H4x8+WM1jqpquSOGWciw0L2jEBbDZTfkSRbf44lN2u/Uc4dQjPpTUDrqpGY5NHNK30AOwiAuSyh3I5vGvM3te2+PXh3iwwyxmYXMZ2vspvz/gb5Xxd8JcPxgGariaAUhuXuR2jXuFIPUbbqd9hiLUZdBUQyZhVyNGsspRI4kU2P4r2HIfH44sZIWqq0QxzmhrUUo7M10Gtd9KK2zLOo/o/ZwlmMrmSZ22JN9l8CPj0wsKWhYvGCynd4x1/Ev4vLritraVqUr2MweORdac7WuR3lO6tcHYHHaLPz9uP4qb/ACNjjR/55ojFIM0rNltsEgmiFe3+Zq17UNUxTQ98SqVa3QL1PgRfl445zSTtaiOnN9HvvbrsbA+C7b/DFSudpG3aRlgT78bK1n89gbN59euPes4pRyOzDIStmkZG1KPursbm/U7DHnZbFJHMGsxFKB1fkT2T6K2sfCXPBaa1Laem9Va5jmZv2UPv/abpGPPxbwHxxK4bqxTlk0o6yCzmW5BN76mI358//GFmPOI410xq7edrX8yTzOCnq56iRYogFZzpAG5JPmdh+WHlls1nssRbWrjmUmtDrbbZL4bRoyrgPNNOd8QxQTCWnIiOgA6Ba7Ed7Qp3tv8AK+FijpZswmEa2HNgpYC9t7n7zeQx3zLI4oNampWSoU2ZQrEH7w1nmR4cueGhEpjTxZiiHXAFV4IiFAYHuux5hT6XOB8xIujAfma0w2NsVJHczjlhgDpgc675LrwFmFIs8UcsRhnS69pr2cnYpICPOwGIPEGX0bPO8btSyQmxp2QEEg27hB68/K+O3tEh1NT1ahU+kRBioIuGHXx6jfEfK8pqM4qy7WVRYSShdlAFrD70hHj6nFK3YAce8QDnjXHbHOv0zUrgrh2TMqrt6glooyNZP2yPdjHSw2v5bdcbWBbEXK8rjp4liiXSiCwH7nxJ6nEvEJVNKZXXsthsEYMGDAqUYMGDAhGErjb2cR1l5YbR1HU/Zk8n8/xDfxvh1wYF01xYbzTQr59zjMKuNBRVZdVRgwVtzYbd0/aXqN/yw28I5M5crGY5sulJZtZW69224O6uPL1xo2b5HDVJ2c8ayL58x5qeYPmMZtnvshlS7UUutT/wpDZvQMNm/mHxwLeLS2Rtx3L5Yd6aHqkLNYAkzor60Riqt4gHY465dQGaVYlIDObDVe1/DYHHfM8lnpjaeF4/Nl7vwYXU/niJHJ1U/EHHSfMe17KRuBO6n57k7Us7wsysVPNSD+duR8sQAMcySFjdiSeVz5Y64FawODQHHFW2dcNyUyRO5QiVdS2YH15bWG2/niJlOZvTzJNHbUhuL8j5HHjNVO/vMzAcrk7WFtvDYAY8l3OkbseQG5/Ib4FUBRlJiOui0TKqxKudA2VpaZtUsh12sftqbAAcyfE4o3z1KGtqPogV4GBTS+6HzPiAb28cScm4OzOoQJeSGG23auyrbyQG55+Aw/cM+zGmpSHk+vlH2nA0qfwpyHqbnEJK6aKOo+IZUBNO9T7JJyDgaqzGQT1TNHEepFmYdFjX7K9L29BjXctyyOnjWKFAiLyA/U+J8ziUMGIS+WZ0h5vIbIwYMGBVIwYMGBCMGDBgQjBgwYEIxwcc4MCF0dAQQQCPA4o8x4HoZbl6aK/io0n81tjnBgQFl/GHDFPC47JCu527ST92wsUNErmzXO4+0w/Q4MGJXfFeP5H5rWeHfZ/QsoZqcMfxPI3yLEYcKHKIYBaGKOP+BQP0GOMGIXJJOamY5wYMChGDBgwIRgwYMCEYMGDAhf/Z"/>
          <p:cNvSpPr>
            <a:spLocks noChangeAspect="1" noChangeArrowheads="1"/>
          </p:cNvSpPr>
          <p:nvPr/>
        </p:nvSpPr>
        <p:spPr bwMode="auto">
          <a:xfrm>
            <a:off x="127000" y="-658813"/>
            <a:ext cx="1371600" cy="1362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6" name="AutoShape 16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498" name="AutoShape 18" descr="data:image/jpg;base64,/9j/4AAQSkZJRgABAQAAAQABAAD/2wBDAAkGBwgHBgkIBwgKCgkLDRYPDQwMDRsUFRAWIB0iIiAdHx8kKDQsJCYxJx8fLT0tMTU3Ojo6Iys/RD84QzQ5Ojf/2wBDAQoKCg0MDRoPDxo3JR8lNzc3Nzc3Nzc3Nzc3Nzc3Nzc3Nzc3Nzc3Nzc3Nzc3Nzc3Nzc3Nzc3Nzc3Nzc3Nzc3Nzf/wAARCABxAOUDASIAAhEBAxEB/8QAGwAAAgIDAQAAAAAAAAAAAAAAAAYFBwEDBAL/xABOEAABAwMBBAUHBwcJBwUAAAABAgMEAAURBgcSITETFkFRkxQiVmFxgbIyNTZzdJHTFSM0QnKhsSYzN1JigrPBwhckZHWSouElQ1OF0f/EABgBAQEBAQEAAAAAAAAAAAAAAAADAgQB/8QAKhEAAwACAQQBAwIHAAAAAAAAAAECAxESEyExQQQUM1EiMiNhgZGx0fD/2gAMAwEAAhEDEQA/AHbXT9wiaj02zDukuOzcZnk77TSkhO6E5yMpJB9ean9ZF9rTFykxJb8V6LGdfbcZIB3kIUQDkHIyOVL+07/dJmmLy8D5Hb7olUpwDPRIUMb59QPOpTV12gydMzIcOXHkyrjGXHiNMupWp5biSkYAPEDeyTyABJwKA6HNQ2mxJgwrtclIfeQAhySD55xkkrwE9/dW62apst3kvxrfODkiO2HHGi2tCgg8lYUASOXEd476XNoDkWPcdGokusJKLu2T0igOAbUM4PZnHHvxXl+SwjbNFBfaClWNSMb4yVdLkD2444oCVtGore3Du8+TfjKiMzVBSnIqmhDGB+aPm5OOeT38ak3dTWdq3MXFcwCG+d1p3o1kLJ4DHDtyMd+eGaV9CrhT7jrSEtxp1L91c3mgsHfbLaUk47Rzrj0PHmGX1WnJcUxpuWpfSrzh5BGYw9eApSsdm4mgHS6altFqWUTpRQpLfSuBLS19Ej+svdB3Bz4nHI9xrE/VFlty4iZk9DQmbpjuFKi2vPLzwN3lx58uNI1uMZOttVW+/XZ2AqS+28030qGRKY3ABhZG8QBkYSoczXvWKbFGtejY1tVFFsbvjAaSV7yCgBwEgqzlOTz4igHCPrGwSoSZkW4JeZU+WEdG2tS1uAZKUpA3lcCDwHKuLUGprcvTkiXGva7YnpOi8sMNaywtJBIUhSeBwcecBzrn1fbmLhdLauBqBNnvLCHXYrpQlaXm1bqV5Srgrknt7qVdSXmdcdluqE3hUNx6PIEZEyJ5rUvCm/OTnmRyOOHm+qgHq+arhWOZaYshLzqrgvdQ4hpRSlISSVHAPHhyHHjnkK7WdRWl26C1olgzygL8n3FBQTjOcEcB66VNVzIybnoSWZDIjeXEdNvjc4skDjy58K2a7WmA9Z9aW4h9Nvc6KWWCF9LFcO6rGPlbqsEDvzQDbAvNvuEmRGiPlb0YgPILaklBPIHIHt9nGttyucO2MpdmvBtK1htAwVKcUeSUpGSo+oDsrk05CdjwFPy07syY6qTIT/VUrGE/3UhKf7tLmqpQt+0DTEy4HctxakMIdUcNtyFgbuT2EgFI9poBlt+oLXchK8kk764n6QyptSXGuGfOQQFDI5cOPZSXsyZt168su0tov3Vq6SHEylpWFhBJSlO8cZTu8NzkO4GpBLaJO1Py+A4ksRbSWZ7qFApCivLaFHlvYyr1DHeM6tkD7LljnttvNuLTdJSlBKgSAV8D7D30BPaz1B1dtTb7LHlE2S+iLDj72A68s4SCe7mT7K1M6blvMBd1vtzdmKGVLiyDHbQe5CE8MD+1vHvqL2qw5qrdabvb4y5S7NcWprkdsZUttOd7A7//ADTBbdTWS42xNwjXOKqNubylqeSnc7woE+aR2g8qAEzWbDborV3uS5D5/NpcU3l19Q7kIBKjjngdmeFRt8n2rUuirvIhO+UsssPjI3m1NuoQTgg4IIPfURe9VWhy82R6I7CjvSmZIZus5WG2mkqCVbgJAUVFIIyRw48c4MTpabHTpbX0d6XvPiZMdUXwG3FIcaG4sowMBXZwHqoCXt90ahaB0sl28rtjjzMXD3k5d6UYTlBOCBvZxk141tMiv690zarhl6AUSXH4y2VLbWrcwglOCFYye/HPhUPdZsUbH9NrElkhK4AV+cHApUjeHtHbU1qSbFG07SCvKmN0x5hB6QY85A3ePr7KAZRPs2mmGLUhS0BlneRHZQ4+ttvOMkJClBOeGT3cOVe39U2Riyt3lc9tVuXykNpU4n37oOO7jyPClvSs1ELWurYt1dQzLefbkRy6oJ6SOEbqd3PMJ5HuzS6tlMbZ1ruUkhu3zpklyBk4C0HAynPYog476AfjrfTYMvdujbgiIS5ILSFrDaTyJKQff3duKw3rjTTjsVtF1aJllKWVbqtxSlAFKd7GArBHmk5rhuLkIbMpTsdbCWfyOpCVIICR+a+SPf2d9KmoJMP/AGQaaUl5gJSbfyWPNUN3e944599APMm6M9cIUAXdbTnQub1vMY4fOAd8OEfqjsB7a3XLVtitbjiJ09LfRLCHVhtakNKPILWAUpPEcCRzFLuo50VO03SSvKmQlUWZg9IMechO79+OHfSjq68xLlo7U0S1OR4TTct7NuZR0kmQtLgLjzvMoTnJ5cAB53ZQF15orlt0pmZAjyYzqXmXW0qQ4g5CgRzBFFAdKkpWkpUApJGCCMgjurkhWm2QHFuQbdEjOL+WtlhKCr2kDjWm822ZcA0Id4l20oJ3jGQ0orzjnvpVy9XfUZ1bvHplePAi/hUBPvRIsg5fjsuHG7laArh3caDCiF3pTGZLmQd/oxnI5HNQHVu8emV48CL+FR1bvHplePAi/hUBPsw4rC99mMy2rGN5DYBx3cK2JbbStS0oSFLwVKA4qxyzS51bvHplePAi/hUdW7x6ZXjwIv4VATsu3wpu55ZEjyNw5T0zSV7vsyOFenYkV7HTR2XMDA30A4HdxqA6t3j0yvHgRfwqOrd49Mrx4EX8KgJyXboM1tDcyHGfQj5CXWkqCfYCOFbDEjKaQyY7RaR8hBQN1PsHZS/1bvHplePAi/hUdW7x6ZXjwIv4VATj1vgvRhGehx3GAchpbSSkHvwRioa6RZtwuUO2Nwuhs7Kg9JfKkAOlPFDSUjjjewVEgDCccc146t3j0yvHgRfwq89Xbv6ZXjwIv4VAM45VrkR2JLK2ZLLbrSxhTbiQpKh6waW06fuqiQnWl3JHAgMxeHt/NV76t3j0yvHgRfwqAn2IcWPH8njxmWmMEdEhsJTx58BwrLMWMwoqYjtNqIwShABI91L/AFbvHplePAi/hUdW7x6ZXjwIv4VAM3Co9yx2h2R5S7a4K3856VUdBVn24zUT1bvHplePAi/hUdW7x6ZXjwIv4VAT70OK+WlPx2XCyd5srQDuHvGeXuoXEiuKcU5HZUpwALKkAlQHLPfioA6bvHplePAi/hVjq7d/TK8eBF/CoCeMCEUhJiR90EqA6JOMngTyoMCEoAGJHIAAGWk8AOQ5Uvp0/dVk7mtLucHBwzFOD4Ve+rd49Mrx4EX8KgJ2ZAhTtzy2JHkbhynpmkr3T6sjhWxyOy62G3Gm1oSQQlSQQMcuFL3Vu8emV48CL+FR1bvHplePAi/hUBPiJFDPQiOyGs53NwbufZXnyCFuhPkkfdBJA6JOMnn2VBdW7x6ZXjwIv4VHVu8emV48CL+FQE6YEMkExI5KQAD0SeGOXZ2V6bhRGnHnG4zKFvfzqktgFz9o9vvqA6t3j0yvHgRfwqOrd49Mrx4EX8KgGJtppltLTTaG20DCUJAAA7gKK1QIzkaI2xIlOy3EDBfeCQtfrISAPuFFAJN419d7KwiRdNKPx2Vq3AtUtChvYJx5oPca1WzaNc7q0t226Ulym0K3VKaeBAPPHye7Fde2FIOi3SeaZLRH/V/5qP2H/MNw+1/6BXYpjovJx7nK3fV4bN83aPPte6u76UnxGScdIpfD78Y/fTRprU9s1JHU7bXiVI/nGXBurb7sju9YyKk5UZmXGdjyWkusuJKVoUMhQPYapHRrTll2opt8VSlNJkvR1Z/WbAVjP/SD7qxMRkl6WmjVXWOkm9pl60VhPKjeGcVzHQZorGRRnhQGaKxvCjIoAPKq32lab6Gyz7u1dLoXErDhYXJJaAUoAgJ4YAz+6rIyKWNph/kPdvqk/GmqYaayLRPKk4Ys7Dsm2XQnOfKUcTz+RVnVWOw75ruv2lPwVZu8K38ntlozg+2jNFYJAozwqBYzRWMijeFACuVVbtN00qDZX7qxdbo4vyhO+0/KKmwlasYCeGMEjHqq0s0nbWvoPM+sZ/xE1b47ayIlmScMj9inHS8o88zl8f7jdWFVe7E/otJ+3L+BurBzivPkfdoYPtozRWN4UZFSKmaKxvCjIoDNFY3hRkUBmisZFFAJO2D6FP8A2hn4hSlsu1IzZLTMZdt9ylFcne3okUupHmgYJHI8KbdsH0Le+0M/EKjdh3zDcPtf+gV2w19K9/n/AEclpvOtfg6rttPt8aMpEaHMRPV5rbU1kspBPaonsFednGlWoq13+ZOj3CfJ3jvx1hbbe8cqwe1R7T7adrnbYV0iLjXCM3IZUMFLic49Y7j6xVIz1Ttm+sVogvOLiK3XA2o8HmiTwV/aGCM+od5FZxJZJcR2f+TWRuKVX3ReylBtJJOEgZJJ5VWzF6umu9QSINnmu2+yRP52SwMOu9gwezPHHqGT2Cp7X116LQU2bFWcSWUIbV/ZcKRn7iaS9l9yuMKzSWrPYH7g+7JJU+XEtMoASAAVHmRxOAO2s4sb6bv2e5LXNR6JTVel7rp+Cq76cvd0UqON99h+QXMpHNQzwOOZBGMVPbPNYjU8FbUkJRcI4HSpTwC0nksD+I7D7RXlVv1ldUFM65wLWysYU1DY6ZeDzG8vh91bdLaCtWm5KZcRcl2UElHSOOcMHmN0YH35ryql49V59BTSvc+CH2hWu9QLXOvETUlwCW1hfkoIShKCoDAKcHhntpb0HqS9qts2Ba0v3C7yHgtDkhwqbjt7oBWoqPfnA7/32FtJH8iLr9Un400s7DgPyTdDgZ8pSM/3BVIpfTttb0zNp9ZJPycdusGtYGrbXIuNwfkMvPjp3GX1LQlIBJCkkAAEDA4Y9hpw2lj+Qt2z/wDEn4000YFLG0z6D3X6tPxpqSyO8ktr8FOHCGkLOw/5ruv2lPwUya0Q7Girua9Ry7XGYawptltCt9WTjG8OZ5YpF2YahgafsNzenrUXHJSUsx2xvOPK3BwSntrs0re4uttWqVfeAjjft0EnLQI5qP8AWWBjn68cqtlx11av0iWK105n2zu0Zb9Y3WO3cLvfpkRhRSptno0FbieeTkcAfv8AZVivuIZZW66oIbbSVKUTwAHEmvYHCk7avNXD0XKS2cGQtDGR3E5P7gRXPt5bS8F0unDeyFt90uu0C8SkQ5j9tsMUgKUx5rr5PLzuzPPHYMcya06t0/d9Kxvyzp29XJbTJBfZkPl3Az8rjwI7wR681z7N7ndomnDGs2nnpjq31rXKcdS0zngOZ4nGOymh20avvLLjV1u0G3RnUlK2IMfpFFJ5grXw5dwror+Hk124r0Qlc497Z1aC1W3qi2KWtKW5rBCZDaeXHkoeo/uORXNtZ+g836xn/ETXXpXRNq0w8p+CqQ4+tvcW465nI/ZGB2VybWvoPN+sZ/xE1KeDzrh42UfLpPl50R+xP6LSfty/gbp0vVyjWi2P3CardYYRvKPae4D1k4FJWxP6Kyftqvgbrl23zVtWu3QkHzX31OLHHjuAYH3qz7q1ePqfIc/zPJrjhTPen0XnXodudxuEq32oLKI8SGvoyvHMlXM45es55YqM1RHv2gZLFxtd2lyrY4sJU1LcLgSrnuqz2HsIwR92ZXSV0v6NNW6FY9NqLbbCf97mvhttRPEqCRlSgSSc8KkZmmNQ6gjKjaivbLURZBXFgRhg4OR568nmOwVrlxv9WuP4M65T23v8knaronV2mRJtst2C86Ala28KWwsEFQ48D7e45qsdTXvVWnL+u3zb7LUwClSXkoRlTR/WAxzHHh3irV0zpi3aZYdZtofIeILinXCreI4DhyHuFLG2Gx+XWRu6so/PwFeeQObSuf3HB++s4ahZdeme5Zt49vyhv0/EeiwcSLq/c+lV0iH3kpBCSBgDdAGO330sa/butpt0+9RdRzGEoKejihtBQCSBgHGfXWdkV7Fy02ITqsyLeQ0cniWzxQf4j+7W3VzYv2p7Pp5I3o7J8vm924nghJ9pzWFLjK0/RptVjTXs82WxajmWqLJnaquLEh1oLW0hlrCM8ccU91FO2BRU3kpv1/ZFFjX/ADEra/8AQt77Qz8VRmw4j8hXAdvlY+AV3a3s+qtRR5FtYZtSICnUrbcU8sOkJORkYI51EaX0trjTCZCLcuzqbfIK0vOLVxHDIwkV0y5fx3G1vZCt9blrsWkTVH7XpSblq5iHCHSvMMJYKUcSXFKJCf3p++nZ+FtEnIUy5Ps8FChguR0qUsezI4V0aR2f2+wyfL5Lq59xyVB90YCCeZSOPHieJJPGs4nOGube2ayKsq4paR51laHTs0cgoG+7EisqIB59Huk/uSaXNiN3aAn2hxYDilCQyP6wwEqx9yTVrKQlSSlQBBGCDyNVHqHZtdLfdBctJOgpC99toOBDjJ7kk8COOOOOHDjTFc1FY6et+BkmppXPfRbtYyAare33baUUBhyyQ1L5dNIwj791zj7hTBZbBc1T27rqW5eUzGs9DHj5QwzkYJx+sccMmo1j4eWik3y8I2bSfoRdvqh8SaV9hx/9Jug/4lJ/7BTBraBqG8Q5NrtjNu8ifbSFOvvLS4DnJwkJIxwHHNL2j9M6w0oZQitWiQ3ICSpLslYwoZwQQjuNWjj0HLffZOt9VVos+lfaZ9B7t9Un400xsqcLCC8Epd3RvpScgK7ceqlbXEDUV5hybXbWLd5E+2kKefeWlwHOTgBJHYKji/etlcn7WKuxOBDdauE5xhtUpp5LbbqhkoSU5OO7NRm0rTj+nr03frQVNR3nek3m/wD2Hs5+48x68juqc0fpnWGlfKhFZtEhEjdKkOyVpwoZwQQj11YMyE1c7a5DuLLbiHm915sHI9eD6jyPqrpvNwzO09pkJx8sSlrTIjQ+qmNT2lLwCUTGgEyGR+qrvH9k9nvHZXBtahLmaLkrbTvGM4h8j1A4P7iaVoOz3U9gvqpun5sQtoJDZecUkrQf1VpCcH/9GeFWZBTLk2zcvUeMl9xKkutMqK2yDkcyATkYzUr4Y7Vw9o3PK4c0hC2J3VtVtmWlagHmnemQk/rIUAD9xH7xVmDlVP3bZ1fLLdRcdIvFaEq3m0hwIda9XHgoe/3GpuBdtpLqQyuyQUqxgvyCEY9ZCV8fcK3mxzkrnDWmZx24XGkyxc0n7WT/ACHmfWM/4ia7LFYJzU5N0v8Ac1TbgElLaGxuMMJPMJSOZ9Zrg11atSX6K/a4LFtEBam1B1x9Yc80hWMBJHMd9Sx6nInvwUttw+xw7Ez/ACWlD/jl/A3XJtwhuLtttmpBKGHlNrI7N4DH70494r3o/T+sdKx5LEZm0SW3lhZDklad1WMcMI7sfdT5drdGu9tfgTm99h9G6sdo7iO4g8RVKtRn5p7Wycw6xcGLWym7NXDSUaOFAvQh0Lie4AndPsKcfcac+VUydFau0rdFS9NueUt8QFNrSCpPctCuB92fdTLDuO0eckMqtVthZ4GQ8eXrCQs5+6vMuKXTqGtM9x5GlxpPZYGa1ymG5UZ1h9AW06goWk9oIwaiNOWJy2Kfl3Ce9PuMkAPPuHCQBnCUI5JAyanDwFc77PsXXddyiNNS1aE149DmuFMUKVHeWocC2eKF/wAD7zVlaCYdltTdRykbsi7O77aVDi2wng2n7uPvpd2j2GPetY2OLHViXKQpMkJHyWUnO/6j8oDv4d1WZHabYYbZZQENtpCUISMBIAwAK6s+RVKft+f6HPhhqmvSPeKKzRXIdJjIoyKjrxYLTe0tJu9vjzEtElsPI3t0nGcfdUZ1A0j6O27wRQDJkUZFLfUDSPo7bvBFHUDSPo7bvBFAMmRRkUt9QNI+jtu8EUdQNI+jtu8EUAyZFGRS31A0j6O27wRR1A0j6O27wRQDJkUZFLfUDSPo7bvBFHUDSPo7bvBFAMmRRkUt9QNI+jtu8EUdQNI+jtu8EUAyZFGRS31A0j6O27wRR1A0j6O27wRQDJkUZFLfUDSPo7bvBFHUDSPo7bvBFAMmRRkUt9QNI+jtu8EUdQNI+jtu8EUAyZFGRS31A0j6O27wRR1A0j6O27wRQDJkUZFLfUDSPo7bvBFHUDSPo7bvBFAMmRRkUt9QNI+jtu8EUdQNI+jtu8EUAyZFctyuEW2QX5kx1LTDKCtaj3f5nsx31CL0FpIA7unbcTjhlkUhzdmN1uU0LRDsdnjg4CIgUTg8yTu8T7wPUK3jlU/1PSMXTS7LuM+z1t67zLjqycgpcmq6GKgj+bYSeXvI/wC0ntp5SRjupZa2f6TShKV2KC4pKQCtxoFSvWT3176gaR9Hrd4IpkrlTa8HsTxWmMmRRXPAgxbdDahwGEMRmhhtpsYSkeqisGhY1tqi46duFoYiQ4r7dzkpioU66tJQ4o8yAk+by9dY1dqi6WK6WaHGiQn03SQIyVuPLSW3DjJIAOU8fbUHtiUwqfpBp98NA3hsqId6NSU8AVZBBHt7K5NoUWBa9Q6KdRNfIVdUKJlXBx4BHm+cN9RwPWKAtJyQywhKpLzbWeGVqABPqzXtTraW+kU4kIxneJ4Y781VG0GfbJF2v0FHk7s38kcVz1haUgpJQiM3zK1EglQPDhwOMVravNrb0ToZMp5t91YS20h6SERUuIQAovnByEZGE8893YBbTTzTyAtl1DiCcBSFAj91YZksSCoMPtuFBwoIWDg+vFU/o4xH9La3tf5WjW4vXN0IeaT0aG0ObqULCc5S2o4HsPOpnQL86Bqw2O522yrkNW/eTcbSAkdGFABLiRyyeI4DkcdtAO+qL2xpyxTLvKQtbUZveKEc1EnAHvJFctqk6hekxnJzFsMJ9srUYry1KaOMp4ngsHlkAezFdepDa/yQ83fi0Lc/usu9KcI89QSMns4kceykC22lekdZ2eBpi9yJdtnFzym2OvdMI7YTnpAf1RnA9Z4ZPYBZz0hllSEuPNoUs4SlSwCr2d9Klxvd0h7RLTaenZ/Jk2K86pBawpBQP62eXI8qWLMLPdb/AKzgayXHTLVKCWxKcCFJigeZ0ajjAHA5T2kE866dSs2uXtK0lElGO/EVAfSlLrm8lY3fNzk+cDjt50BZbTrbyAtpxC0HkpKgQffXlElhx1bTbzanEfLQlYJT7R2VUOn5D0DS+0SNp1SUvRrhJMRmORlpGACUJHLABxjtFepqIUiz6AnaY6EXRUlhGWMdIpvcy8HCOJAIO9ntznnQFuPyWI4SX3m2t44TvrCcn1ZpU2m3q6af00bpaJDTa23W0LS6zvhQWoJ4cRjGc9tQUBUG4a31lB1UI5CWmhGTLwAmLuneKN7kMkEkdvspcuS5bewOMm6uqDhfb6HpjhRa6YFHPj8nj7MUBd6c441reksMFIeebbKjhO+sDJ9Wa9NOIdbDjS0rQrilSTkH2Gqyt64Fx1JrmFqwMFxG6GRKxhMTdOCjPIciSO0g86AZ9o+oZWm9MuTbf0XlS3W2Wy6MhO8oDex24FS9mZnsMOJuFxTPy4Sy6lgNkI4YCt04JBzxAHsqobymQnYhZV3zBkpktFpT/wDOBrpDu8+PyMe7FXVFSwiM2IobDAT+bDWN3HZjHDFAKFy1RfGNao01Dg29anoplsvPPuJG4CRhWEnjwPLIqS0hqhF/t0t+VG8hkQpbkOS0twKSlxGM7quGRxpP1Mu3PbZbc3PmoYbRZ1pUtMsslCt9RA3kqBBxxxmuC1hczZ9rW3obTNs8Evi1SVNAl4BKiTkDzyDjz+ZyeNAW75SxvIT07W8sApG+POz3d9YelR2FJS++02VnCQtYG97M1TL1ws639mD7UqEXGEttyHQtOWwG0gJWezzgrAPbmu7WzMqBeL7fojtju8LcS1Nt1y4OshCANxsnlkHeAHMnkTzAsm4T5jF3t0WLFZejPqWJLqpCUKYATlOEHirJ4cK7zKjpKwX2gUDKgVjzR6+6qz1Y9FXrDZ5OdYaiPuqWpxLpAcbSW0FKVE8eBJHHtz30O26yTNslxjz40FxpdnStTTgTurc6TziocirHHj7aAs9C0OJC0LSpBGQoHINeGH2H0lTDrbiQcEoUFDPuqjoU2WjYXJFueKkszVNvhtW8W45d84cDkAjny4E09WKDYY0mXdoeoGOnmQCVIg7jbSW0jg4Gk5O8kY4k57KAd0SY6nlMofaLqflNhY3h7RWVSWEPJYU+0l1XJsrAUfdVR6TRN07qCwWuYxY7xHfW75Jc4OPKUApJK194IVxPHnzzjOmT5ZYbk5cEJs2orZPu4cTvcJzThcACU9pKCMAdmOQGcAXPRRRQCRrr9Nj/AGdX8a06n+RA+wpoooDa3/SHa/8Aln+RqClfRK1f83X8SqKKAmbz84ax+wsfCqtexz5kl/aP8hRRQDPrD6NXH6g0i7EP0Sf7UUUUB72kfSqy/to+Kpi//SqN7WPioooDZo351kfUH46iNnv0tv37S/4iiigM7VPnixfWf51Pa1/Q4P1v+miigJrTfzFC+qFI+076QWT9r/M0UUBPa6/R4f1iv4VOWD5igfZ0fwoooBH1L89T/rUfCmnqP81I+p/yNFFAVjZ/oh/9418YrdqH+lWN7W/4UUUBO63+dY/1X+o1qmfSmX+25/gmiigOjSXzfePqk/AqonZX+hXr6yiigNGyP5yuf7J+KtenP6VZ31z38KKKAteiiigP/9k="/>
          <p:cNvSpPr>
            <a:spLocks noChangeAspect="1" noChangeArrowheads="1"/>
          </p:cNvSpPr>
          <p:nvPr/>
        </p:nvSpPr>
        <p:spPr bwMode="auto">
          <a:xfrm>
            <a:off x="127001" y="-422273"/>
            <a:ext cx="1743076" cy="866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676400"/>
            <a:ext cx="7467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u="sng" dirty="0" smtClean="0"/>
              <a:t>Sponsored Projects</a:t>
            </a:r>
            <a:r>
              <a:rPr lang="en-US" dirty="0" smtClean="0"/>
              <a:t> – Awards made to UC by external sponsors to support research, training or public service programs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u="sng" dirty="0" smtClean="0"/>
              <a:t>Direct Costs </a:t>
            </a:r>
            <a:r>
              <a:rPr lang="en-US" dirty="0" smtClean="0"/>
              <a:t>– are those costs that can be identified specifically with a particular sponsored project, an instructional activity, or any other institutional activity or that can be directly assigned to such activities relatively easily with a high degree of accuracy.</a:t>
            </a:r>
          </a:p>
          <a:p>
            <a:pPr marL="228600" indent="-228600"/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Salary of the Principal Investigator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Lab supplies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Lab instruments</a:t>
            </a:r>
          </a:p>
          <a:p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u="sng" dirty="0" smtClean="0"/>
              <a:t>Indirect Costs </a:t>
            </a:r>
            <a:r>
              <a:rPr lang="en-US" dirty="0" smtClean="0"/>
              <a:t>– are those costs that are incurred for common or joint objectives and cannot be identified readily and specifically with a particular sponsored project, an instructional activity, or any other institutional activity</a:t>
            </a:r>
            <a:br>
              <a:rPr lang="en-US" dirty="0" smtClean="0"/>
            </a:br>
            <a:endParaRPr lang="en-US" dirty="0" smtClean="0"/>
          </a:p>
          <a:p>
            <a:pPr marL="800100" indent="-342900">
              <a:buFont typeface="+mj-lt"/>
              <a:buAutoNum type="arabicPeriod"/>
            </a:pPr>
            <a:r>
              <a:rPr lang="en-US" dirty="0" smtClean="0"/>
              <a:t>Building depreciation and maintenance costs</a:t>
            </a:r>
          </a:p>
          <a:p>
            <a:pPr marL="800100" indent="-342900">
              <a:buFont typeface="+mj-lt"/>
              <a:buAutoNum type="arabicPeriod"/>
            </a:pPr>
            <a:r>
              <a:rPr lang="en-US" dirty="0" smtClean="0"/>
              <a:t>Utility</a:t>
            </a:r>
          </a:p>
          <a:p>
            <a:pPr marL="800100" indent="-342900">
              <a:buFont typeface="+mj-lt"/>
              <a:buAutoNum type="arabicPeriod"/>
            </a:pPr>
            <a:r>
              <a:rPr lang="en-US" dirty="0" smtClean="0"/>
              <a:t>Central Administration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Placeholder 3" descr="lab_picture.bmp"/>
          <p:cNvPicPr>
            <a:picLocks noGrp="1" noChangeAspect="1"/>
          </p:cNvPicPr>
          <p:nvPr>
            <p:ph type="chart"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6002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ACTIVE_TEMPLATE" val="Pitchbook-US"/>
  <p:tag name="JPM_AGENDA_PAGE_TITLE" val="Agenda"/>
  <p:tag name="JPM_APPENDIX_PAGE_TITLE" val=" "/>
  <p:tag name="JPM_BASE_TEMPLATE" val="Pitchbook-US.pot"/>
  <p:tag name="JPM_BRAND" val="JPMorgan"/>
  <p:tag name="JPM_CONTINUOUS_NUMBERING" val="True"/>
  <p:tag name="JPM_RESTART_NUMBERS" val="False"/>
  <p:tag name="JPM_PAGE_NUMBERS" val="True"/>
  <p:tag name="JPM_SECTION_NUMBERS" val="False"/>
  <p:tag name="JPM_TRACKERS" val="True"/>
  <p:tag name="JPM_NUMBER_PAGES" val="True"/>
  <p:tag name="JPM_TRACKER_FILENAME_ONLY" val="False"/>
  <p:tag name="JPM_TRACKER_FULL_PATH" val="True"/>
  <p:tag name="JPM_TRACKER_USER_PATH" val="False"/>
  <p:tag name="JPM_TRACKER_USER_PATH_TEXT" val=" "/>
  <p:tag name="JPM_TRACKER_NON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Flemi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BRAND" val="JPMorgan Chase"/>
  <p:tag name="JPM_OBJECT_NAME" val="jpmBrandCov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artner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4lbHIENwCkmdrhOgRgd02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lideMasterVerticalRu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Cov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12.gn9snKEivUl2jpdhlh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GDu3ygOdU21nfXvyztl5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7vh90X6pEmiRWKx2D2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Stamp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Asset Managemen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F Fund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Cazenov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JPMorgan Private Ban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OBJECT_NAME" val="jpmBrandCover"/>
  <p:tag name="JPM_BRAND" val="Chase"/>
</p:tagLst>
</file>

<file path=ppt/theme/theme1.xml><?xml version="1.0" encoding="utf-8"?>
<a:theme xmlns:a="http://schemas.openxmlformats.org/drawingml/2006/main" name="Pitchbook-US">
  <a:themeElements>
    <a:clrScheme name="Pitchbook-US 1">
      <a:dk1>
        <a:srgbClr val="000000"/>
      </a:dk1>
      <a:lt1>
        <a:srgbClr val="FFFFFF"/>
      </a:lt1>
      <a:dk2>
        <a:srgbClr val="EAEAEA"/>
      </a:dk2>
      <a:lt2>
        <a:srgbClr val="264E84"/>
      </a:lt2>
      <a:accent1>
        <a:srgbClr val="6490CB"/>
      </a:accent1>
      <a:accent2>
        <a:srgbClr val="5FA364"/>
      </a:accent2>
      <a:accent3>
        <a:srgbClr val="FFFFFF"/>
      </a:accent3>
      <a:accent4>
        <a:srgbClr val="000000"/>
      </a:accent4>
      <a:accent5>
        <a:srgbClr val="B8C6E2"/>
      </a:accent5>
      <a:accent6>
        <a:srgbClr val="55935A"/>
      </a:accent6>
      <a:hlink>
        <a:srgbClr val="D6BC38"/>
      </a:hlink>
      <a:folHlink>
        <a:srgbClr val="264E84"/>
      </a:folHlink>
    </a:clrScheme>
    <a:fontScheme name="Pitchbook-US">
      <a:majorFont>
        <a:latin typeface="Trebuchet MS"/>
        <a:ea typeface="LF_Kai"/>
        <a:cs typeface=""/>
      </a:majorFont>
      <a:minorFont>
        <a:latin typeface="Trebuchet MS"/>
        <a:ea typeface="LF_Ka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Pitchbook-US 1">
        <a:dk1>
          <a:srgbClr val="000000"/>
        </a:dk1>
        <a:lt1>
          <a:srgbClr val="FFFFFF"/>
        </a:lt1>
        <a:dk2>
          <a:srgbClr val="EAEAEA"/>
        </a:dk2>
        <a:lt2>
          <a:srgbClr val="264E84"/>
        </a:lt2>
        <a:accent1>
          <a:srgbClr val="6490CB"/>
        </a:accent1>
        <a:accent2>
          <a:srgbClr val="5FA364"/>
        </a:accent2>
        <a:accent3>
          <a:srgbClr val="FFFFFF"/>
        </a:accent3>
        <a:accent4>
          <a:srgbClr val="000000"/>
        </a:accent4>
        <a:accent5>
          <a:srgbClr val="B8C6E2"/>
        </a:accent5>
        <a:accent6>
          <a:srgbClr val="55935A"/>
        </a:accent6>
        <a:hlink>
          <a:srgbClr val="D6BC38"/>
        </a:hlink>
        <a:folHlink>
          <a:srgbClr val="264E8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E6EAD0"/>
      </a:dk2>
      <a:lt2>
        <a:srgbClr val="2C5280"/>
      </a:lt2>
      <a:accent1>
        <a:srgbClr val="799656"/>
      </a:accent1>
      <a:accent2>
        <a:srgbClr val="D6BC38"/>
      </a:accent2>
      <a:accent3>
        <a:srgbClr val="FFFFFF"/>
      </a:accent3>
      <a:accent4>
        <a:srgbClr val="000000"/>
      </a:accent4>
      <a:accent5>
        <a:srgbClr val="BEC9B4"/>
      </a:accent5>
      <a:accent6>
        <a:srgbClr val="C2AA32"/>
      </a:accent6>
      <a:hlink>
        <a:srgbClr val="6490CB"/>
      </a:hlink>
      <a:folHlink>
        <a:srgbClr val="9579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Pitchbook-US</Template>
  <TotalTime>21701</TotalTime>
  <Words>810</Words>
  <Application>Microsoft Office PowerPoint</Application>
  <PresentationFormat>Custom</PresentationFormat>
  <Paragraphs>203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Pitchbook-US</vt:lpstr>
      <vt:lpstr>Acrobat Document</vt:lpstr>
      <vt:lpstr>Slide 0</vt:lpstr>
      <vt:lpstr>               Popular Quotes:</vt:lpstr>
      <vt:lpstr>Agenda</vt:lpstr>
      <vt:lpstr>   The Costing Policy &amp; Analysis Function</vt:lpstr>
      <vt:lpstr>Costing Policy &amp; Analysis Organizational Chart</vt:lpstr>
      <vt:lpstr> </vt:lpstr>
      <vt:lpstr>What We Do</vt:lpstr>
      <vt:lpstr>Definitions</vt:lpstr>
      <vt:lpstr>Slide 8</vt:lpstr>
      <vt:lpstr>Life Cycle of a Sponsored Project</vt:lpstr>
      <vt:lpstr>Operating revenue by source, Universitywide</vt:lpstr>
      <vt:lpstr>Direct research expenditures by source</vt:lpstr>
      <vt:lpstr>Research indirect cost recovery by source, Universitywide</vt:lpstr>
      <vt:lpstr>Slide 13</vt:lpstr>
      <vt:lpstr>F&amp;A rate negotiation</vt:lpstr>
      <vt:lpstr>Programs Subjected to Audit Procedures as Major Programs in FY 2011</vt:lpstr>
      <vt:lpstr>Current projects</vt:lpstr>
      <vt:lpstr>Slide 17</vt:lpstr>
      <vt:lpstr>Slide 18</vt:lpstr>
      <vt:lpstr>Costing Policy &amp; Analysis web location: https:// http://www.ucop.edu/costingpolicy/                      </vt:lpstr>
      <vt:lpstr>Slide 20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subject/>
  <dc:creator/>
  <cp:keywords/>
  <cp:lastModifiedBy>JP</cp:lastModifiedBy>
  <cp:revision>2629</cp:revision>
  <cp:lastPrinted>2002-05-20T22:18:19Z</cp:lastPrinted>
  <dcterms:created xsi:type="dcterms:W3CDTF">2002-01-15T15:45:57Z</dcterms:created>
  <dcterms:modified xsi:type="dcterms:W3CDTF">2012-04-27T23:31:26Z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Current">
    <vt:lpwstr>2.2.0</vt:lpwstr>
  </property>
  <property fmtid="{D5CDD505-2E9C-101B-9397-08002B2CF9AE}" pid="3" name="VersionOriginal">
    <vt:lpwstr>2.2.0</vt:lpwstr>
  </property>
  <property fmtid="{D5CDD505-2E9C-101B-9397-08002B2CF9AE}" pid="4" name="ProductID">
    <vt:lpwstr>2.2.0</vt:lpwstr>
  </property>
</Properties>
</file>