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50" r:id="rId1"/>
  </p:sldMasterIdLst>
  <p:notesMasterIdLst>
    <p:notesMasterId r:id="rId20"/>
  </p:notesMasterIdLst>
  <p:handoutMasterIdLst>
    <p:handoutMasterId r:id="rId21"/>
  </p:handoutMasterIdLst>
  <p:sldIdLst>
    <p:sldId id="256" r:id="rId2"/>
    <p:sldId id="354" r:id="rId3"/>
    <p:sldId id="404" r:id="rId4"/>
    <p:sldId id="461" r:id="rId5"/>
    <p:sldId id="476" r:id="rId6"/>
    <p:sldId id="509" r:id="rId7"/>
    <p:sldId id="540" r:id="rId8"/>
    <p:sldId id="551" r:id="rId9"/>
    <p:sldId id="550" r:id="rId10"/>
    <p:sldId id="525" r:id="rId11"/>
    <p:sldId id="528" r:id="rId12"/>
    <p:sldId id="555" r:id="rId13"/>
    <p:sldId id="554" r:id="rId14"/>
    <p:sldId id="556" r:id="rId15"/>
    <p:sldId id="557" r:id="rId16"/>
    <p:sldId id="475" r:id="rId17"/>
    <p:sldId id="477" r:id="rId18"/>
    <p:sldId id="352" r:id="rId19"/>
  </p:sldIdLst>
  <p:sldSz cx="10058400" cy="7772400"/>
  <p:notesSz cx="7315200" cy="96012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rebuchet MS" pitchFamily="34" charset="0"/>
        <a:ea typeface="LF_Kai"/>
        <a:cs typeface="LF_Kai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rebuchet MS" pitchFamily="34" charset="0"/>
        <a:ea typeface="LF_Kai"/>
        <a:cs typeface="LF_Kai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rebuchet MS" pitchFamily="34" charset="0"/>
        <a:ea typeface="LF_Kai"/>
        <a:cs typeface="LF_Kai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rebuchet MS" pitchFamily="34" charset="0"/>
        <a:ea typeface="LF_Kai"/>
        <a:cs typeface="LF_Kai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rebuchet MS" pitchFamily="34" charset="0"/>
        <a:ea typeface="LF_Kai"/>
        <a:cs typeface="LF_Kai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rebuchet MS" pitchFamily="34" charset="0"/>
        <a:ea typeface="LF_Kai"/>
        <a:cs typeface="LF_Kai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rebuchet MS" pitchFamily="34" charset="0"/>
        <a:ea typeface="LF_Kai"/>
        <a:cs typeface="LF_Kai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rebuchet MS" pitchFamily="34" charset="0"/>
        <a:ea typeface="LF_Kai"/>
        <a:cs typeface="LF_Kai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rebuchet MS" pitchFamily="34" charset="0"/>
        <a:ea typeface="LF_Kai"/>
        <a:cs typeface="LF_Ka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8AA"/>
    <a:srgbClr val="F6EB0A"/>
    <a:srgbClr val="70193D"/>
    <a:srgbClr val="5B8772"/>
    <a:srgbClr val="C4D8E2"/>
    <a:srgbClr val="FFCC00"/>
    <a:srgbClr val="E2AC00"/>
    <a:srgbClr val="0000FF"/>
    <a:srgbClr val="FFCC99"/>
    <a:srgbClr val="3E1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19" autoAdjust="0"/>
    <p:restoredTop sz="74320" autoAdjust="0"/>
  </p:normalViewPr>
  <p:slideViewPr>
    <p:cSldViewPr>
      <p:cViewPr>
        <p:scale>
          <a:sx n="100" d="100"/>
          <a:sy n="100" d="100"/>
        </p:scale>
        <p:origin x="-318" y="1434"/>
      </p:cViewPr>
      <p:guideLst>
        <p:guide orient="horz" pos="4320"/>
        <p:guide orient="horz" pos="768"/>
        <p:guide orient="horz" pos="3888"/>
        <p:guide orient="horz" pos="4128"/>
        <p:guide orient="horz" pos="2736"/>
        <p:guide orient="horz" pos="2448"/>
        <p:guide pos="5808"/>
        <p:guide pos="768"/>
        <p:guide pos="3264"/>
        <p:guide pos="3120"/>
        <p:guide pos="35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974" y="-7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2455849268841394"/>
          <c:y val="6.4758771929824668E-2"/>
          <c:w val="0.87544150731158699"/>
          <c:h val="0.68476447023069553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Prior year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</c:spPr>
          <c:dLbls>
            <c:showVal val="1"/>
          </c:dLbls>
          <c:cat>
            <c:strRef>
              <c:f>Sheet1!$A$2:$A$7</c:f>
              <c:strCache>
                <c:ptCount val="6"/>
                <c:pt idx="0">
                  <c:v>Financial Accounting</c:v>
                </c:pt>
                <c:pt idx="1">
                  <c:v>Financial Services &amp; Controls</c:v>
                </c:pt>
                <c:pt idx="2">
                  <c:v>Risk Services</c:v>
                </c:pt>
                <c:pt idx="3">
                  <c:v>Procurement Services</c:v>
                </c:pt>
                <c:pt idx="4">
                  <c:v>Capital Markets Finance</c:v>
                </c:pt>
                <c:pt idx="5">
                  <c:v>CFO Division Overall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0.3500000000000002</c:v>
                </c:pt>
                <c:pt idx="1">
                  <c:v>4.2857142857142906E-2</c:v>
                </c:pt>
                <c:pt idx="2">
                  <c:v>0.5625</c:v>
                </c:pt>
                <c:pt idx="3">
                  <c:v>0</c:v>
                </c:pt>
                <c:pt idx="4">
                  <c:v>0.25</c:v>
                </c:pt>
                <c:pt idx="5">
                  <c:v>0.20270270270270271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Current Year</c:v>
                </c:pt>
              </c:strCache>
            </c:strRef>
          </c:tx>
          <c:spPr>
            <a:solidFill>
              <a:schemeClr val="bg2"/>
            </a:solidFill>
          </c:spPr>
          <c:dLbls>
            <c:showVal val="1"/>
          </c:dLbls>
          <c:cat>
            <c:strRef>
              <c:f>Sheet1!$A$2:$A$7</c:f>
              <c:strCache>
                <c:ptCount val="6"/>
                <c:pt idx="0">
                  <c:v>Financial Accounting</c:v>
                </c:pt>
                <c:pt idx="1">
                  <c:v>Financial Services &amp; Controls</c:v>
                </c:pt>
                <c:pt idx="2">
                  <c:v>Risk Services</c:v>
                </c:pt>
                <c:pt idx="3">
                  <c:v>Procurement Services</c:v>
                </c:pt>
                <c:pt idx="4">
                  <c:v>Capital Markets Finance</c:v>
                </c:pt>
                <c:pt idx="5">
                  <c:v>CFO Division Overall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0.39534883720930286</c:v>
                </c:pt>
                <c:pt idx="1">
                  <c:v>0.42465753424657526</c:v>
                </c:pt>
                <c:pt idx="2">
                  <c:v>0.66666666666666663</c:v>
                </c:pt>
                <c:pt idx="3">
                  <c:v>0.54</c:v>
                </c:pt>
                <c:pt idx="4">
                  <c:v>1</c:v>
                </c:pt>
                <c:pt idx="5">
                  <c:v>0.46308724832214782</c:v>
                </c:pt>
              </c:numCache>
            </c:numRef>
          </c:val>
        </c:ser>
        <c:axId val="105182336"/>
        <c:axId val="105183872"/>
      </c:barChart>
      <c:catAx>
        <c:axId val="10518233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5183872"/>
        <c:crosses val="autoZero"/>
        <c:auto val="1"/>
        <c:lblAlgn val="ctr"/>
        <c:lblOffset val="100"/>
      </c:catAx>
      <c:valAx>
        <c:axId val="105183872"/>
        <c:scaling>
          <c:orientation val="minMax"/>
          <c:max val="1"/>
        </c:scaling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1"/>
        <c:majorTickMark val="none"/>
        <c:tickLblPos val="nextTo"/>
        <c:crossAx val="105182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255202474690664"/>
          <c:y val="0.13015143666252244"/>
          <c:w val="0.18738845144356966"/>
          <c:h val="0.1170655477275868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33859123078365255"/>
          <c:y val="9.2137726205276965E-2"/>
          <c:w val="0.62337305493063366"/>
          <c:h val="0.72787638524351161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spPr>
              <a:solidFill>
                <a:srgbClr val="70193D"/>
              </a:solidFill>
            </c:spPr>
          </c:dPt>
          <c:dLbls>
            <c:dLbl>
              <c:idx val="0"/>
              <c:layout>
                <c:manualLayout>
                  <c:x val="-5.9523809523809521E-3"/>
                  <c:y val="2.4509803921568631E-3"/>
                </c:manualLayout>
              </c:layout>
              <c:showVal val="1"/>
            </c:dLbl>
            <c:showVal val="1"/>
          </c:dLbls>
          <c:cat>
            <c:strRef>
              <c:f>Sheet1!$A$2:$A$6</c:f>
              <c:strCache>
                <c:ptCount val="5"/>
                <c:pt idx="0">
                  <c:v>Re-examine the day to day</c:v>
                </c:pt>
                <c:pt idx="1">
                  <c:v>Showcase our value add</c:v>
                </c:pt>
                <c:pt idx="2">
                  <c:v>Engage with the customer</c:v>
                </c:pt>
                <c:pt idx="3">
                  <c:v>Develop our staff</c:v>
                </c:pt>
                <c:pt idx="4">
                  <c:v>Be action oriented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0.45524549561684152</c:v>
                </c:pt>
                <c:pt idx="1">
                  <c:v>0.52991193166008221</c:v>
                </c:pt>
                <c:pt idx="2">
                  <c:v>0.56952480903709002</c:v>
                </c:pt>
                <c:pt idx="3">
                  <c:v>0.55225407470680576</c:v>
                </c:pt>
                <c:pt idx="4">
                  <c:v>0.51156781553200958</c:v>
                </c:pt>
              </c:numCache>
            </c:numRef>
          </c:val>
        </c:ser>
        <c:axId val="105589760"/>
        <c:axId val="105591552"/>
      </c:barChart>
      <c:catAx>
        <c:axId val="105589760"/>
        <c:scaling>
          <c:orientation val="minMax"/>
        </c:scaling>
        <c:axPos val="l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05591552"/>
        <c:crosses val="autoZero"/>
        <c:auto val="1"/>
        <c:lblAlgn val="ctr"/>
        <c:lblOffset val="100"/>
      </c:catAx>
      <c:valAx>
        <c:axId val="105591552"/>
        <c:scaling>
          <c:orientation val="minMax"/>
          <c:max val="1"/>
        </c:scaling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1"/>
        <c:tickLblPos val="nextTo"/>
        <c:crossAx val="1055897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474843186974581"/>
          <c:y val="7.6521372328458945E-2"/>
          <c:w val="0.69356999866542102"/>
          <c:h val="0.7307255343082134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FA364"/>
            </a:solidFill>
            <a:ln w="25400">
              <a:solidFill>
                <a:srgbClr val="FFFFFF"/>
              </a:solidFill>
            </a:ln>
          </c:spPr>
          <c:dPt>
            <c:idx val="0"/>
            <c:spPr>
              <a:solidFill>
                <a:srgbClr val="6490CB"/>
              </a:solidFill>
              <a:ln w="25400">
                <a:solidFill>
                  <a:srgbClr val="FFFFFF"/>
                </a:solidFill>
              </a:ln>
            </c:spPr>
          </c:dPt>
          <c:dPt>
            <c:idx val="1"/>
            <c:spPr>
              <a:solidFill>
                <a:srgbClr val="264E84"/>
              </a:solidFill>
              <a:ln w="25400">
                <a:solidFill>
                  <a:srgbClr val="FFFFFF"/>
                </a:solidFill>
              </a:ln>
            </c:spPr>
          </c:dPt>
          <c:dPt>
            <c:idx val="2"/>
            <c:spPr>
              <a:solidFill>
                <a:srgbClr val="FFFFFF">
                  <a:lumMod val="65000"/>
                </a:srgbClr>
              </a:solidFill>
              <a:ln w="25400">
                <a:solidFill>
                  <a:srgbClr val="FFFFFF"/>
                </a:solidFill>
              </a:ln>
            </c:spPr>
          </c:dPt>
          <c:dPt>
            <c:idx val="3"/>
            <c:spPr>
              <a:solidFill>
                <a:srgbClr val="FFCC00"/>
              </a:solidFill>
              <a:ln w="25400">
                <a:solidFill>
                  <a:srgbClr val="FFFFFF"/>
                </a:solidFill>
              </a:ln>
            </c:spPr>
          </c:dPt>
          <c:dPt>
            <c:idx val="4"/>
            <c:spPr>
              <a:solidFill>
                <a:srgbClr val="FFFFFF">
                  <a:lumMod val="85000"/>
                </a:srgbClr>
              </a:solidFill>
              <a:ln w="25400">
                <a:solidFill>
                  <a:srgbClr val="FFFFFF"/>
                </a:solidFill>
              </a:ln>
            </c:spPr>
          </c:dPt>
          <c:dLbls>
            <c:dLbl>
              <c:idx val="0"/>
              <c:layout>
                <c:manualLayout>
                  <c:x val="-0.20836469593843143"/>
                  <c:y val="7.0523528308961386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1"/>
                        </a:solidFill>
                      </a:defRPr>
                    </a:pPr>
                    <a:r>
                      <a:rPr lang="en-US" sz="1600" dirty="0" smtClean="0">
                        <a:solidFill>
                          <a:schemeClr val="bg1"/>
                        </a:solidFill>
                      </a:rPr>
                      <a:t>Re-examine </a:t>
                    </a:r>
                    <a:r>
                      <a:rPr lang="en-US" sz="1600" dirty="0">
                        <a:solidFill>
                          <a:schemeClr val="bg1"/>
                        </a:solidFill>
                      </a:rPr>
                      <a:t>the Day-to-Day
42%</a:t>
                    </a:r>
                  </a:p>
                </c:rich>
              </c:tx>
              <c:numFmt formatCode="0%" sourceLinked="0"/>
              <c:spPr/>
              <c:showVal val="1"/>
              <c:showCatName val="1"/>
              <c:separator>
</c:separator>
            </c:dLbl>
            <c:dLbl>
              <c:idx val="1"/>
              <c:layout>
                <c:manualLayout>
                  <c:x val="6.7242092619778454E-2"/>
                  <c:y val="-2.9996250468691419E-4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en-US"/>
                </a:p>
              </c:txPr>
              <c:showVal val="1"/>
              <c:showCatName val="1"/>
              <c:separator>
</c:separator>
            </c:dLbl>
            <c:dLbl>
              <c:idx val="2"/>
              <c:layout>
                <c:manualLayout>
                  <c:x val="-0.12893225846769252"/>
                  <c:y val="2.8816657064208433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en-US"/>
                </a:p>
              </c:txPr>
              <c:showVal val="1"/>
              <c:showCatName val="1"/>
              <c:separator>
</c:separator>
            </c:dLbl>
            <c:dLbl>
              <c:idx val="3"/>
              <c:layout>
                <c:manualLayout>
                  <c:x val="0.2694895235553183"/>
                  <c:y val="-9.7276434195725486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1"/>
                        </a:solidFill>
                      </a:defRPr>
                    </a:pPr>
                    <a:r>
                      <a:rPr lang="en-US" sz="1600" dirty="0">
                        <a:solidFill>
                          <a:schemeClr val="bg1"/>
                        </a:solidFill>
                      </a:rPr>
                      <a:t>Develop our Staff
33%</a:t>
                    </a:r>
                  </a:p>
                </c:rich>
              </c:tx>
              <c:numFmt formatCode="0%" sourceLinked="0"/>
              <c:spPr/>
              <c:showVal val="1"/>
              <c:showCatName val="1"/>
              <c:separator>
</c:separator>
            </c:dLbl>
            <c:dLbl>
              <c:idx val="4"/>
              <c:layout>
                <c:manualLayout>
                  <c:x val="-9.5681524978869267E-2"/>
                  <c:y val="1.0861923509561321E-3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en-US"/>
                </a:p>
              </c:txPr>
              <c:showVal val="1"/>
              <c:showCatName val="1"/>
              <c:separator>
</c:separator>
            </c:dLbl>
            <c:numFmt formatCode="0%" sourceLinked="0"/>
            <c:txPr>
              <a:bodyPr/>
              <a:lstStyle/>
              <a:p>
                <a:pPr>
                  <a:defRPr sz="14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Val val="1"/>
            <c:showCatName val="1"/>
            <c:separator>
</c:separator>
            <c:showLeaderLines val="1"/>
          </c:dLbls>
          <c:cat>
            <c:strRef>
              <c:f>Sheet1!$A$2:$A$6</c:f>
              <c:strCache>
                <c:ptCount val="5"/>
                <c:pt idx="0">
                  <c:v>Reexamine the Day-to-Day</c:v>
                </c:pt>
                <c:pt idx="1">
                  <c:v>Showcase our Value-Add</c:v>
                </c:pt>
                <c:pt idx="2">
                  <c:v>Engage with the Customer</c:v>
                </c:pt>
                <c:pt idx="3">
                  <c:v>Develop our Staff</c:v>
                </c:pt>
                <c:pt idx="4">
                  <c:v>Be Action-Oriented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0.42424242424242431</c:v>
                </c:pt>
                <c:pt idx="1">
                  <c:v>6.0606060606060622E-2</c:v>
                </c:pt>
                <c:pt idx="2">
                  <c:v>6.0606060606060622E-2</c:v>
                </c:pt>
                <c:pt idx="3">
                  <c:v>0.33333333333333331</c:v>
                </c:pt>
                <c:pt idx="4">
                  <c:v>0.12121212121212162</c:v>
                </c:pt>
              </c:numCache>
            </c:numRef>
          </c:val>
        </c:ser>
        <c:firstSliceAng val="0"/>
      </c:pieChart>
      <c:spPr>
        <a:ln>
          <a:noFill/>
        </a:ln>
      </c:spPr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474843186974581"/>
          <c:y val="0.13464722630010231"/>
          <c:w val="0.69356999866542102"/>
          <c:h val="0.7307255343082137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FA364"/>
            </a:solidFill>
            <a:ln w="25400">
              <a:solidFill>
                <a:srgbClr val="FFFFFF"/>
              </a:solidFill>
            </a:ln>
          </c:spPr>
          <c:dPt>
            <c:idx val="0"/>
            <c:spPr>
              <a:solidFill>
                <a:srgbClr val="6490CB"/>
              </a:solidFill>
              <a:ln w="25400">
                <a:solidFill>
                  <a:srgbClr val="FFFFFF"/>
                </a:solidFill>
              </a:ln>
            </c:spPr>
          </c:dPt>
          <c:dPt>
            <c:idx val="1"/>
            <c:spPr>
              <a:solidFill>
                <a:srgbClr val="264E84"/>
              </a:solidFill>
              <a:ln w="25400">
                <a:solidFill>
                  <a:srgbClr val="FFFFFF"/>
                </a:solidFill>
              </a:ln>
            </c:spPr>
          </c:dPt>
          <c:dPt>
            <c:idx val="2"/>
            <c:spPr>
              <a:solidFill>
                <a:srgbClr val="FFFFFF">
                  <a:lumMod val="65000"/>
                </a:srgbClr>
              </a:solidFill>
              <a:ln w="25400">
                <a:solidFill>
                  <a:srgbClr val="FFFFFF"/>
                </a:solidFill>
              </a:ln>
            </c:spPr>
          </c:dPt>
          <c:dPt>
            <c:idx val="3"/>
            <c:spPr>
              <a:solidFill>
                <a:srgbClr val="FFCC00"/>
              </a:solidFill>
              <a:ln w="25400">
                <a:solidFill>
                  <a:srgbClr val="FFFFFF"/>
                </a:solidFill>
              </a:ln>
            </c:spPr>
          </c:dPt>
          <c:dPt>
            <c:idx val="4"/>
            <c:spPr>
              <a:solidFill>
                <a:srgbClr val="FFFFFF">
                  <a:lumMod val="85000"/>
                </a:srgbClr>
              </a:solidFill>
              <a:ln w="25400">
                <a:solidFill>
                  <a:srgbClr val="FFFFFF"/>
                </a:solidFill>
              </a:ln>
            </c:spPr>
          </c:dPt>
          <c:dLbls>
            <c:dLbl>
              <c:idx val="0"/>
              <c:layout>
                <c:manualLayout>
                  <c:x val="-0.20093932114417937"/>
                  <c:y val="8.0116553227456741E-2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Re-examine </a:t>
                    </a:r>
                    <a:r>
                      <a:rPr lang="en-US" sz="1600" b="1" dirty="0">
                        <a:solidFill>
                          <a:schemeClr val="bg1"/>
                        </a:solidFill>
                      </a:rPr>
                      <a:t>the </a:t>
                    </a:r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Day-to-Day </a:t>
                    </a:r>
                    <a:r>
                      <a:rPr lang="en-US" sz="1600" b="1" dirty="0">
                        <a:solidFill>
                          <a:schemeClr val="bg1"/>
                        </a:solidFill>
                      </a:rPr>
                      <a:t>41%</a:t>
                    </a:r>
                  </a:p>
                </c:rich>
              </c:tx>
              <c:spPr/>
              <c:showVal val="1"/>
              <c:showCatName val="1"/>
            </c:dLbl>
            <c:dLbl>
              <c:idx val="1"/>
              <c:layout>
                <c:manualLayout>
                  <c:x val="9.0197295253347562E-2"/>
                  <c:y val="-0.1948727701410205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</a:defRPr>
                    </a:pPr>
                    <a:r>
                      <a:rPr lang="en-US" sz="1400" dirty="0">
                        <a:solidFill>
                          <a:schemeClr val="bg1"/>
                        </a:solidFill>
                      </a:rPr>
                      <a:t>Showcase our </a:t>
                    </a:r>
                    <a:r>
                      <a:rPr lang="en-US" sz="1400" dirty="0" smtClean="0">
                        <a:solidFill>
                          <a:schemeClr val="bg1"/>
                        </a:solidFill>
                      </a:rPr>
                      <a:t>Value-Add</a:t>
                    </a:r>
                  </a:p>
                  <a:p>
                    <a:pPr>
                      <a:defRPr sz="1400">
                        <a:solidFill>
                          <a:schemeClr val="bg1"/>
                        </a:solidFill>
                      </a:defRPr>
                    </a:pPr>
                    <a:r>
                      <a:rPr lang="en-US" sz="140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400" dirty="0">
                        <a:solidFill>
                          <a:schemeClr val="bg1"/>
                        </a:solidFill>
                      </a:rPr>
                      <a:t>25%</a:t>
                    </a:r>
                  </a:p>
                </c:rich>
              </c:tx>
              <c:spPr/>
              <c:showVal val="1"/>
              <c:showCatName val="1"/>
            </c:dLbl>
            <c:dLbl>
              <c:idx val="2"/>
              <c:layout>
                <c:manualLayout>
                  <c:x val="2.4670581431558338E-2"/>
                  <c:y val="2.6940700209084036E-2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Engage with the </a:t>
                    </a:r>
                    <a:r>
                      <a:rPr lang="en-US" sz="12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Customer </a:t>
                    </a:r>
                    <a:r>
                      <a: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6%</a:t>
                    </a:r>
                  </a:p>
                </c:rich>
              </c:tx>
              <c:spPr/>
              <c:showVal val="1"/>
              <c:showCatName val="1"/>
            </c:dLbl>
            <c:dLbl>
              <c:idx val="3"/>
              <c:layout>
                <c:manualLayout>
                  <c:x val="0.23481048979047181"/>
                  <c:y val="0.1363779527559055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chemeClr val="bg1"/>
                        </a:solidFill>
                      </a:rPr>
                      <a:t>Develop our </a:t>
                    </a:r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Staff </a:t>
                    </a:r>
                    <a:r>
                      <a:rPr lang="en-US" sz="1600" b="1" dirty="0">
                        <a:solidFill>
                          <a:schemeClr val="bg1"/>
                        </a:solidFill>
                      </a:rPr>
                      <a:t>23%</a:t>
                    </a:r>
                  </a:p>
                </c:rich>
              </c:tx>
              <c:spPr/>
              <c:showVal val="1"/>
              <c:showCatName val="1"/>
            </c:dLbl>
            <c:dLbl>
              <c:idx val="4"/>
              <c:layout>
                <c:manualLayout>
                  <c:x val="-0.1073962364873885"/>
                  <c:y val="1.4124293785310734E-3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bg1">
                            <a:lumMod val="50000"/>
                          </a:schemeClr>
                        </a:solidFill>
                      </a:defRPr>
                    </a:pPr>
                    <a:r>
                      <a: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Be </a:t>
                    </a:r>
                    <a:r>
                      <a:rPr lang="en-US" sz="12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Action-Oriented </a:t>
                    </a:r>
                    <a:r>
                      <a: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6%</a:t>
                    </a:r>
                  </a:p>
                </c:rich>
              </c:tx>
              <c:spPr/>
              <c:showVal val="1"/>
              <c:showCatName val="1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  <c:showCatName val="1"/>
          </c:dLbls>
          <c:cat>
            <c:strRef>
              <c:f>Sheet1!$A$2:$A$6</c:f>
              <c:strCache>
                <c:ptCount val="5"/>
                <c:pt idx="0">
                  <c:v>Reexamine the Day-to-Day</c:v>
                </c:pt>
                <c:pt idx="1">
                  <c:v>Showcase our Value-Add</c:v>
                </c:pt>
                <c:pt idx="2">
                  <c:v>Engage with the Customer</c:v>
                </c:pt>
                <c:pt idx="3">
                  <c:v>Develop our Staff</c:v>
                </c:pt>
                <c:pt idx="4">
                  <c:v>Be Action-Oriented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0.40579710144927539</c:v>
                </c:pt>
                <c:pt idx="1">
                  <c:v>0.24637681159420291</c:v>
                </c:pt>
                <c:pt idx="2">
                  <c:v>5.7971014492753624E-2</c:v>
                </c:pt>
                <c:pt idx="3">
                  <c:v>0.2318840579710145</c:v>
                </c:pt>
                <c:pt idx="4">
                  <c:v>5.7971014492753624E-2</c:v>
                </c:pt>
              </c:numCache>
            </c:numRef>
          </c:val>
        </c:ser>
        <c:firstSliceAng val="0"/>
      </c:pieChart>
      <c:spPr>
        <a:ln>
          <a:noFill/>
        </a:ln>
      </c:spPr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238" cy="4810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vert="horz" wrap="square" lIns="48312" tIns="48312" rIns="48312" bIns="48312" numCol="1" anchor="t" anchorCtr="0" compatLnSpc="1">
            <a:prstTxWarp prst="textNoShape">
              <a:avLst/>
            </a:prstTxWarp>
          </a:bodyPr>
          <a:lstStyle>
            <a:lvl1pPr algn="l" defTabSz="965518" eaLnBrk="0" hangingPunct="0">
              <a:spcBef>
                <a:spcPct val="0"/>
              </a:spcBef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4" y="1"/>
            <a:ext cx="3170237" cy="4810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vert="horz" wrap="square" lIns="48312" tIns="48312" rIns="48312" bIns="48312" numCol="1" anchor="t" anchorCtr="0" compatLnSpc="1">
            <a:prstTxWarp prst="textNoShape">
              <a:avLst/>
            </a:prstTxWarp>
          </a:bodyPr>
          <a:lstStyle>
            <a:lvl1pPr algn="r" defTabSz="965518" eaLnBrk="0" hangingPunct="0">
              <a:spcBef>
                <a:spcPct val="0"/>
              </a:spcBef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vert="horz" wrap="square" lIns="48312" tIns="48312" rIns="48312" bIns="48312" numCol="1" anchor="b" anchorCtr="0" compatLnSpc="1">
            <a:prstTxWarp prst="textNoShape">
              <a:avLst/>
            </a:prstTxWarp>
          </a:bodyPr>
          <a:lstStyle>
            <a:lvl1pPr algn="l" defTabSz="965518" eaLnBrk="0" hangingPunct="0">
              <a:spcBef>
                <a:spcPct val="0"/>
              </a:spcBef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4" y="9120188"/>
            <a:ext cx="3170237" cy="4810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vert="horz" wrap="square" lIns="48312" tIns="48312" rIns="48312" bIns="48312" numCol="1" anchor="b" anchorCtr="0" compatLnSpc="1">
            <a:prstTxWarp prst="textNoShape">
              <a:avLst/>
            </a:prstTxWarp>
          </a:bodyPr>
          <a:lstStyle>
            <a:lvl1pPr algn="r" defTabSz="965518" eaLnBrk="0" hangingPunct="0">
              <a:spcBef>
                <a:spcPct val="0"/>
              </a:spcBef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fld id="{07819F11-98C7-400B-A003-359249FE18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28738" y="719138"/>
            <a:ext cx="46609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gray">
          <a:xfrm>
            <a:off x="974726" y="4559300"/>
            <a:ext cx="5365750" cy="43227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Bullet one</a:t>
            </a:r>
          </a:p>
          <a:p>
            <a:pPr lvl="2"/>
            <a:r>
              <a:rPr lang="en-US" noProof="0" smtClean="0"/>
              <a:t>bullet two</a:t>
            </a:r>
          </a:p>
          <a:p>
            <a:pPr lvl="3"/>
            <a:r>
              <a:rPr lang="en-US" noProof="0" smtClean="0"/>
              <a:t>bullet three</a:t>
            </a:r>
          </a:p>
          <a:p>
            <a:pPr lvl="4"/>
            <a:r>
              <a:rPr lang="en-US" noProof="0" smtClean="0"/>
              <a:t>bullet four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019175" rtl="0" eaLnBrk="0" fontAlgn="base" hangingPunct="0">
      <a:lnSpc>
        <a:spcPts val="1500"/>
      </a:lnSpc>
      <a:spcBef>
        <a:spcPts val="700"/>
      </a:spcBef>
      <a:spcAft>
        <a:spcPct val="0"/>
      </a:spcAft>
      <a:buClr>
        <a:schemeClr val="bg2"/>
      </a:buClr>
      <a:buSzPct val="92000"/>
      <a:buFont typeface="Wingdings" pitchFamily="2" charset="2"/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161925" indent="-160338" algn="l" defTabSz="1019175" rtl="0" eaLnBrk="0" fontAlgn="base" hangingPunct="0">
      <a:lnSpc>
        <a:spcPts val="1500"/>
      </a:lnSpc>
      <a:spcBef>
        <a:spcPts val="1500"/>
      </a:spcBef>
      <a:spcAft>
        <a:spcPct val="0"/>
      </a:spcAft>
      <a:buClr>
        <a:schemeClr val="bg2"/>
      </a:buClr>
      <a:buSzPct val="92000"/>
      <a:buFont typeface="Wingdings" pitchFamily="2" charset="2"/>
      <a:buChar char="n"/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328613" indent="-165100" algn="l" defTabSz="1019175" rtl="0" eaLnBrk="0" fontAlgn="base" hangingPunct="0">
      <a:lnSpc>
        <a:spcPts val="1500"/>
      </a:lnSpc>
      <a:spcBef>
        <a:spcPts val="700"/>
      </a:spcBef>
      <a:spcAft>
        <a:spcPct val="0"/>
      </a:spcAft>
      <a:buClr>
        <a:srgbClr val="7D7D7D"/>
      </a:buClr>
      <a:buSzPct val="92000"/>
      <a:buFont typeface="Wingdings" pitchFamily="2" charset="2"/>
      <a:buChar char="n"/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488950" indent="-158750" algn="l" defTabSz="1019175" rtl="0" eaLnBrk="0" fontAlgn="base" hangingPunct="0">
      <a:lnSpc>
        <a:spcPts val="1500"/>
      </a:lnSpc>
      <a:spcBef>
        <a:spcPts val="500"/>
      </a:spcBef>
      <a:spcAft>
        <a:spcPct val="0"/>
      </a:spcAft>
      <a:buClr>
        <a:schemeClr val="bg2"/>
      </a:buClr>
      <a:buSzPct val="92000"/>
      <a:buChar char="—"/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657225" indent="-166688" algn="l" defTabSz="1019175" rtl="0" eaLnBrk="0" fontAlgn="base" hangingPunct="0">
      <a:lnSpc>
        <a:spcPts val="1500"/>
      </a:lnSpc>
      <a:spcBef>
        <a:spcPts val="500"/>
      </a:spcBef>
      <a:spcAft>
        <a:spcPct val="0"/>
      </a:spcAft>
      <a:buClr>
        <a:srgbClr val="7D7D7D"/>
      </a:buClr>
      <a:buSzPct val="92000"/>
      <a:buChar char="—"/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0325" y="720725"/>
            <a:ext cx="4656138" cy="3598863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7" y="4557715"/>
            <a:ext cx="5365750" cy="4324350"/>
          </a:xfrm>
          <a:noFill/>
          <a:ln w="9525"/>
        </p:spPr>
        <p:txBody>
          <a:bodyPr lIns="90833" tIns="45418" rIns="90833" bIns="45418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0325" y="719138"/>
            <a:ext cx="4656138" cy="3598862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7714"/>
            <a:ext cx="5365750" cy="4324350"/>
          </a:xfrm>
          <a:noFill/>
          <a:ln w="9525"/>
        </p:spPr>
        <p:txBody>
          <a:bodyPr lIns="90851" tIns="45426" rIns="90851" bIns="4542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0325" y="719138"/>
            <a:ext cx="4656138" cy="3598862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7714"/>
            <a:ext cx="5365750" cy="4324350"/>
          </a:xfrm>
          <a:noFill/>
          <a:ln w="9525"/>
        </p:spPr>
        <p:txBody>
          <a:bodyPr lIns="90851" tIns="45426" rIns="90851" bIns="4542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0325" y="719138"/>
            <a:ext cx="4656138" cy="3598862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7714"/>
            <a:ext cx="5365750" cy="4324350"/>
          </a:xfrm>
          <a:noFill/>
          <a:ln w="9525"/>
        </p:spPr>
        <p:txBody>
          <a:bodyPr lIns="90851" tIns="45426" rIns="90851" bIns="4542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937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0325" y="719138"/>
            <a:ext cx="4656138" cy="3598862"/>
          </a:xfrm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7713"/>
            <a:ext cx="5365750" cy="4324350"/>
          </a:xfrm>
          <a:noFill/>
          <a:ln w="9525"/>
        </p:spPr>
        <p:txBody>
          <a:bodyPr lIns="90862" tIns="45432" rIns="90862" bIns="45432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0325" y="719138"/>
            <a:ext cx="4656138" cy="3598862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7714"/>
            <a:ext cx="5365750" cy="4324350"/>
          </a:xfrm>
          <a:noFill/>
          <a:ln w="9525"/>
        </p:spPr>
        <p:txBody>
          <a:bodyPr lIns="90851" tIns="45426" rIns="90851" bIns="45426"/>
          <a:lstStyle/>
          <a:p>
            <a:pPr lvl="2"/>
            <a:r>
              <a:rPr lang="en-US" dirty="0" smtClean="0"/>
              <a:t>Cathy O’Sullivan – New</a:t>
            </a:r>
            <a:r>
              <a:rPr lang="en-US" baseline="0" dirty="0" smtClean="0"/>
              <a:t> Working Smarter Director</a:t>
            </a:r>
            <a:endParaRPr lang="en-US" dirty="0" smtClean="0"/>
          </a:p>
          <a:p>
            <a:pPr lvl="2"/>
            <a:r>
              <a:rPr lang="en-US" dirty="0" smtClean="0"/>
              <a:t>Helen McCullough – Became</a:t>
            </a:r>
            <a:r>
              <a:rPr lang="en-US" baseline="0" dirty="0" smtClean="0"/>
              <a:t> a US Citizen and celebrated her 10 year anniversary at UCOP</a:t>
            </a:r>
          </a:p>
          <a:p>
            <a:pPr lvl="2"/>
            <a:r>
              <a:rPr lang="en-US" dirty="0" smtClean="0"/>
              <a:t>Erike Young – ASSE</a:t>
            </a:r>
            <a:r>
              <a:rPr lang="en-US" baseline="0" dirty="0" smtClean="0"/>
              <a:t> National Safety Professional of the Year</a:t>
            </a:r>
          </a:p>
          <a:p>
            <a:pPr lvl="2"/>
            <a:r>
              <a:rPr lang="en-US" baseline="0" dirty="0" smtClean="0"/>
              <a:t>Grace Crickette – Top 25 Women to Watch by Business Insurance </a:t>
            </a:r>
          </a:p>
          <a:p>
            <a:pPr lvl="2"/>
            <a:r>
              <a:rPr lang="en-US" baseline="0" dirty="0" smtClean="0"/>
              <a:t>Phil Pena – Welcome, new member of Banking and Treasury Services</a:t>
            </a:r>
          </a:p>
          <a:p>
            <a:pPr lvl="2"/>
            <a:r>
              <a:rPr lang="en-US" sz="11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Valerie </a:t>
            </a:r>
            <a:r>
              <a:rPr lang="en-US" sz="1100" kern="1200" dirty="0" err="1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Vergara</a:t>
            </a:r>
            <a:r>
              <a:rPr lang="en-US" sz="11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 –</a:t>
            </a:r>
            <a:r>
              <a:rPr lang="en-US" baseline="0" dirty="0" smtClean="0"/>
              <a:t>Welcome, </a:t>
            </a:r>
            <a:r>
              <a:rPr lang="en-US" sz="11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Life Sciences Commodity Manager</a:t>
            </a:r>
          </a:p>
          <a:p>
            <a:pPr lvl="2"/>
            <a:r>
              <a:rPr lang="en-US" sz="11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Eric Pollack – </a:t>
            </a:r>
            <a:r>
              <a:rPr lang="en-US" baseline="0" dirty="0" smtClean="0"/>
              <a:t>Welcome, </a:t>
            </a:r>
            <a:r>
              <a:rPr lang="en-US" sz="11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Food &amp; Hospitality Commodity Manager</a:t>
            </a:r>
          </a:p>
          <a:p>
            <a:pPr marL="328613" marR="0" lvl="2" indent="-165100" algn="l" defTabSz="1019175" rtl="0" eaLnBrk="0" fontAlgn="base" latinLnBrk="0" hangingPunct="0">
              <a:lnSpc>
                <a:spcPts val="1500"/>
              </a:lnSpc>
              <a:spcBef>
                <a:spcPts val="700"/>
              </a:spcBef>
              <a:spcAft>
                <a:spcPct val="0"/>
              </a:spcAft>
              <a:buClr>
                <a:srgbClr val="7D7D7D"/>
              </a:buClr>
              <a:buSzPct val="92000"/>
              <a:buFont typeface="Wingdings" pitchFamily="2" charset="2"/>
              <a:buChar char="n"/>
              <a:tabLst/>
              <a:defRPr/>
            </a:pPr>
            <a:r>
              <a:rPr lang="en-US" sz="1100" kern="1200" dirty="0" err="1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Gisella</a:t>
            </a:r>
            <a:r>
              <a:rPr lang="en-US" sz="11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Falossi</a:t>
            </a:r>
            <a:r>
              <a:rPr lang="en-US" sz="11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 – Welcome</a:t>
            </a:r>
            <a:r>
              <a:rPr lang="en-US" sz="1100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 </a:t>
            </a:r>
            <a:r>
              <a:rPr lang="en-US" sz="11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P$200mm </a:t>
            </a:r>
            <a:r>
              <a:rPr lang="en-US" sz="1100" kern="1200" dirty="0" err="1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SciQuest</a:t>
            </a:r>
            <a:r>
              <a:rPr lang="en-US" sz="11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 Systems Project Manager</a:t>
            </a:r>
          </a:p>
          <a:p>
            <a:pPr lvl="2"/>
            <a:r>
              <a:rPr lang="en-US" dirty="0" smtClean="0"/>
              <a:t>Janis Vega </a:t>
            </a:r>
            <a:r>
              <a:rPr lang="en-US" baseline="0" dirty="0" smtClean="0"/>
              <a:t>and Ruth Assily – 25 years of service </a:t>
            </a:r>
          </a:p>
          <a:p>
            <a:pPr lvl="2"/>
            <a:r>
              <a:rPr lang="en-US" baseline="0" dirty="0" smtClean="0"/>
              <a:t>Luann Ford – 30 years of service</a:t>
            </a:r>
          </a:p>
          <a:p>
            <a:pPr lvl="2"/>
            <a:r>
              <a:rPr lang="en-US" baseline="0" dirty="0" smtClean="0"/>
              <a:t>Amy Vrizuela – 10 years of service</a:t>
            </a:r>
          </a:p>
          <a:p>
            <a:pPr lvl="2"/>
            <a:r>
              <a:rPr lang="en-US" baseline="0" dirty="0" smtClean="0"/>
              <a:t>Kevin Kendall – XX Years of Service</a:t>
            </a:r>
          </a:p>
          <a:p>
            <a:pPr lvl="2"/>
            <a:r>
              <a:rPr lang="en-US" baseline="0" dirty="0" smtClean="0"/>
              <a:t>Maria Anguiano – 2012 HOPE Leadership Class - statewide leadership program specifically designed for emerging Latina leaders in California.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0325" y="719138"/>
            <a:ext cx="4656138" cy="3598862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7714"/>
            <a:ext cx="5365750" cy="4324350"/>
          </a:xfrm>
          <a:noFill/>
          <a:ln w="9525"/>
        </p:spPr>
        <p:txBody>
          <a:bodyPr lIns="90851" tIns="45426" rIns="90851" bIns="4542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0325" y="719138"/>
            <a:ext cx="4656138" cy="3598862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7714"/>
            <a:ext cx="5365750" cy="4324350"/>
          </a:xfrm>
          <a:noFill/>
          <a:ln w="9525"/>
        </p:spPr>
        <p:txBody>
          <a:bodyPr lIns="90851" tIns="45426" rIns="90851" bIns="4542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0325" y="719138"/>
            <a:ext cx="4656138" cy="3598862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7714"/>
            <a:ext cx="5365750" cy="4324350"/>
          </a:xfrm>
          <a:noFill/>
          <a:ln w="9525"/>
        </p:spPr>
        <p:txBody>
          <a:bodyPr lIns="90851" tIns="45426" rIns="90851" bIns="4542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0325" y="719138"/>
            <a:ext cx="4656138" cy="3598862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7714"/>
            <a:ext cx="5365750" cy="4324350"/>
          </a:xfrm>
          <a:noFill/>
          <a:ln w="9525"/>
        </p:spPr>
        <p:txBody>
          <a:bodyPr lIns="90851" tIns="45426" rIns="90851" bIns="45426"/>
          <a:lstStyle/>
          <a:p>
            <a:r>
              <a:rPr lang="en-US" dirty="0" err="1" smtClean="0"/>
              <a:t>Peet’s</a:t>
            </a:r>
            <a:r>
              <a:rPr lang="en-US" dirty="0" smtClean="0"/>
              <a:t> Gift Card</a:t>
            </a:r>
            <a:r>
              <a:rPr lang="en-US" baseline="0" dirty="0" smtClean="0"/>
              <a:t> Drawing!!!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0325" y="719138"/>
            <a:ext cx="4656138" cy="3598862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7714"/>
            <a:ext cx="5365750" cy="4324350"/>
          </a:xfrm>
          <a:noFill/>
          <a:ln w="9525"/>
        </p:spPr>
        <p:txBody>
          <a:bodyPr lIns="90851" tIns="45426" rIns="90851" bIns="4542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0325" y="720725"/>
            <a:ext cx="4656138" cy="3598863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7" y="4557715"/>
            <a:ext cx="5365750" cy="4324350"/>
          </a:xfrm>
          <a:noFill/>
          <a:ln w="9525"/>
        </p:spPr>
        <p:txBody>
          <a:bodyPr lIns="90833" tIns="45418" rIns="90833" bIns="45418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image" Target="../media/image3.wmf"/><Relationship Id="rId17" Type="http://schemas.openxmlformats.org/officeDocument/2006/relationships/image" Target="../media/image8.png"/><Relationship Id="rId2" Type="http://schemas.openxmlformats.org/officeDocument/2006/relationships/tags" Target="../tags/tag6.xml"/><Relationship Id="rId16" Type="http://schemas.openxmlformats.org/officeDocument/2006/relationships/image" Target="../media/image7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2.wmf"/><Relationship Id="rId5" Type="http://schemas.openxmlformats.org/officeDocument/2006/relationships/tags" Target="../tags/tag9.xml"/><Relationship Id="rId15" Type="http://schemas.openxmlformats.org/officeDocument/2006/relationships/image" Target="../media/image6.png"/><Relationship Id="rId10" Type="http://schemas.openxmlformats.org/officeDocument/2006/relationships/slideMaster" Target="../slideMasters/slideMaster1.xml"/><Relationship Id="rId19" Type="http://schemas.openxmlformats.org/officeDocument/2006/relationships/image" Target="../media/image10.pn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6" hidden="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blackGray">
          <a:xfrm>
            <a:off x="-2514600" y="4279900"/>
            <a:ext cx="2293937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7" hidden="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blackGray">
          <a:xfrm>
            <a:off x="-2001838" y="4781550"/>
            <a:ext cx="1781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8" descr="Logo2004_JPM-Cazenove_C" hidden="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390650" y="6400800"/>
            <a:ext cx="116998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9" descr="Logo2005_JPMPB_C_Blue300" hidden="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476375" y="3049588"/>
            <a:ext cx="1255712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0" descr="Logo2005_Chase_C_Blue300" hidden="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255713" y="5908675"/>
            <a:ext cx="103505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1" descr="Logo2005_JPM_C_Blue300" hidden="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1790700" y="1876425"/>
            <a:ext cx="1570037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2" descr="Logo2005_JPMAM_C_Blue300" hidden="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-1476375" y="2416175"/>
            <a:ext cx="1255712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3" descr="Logo2005_JPMC_C_Blue300" hidden="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-2078038" y="5416550"/>
            <a:ext cx="18573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4" descr="Logo2005_JPMP_C_Blue300" hidden="1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-1476375" y="3667125"/>
            <a:ext cx="12557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28638"/>
            <a:ext cx="2133600" cy="5795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7238" y="528638"/>
            <a:ext cx="6253162" cy="5795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38" y="528638"/>
            <a:ext cx="7313612" cy="612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128838" y="1524000"/>
            <a:ext cx="7167562" cy="48006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38" y="528638"/>
            <a:ext cx="7313612" cy="612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2128838" y="1524000"/>
            <a:ext cx="3506787" cy="48006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88025" y="1524000"/>
            <a:ext cx="3508375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38" y="528638"/>
            <a:ext cx="7313612" cy="612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28838" y="1524000"/>
            <a:ext cx="3506787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5788025" y="1524000"/>
            <a:ext cx="3508375" cy="48006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125000"/>
              <a:buFont typeface="Arial" pitchFamily="34" charset="0"/>
              <a:buChar char="•"/>
              <a:defRPr/>
            </a:lvl2pPr>
            <a:lvl3pPr>
              <a:buSzPct val="125000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28838" y="1524000"/>
            <a:ext cx="3506787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8025" y="1524000"/>
            <a:ext cx="35083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528638"/>
            <a:ext cx="7313612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gray">
          <a:xfrm>
            <a:off x="2128838" y="1524000"/>
            <a:ext cx="716756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36571" rIns="36571" bIns="365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Bullet one</a:t>
            </a:r>
          </a:p>
          <a:p>
            <a:pPr lvl="2"/>
            <a:r>
              <a:rPr lang="en-US" smtClean="0"/>
              <a:t>Bullet two</a:t>
            </a:r>
          </a:p>
          <a:p>
            <a:pPr lvl="3"/>
            <a:r>
              <a:rPr lang="en-US" smtClean="0"/>
              <a:t>Bullet three</a:t>
            </a:r>
          </a:p>
          <a:p>
            <a:pPr lvl="4"/>
            <a:r>
              <a:rPr lang="en-US" smtClean="0"/>
              <a:t>Bullet four</a:t>
            </a:r>
          </a:p>
        </p:txBody>
      </p:sp>
      <p:sp>
        <p:nvSpPr>
          <p:cNvPr id="21685" name="Line 181"/>
          <p:cNvSpPr>
            <a:spLocks noChangeShapeType="1"/>
          </p:cNvSpPr>
          <p:nvPr userDrawn="1">
            <p:custDataLst>
              <p:tags r:id="rId16"/>
            </p:custDataLst>
          </p:nvPr>
        </p:nvSpPr>
        <p:spPr bwMode="gray">
          <a:xfrm>
            <a:off x="768350" y="1316038"/>
            <a:ext cx="0" cy="6089650"/>
          </a:xfrm>
          <a:prstGeom prst="line">
            <a:avLst/>
          </a:prstGeom>
          <a:noFill/>
          <a:ln w="4445">
            <a:solidFill>
              <a:srgbClr val="264E84"/>
            </a:solidFill>
            <a:round/>
            <a:headEnd/>
            <a:tailEnd/>
          </a:ln>
          <a:effectLst/>
        </p:spPr>
        <p:txBody>
          <a:bodyPr wrap="none" lIns="45720" rIns="45720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372600" y="7239000"/>
            <a:ext cx="4572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fld id="{1B64018E-BFAD-4964-A21F-6FAD78CB9E6B}" type="slidenum">
              <a:rPr lang="en-US">
                <a:ea typeface="+mn-ea"/>
                <a:cs typeface="+mn-cs"/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dirty="0">
              <a:ea typeface="+mn-ea"/>
              <a:cs typeface="+mn-cs"/>
            </a:endParaRPr>
          </a:p>
        </p:txBody>
      </p:sp>
      <p:pic>
        <p:nvPicPr>
          <p:cNvPr id="1030" name="Picture 5"/>
          <p:cNvPicPr>
            <a:picLocks noChangeAspect="1" noChangeArrowheads="1"/>
          </p:cNvPicPr>
          <p:nvPr userDrawn="1">
            <p:custDataLst>
              <p:tags r:id="rId17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38200" y="6551613"/>
            <a:ext cx="839788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jpmDocTracker"/>
          <p:cNvSpPr>
            <a:spLocks noChangeArrowheads="1"/>
          </p:cNvSpPr>
          <p:nvPr userDrawn="1">
            <p:custDataLst>
              <p:tags r:id="rId18"/>
            </p:custDataLst>
          </p:nvPr>
        </p:nvSpPr>
        <p:spPr bwMode="auto">
          <a:xfrm rot="16200000">
            <a:off x="-1344612" y="5248275"/>
            <a:ext cx="39592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900" noProof="1">
                <a:solidFill>
                  <a:srgbClr val="808080"/>
                </a:solidFill>
                <a:ea typeface="LF_Kai" pitchFamily="2" charset="-122"/>
                <a:cs typeface="+mn-cs"/>
              </a:rPr>
              <a:t>U N I V E R S I T Y   O F  C A L I F O R N I A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54" r:id="rId12"/>
    <p:sldLayoutId id="2147483653" r:id="rId13"/>
    <p:sldLayoutId id="2147483652" r:id="rId14"/>
  </p:sldLayoutIdLst>
  <p:hf hdr="0" ftr="0" dt="0"/>
  <p:txStyles>
    <p:titleStyle>
      <a:lvl1pPr algn="l" defTabSz="1019175" rtl="0" eaLnBrk="0" fontAlgn="base" hangingPunct="0">
        <a:lnSpc>
          <a:spcPts val="2788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+mj-lt"/>
          <a:ea typeface="+mj-ea"/>
          <a:cs typeface="LF_Kai"/>
        </a:defRPr>
      </a:lvl1pPr>
      <a:lvl2pPr algn="l" defTabSz="1019175" rtl="0" eaLnBrk="0" fontAlgn="base" hangingPunct="0">
        <a:lnSpc>
          <a:spcPts val="2788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Trebuchet MS" pitchFamily="34" charset="0"/>
          <a:ea typeface="LF_Kai" pitchFamily="2" charset="-122"/>
          <a:cs typeface="LF_Kai"/>
        </a:defRPr>
      </a:lvl2pPr>
      <a:lvl3pPr algn="l" defTabSz="1019175" rtl="0" eaLnBrk="0" fontAlgn="base" hangingPunct="0">
        <a:lnSpc>
          <a:spcPts val="2788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Trebuchet MS" pitchFamily="34" charset="0"/>
          <a:ea typeface="LF_Kai" pitchFamily="2" charset="-122"/>
          <a:cs typeface="LF_Kai"/>
        </a:defRPr>
      </a:lvl3pPr>
      <a:lvl4pPr algn="l" defTabSz="1019175" rtl="0" eaLnBrk="0" fontAlgn="base" hangingPunct="0">
        <a:lnSpc>
          <a:spcPts val="2788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Trebuchet MS" pitchFamily="34" charset="0"/>
          <a:ea typeface="LF_Kai" pitchFamily="2" charset="-122"/>
          <a:cs typeface="LF_Kai"/>
        </a:defRPr>
      </a:lvl4pPr>
      <a:lvl5pPr algn="l" defTabSz="1019175" rtl="0" eaLnBrk="0" fontAlgn="base" hangingPunct="0">
        <a:lnSpc>
          <a:spcPts val="2788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Trebuchet MS" pitchFamily="34" charset="0"/>
          <a:ea typeface="LF_Kai" pitchFamily="2" charset="-122"/>
          <a:cs typeface="LF_Kai"/>
        </a:defRPr>
      </a:lvl5pPr>
      <a:lvl6pPr marL="457200" algn="l" defTabSz="1019175" rtl="0" eaLnBrk="0" fontAlgn="base" hangingPunct="0">
        <a:lnSpc>
          <a:spcPts val="2788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Trebuchet MS" pitchFamily="34" charset="0"/>
          <a:ea typeface="LF_Kai" pitchFamily="2" charset="-122"/>
        </a:defRPr>
      </a:lvl6pPr>
      <a:lvl7pPr marL="914400" algn="l" defTabSz="1019175" rtl="0" eaLnBrk="0" fontAlgn="base" hangingPunct="0">
        <a:lnSpc>
          <a:spcPts val="2788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Trebuchet MS" pitchFamily="34" charset="0"/>
          <a:ea typeface="LF_Kai" pitchFamily="2" charset="-122"/>
        </a:defRPr>
      </a:lvl7pPr>
      <a:lvl8pPr marL="1371600" algn="l" defTabSz="1019175" rtl="0" eaLnBrk="0" fontAlgn="base" hangingPunct="0">
        <a:lnSpc>
          <a:spcPts val="2788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Trebuchet MS" pitchFamily="34" charset="0"/>
          <a:ea typeface="LF_Kai" pitchFamily="2" charset="-122"/>
        </a:defRPr>
      </a:lvl8pPr>
      <a:lvl9pPr marL="1828800" algn="l" defTabSz="1019175" rtl="0" eaLnBrk="0" fontAlgn="base" hangingPunct="0">
        <a:lnSpc>
          <a:spcPts val="2788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Trebuchet MS" pitchFamily="34" charset="0"/>
          <a:ea typeface="LF_Kai" pitchFamily="2" charset="-122"/>
        </a:defRPr>
      </a:lvl9pPr>
    </p:titleStyle>
    <p:bodyStyle>
      <a:lvl1pPr marL="342900" indent="-342900" algn="l" defTabSz="1019175" rtl="0" eaLnBrk="0" fontAlgn="base" hangingPunct="0">
        <a:lnSpc>
          <a:spcPct val="110000"/>
        </a:lnSpc>
        <a:spcBef>
          <a:spcPct val="70000"/>
        </a:spcBef>
        <a:spcAft>
          <a:spcPct val="0"/>
        </a:spcAft>
        <a:buClr>
          <a:srgbClr val="C0C0C0"/>
        </a:buClr>
        <a:buSzPct val="92000"/>
        <a:buFont typeface="Wingdings" pitchFamily="2" charset="2"/>
        <a:defRPr sz="1400">
          <a:solidFill>
            <a:schemeClr val="tx1"/>
          </a:solidFill>
          <a:latin typeface="+mn-lt"/>
          <a:ea typeface="+mn-ea"/>
          <a:cs typeface="LF_Kai"/>
        </a:defRPr>
      </a:lvl1pPr>
      <a:lvl2pPr marL="207963" indent="-206375" algn="l" defTabSz="1019175" rtl="0" eaLnBrk="0" fontAlgn="base" hangingPunct="0">
        <a:lnSpc>
          <a:spcPct val="110000"/>
        </a:lnSpc>
        <a:spcBef>
          <a:spcPct val="70000"/>
        </a:spcBef>
        <a:spcAft>
          <a:spcPct val="0"/>
        </a:spcAft>
        <a:buClr>
          <a:schemeClr val="folHlink"/>
        </a:buClr>
        <a:buSzPct val="175000"/>
        <a:buFont typeface="Arial" charset="0"/>
        <a:buChar char="•"/>
        <a:defRPr sz="1400">
          <a:solidFill>
            <a:schemeClr val="tx1"/>
          </a:solidFill>
          <a:latin typeface="+mn-lt"/>
          <a:ea typeface="+mn-ea"/>
          <a:cs typeface="LF_Kai"/>
        </a:defRPr>
      </a:lvl2pPr>
      <a:lvl3pPr marL="423863" indent="-212725" algn="l" defTabSz="1019175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C0C0C0"/>
        </a:buClr>
        <a:buSzPct val="175000"/>
        <a:buFont typeface="Trebuchet MS" pitchFamily="34" charset="0"/>
        <a:buChar char="―"/>
        <a:defRPr sz="1400">
          <a:solidFill>
            <a:schemeClr val="tx1"/>
          </a:solidFill>
          <a:latin typeface="+mn-lt"/>
          <a:ea typeface="+mn-ea"/>
          <a:cs typeface="LF_Kai"/>
        </a:defRPr>
      </a:lvl3pPr>
      <a:lvl4pPr marL="652463" indent="-225425" algn="l" defTabSz="1019175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bg2"/>
        </a:buClr>
        <a:buChar char="—"/>
        <a:defRPr sz="1400">
          <a:solidFill>
            <a:schemeClr val="tx1"/>
          </a:solidFill>
          <a:latin typeface="+mn-lt"/>
          <a:ea typeface="+mn-ea"/>
          <a:cs typeface="LF_Kai"/>
        </a:defRPr>
      </a:lvl4pPr>
      <a:lvl5pPr marL="879475" indent="-225425" algn="l" defTabSz="1019175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C0C0C0"/>
        </a:buClr>
        <a:buChar char="—"/>
        <a:defRPr sz="1400">
          <a:solidFill>
            <a:schemeClr val="tx1"/>
          </a:solidFill>
          <a:latin typeface="+mn-lt"/>
          <a:ea typeface="+mn-ea"/>
          <a:cs typeface="LF_Kai"/>
        </a:defRPr>
      </a:lvl5pPr>
      <a:lvl6pPr marL="1336675" indent="-225425" algn="l" defTabSz="1019175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C0C0C0"/>
        </a:buClr>
        <a:buChar char="—"/>
        <a:defRPr sz="1400">
          <a:solidFill>
            <a:schemeClr val="tx1"/>
          </a:solidFill>
          <a:latin typeface="+mn-lt"/>
          <a:ea typeface="+mn-ea"/>
        </a:defRPr>
      </a:lvl6pPr>
      <a:lvl7pPr marL="1793875" indent="-225425" algn="l" defTabSz="1019175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C0C0C0"/>
        </a:buClr>
        <a:buChar char="—"/>
        <a:defRPr sz="1400">
          <a:solidFill>
            <a:schemeClr val="tx1"/>
          </a:solidFill>
          <a:latin typeface="+mn-lt"/>
          <a:ea typeface="+mn-ea"/>
        </a:defRPr>
      </a:lvl7pPr>
      <a:lvl8pPr marL="2251075" indent="-225425" algn="l" defTabSz="1019175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C0C0C0"/>
        </a:buClr>
        <a:buChar char="—"/>
        <a:defRPr sz="1400">
          <a:solidFill>
            <a:schemeClr val="tx1"/>
          </a:solidFill>
          <a:latin typeface="+mn-lt"/>
          <a:ea typeface="+mn-ea"/>
        </a:defRPr>
      </a:lvl8pPr>
      <a:lvl9pPr marL="2708275" indent="-225425" algn="l" defTabSz="1019175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C0C0C0"/>
        </a:buClr>
        <a:buChar char="—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12.jpeg"/><Relationship Id="rId5" Type="http://schemas.openxmlformats.org/officeDocument/2006/relationships/tags" Target="../tags/tag18.xml"/><Relationship Id="rId10" Type="http://schemas.openxmlformats.org/officeDocument/2006/relationships/image" Target="../media/image11.png"/><Relationship Id="rId4" Type="http://schemas.openxmlformats.org/officeDocument/2006/relationships/tags" Target="../tags/tag17.xml"/><Relationship Id="rId9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0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2.xml"/><Relationship Id="rId4" Type="http://schemas.openxmlformats.org/officeDocument/2006/relationships/hyperlink" Target="http://www.ucop.edu/busops/documents/navigating-ucop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4" Type="http://schemas.openxmlformats.org/officeDocument/2006/relationships/hyperlink" Target="../Agendas/Town%20Hall%20Agenda_2011-07-22%20v2.doc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Relationship Id="rId4" Type="http://schemas.openxmlformats.org/officeDocument/2006/relationships/hyperlink" Target="mailto:Michael.Lum@ucop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6446838"/>
            <a:ext cx="10058400" cy="1325562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50941" tIns="50941" rIns="50941" bIns="50941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8435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8438" y="3124200"/>
            <a:ext cx="96393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936" tIns="0" rIns="50936" bIns="0" anchor="ctr"/>
          <a:lstStyle/>
          <a:p>
            <a:pPr algn="ctr" defTabSz="1355725" eaLnBrk="0" hangingPunct="0"/>
            <a:endParaRPr lang="en-US" dirty="0" smtClean="0"/>
          </a:p>
          <a:p>
            <a:pPr algn="ctr" defTabSz="1355725" eaLnBrk="0" hangingPunct="0"/>
            <a:endParaRPr lang="en-US" sz="2200" dirty="0" smtClean="0"/>
          </a:p>
          <a:p>
            <a:pPr algn="ctr" defTabSz="1355725" eaLnBrk="0" hangingPunct="0"/>
            <a:endParaRPr lang="en-US" sz="2200" dirty="0" smtClean="0"/>
          </a:p>
          <a:p>
            <a:pPr algn="ctr" defTabSz="1355725" eaLnBrk="0" hangingPunct="0"/>
            <a:endParaRPr lang="en-US" sz="3000" dirty="0" smtClean="0">
              <a:solidFill>
                <a:schemeClr val="accent1"/>
              </a:solidFill>
            </a:endParaRPr>
          </a:p>
          <a:p>
            <a:pPr algn="ctr" defTabSz="1355725" eaLnBrk="0" hangingPunct="0"/>
            <a:r>
              <a:rPr lang="en-US" sz="2400" dirty="0" smtClean="0">
                <a:solidFill>
                  <a:schemeClr val="accent1"/>
                </a:solidFill>
              </a:rPr>
              <a:t>Managers’ Town Hall</a:t>
            </a:r>
          </a:p>
          <a:p>
            <a:pPr algn="ctr" defTabSz="1355725" eaLnBrk="0" hangingPunct="0"/>
            <a:endParaRPr lang="en-US" sz="1000" dirty="0" smtClean="0"/>
          </a:p>
          <a:p>
            <a:pPr algn="ctr" defTabSz="1355725" eaLnBrk="0" hangingPunct="0"/>
            <a:r>
              <a:rPr lang="en-US" sz="1600" dirty="0" smtClean="0">
                <a:solidFill>
                  <a:schemeClr val="accent1"/>
                </a:solidFill>
              </a:rPr>
              <a:t>February 24, 2012</a:t>
            </a:r>
          </a:p>
          <a:p>
            <a:pPr algn="ctr" defTabSz="1355725" eaLnBrk="0" hangingPunct="0"/>
            <a:r>
              <a:rPr lang="en-US" sz="1600" dirty="0" smtClean="0">
                <a:solidFill>
                  <a:schemeClr val="accent1"/>
                </a:solidFill>
              </a:rPr>
              <a:t>Franklin Lobby Conference Room</a:t>
            </a:r>
          </a:p>
          <a:p>
            <a:pPr algn="ctr" defTabSz="1355725" eaLnBrk="0" hangingPunct="0"/>
            <a:r>
              <a:rPr lang="en-US" sz="1600" dirty="0" smtClean="0">
                <a:solidFill>
                  <a:schemeClr val="accent1"/>
                </a:solidFill>
              </a:rPr>
              <a:t>2:30-4:00 p.m.</a:t>
            </a:r>
            <a:endParaRPr lang="en-US" sz="1600" dirty="0">
              <a:solidFill>
                <a:schemeClr val="accent1"/>
              </a:solidFill>
            </a:endParaRPr>
          </a:p>
        </p:txBody>
      </p:sp>
      <p:pic>
        <p:nvPicPr>
          <p:cNvPr id="18436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94113" y="433388"/>
            <a:ext cx="2671762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0"/>
            <a:ext cx="10058400" cy="25082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50941" tIns="50941" rIns="50941" bIns="50941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8438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0800000">
            <a:off x="0" y="6365875"/>
            <a:ext cx="10058400" cy="7461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50941" tIns="50941" rIns="50941" bIns="50941" anchor="ctr"/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8439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0800000">
            <a:off x="0" y="185738"/>
            <a:ext cx="10058400" cy="74612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50941" tIns="50941" rIns="50941" bIns="50941" anchor="ctr"/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62200" y="3352800"/>
            <a:ext cx="54120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Annual Review of Strategic Goals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943600"/>
            <a:ext cx="1294804" cy="149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66775"/>
            <a:ext cx="8686800" cy="288925"/>
          </a:xfrm>
        </p:spPr>
        <p:txBody>
          <a:bodyPr/>
          <a:lstStyle/>
          <a:p>
            <a:pPr lvl="1"/>
            <a:r>
              <a:rPr lang="en-US" sz="2300" dirty="0" smtClean="0"/>
              <a:t>Why are we talking about this?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1371600"/>
            <a:ext cx="8839200" cy="8382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457200" indent="-457200">
              <a:buClr>
                <a:schemeClr val="bg2"/>
              </a:buClr>
              <a:buSzPct val="125000"/>
              <a:buFont typeface="Arial" pitchFamily="34" charset="0"/>
              <a:buChar char="•"/>
            </a:pPr>
            <a:r>
              <a:rPr lang="en-US" sz="2000" dirty="0" smtClean="0"/>
              <a:t>Its been 1 year since we developed our 5 Strategic Goals and we need to </a:t>
            </a:r>
            <a:r>
              <a:rPr lang="en-US" sz="2000" b="1" i="1" dirty="0" smtClean="0"/>
              <a:t>ensure we are </a:t>
            </a:r>
            <a:r>
              <a:rPr lang="en-US" sz="2000" b="1" i="1" u="sng" dirty="0" smtClean="0"/>
              <a:t>focused</a:t>
            </a:r>
            <a:r>
              <a:rPr lang="en-US" sz="2000" b="1" i="1" dirty="0" smtClean="0"/>
              <a:t> on making progress</a:t>
            </a:r>
          </a:p>
          <a:p>
            <a:pPr marL="457200" indent="-457200">
              <a:buClr>
                <a:schemeClr val="bg2"/>
              </a:buClr>
              <a:buSzPct val="125000"/>
              <a:buFont typeface="Arial" pitchFamily="34" charset="0"/>
              <a:buChar char="•"/>
            </a:pPr>
            <a:endParaRPr lang="en-US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124200"/>
            <a:ext cx="594519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Callout 4"/>
          <p:cNvSpPr/>
          <p:nvPr/>
        </p:nvSpPr>
        <p:spPr>
          <a:xfrm>
            <a:off x="6705600" y="2133600"/>
            <a:ext cx="3124200" cy="2207240"/>
          </a:xfrm>
          <a:prstGeom prst="wedgeEllipseCallou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i="1" dirty="0" smtClean="0"/>
              <a:t>"A dream is just a dream. A goal is a dream with a plan and a deadline.“</a:t>
            </a:r>
          </a:p>
          <a:p>
            <a:r>
              <a:rPr lang="en-US" sz="1600" dirty="0" smtClean="0"/>
              <a:t>  </a:t>
            </a:r>
          </a:p>
          <a:p>
            <a:r>
              <a:rPr lang="en-US" sz="1600" dirty="0" smtClean="0"/>
              <a:t>    - Harvey Mackay</a:t>
            </a:r>
          </a:p>
        </p:txBody>
      </p:sp>
    </p:spTree>
    <p:custDataLst>
      <p:tags r:id="rId1"/>
    </p:custData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8686800" cy="746125"/>
          </a:xfrm>
        </p:spPr>
        <p:txBody>
          <a:bodyPr/>
          <a:lstStyle/>
          <a:p>
            <a:pPr lvl="1"/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>Strategic goals survey sent out to all CFO Division employees: </a:t>
            </a:r>
            <a:br>
              <a:rPr lang="en-US" sz="2300" dirty="0" smtClean="0"/>
            </a:br>
            <a:r>
              <a:rPr lang="en-US" sz="1800" i="1" dirty="0" smtClean="0"/>
              <a:t>Participation up from prior year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990600" y="1676400"/>
          <a:ext cx="85344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 rot="16200000">
            <a:off x="-28545" y="3686145"/>
            <a:ext cx="2286000" cy="40011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% of participation</a:t>
            </a:r>
          </a:p>
        </p:txBody>
      </p:sp>
    </p:spTree>
    <p:custDataLst>
      <p:tags r:id="rId1"/>
    </p:custData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838200" y="1676400"/>
          <a:ext cx="8534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38200" y="685800"/>
            <a:ext cx="8686800" cy="809625"/>
          </a:xfrm>
          <a:prstGeom prst="rect">
            <a:avLst/>
          </a:prstGeom>
        </p:spPr>
        <p:txBody>
          <a:bodyPr/>
          <a:lstStyle/>
          <a:p>
            <a:pPr marL="0" marR="0" lvl="1" indent="0" algn="l" defTabSz="1019175" rtl="0" eaLnBrk="0" fontAlgn="base" latinLnBrk="0" hangingPunct="0">
              <a:lnSpc>
                <a:spcPts val="2788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LF_Kai" pitchFamily="2" charset="-122"/>
                <a:cs typeface="LF_Kai"/>
              </a:rPr>
              <a:t>We’ve come a long way since the last year….</a:t>
            </a:r>
          </a:p>
          <a:p>
            <a:pPr marL="0" marR="0" lvl="1" indent="0" algn="l" defTabSz="1019175" rtl="0" eaLnBrk="0" fontAlgn="base" latinLnBrk="0" hangingPunct="0">
              <a:lnSpc>
                <a:spcPts val="2788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300" b="1" kern="0" noProof="0" dirty="0" smtClean="0">
                <a:ea typeface="LF_Kai" pitchFamily="2" charset="-122"/>
              </a:rPr>
              <a:t>Perceived % progress rate</a:t>
            </a:r>
            <a:endParaRPr kumimoji="0" lang="en-US" sz="23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LF_Kai" pitchFamily="2" charset="-122"/>
              <a:cs typeface="LF_Kai"/>
            </a:endParaRPr>
          </a:p>
        </p:txBody>
      </p:sp>
      <p:sp>
        <p:nvSpPr>
          <p:cNvPr id="6" name="16-Point Star 5"/>
          <p:cNvSpPr/>
          <p:nvPr/>
        </p:nvSpPr>
        <p:spPr bwMode="auto">
          <a:xfrm>
            <a:off x="7315200" y="1524000"/>
            <a:ext cx="2743200" cy="2514600"/>
          </a:xfrm>
          <a:prstGeom prst="star16">
            <a:avLst/>
          </a:prstGeom>
          <a:solidFill>
            <a:schemeClr val="bg2">
              <a:lumMod val="60000"/>
              <a:lumOff val="40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50% Progress Rate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On almost all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goals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66775"/>
            <a:ext cx="8686800" cy="288925"/>
          </a:xfrm>
        </p:spPr>
        <p:txBody>
          <a:bodyPr/>
          <a:lstStyle/>
          <a:p>
            <a:r>
              <a:rPr lang="en-US" sz="2300" dirty="0" smtClean="0"/>
              <a:t>Perception has changed somewhat on difficulty of goals to achieve by the Division…</a:t>
            </a:r>
            <a:endParaRPr lang="en-US" sz="23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7" name="Chart Placeholder 3"/>
          <p:cNvGraphicFramePr>
            <a:graphicFrameLocks/>
          </p:cNvGraphicFramePr>
          <p:nvPr/>
        </p:nvGraphicFramePr>
        <p:xfrm>
          <a:off x="381000" y="2514600"/>
          <a:ext cx="4495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838200" y="1905000"/>
            <a:ext cx="396240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</a:rPr>
              <a:t>Prior Year 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181600" y="1905000"/>
            <a:ext cx="3962400" cy="381000"/>
          </a:xfrm>
          <a:prstGeom prst="rect">
            <a:avLst/>
          </a:prstGeom>
          <a:solidFill>
            <a:schemeClr val="bg2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</a:rPr>
              <a:t>Current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</a:rPr>
              <a:t> Year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graphicFrame>
        <p:nvGraphicFramePr>
          <p:cNvPr id="8" name="Chart Placeholder 3"/>
          <p:cNvGraphicFramePr>
            <a:graphicFrameLocks/>
          </p:cNvGraphicFramePr>
          <p:nvPr/>
        </p:nvGraphicFramePr>
        <p:xfrm>
          <a:off x="4953000" y="2286000"/>
          <a:ext cx="4495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1" name="Straight Connector 10"/>
          <p:cNvCxnSpPr/>
          <p:nvPr/>
        </p:nvCxnSpPr>
        <p:spPr bwMode="auto">
          <a:xfrm>
            <a:off x="6858000" y="2819400"/>
            <a:ext cx="3048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6400800" y="6096000"/>
            <a:ext cx="0" cy="45720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Equal 13"/>
          <p:cNvSpPr/>
          <p:nvPr/>
        </p:nvSpPr>
        <p:spPr bwMode="auto">
          <a:xfrm>
            <a:off x="8229600" y="4876800"/>
            <a:ext cx="533400" cy="381000"/>
          </a:xfrm>
          <a:prstGeom prst="mathEqual">
            <a:avLst/>
          </a:prstGeom>
          <a:solidFill>
            <a:srgbClr val="C0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5" name="Minus 14"/>
          <p:cNvSpPr/>
          <p:nvPr/>
        </p:nvSpPr>
        <p:spPr bwMode="auto">
          <a:xfrm>
            <a:off x="5867400" y="4191000"/>
            <a:ext cx="457200" cy="457200"/>
          </a:xfrm>
          <a:prstGeom prst="mathMinus">
            <a:avLst/>
          </a:prstGeom>
          <a:solidFill>
            <a:srgbClr val="C00000"/>
          </a:solidFill>
          <a:ln w="254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6" name="Plus 15"/>
          <p:cNvSpPr/>
          <p:nvPr/>
        </p:nvSpPr>
        <p:spPr bwMode="auto">
          <a:xfrm>
            <a:off x="6400800" y="5257800"/>
            <a:ext cx="533400" cy="457200"/>
          </a:xfrm>
          <a:prstGeom prst="mathPlus">
            <a:avLst/>
          </a:prstGeom>
          <a:solidFill>
            <a:srgbClr val="C0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2809687" y="1295400"/>
            <a:ext cx="2991425" cy="5867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686800" cy="822325"/>
          </a:xfrm>
        </p:spPr>
        <p:txBody>
          <a:bodyPr/>
          <a:lstStyle/>
          <a:p>
            <a:pPr lvl="1"/>
            <a:r>
              <a:rPr lang="en-US" sz="2300" dirty="0" smtClean="0"/>
              <a:t>Game Time – Breaking Down Barriers!! </a:t>
            </a:r>
            <a:br>
              <a:rPr lang="en-US" sz="2300" dirty="0" smtClean="0"/>
            </a:br>
            <a:endParaRPr lang="en-US" sz="2300" u="sng" dirty="0" smtClean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gray">
          <a:xfrm>
            <a:off x="2885887" y="1424764"/>
            <a:ext cx="2229425" cy="5204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36571" rIns="36571" bIns="36571"/>
          <a:lstStyle/>
          <a:p>
            <a:pPr marL="209550" lvl="1" indent="-207963" algn="r" defTabSz="1019175" eaLnBrk="0" hangingPunct="0">
              <a:buClr>
                <a:schemeClr val="folHlink"/>
              </a:buClr>
              <a:buSzPct val="125000"/>
            </a:pPr>
            <a:r>
              <a:rPr lang="en-US" sz="2500" b="1" dirty="0" smtClean="0">
                <a:solidFill>
                  <a:schemeClr val="accent1"/>
                </a:solidFill>
              </a:rPr>
              <a:t>6 </a:t>
            </a:r>
            <a:r>
              <a:rPr lang="en-US" sz="1600" dirty="0" smtClean="0"/>
              <a:t>randomly </a:t>
            </a:r>
          </a:p>
          <a:p>
            <a:pPr marL="209550" lvl="1" indent="-207963" algn="r" defTabSz="1019175" eaLnBrk="0" hangingPunct="0">
              <a:buClr>
                <a:schemeClr val="folHlink"/>
              </a:buClr>
              <a:buSzPct val="125000"/>
            </a:pPr>
            <a:r>
              <a:rPr lang="en-US" sz="1600" dirty="0" smtClean="0"/>
              <a:t>selected groups…</a:t>
            </a:r>
          </a:p>
          <a:p>
            <a:pPr marL="666750" lvl="2" indent="-207963" algn="r" defTabSz="1019175" eaLnBrk="0" hangingPunct="0">
              <a:buClr>
                <a:schemeClr val="folHlink"/>
              </a:buClr>
              <a:buSzPct val="125000"/>
              <a:buFont typeface="Arial" pitchFamily="34" charset="0"/>
              <a:buChar char="•"/>
            </a:pPr>
            <a:endParaRPr lang="en-US" sz="1600" dirty="0" smtClean="0"/>
          </a:p>
          <a:p>
            <a:pPr marL="209550" lvl="1" indent="-207963" algn="r" defTabSz="1019175" eaLnBrk="0" hangingPunct="0">
              <a:buClr>
                <a:schemeClr val="folHlink"/>
              </a:buClr>
              <a:buSzPct val="125000"/>
            </a:pPr>
            <a:r>
              <a:rPr lang="en-US" sz="2500" b="1" dirty="0" smtClean="0">
                <a:solidFill>
                  <a:schemeClr val="accent1"/>
                </a:solidFill>
              </a:rPr>
              <a:t>10</a:t>
            </a:r>
            <a:r>
              <a:rPr lang="en-US" sz="1600" dirty="0" smtClean="0"/>
              <a:t> minutes to identify barriers to achieving 3 goals…  </a:t>
            </a:r>
          </a:p>
          <a:p>
            <a:pPr marL="209550" lvl="1" indent="-207963" algn="r" defTabSz="1019175" eaLnBrk="0" hangingPunct="0">
              <a:buClr>
                <a:schemeClr val="folHlink"/>
              </a:buClr>
              <a:buSzPct val="125000"/>
              <a:buFont typeface="Arial" pitchFamily="34" charset="0"/>
              <a:buChar char="•"/>
            </a:pPr>
            <a:endParaRPr lang="en-US" sz="1600" dirty="0" smtClean="0"/>
          </a:p>
          <a:p>
            <a:pPr marL="209550" lvl="1" indent="-207963" algn="r" defTabSz="1019175" eaLnBrk="0" hangingPunct="0">
              <a:buClr>
                <a:schemeClr val="folHlink"/>
              </a:buClr>
              <a:buSzPct val="125000"/>
            </a:pPr>
            <a:r>
              <a:rPr lang="en-US" sz="2500" b="1" dirty="0" smtClean="0">
                <a:solidFill>
                  <a:schemeClr val="accent1"/>
                </a:solidFill>
              </a:rPr>
              <a:t>20</a:t>
            </a:r>
            <a:r>
              <a:rPr lang="en-US" sz="1600" dirty="0" smtClean="0"/>
              <a:t> minutes </a:t>
            </a:r>
          </a:p>
          <a:p>
            <a:pPr marL="209550" lvl="1" indent="-207963" algn="r" defTabSz="1019175" eaLnBrk="0" hangingPunct="0">
              <a:buClr>
                <a:schemeClr val="folHlink"/>
              </a:buClr>
              <a:buSzPct val="125000"/>
            </a:pPr>
            <a:r>
              <a:rPr lang="en-US" sz="1600" dirty="0" smtClean="0"/>
              <a:t>to report out…</a:t>
            </a:r>
          </a:p>
          <a:p>
            <a:pPr marL="209550" lvl="1" indent="-207963" algn="r" defTabSz="1019175" eaLnBrk="0" hangingPunct="0">
              <a:buClr>
                <a:schemeClr val="folHlink"/>
              </a:buClr>
              <a:buSzPct val="125000"/>
            </a:pPr>
            <a:endParaRPr lang="en-US" sz="1600" dirty="0" smtClean="0"/>
          </a:p>
          <a:p>
            <a:pPr marL="209550" lvl="1" indent="-207963" algn="r" defTabSz="1019175" eaLnBrk="0" hangingPunct="0">
              <a:buClr>
                <a:schemeClr val="folHlink"/>
              </a:buClr>
              <a:buSzPct val="125000"/>
            </a:pPr>
            <a:r>
              <a:rPr lang="en-US" sz="2500" b="1" dirty="0" smtClean="0">
                <a:solidFill>
                  <a:schemeClr val="accent1"/>
                </a:solidFill>
              </a:rPr>
              <a:t>3</a:t>
            </a:r>
            <a:r>
              <a:rPr lang="en-US" sz="1600" dirty="0" smtClean="0"/>
              <a:t> stickers to vote on most important…</a:t>
            </a:r>
          </a:p>
          <a:p>
            <a:pPr marL="209550" lvl="1" indent="-207963" algn="r" defTabSz="1019175" eaLnBrk="0" hangingPunct="0">
              <a:buClr>
                <a:schemeClr val="folHlink"/>
              </a:buClr>
              <a:buSzPct val="125000"/>
            </a:pPr>
            <a:endParaRPr lang="en-US" sz="1600" dirty="0" smtClean="0"/>
          </a:p>
          <a:p>
            <a:pPr marL="344487" lvl="1" indent="-342900" algn="r" defTabSz="1019175" eaLnBrk="0" hangingPunct="0">
              <a:buClr>
                <a:schemeClr val="folHlink"/>
              </a:buClr>
              <a:buSzPct val="125000"/>
            </a:pPr>
            <a:r>
              <a:rPr lang="en-US" sz="2500" b="1" dirty="0" smtClean="0">
                <a:solidFill>
                  <a:schemeClr val="accent1"/>
                </a:solidFill>
              </a:rPr>
              <a:t>10 </a:t>
            </a:r>
            <a:r>
              <a:rPr lang="en-US" sz="1600" dirty="0" smtClean="0"/>
              <a:t>minutes, ideas on removing most significant barrier</a:t>
            </a:r>
          </a:p>
          <a:p>
            <a:pPr marL="344487" lvl="1" indent="-342900" algn="r" defTabSz="1019175" eaLnBrk="0" hangingPunct="0">
              <a:buClr>
                <a:schemeClr val="folHlink"/>
              </a:buClr>
              <a:buSzPct val="125000"/>
              <a:buAutoNum type="arabicPlain" startAt="10"/>
            </a:pPr>
            <a:endParaRPr lang="en-US" sz="1600" dirty="0" smtClean="0"/>
          </a:p>
          <a:p>
            <a:pPr marL="209550" lvl="1" indent="-207963" algn="r" defTabSz="1019175" eaLnBrk="0" hangingPunct="0">
              <a:buClr>
                <a:schemeClr val="folHlink"/>
              </a:buClr>
              <a:buSzPct val="125000"/>
            </a:pPr>
            <a:r>
              <a:rPr lang="en-US" sz="2500" b="1" dirty="0" smtClean="0">
                <a:solidFill>
                  <a:schemeClr val="accent1"/>
                </a:solidFill>
              </a:rPr>
              <a:t>20</a:t>
            </a:r>
            <a:r>
              <a:rPr lang="en-US" sz="1600" dirty="0" smtClean="0"/>
              <a:t> minutes </a:t>
            </a:r>
          </a:p>
          <a:p>
            <a:pPr marL="209550" lvl="1" indent="-207963" algn="r" defTabSz="1019175" eaLnBrk="0" hangingPunct="0">
              <a:buClr>
                <a:schemeClr val="folHlink"/>
              </a:buClr>
              <a:buSzPct val="125000"/>
            </a:pPr>
            <a:r>
              <a:rPr lang="en-US" sz="1600" dirty="0" smtClean="0"/>
              <a:t>to report out…</a:t>
            </a:r>
          </a:p>
        </p:txBody>
      </p:sp>
      <p:sp>
        <p:nvSpPr>
          <p:cNvPr id="5" name="Right Arrow 4"/>
          <p:cNvSpPr/>
          <p:nvPr/>
        </p:nvSpPr>
        <p:spPr bwMode="auto">
          <a:xfrm>
            <a:off x="5191512" y="1678375"/>
            <a:ext cx="1066800" cy="304800"/>
          </a:xfrm>
          <a:prstGeom prst="rightArrow">
            <a:avLst/>
          </a:prstGeom>
          <a:solidFill>
            <a:srgbClr val="F6EB0A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5181600" y="2667000"/>
            <a:ext cx="1066800" cy="304800"/>
          </a:xfrm>
          <a:prstGeom prst="rightArrow">
            <a:avLst/>
          </a:prstGeom>
          <a:solidFill>
            <a:srgbClr val="F6EB0A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5181600" y="4495800"/>
            <a:ext cx="1066800" cy="304800"/>
          </a:xfrm>
          <a:prstGeom prst="rightArrow">
            <a:avLst/>
          </a:prstGeom>
          <a:solidFill>
            <a:srgbClr val="F6EB0A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pic>
        <p:nvPicPr>
          <p:cNvPr id="39938" name="Picture 2" descr="http://blog.wolfram.com/images/carlson/clock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0712" y="2286000"/>
            <a:ext cx="916947" cy="914400"/>
          </a:xfrm>
          <a:prstGeom prst="rect">
            <a:avLst/>
          </a:prstGeom>
          <a:noFill/>
        </p:spPr>
      </p:pic>
      <p:pic>
        <p:nvPicPr>
          <p:cNvPr id="39940" name="Picture 4" descr="https://www.gomylocal.com/images/megaphone.jpg"/>
          <p:cNvPicPr>
            <a:picLocks noChangeAspect="1" noChangeArrowheads="1"/>
          </p:cNvPicPr>
          <p:nvPr/>
        </p:nvPicPr>
        <p:blipFill>
          <a:blip r:embed="rId5" cstate="print"/>
          <a:srcRect b="36086"/>
          <a:stretch>
            <a:fillRect/>
          </a:stretch>
        </p:blipFill>
        <p:spPr bwMode="auto">
          <a:xfrm flipH="1">
            <a:off x="6400800" y="3276600"/>
            <a:ext cx="914400" cy="868882"/>
          </a:xfrm>
          <a:prstGeom prst="rect">
            <a:avLst/>
          </a:prstGeom>
          <a:noFill/>
        </p:spPr>
      </p:pic>
      <p:pic>
        <p:nvPicPr>
          <p:cNvPr id="39944" name="Picture 8" descr="http://www.helplink-ga.org/upload/images/HelpLink/pro_groups_LH.jpg"/>
          <p:cNvPicPr>
            <a:picLocks noChangeAspect="1" noChangeArrowheads="1"/>
          </p:cNvPicPr>
          <p:nvPr/>
        </p:nvPicPr>
        <p:blipFill>
          <a:blip r:embed="rId6" cstate="print"/>
          <a:srcRect b="5668"/>
          <a:stretch>
            <a:fillRect/>
          </a:stretch>
        </p:blipFill>
        <p:spPr bwMode="auto">
          <a:xfrm>
            <a:off x="6343728" y="1219200"/>
            <a:ext cx="1110405" cy="990600"/>
          </a:xfrm>
          <a:prstGeom prst="rect">
            <a:avLst/>
          </a:prstGeom>
          <a:noFill/>
        </p:spPr>
      </p:pic>
      <p:sp>
        <p:nvSpPr>
          <p:cNvPr id="16" name="Right Arrow 15"/>
          <p:cNvSpPr/>
          <p:nvPr/>
        </p:nvSpPr>
        <p:spPr bwMode="auto">
          <a:xfrm>
            <a:off x="5181600" y="3581400"/>
            <a:ext cx="1066800" cy="304800"/>
          </a:xfrm>
          <a:prstGeom prst="rightArrow">
            <a:avLst/>
          </a:prstGeom>
          <a:solidFill>
            <a:srgbClr val="F6EB0A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5181600" y="5486400"/>
            <a:ext cx="1066800" cy="304800"/>
          </a:xfrm>
          <a:prstGeom prst="rightArrow">
            <a:avLst/>
          </a:prstGeom>
          <a:solidFill>
            <a:srgbClr val="F6EB0A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pic>
        <p:nvPicPr>
          <p:cNvPr id="39950" name="Picture 14" descr="http://mises.org/images4/IVotedStick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4343400"/>
            <a:ext cx="990600" cy="660400"/>
          </a:xfrm>
          <a:prstGeom prst="rect">
            <a:avLst/>
          </a:prstGeom>
          <a:noFill/>
        </p:spPr>
      </p:pic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5105400"/>
            <a:ext cx="1371600" cy="90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https://www.gomylocal.com/images/megaphone.jpg"/>
          <p:cNvPicPr>
            <a:picLocks noChangeAspect="1" noChangeArrowheads="1"/>
          </p:cNvPicPr>
          <p:nvPr/>
        </p:nvPicPr>
        <p:blipFill>
          <a:blip r:embed="rId5" cstate="print"/>
          <a:srcRect b="36086"/>
          <a:stretch>
            <a:fillRect/>
          </a:stretch>
        </p:blipFill>
        <p:spPr bwMode="auto">
          <a:xfrm flipH="1">
            <a:off x="6477000" y="6096000"/>
            <a:ext cx="914400" cy="868882"/>
          </a:xfrm>
          <a:prstGeom prst="rect">
            <a:avLst/>
          </a:prstGeom>
          <a:noFill/>
        </p:spPr>
      </p:pic>
      <p:sp>
        <p:nvSpPr>
          <p:cNvPr id="19" name="Right Arrow 18"/>
          <p:cNvSpPr/>
          <p:nvPr/>
        </p:nvSpPr>
        <p:spPr bwMode="auto">
          <a:xfrm>
            <a:off x="5257800" y="6400800"/>
            <a:ext cx="1066800" cy="304800"/>
          </a:xfrm>
          <a:prstGeom prst="rightArrow">
            <a:avLst/>
          </a:prstGeom>
          <a:solidFill>
            <a:srgbClr val="F6EB0A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20000"/>
              </a:spcBef>
              <a:buClrTx/>
              <a:buSzPct val="25000"/>
              <a:defRPr/>
            </a:pPr>
            <a:r>
              <a:rPr lang="en-US" dirty="0" smtClean="0">
                <a:latin typeface="Trebuchet MS" pitchFamily="34" charset="0"/>
                <a:cs typeface="Arial" charset="0"/>
              </a:rPr>
              <a:t>Wrap-Up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762000" y="1524000"/>
            <a:ext cx="8458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36571" rIns="36571" bIns="36571"/>
          <a:lstStyle/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+mj-lt"/>
              <a:buAutoNum type="arabicPeriod"/>
            </a:pPr>
            <a:endParaRPr lang="en-US" sz="30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Arial" pitchFamily="34" charset="0"/>
              <a:buChar char="•"/>
            </a:pPr>
            <a:r>
              <a:rPr lang="en-US" sz="3000" b="1" dirty="0" smtClean="0">
                <a:solidFill>
                  <a:schemeClr val="accent1"/>
                </a:solidFill>
                <a:sym typeface="Wingdings" pitchFamily="2" charset="2"/>
              </a:rPr>
              <a:t>Next Meeting: </a:t>
            </a: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</a:pPr>
            <a:endParaRPr lang="en-US" sz="30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</a:pPr>
            <a:r>
              <a:rPr lang="en-US" sz="3000" b="1" dirty="0" smtClean="0">
                <a:solidFill>
                  <a:schemeClr val="accent1"/>
                </a:solidFill>
                <a:sym typeface="Wingdings" pitchFamily="2" charset="2"/>
              </a:rPr>
              <a:t>	CFO </a:t>
            </a:r>
            <a:r>
              <a:rPr lang="en-US" sz="3000" b="1" dirty="0" smtClean="0">
                <a:solidFill>
                  <a:schemeClr val="accent1"/>
                </a:solidFill>
                <a:sym typeface="Wingdings" pitchFamily="2" charset="2"/>
              </a:rPr>
              <a:t>Division Town Hall </a:t>
            </a: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</a:pPr>
            <a:r>
              <a:rPr lang="en-US" sz="3000" b="1" dirty="0" smtClean="0">
                <a:solidFill>
                  <a:schemeClr val="accent1"/>
                </a:solidFill>
                <a:sym typeface="Wingdings" pitchFamily="2" charset="2"/>
              </a:rPr>
              <a:t>	June </a:t>
            </a:r>
            <a:r>
              <a:rPr lang="en-US" sz="3000" b="1" dirty="0" smtClean="0">
                <a:solidFill>
                  <a:schemeClr val="accent1"/>
                </a:solidFill>
                <a:sym typeface="Wingdings" pitchFamily="2" charset="2"/>
              </a:rPr>
              <a:t>1, 2012</a:t>
            </a:r>
          </a:p>
          <a:p>
            <a:pPr marL="1147763" lvl="3" indent="-231775" algn="just" defTabSz="1019175" eaLnBrk="0" hangingPunct="0">
              <a:buClr>
                <a:schemeClr val="folHlink"/>
              </a:buClr>
              <a:buSzPct val="125000"/>
              <a:buFont typeface="Arial" pitchFamily="34" charset="0"/>
              <a:buChar char="•"/>
            </a:pPr>
            <a:endParaRPr lang="en-US" sz="20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1604963" lvl="4" indent="-231775" algn="just" defTabSz="1019175" eaLnBrk="0" hangingPunct="0">
              <a:buClr>
                <a:schemeClr val="folHlink"/>
              </a:buClr>
              <a:buSzPct val="125000"/>
            </a:pPr>
            <a:r>
              <a:rPr lang="en-US" sz="2000" b="1" u="sng" dirty="0" smtClean="0">
                <a:solidFill>
                  <a:schemeClr val="accent1"/>
                </a:solidFill>
                <a:sym typeface="Wingdings" pitchFamily="2" charset="2"/>
              </a:rPr>
              <a:t>ENTIRE DIVISION !!</a:t>
            </a:r>
            <a:r>
              <a:rPr lang="en-US" sz="2000" b="1" dirty="0" smtClean="0">
                <a:solidFill>
                  <a:schemeClr val="accent1"/>
                </a:solidFill>
                <a:sym typeface="Wingdings" pitchFamily="2" charset="2"/>
              </a:rPr>
              <a:t>!</a:t>
            </a:r>
          </a:p>
          <a:p>
            <a:pPr marL="1147763" lvl="3" indent="-231775" algn="just" defTabSz="1019175" eaLnBrk="0" hangingPunct="0">
              <a:buClr>
                <a:schemeClr val="folHlink"/>
              </a:buClr>
              <a:buSzPct val="125000"/>
              <a:buFont typeface="Arial" pitchFamily="34" charset="0"/>
              <a:buChar char="•"/>
            </a:pPr>
            <a:endParaRPr lang="en-US" sz="20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1604963" lvl="4" indent="-231775" algn="just" defTabSz="1019175" eaLnBrk="0" hangingPunct="0">
              <a:buClr>
                <a:schemeClr val="folHlink"/>
              </a:buClr>
              <a:buSzPct val="125000"/>
              <a:buFont typeface="Arial" pitchFamily="34" charset="0"/>
              <a:buChar char="•"/>
            </a:pPr>
            <a:endParaRPr lang="en-US" sz="20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Arial" pitchFamily="34" charset="0"/>
              <a:buChar char="•"/>
            </a:pPr>
            <a:r>
              <a:rPr lang="en-US" sz="3000" b="1" i="1" dirty="0" smtClean="0">
                <a:solidFill>
                  <a:schemeClr val="accent1"/>
                </a:solidFill>
                <a:sym typeface="Wingdings" pitchFamily="2" charset="2"/>
              </a:rPr>
              <a:t>Navigating UCOP Reference Guide </a:t>
            </a:r>
            <a:r>
              <a:rPr lang="en-US" sz="3000" b="1" dirty="0" smtClean="0">
                <a:solidFill>
                  <a:schemeClr val="accent1"/>
                </a:solidFill>
                <a:sym typeface="Wingdings" pitchFamily="2" charset="2"/>
              </a:rPr>
              <a:t>Available</a:t>
            </a: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</a:pPr>
            <a:r>
              <a:rPr lang="en-US" sz="1800" dirty="0" smtClean="0"/>
              <a:t>	</a:t>
            </a:r>
            <a:r>
              <a:rPr lang="en-US" sz="1800" u="sng" dirty="0" smtClean="0">
                <a:hlinkClick r:id="rId4"/>
              </a:rPr>
              <a:t>http</a:t>
            </a:r>
            <a:r>
              <a:rPr lang="en-US" sz="1800" u="sng" dirty="0" smtClean="0">
                <a:hlinkClick r:id="rId4"/>
              </a:rPr>
              <a:t>://</a:t>
            </a:r>
            <a:r>
              <a:rPr lang="en-US" sz="1800" u="sng" dirty="0" smtClean="0">
                <a:hlinkClick r:id="rId4"/>
              </a:rPr>
              <a:t>www.ucop.edu/busops/documents/navigating-ucop.pdf</a:t>
            </a:r>
            <a:endParaRPr lang="en-US" sz="18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</a:pPr>
            <a:endParaRPr lang="en-US" sz="30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</a:pPr>
            <a:r>
              <a:rPr lang="en-US" sz="3000" b="1" dirty="0" smtClean="0">
                <a:solidFill>
                  <a:schemeClr val="accent1"/>
                </a:solidFill>
                <a:sym typeface="Wingdings" pitchFamily="2" charset="2"/>
              </a:rPr>
              <a:t>	</a:t>
            </a: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+mj-lt"/>
              <a:buAutoNum type="arabicPeriod"/>
            </a:pPr>
            <a:endParaRPr lang="en-US" sz="30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</a:pPr>
            <a:endParaRPr lang="en-US" sz="20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</a:pPr>
            <a:endParaRPr lang="en-US" sz="20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</a:pPr>
            <a:endParaRPr lang="en-US" sz="2000" b="1" dirty="0" smtClean="0">
              <a:solidFill>
                <a:schemeClr val="accent1"/>
              </a:solidFill>
              <a:sym typeface="Wingdings" pitchFamily="2" charset="2"/>
            </a:endParaRPr>
          </a:p>
        </p:txBody>
      </p:sp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696200" cy="288925"/>
          </a:xfrm>
        </p:spPr>
        <p:txBody>
          <a:bodyPr/>
          <a:lstStyle/>
          <a:p>
            <a:pPr lvl="1"/>
            <a:r>
              <a:rPr lang="en-US" sz="2300" dirty="0" smtClean="0"/>
              <a:t>Wrap-up</a:t>
            </a:r>
          </a:p>
        </p:txBody>
      </p:sp>
      <p:sp>
        <p:nvSpPr>
          <p:cNvPr id="56" name="TextBox 55"/>
          <p:cNvSpPr txBox="1"/>
          <p:nvPr/>
        </p:nvSpPr>
        <p:spPr>
          <a:xfrm rot="233865">
            <a:off x="5286126" y="655755"/>
            <a:ext cx="808076" cy="307777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Values</a:t>
            </a:r>
          </a:p>
        </p:txBody>
      </p:sp>
      <p:sp>
        <p:nvSpPr>
          <p:cNvPr id="93186" name="AutoShape 2" descr="data:image/jpg;base64,/9j/4AAQSkZJRgABAQAAAQABAAD/2wCEAAkGBhQSDhQQEA8QEBQUEBkQFA4QFhEQFBAQFBwWFRUQFRQYHycqFxkjGRUTHy8iIycsLCwsFR4xQTIqNSYrLSkBCQoKBQUFDQUFDSkYEhgpKSkpKSkpKSkpKSkpKSkpKSkpKSkpKSkpKSkpKSkpKSkpKSkpKSkpKSkpKSkpKSkpKf/AABEIAMwA9wMBIgACEQEDEQH/xAAbAAACAwEBAQAAAAAAAAAAAAAABAMFBgECB//EAEkQAAIBAQMEDQkIAQMDBQEAAAECAwAEERIFEyFTBhQVIzEzUVJzkZKT0iIyQVRxsbLR0wc0QmFiY3Kis0OBoSR0dRY1NsHCCP/EABQBAQAAAAAAAAAAAAAAAAAAAAD/xAAUEQEAAAAAAAAAAAAAAAAAAAAA/9oADAMBAAIRAxEAPwD7PLaXzhRERrkViWcp5xYXABTzf+a5nJtXF3j/AE67H94foo/ilpqgUzk2ri7x/p0ZybVxd4/06booFM5Nq4u8f6dGcm1cXeP9Om6KBTOTauLvH+nRnJtXF3j/AE6booFM5Nq4u8f6dGcm1cXeP9Om6KBTOTauLvH+nRnJtXF3j/TrL5O+0FpctS5KNjwtCpkefPBlzVyFXC4LyTnI9HovOnRV3YNl1kmWV4bVFKsK4pShLZpdOluTzT1Ggdzk2ri7x/p0ZybVxd4/06rZNnNhWBLQ1tgELsUSYtcjuvnKG4CR/wDR5KnynssslnEZtFqihEq4o84cOcGjzb+HhGj86BvOTauLvH+nRnJtXF3j/TqOfL0CWiOzPMizSrijhN+J106VHpHknqqHZRsijsNjltc2IpGAcK6WdmIVUH5liBQNZybVxd4/06M5Nq4u8f6dYXYr9sAtNshslpsEtia0xCazu7iRZkYMVbzVuDBWuOm8i6qu1f8A9ARLLI0eT55bLHMIXtiuo8psWErGRpvCORew0D0UH07OTauLvH+nRnJtXF3j/TrH7LPtjsNiiVlfbUsiJIlniNzZuRQ6u7Eb2CjAgHSbxo9Ij2WfbNZLEqLcbROwUtZYmF8IYBt8e64EXjRw/kKDaZybVxd4/wBOjOTauLvH+nTQNdoFM5Nq4u8f6dGcm1cXeP8ATpuigUzk2ri7x/p0ZybVxd4/06booFM5Nq4u8f6dGcm1cXeP9Om6KBTOTauLvH+nRnJtXF3j/TpuigWs1oYuyOiqQqterFwQxYelRd5v/NFcj+8P0UfxS0UBH94foo/ilpqlY/vD9FH8UtNUBRRRQFFFFAUUUUBRRRQfJtjv/wA5yh/2Q+Gx1P8AZMdGWf8AyU3/AOqNhViefZPlDKcattUxbWSZlZBLKogVgmIDEAYXvI/Llq+H2evFPa3sVuazJbWMk0LRJNhka/FJC5YYCcR4Qw6hQfNNkf8A8Lyb/wB2nvtNfTPtY2ObcyTMqm6WAbbhN9xDxXkge1cS+0jkrxsk+zGO05Ns+TYp2s8NnZXBwCV3KBlUkkgaS7k6NJPopj/0VO00882UM7JLYmsKnMIiQxu2JmCB/KY/meTkuoEfs0tj5QUZXnW5mgWxwryLHcbTLcDozk4YfxiWtXsgyLBarM0FrQPCbnZWZox5BxAllIIAIv4fRSOwfYtudYlsYmz6ozFHKCMgOS5U3E3+UW06OGvOz/ItoteTZrLZJEiklATHIWVc2SM4pKgnSt44PTQfKNg9lGU9kBtkCFLFk6IQ2cHEd7jVo7OgLabz5chvvI4Dw18/yd/7Ba//ACFl+C019m+znYRlbJ7xwSTZP2mHd5o4gxlkLKbjiMYvN+AcPAt1Ze0fYdlBBNYoJrIbJLaUnz0hkEqiISKgKheG6Q3gX3kDSNNAl9p2S4l2O5JtCwxrK8MKvMqqHdRZxcGYC9rsK3X8F1TfbrkyJLPk2ZIY0kkRs5KiqrS3JBdjYDyrrzw8tbn7QvsymteS7HYbJJENq4VxTlkxIkebB8lW0nQaj+077NrTlGz2KKzvZ1azKwcys6gkrGow4UN+lDw3eig+lrwV2uCu0BRRRQFFFFAUUUUBRRRQKx/eH6KP4paKI/vD9FH8UtFBE8xW0PdG771HpUxi7ypecwqXbjery9cHjoRv+ofoo/ilpLZRY89Y5IlMt7YQDCY8YuZTiukIV1F17KfOUMum+6gd22/q8vXB46NuN6vL1weOvncOxm1XPnLLGpkzUxWJohEjR2aeJogpbyTnGW4C8DH51wJGm2FZJls2ejm0qrJFBKSpaSzIt8eO4+egbNknhzd/poL7bjery9cHjo243q8vXB46ZxjlFUmzHJW2rC9mUm+Ro1xIQGjGcQmUEkaVALcuigstuN6vL1weOjbjery9cHjr53FsZtmcd7TDtgSSvJLEjxYZJpbJCiugZh5CTCdBfcRjVrvSHtj2xy1w2yB5TnUJU2h2dTdaYbKIBaUBN5Ehd1bRffGhu0mg223G9Xl64PHRtxvV5euDx0xjHKK7jHKKBbbbery9cHjo22/q8vXB46zuXtjQmyhFKIUZTZ5xLKSuic7W2uTeb9Gae64XDTzjfl//AEraTHZcVlJzUMEMqE2aQsYbLaonNzOAymWWIAk+jFoABoPpW3G9Xl64PHRtxvV5euDx1NEwwjgGgaL77vyvr3jHKKBbbjery9cHjo22/q8vXB46yez3Y5NaZFay6C9knsssiuEZL83PAwvIv32HBo9ExqqtOxm0GYytZsRlsV7qu12CWyV7TK6B2cFcBmj8pb8QQLwUH0Hbjery9cHjo243q8vXB46zmwTJMsAkzq5lGis6LAWVrpo4gs81ykhcTYRoOnNk+nTrMY5RQLbcb1eXrg8dG239Xl64PHXu1QJIhjkCurC5kPAw5DyivmE2wu07TjWODNynJ1viluaC9rRNm1gQnHdeVQjEOD0kUH0zbjery9cHjo243q8vXB46yWxzIU0dsxPFgRbRaZw+KMqUnWEIoAN+IYXBF1wwfmL9tjHKKBbbjery9cHjo22/q8vXB46YxjlFfPdkWxSeaXKEixK2cezmAERFnwizrI6uXGFQElBQ3Yr7+Sg3W3G9Xl64PHRtxvV5euDx1kth+RZ4bYzzxYFFmkhxhozGzm1TyjNqGJSMxyIVU+aLlvJWtrjHKKBfbjery9cHjo243q8vXB46ZxjlFZjZ3k2SeFBAhkdHMixnNtDI2BkzVoVmXyGDsMS6UNzeigvttt6vL1weOjbjery9cHjr59lLY5aZXtDtZseeezWlAXibMyJaFE0VzPdi2qkIJGgiMjhYg/RbNCkaLGgCqihFUcCqouAH+1AvZZS08l6Mm9x6GwG/TLzWNFSRH/qH6KP4paKCM2ZGtD40Rroo/OUNd5UvLU250Wpj7C/KvMf3h+ij+KWmqBfc6LUx9hflRudFqY+wvypiigrrZk+O+Peo+NH4F5G/KmdzotTH2F+Vebbwx9KPc1NUC+50Wpj7C/Kjc6LUx9hflTFFAq+TorjvMXBzF+VQ2DJ8eZj3qPi1/AvIPyp5+A+yocn8TH0a+4UBudFqY+wvyo3Oi1MfYX5UxRQL7nRamPsL8qVsmT48cu9R8aPwLq4vyqypSx+fN0o/xxUHvc6LUx9hflRudFqY+wvypiigX3Oi1MfYX5UtJk+PPoM1H5j/AIF5Y/yqxpWXj4/4P746D1udFqY+wvyo3Oi1MfYX5UxRQL7nRamPsL8qWyjk+MQvvUfBzF+VWNK5T4l/ZQLSmBbQlnMK45EaRd6GHCmENe911/lDRw03udFqY+wvypa15NdrXDOsiKsSupjKMzPnMN5DhgFuwj8J9NWNAvudFqY+wvyrm50Wpj7C/KmaKCpgssawu+11kIkluREjLNdI9yi+4dZAr3kzMzxCRYFXynQo6IGSSNmjdDdeLwysLwSDdoJFdzLvZpEhlEMjPKFlK5zAxkfysN4vu9tS5GsBhgWIlDhvF8augN5JvON3JY33lixJJJ9NBLudFqY+wvyo3Oi1MfYX5UxRQJWaBVncIqrvUfmgLfpl5KK9x/eH6KP4paKAj+8P0UfxS01Ve9mDWhyS4uiTzXkT8UvoUi+oMmzQzhs29ovRgrJI1rhdSQGF6SEG4ggg3XUFvRSu5y86XvZ/FRucvOl72fxUBbeGPpR7mpqqy2ZPW+PypeNA42fkb9Vcvhz+1s7Jnc0Zs3nbReIwQuI+Vo0kDTw6eQ0FpRSu5y86XvZ/FRucvOl72fxUDD8B9lQ5P4mPo19wrw+TluPlS8Gtn8VVrSwwwQmRrR5YVFWM2yZmbAXICR4j5qseD0UF7RSi5PUi/FN/vLOP+MVd3OXnS97P4qBqlLH583Sj/HFXdzl50vez+KkM1HGJ5JJJFRJLyxln0DNxcjaT/wA0FzRSFmsySIHU2gAi8B3tUTf7o5BH+4qXc5edL3s/ioGqVl4+P+D++Ojc5edL3s/ipaTJ655Bil8x/wDVn5Y/1UFnRVPHaIWtG18VqElzMA+3UVlQqGZZGuVgC68BPnCntzl50vez+KgapXKfEv7KNzl50vez+Klso5PUQucUvBrZ/FQWdFU9qtMEcqxPLMHbDoD2pgucYpHjcG5MTgquIi8i4U9ucvOl72fxUDVcpbc5edL3s/io3OXnS97P4qAyd5h6WX/I9NVTJHFFA8skkqqskhLZ2c6BI40ANeSdAuGkk1PYFimjzkbzFbyumS0oyspKsrKzAqQQRcRQWVFK7nLzpe9n8VG5y86XvZ/FQEf3h+ij+KWio7LAFnkALHe4/OZ39MvOJurtB6Xj5LuHNJdfy3y0lkDJskbTySiNDNKJc1E7zKpwqrNnHVSSSOC64AC7009H94foo/ilpqgKKKKBW28MfSj3NVbZ9jWC37aWWQqyTY43IN8kpgII8m/CFhu0nRhQDQKsrbwx9KPc1NUBRRRQeX4D7KoMsZJe0WKJI0jZwgKSSSSwmBzGUEyNGpJYYjovF950ir9+A+yocn8TH0a+4UEsSkKATiIABY6MRHpr3RRQFUeVcmG0Q2iJSt+fjkAYsqsYhZ5QjFdIDYMJI0gG/TV5Slj8+bpR/jioIcgWB4bOI5CCcbsFVmdY0d2dIVZgCyopCgkDzeADQLGiigKVl4+P+D++OmqVl4+P+D++OghsuTmFpltEhUllWKIC/e4VGI33/iaRmJu9Cx8lWFFFAUrlPiX9lNUrlPiX9lBTZY2OSS22O0KUAXM3MWdWjzUrSSDNgXTB1KqMZGAriGmtHRRQFFFFBVS2ITWWWIqHxPLcpZovLEjlTnFBKEMAcQBIuvr1seyU0EJV2xO8rzOcTP5TknDiYAtcMIvuF919w4Azk7zD0sv+R6aoCiiigVj+8P0UfxS0UR/eH6KP4paKCJoS1oe6R03qPQojN/lS85TUu1G18vVD4KE49+ij+KWsFbYGay3CK1OBugIQ8dqZ1tkkoexS+WMQOAvhkOhb+EGg3u1G18vVD4KNqNr5eqHwUyvBprtBWWyytfHv8vGj0Q8jfopnaja+Xqh8FFt4Y+lHuaqdyBb7ViFpwtYogWUWrDiUzYhEyi4NhePRGcRJ5RQXG1G18vVD4KNqNr5eqHwUpsVJ3PswYOrCzRqyyK6OHVQrBlYAg3g8NWtAo9ka47/LwckPgqGwWVszHv8ALxa+iHkH6KffgPsrPZe+4QECYkTWV7oRM5uWSJnLLECSuAOSCLtHsoLnaja+Xqh8FG1G18vVD4KpMlopynM6QyQ4Y2jYmKZBanLIzTNIVwsFuCppJ8qT8N1+loFdqNr5eqHwUrZLK2Obf5eNHoh1cX6KtKrZLsFpxY7sRvzecx3ZqPzc35V/8dNAxtRtfL1Q+Cjaja+Xqh8FZGzw4hkwiGXPpHCJC0FoSQRqjKwM7ACNVbGWQ6X8kaL1v3FArtRtfL1Q+ClpLK2fTf5fMf0Q8sf6Ks6Vl4+P+D++OgNqNr5eqHwUbUbXy9UPgrP2mKZrZa0s+cUvHZ/LlNpjjuUy55YZSrBWwsnmaAWvuvvqz2IxOuTrMsqlHWzorIS5KkKBccQBvuuvvHDfw8NA7tRtfL1Q+Clso2Vsy+/y8HJD4Ks6VynxL+ygNqNr5eqHwUbUbXy9UPgqpyyP+vg4+42edGZFndFxBMN4UFQ2hrr9Po9NR7BYM3Z3jCAIkgRJhDJZWtCiOO+V45NOLFiUn04KC62o2vl6ofBRtRtfL1Q+CmqKCssFlbAd/l42T0Q6x/0UztRtfL1Q+CoobsxJixXY5r8GPFdjkvw4PKvu4MOnk01jbAJg1gYxO+CyWSNY54J2Ky42jtjlzdmZEQI2JxewW4X3m8NvtRtfL1Q+Cjaja+Xqh8FNUUCNliKzyXuz73HpbALtMvNArte4/vD9FH8UtFAR/eH6KP4paapBse2HwYOKjvxYudLyVLv37X96Bqild+/a/vRv37X96AtvDH0o9zU1VbbM7fHxXGjn8jUxv37X96Bqild+/a/vRv37X96Bh+A+yocn8TH0a+4V4fO3HiuD9dQ2DO5mPiuLXn8goLGild+/a/vRv37X96BqlLH583Sj/HFXd+/a/vS1kzuObiuNHP1cVBZ0Urvv7X96N+/a/vQNUrLx8f8AB/fHRv37X96XlzufTivMfn8sdBZUUrv37X96N+/a/vQNUrlPiX9lG/ftf3pfKOdzL8VwfroLKild+/a/vRv37X96Bqild+/a/vRv37X96Ayf5h6WX/I9NVWZPzuA8VxsnP1j0zvv7X96Bqild+/a/vRv37X96Aj+8P0UfxS0VHZcWfkx4eKjuw38svLXaD2nHv0UfxS1lpbbJJY2C2yQzm3TWWF4jEuJzI6pjUKb1jjUuRw4YzWpj+8P0UfxS1LFZEXzY0XTi8lVGm66/R6btFB7QXAC8m4XXm68/mbq9UUUCtt4Y+lHuas3l/K8iS2tEtAF0FkMaEoubaaaSJ/KuJQMAgLkHBeGuN1x0lt4Y+lHuapGsaEsTGhLLhYlVJZToKk+kXAaPyoK3Ypa2ksitIzMwkljJYqxGblkQJjGh8IULi/Fhv8ATVxXmOMKoVQFAFwVQAABwAAcAr1QeX4D7KosrWxorHZ3WbNb/ZUYnB5cbyRI8flcF6s3Bp0VevwH2UrZbOrwRh0Vxm1NzAML8N19x9poKLI1un3RkhlZ2GCaRhigeNFEqLZcAQ4o74i4IcC9ozdfcTWpqOOBVLFVVSxxMVABZuC83cJqSgKqLbaESK0vLM0CBwWlQgMowQ6F0HSeAAC8k6NN1W9JWeIM0ysoYGUXqwBB3uLhBoMfZMrziWIPaWLA2YLBihfOx2iedJBIUG+OkKLeVNwaFjwE372oEsUYKlY4wUvCkKowBvOC6NF/puqegKVl4+P+D++OmqVl4+P+D++OgzNuykwktpgtrYYrNIWLtC4jtS3FViUjQEW9WvvF7qNLK12oyfNjhje8NijVsQuN5IGnRQbBHexzUd7C5jhW9hw3E3adIHVU0cYUBVAUDQFAAAHIAKD1SuU+Jf2U1SuU+Jf2UFRlu2XW2COO0sj3h5IS0YjFm8oM7qwvLMblW433reNCvXvYjazJHK4naeIzbw8jI7mLAl7EqB5LOJGW/ThYcAIAuJLIjMGaNGYcDMqkj06CeCuwWVEvCIiXm8hFC3nlN1BLRRRQVjzKllleSUwopmLTAgGNQ8l7gkG672Vm0yhIIrLIbW+I2tUzbSQs+1pZykayRBd8coVQ6QU0t5RU4tZYkBjYMAQZZQQdIIzj6CK9pk+JSpWKMFb8JCqCuLhwm7Rf+VAxRRRQKx/eH6KP4paKI/vD9FH8UtFBE0rC0PhjL71HpvUXeVLy1Ltl9Se0leWYCWQsbgIUJOkXC+a81hJbfM1ikksUkkkJnzoAtDPPCiiERxMzksodhJIy33gMF0XtcG92xJqD2ko2xJqD2kpkV2grbZaHvj3k8aPxJyNTG2X1J7SUW3hj6Ue5qymW7Sj2u0Rx202ZkszJK0k8qrnHERQpFjGBUQEl0w8Zwk47g1e2H1J7SUbYk1B7SUnsVtOOyI1x8+RQxklnEgV3USrJISzIwAYXngYXXi41bUCj2h7jvJ4OclQ2C0PmY95PFr+JOQU+/AfZWW2U2pFsESGVoZJFCQyiWSzrHKU46RlIBVBe2Fr7yAACSKDQ7Yk1J7SUbYk1B7SVnNjmUXa3zLI2cLGYkB5f+njilVYFaInCokiZXVgAThY+VebtbQK7Yk1B7SUtZLQ+ObeTxo/Emriqzqkynao44LU85cRhxizbPG58iEBVZSCCSQOEDTpIF9BY7ZfUntJRtiTUHtJWXyVAZGsaraJZGVTPLLFaJ5IhCjMI7OSGwynGwTEwJZYHv03VsqBXbEmoPaSl5LQ+fTeT5j/iTljqypWXj4/4P746A2y+pPaSjbEmpPaSsTlnKKma0Zi0sgWSOKVJJ5rjJn487IVxXwQKt8ZZbgc4dFygnVbFJmawws5ctg0s5LFriQGDHS6kAFWOkrcTpJoHNsSag9pKXyjaHzL7yeDnJVlSuU+Jf2UBth9Se0lG2H1J7SVQ7IrSu3YIY7QYJyMeJpXWPNnGqpmS2GV3fRdcSApN4IW/mwSWRklxPnIwyKkmee1q8gRc80czgYlLXcGgHFwG8AL/AGxJqD2ko2xJqD2kpqigrMn2h8B3k8bJ+JNY9M7ZfUntJS+NBZpDK5RMcuNwzR4Vzj3tjUgr7QRdWIsVukvjBnlJEsYsuGWZ0nvtjraMBJ3+MQZsXvfcl5Fw00G/2xJqD2ko2xJqD2kpqigRssjGeTEmDeo9F4N+mXkrte4/vD9FH8UtFAR/eH6KP4paapB7SFtD3hzfFH5qSP8Ail9Kg1LuivNl7qfw0DVFK7orzZe6n8NG6K82Xup/DQFt4Y+lHuamqrLZlBb4/Jl40Hip+Rv00zuivNl7qfw0DVFK7orzZe6n8NG6K82Xup/DQMPwH2VDk/iY+jX3CvD5RW4+TLwaqfw1DYMoLmY/Jl4tf9KfkH6aCxopXdFebL3U/ho3RXmy91P4aBqlLH583Sj/ABxV3dFebL3U/hpWyZQXHL5MvGj/AEp9XF+mgtKKV3RXmy91P4aN0V5svdT+GgapWXj4/wCD++OjdFebL3U/hpaTKC59Dhl8x/8ASn5Y/wBNBZ0UruivNl7qfw0borzZe6n8NA1SuU+Jf2UborzZe6n8NLZRygphcYZeDVT+Ggs6KV3RXmy91P4aN0V5svdT+GgaopXdFebL3U/ho3RXmy91P4aAyf5h6WX/ACPTVVtitoVSCso3yQ8VNwM7EHzeQimN0V5svdT+GgaopXdFebL3U/ho3RXmy91P4aAj+8P0UfxS0VHZZw08hAYb3H5yunpl5wF9doPace/RR++Ws2mVLQglRpsTRZQs0V80ceNrPO8KMRmiFAYu5U3EgC4i/SNIovncHSM0guPp0y0uuxuyiPNCyWfN487m82mHOAXB7rvOAAAPoAHJQWIrtFFArbeGPpR7mpqlbbwx9KPc1NUBRRRQeX4D7KhyfxMfRr7hUz8B9lQ5P4mPo19woGKKKKApSx+fN0o/xxU3Slj8+bpR/jioG6KKKApWXj4/4P746apWXj4/4P746BqiiigKVynxL+ymqVynxL+ygaoqqyjbLQryCOHEqwl0IXEWkANy3Y1v03DDovvvxClLLb7aSMdniUZ3Cbr783jhGIeVzHmOnV8A4CGgorPPly2AkDJZIBcBs/HpCC8NddwPwL+fDcNNRTZatocFbBemZDmMkFhKTpjx4gDcLuBeXhoNNRWbbLNtJI2jm1uUh8SzkG/SMAZMRuI9IAuJvPBXVy5bMRG5puvOEmVV0KwAv0HhGn/jTw0GjorO2fLdsJIbJ5QXMQ2NTdcGwrd+I4govvA0k8FxMliyra2mVZLEEjbCMQkDFD5RZjo0i7ALtGkNpN4oLSP7w/RR/FLRRH94foo/ilooIzaUW0PjdVvijuxELf5UvLU26MWuj7a/OpytcwDkFBDujFro+2vzo3Ri10fbX51NgHIKMA5BQIWy3x3x77HxoPnryN+dM7oxa6Ptr86nwDkFcwDkFBDujFro+2vzo3Ri10fbX51NgHIKMA5BQLvlCK477Hwc9fnUNgyhHmY99j4tfxLyD86ewDkFGAcgoId0YtdH21+dG6MWuj7a/OpsA5BRgHIKCHdGLXR9tfnStkt8eOXfY+NH4l1cX51YYByCu4ByCgg3Ri10fbX50boxa6Ptr86mwDkFGAcgoId0YtdH21+dLSW+PPoc7H5j/jXlT86fwDkFdwDkFBBujFro+2vzo3Ri10fbX51NgHIKMA5BQQ7oxa6Ptr86Wyjb4zC4EsfBz1+dP4ByCu4ByCgg3Ri1sfbX50boxa6Ptr86mwDkFGAcgoId0YtdH21+dG6MWtj7a/OpsA5BRgHIKCHdGLXR9tfnRujFrY+2vzqbAOQUYByCgh3Ri1sfbX50boxa6Ptr86mwDkFGAcgoFLNOrTuVZW3uPzSGu0y8lFOAUUH/2Q=="/>
          <p:cNvSpPr>
            <a:spLocks noChangeAspect="1" noChangeArrowheads="1"/>
          </p:cNvSpPr>
          <p:nvPr/>
        </p:nvSpPr>
        <p:spPr bwMode="auto">
          <a:xfrm>
            <a:off x="4572000" y="-971550"/>
            <a:ext cx="2352675" cy="1943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88" name="AutoShape 4" descr="data:image/jpg;base64,/9j/4AAQSkZJRgABAQAAAQABAAD/2wCEAAkGBhQSDhQQEA8QEBQUEBkQFA4QFhEQFBAQFBwWFRUQFRQYHycqFxkjGRUTHy8iIycsLCwsFR4xQTIqNSYrLSkBCQoKBQUFDQUFDSkYEhgpKSkpKSkpKSkpKSkpKSkpKSkpKSkpKSkpKSkpKSkpKSkpKSkpKSkpKSkpKSkpKSkpKf/AABEIAMwA9wMBIgACEQEDEQH/xAAbAAACAwEBAQAAAAAAAAAAAAAABAMFBgECB//EAEkQAAIBAQMEDQkIAQMDBQEAAAECAwAEERIFEyFTBhQVIzEzUVJzkZKT0iIyQVRxsbLR0wc0QmFiY3Kis0OBoSR0dRY1NsHCCP/EABQBAQAAAAAAAAAAAAAAAAAAAAD/xAAUEQEAAAAAAAAAAAAAAAAAAAAA/9oADAMBAAIRAxEAPwD7PLaXzhRERrkViWcp5xYXABTzf+a5nJtXF3j/AE67H94foo/ilpqgUzk2ri7x/p0ZybVxd4/06booFM5Nq4u8f6dGcm1cXeP9Om6KBTOTauLvH+nRnJtXF3j/AE6booFM5Nq4u8f6dGcm1cXeP9Om6KBTOTauLvH+nRnJtXF3j/TrL5O+0FpctS5KNjwtCpkefPBlzVyFXC4LyTnI9HovOnRV3YNl1kmWV4bVFKsK4pShLZpdOluTzT1Ggdzk2ri7x/p0ZybVxd4/06rZNnNhWBLQ1tgELsUSYtcjuvnKG4CR/wDR5KnynssslnEZtFqihEq4o84cOcGjzb+HhGj86BvOTauLvH+nRnJtXF3j/TqOfL0CWiOzPMizSrijhN+J106VHpHknqqHZRsijsNjltc2IpGAcK6WdmIVUH5liBQNZybVxd4/06M5Nq4u8f6dYXYr9sAtNshslpsEtia0xCazu7iRZkYMVbzVuDBWuOm8i6qu1f8A9ARLLI0eT55bLHMIXtiuo8psWErGRpvCORew0D0UH07OTauLvH+nRnJtXF3j/TrH7LPtjsNiiVlfbUsiJIlniNzZuRQ6u7Eb2CjAgHSbxo9Ij2WfbNZLEqLcbROwUtZYmF8IYBt8e64EXjRw/kKDaZybVxd4/wBOjOTauLvH+nTQNdoFM5Nq4u8f6dGcm1cXeP8ATpuigUzk2ri7x/p0ZybVxd4/06booFM5Nq4u8f6dGcm1cXeP9Om6KBTOTauLvH+nRnJtXF3j/TpuigWs1oYuyOiqQqterFwQxYelRd5v/NFcj+8P0UfxS0UBH94foo/ilpqlY/vD9FH8UtNUBRRRQFFFFAUUUUBRRRQfJtjv/wA5yh/2Q+Gx1P8AZMdGWf8AyU3/AOqNhViefZPlDKcattUxbWSZlZBLKogVgmIDEAYXvI/Llq+H2evFPa3sVuazJbWMk0LRJNhka/FJC5YYCcR4Qw6hQfNNkf8A8Lyb/wB2nvtNfTPtY2ObcyTMqm6WAbbhN9xDxXkge1cS+0jkrxsk+zGO05Ns+TYp2s8NnZXBwCV3KBlUkkgaS7k6NJPopj/0VO00882UM7JLYmsKnMIiQxu2JmCB/KY/meTkuoEfs0tj5QUZXnW5mgWxwryLHcbTLcDozk4YfxiWtXsgyLBarM0FrQPCbnZWZox5BxAllIIAIv4fRSOwfYtudYlsYmz6ozFHKCMgOS5U3E3+UW06OGvOz/ItoteTZrLZJEiklATHIWVc2SM4pKgnSt44PTQfKNg9lGU9kBtkCFLFk6IQ2cHEd7jVo7OgLabz5chvvI4Dw18/yd/7Ba//ACFl+C019m+znYRlbJ7xwSTZP2mHd5o4gxlkLKbjiMYvN+AcPAt1Ze0fYdlBBNYoJrIbJLaUnz0hkEqiISKgKheG6Q3gX3kDSNNAl9p2S4l2O5JtCwxrK8MKvMqqHdRZxcGYC9rsK3X8F1TfbrkyJLPk2ZIY0kkRs5KiqrS3JBdjYDyrrzw8tbn7QvsymteS7HYbJJENq4VxTlkxIkebB8lW0nQaj+077NrTlGz2KKzvZ1azKwcys6gkrGow4UN+lDw3eig+lrwV2uCu0BRRRQFFFFAUUUUBRRRQKx/eH6KP4paKI/vD9FH8UtFBE8xW0PdG771HpUxi7ypecwqXbjery9cHjoRv+ofoo/ilpLZRY89Y5IlMt7YQDCY8YuZTiukIV1F17KfOUMum+6gd22/q8vXB46NuN6vL1weOvncOxm1XPnLLGpkzUxWJohEjR2aeJogpbyTnGW4C8DH51wJGm2FZJls2ejm0qrJFBKSpaSzIt8eO4+egbNknhzd/poL7bjery9cHjo243q8vXB46ZxjlFUmzHJW2rC9mUm+Ro1xIQGjGcQmUEkaVALcuigstuN6vL1weOjbjery9cHjr53FsZtmcd7TDtgSSvJLEjxYZJpbJCiugZh5CTCdBfcRjVrvSHtj2xy1w2yB5TnUJU2h2dTdaYbKIBaUBN5Ehd1bRffGhu0mg223G9Xl64PHRtxvV5euDx0xjHKK7jHKKBbbbery9cHjo22/q8vXB46zuXtjQmyhFKIUZTZ5xLKSuic7W2uTeb9Gae64XDTzjfl//AEraTHZcVlJzUMEMqE2aQsYbLaonNzOAymWWIAk+jFoABoPpW3G9Xl64PHRtxvV5euDx1NEwwjgGgaL77vyvr3jHKKBbbjery9cHjo22/q8vXB46yez3Y5NaZFay6C9knsssiuEZL83PAwvIv32HBo9ExqqtOxm0GYytZsRlsV7qu12CWyV7TK6B2cFcBmj8pb8QQLwUH0Hbjery9cHjo243q8vXB46zmwTJMsAkzq5lGis6LAWVrpo4gs81ykhcTYRoOnNk+nTrMY5RQLbcb1eXrg8dG239Xl64PHXu1QJIhjkCurC5kPAw5DyivmE2wu07TjWODNynJ1viluaC9rRNm1gQnHdeVQjEOD0kUH0zbjery9cHjo243q8vXB46yWxzIU0dsxPFgRbRaZw+KMqUnWEIoAN+IYXBF1wwfmL9tjHKKBbbjery9cHjo22/q8vXB46YxjlFfPdkWxSeaXKEixK2cezmAERFnwizrI6uXGFQElBQ3Yr7+Sg3W3G9Xl64PHRtxvV5euDx1kth+RZ4bYzzxYFFmkhxhozGzm1TyjNqGJSMxyIVU+aLlvJWtrjHKKBfbjery9cHjo243q8vXB46ZxjlFZjZ3k2SeFBAhkdHMixnNtDI2BkzVoVmXyGDsMS6UNzeigvttt6vL1weOjbjery9cHjr59lLY5aZXtDtZseeezWlAXibMyJaFE0VzPdi2qkIJGgiMjhYg/RbNCkaLGgCqihFUcCqouAH+1AvZZS08l6Mm9x6GwG/TLzWNFSRH/qH6KP4paKCM2ZGtD40Rroo/OUNd5UvLU250Wpj7C/KvMf3h+ij+KWmqBfc6LUx9hflRudFqY+wvypiigrrZk+O+Peo+NH4F5G/KmdzotTH2F+Vebbwx9KPc1NUC+50Wpj7C/Kjc6LUx9hflTFFAq+TorjvMXBzF+VQ2DJ8eZj3qPi1/AvIPyp5+A+yocn8TH0a+4UBudFqY+wvyo3Oi1MfYX5UxRQL7nRamPsL8qVsmT48cu9R8aPwLq4vyqypSx+fN0o/xxUHvc6LUx9hflRudFqY+wvypiigX3Oi1MfYX5UtJk+PPoM1H5j/AIF5Y/yqxpWXj4/4P746D1udFqY+wvyo3Oi1MfYX5UxRQL7nRamPsL8qWyjk+MQvvUfBzF+VWNK5T4l/ZQLSmBbQlnMK45EaRd6GHCmENe911/lDRw03udFqY+wvypa15NdrXDOsiKsSupjKMzPnMN5DhgFuwj8J9NWNAvudFqY+wvyrm50Wpj7C/KmaKCpgssawu+11kIkluREjLNdI9yi+4dZAr3kzMzxCRYFXynQo6IGSSNmjdDdeLwysLwSDdoJFdzLvZpEhlEMjPKFlK5zAxkfysN4vu9tS5GsBhgWIlDhvF8augN5JvON3JY33lixJJJ9NBLudFqY+wvyo3Oi1MfYX5UxRQJWaBVncIqrvUfmgLfpl5KK9x/eH6KP4paKAj+8P0UfxS01Ve9mDWhyS4uiTzXkT8UvoUi+oMmzQzhs29ovRgrJI1rhdSQGF6SEG4ggg3XUFvRSu5y86XvZ/FRucvOl72fxUBbeGPpR7mpqqy2ZPW+PypeNA42fkb9Vcvhz+1s7Jnc0Zs3nbReIwQuI+Vo0kDTw6eQ0FpRSu5y86XvZ/FRucvOl72fxUDD8B9lQ5P4mPo19wrw+TluPlS8Gtn8VVrSwwwQmRrR5YVFWM2yZmbAXICR4j5qseD0UF7RSi5PUi/FN/vLOP+MVd3OXnS97P4qBqlLH583Sj/HFXdzl50vez+KkM1HGJ5JJJFRJLyxln0DNxcjaT/wA0FzRSFmsySIHU2gAi8B3tUTf7o5BH+4qXc5edL3s/ioGqVl4+P+D++Ojc5edL3s/ipaTJ655Bil8x/wDVn5Y/1UFnRVPHaIWtG18VqElzMA+3UVlQqGZZGuVgC68BPnCntzl50vez+KgapXKfEv7KNzl50vez+Klso5PUQucUvBrZ/FQWdFU9qtMEcqxPLMHbDoD2pgucYpHjcG5MTgquIi8i4U9ucvOl72fxUDVcpbc5edL3s/io3OXnS97P4qAyd5h6WX/I9NVTJHFFA8skkqqskhLZ2c6BI40ANeSdAuGkk1PYFimjzkbzFbyumS0oyspKsrKzAqQQRcRQWVFK7nLzpe9n8VG5y86XvZ/FQEf3h+ij+KWio7LAFnkALHe4/OZ39MvOJurtB6Xj5LuHNJdfy3y0lkDJskbTySiNDNKJc1E7zKpwqrNnHVSSSOC64AC7009H94foo/ilpqgKKKKBW28MfSj3NVbZ9jWC37aWWQqyTY43IN8kpgII8m/CFhu0nRhQDQKsrbwx9KPc1NUBRRRQeX4D7KoMsZJe0WKJI0jZwgKSSSSwmBzGUEyNGpJYYjovF950ir9+A+yocn8TH0a+4UEsSkKATiIABY6MRHpr3RRQFUeVcmG0Q2iJSt+fjkAYsqsYhZ5QjFdIDYMJI0gG/TV5Slj8+bpR/jioIcgWB4bOI5CCcbsFVmdY0d2dIVZgCyopCgkDzeADQLGiigKVl4+P+D++OmqVl4+P+D++OghsuTmFpltEhUllWKIC/e4VGI33/iaRmJu9Cx8lWFFFAUrlPiX9lNUrlPiX9lBTZY2OSS22O0KUAXM3MWdWjzUrSSDNgXTB1KqMZGAriGmtHRRQFFFFBVS2ITWWWIqHxPLcpZovLEjlTnFBKEMAcQBIuvr1seyU0EJV2xO8rzOcTP5TknDiYAtcMIvuF919w4Azk7zD0sv+R6aoCiiigVj+8P0UfxS0UR/eH6KP4paKCJoS1oe6R03qPQojN/lS85TUu1G18vVD4KE49+ij+KWsFbYGay3CK1OBugIQ8dqZ1tkkoexS+WMQOAvhkOhb+EGg3u1G18vVD4KNqNr5eqHwUyvBprtBWWyytfHv8vGj0Q8jfopnaja+Xqh8FFt4Y+lHuaqdyBb7ViFpwtYogWUWrDiUzYhEyi4NhePRGcRJ5RQXG1G18vVD4KNqNr5eqHwUpsVJ3PswYOrCzRqyyK6OHVQrBlYAg3g8NWtAo9ka47/LwckPgqGwWVszHv8ALxa+iHkH6KffgPsrPZe+4QECYkTWV7oRM5uWSJnLLECSuAOSCLtHsoLnaja+Xqh8FG1G18vVD4KpMlopynM6QyQ4Y2jYmKZBanLIzTNIVwsFuCppJ8qT8N1+loFdqNr5eqHwUrZLK2Obf5eNHoh1cX6KtKrZLsFpxY7sRvzecx3ZqPzc35V/8dNAxtRtfL1Q+Cjaja+Xqh8FZGzw4hkwiGXPpHCJC0FoSQRqjKwM7ACNVbGWQ6X8kaL1v3FArtRtfL1Q+ClpLK2fTf5fMf0Q8sf6Ks6Vl4+P+D++OgNqNr5eqHwUbUbXy9UPgrP2mKZrZa0s+cUvHZ/LlNpjjuUy55YZSrBWwsnmaAWvuvvqz2IxOuTrMsqlHWzorIS5KkKBccQBvuuvvHDfw8NA7tRtfL1Q+Clso2Vsy+/y8HJD4Ks6VynxL+ygNqNr5eqHwUbUbXy9UPgqpyyP+vg4+42edGZFndFxBMN4UFQ2hrr9Po9NR7BYM3Z3jCAIkgRJhDJZWtCiOO+V45NOLFiUn04KC62o2vl6ofBRtRtfL1Q+CmqKCssFlbAd/l42T0Q6x/0UztRtfL1Q+CoobsxJixXY5r8GPFdjkvw4PKvu4MOnk01jbAJg1gYxO+CyWSNY54J2Ky42jtjlzdmZEQI2JxewW4X3m8NvtRtfL1Q+Cjaja+Xqh8FNUUCNliKzyXuz73HpbALtMvNArte4/vD9FH8UtFAR/eH6KP4paapBse2HwYOKjvxYudLyVLv37X96Bqild+/a/vRv37X96AtvDH0o9zU1VbbM7fHxXGjn8jUxv37X96Bqild+/a/vRv37X96Bh+A+yocn8TH0a+4V4fO3HiuD9dQ2DO5mPiuLXn8goLGild+/a/vRv37X96BqlLH583Sj/HFXd+/a/vS1kzuObiuNHP1cVBZ0Urvv7X96N+/a/vQNUrLx8f8AB/fHRv37X96XlzufTivMfn8sdBZUUrv37X96N+/a/vQNUrlPiX9lG/ftf3pfKOdzL8VwfroLKild+/a/vRv37X96Bqild+/a/vRv37X96Ayf5h6WX/I9NVWZPzuA8VxsnP1j0zvv7X96Bqild+/a/vRv37X96Aj+8P0UfxS0VHZcWfkx4eKjuw38svLXaD2nHv0UfxS1lpbbJJY2C2yQzm3TWWF4jEuJzI6pjUKb1jjUuRw4YzWpj+8P0UfxS1LFZEXzY0XTi8lVGm66/R6btFB7QXAC8m4XXm68/mbq9UUUCtt4Y+lHuas3l/K8iS2tEtAF0FkMaEoubaaaSJ/KuJQMAgLkHBeGuN1x0lt4Y+lHuapGsaEsTGhLLhYlVJZToKk+kXAaPyoK3Ypa2ksitIzMwkljJYqxGblkQJjGh8IULi/Fhv8ATVxXmOMKoVQFAFwVQAABwAAcAr1QeX4D7KosrWxorHZ3WbNb/ZUYnB5cbyRI8flcF6s3Bp0VevwH2UrZbOrwRh0Vxm1NzAML8N19x9poKLI1un3RkhlZ2GCaRhigeNFEqLZcAQ4o74i4IcC9ozdfcTWpqOOBVLFVVSxxMVABZuC83cJqSgKqLbaESK0vLM0CBwWlQgMowQ6F0HSeAAC8k6NN1W9JWeIM0ysoYGUXqwBB3uLhBoMfZMrziWIPaWLA2YLBihfOx2iedJBIUG+OkKLeVNwaFjwE372oEsUYKlY4wUvCkKowBvOC6NF/puqegKVl4+P+D++OmqVl4+P+D++OgzNuykwktpgtrYYrNIWLtC4jtS3FViUjQEW9WvvF7qNLK12oyfNjhje8NijVsQuN5IGnRQbBHexzUd7C5jhW9hw3E3adIHVU0cYUBVAUDQFAAAHIAKD1SuU+Jf2U1SuU+Jf2UFRlu2XW2COO0sj3h5IS0YjFm8oM7qwvLMblW433reNCvXvYjazJHK4naeIzbw8jI7mLAl7EqB5LOJGW/ThYcAIAuJLIjMGaNGYcDMqkj06CeCuwWVEvCIiXm8hFC3nlN1BLRRRQVjzKllleSUwopmLTAgGNQ8l7gkG672Vm0yhIIrLIbW+I2tUzbSQs+1pZykayRBd8coVQ6QU0t5RU4tZYkBjYMAQZZQQdIIzj6CK9pk+JSpWKMFb8JCqCuLhwm7Rf+VAxRRRQKx/eH6KP4paKI/vD9FH8UtFBE0rC0PhjL71HpvUXeVLy1Ltl9Se0leWYCWQsbgIUJOkXC+a81hJbfM1ikksUkkkJnzoAtDPPCiiERxMzksodhJIy33gMF0XtcG92xJqD2ko2xJqD2kpkV2grbZaHvj3k8aPxJyNTG2X1J7SUW3hj6Ue5qymW7Sj2u0Rx202ZkszJK0k8qrnHERQpFjGBUQEl0w8Zwk47g1e2H1J7SUbYk1B7SUnsVtOOyI1x8+RQxklnEgV3USrJISzIwAYXngYXXi41bUCj2h7jvJ4OclQ2C0PmY95PFr+JOQU+/AfZWW2U2pFsESGVoZJFCQyiWSzrHKU46RlIBVBe2Fr7yAACSKDQ7Yk1J7SUbYk1B7SVnNjmUXa3zLI2cLGYkB5f+njilVYFaInCokiZXVgAThY+VebtbQK7Yk1B7SUtZLQ+ObeTxo/Emriqzqkynao44LU85cRhxizbPG58iEBVZSCCSQOEDTpIF9BY7ZfUntJRtiTUHtJWXyVAZGsaraJZGVTPLLFaJ5IhCjMI7OSGwynGwTEwJZYHv03VsqBXbEmoPaSl5LQ+fTeT5j/iTljqypWXj4/4P746A2y+pPaSjbEmpPaSsTlnKKma0Zi0sgWSOKVJJ5rjJn487IVxXwQKt8ZZbgc4dFygnVbFJmawws5ctg0s5LFriQGDHS6kAFWOkrcTpJoHNsSag9pKXyjaHzL7yeDnJVlSuU+Jf2UBth9Se0lG2H1J7SVQ7IrSu3YIY7QYJyMeJpXWPNnGqpmS2GV3fRdcSApN4IW/mwSWRklxPnIwyKkmee1q8gRc80czgYlLXcGgHFwG8AL/AGxJqD2ko2xJqD2kpqigrMn2h8B3k8bJ+JNY9M7ZfUntJS+NBZpDK5RMcuNwzR4Vzj3tjUgr7QRdWIsVukvjBnlJEsYsuGWZ0nvtjraMBJ3+MQZsXvfcl5Fw00G/2xJqD2ko2xJqD2kpqigRssjGeTEmDeo9F4N+mXkrte4/vD9FH8UtFAR/eH6KP4paapB7SFtD3hzfFH5qSP8Ail9Kg1LuivNl7qfw0DVFK7orzZe6n8NG6K82Xup/DQFt4Y+lHuamqrLZlBb4/Jl40Hip+Rv00zuivNl7qfw0DVFK7orzZe6n8NG6K82Xup/DQMPwH2VDk/iY+jX3CvD5RW4+TLwaqfw1DYMoLmY/Jl4tf9KfkH6aCxopXdFebL3U/ho3RXmy91P4aBqlLH583Sj/ABxV3dFebL3U/hpWyZQXHL5MvGj/AEp9XF+mgtKKV3RXmy91P4aN0V5svdT+GgapWXj4/wCD++OjdFebL3U/hpaTKC59Dhl8x/8ASn5Y/wBNBZ0UruivNl7qfw0borzZe6n8NA1SuU+Jf2UborzZe6n8NLZRygphcYZeDVT+Ggs6KV3RXmy91P4aN0V5svdT+GgaopXdFebL3U/ho3RXmy91P4aAyf5h6WX/ACPTVVtitoVSCso3yQ8VNwM7EHzeQimN0V5svdT+GgaopXdFebL3U/ho3RXmy91P4aAj+8P0UfxS0VHZZw08hAYb3H5yunpl5wF9doPace/RR++Ws2mVLQglRpsTRZQs0V80ceNrPO8KMRmiFAYu5U3EgC4i/SNIovncHSM0guPp0y0uuxuyiPNCyWfN487m82mHOAXB7rvOAAAPoAHJQWIrtFFArbeGPpR7mpqlbbwx9KPc1NUBRRRQeX4D7KhyfxMfRr7hUz8B9lQ5P4mPo19woGKKKKApSx+fN0o/xxU3Slj8+bpR/jioG6KKKApWXj4/4P746apWXj4/4P746BqiiigKVynxL+ymqVynxL+ygaoqqyjbLQryCOHEqwl0IXEWkANy3Y1v03DDovvvxClLLb7aSMdniUZ3Cbr783jhGIeVzHmOnV8A4CGgorPPly2AkDJZIBcBs/HpCC8NddwPwL+fDcNNRTZatocFbBemZDmMkFhKTpjx4gDcLuBeXhoNNRWbbLNtJI2jm1uUh8SzkG/SMAZMRuI9IAuJvPBXVy5bMRG5puvOEmVV0KwAv0HhGn/jTw0GjorO2fLdsJIbJ5QXMQ2NTdcGwrd+I4govvA0k8FxMliyra2mVZLEEjbCMQkDFD5RZjo0i7ALtGkNpN4oLSP7w/RR/FLRRH94foo/ilooIzaUW0PjdVvijuxELf5UvLU26MWuj7a/OpytcwDkFBDujFro+2vzo3Ri10fbX51NgHIKMA5BQIWy3x3x77HxoPnryN+dM7oxa6Ptr86nwDkFcwDkFBDujFro+2vzo3Ri10fbX51NgHIKMA5BQLvlCK477Hwc9fnUNgyhHmY99j4tfxLyD86ewDkFGAcgoId0YtdH21+dG6MWuj7a/OpsA5BRgHIKCHdGLXR9tfnStkt8eOXfY+NH4l1cX51YYByCu4ByCgg3Ri10fbX50boxa6Ptr86mwDkFGAcgoId0YtdH21+dLSW+PPoc7H5j/jXlT86fwDkFdwDkFBBujFro+2vzo3Ri10fbX51NgHIKMA5BQQ7oxa6Ptr86Wyjb4zC4EsfBz1+dP4ByCu4ByCgg3Ri1sfbX50boxa6Ptr86mwDkFGAcgoId0YtdH21+dG6MWtj7a/OpsA5BRgHIKCHdGLXR9tfnRujFrY+2vzqbAOQUYByCgh3Ri1sfbX50boxa6Ptr86mwDkFGAcgoFLNOrTuVZW3uPzSGu0y8lFOAUUH/2Q=="/>
          <p:cNvSpPr>
            <a:spLocks noChangeAspect="1" noChangeArrowheads="1"/>
          </p:cNvSpPr>
          <p:nvPr/>
        </p:nvSpPr>
        <p:spPr bwMode="auto">
          <a:xfrm>
            <a:off x="79375" y="-727075"/>
            <a:ext cx="1828800" cy="1504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1219200"/>
            <a:ext cx="5416550" cy="556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66775"/>
            <a:ext cx="7419975" cy="288925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Group 47">
            <a:hlinkClick r:id="rId4"/>
          </p:cNvPr>
          <p:cNvGraphicFramePr>
            <a:graphicFrameLocks noGrp="1"/>
          </p:cNvGraphicFramePr>
          <p:nvPr/>
        </p:nvGraphicFramePr>
        <p:xfrm>
          <a:off x="1600200" y="1676400"/>
          <a:ext cx="7772400" cy="2935917"/>
        </p:xfrm>
        <a:graphic>
          <a:graphicData uri="http://schemas.openxmlformats.org/drawingml/2006/table">
            <a:tbl>
              <a:tblPr/>
              <a:tblGrid>
                <a:gridCol w="457200"/>
                <a:gridCol w="1447800"/>
                <a:gridCol w="5867400"/>
              </a:tblGrid>
              <a:tr h="112999">
                <a:tc>
                  <a:txBody>
                    <a:bodyPr/>
                    <a:lstStyle/>
                    <a:p>
                      <a:pPr marL="0" marR="0" lvl="0" indent="114300" algn="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0" marT="0" marB="1828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0" marR="21413" marT="0" marB="2141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Arial" charset="0"/>
                      </a:endParaRPr>
                    </a:p>
                  </a:txBody>
                  <a:tcPr marL="0" marR="21413" marT="0" marB="2141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999">
                <a:tc>
                  <a:txBody>
                    <a:bodyPr/>
                    <a:lstStyle/>
                    <a:p>
                      <a:pPr marL="0" marR="0" lvl="0" indent="0" algn="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Gulim" pitchFamily="34" charset="-127"/>
                        <a:cs typeface="Arial" pitchFamily="34" charset="0"/>
                      </a:endParaRPr>
                    </a:p>
                  </a:txBody>
                  <a:tcPr marL="0" marR="21413" marT="0" marB="214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Gulim" pitchFamily="34" charset="-127"/>
                          <a:cs typeface="Arial" pitchFamily="34" charset="0"/>
                        </a:rPr>
                        <a:t>2:30 – 2:45</a:t>
                      </a:r>
                    </a:p>
                  </a:txBody>
                  <a:tcPr marL="0" marR="21413" marT="0" marB="214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Arial" charset="0"/>
                        </a:rPr>
                        <a:t>Welcome &amp; General Announcements</a:t>
                      </a:r>
                    </a:p>
                  </a:txBody>
                  <a:tcPr marL="0" marR="21413" marT="0" marB="214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999">
                <a:tc>
                  <a:txBody>
                    <a:bodyPr/>
                    <a:lstStyle/>
                    <a:p>
                      <a:pPr marL="0" marR="0" lvl="0" indent="0" algn="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0" marR="21413" marT="0" marB="214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0" marR="21413" marT="0" marB="214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Arial" charset="0"/>
                      </a:endParaRPr>
                    </a:p>
                  </a:txBody>
                  <a:tcPr marL="0" marR="21413" marT="0" marB="214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999">
                <a:tc>
                  <a:txBody>
                    <a:bodyPr/>
                    <a:lstStyle/>
                    <a:p>
                      <a:pPr marL="0" marR="0" lvl="0" indent="0" algn="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0" marR="21413" marT="0" marB="214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2:45 – 2:55</a:t>
                      </a:r>
                    </a:p>
                  </a:txBody>
                  <a:tcPr marL="0" marR="21413" marT="0" marB="214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Arial" charset="0"/>
                        </a:rPr>
                        <a:t>Results of CFO Strategic Goal Survey</a:t>
                      </a:r>
                    </a:p>
                  </a:txBody>
                  <a:tcPr marL="0" marR="21413" marT="0" marB="214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999">
                <a:tc>
                  <a:txBody>
                    <a:bodyPr/>
                    <a:lstStyle/>
                    <a:p>
                      <a:pPr marL="0" marR="0" lvl="0" indent="0" algn="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0" marR="21413" marT="0" marB="214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0" marR="21413" marT="0" marB="214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Arial" charset="0"/>
                      </a:endParaRPr>
                    </a:p>
                  </a:txBody>
                  <a:tcPr marL="0" marR="21413" marT="0" marB="214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999">
                <a:tc>
                  <a:txBody>
                    <a:bodyPr/>
                    <a:lstStyle/>
                    <a:p>
                      <a:pPr marL="0" marR="0" lvl="0" indent="0" algn="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0" marR="21413" marT="0" marB="214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2:55-3:55</a:t>
                      </a:r>
                    </a:p>
                  </a:txBody>
                  <a:tcPr marL="0" marR="21413" marT="0" marB="214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Arial" charset="0"/>
                        </a:rPr>
                        <a:t>CFO Division Strategic Goals Exercise</a:t>
                      </a:r>
                    </a:p>
                  </a:txBody>
                  <a:tcPr marL="0" marR="21413" marT="0" marB="214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999">
                <a:tc>
                  <a:txBody>
                    <a:bodyPr/>
                    <a:lstStyle/>
                    <a:p>
                      <a:pPr marL="0" marR="0" lvl="0" indent="0" algn="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0" marR="21413" marT="0" marB="214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0" marR="21413" marT="0" marB="214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Arial" charset="0"/>
                      </a:endParaRPr>
                    </a:p>
                  </a:txBody>
                  <a:tcPr marL="0" marR="21413" marT="0" marB="214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999">
                <a:tc>
                  <a:txBody>
                    <a:bodyPr/>
                    <a:lstStyle/>
                    <a:p>
                      <a:pPr marL="0" marR="0" lvl="0" indent="0" algn="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0" marR="21413" marT="0" marB="214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3:55 – 4:00</a:t>
                      </a:r>
                    </a:p>
                  </a:txBody>
                  <a:tcPr marL="0" marR="21413" marT="0" marB="214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Arial" charset="0"/>
                        </a:rPr>
                        <a:t>Wrap-Up</a:t>
                      </a:r>
                      <a:endParaRPr kumimoji="0" lang="en-US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Arial" charset="0"/>
                      </a:endParaRPr>
                    </a:p>
                  </a:txBody>
                  <a:tcPr marL="0" marR="21413" marT="0" marB="214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217">
                <a:tc>
                  <a:txBody>
                    <a:bodyPr/>
                    <a:lstStyle/>
                    <a:p>
                      <a:pPr marL="0" marR="0" lvl="0" indent="0" algn="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0" marT="0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0" marR="21413" marT="0" marB="214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Arial" charset="0"/>
                      </a:endParaRPr>
                    </a:p>
                  </a:txBody>
                  <a:tcPr marL="0" marR="21413" marT="0" marB="214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/>
          <p:cNvSpPr/>
          <p:nvPr/>
        </p:nvSpPr>
        <p:spPr bwMode="auto">
          <a:xfrm>
            <a:off x="533400" y="2743200"/>
            <a:ext cx="1905000" cy="18288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762000" y="5791200"/>
            <a:ext cx="1905000" cy="18288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762000" y="838200"/>
            <a:ext cx="2667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lvl="1" defTabSz="1019175" eaLnBrk="0" hangingPunct="0">
              <a:lnSpc>
                <a:spcPts val="2788"/>
              </a:lnSpc>
            </a:pPr>
            <a:r>
              <a:rPr lang="en-US" sz="2300" b="1" kern="0" dirty="0" smtClean="0">
                <a:ea typeface="LF_Kai" pitchFamily="2" charset="-122"/>
              </a:rPr>
              <a:t>CFO Division</a:t>
            </a:r>
          </a:p>
          <a:p>
            <a:pPr marL="0" lvl="1" defTabSz="1019175" eaLnBrk="0" hangingPunct="0">
              <a:lnSpc>
                <a:spcPts val="2788"/>
              </a:lnSpc>
            </a:pPr>
            <a:r>
              <a:rPr lang="en-US" sz="2300" b="1" kern="0" dirty="0" smtClean="0">
                <a:ea typeface="LF_Kai" pitchFamily="2" charset="-122"/>
              </a:rPr>
              <a:t>Announcements…</a:t>
            </a:r>
            <a:endParaRPr kumimoji="0" lang="en-US" sz="23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rebuchet MS" pitchFamily="34" charset="0"/>
              <a:ea typeface="LF_Kai" pitchFamily="2" charset="-122"/>
              <a:cs typeface="LF_Kai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1066800" y="1219200"/>
            <a:ext cx="1905000" cy="18288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2" name="Group 71"/>
          <p:cNvGrpSpPr/>
          <p:nvPr/>
        </p:nvGrpSpPr>
        <p:grpSpPr>
          <a:xfrm>
            <a:off x="609600" y="1676400"/>
            <a:ext cx="2971800" cy="895349"/>
            <a:chOff x="2057400" y="1955770"/>
            <a:chExt cx="3538850" cy="980405"/>
          </a:xfrm>
        </p:grpSpPr>
        <p:sp>
          <p:nvSpPr>
            <p:cNvPr id="74" name="Curved Up Ribbon 73"/>
            <p:cNvSpPr/>
            <p:nvPr/>
          </p:nvSpPr>
          <p:spPr bwMode="auto">
            <a:xfrm>
              <a:off x="2057400" y="1955770"/>
              <a:ext cx="3538850" cy="980405"/>
            </a:xfrm>
            <a:prstGeom prst="ellipseRibbon2">
              <a:avLst/>
            </a:prstGeom>
            <a:solidFill>
              <a:srgbClr val="FFFF00"/>
            </a:solidFill>
            <a:ln w="254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907475" y="2007792"/>
              <a:ext cx="1828800" cy="646331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2"/>
                  </a:solidFill>
                </a:rPr>
                <a:t>Cathy O’Sullivan</a:t>
              </a:r>
            </a:p>
          </p:txBody>
        </p:sp>
      </p:grpSp>
      <p:sp>
        <p:nvSpPr>
          <p:cNvPr id="76" name="Oval 75"/>
          <p:cNvSpPr/>
          <p:nvPr/>
        </p:nvSpPr>
        <p:spPr bwMode="auto">
          <a:xfrm>
            <a:off x="8153400" y="4114800"/>
            <a:ext cx="1905000" cy="18288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5638800" y="1905000"/>
            <a:ext cx="1905000" cy="18288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052950" y="228600"/>
            <a:ext cx="1905000" cy="18288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31" name="Group 101"/>
          <p:cNvGrpSpPr/>
          <p:nvPr/>
        </p:nvGrpSpPr>
        <p:grpSpPr>
          <a:xfrm>
            <a:off x="6595750" y="685800"/>
            <a:ext cx="2971800" cy="895349"/>
            <a:chOff x="2057400" y="1955770"/>
            <a:chExt cx="3538850" cy="980405"/>
          </a:xfrm>
        </p:grpSpPr>
        <p:sp>
          <p:nvSpPr>
            <p:cNvPr id="32" name="Curved Up Ribbon 31"/>
            <p:cNvSpPr/>
            <p:nvPr/>
          </p:nvSpPr>
          <p:spPr bwMode="auto">
            <a:xfrm>
              <a:off x="2057400" y="1955770"/>
              <a:ext cx="3538850" cy="980405"/>
            </a:xfrm>
            <a:prstGeom prst="ellipseRibbon2">
              <a:avLst/>
            </a:prstGeom>
            <a:solidFill>
              <a:srgbClr val="FFFF00"/>
            </a:solidFill>
            <a:ln w="254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07475" y="2141104"/>
              <a:ext cx="1828800" cy="369332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2"/>
                  </a:solidFill>
                </a:rPr>
                <a:t>Erike Young</a:t>
              </a:r>
            </a:p>
          </p:txBody>
        </p:sp>
      </p:grpSp>
      <p:sp>
        <p:nvSpPr>
          <p:cNvPr id="42" name="Oval 41"/>
          <p:cNvSpPr/>
          <p:nvPr/>
        </p:nvSpPr>
        <p:spPr bwMode="auto">
          <a:xfrm>
            <a:off x="3867150" y="609600"/>
            <a:ext cx="1905000" cy="18288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35" name="Group 71"/>
          <p:cNvGrpSpPr/>
          <p:nvPr/>
        </p:nvGrpSpPr>
        <p:grpSpPr>
          <a:xfrm>
            <a:off x="0" y="3143251"/>
            <a:ext cx="2971800" cy="895349"/>
            <a:chOff x="2057400" y="1955770"/>
            <a:chExt cx="3538850" cy="980405"/>
          </a:xfrm>
        </p:grpSpPr>
        <p:sp>
          <p:nvSpPr>
            <p:cNvPr id="36" name="Curved Up Ribbon 35"/>
            <p:cNvSpPr/>
            <p:nvPr/>
          </p:nvSpPr>
          <p:spPr bwMode="auto">
            <a:xfrm>
              <a:off x="2057400" y="1955770"/>
              <a:ext cx="3538850" cy="980405"/>
            </a:xfrm>
            <a:prstGeom prst="ellipseRibbon2">
              <a:avLst/>
            </a:prstGeom>
            <a:solidFill>
              <a:srgbClr val="FFFF00"/>
            </a:solidFill>
            <a:ln w="254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07475" y="2007792"/>
              <a:ext cx="1828800" cy="646331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2"/>
                  </a:solidFill>
                </a:rPr>
                <a:t>Helen McCullough</a:t>
              </a:r>
            </a:p>
          </p:txBody>
        </p:sp>
      </p:grpSp>
      <p:grpSp>
        <p:nvGrpSpPr>
          <p:cNvPr id="38" name="Group 71"/>
          <p:cNvGrpSpPr/>
          <p:nvPr/>
        </p:nvGrpSpPr>
        <p:grpSpPr>
          <a:xfrm>
            <a:off x="228600" y="6248400"/>
            <a:ext cx="2971800" cy="895349"/>
            <a:chOff x="2057400" y="1955770"/>
            <a:chExt cx="3538850" cy="980405"/>
          </a:xfrm>
        </p:grpSpPr>
        <p:sp>
          <p:nvSpPr>
            <p:cNvPr id="46" name="Curved Up Ribbon 45"/>
            <p:cNvSpPr/>
            <p:nvPr/>
          </p:nvSpPr>
          <p:spPr bwMode="auto">
            <a:xfrm>
              <a:off x="2057400" y="1955770"/>
              <a:ext cx="3538850" cy="980405"/>
            </a:xfrm>
            <a:prstGeom prst="ellipseRibbon2">
              <a:avLst/>
            </a:prstGeom>
            <a:solidFill>
              <a:srgbClr val="FFFF00"/>
            </a:solidFill>
            <a:ln w="254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07475" y="2007791"/>
              <a:ext cx="1828800" cy="707731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2"/>
                  </a:solidFill>
                </a:rPr>
                <a:t>Grace Crickette</a:t>
              </a:r>
            </a:p>
          </p:txBody>
        </p:sp>
      </p:grpSp>
      <p:grpSp>
        <p:nvGrpSpPr>
          <p:cNvPr id="48" name="Group 71"/>
          <p:cNvGrpSpPr/>
          <p:nvPr/>
        </p:nvGrpSpPr>
        <p:grpSpPr>
          <a:xfrm>
            <a:off x="3352800" y="1085850"/>
            <a:ext cx="2971800" cy="895349"/>
            <a:chOff x="2057400" y="1955770"/>
            <a:chExt cx="3538850" cy="980405"/>
          </a:xfrm>
        </p:grpSpPr>
        <p:sp>
          <p:nvSpPr>
            <p:cNvPr id="49" name="Curved Up Ribbon 48"/>
            <p:cNvSpPr/>
            <p:nvPr/>
          </p:nvSpPr>
          <p:spPr bwMode="auto">
            <a:xfrm>
              <a:off x="2057400" y="1955770"/>
              <a:ext cx="3538850" cy="980405"/>
            </a:xfrm>
            <a:prstGeom prst="ellipseRibbon2">
              <a:avLst/>
            </a:prstGeom>
            <a:solidFill>
              <a:srgbClr val="FFFF00"/>
            </a:solidFill>
            <a:ln w="254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907475" y="2007792"/>
              <a:ext cx="1828800" cy="646331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2"/>
                  </a:solidFill>
                </a:rPr>
                <a:t>Janis </a:t>
              </a:r>
            </a:p>
            <a:p>
              <a:pPr algn="ctr"/>
              <a:r>
                <a:rPr lang="en-US" sz="1800" b="1" dirty="0" smtClean="0">
                  <a:solidFill>
                    <a:schemeClr val="bg2"/>
                  </a:solidFill>
                </a:rPr>
                <a:t>Vega</a:t>
              </a:r>
            </a:p>
          </p:txBody>
        </p:sp>
      </p:grpSp>
      <p:grpSp>
        <p:nvGrpSpPr>
          <p:cNvPr id="51" name="Group 71"/>
          <p:cNvGrpSpPr/>
          <p:nvPr/>
        </p:nvGrpSpPr>
        <p:grpSpPr>
          <a:xfrm>
            <a:off x="5181600" y="2362200"/>
            <a:ext cx="2971800" cy="895349"/>
            <a:chOff x="2057400" y="1955770"/>
            <a:chExt cx="3538850" cy="980405"/>
          </a:xfrm>
        </p:grpSpPr>
        <p:sp>
          <p:nvSpPr>
            <p:cNvPr id="52" name="Curved Up Ribbon 51"/>
            <p:cNvSpPr/>
            <p:nvPr/>
          </p:nvSpPr>
          <p:spPr bwMode="auto">
            <a:xfrm>
              <a:off x="2057400" y="1955770"/>
              <a:ext cx="3538850" cy="980405"/>
            </a:xfrm>
            <a:prstGeom prst="ellipseRibbon2">
              <a:avLst/>
            </a:prstGeom>
            <a:solidFill>
              <a:srgbClr val="FFFF00"/>
            </a:solidFill>
            <a:ln w="254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907475" y="2007792"/>
              <a:ext cx="1828800" cy="646331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2"/>
                  </a:solidFill>
                </a:rPr>
                <a:t>Ruth </a:t>
              </a:r>
            </a:p>
            <a:p>
              <a:pPr algn="ctr"/>
              <a:r>
                <a:rPr lang="en-US" sz="1800" b="1" dirty="0" smtClean="0">
                  <a:solidFill>
                    <a:schemeClr val="bg2"/>
                  </a:solidFill>
                </a:rPr>
                <a:t>Assily</a:t>
              </a:r>
            </a:p>
          </p:txBody>
        </p:sp>
      </p:grpSp>
      <p:grpSp>
        <p:nvGrpSpPr>
          <p:cNvPr id="3" name="Group 80"/>
          <p:cNvGrpSpPr/>
          <p:nvPr/>
        </p:nvGrpSpPr>
        <p:grpSpPr>
          <a:xfrm>
            <a:off x="7641400" y="4607286"/>
            <a:ext cx="2971800" cy="895349"/>
            <a:chOff x="2057400" y="1955770"/>
            <a:chExt cx="3538850" cy="980405"/>
          </a:xfrm>
        </p:grpSpPr>
        <p:sp>
          <p:nvSpPr>
            <p:cNvPr id="82" name="Curved Up Ribbon 81"/>
            <p:cNvSpPr/>
            <p:nvPr/>
          </p:nvSpPr>
          <p:spPr bwMode="auto">
            <a:xfrm>
              <a:off x="2057400" y="1955770"/>
              <a:ext cx="3538850" cy="980405"/>
            </a:xfrm>
            <a:prstGeom prst="ellipseRibbon2">
              <a:avLst/>
            </a:prstGeom>
            <a:solidFill>
              <a:srgbClr val="FFFF00"/>
            </a:solidFill>
            <a:ln w="254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929250" y="1996684"/>
              <a:ext cx="1828800" cy="646331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2"/>
                  </a:solidFill>
                </a:rPr>
                <a:t>Phil </a:t>
              </a:r>
            </a:p>
            <a:p>
              <a:pPr algn="ctr"/>
              <a:r>
                <a:rPr lang="en-US" sz="1800" b="1" dirty="0" smtClean="0">
                  <a:solidFill>
                    <a:schemeClr val="bg2"/>
                  </a:solidFill>
                </a:rPr>
                <a:t>Pena</a:t>
              </a:r>
            </a:p>
          </p:txBody>
        </p:sp>
      </p:grpSp>
      <p:sp>
        <p:nvSpPr>
          <p:cNvPr id="60" name="Oval 59"/>
          <p:cNvSpPr/>
          <p:nvPr/>
        </p:nvSpPr>
        <p:spPr bwMode="auto">
          <a:xfrm>
            <a:off x="3028950" y="2571750"/>
            <a:ext cx="1905000" cy="18288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1" name="Group 71"/>
          <p:cNvGrpSpPr/>
          <p:nvPr/>
        </p:nvGrpSpPr>
        <p:grpSpPr>
          <a:xfrm>
            <a:off x="2514600" y="3048000"/>
            <a:ext cx="2971800" cy="895349"/>
            <a:chOff x="2057400" y="1955770"/>
            <a:chExt cx="3538850" cy="980405"/>
          </a:xfrm>
        </p:grpSpPr>
        <p:sp>
          <p:nvSpPr>
            <p:cNvPr id="62" name="Curved Up Ribbon 61"/>
            <p:cNvSpPr/>
            <p:nvPr/>
          </p:nvSpPr>
          <p:spPr bwMode="auto">
            <a:xfrm>
              <a:off x="2057400" y="1955770"/>
              <a:ext cx="3538850" cy="980405"/>
            </a:xfrm>
            <a:prstGeom prst="ellipseRibbon2">
              <a:avLst/>
            </a:prstGeom>
            <a:solidFill>
              <a:srgbClr val="FFFF00"/>
            </a:solidFill>
            <a:ln w="254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907475" y="2007792"/>
              <a:ext cx="1828800" cy="646331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2"/>
                  </a:solidFill>
                </a:rPr>
                <a:t>Amy</a:t>
              </a:r>
            </a:p>
            <a:p>
              <a:pPr algn="ctr"/>
              <a:r>
                <a:rPr lang="en-US" sz="1800" b="1" dirty="0" smtClean="0">
                  <a:solidFill>
                    <a:schemeClr val="bg2"/>
                  </a:solidFill>
                </a:rPr>
                <a:t>Vrizuela</a:t>
              </a:r>
            </a:p>
          </p:txBody>
        </p:sp>
      </p:grpSp>
      <p:sp>
        <p:nvSpPr>
          <p:cNvPr id="64" name="Oval 63"/>
          <p:cNvSpPr/>
          <p:nvPr/>
        </p:nvSpPr>
        <p:spPr bwMode="auto">
          <a:xfrm>
            <a:off x="7924800" y="2209800"/>
            <a:ext cx="1905000" cy="18288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 71"/>
          <p:cNvGrpSpPr/>
          <p:nvPr/>
        </p:nvGrpSpPr>
        <p:grpSpPr>
          <a:xfrm>
            <a:off x="7391400" y="2743200"/>
            <a:ext cx="2971800" cy="895349"/>
            <a:chOff x="2057400" y="1955770"/>
            <a:chExt cx="3538850" cy="980405"/>
          </a:xfrm>
        </p:grpSpPr>
        <p:sp>
          <p:nvSpPr>
            <p:cNvPr id="66" name="Curved Up Ribbon 65"/>
            <p:cNvSpPr/>
            <p:nvPr/>
          </p:nvSpPr>
          <p:spPr bwMode="auto">
            <a:xfrm>
              <a:off x="2057400" y="1955770"/>
              <a:ext cx="3538850" cy="980405"/>
            </a:xfrm>
            <a:prstGeom prst="ellipseRibbon2">
              <a:avLst/>
            </a:prstGeom>
            <a:solidFill>
              <a:srgbClr val="FFFF00"/>
            </a:solidFill>
            <a:ln w="254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907475" y="2007792"/>
              <a:ext cx="1828800" cy="646331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2"/>
                  </a:solidFill>
                </a:rPr>
                <a:t>Kevin </a:t>
              </a:r>
            </a:p>
            <a:p>
              <a:pPr algn="ctr"/>
              <a:r>
                <a:rPr lang="en-US" sz="1800" b="1" dirty="0" smtClean="0">
                  <a:solidFill>
                    <a:schemeClr val="bg2"/>
                  </a:solidFill>
                </a:rPr>
                <a:t>Kendall</a:t>
              </a:r>
            </a:p>
          </p:txBody>
        </p:sp>
      </p:grpSp>
      <p:sp>
        <p:nvSpPr>
          <p:cNvPr id="68" name="Oval 67"/>
          <p:cNvSpPr/>
          <p:nvPr/>
        </p:nvSpPr>
        <p:spPr bwMode="auto">
          <a:xfrm>
            <a:off x="5715000" y="3962400"/>
            <a:ext cx="1905000" cy="18288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9" name="Group 71"/>
          <p:cNvGrpSpPr/>
          <p:nvPr/>
        </p:nvGrpSpPr>
        <p:grpSpPr>
          <a:xfrm>
            <a:off x="5209954" y="4348716"/>
            <a:ext cx="2971800" cy="895349"/>
            <a:chOff x="2057400" y="1955770"/>
            <a:chExt cx="3538850" cy="980405"/>
          </a:xfrm>
        </p:grpSpPr>
        <p:sp>
          <p:nvSpPr>
            <p:cNvPr id="70" name="Curved Up Ribbon 69"/>
            <p:cNvSpPr/>
            <p:nvPr/>
          </p:nvSpPr>
          <p:spPr bwMode="auto">
            <a:xfrm>
              <a:off x="2057400" y="1955770"/>
              <a:ext cx="3538850" cy="980405"/>
            </a:xfrm>
            <a:prstGeom prst="ellipseRibbon2">
              <a:avLst/>
            </a:prstGeom>
            <a:solidFill>
              <a:srgbClr val="FFFF00"/>
            </a:solidFill>
            <a:ln w="254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907475" y="2007792"/>
              <a:ext cx="1828800" cy="646331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2"/>
                  </a:solidFill>
                </a:rPr>
                <a:t>Luann </a:t>
              </a:r>
            </a:p>
            <a:p>
              <a:pPr algn="ctr"/>
              <a:r>
                <a:rPr lang="en-US" sz="1800" b="1" dirty="0" smtClean="0">
                  <a:solidFill>
                    <a:schemeClr val="bg2"/>
                  </a:solidFill>
                </a:rPr>
                <a:t>Ford</a:t>
              </a:r>
            </a:p>
          </p:txBody>
        </p:sp>
      </p:grpSp>
      <p:sp>
        <p:nvSpPr>
          <p:cNvPr id="54" name="Oval 53"/>
          <p:cNvSpPr/>
          <p:nvPr/>
        </p:nvSpPr>
        <p:spPr bwMode="auto">
          <a:xfrm>
            <a:off x="3352800" y="4419600"/>
            <a:ext cx="1905000" cy="18288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55" name="Group 71"/>
          <p:cNvGrpSpPr/>
          <p:nvPr/>
        </p:nvGrpSpPr>
        <p:grpSpPr>
          <a:xfrm>
            <a:off x="2895600" y="4953000"/>
            <a:ext cx="2971800" cy="895349"/>
            <a:chOff x="2057400" y="1955770"/>
            <a:chExt cx="3538850" cy="980405"/>
          </a:xfrm>
        </p:grpSpPr>
        <p:sp>
          <p:nvSpPr>
            <p:cNvPr id="57" name="Curved Up Ribbon 56"/>
            <p:cNvSpPr/>
            <p:nvPr/>
          </p:nvSpPr>
          <p:spPr bwMode="auto">
            <a:xfrm>
              <a:off x="2057400" y="1955770"/>
              <a:ext cx="3538850" cy="980405"/>
            </a:xfrm>
            <a:prstGeom prst="ellipseRibbon2">
              <a:avLst/>
            </a:prstGeom>
            <a:solidFill>
              <a:srgbClr val="FFFF00"/>
            </a:solidFill>
            <a:ln w="254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907475" y="2007792"/>
              <a:ext cx="1828800" cy="646331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2"/>
                  </a:solidFill>
                </a:rPr>
                <a:t>Maria </a:t>
              </a:r>
            </a:p>
            <a:p>
              <a:pPr algn="ctr"/>
              <a:r>
                <a:rPr lang="en-US" sz="1800" b="1" dirty="0" smtClean="0">
                  <a:solidFill>
                    <a:schemeClr val="bg2"/>
                  </a:solidFill>
                </a:rPr>
                <a:t>Anguiano</a:t>
              </a:r>
            </a:p>
          </p:txBody>
        </p:sp>
      </p:grpSp>
      <p:sp>
        <p:nvSpPr>
          <p:cNvPr id="73" name="Oval 72"/>
          <p:cNvSpPr/>
          <p:nvPr/>
        </p:nvSpPr>
        <p:spPr bwMode="auto">
          <a:xfrm>
            <a:off x="4295775" y="5943600"/>
            <a:ext cx="1905000" cy="18288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77" name="Group 71"/>
          <p:cNvGrpSpPr/>
          <p:nvPr/>
        </p:nvGrpSpPr>
        <p:grpSpPr>
          <a:xfrm>
            <a:off x="3762375" y="6400800"/>
            <a:ext cx="2971800" cy="895349"/>
            <a:chOff x="2057400" y="1955770"/>
            <a:chExt cx="3538850" cy="980405"/>
          </a:xfrm>
        </p:grpSpPr>
        <p:sp>
          <p:nvSpPr>
            <p:cNvPr id="78" name="Curved Up Ribbon 77"/>
            <p:cNvSpPr/>
            <p:nvPr/>
          </p:nvSpPr>
          <p:spPr bwMode="auto">
            <a:xfrm>
              <a:off x="2057400" y="1955770"/>
              <a:ext cx="3538850" cy="980405"/>
            </a:xfrm>
            <a:prstGeom prst="ellipseRibbon2">
              <a:avLst/>
            </a:prstGeom>
            <a:solidFill>
              <a:srgbClr val="FFFF00"/>
            </a:solidFill>
            <a:ln w="254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907475" y="2007792"/>
              <a:ext cx="1828800" cy="707731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2"/>
                  </a:solidFill>
                </a:rPr>
                <a:t>Valerie </a:t>
              </a:r>
              <a:r>
                <a:rPr lang="en-US" sz="1800" b="1" dirty="0" err="1" smtClean="0">
                  <a:solidFill>
                    <a:schemeClr val="bg2"/>
                  </a:solidFill>
                </a:rPr>
                <a:t>Vergara</a:t>
              </a:r>
              <a:r>
                <a:rPr lang="en-US" sz="1800" b="1" dirty="0" smtClean="0">
                  <a:solidFill>
                    <a:schemeClr val="bg2"/>
                  </a:solidFill>
                </a:rPr>
                <a:t> </a:t>
              </a:r>
            </a:p>
          </p:txBody>
        </p:sp>
      </p:grpSp>
      <p:sp>
        <p:nvSpPr>
          <p:cNvPr id="80" name="Oval 79"/>
          <p:cNvSpPr/>
          <p:nvPr/>
        </p:nvSpPr>
        <p:spPr bwMode="auto">
          <a:xfrm>
            <a:off x="7086600" y="5943600"/>
            <a:ext cx="1905000" cy="18288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81" name="Group 71"/>
          <p:cNvGrpSpPr/>
          <p:nvPr/>
        </p:nvGrpSpPr>
        <p:grpSpPr>
          <a:xfrm>
            <a:off x="6629400" y="6477000"/>
            <a:ext cx="2971800" cy="895349"/>
            <a:chOff x="2057400" y="1955770"/>
            <a:chExt cx="3538850" cy="980405"/>
          </a:xfrm>
        </p:grpSpPr>
        <p:sp>
          <p:nvSpPr>
            <p:cNvPr id="84" name="Curved Up Ribbon 83"/>
            <p:cNvSpPr/>
            <p:nvPr/>
          </p:nvSpPr>
          <p:spPr bwMode="auto">
            <a:xfrm>
              <a:off x="2057400" y="1955770"/>
              <a:ext cx="3538850" cy="980405"/>
            </a:xfrm>
            <a:prstGeom prst="ellipseRibbon2">
              <a:avLst/>
            </a:prstGeom>
            <a:solidFill>
              <a:srgbClr val="FFFF00"/>
            </a:solidFill>
            <a:ln w="254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907475" y="2007792"/>
              <a:ext cx="1828800" cy="707731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2"/>
                  </a:solidFill>
                </a:rPr>
                <a:t>Eric </a:t>
              </a:r>
            </a:p>
            <a:p>
              <a:pPr algn="ctr"/>
              <a:r>
                <a:rPr lang="en-US" sz="1800" b="1" dirty="0" smtClean="0">
                  <a:solidFill>
                    <a:schemeClr val="bg2"/>
                  </a:solidFill>
                </a:rPr>
                <a:t>Pollack </a:t>
              </a:r>
            </a:p>
          </p:txBody>
        </p:sp>
      </p:grpSp>
      <p:sp>
        <p:nvSpPr>
          <p:cNvPr id="56" name="Oval 55"/>
          <p:cNvSpPr/>
          <p:nvPr/>
        </p:nvSpPr>
        <p:spPr bwMode="auto">
          <a:xfrm>
            <a:off x="1143000" y="4114800"/>
            <a:ext cx="1905000" cy="18288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58" name="Group 71"/>
          <p:cNvGrpSpPr/>
          <p:nvPr/>
        </p:nvGrpSpPr>
        <p:grpSpPr>
          <a:xfrm>
            <a:off x="609600" y="4572000"/>
            <a:ext cx="2971800" cy="895349"/>
            <a:chOff x="2057400" y="1955770"/>
            <a:chExt cx="3538850" cy="980405"/>
          </a:xfrm>
        </p:grpSpPr>
        <p:sp>
          <p:nvSpPr>
            <p:cNvPr id="87" name="Curved Up Ribbon 86"/>
            <p:cNvSpPr/>
            <p:nvPr/>
          </p:nvSpPr>
          <p:spPr bwMode="auto">
            <a:xfrm>
              <a:off x="2057400" y="1955770"/>
              <a:ext cx="3538850" cy="980405"/>
            </a:xfrm>
            <a:prstGeom prst="ellipseRibbon2">
              <a:avLst/>
            </a:prstGeom>
            <a:solidFill>
              <a:srgbClr val="FFFF00"/>
            </a:solidFill>
            <a:ln w="254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907475" y="2007791"/>
              <a:ext cx="1828800" cy="707731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err="1" smtClean="0">
                  <a:solidFill>
                    <a:schemeClr val="bg2"/>
                  </a:solidFill>
                </a:rPr>
                <a:t>Gisella</a:t>
              </a:r>
              <a:endParaRPr lang="en-US" sz="1800" b="1" dirty="0" smtClean="0">
                <a:solidFill>
                  <a:schemeClr val="bg2"/>
                </a:solidFill>
              </a:endParaRPr>
            </a:p>
            <a:p>
              <a:pPr algn="ctr"/>
              <a:r>
                <a:rPr lang="en-US" sz="1800" b="1" dirty="0" err="1" smtClean="0">
                  <a:solidFill>
                    <a:schemeClr val="bg2"/>
                  </a:solidFill>
                </a:rPr>
                <a:t>Falossi</a:t>
              </a:r>
              <a:endParaRPr lang="en-US" sz="1800" b="1" dirty="0" smtClean="0">
                <a:solidFill>
                  <a:schemeClr val="bg2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990600"/>
            <a:ext cx="2438400" cy="267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14800" y="1272992"/>
            <a:ext cx="4572000" cy="30777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Lunch &amp; Learn Series Schedule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114800" y="1653992"/>
          <a:ext cx="4572000" cy="4746808"/>
        </p:xfrm>
        <a:graphic>
          <a:graphicData uri="http://schemas.openxmlformats.org/drawingml/2006/table">
            <a:tbl>
              <a:tblPr/>
              <a:tblGrid>
                <a:gridCol w="693122"/>
                <a:gridCol w="3878878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Date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Presenting 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Group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8238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27-Sep-11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  Strategic </a:t>
                      </a:r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Initiatives (Lisa Baird/Maria Anguiano)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8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18-Oct-11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  Risk </a:t>
                      </a: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Services (Grace Crickette)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8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15-Nov-11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  Benefit </a:t>
                      </a: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Plan Accounting (David Olson)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238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18-Dec-11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  No </a:t>
                      </a: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meeting.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8238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24-Jan-12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Taxes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(John Barrett)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8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21-Feb-12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General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Accounting (Doris Wildeman)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8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29-Mar-12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Endowment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&amp; Investment Accounting (Kevin Kendall)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8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17-Apr-12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Facilities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and Administrative (F&amp;A) Rates (Joao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Pires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8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29-May-12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Capital/Debt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Accounting (Irene Yamamoto)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8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19-Jun-12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Office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 Loan Programs (Ruth Assily)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8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24-Jul-12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BRC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(Helen Valness)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8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28-Aug-12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Central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Travel Management (Matt Golden)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8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27-Sep-12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Capital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Markets Finance (Sandra Kim)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8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30-Oct-12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Procurement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Services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(Alan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Moloney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8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27-Nov-12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Banking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&amp; Treasury Services (Jerry Frantz)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88"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20-Dec-12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No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meeting.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52367" y="1850066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63000" y="2133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Explosion 2 16"/>
          <p:cNvSpPr/>
          <p:nvPr/>
        </p:nvSpPr>
        <p:spPr bwMode="auto">
          <a:xfrm>
            <a:off x="838200" y="3657600"/>
            <a:ext cx="2971800" cy="2590800"/>
          </a:xfrm>
          <a:prstGeom prst="irregularSeal2">
            <a:avLst/>
          </a:prstGeom>
          <a:solidFill>
            <a:srgbClr val="FFFF00"/>
          </a:solidFill>
          <a:ln w="254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DATE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 CHANGES!!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33132" y="6477000"/>
            <a:ext cx="5815668" cy="52322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Changes:  Moved to Larger Rooms 5320 or Lobby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              Any Additional Suggestions? 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05443" y="152400"/>
            <a:ext cx="145295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63000" y="2971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630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762000" y="838200"/>
            <a:ext cx="43434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lvl="1" defTabSz="1019175" eaLnBrk="0" hangingPunct="0">
              <a:lnSpc>
                <a:spcPts val="2788"/>
              </a:lnSpc>
            </a:pPr>
            <a:r>
              <a:rPr lang="en-US" sz="2300" b="1" kern="0" dirty="0" smtClean="0">
                <a:ea typeface="LF_Kai" pitchFamily="2" charset="-122"/>
              </a:rPr>
              <a:t>Campus Site Visits</a:t>
            </a:r>
            <a:endParaRPr kumimoji="0" lang="en-US" sz="23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rebuchet MS" pitchFamily="34" charset="0"/>
              <a:ea typeface="LF_Kai" pitchFamily="2" charset="-122"/>
              <a:cs typeface="LF_Kai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457200"/>
            <a:ext cx="145295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38200" y="1524000"/>
            <a:ext cx="44196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lvl="1" defTabSz="1019175" eaLnBrk="0" hangingPunct="0">
              <a:lnSpc>
                <a:spcPts val="2788"/>
              </a:lnSpc>
            </a:pPr>
            <a:r>
              <a:rPr lang="en-US" sz="2300" b="1" kern="0" dirty="0" smtClean="0">
                <a:ea typeface="LF_Kai" pitchFamily="2" charset="-122"/>
              </a:rPr>
              <a:t>Second Site Visit:  </a:t>
            </a:r>
            <a:endParaRPr kumimoji="0" lang="en-US" sz="23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rebuchet MS" pitchFamily="34" charset="0"/>
              <a:ea typeface="LF_Kai" pitchFamily="2" charset="-122"/>
              <a:cs typeface="LF_Kai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52600" y="6629400"/>
            <a:ext cx="4191000" cy="8382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lvl="1" defTabSz="1019175" eaLnBrk="0" hangingPunct="0">
              <a:lnSpc>
                <a:spcPts val="2788"/>
              </a:lnSpc>
            </a:pPr>
            <a:r>
              <a:rPr lang="en-US" sz="2300" b="1" kern="0" dirty="0" smtClean="0">
                <a:ea typeface="LF_Kai" pitchFamily="2" charset="-122"/>
              </a:rPr>
              <a:t> </a:t>
            </a:r>
            <a:r>
              <a:rPr lang="en-US" sz="2300" b="1" kern="0" dirty="0" smtClean="0">
                <a:solidFill>
                  <a:schemeClr val="bg2"/>
                </a:solidFill>
                <a:ea typeface="LF_Kai" pitchFamily="2" charset="-122"/>
              </a:rPr>
              <a:t>Next Visit: LBNL – May 3</a:t>
            </a:r>
            <a:r>
              <a:rPr lang="en-US" sz="2300" b="1" kern="0" baseline="30000" dirty="0" smtClean="0">
                <a:solidFill>
                  <a:schemeClr val="bg2"/>
                </a:solidFill>
                <a:ea typeface="LF_Kai" pitchFamily="2" charset="-122"/>
              </a:rPr>
              <a:t>rd</a:t>
            </a:r>
            <a:r>
              <a:rPr lang="en-US" sz="2300" b="1" kern="0" dirty="0" smtClean="0">
                <a:solidFill>
                  <a:schemeClr val="bg2"/>
                </a:solidFill>
                <a:ea typeface="LF_Kai" pitchFamily="2" charset="-122"/>
              </a:rPr>
              <a:t> </a:t>
            </a:r>
          </a:p>
          <a:p>
            <a:pPr marL="0" lvl="1" defTabSz="1019175" eaLnBrk="0" hangingPunct="0">
              <a:lnSpc>
                <a:spcPts val="2788"/>
              </a:lnSpc>
            </a:pPr>
            <a:r>
              <a:rPr lang="en-US" sz="2300" b="1" kern="0" dirty="0" smtClean="0">
                <a:solidFill>
                  <a:schemeClr val="bg2"/>
                </a:solidFill>
                <a:ea typeface="LF_Kai" pitchFamily="2" charset="-122"/>
              </a:rPr>
              <a:t> Lead: Dan Sampson 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838200" y="1828800"/>
            <a:ext cx="2362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lvl="1" defTabSz="1019175" eaLnBrk="0" hangingPunct="0">
              <a:lnSpc>
                <a:spcPts val="2788"/>
              </a:lnSpc>
            </a:pPr>
            <a:r>
              <a:rPr lang="en-US" sz="2300" b="1" kern="0" dirty="0" smtClean="0">
                <a:ea typeface="LF_Kai" pitchFamily="2" charset="-122"/>
              </a:rPr>
              <a:t>Jan 31</a:t>
            </a:r>
            <a:r>
              <a:rPr lang="en-US" sz="2300" b="1" kern="0" baseline="30000" dirty="0" smtClean="0">
                <a:ea typeface="LF_Kai" pitchFamily="2" charset="-122"/>
              </a:rPr>
              <a:t>st</a:t>
            </a:r>
            <a:r>
              <a:rPr lang="en-US" sz="2300" b="1" kern="0" dirty="0" smtClean="0">
                <a:ea typeface="LF_Kai" pitchFamily="2" charset="-122"/>
              </a:rPr>
              <a:t> </a:t>
            </a:r>
            <a:endParaRPr kumimoji="0" lang="en-US" sz="23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rebuchet MS" pitchFamily="34" charset="0"/>
              <a:ea typeface="LF_Kai" pitchFamily="2" charset="-122"/>
              <a:cs typeface="LF_Kai"/>
            </a:endParaRPr>
          </a:p>
        </p:txBody>
      </p:sp>
      <p:sp>
        <p:nvSpPr>
          <p:cNvPr id="17" name="Oval Callout 16"/>
          <p:cNvSpPr/>
          <p:nvPr/>
        </p:nvSpPr>
        <p:spPr bwMode="auto">
          <a:xfrm>
            <a:off x="6858000" y="1905000"/>
            <a:ext cx="2895600" cy="1143000"/>
          </a:xfrm>
          <a:prstGeom prst="wedgeEllipseCallout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</a:pPr>
            <a:r>
              <a:rPr lang="en-US" sz="1200" dirty="0" smtClean="0"/>
              <a:t>“This was a great opportunity </a:t>
            </a:r>
          </a:p>
          <a:p>
            <a:pPr algn="ctr" eaLnBrk="0" hangingPunct="0">
              <a:spcBef>
                <a:spcPts val="0"/>
              </a:spcBef>
            </a:pPr>
            <a:r>
              <a:rPr lang="en-US" sz="1200" dirty="0" smtClean="0"/>
              <a:t>to see what happens out </a:t>
            </a:r>
          </a:p>
          <a:p>
            <a:pPr algn="ctr" eaLnBrk="0" hangingPunct="0">
              <a:spcBef>
                <a:spcPts val="0"/>
              </a:spcBef>
            </a:pPr>
            <a:r>
              <a:rPr lang="en-US" sz="1200" dirty="0" smtClean="0"/>
              <a:t>at the campuses/medical </a:t>
            </a:r>
          </a:p>
          <a:p>
            <a:pPr algn="ctr" eaLnBrk="0" hangingPunct="0">
              <a:spcBef>
                <a:spcPts val="0"/>
              </a:spcBef>
            </a:pPr>
            <a:r>
              <a:rPr lang="en-US" sz="1200" dirty="0" smtClean="0"/>
              <a:t>centers.”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2" name="Oval Callout 11"/>
          <p:cNvSpPr/>
          <p:nvPr/>
        </p:nvSpPr>
        <p:spPr bwMode="auto">
          <a:xfrm>
            <a:off x="3886200" y="4419600"/>
            <a:ext cx="2743200" cy="1524000"/>
          </a:xfrm>
          <a:prstGeom prst="wedgeEllipseCallout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</a:pPr>
            <a:r>
              <a:rPr lang="en-US" sz="1200" dirty="0" smtClean="0"/>
              <a:t>“The scale of the Center is amazing </a:t>
            </a:r>
          </a:p>
          <a:p>
            <a:pPr algn="ctr" eaLnBrk="0" hangingPunct="0">
              <a:spcBef>
                <a:spcPts val="0"/>
              </a:spcBef>
            </a:pPr>
            <a:r>
              <a:rPr lang="en-US" sz="1200" dirty="0" smtClean="0"/>
              <a:t>– 100 buildings, 10,000 employees.  </a:t>
            </a:r>
          </a:p>
          <a:p>
            <a:pPr algn="ctr" eaLnBrk="0" hangingPunct="0">
              <a:spcBef>
                <a:spcPts val="0"/>
              </a:spcBef>
            </a:pPr>
            <a:r>
              <a:rPr lang="en-US" sz="1200" dirty="0" smtClean="0"/>
              <a:t>I had no idea it was that large.”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3" name="Oval Callout 12"/>
          <p:cNvSpPr/>
          <p:nvPr/>
        </p:nvSpPr>
        <p:spPr bwMode="auto">
          <a:xfrm>
            <a:off x="4343400" y="1600200"/>
            <a:ext cx="1752600" cy="990600"/>
          </a:xfrm>
          <a:prstGeom prst="wedgeEllipseCallout">
            <a:avLst>
              <a:gd name="adj1" fmla="val 35094"/>
              <a:gd name="adj2" fmla="val 57923"/>
            </a:avLst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</a:pPr>
            <a:r>
              <a:rPr lang="en-US" sz="1200" dirty="0" smtClean="0"/>
              <a:t>“…the tour was a </a:t>
            </a:r>
          </a:p>
          <a:p>
            <a:pPr algn="ctr" eaLnBrk="0" hangingPunct="0">
              <a:spcBef>
                <a:spcPts val="0"/>
              </a:spcBef>
            </a:pPr>
            <a:r>
              <a:rPr lang="en-US" sz="1200" dirty="0" smtClean="0"/>
              <a:t>very positive </a:t>
            </a:r>
          </a:p>
          <a:p>
            <a:pPr algn="ctr" eaLnBrk="0" hangingPunct="0">
              <a:spcBef>
                <a:spcPts val="0"/>
              </a:spcBef>
            </a:pPr>
            <a:r>
              <a:rPr lang="en-US" sz="1200" dirty="0" smtClean="0"/>
              <a:t>experience”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t="14141"/>
          <a:stretch>
            <a:fillRect/>
          </a:stretch>
        </p:blipFill>
        <p:spPr bwMode="auto">
          <a:xfrm>
            <a:off x="1143000" y="3200400"/>
            <a:ext cx="25146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2438400"/>
            <a:ext cx="25431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Callout 19"/>
          <p:cNvSpPr/>
          <p:nvPr/>
        </p:nvSpPr>
        <p:spPr bwMode="auto">
          <a:xfrm>
            <a:off x="3962400" y="2971800"/>
            <a:ext cx="1752600" cy="990600"/>
          </a:xfrm>
          <a:prstGeom prst="wedgeEllipseCallout">
            <a:avLst>
              <a:gd name="adj1" fmla="val 35094"/>
              <a:gd name="adj2" fmla="val 57923"/>
            </a:avLst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</a:pPr>
            <a:r>
              <a:rPr lang="en-US" sz="1200" dirty="0" smtClean="0"/>
              <a:t>“Amazed </a:t>
            </a:r>
          </a:p>
          <a:p>
            <a:pPr algn="ctr" eaLnBrk="0" hangingPunct="0">
              <a:spcBef>
                <a:spcPts val="0"/>
              </a:spcBef>
            </a:pPr>
            <a:r>
              <a:rPr lang="en-US" sz="1200" dirty="0" smtClean="0"/>
              <a:t>by the </a:t>
            </a:r>
          </a:p>
          <a:p>
            <a:pPr algn="ctr" eaLnBrk="0" hangingPunct="0">
              <a:spcBef>
                <a:spcPts val="0"/>
              </a:spcBef>
            </a:pPr>
            <a:r>
              <a:rPr lang="en-US" sz="1200" dirty="0" smtClean="0"/>
              <a:t>UCDHS footprint ”</a:t>
            </a:r>
          </a:p>
        </p:txBody>
      </p:sp>
      <p:sp>
        <p:nvSpPr>
          <p:cNvPr id="22" name="Oval Callout 21"/>
          <p:cNvSpPr/>
          <p:nvPr/>
        </p:nvSpPr>
        <p:spPr bwMode="auto">
          <a:xfrm>
            <a:off x="6248400" y="3429000"/>
            <a:ext cx="3581400" cy="1600200"/>
          </a:xfrm>
          <a:prstGeom prst="wedgeEllipseCallout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</a:pPr>
            <a:r>
              <a:rPr lang="en-US" sz="1200" b="1" i="1" dirty="0" smtClean="0"/>
              <a:t>“These trips are a </a:t>
            </a:r>
          </a:p>
          <a:p>
            <a:pPr algn="ctr" eaLnBrk="0" hangingPunct="0">
              <a:spcBef>
                <a:spcPts val="0"/>
              </a:spcBef>
            </a:pPr>
            <a:r>
              <a:rPr lang="en-US" sz="1200" b="1" i="1" dirty="0" smtClean="0"/>
              <a:t>wonderful opportunity….just </a:t>
            </a:r>
          </a:p>
          <a:p>
            <a:pPr algn="ctr" eaLnBrk="0" hangingPunct="0">
              <a:spcBef>
                <a:spcPts val="0"/>
              </a:spcBef>
            </a:pPr>
            <a:r>
              <a:rPr lang="en-US" sz="1200" b="1" i="1" dirty="0" smtClean="0"/>
              <a:t>inspiring to be reminded of the University’s </a:t>
            </a:r>
          </a:p>
          <a:p>
            <a:pPr algn="ctr" eaLnBrk="0" hangingPunct="0">
              <a:spcBef>
                <a:spcPts val="0"/>
              </a:spcBef>
            </a:pPr>
            <a:r>
              <a:rPr lang="en-US" sz="1200" b="1" i="1" dirty="0" smtClean="0"/>
              <a:t>impact as an organization. 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6019800" y="6629400"/>
            <a:ext cx="30480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lvl="1" algn="ctr" defTabSz="1019175" eaLnBrk="0" hangingPunct="0"/>
            <a:r>
              <a:rPr lang="en-US" sz="1600" b="1" kern="0" dirty="0" smtClean="0">
                <a:solidFill>
                  <a:schemeClr val="bg1"/>
                </a:solidFill>
                <a:ea typeface="LF_Kai" pitchFamily="2" charset="-122"/>
              </a:rPr>
              <a:t>Senior Managers: </a:t>
            </a:r>
          </a:p>
          <a:p>
            <a:pPr marL="0" lvl="1" algn="ctr" defTabSz="1019175" eaLnBrk="0" hangingPunct="0"/>
            <a:r>
              <a:rPr lang="en-US" sz="1600" b="1" kern="0" dirty="0" smtClean="0">
                <a:solidFill>
                  <a:schemeClr val="bg1"/>
                </a:solidFill>
                <a:ea typeface="LF_Kai" pitchFamily="2" charset="-122"/>
              </a:rPr>
              <a:t>please submit any additional candidates for site visits</a:t>
            </a:r>
          </a:p>
        </p:txBody>
      </p:sp>
    </p:spTree>
    <p:custDataLst>
      <p:tags r:id="rId1"/>
    </p:custData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762000" y="838200"/>
            <a:ext cx="43434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lvl="1" defTabSz="1019175" eaLnBrk="0" hangingPunct="0">
              <a:lnSpc>
                <a:spcPts val="2788"/>
              </a:lnSpc>
            </a:pPr>
            <a:r>
              <a:rPr lang="en-US" sz="2300" b="1" kern="0" dirty="0" smtClean="0">
                <a:ea typeface="LF_Kai" pitchFamily="2" charset="-122"/>
              </a:rPr>
              <a:t>Customer Survey - Results</a:t>
            </a:r>
            <a:endParaRPr kumimoji="0" lang="en-US" sz="23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rebuchet MS" pitchFamily="34" charset="0"/>
              <a:ea typeface="LF_Kai" pitchFamily="2" charset="-122"/>
              <a:cs typeface="LF_Ka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381000"/>
            <a:ext cx="158771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14400" y="1143000"/>
            <a:ext cx="1115370" cy="307777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Erike Young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914400" y="4038600"/>
            <a:ext cx="2057400" cy="17526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</a:rPr>
              <a:t>Resolve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</a:rPr>
              <a:t> problems/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</a:rPr>
              <a:t>issues to customer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</a:rPr>
              <a:t>satisfaction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</a:rPr>
              <a:t>85%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2514600" y="2743200"/>
            <a:ext cx="2057400" cy="17526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Customers feel </a:t>
            </a:r>
          </a:p>
          <a:p>
            <a:pPr algn="ctr" eaLnBrk="0" hangingPunct="0"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that they receive </a:t>
            </a:r>
          </a:p>
          <a:p>
            <a:pPr algn="ctr" eaLnBrk="0" hangingPunct="0"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expert advice</a:t>
            </a:r>
          </a:p>
          <a:p>
            <a:pPr algn="ctr" eaLnBrk="0" hangingPunct="0">
              <a:spcBef>
                <a:spcPts val="168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86%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838200" y="6553200"/>
            <a:ext cx="914400" cy="8382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14400" y="6172200"/>
            <a:ext cx="1524000" cy="76200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Area of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 Improvement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743200" y="6172200"/>
            <a:ext cx="6781800" cy="76200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Over 20% of time, people are waiting 3-5 days for </a:t>
            </a:r>
            <a:r>
              <a:rPr kumimoji="0" lang="en-US" sz="1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initial</a:t>
            </a:r>
            <a:r>
              <a:rPr kumimoji="0" lang="en-US" sz="18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contact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057650" y="4038600"/>
            <a:ext cx="2057400" cy="17526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0" latinLnBrk="0" hangingPunc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</a:rPr>
              <a:t>CFO Division </a:t>
            </a:r>
          </a:p>
          <a:p>
            <a:pPr marL="0" marR="0" indent="0" algn="ctr" defTabSz="914400" eaLnBrk="0" latinLnBrk="0" hangingPunc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</a:rPr>
              <a:t>develops practical </a:t>
            </a:r>
          </a:p>
          <a:p>
            <a:pPr algn="ctr" eaLnBrk="0" hangingPunct="0"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solutions to concerns</a:t>
            </a:r>
          </a:p>
          <a:p>
            <a:pPr algn="ctr" eaLnBrk="0" hangingPunct="0">
              <a:spcBef>
                <a:spcPts val="168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78%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7162800" y="4038600"/>
            <a:ext cx="2057400" cy="17526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Timeliness in </a:t>
            </a:r>
          </a:p>
          <a:p>
            <a:pPr algn="ctr" eaLnBrk="0" hangingPunct="0"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responding to </a:t>
            </a:r>
          </a:p>
          <a:p>
            <a:pPr algn="ctr" eaLnBrk="0" hangingPunct="0"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requests</a:t>
            </a:r>
          </a:p>
          <a:p>
            <a:pPr algn="ctr" eaLnBrk="0" hangingPunct="0">
              <a:spcBef>
                <a:spcPts val="168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 80%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5638800" y="2743200"/>
            <a:ext cx="2057400" cy="17526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Overall </a:t>
            </a:r>
          </a:p>
          <a:p>
            <a:pPr algn="ctr" eaLnBrk="0" hangingPunct="0"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Service and</a:t>
            </a:r>
          </a:p>
          <a:p>
            <a:pPr algn="ctr" eaLnBrk="0" hangingPunct="0"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Value</a:t>
            </a:r>
          </a:p>
          <a:p>
            <a:pPr algn="ctr" eaLnBrk="0" hangingPunct="0">
              <a:spcBef>
                <a:spcPts val="168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81%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0600" y="1524000"/>
            <a:ext cx="7848600" cy="9906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33363" indent="-233363">
              <a:buClr>
                <a:schemeClr val="bg2"/>
              </a:buClr>
              <a:buSzPct val="125000"/>
              <a:buFont typeface="Arial" pitchFamily="34" charset="0"/>
              <a:buChar char="•"/>
            </a:pPr>
            <a:r>
              <a:rPr lang="en-US" sz="1900" dirty="0" smtClean="0"/>
              <a:t>Survey went out to all location in January </a:t>
            </a:r>
          </a:p>
          <a:p>
            <a:pPr marL="233363" indent="-233363">
              <a:buClr>
                <a:schemeClr val="bg2"/>
              </a:buClr>
              <a:buSzPct val="125000"/>
              <a:buFont typeface="Arial" pitchFamily="34" charset="0"/>
              <a:buChar char="•"/>
            </a:pPr>
            <a:r>
              <a:rPr lang="en-US" sz="1900" dirty="0" smtClean="0"/>
              <a:t>Over 700 responses</a:t>
            </a:r>
          </a:p>
          <a:p>
            <a:pPr marL="233363" indent="-233363">
              <a:buClr>
                <a:schemeClr val="bg2"/>
              </a:buClr>
              <a:buSzPct val="125000"/>
              <a:buFont typeface="Arial" pitchFamily="34" charset="0"/>
              <a:buChar char="•"/>
            </a:pPr>
            <a:r>
              <a:rPr lang="en-US" sz="1900" dirty="0" smtClean="0"/>
              <a:t>Every senior manager has individual unit responses</a:t>
            </a:r>
          </a:p>
          <a:p>
            <a:pPr marL="233363" indent="-233363">
              <a:buClr>
                <a:schemeClr val="bg2"/>
              </a:buClr>
              <a:buSzPct val="125000"/>
              <a:buFont typeface="Arial" pitchFamily="34" charset="0"/>
              <a:buChar char="•"/>
            </a:pPr>
            <a:endParaRPr lang="en-US" sz="1900" b="1" u="sng" dirty="0" smtClean="0">
              <a:solidFill>
                <a:schemeClr val="accent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 bwMode="auto">
          <a:xfrm>
            <a:off x="819150" y="6486525"/>
            <a:ext cx="990600" cy="9144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762000" y="838200"/>
            <a:ext cx="43434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lvl="1" defTabSz="1019175" eaLnBrk="0" hangingPunct="0">
              <a:lnSpc>
                <a:spcPts val="2788"/>
              </a:lnSpc>
            </a:pPr>
            <a:r>
              <a:rPr lang="en-US" sz="2300" b="1" kern="0" dirty="0" smtClean="0">
                <a:ea typeface="LF_Kai" pitchFamily="2" charset="-122"/>
              </a:rPr>
              <a:t>Customer Survey – Shout-outs</a:t>
            </a:r>
            <a:endParaRPr kumimoji="0" lang="en-US" sz="23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rebuchet MS" pitchFamily="34" charset="0"/>
              <a:ea typeface="LF_Kai" pitchFamily="2" charset="-122"/>
              <a:cs typeface="LF_Ka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381000"/>
            <a:ext cx="158771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71"/>
          <p:cNvGrpSpPr/>
          <p:nvPr/>
        </p:nvGrpSpPr>
        <p:grpSpPr>
          <a:xfrm>
            <a:off x="838200" y="1639668"/>
            <a:ext cx="2548250" cy="798731"/>
            <a:chOff x="2057400" y="1908509"/>
            <a:chExt cx="3538850" cy="1027666"/>
          </a:xfrm>
        </p:grpSpPr>
        <p:sp>
          <p:nvSpPr>
            <p:cNvPr id="10" name="Curved Up Ribbon 9"/>
            <p:cNvSpPr/>
            <p:nvPr/>
          </p:nvSpPr>
          <p:spPr bwMode="auto">
            <a:xfrm>
              <a:off x="2057400" y="1955770"/>
              <a:ext cx="3538850" cy="980405"/>
            </a:xfrm>
            <a:prstGeom prst="ellipseRibbon2">
              <a:avLst/>
            </a:prstGeom>
            <a:solidFill>
              <a:srgbClr val="FFFF00"/>
            </a:solidFill>
            <a:ln w="254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79966" y="1908509"/>
              <a:ext cx="1828800" cy="831584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2"/>
                  </a:solidFill>
                </a:rPr>
                <a:t>Grace </a:t>
              </a:r>
            </a:p>
            <a:p>
              <a:pPr algn="ctr"/>
              <a:r>
                <a:rPr lang="en-US" sz="1800" b="1" dirty="0" smtClean="0">
                  <a:solidFill>
                    <a:schemeClr val="bg2"/>
                  </a:solidFill>
                </a:rPr>
                <a:t>Crickette</a:t>
              </a:r>
            </a:p>
          </p:txBody>
        </p:sp>
      </p:grpSp>
      <p:grpSp>
        <p:nvGrpSpPr>
          <p:cNvPr id="18" name="Group 71"/>
          <p:cNvGrpSpPr/>
          <p:nvPr/>
        </p:nvGrpSpPr>
        <p:grpSpPr>
          <a:xfrm>
            <a:off x="3471550" y="1628774"/>
            <a:ext cx="2548250" cy="809626"/>
            <a:chOff x="1938650" y="3161531"/>
            <a:chExt cx="3538850" cy="1041683"/>
          </a:xfrm>
        </p:grpSpPr>
        <p:sp>
          <p:nvSpPr>
            <p:cNvPr id="19" name="Curved Up Ribbon 18"/>
            <p:cNvSpPr/>
            <p:nvPr/>
          </p:nvSpPr>
          <p:spPr bwMode="auto">
            <a:xfrm>
              <a:off x="1938650" y="3222809"/>
              <a:ext cx="3538850" cy="980405"/>
            </a:xfrm>
            <a:prstGeom prst="ellipseRibbon2">
              <a:avLst/>
            </a:prstGeom>
            <a:solidFill>
              <a:schemeClr val="bg2"/>
            </a:solidFill>
            <a:ln w="254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mtClean="0">
                <a:solidFill>
                  <a:srgbClr val="FFFF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08305" y="3161531"/>
              <a:ext cx="1828800" cy="845602"/>
            </a:xfrm>
            <a:prstGeom prst="rect">
              <a:avLst/>
            </a:prstGeom>
            <a:solidFill>
              <a:schemeClr val="bg2"/>
            </a:solidFill>
            <a:ln w="254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 b="1" dirty="0" smtClean="0">
                  <a:solidFill>
                    <a:srgbClr val="FFFF00"/>
                  </a:solidFill>
                </a:rPr>
                <a:t>Jerry </a:t>
              </a:r>
            </a:p>
            <a:p>
              <a:pPr algn="ctr" eaLnBrk="0" hangingPunct="0"/>
              <a:r>
                <a:rPr lang="en-US" sz="1800" b="1" dirty="0" smtClean="0">
                  <a:solidFill>
                    <a:srgbClr val="FFFF00"/>
                  </a:solidFill>
                </a:rPr>
                <a:t>Frantz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14400" y="1143000"/>
            <a:ext cx="3581400" cy="30777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Recognized 3 or more times by customers</a:t>
            </a:r>
          </a:p>
        </p:txBody>
      </p:sp>
      <p:grpSp>
        <p:nvGrpSpPr>
          <p:cNvPr id="26" name="Group 71"/>
          <p:cNvGrpSpPr/>
          <p:nvPr/>
        </p:nvGrpSpPr>
        <p:grpSpPr>
          <a:xfrm>
            <a:off x="838200" y="2343150"/>
            <a:ext cx="2548250" cy="788501"/>
            <a:chOff x="1938650" y="3188712"/>
            <a:chExt cx="3538850" cy="1014502"/>
          </a:xfrm>
        </p:grpSpPr>
        <p:sp>
          <p:nvSpPr>
            <p:cNvPr id="27" name="Curved Up Ribbon 26"/>
            <p:cNvSpPr/>
            <p:nvPr/>
          </p:nvSpPr>
          <p:spPr bwMode="auto">
            <a:xfrm>
              <a:off x="1938650" y="3222809"/>
              <a:ext cx="3538850" cy="980405"/>
            </a:xfrm>
            <a:prstGeom prst="ellipseRibbon2">
              <a:avLst/>
            </a:prstGeom>
            <a:solidFill>
              <a:schemeClr val="bg2"/>
            </a:solidFill>
            <a:ln w="254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12642" y="3188712"/>
              <a:ext cx="1828800" cy="831583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FFFF00"/>
                  </a:solidFill>
                </a:rPr>
                <a:t>Kevin Confetti</a:t>
              </a:r>
            </a:p>
          </p:txBody>
        </p:sp>
      </p:grpSp>
      <p:grpSp>
        <p:nvGrpSpPr>
          <p:cNvPr id="30" name="Group 71"/>
          <p:cNvGrpSpPr/>
          <p:nvPr/>
        </p:nvGrpSpPr>
        <p:grpSpPr>
          <a:xfrm>
            <a:off x="880750" y="3733798"/>
            <a:ext cx="2548250" cy="685800"/>
            <a:chOff x="1938650" y="3188713"/>
            <a:chExt cx="3538850" cy="882365"/>
          </a:xfrm>
        </p:grpSpPr>
        <p:sp>
          <p:nvSpPr>
            <p:cNvPr id="31" name="Curved Up Ribbon 30"/>
            <p:cNvSpPr/>
            <p:nvPr/>
          </p:nvSpPr>
          <p:spPr bwMode="auto">
            <a:xfrm>
              <a:off x="1938650" y="3222810"/>
              <a:ext cx="3538850" cy="848268"/>
            </a:xfrm>
            <a:prstGeom prst="ellipseRibbon2">
              <a:avLst/>
            </a:prstGeom>
            <a:solidFill>
              <a:schemeClr val="bg2"/>
            </a:solidFill>
            <a:ln w="254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 smtClean="0">
                <a:solidFill>
                  <a:srgbClr val="FFFF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812642" y="3188713"/>
              <a:ext cx="1828800" cy="811783"/>
            </a:xfrm>
            <a:prstGeom prst="rect">
              <a:avLst/>
            </a:prstGeom>
            <a:solidFill>
              <a:schemeClr val="bg2"/>
            </a:solidFill>
            <a:ln w="254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 b="1" dirty="0" smtClean="0">
                  <a:solidFill>
                    <a:srgbClr val="FFFF00"/>
                  </a:solidFill>
                </a:rPr>
                <a:t>Terri</a:t>
              </a:r>
            </a:p>
            <a:p>
              <a:pPr algn="ctr" eaLnBrk="0" hangingPunct="0"/>
              <a:r>
                <a:rPr lang="en-US" sz="1800" b="1" dirty="0" err="1" smtClean="0">
                  <a:solidFill>
                    <a:srgbClr val="FFFF00"/>
                  </a:solidFill>
                </a:rPr>
                <a:t>Kielhorn</a:t>
              </a:r>
              <a:endParaRPr lang="en-US" sz="1800" b="1" dirty="0" smtClean="0">
                <a:solidFill>
                  <a:srgbClr val="FFFF00"/>
                </a:solidFill>
              </a:endParaRPr>
            </a:p>
          </p:txBody>
        </p:sp>
      </p:grpSp>
      <p:grpSp>
        <p:nvGrpSpPr>
          <p:cNvPr id="33" name="Group 71"/>
          <p:cNvGrpSpPr/>
          <p:nvPr/>
        </p:nvGrpSpPr>
        <p:grpSpPr>
          <a:xfrm>
            <a:off x="852175" y="3067050"/>
            <a:ext cx="2548250" cy="778975"/>
            <a:chOff x="1938650" y="3200968"/>
            <a:chExt cx="3538850" cy="1002246"/>
          </a:xfrm>
        </p:grpSpPr>
        <p:sp>
          <p:nvSpPr>
            <p:cNvPr id="34" name="Curved Up Ribbon 33"/>
            <p:cNvSpPr/>
            <p:nvPr/>
          </p:nvSpPr>
          <p:spPr bwMode="auto">
            <a:xfrm>
              <a:off x="1938650" y="3222809"/>
              <a:ext cx="3538850" cy="980405"/>
            </a:xfrm>
            <a:prstGeom prst="ellipseRibbon2">
              <a:avLst/>
            </a:prstGeom>
            <a:solidFill>
              <a:srgbClr val="FFFF00"/>
            </a:solidFill>
            <a:ln w="254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812642" y="3200968"/>
              <a:ext cx="1828800" cy="831583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2"/>
                  </a:solidFill>
                </a:rPr>
                <a:t>Gary </a:t>
              </a:r>
            </a:p>
            <a:p>
              <a:pPr algn="ctr"/>
              <a:r>
                <a:rPr lang="en-US" sz="1800" b="1" dirty="0" smtClean="0">
                  <a:solidFill>
                    <a:schemeClr val="bg2"/>
                  </a:solidFill>
                </a:rPr>
                <a:t>Leonard</a:t>
              </a:r>
            </a:p>
          </p:txBody>
        </p:sp>
      </p:grpSp>
      <p:grpSp>
        <p:nvGrpSpPr>
          <p:cNvPr id="36" name="Group 71"/>
          <p:cNvGrpSpPr/>
          <p:nvPr/>
        </p:nvGrpSpPr>
        <p:grpSpPr>
          <a:xfrm>
            <a:off x="838200" y="4343400"/>
            <a:ext cx="2548250" cy="778977"/>
            <a:chOff x="1938650" y="3200966"/>
            <a:chExt cx="3538850" cy="1002248"/>
          </a:xfrm>
        </p:grpSpPr>
        <p:sp>
          <p:nvSpPr>
            <p:cNvPr id="37" name="Curved Up Ribbon 36"/>
            <p:cNvSpPr/>
            <p:nvPr/>
          </p:nvSpPr>
          <p:spPr bwMode="auto">
            <a:xfrm>
              <a:off x="1938650" y="3222809"/>
              <a:ext cx="3538850" cy="980405"/>
            </a:xfrm>
            <a:prstGeom prst="ellipseRibbon2">
              <a:avLst/>
            </a:prstGeom>
            <a:solidFill>
              <a:srgbClr val="FFFF00"/>
            </a:solidFill>
            <a:ln w="254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812642" y="3200966"/>
              <a:ext cx="1828800" cy="831583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2"/>
                  </a:solidFill>
                </a:rPr>
                <a:t>Janine Crocker</a:t>
              </a:r>
            </a:p>
          </p:txBody>
        </p:sp>
      </p:grpSp>
      <p:grpSp>
        <p:nvGrpSpPr>
          <p:cNvPr id="13" name="Group 101"/>
          <p:cNvGrpSpPr/>
          <p:nvPr/>
        </p:nvGrpSpPr>
        <p:grpSpPr>
          <a:xfrm>
            <a:off x="880752" y="5011307"/>
            <a:ext cx="2548248" cy="761999"/>
            <a:chOff x="2057400" y="1955770"/>
            <a:chExt cx="3538850" cy="980405"/>
          </a:xfrm>
        </p:grpSpPr>
        <p:sp>
          <p:nvSpPr>
            <p:cNvPr id="14" name="Curved Up Ribbon 13"/>
            <p:cNvSpPr/>
            <p:nvPr/>
          </p:nvSpPr>
          <p:spPr bwMode="auto">
            <a:xfrm>
              <a:off x="2057400" y="1955770"/>
              <a:ext cx="3538850" cy="980405"/>
            </a:xfrm>
            <a:prstGeom prst="ellipseRibbon2">
              <a:avLst/>
            </a:prstGeom>
            <a:solidFill>
              <a:schemeClr val="bg2"/>
            </a:solidFill>
            <a:ln w="254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mtClean="0">
                <a:solidFill>
                  <a:srgbClr val="FFFF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37476" y="2006301"/>
              <a:ext cx="1828802" cy="756816"/>
            </a:xfrm>
            <a:prstGeom prst="rect">
              <a:avLst/>
            </a:prstGeom>
            <a:solidFill>
              <a:schemeClr val="bg2"/>
            </a:solidFill>
            <a:ln w="254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 b="1" dirty="0" smtClean="0">
                  <a:solidFill>
                    <a:srgbClr val="FFFF00"/>
                  </a:solidFill>
                </a:rPr>
                <a:t>Erike </a:t>
              </a:r>
            </a:p>
            <a:p>
              <a:pPr algn="ctr" eaLnBrk="0" hangingPunct="0"/>
              <a:r>
                <a:rPr lang="en-US" sz="1800" b="1" dirty="0" smtClean="0">
                  <a:solidFill>
                    <a:srgbClr val="FFFF00"/>
                  </a:solidFill>
                </a:rPr>
                <a:t>Young</a:t>
              </a:r>
            </a:p>
          </p:txBody>
        </p:sp>
      </p:grpSp>
      <p:grpSp>
        <p:nvGrpSpPr>
          <p:cNvPr id="23" name="Group 71"/>
          <p:cNvGrpSpPr/>
          <p:nvPr/>
        </p:nvGrpSpPr>
        <p:grpSpPr>
          <a:xfrm>
            <a:off x="880750" y="5679231"/>
            <a:ext cx="2548250" cy="797769"/>
            <a:chOff x="2057400" y="1909749"/>
            <a:chExt cx="3538850" cy="1026426"/>
          </a:xfrm>
        </p:grpSpPr>
        <p:sp>
          <p:nvSpPr>
            <p:cNvPr id="24" name="Curved Up Ribbon 23"/>
            <p:cNvSpPr/>
            <p:nvPr/>
          </p:nvSpPr>
          <p:spPr bwMode="auto">
            <a:xfrm>
              <a:off x="2057400" y="1955770"/>
              <a:ext cx="3538850" cy="980405"/>
            </a:xfrm>
            <a:prstGeom prst="ellipseRibbon2">
              <a:avLst/>
            </a:prstGeom>
            <a:solidFill>
              <a:srgbClr val="FFFF00"/>
            </a:solidFill>
            <a:ln w="254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07475" y="1909749"/>
              <a:ext cx="1828800" cy="646330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2"/>
                  </a:solidFill>
                </a:rPr>
                <a:t>Cheryl </a:t>
              </a:r>
            </a:p>
            <a:p>
              <a:pPr algn="ctr"/>
              <a:r>
                <a:rPr lang="en-US" sz="1800" b="1" dirty="0" smtClean="0">
                  <a:solidFill>
                    <a:schemeClr val="bg2"/>
                  </a:solidFill>
                </a:rPr>
                <a:t>Lloyd</a:t>
              </a:r>
            </a:p>
          </p:txBody>
        </p:sp>
      </p:grpSp>
      <p:grpSp>
        <p:nvGrpSpPr>
          <p:cNvPr id="40" name="Group 71"/>
          <p:cNvGrpSpPr/>
          <p:nvPr/>
        </p:nvGrpSpPr>
        <p:grpSpPr>
          <a:xfrm>
            <a:off x="3471550" y="3657600"/>
            <a:ext cx="2548250" cy="809626"/>
            <a:chOff x="1938650" y="3161531"/>
            <a:chExt cx="3538850" cy="1041683"/>
          </a:xfrm>
        </p:grpSpPr>
        <p:sp>
          <p:nvSpPr>
            <p:cNvPr id="41" name="Curved Up Ribbon 40"/>
            <p:cNvSpPr/>
            <p:nvPr/>
          </p:nvSpPr>
          <p:spPr bwMode="auto">
            <a:xfrm>
              <a:off x="1938650" y="3222809"/>
              <a:ext cx="3538850" cy="980405"/>
            </a:xfrm>
            <a:prstGeom prst="ellipseRibbon2">
              <a:avLst/>
            </a:prstGeom>
            <a:solidFill>
              <a:srgbClr val="FFFF00"/>
            </a:solidFill>
            <a:ln w="254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808305" y="3161531"/>
              <a:ext cx="1828800" cy="831584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2"/>
                  </a:solidFill>
                </a:rPr>
                <a:t>Sandra </a:t>
              </a:r>
            </a:p>
            <a:p>
              <a:pPr algn="ctr"/>
              <a:r>
                <a:rPr lang="en-US" sz="1800" b="1" dirty="0" smtClean="0">
                  <a:solidFill>
                    <a:schemeClr val="bg2"/>
                  </a:solidFill>
                </a:rPr>
                <a:t>Kim</a:t>
              </a:r>
            </a:p>
          </p:txBody>
        </p:sp>
      </p:grpSp>
      <p:grpSp>
        <p:nvGrpSpPr>
          <p:cNvPr id="44" name="Group 71"/>
          <p:cNvGrpSpPr/>
          <p:nvPr/>
        </p:nvGrpSpPr>
        <p:grpSpPr>
          <a:xfrm>
            <a:off x="3471550" y="4295774"/>
            <a:ext cx="2548250" cy="809626"/>
            <a:chOff x="1938650" y="3161531"/>
            <a:chExt cx="3538850" cy="1041683"/>
          </a:xfrm>
        </p:grpSpPr>
        <p:sp>
          <p:nvSpPr>
            <p:cNvPr id="45" name="Curved Up Ribbon 44"/>
            <p:cNvSpPr/>
            <p:nvPr/>
          </p:nvSpPr>
          <p:spPr bwMode="auto">
            <a:xfrm>
              <a:off x="1938650" y="3222809"/>
              <a:ext cx="3538850" cy="980405"/>
            </a:xfrm>
            <a:prstGeom prst="ellipseRibbon2">
              <a:avLst/>
            </a:prstGeom>
            <a:solidFill>
              <a:schemeClr val="bg2"/>
            </a:solidFill>
            <a:ln w="254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mtClean="0">
                <a:solidFill>
                  <a:srgbClr val="FFFF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808305" y="3161531"/>
              <a:ext cx="1828800" cy="811784"/>
            </a:xfrm>
            <a:prstGeom prst="rect">
              <a:avLst/>
            </a:prstGeom>
            <a:solidFill>
              <a:schemeClr val="bg2"/>
            </a:solidFill>
            <a:ln w="254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 b="1" dirty="0" smtClean="0">
                  <a:solidFill>
                    <a:srgbClr val="FFFF00"/>
                  </a:solidFill>
                </a:rPr>
                <a:t>Allen </a:t>
              </a:r>
            </a:p>
            <a:p>
              <a:pPr algn="ctr" eaLnBrk="0" hangingPunct="0"/>
              <a:r>
                <a:rPr lang="en-US" sz="1800" b="1" dirty="0" smtClean="0">
                  <a:solidFill>
                    <a:srgbClr val="FFFF00"/>
                  </a:solidFill>
                </a:rPr>
                <a:t>Yin</a:t>
              </a:r>
            </a:p>
          </p:txBody>
        </p:sp>
      </p:grpSp>
      <p:grpSp>
        <p:nvGrpSpPr>
          <p:cNvPr id="47" name="Group 71"/>
          <p:cNvGrpSpPr/>
          <p:nvPr/>
        </p:nvGrpSpPr>
        <p:grpSpPr>
          <a:xfrm>
            <a:off x="3476625" y="4943475"/>
            <a:ext cx="2548250" cy="809626"/>
            <a:chOff x="1938650" y="3161531"/>
            <a:chExt cx="3538850" cy="1041683"/>
          </a:xfrm>
        </p:grpSpPr>
        <p:sp>
          <p:nvSpPr>
            <p:cNvPr id="48" name="Curved Up Ribbon 47"/>
            <p:cNvSpPr/>
            <p:nvPr/>
          </p:nvSpPr>
          <p:spPr bwMode="auto">
            <a:xfrm>
              <a:off x="1938650" y="3222809"/>
              <a:ext cx="3538850" cy="980405"/>
            </a:xfrm>
            <a:prstGeom prst="ellipseRibbon2">
              <a:avLst/>
            </a:prstGeom>
            <a:solidFill>
              <a:srgbClr val="FFFF00"/>
            </a:solidFill>
            <a:ln w="254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808305" y="3161531"/>
              <a:ext cx="1828800" cy="831584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2"/>
                  </a:solidFill>
                </a:rPr>
                <a:t>Pikka</a:t>
              </a:r>
            </a:p>
            <a:p>
              <a:pPr algn="ctr"/>
              <a:r>
                <a:rPr lang="en-US" sz="1800" b="1" dirty="0" smtClean="0">
                  <a:solidFill>
                    <a:schemeClr val="bg2"/>
                  </a:solidFill>
                </a:rPr>
                <a:t>Sodhi</a:t>
              </a:r>
            </a:p>
          </p:txBody>
        </p:sp>
      </p:grpSp>
      <p:grpSp>
        <p:nvGrpSpPr>
          <p:cNvPr id="50" name="Group 71"/>
          <p:cNvGrpSpPr/>
          <p:nvPr/>
        </p:nvGrpSpPr>
        <p:grpSpPr>
          <a:xfrm>
            <a:off x="3505200" y="5638800"/>
            <a:ext cx="2548250" cy="809626"/>
            <a:chOff x="1938650" y="3161531"/>
            <a:chExt cx="3538850" cy="1041683"/>
          </a:xfrm>
        </p:grpSpPr>
        <p:sp>
          <p:nvSpPr>
            <p:cNvPr id="51" name="Curved Up Ribbon 50"/>
            <p:cNvSpPr/>
            <p:nvPr/>
          </p:nvSpPr>
          <p:spPr bwMode="auto">
            <a:xfrm>
              <a:off x="1938650" y="3222809"/>
              <a:ext cx="3538850" cy="980405"/>
            </a:xfrm>
            <a:prstGeom prst="ellipseRibbon2">
              <a:avLst/>
            </a:prstGeom>
            <a:solidFill>
              <a:schemeClr val="bg2"/>
            </a:solidFill>
            <a:ln w="254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mtClean="0">
                <a:solidFill>
                  <a:srgbClr val="FFFF0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808305" y="3161531"/>
              <a:ext cx="1828800" cy="811784"/>
            </a:xfrm>
            <a:prstGeom prst="rect">
              <a:avLst/>
            </a:prstGeom>
            <a:solidFill>
              <a:schemeClr val="bg2"/>
            </a:solidFill>
            <a:ln w="254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 b="1" dirty="0" smtClean="0">
                  <a:solidFill>
                    <a:srgbClr val="FFFF00"/>
                  </a:solidFill>
                </a:rPr>
                <a:t>Peggy </a:t>
              </a:r>
            </a:p>
            <a:p>
              <a:pPr algn="ctr" eaLnBrk="0" hangingPunct="0"/>
              <a:r>
                <a:rPr lang="en-US" sz="1800" b="1" dirty="0" smtClean="0">
                  <a:solidFill>
                    <a:srgbClr val="FFFF00"/>
                  </a:solidFill>
                </a:rPr>
                <a:t>Arrivas</a:t>
              </a:r>
            </a:p>
          </p:txBody>
        </p:sp>
      </p:grpSp>
      <p:grpSp>
        <p:nvGrpSpPr>
          <p:cNvPr id="53" name="Group 71"/>
          <p:cNvGrpSpPr/>
          <p:nvPr/>
        </p:nvGrpSpPr>
        <p:grpSpPr>
          <a:xfrm>
            <a:off x="838200" y="6400800"/>
            <a:ext cx="2548250" cy="809626"/>
            <a:chOff x="1938650" y="3161531"/>
            <a:chExt cx="3538850" cy="1041683"/>
          </a:xfrm>
        </p:grpSpPr>
        <p:sp>
          <p:nvSpPr>
            <p:cNvPr id="54" name="Curved Up Ribbon 53"/>
            <p:cNvSpPr/>
            <p:nvPr/>
          </p:nvSpPr>
          <p:spPr bwMode="auto">
            <a:xfrm>
              <a:off x="1938650" y="3222809"/>
              <a:ext cx="3538850" cy="980405"/>
            </a:xfrm>
            <a:prstGeom prst="ellipseRibbon2">
              <a:avLst/>
            </a:prstGeom>
            <a:solidFill>
              <a:schemeClr val="bg2"/>
            </a:solidFill>
            <a:ln w="254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mtClean="0">
                <a:solidFill>
                  <a:srgbClr val="FFFF0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808305" y="3161531"/>
              <a:ext cx="1828800" cy="811784"/>
            </a:xfrm>
            <a:prstGeom prst="rect">
              <a:avLst/>
            </a:prstGeom>
            <a:solidFill>
              <a:schemeClr val="bg2"/>
            </a:solidFill>
            <a:ln w="254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 b="1" dirty="0" smtClean="0">
                  <a:solidFill>
                    <a:srgbClr val="FFFF00"/>
                  </a:solidFill>
                </a:rPr>
                <a:t>Doris</a:t>
              </a:r>
            </a:p>
            <a:p>
              <a:pPr algn="ctr" eaLnBrk="0" hangingPunct="0"/>
              <a:r>
                <a:rPr lang="en-US" sz="1800" b="1" dirty="0" smtClean="0">
                  <a:solidFill>
                    <a:srgbClr val="FFFF00"/>
                  </a:solidFill>
                </a:rPr>
                <a:t>Wildeman</a:t>
              </a:r>
            </a:p>
          </p:txBody>
        </p:sp>
      </p:grpSp>
      <p:grpSp>
        <p:nvGrpSpPr>
          <p:cNvPr id="56" name="Group 71"/>
          <p:cNvGrpSpPr/>
          <p:nvPr/>
        </p:nvGrpSpPr>
        <p:grpSpPr>
          <a:xfrm>
            <a:off x="3429000" y="6400800"/>
            <a:ext cx="2548250" cy="809626"/>
            <a:chOff x="1938650" y="3161531"/>
            <a:chExt cx="3538850" cy="1041683"/>
          </a:xfrm>
        </p:grpSpPr>
        <p:sp>
          <p:nvSpPr>
            <p:cNvPr id="57" name="Curved Up Ribbon 56"/>
            <p:cNvSpPr/>
            <p:nvPr/>
          </p:nvSpPr>
          <p:spPr bwMode="auto">
            <a:xfrm>
              <a:off x="1938650" y="3222809"/>
              <a:ext cx="3538850" cy="980405"/>
            </a:xfrm>
            <a:prstGeom prst="ellipseRibbon2">
              <a:avLst/>
            </a:prstGeom>
            <a:solidFill>
              <a:srgbClr val="FFFF00"/>
            </a:solidFill>
            <a:ln w="254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808305" y="3161531"/>
              <a:ext cx="1828800" cy="831584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2"/>
                  </a:solidFill>
                </a:rPr>
                <a:t>Irene</a:t>
              </a:r>
            </a:p>
            <a:p>
              <a:pPr algn="ctr"/>
              <a:r>
                <a:rPr lang="en-US" sz="1800" b="1" dirty="0" smtClean="0">
                  <a:solidFill>
                    <a:schemeClr val="bg2"/>
                  </a:solidFill>
                </a:rPr>
                <a:t>Yamamoto</a:t>
              </a:r>
            </a:p>
          </p:txBody>
        </p:sp>
      </p:grpSp>
      <p:grpSp>
        <p:nvGrpSpPr>
          <p:cNvPr id="59" name="Group 71"/>
          <p:cNvGrpSpPr/>
          <p:nvPr/>
        </p:nvGrpSpPr>
        <p:grpSpPr>
          <a:xfrm>
            <a:off x="6029325" y="6410325"/>
            <a:ext cx="2548250" cy="809626"/>
            <a:chOff x="1938650" y="3161531"/>
            <a:chExt cx="3538850" cy="1041683"/>
          </a:xfrm>
        </p:grpSpPr>
        <p:sp>
          <p:nvSpPr>
            <p:cNvPr id="60" name="Curved Up Ribbon 59"/>
            <p:cNvSpPr/>
            <p:nvPr/>
          </p:nvSpPr>
          <p:spPr bwMode="auto">
            <a:xfrm>
              <a:off x="1938650" y="3222809"/>
              <a:ext cx="3538850" cy="980405"/>
            </a:xfrm>
            <a:prstGeom prst="ellipseRibbon2">
              <a:avLst/>
            </a:prstGeom>
            <a:solidFill>
              <a:schemeClr val="bg2"/>
            </a:solidFill>
            <a:ln w="254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0" latin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tabLst/>
              </a:pPr>
              <a:endParaRPr lang="en-US" smtClean="0">
                <a:solidFill>
                  <a:srgbClr val="FFFF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808305" y="3161531"/>
              <a:ext cx="1828800" cy="784325"/>
            </a:xfrm>
            <a:prstGeom prst="rect">
              <a:avLst/>
            </a:prstGeom>
            <a:solidFill>
              <a:schemeClr val="bg2"/>
            </a:solidFill>
            <a:ln w="254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 b="1" dirty="0" smtClean="0">
                  <a:solidFill>
                    <a:srgbClr val="FFFF00"/>
                  </a:solidFill>
                </a:rPr>
                <a:t>Kim </a:t>
              </a:r>
            </a:p>
            <a:p>
              <a:pPr algn="ctr" eaLnBrk="0" hangingPunct="0"/>
              <a:r>
                <a:rPr lang="en-US" sz="1800" b="1" dirty="0" smtClean="0">
                  <a:solidFill>
                    <a:srgbClr val="FFFF00"/>
                  </a:solidFill>
                </a:rPr>
                <a:t>Williams</a:t>
              </a:r>
            </a:p>
          </p:txBody>
        </p:sp>
      </p:grpSp>
      <p:grpSp>
        <p:nvGrpSpPr>
          <p:cNvPr id="62" name="Group 71"/>
          <p:cNvGrpSpPr/>
          <p:nvPr/>
        </p:nvGrpSpPr>
        <p:grpSpPr>
          <a:xfrm>
            <a:off x="6096000" y="5638800"/>
            <a:ext cx="2548250" cy="809626"/>
            <a:chOff x="1938650" y="3161531"/>
            <a:chExt cx="3538850" cy="1041683"/>
          </a:xfrm>
        </p:grpSpPr>
        <p:sp>
          <p:nvSpPr>
            <p:cNvPr id="63" name="Curved Up Ribbon 62"/>
            <p:cNvSpPr/>
            <p:nvPr/>
          </p:nvSpPr>
          <p:spPr bwMode="auto">
            <a:xfrm>
              <a:off x="1938650" y="3222809"/>
              <a:ext cx="3538850" cy="980405"/>
            </a:xfrm>
            <a:prstGeom prst="ellipseRibbon2">
              <a:avLst/>
            </a:prstGeom>
            <a:solidFill>
              <a:srgbClr val="FFFF00"/>
            </a:solidFill>
            <a:ln w="254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808305" y="3161531"/>
              <a:ext cx="1828800" cy="831584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2"/>
                  </a:solidFill>
                </a:rPr>
                <a:t>John Barrett</a:t>
              </a:r>
            </a:p>
          </p:txBody>
        </p:sp>
      </p:grpSp>
      <p:grpSp>
        <p:nvGrpSpPr>
          <p:cNvPr id="65" name="Group 71"/>
          <p:cNvGrpSpPr/>
          <p:nvPr/>
        </p:nvGrpSpPr>
        <p:grpSpPr>
          <a:xfrm>
            <a:off x="6096000" y="5000627"/>
            <a:ext cx="2548250" cy="761999"/>
            <a:chOff x="1938650" y="3222810"/>
            <a:chExt cx="3538850" cy="980405"/>
          </a:xfrm>
        </p:grpSpPr>
        <p:sp>
          <p:nvSpPr>
            <p:cNvPr id="66" name="Curved Up Ribbon 65"/>
            <p:cNvSpPr/>
            <p:nvPr/>
          </p:nvSpPr>
          <p:spPr bwMode="auto">
            <a:xfrm>
              <a:off x="1938650" y="3222810"/>
              <a:ext cx="3538850" cy="980405"/>
            </a:xfrm>
            <a:prstGeom prst="ellipseRibbon2">
              <a:avLst/>
            </a:prstGeom>
            <a:solidFill>
              <a:schemeClr val="bg2"/>
            </a:solidFill>
            <a:ln w="254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0" latin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tabLst/>
              </a:pPr>
              <a:endParaRPr lang="en-US" smtClean="0">
                <a:solidFill>
                  <a:srgbClr val="FFFF0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808305" y="3259572"/>
              <a:ext cx="1828800" cy="713743"/>
            </a:xfrm>
            <a:prstGeom prst="rect">
              <a:avLst/>
            </a:prstGeom>
            <a:solidFill>
              <a:schemeClr val="bg2"/>
            </a:solidFill>
            <a:ln w="254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 b="1" dirty="0" smtClean="0">
                  <a:solidFill>
                    <a:srgbClr val="FFFF00"/>
                  </a:solidFill>
                </a:rPr>
                <a:t>Sandra</a:t>
              </a:r>
            </a:p>
            <a:p>
              <a:pPr algn="ctr" eaLnBrk="0" hangingPunct="0"/>
              <a:r>
                <a:rPr lang="en-US" sz="1800" b="1" dirty="0" smtClean="0">
                  <a:solidFill>
                    <a:srgbClr val="FFFF00"/>
                  </a:solidFill>
                </a:rPr>
                <a:t>Chan</a:t>
              </a: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6090925" y="4305300"/>
            <a:ext cx="2548250" cy="809627"/>
            <a:chOff x="1938650" y="3161531"/>
            <a:chExt cx="3538850" cy="1041684"/>
          </a:xfrm>
        </p:grpSpPr>
        <p:sp>
          <p:nvSpPr>
            <p:cNvPr id="72" name="Curved Up Ribbon 71"/>
            <p:cNvSpPr/>
            <p:nvPr/>
          </p:nvSpPr>
          <p:spPr bwMode="auto">
            <a:xfrm>
              <a:off x="1938650" y="3222810"/>
              <a:ext cx="3538850" cy="980405"/>
            </a:xfrm>
            <a:prstGeom prst="ellipseRibbon2">
              <a:avLst/>
            </a:prstGeom>
            <a:solidFill>
              <a:srgbClr val="FFFF00"/>
            </a:solidFill>
            <a:ln w="254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808305" y="3161531"/>
              <a:ext cx="1828800" cy="831584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2"/>
                  </a:solidFill>
                </a:rPr>
                <a:t>Vicky</a:t>
              </a:r>
            </a:p>
            <a:p>
              <a:pPr algn="ctr"/>
              <a:r>
                <a:rPr lang="en-US" sz="1800" b="1" dirty="0" smtClean="0">
                  <a:solidFill>
                    <a:schemeClr val="bg2"/>
                  </a:solidFill>
                </a:rPr>
                <a:t>Lam</a:t>
              </a:r>
            </a:p>
          </p:txBody>
        </p:sp>
      </p:grpSp>
      <p:grpSp>
        <p:nvGrpSpPr>
          <p:cNvPr id="74" name="Group 71"/>
          <p:cNvGrpSpPr/>
          <p:nvPr/>
        </p:nvGrpSpPr>
        <p:grpSpPr>
          <a:xfrm>
            <a:off x="6172200" y="3657600"/>
            <a:ext cx="2548250" cy="809627"/>
            <a:chOff x="1938650" y="3161531"/>
            <a:chExt cx="3538850" cy="1041684"/>
          </a:xfrm>
        </p:grpSpPr>
        <p:sp>
          <p:nvSpPr>
            <p:cNvPr id="75" name="Curved Up Ribbon 74"/>
            <p:cNvSpPr/>
            <p:nvPr/>
          </p:nvSpPr>
          <p:spPr bwMode="auto">
            <a:xfrm>
              <a:off x="1938650" y="3222810"/>
              <a:ext cx="3538850" cy="980405"/>
            </a:xfrm>
            <a:prstGeom prst="ellipseRibbon2">
              <a:avLst/>
            </a:prstGeom>
            <a:solidFill>
              <a:schemeClr val="bg2"/>
            </a:solidFill>
            <a:ln w="254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mtClean="0">
                <a:solidFill>
                  <a:srgbClr val="FFFF00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808305" y="3161531"/>
              <a:ext cx="1828800" cy="811784"/>
            </a:xfrm>
            <a:prstGeom prst="rect">
              <a:avLst/>
            </a:prstGeom>
            <a:solidFill>
              <a:schemeClr val="bg2"/>
            </a:solidFill>
            <a:ln w="254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 b="1" dirty="0" smtClean="0">
                  <a:solidFill>
                    <a:srgbClr val="FFFF00"/>
                  </a:solidFill>
                </a:rPr>
                <a:t>Alan </a:t>
              </a:r>
            </a:p>
            <a:p>
              <a:pPr algn="ctr" eaLnBrk="0" hangingPunct="0"/>
              <a:r>
                <a:rPr lang="en-US" sz="1800" b="1" dirty="0" smtClean="0">
                  <a:solidFill>
                    <a:srgbClr val="FFFF00"/>
                  </a:solidFill>
                </a:rPr>
                <a:t>Moloney</a:t>
              </a:r>
            </a:p>
          </p:txBody>
        </p:sp>
      </p:grpSp>
      <p:grpSp>
        <p:nvGrpSpPr>
          <p:cNvPr id="78" name="Group 71"/>
          <p:cNvGrpSpPr/>
          <p:nvPr/>
        </p:nvGrpSpPr>
        <p:grpSpPr>
          <a:xfrm>
            <a:off x="3429000" y="2286000"/>
            <a:ext cx="2548250" cy="809627"/>
            <a:chOff x="1938650" y="3161531"/>
            <a:chExt cx="3538850" cy="1041684"/>
          </a:xfrm>
        </p:grpSpPr>
        <p:sp>
          <p:nvSpPr>
            <p:cNvPr id="79" name="Curved Up Ribbon 78"/>
            <p:cNvSpPr/>
            <p:nvPr/>
          </p:nvSpPr>
          <p:spPr bwMode="auto">
            <a:xfrm>
              <a:off x="1938650" y="3222810"/>
              <a:ext cx="3538850" cy="980405"/>
            </a:xfrm>
            <a:prstGeom prst="ellipseRibbon2">
              <a:avLst/>
            </a:prstGeom>
            <a:solidFill>
              <a:srgbClr val="FFFF00"/>
            </a:solidFill>
            <a:ln w="254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808305" y="3161531"/>
              <a:ext cx="1828800" cy="831584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2"/>
                  </a:solidFill>
                </a:rPr>
                <a:t>Michael</a:t>
              </a:r>
            </a:p>
            <a:p>
              <a:pPr algn="ctr"/>
              <a:r>
                <a:rPr lang="en-US" sz="1800" b="1" dirty="0" smtClean="0">
                  <a:solidFill>
                    <a:schemeClr val="bg2"/>
                  </a:solidFill>
                </a:rPr>
                <a:t>Strach</a:t>
              </a:r>
            </a:p>
          </p:txBody>
        </p:sp>
      </p:grpSp>
      <p:grpSp>
        <p:nvGrpSpPr>
          <p:cNvPr id="81" name="Group 71"/>
          <p:cNvGrpSpPr/>
          <p:nvPr/>
        </p:nvGrpSpPr>
        <p:grpSpPr>
          <a:xfrm>
            <a:off x="3429000" y="2981326"/>
            <a:ext cx="2548250" cy="828682"/>
            <a:chOff x="1938650" y="3137016"/>
            <a:chExt cx="3538850" cy="1066199"/>
          </a:xfrm>
        </p:grpSpPr>
        <p:sp>
          <p:nvSpPr>
            <p:cNvPr id="82" name="Curved Up Ribbon 81"/>
            <p:cNvSpPr/>
            <p:nvPr/>
          </p:nvSpPr>
          <p:spPr bwMode="auto">
            <a:xfrm>
              <a:off x="1938650" y="3222810"/>
              <a:ext cx="3538850" cy="980405"/>
            </a:xfrm>
            <a:prstGeom prst="ellipseRibbon2">
              <a:avLst/>
            </a:prstGeom>
            <a:solidFill>
              <a:schemeClr val="bg2"/>
            </a:solidFill>
            <a:ln w="254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mtClean="0">
                <a:solidFill>
                  <a:srgbClr val="FFFF00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785224" y="3137016"/>
              <a:ext cx="1828800" cy="811783"/>
            </a:xfrm>
            <a:prstGeom prst="rect">
              <a:avLst/>
            </a:prstGeom>
            <a:solidFill>
              <a:schemeClr val="bg2"/>
            </a:solidFill>
            <a:ln w="254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 b="1" dirty="0" smtClean="0">
                  <a:solidFill>
                    <a:srgbClr val="FFFF00"/>
                  </a:solidFill>
                </a:rPr>
                <a:t>Jeff</a:t>
              </a:r>
            </a:p>
            <a:p>
              <a:pPr algn="ctr" eaLnBrk="0" hangingPunct="0"/>
              <a:r>
                <a:rPr lang="en-US" sz="1800" b="1" dirty="0" smtClean="0">
                  <a:solidFill>
                    <a:srgbClr val="FFFF00"/>
                  </a:solidFill>
                </a:rPr>
                <a:t>Donahue</a:t>
              </a:r>
            </a:p>
          </p:txBody>
        </p:sp>
      </p:grpSp>
      <p:grpSp>
        <p:nvGrpSpPr>
          <p:cNvPr id="84" name="Group 71"/>
          <p:cNvGrpSpPr/>
          <p:nvPr/>
        </p:nvGrpSpPr>
        <p:grpSpPr>
          <a:xfrm>
            <a:off x="6172200" y="2895600"/>
            <a:ext cx="2548250" cy="809627"/>
            <a:chOff x="1938650" y="3161531"/>
            <a:chExt cx="3538850" cy="1041684"/>
          </a:xfrm>
        </p:grpSpPr>
        <p:sp>
          <p:nvSpPr>
            <p:cNvPr id="85" name="Curved Up Ribbon 84"/>
            <p:cNvSpPr/>
            <p:nvPr/>
          </p:nvSpPr>
          <p:spPr bwMode="auto">
            <a:xfrm>
              <a:off x="1938650" y="3222810"/>
              <a:ext cx="3538850" cy="980405"/>
            </a:xfrm>
            <a:prstGeom prst="ellipseRibbon2">
              <a:avLst/>
            </a:prstGeom>
            <a:solidFill>
              <a:srgbClr val="FFFF00"/>
            </a:solidFill>
            <a:ln w="254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808305" y="3161531"/>
              <a:ext cx="1828800" cy="831584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2"/>
                  </a:solidFill>
                </a:rPr>
                <a:t>Lesley</a:t>
              </a:r>
            </a:p>
            <a:p>
              <a:pPr algn="ctr"/>
              <a:r>
                <a:rPr lang="en-US" sz="1800" b="1" dirty="0" smtClean="0">
                  <a:solidFill>
                    <a:schemeClr val="bg2"/>
                  </a:solidFill>
                </a:rPr>
                <a:t>Clark</a:t>
              </a:r>
            </a:p>
          </p:txBody>
        </p:sp>
      </p:grpSp>
      <p:grpSp>
        <p:nvGrpSpPr>
          <p:cNvPr id="87" name="Group 71"/>
          <p:cNvGrpSpPr/>
          <p:nvPr/>
        </p:nvGrpSpPr>
        <p:grpSpPr>
          <a:xfrm>
            <a:off x="6172200" y="2209800"/>
            <a:ext cx="2548250" cy="809627"/>
            <a:chOff x="1938650" y="3161531"/>
            <a:chExt cx="3538850" cy="1041684"/>
          </a:xfrm>
        </p:grpSpPr>
        <p:sp>
          <p:nvSpPr>
            <p:cNvPr id="88" name="Curved Up Ribbon 87"/>
            <p:cNvSpPr/>
            <p:nvPr/>
          </p:nvSpPr>
          <p:spPr bwMode="auto">
            <a:xfrm>
              <a:off x="1938650" y="3222810"/>
              <a:ext cx="3538850" cy="980405"/>
            </a:xfrm>
            <a:prstGeom prst="ellipseRibbon2">
              <a:avLst/>
            </a:prstGeom>
            <a:solidFill>
              <a:schemeClr val="bg2"/>
            </a:solidFill>
            <a:ln w="254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mtClean="0">
                <a:solidFill>
                  <a:srgbClr val="FFFF00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808305" y="3161531"/>
              <a:ext cx="1828800" cy="811784"/>
            </a:xfrm>
            <a:prstGeom prst="rect">
              <a:avLst/>
            </a:prstGeom>
            <a:solidFill>
              <a:schemeClr val="bg2"/>
            </a:solidFill>
            <a:ln w="254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 b="1" dirty="0" smtClean="0">
                  <a:solidFill>
                    <a:srgbClr val="FFFF00"/>
                  </a:solidFill>
                </a:rPr>
                <a:t>Janis</a:t>
              </a:r>
            </a:p>
            <a:p>
              <a:pPr algn="ctr" eaLnBrk="0" hangingPunct="0"/>
              <a:r>
                <a:rPr lang="en-US" sz="1800" b="1" dirty="0" smtClean="0">
                  <a:solidFill>
                    <a:srgbClr val="FFFF00"/>
                  </a:solidFill>
                </a:rPr>
                <a:t>Vega</a:t>
              </a:r>
            </a:p>
          </p:txBody>
        </p:sp>
      </p:grpSp>
      <p:grpSp>
        <p:nvGrpSpPr>
          <p:cNvPr id="90" name="Group 71"/>
          <p:cNvGrpSpPr/>
          <p:nvPr/>
        </p:nvGrpSpPr>
        <p:grpSpPr>
          <a:xfrm>
            <a:off x="6172200" y="1447800"/>
            <a:ext cx="2548250" cy="809627"/>
            <a:chOff x="1938650" y="3161531"/>
            <a:chExt cx="3538850" cy="1041684"/>
          </a:xfrm>
        </p:grpSpPr>
        <p:sp>
          <p:nvSpPr>
            <p:cNvPr id="91" name="Curved Up Ribbon 90"/>
            <p:cNvSpPr/>
            <p:nvPr/>
          </p:nvSpPr>
          <p:spPr bwMode="auto">
            <a:xfrm>
              <a:off x="1938650" y="3222810"/>
              <a:ext cx="3538850" cy="980405"/>
            </a:xfrm>
            <a:prstGeom prst="ellipseRibbon2">
              <a:avLst/>
            </a:prstGeom>
            <a:solidFill>
              <a:srgbClr val="FFFF00"/>
            </a:solidFill>
            <a:ln w="254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808305" y="3161531"/>
              <a:ext cx="1828800" cy="831584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2"/>
                  </a:solidFill>
                </a:rPr>
                <a:t>Debra</a:t>
              </a:r>
            </a:p>
            <a:p>
              <a:pPr algn="ctr"/>
              <a:r>
                <a:rPr lang="en-US" sz="1800" b="1" dirty="0" smtClean="0">
                  <a:solidFill>
                    <a:schemeClr val="bg2"/>
                  </a:solidFill>
                </a:rPr>
                <a:t>Almason</a:t>
              </a:r>
            </a:p>
          </p:txBody>
        </p:sp>
      </p:grpSp>
    </p:spTree>
    <p:custDataLst>
      <p:tags r:id="rId1"/>
    </p:custData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762000" y="838200"/>
            <a:ext cx="7239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lvl="1" defTabSz="1019175" eaLnBrk="0" hangingPunct="0">
              <a:lnSpc>
                <a:spcPts val="2788"/>
              </a:lnSpc>
            </a:pPr>
            <a:r>
              <a:rPr lang="en-US" sz="2300" b="1" kern="0" dirty="0" smtClean="0">
                <a:ea typeface="LF_Kai" pitchFamily="2" charset="-122"/>
              </a:rPr>
              <a:t>HR Announcements, Comments and Questions?</a:t>
            </a:r>
            <a:endParaRPr kumimoji="0" lang="en-US" sz="23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rebuchet MS" pitchFamily="34" charset="0"/>
              <a:ea typeface="LF_Kai" pitchFamily="2" charset="-122"/>
              <a:cs typeface="LF_Kai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gray">
          <a:xfrm>
            <a:off x="381000" y="1371600"/>
            <a:ext cx="8763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36571" rIns="36571" bIns="36571"/>
          <a:lstStyle/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</a:pPr>
            <a:r>
              <a:rPr lang="en-US" sz="2400" b="1" dirty="0" smtClean="0">
                <a:solidFill>
                  <a:schemeClr val="bg2"/>
                </a:solidFill>
                <a:sym typeface="Wingdings" pitchFamily="2" charset="2"/>
              </a:rPr>
              <a:t>1. New UCOP Local HR Business Partner: </a:t>
            </a: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</a:pPr>
            <a:r>
              <a:rPr lang="en-US" sz="2400" b="1" dirty="0" smtClean="0">
                <a:solidFill>
                  <a:schemeClr val="bg2"/>
                </a:solidFill>
                <a:sym typeface="Wingdings" pitchFamily="2" charset="2"/>
              </a:rPr>
              <a:t>	</a:t>
            </a:r>
            <a:r>
              <a:rPr lang="en-US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sym typeface="Wingdings" pitchFamily="2" charset="2"/>
              </a:rPr>
              <a:t>Patsy Alejado</a:t>
            </a: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</a:pPr>
            <a:endParaRPr lang="en-US" sz="2400" b="1" dirty="0" smtClean="0">
              <a:solidFill>
                <a:schemeClr val="bg2"/>
              </a:solidFill>
              <a:sym typeface="Wingdings" pitchFamily="2" charset="2"/>
            </a:endParaRP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</a:pPr>
            <a:r>
              <a:rPr lang="en-US" sz="2400" b="1" dirty="0" smtClean="0">
                <a:solidFill>
                  <a:schemeClr val="bg2"/>
                </a:solidFill>
                <a:sym typeface="Wingdings" pitchFamily="2" charset="2"/>
              </a:rPr>
              <a:t>2. Transition Assistance Payroll Advance Program </a:t>
            </a: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</a:pPr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sym typeface="Wingdings" pitchFamily="2" charset="2"/>
              </a:rPr>
              <a:t>	</a:t>
            </a:r>
            <a:r>
              <a:rPr lang="en-US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sym typeface="Wingdings" pitchFamily="2" charset="2"/>
              </a:rPr>
              <a:t>Questions or Comments</a:t>
            </a:r>
            <a:r>
              <a:rPr lang="en-US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sym typeface="Wingdings" pitchFamily="2" charset="2"/>
              </a:rPr>
              <a:t>?</a:t>
            </a: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</a:pPr>
            <a:endParaRPr lang="en-US" sz="2000" b="1" dirty="0" smtClean="0">
              <a:solidFill>
                <a:schemeClr val="bg2">
                  <a:lumMod val="40000"/>
                  <a:lumOff val="60000"/>
                </a:schemeClr>
              </a:solidFill>
              <a:sym typeface="Wingdings" pitchFamily="2" charset="2"/>
            </a:endParaRP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</a:pPr>
            <a:r>
              <a:rPr lang="en-US" sz="2000" b="1" dirty="0" smtClean="0">
                <a:solidFill>
                  <a:schemeClr val="bg2"/>
                </a:solidFill>
                <a:sym typeface="Wingdings" pitchFamily="2" charset="2"/>
              </a:rPr>
              <a:t>2. </a:t>
            </a:r>
            <a:r>
              <a:rPr lang="en-US" sz="2400" b="1" dirty="0" smtClean="0">
                <a:solidFill>
                  <a:schemeClr val="bg2"/>
                </a:solidFill>
                <a:sym typeface="Wingdings" pitchFamily="2" charset="2"/>
              </a:rPr>
              <a:t>Career Track Project</a:t>
            </a:r>
            <a:endParaRPr lang="en-US" sz="2400" b="1" dirty="0" smtClean="0">
              <a:solidFill>
                <a:schemeClr val="bg2"/>
              </a:solidFill>
              <a:sym typeface="Wingdings" pitchFamily="2" charset="2"/>
            </a:endParaRP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</a:pPr>
            <a:r>
              <a:rPr lang="en-US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sym typeface="Wingdings" pitchFamily="2" charset="2"/>
              </a:rPr>
              <a:t>	</a:t>
            </a:r>
            <a:r>
              <a:rPr lang="en-US" sz="1800" b="1" dirty="0" smtClean="0">
                <a:solidFill>
                  <a:schemeClr val="bg2">
                    <a:lumMod val="40000"/>
                    <a:lumOff val="60000"/>
                  </a:schemeClr>
                </a:solidFill>
                <a:sym typeface="Wingdings" pitchFamily="2" charset="2"/>
              </a:rPr>
              <a:t>Career Tracks will establish a consistent, market-based MSP and PSS job titling system within OP and ultimately across the UC </a:t>
            </a:r>
            <a:r>
              <a:rPr lang="en-US" sz="1800" b="1" dirty="0" smtClean="0">
                <a:solidFill>
                  <a:schemeClr val="bg2">
                    <a:lumMod val="40000"/>
                    <a:lumOff val="60000"/>
                  </a:schemeClr>
                </a:solidFill>
                <a:sym typeface="Wingdings" pitchFamily="2" charset="2"/>
              </a:rPr>
              <a:t>system</a:t>
            </a:r>
            <a:endParaRPr lang="en-US" sz="1800" b="1" dirty="0" smtClean="0">
              <a:solidFill>
                <a:schemeClr val="bg2">
                  <a:lumMod val="40000"/>
                  <a:lumOff val="60000"/>
                </a:schemeClr>
              </a:solidFill>
              <a:sym typeface="Wingdings" pitchFamily="2" charset="2"/>
            </a:endParaRP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</a:pPr>
            <a:endParaRPr lang="en-US" sz="2400" b="1" dirty="0" smtClean="0">
              <a:solidFill>
                <a:schemeClr val="bg2"/>
              </a:solidFill>
              <a:sym typeface="Wingdings" pitchFamily="2" charset="2"/>
            </a:endParaRP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</a:pPr>
            <a:r>
              <a:rPr lang="en-US" sz="2400" b="1" dirty="0" smtClean="0">
                <a:solidFill>
                  <a:schemeClr val="bg2"/>
                </a:solidFill>
                <a:sym typeface="Wingdings" pitchFamily="2" charset="2"/>
              </a:rPr>
              <a:t>3.</a:t>
            </a:r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sym typeface="Wingdings" pitchFamily="2" charset="2"/>
              </a:rPr>
              <a:t> </a:t>
            </a:r>
            <a:r>
              <a:rPr lang="en-US" sz="2400" b="1" dirty="0" smtClean="0">
                <a:solidFill>
                  <a:schemeClr val="bg2"/>
                </a:solidFill>
                <a:sym typeface="Wingdings" pitchFamily="2" charset="2"/>
              </a:rPr>
              <a:t>UPTE Campaign for Administrative Professionals</a:t>
            </a: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</a:pPr>
            <a:r>
              <a:rPr lang="en-US" sz="1800" b="1" dirty="0" smtClean="0">
                <a:solidFill>
                  <a:schemeClr val="bg2"/>
                </a:solidFill>
                <a:sym typeface="Wingdings" pitchFamily="2" charset="2"/>
              </a:rPr>
              <a:t>	</a:t>
            </a:r>
            <a:r>
              <a:rPr lang="en-US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sym typeface="Wingdings" pitchFamily="2" charset="2"/>
              </a:rPr>
              <a:t>Michael Lum (</a:t>
            </a:r>
            <a:r>
              <a:rPr lang="en-US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sym typeface="Wingdings" pitchFamily="2" charset="2"/>
                <a:hlinkClick r:id="rId4"/>
              </a:rPr>
              <a:t>Michael.Lum@ucop.edu</a:t>
            </a:r>
            <a:r>
              <a:rPr lang="en-US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sym typeface="Wingdings" pitchFamily="2" charset="2"/>
              </a:rPr>
              <a:t>), Employee and Labor Relations Office can provide guidelines to help you discuss collective bargaining and unionization with your staff and/or to join you at your meetings</a:t>
            </a: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</a:pPr>
            <a:endParaRPr lang="en-US" sz="2400" b="1" dirty="0" smtClean="0">
              <a:solidFill>
                <a:schemeClr val="bg2"/>
              </a:solidFill>
              <a:sym typeface="Wingdings" pitchFamily="2" charset="2"/>
            </a:endParaRP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</a:pPr>
            <a:endParaRPr lang="en-US" sz="2400" b="1" dirty="0" smtClean="0">
              <a:solidFill>
                <a:schemeClr val="bg2"/>
              </a:solidFill>
              <a:sym typeface="Wingdings" pitchFamily="2" charset="2"/>
            </a:endParaRPr>
          </a:p>
        </p:txBody>
      </p:sp>
    </p:spTree>
    <p:custDataLst>
      <p:tags r:id="rId1"/>
    </p:custData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ACTIVE_TEMPLATE" val="Pitchbook-US"/>
  <p:tag name="JPM_AGENDA_PAGE_TITLE" val="Agenda"/>
  <p:tag name="JPM_APPENDIX_PAGE_TITLE" val=" "/>
  <p:tag name="JPM_BASE_TEMPLATE" val="Pitchbook-US.pot"/>
  <p:tag name="JPM_BRAND" val="JPMorgan"/>
  <p:tag name="JPM_CONTINUOUS_NUMBERING" val="True"/>
  <p:tag name="JPM_RESTART_NUMBERS" val="False"/>
  <p:tag name="JPM_PAGE_NUMBERS" val="True"/>
  <p:tag name="JPM_SECTION_NUMBERS" val="False"/>
  <p:tag name="JPM_TRACKERS" val="True"/>
  <p:tag name="JPM_NUMBER_PAGES" val="True"/>
  <p:tag name="JPM_TRACKER_FILENAME_ONLY" val="False"/>
  <p:tag name="JPM_TRACKER_FULL_PATH" val="True"/>
  <p:tag name="JPM_TRACKER_USER_PATH" val="False"/>
  <p:tag name="JPM_TRACKER_USER_PATH_TEXT" val=" "/>
  <p:tag name="JPM_TRACKER_NON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BrandCover"/>
  <p:tag name="JPM_BRAND" val="JPMorga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BrandCover"/>
  <p:tag name="JPM_BRAND" val="JPMorgan Flemin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BRAND" val="JPMorgan Chase"/>
  <p:tag name="JPM_OBJECT_NAME" val="jpmBrandCov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BrandCover"/>
  <p:tag name="JPM_BRAND" val="JPMorgan Partner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Cov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12.gn9snKEivUl2jpdhlh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4lbHIENwCkmdrhOgRgd02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GDu3ygOdU21nfXvyztl5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12.gn9snKEivUl2jpdhlh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97vh90X6pEmiRWKx2D2kl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SlideMasterVerticalRul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97vh90X6pEmiRWKx2D2kl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GDu3ygOdU21nfXvyztl5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Cov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Stamp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BrandCover"/>
  <p:tag name="JPM_BRAND" val="JF Asset Managemen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BrandCover"/>
  <p:tag name="JPM_BRAND" val="JF Fund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BrandCover"/>
  <p:tag name="JPM_BRAND" val="JPMorgan Cazenov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BrandCover"/>
  <p:tag name="JPM_BRAND" val="JPMorgan Private Bank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BrandCover"/>
  <p:tag name="JPM_BRAND" val="Chase"/>
</p:tagLst>
</file>

<file path=ppt/theme/theme1.xml><?xml version="1.0" encoding="utf-8"?>
<a:theme xmlns:a="http://schemas.openxmlformats.org/drawingml/2006/main" name="Pitchbook-US">
  <a:themeElements>
    <a:clrScheme name="Pitchbook-US 1">
      <a:dk1>
        <a:srgbClr val="000000"/>
      </a:dk1>
      <a:lt1>
        <a:srgbClr val="FFFFFF"/>
      </a:lt1>
      <a:dk2>
        <a:srgbClr val="EAEAEA"/>
      </a:dk2>
      <a:lt2>
        <a:srgbClr val="264E84"/>
      </a:lt2>
      <a:accent1>
        <a:srgbClr val="6490CB"/>
      </a:accent1>
      <a:accent2>
        <a:srgbClr val="5FA364"/>
      </a:accent2>
      <a:accent3>
        <a:srgbClr val="FFFFFF"/>
      </a:accent3>
      <a:accent4>
        <a:srgbClr val="000000"/>
      </a:accent4>
      <a:accent5>
        <a:srgbClr val="B8C6E2"/>
      </a:accent5>
      <a:accent6>
        <a:srgbClr val="55935A"/>
      </a:accent6>
      <a:hlink>
        <a:srgbClr val="D6BC38"/>
      </a:hlink>
      <a:folHlink>
        <a:srgbClr val="264E84"/>
      </a:folHlink>
    </a:clrScheme>
    <a:fontScheme name="Pitchbook-US">
      <a:majorFont>
        <a:latin typeface="Trebuchet MS"/>
        <a:ea typeface="LF_Kai"/>
        <a:cs typeface=""/>
      </a:majorFont>
      <a:minorFont>
        <a:latin typeface="Trebuchet MS"/>
        <a:ea typeface="LF_Ka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25400" cap="flat" cmpd="sng" algn="ctr">
          <a:solidFill>
            <a:srgbClr val="FF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45720" tIns="45720" rIns="4572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  <a:txDef>
      <a:spPr>
        <a:solidFill>
          <a:schemeClr val="accent1"/>
        </a:solidFill>
        <a:ln w="25400">
          <a:solidFill>
            <a:schemeClr val="bg2"/>
          </a:solidFill>
        </a:ln>
      </a:spPr>
      <a:bodyPr wrap="square" rtlCol="0">
        <a:spAutoFit/>
      </a:bodyPr>
      <a:lstStyle>
        <a:defPPr algn="ctr">
          <a:defRPr dirty="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Pitchbook-US 1">
        <a:dk1>
          <a:srgbClr val="000000"/>
        </a:dk1>
        <a:lt1>
          <a:srgbClr val="FFFFFF"/>
        </a:lt1>
        <a:dk2>
          <a:srgbClr val="EAEAEA"/>
        </a:dk2>
        <a:lt2>
          <a:srgbClr val="264E84"/>
        </a:lt2>
        <a:accent1>
          <a:srgbClr val="6490CB"/>
        </a:accent1>
        <a:accent2>
          <a:srgbClr val="5FA364"/>
        </a:accent2>
        <a:accent3>
          <a:srgbClr val="FFFFFF"/>
        </a:accent3>
        <a:accent4>
          <a:srgbClr val="000000"/>
        </a:accent4>
        <a:accent5>
          <a:srgbClr val="B8C6E2"/>
        </a:accent5>
        <a:accent6>
          <a:srgbClr val="55935A"/>
        </a:accent6>
        <a:hlink>
          <a:srgbClr val="D6BC38"/>
        </a:hlink>
        <a:folHlink>
          <a:srgbClr val="264E8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E6EAD0"/>
      </a:dk2>
      <a:lt2>
        <a:srgbClr val="2C5280"/>
      </a:lt2>
      <a:accent1>
        <a:srgbClr val="799656"/>
      </a:accent1>
      <a:accent2>
        <a:srgbClr val="D6BC38"/>
      </a:accent2>
      <a:accent3>
        <a:srgbClr val="FFFFFF"/>
      </a:accent3>
      <a:accent4>
        <a:srgbClr val="000000"/>
      </a:accent4>
      <a:accent5>
        <a:srgbClr val="BEC9B4"/>
      </a:accent5>
      <a:accent6>
        <a:srgbClr val="C2AA32"/>
      </a:accent6>
      <a:hlink>
        <a:srgbClr val="6490CB"/>
      </a:hlink>
      <a:folHlink>
        <a:srgbClr val="9579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Pitchbook-US</Template>
  <TotalTime>29128</TotalTime>
  <Words>839</Words>
  <Application>Microsoft Office PowerPoint</Application>
  <PresentationFormat>Custom</PresentationFormat>
  <Paragraphs>268</Paragraphs>
  <Slides>18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Pitchbook-US</vt:lpstr>
      <vt:lpstr>Slide 0</vt:lpstr>
      <vt:lpstr>Agenda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Why are we talking about this?</vt:lpstr>
      <vt:lpstr> Strategic goals survey sent out to all CFO Division employees:  Participation up from prior year</vt:lpstr>
      <vt:lpstr>Slide 12</vt:lpstr>
      <vt:lpstr>Perception has changed somewhat on difficulty of goals to achieve by the Division…</vt:lpstr>
      <vt:lpstr>Game Time – Breaking Down Barriers!!  </vt:lpstr>
      <vt:lpstr>Slide 15</vt:lpstr>
      <vt:lpstr>Wrap-up</vt:lpstr>
      <vt:lpstr>Slide 17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subject/>
  <dc:creator/>
  <cp:keywords/>
  <cp:lastModifiedBy>manguiano</cp:lastModifiedBy>
  <cp:revision>3039</cp:revision>
  <cp:lastPrinted>2002-05-20T22:18:19Z</cp:lastPrinted>
  <dcterms:created xsi:type="dcterms:W3CDTF">2002-01-15T15:45:57Z</dcterms:created>
  <dcterms:modified xsi:type="dcterms:W3CDTF">2012-02-23T19:17:23Z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Current">
    <vt:lpwstr>2.2.0</vt:lpwstr>
  </property>
  <property fmtid="{D5CDD505-2E9C-101B-9397-08002B2CF9AE}" pid="3" name="VersionOriginal">
    <vt:lpwstr>2.2.0</vt:lpwstr>
  </property>
  <property fmtid="{D5CDD505-2E9C-101B-9397-08002B2CF9AE}" pid="4" name="ProductID">
    <vt:lpwstr>2.2.0</vt:lpwstr>
  </property>
</Properties>
</file>