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48"/>
  </p:notesMasterIdLst>
  <p:handoutMasterIdLst>
    <p:handoutMasterId r:id="rId49"/>
  </p:handoutMasterIdLst>
  <p:sldIdLst>
    <p:sldId id="394" r:id="rId2"/>
    <p:sldId id="443" r:id="rId3"/>
    <p:sldId id="452" r:id="rId4"/>
    <p:sldId id="444" r:id="rId5"/>
    <p:sldId id="501" r:id="rId6"/>
    <p:sldId id="503" r:id="rId7"/>
    <p:sldId id="453" r:id="rId8"/>
    <p:sldId id="482" r:id="rId9"/>
    <p:sldId id="505" r:id="rId10"/>
    <p:sldId id="483" r:id="rId11"/>
    <p:sldId id="484" r:id="rId12"/>
    <p:sldId id="485" r:id="rId13"/>
    <p:sldId id="462" r:id="rId14"/>
    <p:sldId id="509" r:id="rId15"/>
    <p:sldId id="486" r:id="rId16"/>
    <p:sldId id="487" r:id="rId17"/>
    <p:sldId id="488" r:id="rId18"/>
    <p:sldId id="489" r:id="rId19"/>
    <p:sldId id="463" r:id="rId20"/>
    <p:sldId id="490" r:id="rId21"/>
    <p:sldId id="507" r:id="rId22"/>
    <p:sldId id="506" r:id="rId23"/>
    <p:sldId id="508" r:id="rId24"/>
    <p:sldId id="510" r:id="rId25"/>
    <p:sldId id="466" r:id="rId26"/>
    <p:sldId id="467" r:id="rId27"/>
    <p:sldId id="492" r:id="rId28"/>
    <p:sldId id="493" r:id="rId29"/>
    <p:sldId id="494" r:id="rId30"/>
    <p:sldId id="495" r:id="rId31"/>
    <p:sldId id="496" r:id="rId32"/>
    <p:sldId id="497" r:id="rId33"/>
    <p:sldId id="502" r:id="rId34"/>
    <p:sldId id="517" r:id="rId35"/>
    <p:sldId id="499" r:id="rId36"/>
    <p:sldId id="513" r:id="rId37"/>
    <p:sldId id="515" r:id="rId38"/>
    <p:sldId id="516" r:id="rId39"/>
    <p:sldId id="455" r:id="rId40"/>
    <p:sldId id="458" r:id="rId41"/>
    <p:sldId id="459" r:id="rId42"/>
    <p:sldId id="518" r:id="rId43"/>
    <p:sldId id="456" r:id="rId44"/>
    <p:sldId id="460" r:id="rId45"/>
    <p:sldId id="457" r:id="rId46"/>
    <p:sldId id="481" r:id="rId47"/>
  </p:sldIdLst>
  <p:sldSz cx="10058400" cy="7772400"/>
  <p:notesSz cx="7010400" cy="9296400"/>
  <p:custDataLst>
    <p:tags r:id="rId50"/>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8AA"/>
    <a:srgbClr val="BAAFD3"/>
    <a:srgbClr val="FA9106"/>
    <a:srgbClr val="3399FF"/>
    <a:srgbClr val="FF33CC"/>
    <a:srgbClr val="9933FF"/>
    <a:srgbClr val="FFFF01"/>
    <a:srgbClr val="00386B"/>
    <a:srgbClr val="D3DBEC"/>
    <a:srgbClr val="C4D8E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1" autoAdjust="0"/>
    <p:restoredTop sz="92781" autoAdjust="0"/>
  </p:normalViewPr>
  <p:slideViewPr>
    <p:cSldViewPr>
      <p:cViewPr>
        <p:scale>
          <a:sx n="80" d="100"/>
          <a:sy n="80" d="100"/>
        </p:scale>
        <p:origin x="-2100" y="-270"/>
      </p:cViewPr>
      <p:guideLst>
        <p:guide orient="horz" pos="4320"/>
        <p:guide orient="horz" pos="768"/>
        <p:guide orient="horz" pos="3888"/>
        <p:guide orient="horz" pos="4128"/>
        <p:guide orient="horz" pos="2736"/>
        <p:guide orient="horz" pos="2448"/>
        <p:guide pos="5808"/>
        <p:guide pos="768"/>
        <p:guide pos="3264"/>
        <p:guide pos="3120"/>
        <p:guide pos="35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455849268841394"/>
          <c:y val="6.4758771929825099E-2"/>
          <c:w val="0.87544150731159043"/>
          <c:h val="0.68476447023069742"/>
        </c:manualLayout>
      </c:layout>
      <c:barChart>
        <c:barDir val="col"/>
        <c:grouping val="clustered"/>
        <c:ser>
          <c:idx val="0"/>
          <c:order val="0"/>
          <c:tx>
            <c:strRef>
              <c:f>Sheet1!$B$1</c:f>
              <c:strCache>
                <c:ptCount val="1"/>
                <c:pt idx="0">
                  <c:v>Prior year</c:v>
                </c:pt>
              </c:strCache>
            </c:strRef>
          </c:tx>
          <c:spPr>
            <a:solidFill>
              <a:schemeClr val="bg2">
                <a:lumMod val="20000"/>
                <a:lumOff val="80000"/>
              </a:schemeClr>
            </a:solidFill>
          </c:spPr>
          <c:dLbls>
            <c:showVal val="1"/>
          </c:dLbls>
          <c:cat>
            <c:strRef>
              <c:f>Sheet1!$A$2:$A$7</c:f>
              <c:strCache>
                <c:ptCount val="6"/>
                <c:pt idx="0">
                  <c:v>Financial Accounting</c:v>
                </c:pt>
                <c:pt idx="1">
                  <c:v>Financial Services &amp; Controls</c:v>
                </c:pt>
                <c:pt idx="2">
                  <c:v>Risk Services</c:v>
                </c:pt>
                <c:pt idx="3">
                  <c:v>Procurement Services</c:v>
                </c:pt>
                <c:pt idx="4">
                  <c:v>Capital Markets Finance</c:v>
                </c:pt>
                <c:pt idx="5">
                  <c:v>CFO Division Overall</c:v>
                </c:pt>
              </c:strCache>
            </c:strRef>
          </c:cat>
          <c:val>
            <c:numRef>
              <c:f>Sheet1!$B$2:$B$7</c:f>
              <c:numCache>
                <c:formatCode>0%</c:formatCode>
                <c:ptCount val="6"/>
                <c:pt idx="0">
                  <c:v>0.35000000000000031</c:v>
                </c:pt>
                <c:pt idx="1">
                  <c:v>4.2857142857142934E-2</c:v>
                </c:pt>
                <c:pt idx="2">
                  <c:v>0.5625</c:v>
                </c:pt>
                <c:pt idx="3">
                  <c:v>0</c:v>
                </c:pt>
                <c:pt idx="4">
                  <c:v>0.25</c:v>
                </c:pt>
                <c:pt idx="5">
                  <c:v>0.20270270270270271</c:v>
                </c:pt>
              </c:numCache>
            </c:numRef>
          </c:val>
        </c:ser>
        <c:ser>
          <c:idx val="1"/>
          <c:order val="1"/>
          <c:tx>
            <c:strRef>
              <c:f>Sheet1!$C$1</c:f>
              <c:strCache>
                <c:ptCount val="1"/>
                <c:pt idx="0">
                  <c:v>Current Year</c:v>
                </c:pt>
              </c:strCache>
            </c:strRef>
          </c:tx>
          <c:spPr>
            <a:solidFill>
              <a:schemeClr val="bg2"/>
            </a:solidFill>
          </c:spPr>
          <c:dLbls>
            <c:showVal val="1"/>
          </c:dLbls>
          <c:cat>
            <c:strRef>
              <c:f>Sheet1!$A$2:$A$7</c:f>
              <c:strCache>
                <c:ptCount val="6"/>
                <c:pt idx="0">
                  <c:v>Financial Accounting</c:v>
                </c:pt>
                <c:pt idx="1">
                  <c:v>Financial Services &amp; Controls</c:v>
                </c:pt>
                <c:pt idx="2">
                  <c:v>Risk Services</c:v>
                </c:pt>
                <c:pt idx="3">
                  <c:v>Procurement Services</c:v>
                </c:pt>
                <c:pt idx="4">
                  <c:v>Capital Markets Finance</c:v>
                </c:pt>
                <c:pt idx="5">
                  <c:v>CFO Division Overall</c:v>
                </c:pt>
              </c:strCache>
            </c:strRef>
          </c:cat>
          <c:val>
            <c:numRef>
              <c:f>Sheet1!$C$2:$C$7</c:f>
              <c:numCache>
                <c:formatCode>0%</c:formatCode>
                <c:ptCount val="6"/>
                <c:pt idx="0">
                  <c:v>0.39534883720930497</c:v>
                </c:pt>
                <c:pt idx="1">
                  <c:v>0.42465753424657526</c:v>
                </c:pt>
                <c:pt idx="2">
                  <c:v>0.66666666666666663</c:v>
                </c:pt>
                <c:pt idx="3">
                  <c:v>0.54</c:v>
                </c:pt>
                <c:pt idx="4">
                  <c:v>1</c:v>
                </c:pt>
                <c:pt idx="5">
                  <c:v>0.46308724832214782</c:v>
                </c:pt>
              </c:numCache>
            </c:numRef>
          </c:val>
        </c:ser>
        <c:axId val="76269440"/>
        <c:axId val="76270976"/>
      </c:barChart>
      <c:catAx>
        <c:axId val="76269440"/>
        <c:scaling>
          <c:orientation val="minMax"/>
        </c:scaling>
        <c:axPos val="b"/>
        <c:majorTickMark val="none"/>
        <c:tickLblPos val="nextTo"/>
        <c:txPr>
          <a:bodyPr/>
          <a:lstStyle/>
          <a:p>
            <a:pPr>
              <a:defRPr sz="1400"/>
            </a:pPr>
            <a:endParaRPr lang="en-US"/>
          </a:p>
        </c:txPr>
        <c:crossAx val="76270976"/>
        <c:crosses val="autoZero"/>
        <c:auto val="1"/>
        <c:lblAlgn val="ctr"/>
        <c:lblOffset val="100"/>
      </c:catAx>
      <c:valAx>
        <c:axId val="76270976"/>
        <c:scaling>
          <c:orientation val="minMax"/>
          <c:max val="1"/>
        </c:scaling>
        <c:axPos val="l"/>
        <c:majorGridlines>
          <c:spPr>
            <a:ln>
              <a:solidFill>
                <a:schemeClr val="bg1">
                  <a:lumMod val="95000"/>
                </a:schemeClr>
              </a:solidFill>
            </a:ln>
          </c:spPr>
        </c:majorGridlines>
        <c:numFmt formatCode="0%" sourceLinked="1"/>
        <c:majorTickMark val="none"/>
        <c:tickLblPos val="nextTo"/>
        <c:crossAx val="76269440"/>
        <c:crosses val="autoZero"/>
        <c:crossBetween val="between"/>
      </c:valAx>
    </c:plotArea>
    <c:legend>
      <c:legendPos val="r"/>
      <c:layout>
        <c:manualLayout>
          <c:xMode val="edge"/>
          <c:yMode val="edge"/>
          <c:x val="0.13255202474690664"/>
          <c:y val="0.13015143666252244"/>
          <c:w val="0.18738845144356991"/>
          <c:h val="0.1170655477275873"/>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385912307836535"/>
          <c:y val="9.2137726205276965E-2"/>
          <c:w val="0.62337305493063366"/>
          <c:h val="0.72787638524351161"/>
        </c:manualLayout>
      </c:layout>
      <c:barChart>
        <c:barDir val="bar"/>
        <c:grouping val="clustered"/>
        <c:ser>
          <c:idx val="0"/>
          <c:order val="0"/>
          <c:tx>
            <c:strRef>
              <c:f>Sheet1!$B$1</c:f>
              <c:strCache>
                <c:ptCount val="1"/>
                <c:pt idx="0">
                  <c:v>Column1</c:v>
                </c:pt>
              </c:strCache>
            </c:strRef>
          </c:tx>
          <c:spPr>
            <a:solidFill>
              <a:schemeClr val="accent2"/>
            </a:solidFill>
          </c:spPr>
          <c:dPt>
            <c:idx val="0"/>
            <c:spPr>
              <a:solidFill>
                <a:srgbClr val="70193D"/>
              </a:solidFill>
            </c:spPr>
          </c:dPt>
          <c:dLbls>
            <c:dLbl>
              <c:idx val="0"/>
              <c:layout>
                <c:manualLayout>
                  <c:x val="-5.9523809523809521E-3"/>
                  <c:y val="2.4509803921568631E-3"/>
                </c:manualLayout>
              </c:layout>
              <c:showVal val="1"/>
            </c:dLbl>
            <c:showVal val="1"/>
          </c:dLbls>
          <c:cat>
            <c:strRef>
              <c:f>Sheet1!$A$2:$A$6</c:f>
              <c:strCache>
                <c:ptCount val="5"/>
                <c:pt idx="0">
                  <c:v>Re-examine the day to day</c:v>
                </c:pt>
                <c:pt idx="1">
                  <c:v>Showcase our value add</c:v>
                </c:pt>
                <c:pt idx="2">
                  <c:v>Engage with the customer</c:v>
                </c:pt>
                <c:pt idx="3">
                  <c:v>Develop our staff</c:v>
                </c:pt>
                <c:pt idx="4">
                  <c:v>Be action oriented</c:v>
                </c:pt>
              </c:strCache>
            </c:strRef>
          </c:cat>
          <c:val>
            <c:numRef>
              <c:f>Sheet1!$B$2:$B$6</c:f>
              <c:numCache>
                <c:formatCode>0%</c:formatCode>
                <c:ptCount val="5"/>
                <c:pt idx="0">
                  <c:v>0.45524549561684152</c:v>
                </c:pt>
                <c:pt idx="1">
                  <c:v>0.5299119316600841</c:v>
                </c:pt>
                <c:pt idx="2">
                  <c:v>0.56952480903709002</c:v>
                </c:pt>
                <c:pt idx="3">
                  <c:v>0.55225407470680576</c:v>
                </c:pt>
                <c:pt idx="4">
                  <c:v>0.51156781553200958</c:v>
                </c:pt>
              </c:numCache>
            </c:numRef>
          </c:val>
        </c:ser>
        <c:axId val="89146880"/>
        <c:axId val="89148416"/>
      </c:barChart>
      <c:catAx>
        <c:axId val="89146880"/>
        <c:scaling>
          <c:orientation val="minMax"/>
        </c:scaling>
        <c:axPos val="l"/>
        <c:tickLblPos val="nextTo"/>
        <c:txPr>
          <a:bodyPr/>
          <a:lstStyle/>
          <a:p>
            <a:pPr>
              <a:defRPr sz="1800"/>
            </a:pPr>
            <a:endParaRPr lang="en-US"/>
          </a:p>
        </c:txPr>
        <c:crossAx val="89148416"/>
        <c:crosses val="autoZero"/>
        <c:auto val="1"/>
        <c:lblAlgn val="ctr"/>
        <c:lblOffset val="100"/>
      </c:catAx>
      <c:valAx>
        <c:axId val="89148416"/>
        <c:scaling>
          <c:orientation val="minMax"/>
          <c:max val="1"/>
        </c:scaling>
        <c:axPos val="b"/>
        <c:majorGridlines>
          <c:spPr>
            <a:ln>
              <a:solidFill>
                <a:schemeClr val="bg1">
                  <a:lumMod val="95000"/>
                </a:schemeClr>
              </a:solidFill>
            </a:ln>
          </c:spPr>
        </c:majorGridlines>
        <c:numFmt formatCode="0%" sourceLinked="1"/>
        <c:tickLblPos val="nextTo"/>
        <c:crossAx val="8914688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74843186974687"/>
          <c:y val="7.6521372328458945E-2"/>
          <c:w val="0.69356999866542102"/>
          <c:h val="0.73072553430821618"/>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spPr>
              <a:solidFill>
                <a:srgbClr val="6490CB"/>
              </a:solidFill>
              <a:ln w="25400">
                <a:solidFill>
                  <a:srgbClr val="FFFFFF"/>
                </a:solidFill>
              </a:ln>
            </c:spPr>
          </c:dPt>
          <c:dPt>
            <c:idx val="1"/>
            <c:spPr>
              <a:solidFill>
                <a:srgbClr val="264E84"/>
              </a:solidFill>
              <a:ln w="25400">
                <a:solidFill>
                  <a:srgbClr val="FFFFFF"/>
                </a:solidFill>
              </a:ln>
            </c:spPr>
          </c:dPt>
          <c:dPt>
            <c:idx val="2"/>
            <c:spPr>
              <a:solidFill>
                <a:srgbClr val="FFFFFF">
                  <a:lumMod val="65000"/>
                </a:srgbClr>
              </a:solidFill>
              <a:ln w="25400">
                <a:solidFill>
                  <a:srgbClr val="FFFFFF"/>
                </a:solidFill>
              </a:ln>
            </c:spPr>
          </c:dPt>
          <c:dPt>
            <c:idx val="3"/>
            <c:spPr>
              <a:solidFill>
                <a:srgbClr val="FFCC00"/>
              </a:solidFill>
              <a:ln w="25400">
                <a:solidFill>
                  <a:srgbClr val="FFFFFF"/>
                </a:solidFill>
              </a:ln>
            </c:spPr>
          </c:dPt>
          <c:dPt>
            <c:idx val="4"/>
            <c:spPr>
              <a:solidFill>
                <a:srgbClr val="FFFFFF">
                  <a:lumMod val="85000"/>
                </a:srgbClr>
              </a:solidFill>
              <a:ln w="25400">
                <a:solidFill>
                  <a:srgbClr val="FFFFFF"/>
                </a:solidFill>
              </a:ln>
            </c:spPr>
          </c:dPt>
          <c:dLbls>
            <c:dLbl>
              <c:idx val="0"/>
              <c:layout>
                <c:manualLayout>
                  <c:x val="-0.20836469593843143"/>
                  <c:y val="7.0523528308961386E-2"/>
                </c:manualLayout>
              </c:layout>
              <c:tx>
                <c:rich>
                  <a:bodyPr/>
                  <a:lstStyle/>
                  <a:p>
                    <a:pPr>
                      <a:defRPr sz="1600" b="1">
                        <a:solidFill>
                          <a:schemeClr val="accent1"/>
                        </a:solidFill>
                      </a:defRPr>
                    </a:pPr>
                    <a:r>
                      <a:rPr lang="en-US" sz="1600" dirty="0" smtClean="0">
                        <a:solidFill>
                          <a:schemeClr val="bg1"/>
                        </a:solidFill>
                      </a:rPr>
                      <a:t>Re-examine </a:t>
                    </a:r>
                    <a:r>
                      <a:rPr lang="en-US" sz="1600" dirty="0">
                        <a:solidFill>
                          <a:schemeClr val="bg1"/>
                        </a:solidFill>
                      </a:rPr>
                      <a:t>the Day-to-Day
42%</a:t>
                    </a:r>
                  </a:p>
                </c:rich>
              </c:tx>
              <c:numFmt formatCode="0%" sourceLinked="0"/>
              <c:spPr/>
              <c:showVal val="1"/>
              <c:showCatName val="1"/>
              <c:separator>
</c:separator>
            </c:dLbl>
            <c:dLbl>
              <c:idx val="1"/>
              <c:layout>
                <c:manualLayout>
                  <c:x val="6.7242092619778454E-2"/>
                  <c:y val="-2.9996250468691419E-4"/>
                </c:manualLayout>
              </c:layout>
              <c:numFmt formatCode="0%" sourceLinked="0"/>
              <c:spPr/>
              <c:txPr>
                <a:bodyPr/>
                <a:lstStyle/>
                <a:p>
                  <a:pPr>
                    <a:defRPr sz="1200" b="1">
                      <a:solidFill>
                        <a:schemeClr val="bg1">
                          <a:lumMod val="50000"/>
                        </a:schemeClr>
                      </a:solidFill>
                    </a:defRPr>
                  </a:pPr>
                  <a:endParaRPr lang="en-US"/>
                </a:p>
              </c:txPr>
              <c:showVal val="1"/>
              <c:showCatName val="1"/>
              <c:separator>
</c:separator>
            </c:dLbl>
            <c:dLbl>
              <c:idx val="2"/>
              <c:layout>
                <c:manualLayout>
                  <c:x val="-0.12893225846769332"/>
                  <c:y val="2.8816657064208433E-2"/>
                </c:manualLayout>
              </c:layout>
              <c:numFmt formatCode="0%" sourceLinked="0"/>
              <c:spPr/>
              <c:txPr>
                <a:bodyPr/>
                <a:lstStyle/>
                <a:p>
                  <a:pPr>
                    <a:defRPr sz="1200" b="1">
                      <a:solidFill>
                        <a:schemeClr val="bg1">
                          <a:lumMod val="50000"/>
                        </a:schemeClr>
                      </a:solidFill>
                    </a:defRPr>
                  </a:pPr>
                  <a:endParaRPr lang="en-US"/>
                </a:p>
              </c:txPr>
              <c:showVal val="1"/>
              <c:showCatName val="1"/>
              <c:separator>
</c:separator>
            </c:dLbl>
            <c:dLbl>
              <c:idx val="3"/>
              <c:layout>
                <c:manualLayout>
                  <c:x val="0.2694895235553183"/>
                  <c:y val="-9.7276434195725486E-2"/>
                </c:manualLayout>
              </c:layout>
              <c:tx>
                <c:rich>
                  <a:bodyPr/>
                  <a:lstStyle/>
                  <a:p>
                    <a:pPr>
                      <a:defRPr sz="1600" b="1">
                        <a:solidFill>
                          <a:schemeClr val="accent1"/>
                        </a:solidFill>
                      </a:defRPr>
                    </a:pPr>
                    <a:r>
                      <a:rPr lang="en-US" sz="1600" dirty="0">
                        <a:solidFill>
                          <a:schemeClr val="bg1"/>
                        </a:solidFill>
                      </a:rPr>
                      <a:t>Develop our Staff
33%</a:t>
                    </a:r>
                  </a:p>
                </c:rich>
              </c:tx>
              <c:numFmt formatCode="0%" sourceLinked="0"/>
              <c:spPr/>
              <c:showVal val="1"/>
              <c:showCatName val="1"/>
              <c:separator>
</c:separator>
            </c:dLbl>
            <c:dLbl>
              <c:idx val="4"/>
              <c:layout>
                <c:manualLayout>
                  <c:x val="-9.5681524978869267E-2"/>
                  <c:y val="1.0861923509561321E-3"/>
                </c:manualLayout>
              </c:layout>
              <c:numFmt formatCode="0%" sourceLinked="0"/>
              <c:spPr/>
              <c:txPr>
                <a:bodyPr/>
                <a:lstStyle/>
                <a:p>
                  <a:pPr>
                    <a:defRPr sz="1200" b="1">
                      <a:solidFill>
                        <a:schemeClr val="bg1">
                          <a:lumMod val="50000"/>
                        </a:schemeClr>
                      </a:solidFill>
                    </a:defRPr>
                  </a:pPr>
                  <a:endParaRPr lang="en-US"/>
                </a:p>
              </c:txPr>
              <c:showVal val="1"/>
              <c:showCatName val="1"/>
              <c:separator>
</c:separator>
            </c:dLbl>
            <c:numFmt formatCode="0%" sourceLinked="0"/>
            <c:txPr>
              <a:bodyPr/>
              <a:lstStyle/>
              <a:p>
                <a:pPr>
                  <a:defRPr sz="1400" b="1">
                    <a:solidFill>
                      <a:schemeClr val="bg1">
                        <a:lumMod val="50000"/>
                      </a:schemeClr>
                    </a:solidFill>
                  </a:defRPr>
                </a:pPr>
                <a:endParaRPr lang="en-US"/>
              </a:p>
            </c:txPr>
            <c:showVal val="1"/>
            <c:showCatName val="1"/>
            <c:separator>
</c:separator>
            <c:showLeaderLines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0.42424242424242431</c:v>
                </c:pt>
                <c:pt idx="1">
                  <c:v>6.0606060606060622E-2</c:v>
                </c:pt>
                <c:pt idx="2">
                  <c:v>6.0606060606060622E-2</c:v>
                </c:pt>
                <c:pt idx="3">
                  <c:v>0.33333333333333331</c:v>
                </c:pt>
                <c:pt idx="4">
                  <c:v>0.12121212121212194</c:v>
                </c:pt>
              </c:numCache>
            </c:numRef>
          </c:val>
        </c:ser>
        <c:firstSliceAng val="0"/>
      </c:pieChart>
      <c:spPr>
        <a:ln>
          <a:noFill/>
        </a:ln>
      </c:spPr>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74843186974687"/>
          <c:y val="0.13464722630010231"/>
          <c:w val="0.69356999866542102"/>
          <c:h val="0.73072553430821663"/>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spPr>
              <a:solidFill>
                <a:srgbClr val="6490CB"/>
              </a:solidFill>
              <a:ln w="25400">
                <a:solidFill>
                  <a:srgbClr val="FFFFFF"/>
                </a:solidFill>
              </a:ln>
            </c:spPr>
          </c:dPt>
          <c:dPt>
            <c:idx val="1"/>
            <c:spPr>
              <a:solidFill>
                <a:srgbClr val="264E84"/>
              </a:solidFill>
              <a:ln w="25400">
                <a:solidFill>
                  <a:srgbClr val="FFFFFF"/>
                </a:solidFill>
              </a:ln>
            </c:spPr>
          </c:dPt>
          <c:dPt>
            <c:idx val="2"/>
            <c:spPr>
              <a:solidFill>
                <a:srgbClr val="FFFFFF">
                  <a:lumMod val="65000"/>
                </a:srgbClr>
              </a:solidFill>
              <a:ln w="25400">
                <a:solidFill>
                  <a:srgbClr val="FFFFFF"/>
                </a:solidFill>
              </a:ln>
            </c:spPr>
          </c:dPt>
          <c:dPt>
            <c:idx val="3"/>
            <c:spPr>
              <a:solidFill>
                <a:srgbClr val="FFCC00"/>
              </a:solidFill>
              <a:ln w="25400">
                <a:solidFill>
                  <a:srgbClr val="FFFFFF"/>
                </a:solidFill>
              </a:ln>
            </c:spPr>
          </c:dPt>
          <c:dPt>
            <c:idx val="4"/>
            <c:spPr>
              <a:solidFill>
                <a:srgbClr val="FFFFFF">
                  <a:lumMod val="85000"/>
                </a:srgbClr>
              </a:solidFill>
              <a:ln w="25400">
                <a:solidFill>
                  <a:srgbClr val="FFFFFF"/>
                </a:solidFill>
              </a:ln>
            </c:spPr>
          </c:dPt>
          <c:dLbls>
            <c:dLbl>
              <c:idx val="0"/>
              <c:layout>
                <c:manualLayout>
                  <c:x val="-0.20093932114417995"/>
                  <c:y val="8.0116553227456741E-2"/>
                </c:manualLayout>
              </c:layout>
              <c:tx>
                <c:rich>
                  <a:bodyPr/>
                  <a:lstStyle/>
                  <a:p>
                    <a:pPr>
                      <a:defRPr sz="1600"/>
                    </a:pPr>
                    <a:r>
                      <a:rPr lang="en-US" sz="1600" b="1" dirty="0" smtClean="0">
                        <a:solidFill>
                          <a:schemeClr val="bg1"/>
                        </a:solidFill>
                      </a:rPr>
                      <a:t>Re-examine </a:t>
                    </a:r>
                    <a:r>
                      <a:rPr lang="en-US" sz="1600" b="1" dirty="0">
                        <a:solidFill>
                          <a:schemeClr val="bg1"/>
                        </a:solidFill>
                      </a:rPr>
                      <a:t>the </a:t>
                    </a:r>
                    <a:r>
                      <a:rPr lang="en-US" sz="1600" b="1" dirty="0" smtClean="0">
                        <a:solidFill>
                          <a:schemeClr val="bg1"/>
                        </a:solidFill>
                      </a:rPr>
                      <a:t>Day-to-Day </a:t>
                    </a:r>
                    <a:r>
                      <a:rPr lang="en-US" sz="1600" b="1" dirty="0">
                        <a:solidFill>
                          <a:schemeClr val="bg1"/>
                        </a:solidFill>
                      </a:rPr>
                      <a:t>41%</a:t>
                    </a:r>
                  </a:p>
                </c:rich>
              </c:tx>
              <c:spPr/>
              <c:showVal val="1"/>
              <c:showCatName val="1"/>
            </c:dLbl>
            <c:dLbl>
              <c:idx val="1"/>
              <c:layout>
                <c:manualLayout>
                  <c:x val="9.0197295253347562E-2"/>
                  <c:y val="-0.1948727701410205"/>
                </c:manualLayout>
              </c:layout>
              <c:tx>
                <c:rich>
                  <a:bodyPr/>
                  <a:lstStyle/>
                  <a:p>
                    <a:pPr>
                      <a:defRPr sz="1400">
                        <a:solidFill>
                          <a:schemeClr val="bg1"/>
                        </a:solidFill>
                      </a:defRPr>
                    </a:pPr>
                    <a:r>
                      <a:rPr lang="en-US" sz="1400" dirty="0">
                        <a:solidFill>
                          <a:schemeClr val="bg1"/>
                        </a:solidFill>
                      </a:rPr>
                      <a:t>Showcase our </a:t>
                    </a:r>
                    <a:r>
                      <a:rPr lang="en-US" sz="1400" dirty="0" smtClean="0">
                        <a:solidFill>
                          <a:schemeClr val="bg1"/>
                        </a:solidFill>
                      </a:rPr>
                      <a:t>Value-Add</a:t>
                    </a:r>
                  </a:p>
                  <a:p>
                    <a:pPr>
                      <a:defRPr sz="1400">
                        <a:solidFill>
                          <a:schemeClr val="bg1"/>
                        </a:solidFill>
                      </a:defRPr>
                    </a:pPr>
                    <a:r>
                      <a:rPr lang="en-US" sz="1400" dirty="0" smtClean="0">
                        <a:solidFill>
                          <a:schemeClr val="bg1"/>
                        </a:solidFill>
                      </a:rPr>
                      <a:t> </a:t>
                    </a:r>
                    <a:r>
                      <a:rPr lang="en-US" sz="1400" dirty="0">
                        <a:solidFill>
                          <a:schemeClr val="bg1"/>
                        </a:solidFill>
                      </a:rPr>
                      <a:t>25%</a:t>
                    </a:r>
                  </a:p>
                </c:rich>
              </c:tx>
              <c:spPr/>
              <c:showVal val="1"/>
              <c:showCatName val="1"/>
            </c:dLbl>
            <c:dLbl>
              <c:idx val="2"/>
              <c:layout>
                <c:manualLayout>
                  <c:x val="2.4670581431558338E-2"/>
                  <c:y val="2.6940700209084036E-2"/>
                </c:manualLayout>
              </c:layout>
              <c:tx>
                <c:rich>
                  <a:bodyPr/>
                  <a:lstStyle/>
                  <a:p>
                    <a:pPr>
                      <a:defRPr sz="1200"/>
                    </a:pPr>
                    <a:r>
                      <a:rPr lang="en-US" sz="1200" b="1" dirty="0">
                        <a:solidFill>
                          <a:schemeClr val="bg1">
                            <a:lumMod val="50000"/>
                          </a:schemeClr>
                        </a:solidFill>
                      </a:rPr>
                      <a:t>Engage with the </a:t>
                    </a:r>
                    <a:r>
                      <a:rPr lang="en-US" sz="1200" b="1" dirty="0" smtClean="0">
                        <a:solidFill>
                          <a:schemeClr val="bg1">
                            <a:lumMod val="50000"/>
                          </a:schemeClr>
                        </a:solidFill>
                      </a:rPr>
                      <a:t>Customer </a:t>
                    </a:r>
                    <a:r>
                      <a:rPr lang="en-US" sz="1200" b="1" dirty="0">
                        <a:solidFill>
                          <a:schemeClr val="bg1">
                            <a:lumMod val="50000"/>
                          </a:schemeClr>
                        </a:solidFill>
                      </a:rPr>
                      <a:t>6%</a:t>
                    </a:r>
                  </a:p>
                </c:rich>
              </c:tx>
              <c:spPr/>
              <c:showVal val="1"/>
              <c:showCatName val="1"/>
            </c:dLbl>
            <c:dLbl>
              <c:idx val="3"/>
              <c:layout>
                <c:manualLayout>
                  <c:x val="0.23481048979047286"/>
                  <c:y val="0.1363779527559055"/>
                </c:manualLayout>
              </c:layout>
              <c:tx>
                <c:rich>
                  <a:bodyPr/>
                  <a:lstStyle/>
                  <a:p>
                    <a:pPr>
                      <a:defRPr sz="1600"/>
                    </a:pPr>
                    <a:r>
                      <a:rPr lang="en-US" sz="1600" b="1" dirty="0">
                        <a:solidFill>
                          <a:schemeClr val="bg1"/>
                        </a:solidFill>
                      </a:rPr>
                      <a:t>Develop our </a:t>
                    </a:r>
                    <a:r>
                      <a:rPr lang="en-US" sz="1600" b="1" dirty="0" smtClean="0">
                        <a:solidFill>
                          <a:schemeClr val="bg1"/>
                        </a:solidFill>
                      </a:rPr>
                      <a:t>Staff </a:t>
                    </a:r>
                    <a:r>
                      <a:rPr lang="en-US" sz="1600" b="1" dirty="0">
                        <a:solidFill>
                          <a:schemeClr val="bg1"/>
                        </a:solidFill>
                      </a:rPr>
                      <a:t>23%</a:t>
                    </a:r>
                  </a:p>
                </c:rich>
              </c:tx>
              <c:spPr/>
              <c:showVal val="1"/>
              <c:showCatName val="1"/>
            </c:dLbl>
            <c:dLbl>
              <c:idx val="4"/>
              <c:layout>
                <c:manualLayout>
                  <c:x val="-0.10739623648738886"/>
                  <c:y val="1.4124293785310734E-3"/>
                </c:manualLayout>
              </c:layout>
              <c:tx>
                <c:rich>
                  <a:bodyPr/>
                  <a:lstStyle/>
                  <a:p>
                    <a:pPr>
                      <a:defRPr sz="1200">
                        <a:solidFill>
                          <a:schemeClr val="bg1">
                            <a:lumMod val="50000"/>
                          </a:schemeClr>
                        </a:solidFill>
                      </a:defRPr>
                    </a:pPr>
                    <a:r>
                      <a:rPr lang="en-US" sz="1200" b="1" dirty="0">
                        <a:solidFill>
                          <a:schemeClr val="bg1">
                            <a:lumMod val="50000"/>
                          </a:schemeClr>
                        </a:solidFill>
                      </a:rPr>
                      <a:t>Be </a:t>
                    </a:r>
                    <a:r>
                      <a:rPr lang="en-US" sz="1200" b="1" dirty="0" smtClean="0">
                        <a:solidFill>
                          <a:schemeClr val="bg1">
                            <a:lumMod val="50000"/>
                          </a:schemeClr>
                        </a:solidFill>
                      </a:rPr>
                      <a:t>Action-Oriented </a:t>
                    </a:r>
                    <a:r>
                      <a:rPr lang="en-US" sz="1200" b="1" dirty="0">
                        <a:solidFill>
                          <a:schemeClr val="bg1">
                            <a:lumMod val="50000"/>
                          </a:schemeClr>
                        </a:solidFill>
                      </a:rPr>
                      <a:t>6%</a:t>
                    </a:r>
                  </a:p>
                </c:rich>
              </c:tx>
              <c:spPr/>
              <c:showVal val="1"/>
              <c:showCatName val="1"/>
            </c:dLbl>
            <c:txPr>
              <a:bodyPr/>
              <a:lstStyle/>
              <a:p>
                <a:pPr>
                  <a:defRPr sz="1400"/>
                </a:pPr>
                <a:endParaRPr lang="en-US"/>
              </a:p>
            </c:txPr>
            <c:showVal val="1"/>
            <c:showCatName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0.40579710144927539</c:v>
                </c:pt>
                <c:pt idx="1">
                  <c:v>0.24637681159420291</c:v>
                </c:pt>
                <c:pt idx="2">
                  <c:v>5.7971014492753624E-2</c:v>
                </c:pt>
                <c:pt idx="3">
                  <c:v>0.2318840579710145</c:v>
                </c:pt>
                <c:pt idx="4">
                  <c:v>5.7971014492753624E-2</c:v>
                </c:pt>
              </c:numCache>
            </c:numRef>
          </c:val>
        </c:ser>
        <c:firstSliceAng val="0"/>
      </c:pieChart>
      <c:spPr>
        <a:ln>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10D34-445D-4185-86F3-D86E2049F00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A2389B82-A607-404A-9147-ED4665531C22}">
      <dgm:prSet phldrT="[Text]"/>
      <dgm:spPr/>
      <dgm:t>
        <a:bodyPr/>
        <a:lstStyle/>
        <a:p>
          <a:r>
            <a:rPr lang="en-US" dirty="0" smtClean="0"/>
            <a:t>Eliminate</a:t>
          </a:r>
          <a:endParaRPr lang="en-US" dirty="0"/>
        </a:p>
      </dgm:t>
    </dgm:pt>
    <dgm:pt modelId="{A7572AE1-4B34-404C-965E-33DDE961A682}" type="parTrans" cxnId="{D6AD2FF9-3E32-4349-B3B6-4F40B13F2CE9}">
      <dgm:prSet/>
      <dgm:spPr/>
      <dgm:t>
        <a:bodyPr/>
        <a:lstStyle/>
        <a:p>
          <a:endParaRPr lang="en-US"/>
        </a:p>
      </dgm:t>
    </dgm:pt>
    <dgm:pt modelId="{42FCE9D2-3CDF-4FEC-96ED-DD8AD6B5CF53}" type="sibTrans" cxnId="{D6AD2FF9-3E32-4349-B3B6-4F40B13F2CE9}">
      <dgm:prSet/>
      <dgm:spPr/>
      <dgm:t>
        <a:bodyPr/>
        <a:lstStyle/>
        <a:p>
          <a:endParaRPr lang="en-US"/>
        </a:p>
      </dgm:t>
    </dgm:pt>
    <dgm:pt modelId="{696B053E-20F3-4AF7-8D15-DF503392BFDE}">
      <dgm:prSet phldrT="[Text]"/>
      <dgm:spPr/>
      <dgm:t>
        <a:bodyPr/>
        <a:lstStyle/>
        <a:p>
          <a:r>
            <a:rPr lang="en-US" dirty="0" smtClean="0">
              <a:solidFill>
                <a:srgbClr val="002060"/>
              </a:solidFill>
              <a:latin typeface="+mj-lt"/>
            </a:rPr>
            <a:t>Eliminated the distribution of the monthly reconciliation packages</a:t>
          </a:r>
          <a:endParaRPr lang="en-US" dirty="0"/>
        </a:p>
      </dgm:t>
    </dgm:pt>
    <dgm:pt modelId="{A08096BC-648C-4791-A87A-E2296357D174}" type="parTrans" cxnId="{27E612B0-95B2-447C-9B83-AB3BDD7AD986}">
      <dgm:prSet/>
      <dgm:spPr/>
      <dgm:t>
        <a:bodyPr/>
        <a:lstStyle/>
        <a:p>
          <a:endParaRPr lang="en-US"/>
        </a:p>
      </dgm:t>
    </dgm:pt>
    <dgm:pt modelId="{0CB5A498-D898-4C6D-AE27-B0B605645599}" type="sibTrans" cxnId="{27E612B0-95B2-447C-9B83-AB3BDD7AD986}">
      <dgm:prSet/>
      <dgm:spPr/>
      <dgm:t>
        <a:bodyPr/>
        <a:lstStyle/>
        <a:p>
          <a:endParaRPr lang="en-US"/>
        </a:p>
      </dgm:t>
    </dgm:pt>
    <dgm:pt modelId="{21C5A442-8157-4EC6-BDBF-EAE33198B0FC}">
      <dgm:prSet phldrT="[Text]"/>
      <dgm:spPr/>
      <dgm:t>
        <a:bodyPr/>
        <a:lstStyle/>
        <a:p>
          <a:r>
            <a:rPr lang="en-US" dirty="0" smtClean="0"/>
            <a:t>Streamline</a:t>
          </a:r>
          <a:endParaRPr lang="en-US" dirty="0"/>
        </a:p>
      </dgm:t>
    </dgm:pt>
    <dgm:pt modelId="{E11023F5-4446-4EFB-A59B-291264824DE1}" type="parTrans" cxnId="{92A4F297-B4C0-42ED-AB82-77F60675B914}">
      <dgm:prSet/>
      <dgm:spPr/>
      <dgm:t>
        <a:bodyPr/>
        <a:lstStyle/>
        <a:p>
          <a:endParaRPr lang="en-US"/>
        </a:p>
      </dgm:t>
    </dgm:pt>
    <dgm:pt modelId="{083A03DA-BCD4-45CD-A111-F5DEBD8E7D83}" type="sibTrans" cxnId="{92A4F297-B4C0-42ED-AB82-77F60675B914}">
      <dgm:prSet/>
      <dgm:spPr/>
      <dgm:t>
        <a:bodyPr/>
        <a:lstStyle/>
        <a:p>
          <a:endParaRPr lang="en-US"/>
        </a:p>
      </dgm:t>
    </dgm:pt>
    <dgm:pt modelId="{5FB11EA8-F160-4E4F-8245-4A7C41974AE0}">
      <dgm:prSet phldrT="[Text]"/>
      <dgm:spPr/>
      <dgm:t>
        <a:bodyPr/>
        <a:lstStyle/>
        <a:p>
          <a:r>
            <a:rPr lang="en-US" dirty="0" smtClean="0">
              <a:solidFill>
                <a:srgbClr val="002060"/>
              </a:solidFill>
              <a:latin typeface="+mj-lt"/>
            </a:rPr>
            <a:t>Move to relying on budget to actual variance reporting by BDS</a:t>
          </a:r>
          <a:endParaRPr lang="en-US" dirty="0"/>
        </a:p>
      </dgm:t>
    </dgm:pt>
    <dgm:pt modelId="{3469B8FF-72FC-4D40-9EC2-8A1592CF265F}" type="parTrans" cxnId="{200C6530-8013-4BFD-8F9E-AD7B9F24A1B8}">
      <dgm:prSet/>
      <dgm:spPr/>
      <dgm:t>
        <a:bodyPr/>
        <a:lstStyle/>
        <a:p>
          <a:endParaRPr lang="en-US"/>
        </a:p>
      </dgm:t>
    </dgm:pt>
    <dgm:pt modelId="{9A15939F-A38F-4833-86AE-A7C05FC20CF3}" type="sibTrans" cxnId="{200C6530-8013-4BFD-8F9E-AD7B9F24A1B8}">
      <dgm:prSet/>
      <dgm:spPr/>
      <dgm:t>
        <a:bodyPr/>
        <a:lstStyle/>
        <a:p>
          <a:endParaRPr lang="en-US"/>
        </a:p>
      </dgm:t>
    </dgm:pt>
    <dgm:pt modelId="{79695599-AB1B-4E26-B9D0-5C300870CC91}">
      <dgm:prSet phldrT="[Text]"/>
      <dgm:spPr/>
      <dgm:t>
        <a:bodyPr/>
        <a:lstStyle/>
        <a:p>
          <a:r>
            <a:rPr lang="en-US" dirty="0" smtClean="0">
              <a:solidFill>
                <a:srgbClr val="002060"/>
              </a:solidFill>
              <a:latin typeface="+mj-lt"/>
            </a:rPr>
            <a:t>Focus on value added review and assurance as needed</a:t>
          </a:r>
        </a:p>
      </dgm:t>
    </dgm:pt>
    <dgm:pt modelId="{6AF0FEF5-8B15-4B1D-AFF6-E93D346E5E2A}" type="parTrans" cxnId="{CC117B9B-141F-4899-8914-4EA84F8F8B90}">
      <dgm:prSet/>
      <dgm:spPr/>
      <dgm:t>
        <a:bodyPr/>
        <a:lstStyle/>
        <a:p>
          <a:endParaRPr lang="en-US"/>
        </a:p>
      </dgm:t>
    </dgm:pt>
    <dgm:pt modelId="{D3AA5D86-A5F4-4B12-9F83-9A1F97CFCDF6}" type="sibTrans" cxnId="{CC117B9B-141F-4899-8914-4EA84F8F8B90}">
      <dgm:prSet/>
      <dgm:spPr/>
      <dgm:t>
        <a:bodyPr/>
        <a:lstStyle/>
        <a:p>
          <a:endParaRPr lang="en-US"/>
        </a:p>
      </dgm:t>
    </dgm:pt>
    <dgm:pt modelId="{AC46351A-AD8A-4C42-874A-EB84B111DE63}">
      <dgm:prSet phldrT="[Text]"/>
      <dgm:spPr/>
      <dgm:t>
        <a:bodyPr/>
        <a:lstStyle/>
        <a:p>
          <a:r>
            <a:rPr lang="en-US" dirty="0" smtClean="0"/>
            <a:t>Customer Focus</a:t>
          </a:r>
          <a:endParaRPr lang="en-US" dirty="0"/>
        </a:p>
      </dgm:t>
    </dgm:pt>
    <dgm:pt modelId="{6F7EAE7A-0C61-436F-BE93-0B391FA11AD4}" type="parTrans" cxnId="{F27A6695-C5EE-45A2-966D-1D8531022C37}">
      <dgm:prSet/>
      <dgm:spPr/>
      <dgm:t>
        <a:bodyPr/>
        <a:lstStyle/>
        <a:p>
          <a:endParaRPr lang="en-US"/>
        </a:p>
      </dgm:t>
    </dgm:pt>
    <dgm:pt modelId="{3B21418B-6A8B-4F1F-872C-4633EEA77189}" type="sibTrans" cxnId="{F27A6695-C5EE-45A2-966D-1D8531022C37}">
      <dgm:prSet/>
      <dgm:spPr/>
      <dgm:t>
        <a:bodyPr/>
        <a:lstStyle/>
        <a:p>
          <a:endParaRPr lang="en-US"/>
        </a:p>
      </dgm:t>
    </dgm:pt>
    <dgm:pt modelId="{F0D800AB-AE17-4123-86D9-8FB24ACC3E38}">
      <dgm:prSet phldrT="[Text]"/>
      <dgm:spPr/>
      <dgm:t>
        <a:bodyPr/>
        <a:lstStyle/>
        <a:p>
          <a:r>
            <a:rPr lang="en-US" dirty="0" smtClean="0">
              <a:solidFill>
                <a:schemeClr val="bg2">
                  <a:lumMod val="75000"/>
                </a:schemeClr>
              </a:solidFill>
              <a:latin typeface="+mj-lt"/>
            </a:rPr>
            <a:t>Respond to customer questions on ledger transactions and provide additional expenditure analysis and reports</a:t>
          </a:r>
          <a:endParaRPr lang="en-US" dirty="0"/>
        </a:p>
      </dgm:t>
    </dgm:pt>
    <dgm:pt modelId="{57808CBA-B750-44ED-8B19-3D89DA7B43E7}" type="parTrans" cxnId="{00DFDEA0-6376-41FA-8AD5-3B1B758CFFDF}">
      <dgm:prSet/>
      <dgm:spPr/>
      <dgm:t>
        <a:bodyPr/>
        <a:lstStyle/>
        <a:p>
          <a:endParaRPr lang="en-US"/>
        </a:p>
      </dgm:t>
    </dgm:pt>
    <dgm:pt modelId="{F3C0B1DB-4B4B-4AFA-9D57-90EC38C4CA14}" type="sibTrans" cxnId="{00DFDEA0-6376-41FA-8AD5-3B1B758CFFDF}">
      <dgm:prSet/>
      <dgm:spPr/>
      <dgm:t>
        <a:bodyPr/>
        <a:lstStyle/>
        <a:p>
          <a:endParaRPr lang="en-US"/>
        </a:p>
      </dgm:t>
    </dgm:pt>
    <dgm:pt modelId="{D264045E-D8E9-401E-97C2-9003BE87A4E7}">
      <dgm:prSet/>
      <dgm:spPr/>
      <dgm:t>
        <a:bodyPr/>
        <a:lstStyle/>
        <a:p>
          <a:r>
            <a:rPr lang="en-US" dirty="0" smtClean="0">
              <a:solidFill>
                <a:srgbClr val="002060"/>
              </a:solidFill>
              <a:latin typeface="+mj-lt"/>
            </a:rPr>
            <a:t>Eliminated signing-off on the “green sheets” </a:t>
          </a:r>
        </a:p>
      </dgm:t>
    </dgm:pt>
    <dgm:pt modelId="{55D96957-B343-468E-8895-F330E3927407}" type="parTrans" cxnId="{74100B35-672E-4F1D-BAC0-DE53C6AAABB9}">
      <dgm:prSet/>
      <dgm:spPr/>
      <dgm:t>
        <a:bodyPr/>
        <a:lstStyle/>
        <a:p>
          <a:endParaRPr lang="en-US"/>
        </a:p>
      </dgm:t>
    </dgm:pt>
    <dgm:pt modelId="{76B5DB78-B593-4E62-9398-EE5814E23E8C}" type="sibTrans" cxnId="{74100B35-672E-4F1D-BAC0-DE53C6AAABB9}">
      <dgm:prSet/>
      <dgm:spPr/>
      <dgm:t>
        <a:bodyPr/>
        <a:lstStyle/>
        <a:p>
          <a:endParaRPr lang="en-US"/>
        </a:p>
      </dgm:t>
    </dgm:pt>
    <dgm:pt modelId="{7963426C-AD66-4DC8-9F5E-DEEE075754EE}" type="pres">
      <dgm:prSet presAssocID="{F6510D34-445D-4185-86F3-D86E2049F007}" presName="Name0" presStyleCnt="0">
        <dgm:presLayoutVars>
          <dgm:dir/>
          <dgm:animLvl val="lvl"/>
          <dgm:resizeHandles val="exact"/>
        </dgm:presLayoutVars>
      </dgm:prSet>
      <dgm:spPr/>
      <dgm:t>
        <a:bodyPr/>
        <a:lstStyle/>
        <a:p>
          <a:endParaRPr lang="en-US"/>
        </a:p>
      </dgm:t>
    </dgm:pt>
    <dgm:pt modelId="{8D25298C-910B-41A9-80DF-7EF9AAAF6A61}" type="pres">
      <dgm:prSet presAssocID="{AC46351A-AD8A-4C42-874A-EB84B111DE63}" presName="boxAndChildren" presStyleCnt="0"/>
      <dgm:spPr/>
    </dgm:pt>
    <dgm:pt modelId="{325D4D50-6235-4479-8AF9-02F8507DE019}" type="pres">
      <dgm:prSet presAssocID="{AC46351A-AD8A-4C42-874A-EB84B111DE63}" presName="parentTextBox" presStyleLbl="node1" presStyleIdx="0" presStyleCnt="3"/>
      <dgm:spPr/>
      <dgm:t>
        <a:bodyPr/>
        <a:lstStyle/>
        <a:p>
          <a:endParaRPr lang="en-US"/>
        </a:p>
      </dgm:t>
    </dgm:pt>
    <dgm:pt modelId="{62D8BD99-E00F-4F63-B4EF-212399C2FE6E}" type="pres">
      <dgm:prSet presAssocID="{AC46351A-AD8A-4C42-874A-EB84B111DE63}" presName="entireBox" presStyleLbl="node1" presStyleIdx="0" presStyleCnt="3"/>
      <dgm:spPr/>
      <dgm:t>
        <a:bodyPr/>
        <a:lstStyle/>
        <a:p>
          <a:endParaRPr lang="en-US"/>
        </a:p>
      </dgm:t>
    </dgm:pt>
    <dgm:pt modelId="{24995620-BEE7-4A27-922E-00ACC66A86AE}" type="pres">
      <dgm:prSet presAssocID="{AC46351A-AD8A-4C42-874A-EB84B111DE63}" presName="descendantBox" presStyleCnt="0"/>
      <dgm:spPr/>
    </dgm:pt>
    <dgm:pt modelId="{DD83DDA2-03D4-4A6C-8E14-ADB2675500C7}" type="pres">
      <dgm:prSet presAssocID="{F0D800AB-AE17-4123-86D9-8FB24ACC3E38}" presName="childTextBox" presStyleLbl="fgAccFollowNode1" presStyleIdx="0" presStyleCnt="5">
        <dgm:presLayoutVars>
          <dgm:bulletEnabled val="1"/>
        </dgm:presLayoutVars>
      </dgm:prSet>
      <dgm:spPr/>
      <dgm:t>
        <a:bodyPr/>
        <a:lstStyle/>
        <a:p>
          <a:endParaRPr lang="en-US"/>
        </a:p>
      </dgm:t>
    </dgm:pt>
    <dgm:pt modelId="{7D5CF17C-8309-4B0C-AE2C-ECE0EE3BBE59}" type="pres">
      <dgm:prSet presAssocID="{083A03DA-BCD4-45CD-A111-F5DEBD8E7D83}" presName="sp" presStyleCnt="0"/>
      <dgm:spPr/>
    </dgm:pt>
    <dgm:pt modelId="{45F6BA14-8ABC-4A22-825D-BB728A6D79D2}" type="pres">
      <dgm:prSet presAssocID="{21C5A442-8157-4EC6-BDBF-EAE33198B0FC}" presName="arrowAndChildren" presStyleCnt="0"/>
      <dgm:spPr/>
    </dgm:pt>
    <dgm:pt modelId="{4846E276-FFF5-423D-A8D3-655EF8BF9AE9}" type="pres">
      <dgm:prSet presAssocID="{21C5A442-8157-4EC6-BDBF-EAE33198B0FC}" presName="parentTextArrow" presStyleLbl="node1" presStyleIdx="0" presStyleCnt="3"/>
      <dgm:spPr/>
      <dgm:t>
        <a:bodyPr/>
        <a:lstStyle/>
        <a:p>
          <a:endParaRPr lang="en-US"/>
        </a:p>
      </dgm:t>
    </dgm:pt>
    <dgm:pt modelId="{DBEEBF25-E55B-4842-BA0E-D9A7BBDCC957}" type="pres">
      <dgm:prSet presAssocID="{21C5A442-8157-4EC6-BDBF-EAE33198B0FC}" presName="arrow" presStyleLbl="node1" presStyleIdx="1" presStyleCnt="3"/>
      <dgm:spPr/>
      <dgm:t>
        <a:bodyPr/>
        <a:lstStyle/>
        <a:p>
          <a:endParaRPr lang="en-US"/>
        </a:p>
      </dgm:t>
    </dgm:pt>
    <dgm:pt modelId="{A89A83C3-DB80-4B4D-B4A5-6C32B4EB7D3B}" type="pres">
      <dgm:prSet presAssocID="{21C5A442-8157-4EC6-BDBF-EAE33198B0FC}" presName="descendantArrow" presStyleCnt="0"/>
      <dgm:spPr/>
    </dgm:pt>
    <dgm:pt modelId="{131433C6-0499-4D92-9B3B-B3830D59DAF5}" type="pres">
      <dgm:prSet presAssocID="{5FB11EA8-F160-4E4F-8245-4A7C41974AE0}" presName="childTextArrow" presStyleLbl="fgAccFollowNode1" presStyleIdx="1" presStyleCnt="5">
        <dgm:presLayoutVars>
          <dgm:bulletEnabled val="1"/>
        </dgm:presLayoutVars>
      </dgm:prSet>
      <dgm:spPr/>
      <dgm:t>
        <a:bodyPr/>
        <a:lstStyle/>
        <a:p>
          <a:endParaRPr lang="en-US"/>
        </a:p>
      </dgm:t>
    </dgm:pt>
    <dgm:pt modelId="{07966202-2AB8-40C1-92C9-B8335A1CB737}" type="pres">
      <dgm:prSet presAssocID="{79695599-AB1B-4E26-B9D0-5C300870CC91}" presName="childTextArrow" presStyleLbl="fgAccFollowNode1" presStyleIdx="2" presStyleCnt="5">
        <dgm:presLayoutVars>
          <dgm:bulletEnabled val="1"/>
        </dgm:presLayoutVars>
      </dgm:prSet>
      <dgm:spPr/>
      <dgm:t>
        <a:bodyPr/>
        <a:lstStyle/>
        <a:p>
          <a:endParaRPr lang="en-US"/>
        </a:p>
      </dgm:t>
    </dgm:pt>
    <dgm:pt modelId="{340C6AA5-D55C-42BE-9ACD-75EB94BCB904}" type="pres">
      <dgm:prSet presAssocID="{42FCE9D2-3CDF-4FEC-96ED-DD8AD6B5CF53}" presName="sp" presStyleCnt="0"/>
      <dgm:spPr/>
    </dgm:pt>
    <dgm:pt modelId="{FA873AA1-E7BF-4638-83A2-DA6C20A35724}" type="pres">
      <dgm:prSet presAssocID="{A2389B82-A607-404A-9147-ED4665531C22}" presName="arrowAndChildren" presStyleCnt="0"/>
      <dgm:spPr/>
    </dgm:pt>
    <dgm:pt modelId="{71A19B26-9734-41FA-AA8B-29DC5BBAAB6F}" type="pres">
      <dgm:prSet presAssocID="{A2389B82-A607-404A-9147-ED4665531C22}" presName="parentTextArrow" presStyleLbl="node1" presStyleIdx="1" presStyleCnt="3"/>
      <dgm:spPr/>
      <dgm:t>
        <a:bodyPr/>
        <a:lstStyle/>
        <a:p>
          <a:endParaRPr lang="en-US"/>
        </a:p>
      </dgm:t>
    </dgm:pt>
    <dgm:pt modelId="{280FFB9A-B7AD-47A1-9AA9-DB56F2641575}" type="pres">
      <dgm:prSet presAssocID="{A2389B82-A607-404A-9147-ED4665531C22}" presName="arrow" presStyleLbl="node1" presStyleIdx="2" presStyleCnt="3"/>
      <dgm:spPr/>
      <dgm:t>
        <a:bodyPr/>
        <a:lstStyle/>
        <a:p>
          <a:endParaRPr lang="en-US"/>
        </a:p>
      </dgm:t>
    </dgm:pt>
    <dgm:pt modelId="{2D6A75E0-5EBF-4E3D-84E1-659DAC8F3624}" type="pres">
      <dgm:prSet presAssocID="{A2389B82-A607-404A-9147-ED4665531C22}" presName="descendantArrow" presStyleCnt="0"/>
      <dgm:spPr/>
    </dgm:pt>
    <dgm:pt modelId="{6B6C8B0E-C203-4F94-AA79-5F72B03E9FCC}" type="pres">
      <dgm:prSet presAssocID="{696B053E-20F3-4AF7-8D15-DF503392BFDE}" presName="childTextArrow" presStyleLbl="fgAccFollowNode1" presStyleIdx="3" presStyleCnt="5">
        <dgm:presLayoutVars>
          <dgm:bulletEnabled val="1"/>
        </dgm:presLayoutVars>
      </dgm:prSet>
      <dgm:spPr/>
      <dgm:t>
        <a:bodyPr/>
        <a:lstStyle/>
        <a:p>
          <a:endParaRPr lang="en-US"/>
        </a:p>
      </dgm:t>
    </dgm:pt>
    <dgm:pt modelId="{3BB38093-4BC2-4AAE-9248-807A7909E99A}" type="pres">
      <dgm:prSet presAssocID="{D264045E-D8E9-401E-97C2-9003BE87A4E7}" presName="childTextArrow" presStyleLbl="fgAccFollowNode1" presStyleIdx="4" presStyleCnt="5">
        <dgm:presLayoutVars>
          <dgm:bulletEnabled val="1"/>
        </dgm:presLayoutVars>
      </dgm:prSet>
      <dgm:spPr/>
      <dgm:t>
        <a:bodyPr/>
        <a:lstStyle/>
        <a:p>
          <a:endParaRPr lang="en-US"/>
        </a:p>
      </dgm:t>
    </dgm:pt>
  </dgm:ptLst>
  <dgm:cxnLst>
    <dgm:cxn modelId="{232F296F-377E-483E-8872-46C488B36143}" type="presOf" srcId="{D264045E-D8E9-401E-97C2-9003BE87A4E7}" destId="{3BB38093-4BC2-4AAE-9248-807A7909E99A}" srcOrd="0" destOrd="0" presId="urn:microsoft.com/office/officeart/2005/8/layout/process4"/>
    <dgm:cxn modelId="{D6AD2FF9-3E32-4349-B3B6-4F40B13F2CE9}" srcId="{F6510D34-445D-4185-86F3-D86E2049F007}" destId="{A2389B82-A607-404A-9147-ED4665531C22}" srcOrd="0" destOrd="0" parTransId="{A7572AE1-4B34-404C-965E-33DDE961A682}" sibTransId="{42FCE9D2-3CDF-4FEC-96ED-DD8AD6B5CF53}"/>
    <dgm:cxn modelId="{E280447E-4C19-406E-877C-8767C4F5EFDF}" type="presOf" srcId="{A2389B82-A607-404A-9147-ED4665531C22}" destId="{71A19B26-9734-41FA-AA8B-29DC5BBAAB6F}" srcOrd="0" destOrd="0" presId="urn:microsoft.com/office/officeart/2005/8/layout/process4"/>
    <dgm:cxn modelId="{8BFB71FA-18AB-4E1E-B410-391A18ACD742}" type="presOf" srcId="{F6510D34-445D-4185-86F3-D86E2049F007}" destId="{7963426C-AD66-4DC8-9F5E-DEEE075754EE}" srcOrd="0" destOrd="0" presId="urn:microsoft.com/office/officeart/2005/8/layout/process4"/>
    <dgm:cxn modelId="{DE50E5E2-72AE-4166-8C1D-24E92C550651}" type="presOf" srcId="{21C5A442-8157-4EC6-BDBF-EAE33198B0FC}" destId="{4846E276-FFF5-423D-A8D3-655EF8BF9AE9}" srcOrd="0" destOrd="0" presId="urn:microsoft.com/office/officeart/2005/8/layout/process4"/>
    <dgm:cxn modelId="{FA87759C-DE5C-4EE3-B9DD-02C35FF4929E}" type="presOf" srcId="{21C5A442-8157-4EC6-BDBF-EAE33198B0FC}" destId="{DBEEBF25-E55B-4842-BA0E-D9A7BBDCC957}" srcOrd="1" destOrd="0" presId="urn:microsoft.com/office/officeart/2005/8/layout/process4"/>
    <dgm:cxn modelId="{36A58133-0138-4587-80E8-EFF1B1C6C19E}" type="presOf" srcId="{AC46351A-AD8A-4C42-874A-EB84B111DE63}" destId="{62D8BD99-E00F-4F63-B4EF-212399C2FE6E}" srcOrd="1" destOrd="0" presId="urn:microsoft.com/office/officeart/2005/8/layout/process4"/>
    <dgm:cxn modelId="{F3AD6523-CD03-4867-97DF-A5FF5D0E8B6D}" type="presOf" srcId="{5FB11EA8-F160-4E4F-8245-4A7C41974AE0}" destId="{131433C6-0499-4D92-9B3B-B3830D59DAF5}" srcOrd="0" destOrd="0" presId="urn:microsoft.com/office/officeart/2005/8/layout/process4"/>
    <dgm:cxn modelId="{E36E40C4-F236-47C0-8A2B-29DB6EF54891}" type="presOf" srcId="{A2389B82-A607-404A-9147-ED4665531C22}" destId="{280FFB9A-B7AD-47A1-9AA9-DB56F2641575}" srcOrd="1" destOrd="0" presId="urn:microsoft.com/office/officeart/2005/8/layout/process4"/>
    <dgm:cxn modelId="{74100B35-672E-4F1D-BAC0-DE53C6AAABB9}" srcId="{A2389B82-A607-404A-9147-ED4665531C22}" destId="{D264045E-D8E9-401E-97C2-9003BE87A4E7}" srcOrd="1" destOrd="0" parTransId="{55D96957-B343-468E-8895-F330E3927407}" sibTransId="{76B5DB78-B593-4E62-9398-EE5814E23E8C}"/>
    <dgm:cxn modelId="{17FCA25F-FB1C-48DF-BBB6-3B7335718481}" type="presOf" srcId="{F0D800AB-AE17-4123-86D9-8FB24ACC3E38}" destId="{DD83DDA2-03D4-4A6C-8E14-ADB2675500C7}" srcOrd="0" destOrd="0" presId="urn:microsoft.com/office/officeart/2005/8/layout/process4"/>
    <dgm:cxn modelId="{F27A6695-C5EE-45A2-966D-1D8531022C37}" srcId="{F6510D34-445D-4185-86F3-D86E2049F007}" destId="{AC46351A-AD8A-4C42-874A-EB84B111DE63}" srcOrd="2" destOrd="0" parTransId="{6F7EAE7A-0C61-436F-BE93-0B391FA11AD4}" sibTransId="{3B21418B-6A8B-4F1F-872C-4633EEA77189}"/>
    <dgm:cxn modelId="{200C6530-8013-4BFD-8F9E-AD7B9F24A1B8}" srcId="{21C5A442-8157-4EC6-BDBF-EAE33198B0FC}" destId="{5FB11EA8-F160-4E4F-8245-4A7C41974AE0}" srcOrd="0" destOrd="0" parTransId="{3469B8FF-72FC-4D40-9EC2-8A1592CF265F}" sibTransId="{9A15939F-A38F-4833-86AE-A7C05FC20CF3}"/>
    <dgm:cxn modelId="{0B9CE082-7218-4034-9A21-0791EB715097}" type="presOf" srcId="{696B053E-20F3-4AF7-8D15-DF503392BFDE}" destId="{6B6C8B0E-C203-4F94-AA79-5F72B03E9FCC}" srcOrd="0" destOrd="0" presId="urn:microsoft.com/office/officeart/2005/8/layout/process4"/>
    <dgm:cxn modelId="{CED116A8-748E-4ED5-BE68-C7BE96F7FD31}" type="presOf" srcId="{AC46351A-AD8A-4C42-874A-EB84B111DE63}" destId="{325D4D50-6235-4479-8AF9-02F8507DE019}" srcOrd="0" destOrd="0" presId="urn:microsoft.com/office/officeart/2005/8/layout/process4"/>
    <dgm:cxn modelId="{92A4F297-B4C0-42ED-AB82-77F60675B914}" srcId="{F6510D34-445D-4185-86F3-D86E2049F007}" destId="{21C5A442-8157-4EC6-BDBF-EAE33198B0FC}" srcOrd="1" destOrd="0" parTransId="{E11023F5-4446-4EFB-A59B-291264824DE1}" sibTransId="{083A03DA-BCD4-45CD-A111-F5DEBD8E7D83}"/>
    <dgm:cxn modelId="{453493FA-308C-4F2D-9424-E499608E02A3}" type="presOf" srcId="{79695599-AB1B-4E26-B9D0-5C300870CC91}" destId="{07966202-2AB8-40C1-92C9-B8335A1CB737}" srcOrd="0" destOrd="0" presId="urn:microsoft.com/office/officeart/2005/8/layout/process4"/>
    <dgm:cxn modelId="{CC117B9B-141F-4899-8914-4EA84F8F8B90}" srcId="{21C5A442-8157-4EC6-BDBF-EAE33198B0FC}" destId="{79695599-AB1B-4E26-B9D0-5C300870CC91}" srcOrd="1" destOrd="0" parTransId="{6AF0FEF5-8B15-4B1D-AFF6-E93D346E5E2A}" sibTransId="{D3AA5D86-A5F4-4B12-9F83-9A1F97CFCDF6}"/>
    <dgm:cxn modelId="{27E612B0-95B2-447C-9B83-AB3BDD7AD986}" srcId="{A2389B82-A607-404A-9147-ED4665531C22}" destId="{696B053E-20F3-4AF7-8D15-DF503392BFDE}" srcOrd="0" destOrd="0" parTransId="{A08096BC-648C-4791-A87A-E2296357D174}" sibTransId="{0CB5A498-D898-4C6D-AE27-B0B605645599}"/>
    <dgm:cxn modelId="{00DFDEA0-6376-41FA-8AD5-3B1B758CFFDF}" srcId="{AC46351A-AD8A-4C42-874A-EB84B111DE63}" destId="{F0D800AB-AE17-4123-86D9-8FB24ACC3E38}" srcOrd="0" destOrd="0" parTransId="{57808CBA-B750-44ED-8B19-3D89DA7B43E7}" sibTransId="{F3C0B1DB-4B4B-4AFA-9D57-90EC38C4CA14}"/>
    <dgm:cxn modelId="{2729DDAA-782A-4755-B116-D90DEF0FEB43}" type="presParOf" srcId="{7963426C-AD66-4DC8-9F5E-DEEE075754EE}" destId="{8D25298C-910B-41A9-80DF-7EF9AAAF6A61}" srcOrd="0" destOrd="0" presId="urn:microsoft.com/office/officeart/2005/8/layout/process4"/>
    <dgm:cxn modelId="{8F25ABBC-0D6F-411A-B073-B26A560EF3D9}" type="presParOf" srcId="{8D25298C-910B-41A9-80DF-7EF9AAAF6A61}" destId="{325D4D50-6235-4479-8AF9-02F8507DE019}" srcOrd="0" destOrd="0" presId="urn:microsoft.com/office/officeart/2005/8/layout/process4"/>
    <dgm:cxn modelId="{5BCB608E-0B7F-4964-B800-B9A886011C11}" type="presParOf" srcId="{8D25298C-910B-41A9-80DF-7EF9AAAF6A61}" destId="{62D8BD99-E00F-4F63-B4EF-212399C2FE6E}" srcOrd="1" destOrd="0" presId="urn:microsoft.com/office/officeart/2005/8/layout/process4"/>
    <dgm:cxn modelId="{650E9F6B-FD69-4D4C-9280-D05D745ED03A}" type="presParOf" srcId="{8D25298C-910B-41A9-80DF-7EF9AAAF6A61}" destId="{24995620-BEE7-4A27-922E-00ACC66A86AE}" srcOrd="2" destOrd="0" presId="urn:microsoft.com/office/officeart/2005/8/layout/process4"/>
    <dgm:cxn modelId="{F3EAF9E7-A31D-4AD6-99AB-FC3B4F5521EB}" type="presParOf" srcId="{24995620-BEE7-4A27-922E-00ACC66A86AE}" destId="{DD83DDA2-03D4-4A6C-8E14-ADB2675500C7}" srcOrd="0" destOrd="0" presId="urn:microsoft.com/office/officeart/2005/8/layout/process4"/>
    <dgm:cxn modelId="{235B4F00-C622-4242-A0CC-0CCE209B3946}" type="presParOf" srcId="{7963426C-AD66-4DC8-9F5E-DEEE075754EE}" destId="{7D5CF17C-8309-4B0C-AE2C-ECE0EE3BBE59}" srcOrd="1" destOrd="0" presId="urn:microsoft.com/office/officeart/2005/8/layout/process4"/>
    <dgm:cxn modelId="{0437FCF0-0E73-452E-A002-20E090ADB6BC}" type="presParOf" srcId="{7963426C-AD66-4DC8-9F5E-DEEE075754EE}" destId="{45F6BA14-8ABC-4A22-825D-BB728A6D79D2}" srcOrd="2" destOrd="0" presId="urn:microsoft.com/office/officeart/2005/8/layout/process4"/>
    <dgm:cxn modelId="{0B60CEB8-AED1-4B02-B509-F3EE12ADB581}" type="presParOf" srcId="{45F6BA14-8ABC-4A22-825D-BB728A6D79D2}" destId="{4846E276-FFF5-423D-A8D3-655EF8BF9AE9}" srcOrd="0" destOrd="0" presId="urn:microsoft.com/office/officeart/2005/8/layout/process4"/>
    <dgm:cxn modelId="{3C9D35BA-9EE0-4B16-A0B2-11A31EDC2C22}" type="presParOf" srcId="{45F6BA14-8ABC-4A22-825D-BB728A6D79D2}" destId="{DBEEBF25-E55B-4842-BA0E-D9A7BBDCC957}" srcOrd="1" destOrd="0" presId="urn:microsoft.com/office/officeart/2005/8/layout/process4"/>
    <dgm:cxn modelId="{CEC81003-38A0-4664-A653-40BD16CEB261}" type="presParOf" srcId="{45F6BA14-8ABC-4A22-825D-BB728A6D79D2}" destId="{A89A83C3-DB80-4B4D-B4A5-6C32B4EB7D3B}" srcOrd="2" destOrd="0" presId="urn:microsoft.com/office/officeart/2005/8/layout/process4"/>
    <dgm:cxn modelId="{D6C643CD-B61F-4549-8D66-340CA681781D}" type="presParOf" srcId="{A89A83C3-DB80-4B4D-B4A5-6C32B4EB7D3B}" destId="{131433C6-0499-4D92-9B3B-B3830D59DAF5}" srcOrd="0" destOrd="0" presId="urn:microsoft.com/office/officeart/2005/8/layout/process4"/>
    <dgm:cxn modelId="{A0865DA0-A579-4D2F-B8DD-3C751333F752}" type="presParOf" srcId="{A89A83C3-DB80-4B4D-B4A5-6C32B4EB7D3B}" destId="{07966202-2AB8-40C1-92C9-B8335A1CB737}" srcOrd="1" destOrd="0" presId="urn:microsoft.com/office/officeart/2005/8/layout/process4"/>
    <dgm:cxn modelId="{999DB254-A4B1-4F04-B6A9-CBE134469008}" type="presParOf" srcId="{7963426C-AD66-4DC8-9F5E-DEEE075754EE}" destId="{340C6AA5-D55C-42BE-9ACD-75EB94BCB904}" srcOrd="3" destOrd="0" presId="urn:microsoft.com/office/officeart/2005/8/layout/process4"/>
    <dgm:cxn modelId="{EE7CED96-CEA3-49ED-9529-DA8BC5D35EFA}" type="presParOf" srcId="{7963426C-AD66-4DC8-9F5E-DEEE075754EE}" destId="{FA873AA1-E7BF-4638-83A2-DA6C20A35724}" srcOrd="4" destOrd="0" presId="urn:microsoft.com/office/officeart/2005/8/layout/process4"/>
    <dgm:cxn modelId="{64B302C1-3E72-4A0D-A8FB-7839ECC839F0}" type="presParOf" srcId="{FA873AA1-E7BF-4638-83A2-DA6C20A35724}" destId="{71A19B26-9734-41FA-AA8B-29DC5BBAAB6F}" srcOrd="0" destOrd="0" presId="urn:microsoft.com/office/officeart/2005/8/layout/process4"/>
    <dgm:cxn modelId="{B62F089F-254C-4988-94B4-1445E3A01DFB}" type="presParOf" srcId="{FA873AA1-E7BF-4638-83A2-DA6C20A35724}" destId="{280FFB9A-B7AD-47A1-9AA9-DB56F2641575}" srcOrd="1" destOrd="0" presId="urn:microsoft.com/office/officeart/2005/8/layout/process4"/>
    <dgm:cxn modelId="{1EC6E668-4B99-4385-9E1E-0EE4CECB818B}" type="presParOf" srcId="{FA873AA1-E7BF-4638-83A2-DA6C20A35724}" destId="{2D6A75E0-5EBF-4E3D-84E1-659DAC8F3624}" srcOrd="2" destOrd="0" presId="urn:microsoft.com/office/officeart/2005/8/layout/process4"/>
    <dgm:cxn modelId="{81347BF4-412E-41AD-AA45-23B41E39B276}" type="presParOf" srcId="{2D6A75E0-5EBF-4E3D-84E1-659DAC8F3624}" destId="{6B6C8B0E-C203-4F94-AA79-5F72B03E9FCC}" srcOrd="0" destOrd="0" presId="urn:microsoft.com/office/officeart/2005/8/layout/process4"/>
    <dgm:cxn modelId="{FF18356C-2CC9-4DD6-8AB0-504413248456}" type="presParOf" srcId="{2D6A75E0-5EBF-4E3D-84E1-659DAC8F3624}" destId="{3BB38093-4BC2-4AAE-9248-807A7909E99A}" srcOrd="1"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8BD99-E00F-4F63-B4EF-212399C2FE6E}">
      <dsp:nvSpPr>
        <dsp:cNvPr id="0" name=""/>
        <dsp:cNvSpPr/>
      </dsp:nvSpPr>
      <dsp:spPr>
        <a:xfrm>
          <a:off x="0" y="3728385"/>
          <a:ext cx="6781799" cy="12237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Customer Focus</a:t>
          </a:r>
          <a:endParaRPr lang="en-US" sz="2400" kern="1200" dirty="0"/>
        </a:p>
      </dsp:txBody>
      <dsp:txXfrm>
        <a:off x="0" y="3728385"/>
        <a:ext cx="6781799" cy="660819"/>
      </dsp:txXfrm>
    </dsp:sp>
    <dsp:sp modelId="{DD83DDA2-03D4-4A6C-8E14-ADB2675500C7}">
      <dsp:nvSpPr>
        <dsp:cNvPr id="0" name=""/>
        <dsp:cNvSpPr/>
      </dsp:nvSpPr>
      <dsp:spPr>
        <a:xfrm>
          <a:off x="0" y="4364729"/>
          <a:ext cx="6781799" cy="56292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75000"/>
                </a:schemeClr>
              </a:solidFill>
              <a:latin typeface="+mj-lt"/>
            </a:rPr>
            <a:t>Respond to customer questions on ledger transactions and provide additional expenditure analysis and reports</a:t>
          </a:r>
          <a:endParaRPr lang="en-US" sz="1600" kern="1200" dirty="0"/>
        </a:p>
      </dsp:txBody>
      <dsp:txXfrm>
        <a:off x="0" y="4364729"/>
        <a:ext cx="6781799" cy="562920"/>
      </dsp:txXfrm>
    </dsp:sp>
    <dsp:sp modelId="{DBEEBF25-E55B-4842-BA0E-D9A7BBDCC957}">
      <dsp:nvSpPr>
        <dsp:cNvPr id="0" name=""/>
        <dsp:cNvSpPr/>
      </dsp:nvSpPr>
      <dsp:spPr>
        <a:xfrm rot="10800000">
          <a:off x="0" y="1864630"/>
          <a:ext cx="6781799" cy="1882110"/>
        </a:xfrm>
        <a:prstGeom prst="upArrowCallout">
          <a:avLst/>
        </a:prstGeom>
        <a:solidFill>
          <a:schemeClr val="accent5">
            <a:hueOff val="-2854840"/>
            <a:satOff val="-7637"/>
            <a:lumOff val="-1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Streamline</a:t>
          </a:r>
          <a:endParaRPr lang="en-US" sz="2400" kern="1200" dirty="0"/>
        </a:p>
      </dsp:txBody>
      <dsp:txXfrm>
        <a:off x="0" y="1864630"/>
        <a:ext cx="6781799" cy="660620"/>
      </dsp:txXfrm>
    </dsp:sp>
    <dsp:sp modelId="{131433C6-0499-4D92-9B3B-B3830D59DAF5}">
      <dsp:nvSpPr>
        <dsp:cNvPr id="0" name=""/>
        <dsp:cNvSpPr/>
      </dsp:nvSpPr>
      <dsp:spPr>
        <a:xfrm>
          <a:off x="0" y="2525251"/>
          <a:ext cx="3390899" cy="562751"/>
        </a:xfrm>
        <a:prstGeom prst="rect">
          <a:avLst/>
        </a:prstGeom>
        <a:solidFill>
          <a:schemeClr val="accent5">
            <a:tint val="40000"/>
            <a:alpha val="90000"/>
            <a:hueOff val="-1466498"/>
            <a:satOff val="-6154"/>
            <a:lumOff val="-220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latin typeface="+mj-lt"/>
            </a:rPr>
            <a:t>Move to relying on budget to actual variance reporting by BDS</a:t>
          </a:r>
          <a:endParaRPr lang="en-US" sz="1600" kern="1200" dirty="0"/>
        </a:p>
      </dsp:txBody>
      <dsp:txXfrm>
        <a:off x="0" y="2525251"/>
        <a:ext cx="3390899" cy="562751"/>
      </dsp:txXfrm>
    </dsp:sp>
    <dsp:sp modelId="{07966202-2AB8-40C1-92C9-B8335A1CB737}">
      <dsp:nvSpPr>
        <dsp:cNvPr id="0" name=""/>
        <dsp:cNvSpPr/>
      </dsp:nvSpPr>
      <dsp:spPr>
        <a:xfrm>
          <a:off x="3390899" y="2525251"/>
          <a:ext cx="3390899" cy="562751"/>
        </a:xfrm>
        <a:prstGeom prst="rect">
          <a:avLst/>
        </a:prstGeom>
        <a:solidFill>
          <a:schemeClr val="accent5">
            <a:tint val="40000"/>
            <a:alpha val="90000"/>
            <a:hueOff val="-2932995"/>
            <a:satOff val="-12309"/>
            <a:lumOff val="-441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latin typeface="+mj-lt"/>
            </a:rPr>
            <a:t>Focus on value added review and assurance as needed</a:t>
          </a:r>
        </a:p>
      </dsp:txBody>
      <dsp:txXfrm>
        <a:off x="3390899" y="2525251"/>
        <a:ext cx="3390899" cy="562751"/>
      </dsp:txXfrm>
    </dsp:sp>
    <dsp:sp modelId="{280FFB9A-B7AD-47A1-9AA9-DB56F2641575}">
      <dsp:nvSpPr>
        <dsp:cNvPr id="0" name=""/>
        <dsp:cNvSpPr/>
      </dsp:nvSpPr>
      <dsp:spPr>
        <a:xfrm rot="10800000">
          <a:off x="0" y="875"/>
          <a:ext cx="6781799" cy="1882110"/>
        </a:xfrm>
        <a:prstGeom prst="upArrowCallout">
          <a:avLst/>
        </a:prstGeom>
        <a:solidFill>
          <a:schemeClr val="accent5">
            <a:hueOff val="-5709681"/>
            <a:satOff val="-15274"/>
            <a:lumOff val="-3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Eliminate</a:t>
          </a:r>
          <a:endParaRPr lang="en-US" sz="2400" kern="1200" dirty="0"/>
        </a:p>
      </dsp:txBody>
      <dsp:txXfrm>
        <a:off x="0" y="875"/>
        <a:ext cx="6781799" cy="660620"/>
      </dsp:txXfrm>
    </dsp:sp>
    <dsp:sp modelId="{6B6C8B0E-C203-4F94-AA79-5F72B03E9FCC}">
      <dsp:nvSpPr>
        <dsp:cNvPr id="0" name=""/>
        <dsp:cNvSpPr/>
      </dsp:nvSpPr>
      <dsp:spPr>
        <a:xfrm>
          <a:off x="0" y="661496"/>
          <a:ext cx="3390899" cy="562751"/>
        </a:xfrm>
        <a:prstGeom prst="rect">
          <a:avLst/>
        </a:prstGeom>
        <a:solidFill>
          <a:schemeClr val="accent5">
            <a:tint val="40000"/>
            <a:alpha val="90000"/>
            <a:hueOff val="-4399492"/>
            <a:satOff val="-18463"/>
            <a:lumOff val="-662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latin typeface="+mj-lt"/>
            </a:rPr>
            <a:t>Eliminated the distribution of the monthly reconciliation packages</a:t>
          </a:r>
          <a:endParaRPr lang="en-US" sz="1600" kern="1200" dirty="0"/>
        </a:p>
      </dsp:txBody>
      <dsp:txXfrm>
        <a:off x="0" y="661496"/>
        <a:ext cx="3390899" cy="562751"/>
      </dsp:txXfrm>
    </dsp:sp>
    <dsp:sp modelId="{3BB38093-4BC2-4AAE-9248-807A7909E99A}">
      <dsp:nvSpPr>
        <dsp:cNvPr id="0" name=""/>
        <dsp:cNvSpPr/>
      </dsp:nvSpPr>
      <dsp:spPr>
        <a:xfrm>
          <a:off x="3390899" y="661496"/>
          <a:ext cx="3390899" cy="562751"/>
        </a:xfrm>
        <a:prstGeom prst="rect">
          <a:avLst/>
        </a:prstGeom>
        <a:solidFill>
          <a:schemeClr val="accent5">
            <a:tint val="40000"/>
            <a:alpha val="90000"/>
            <a:hueOff val="-5865990"/>
            <a:satOff val="-24618"/>
            <a:lumOff val="-883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latin typeface="+mj-lt"/>
            </a:rPr>
            <a:t>Eliminated signing-off on the “green sheets” </a:t>
          </a:r>
        </a:p>
      </dsp:txBody>
      <dsp:txXfrm>
        <a:off x="3390899" y="661496"/>
        <a:ext cx="3390899" cy="5627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145" cy="465743"/>
          </a:xfrm>
          <a:prstGeom prst="rect">
            <a:avLst/>
          </a:prstGeom>
          <a:noFill/>
          <a:ln w="6350">
            <a:noFill/>
            <a:miter lim="800000"/>
            <a:headEnd/>
            <a:tailEnd/>
          </a:ln>
          <a:effectLst/>
        </p:spPr>
        <p:txBody>
          <a:bodyPr vert="horz" wrap="square" lIns="46568" tIns="46568" rIns="46568" bIns="46568" numCol="1" anchor="t" anchorCtr="0" compatLnSpc="1">
            <a:prstTxWarp prst="textNoShape">
              <a:avLst/>
            </a:prstTxWarp>
          </a:bodyPr>
          <a:lstStyle>
            <a:lvl1pPr algn="l" defTabSz="930663" eaLnBrk="0" hangingPunct="0">
              <a:spcBef>
                <a:spcPct val="0"/>
              </a:spcBef>
              <a:defRPr sz="1300">
                <a:ea typeface="+mn-ea"/>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3972257" y="0"/>
            <a:ext cx="3038144" cy="465743"/>
          </a:xfrm>
          <a:prstGeom prst="rect">
            <a:avLst/>
          </a:prstGeom>
          <a:noFill/>
          <a:ln w="6350">
            <a:noFill/>
            <a:miter lim="800000"/>
            <a:headEnd/>
            <a:tailEnd/>
          </a:ln>
          <a:effectLst/>
        </p:spPr>
        <p:txBody>
          <a:bodyPr vert="horz" wrap="square" lIns="46568" tIns="46568" rIns="46568" bIns="46568" numCol="1" anchor="t" anchorCtr="0" compatLnSpc="1">
            <a:prstTxWarp prst="textNoShape">
              <a:avLst/>
            </a:prstTxWarp>
          </a:bodyPr>
          <a:lstStyle>
            <a:lvl1pPr algn="r" defTabSz="930663" eaLnBrk="0" hangingPunct="0">
              <a:spcBef>
                <a:spcPct val="0"/>
              </a:spcBef>
              <a:defRPr sz="1300">
                <a:ea typeface="+mn-ea"/>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0" y="8830658"/>
            <a:ext cx="3038145" cy="465742"/>
          </a:xfrm>
          <a:prstGeom prst="rect">
            <a:avLst/>
          </a:prstGeom>
          <a:noFill/>
          <a:ln w="6350">
            <a:noFill/>
            <a:miter lim="800000"/>
            <a:headEnd/>
            <a:tailEnd/>
          </a:ln>
          <a:effectLst/>
        </p:spPr>
        <p:txBody>
          <a:bodyPr vert="horz" wrap="square" lIns="46568" tIns="46568" rIns="46568" bIns="46568" numCol="1" anchor="b" anchorCtr="0" compatLnSpc="1">
            <a:prstTxWarp prst="textNoShape">
              <a:avLst/>
            </a:prstTxWarp>
          </a:bodyPr>
          <a:lstStyle>
            <a:lvl1pPr algn="l" defTabSz="930663" eaLnBrk="0" hangingPunct="0">
              <a:spcBef>
                <a:spcPct val="0"/>
              </a:spcBef>
              <a:defRPr sz="1300">
                <a:ea typeface="+mn-ea"/>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3972257" y="8830658"/>
            <a:ext cx="3038144" cy="465742"/>
          </a:xfrm>
          <a:prstGeom prst="rect">
            <a:avLst/>
          </a:prstGeom>
          <a:noFill/>
          <a:ln w="6350">
            <a:noFill/>
            <a:miter lim="800000"/>
            <a:headEnd/>
            <a:tailEnd/>
          </a:ln>
          <a:effectLst/>
        </p:spPr>
        <p:txBody>
          <a:bodyPr vert="horz" wrap="square" lIns="46568" tIns="46568" rIns="46568" bIns="46568" numCol="1" anchor="b" anchorCtr="0" compatLnSpc="1">
            <a:prstTxWarp prst="textNoShape">
              <a:avLst/>
            </a:prstTxWarp>
          </a:bodyPr>
          <a:lstStyle>
            <a:lvl1pPr algn="r" defTabSz="930663" eaLnBrk="0" hangingPunct="0">
              <a:spcBef>
                <a:spcPct val="0"/>
              </a:spcBef>
              <a:defRPr sz="1300">
                <a:ea typeface="+mn-ea"/>
                <a:cs typeface="+mn-cs"/>
              </a:defRPr>
            </a:lvl1pPr>
          </a:lstStyle>
          <a:p>
            <a:pPr>
              <a:defRPr/>
            </a:pPr>
            <a:fld id="{AB0DBFA0-AB49-42A1-9CBB-A60D22866FF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252538" y="696913"/>
            <a:ext cx="45085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34112" y="4414561"/>
            <a:ext cx="5142177" cy="4185532"/>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r>
              <a:rPr lang="en-US" dirty="0" smtClean="0"/>
              <a:t>Risk Services</a:t>
            </a:r>
          </a:p>
          <a:p>
            <a:r>
              <a:rPr lang="en-US" dirty="0" smtClean="0"/>
              <a:t>Grace - 18</a:t>
            </a:r>
          </a:p>
          <a:p>
            <a:r>
              <a:rPr lang="en-US" dirty="0" smtClean="0"/>
              <a:t>Cheryl –</a:t>
            </a:r>
            <a:r>
              <a:rPr lang="en-US" baseline="0" dirty="0" smtClean="0"/>
              <a:t> 14</a:t>
            </a:r>
            <a:endParaRPr lang="en-US" dirty="0" smtClean="0"/>
          </a:p>
          <a:p>
            <a:r>
              <a:rPr lang="en-US" dirty="0" smtClean="0"/>
              <a:t>Doris</a:t>
            </a:r>
            <a:r>
              <a:rPr lang="en-US" baseline="0" dirty="0" smtClean="0"/>
              <a:t> 13</a:t>
            </a:r>
          </a:p>
          <a:p>
            <a:r>
              <a:rPr lang="en-US" baseline="0" dirty="0" smtClean="0"/>
              <a:t>John Barrett – 15 </a:t>
            </a:r>
            <a:endParaRPr lang="en-US" dirty="0" smtClean="0"/>
          </a:p>
          <a:p>
            <a:r>
              <a:rPr lang="en-US" dirty="0" smtClean="0"/>
              <a:t>Jeff Donahue - 13</a:t>
            </a:r>
          </a:p>
          <a:p>
            <a:r>
              <a:rPr lang="en-US" dirty="0" smtClean="0"/>
              <a:t>Michael Strach</a:t>
            </a:r>
            <a:r>
              <a:rPr lang="en-US" baseline="0" dirty="0" smtClean="0"/>
              <a:t> – 11</a:t>
            </a:r>
          </a:p>
          <a:p>
            <a:r>
              <a:rPr lang="en-US" baseline="0" dirty="0" smtClean="0"/>
              <a:t>Janis Vega - </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252538" y="696913"/>
            <a:ext cx="4506912" cy="3484562"/>
          </a:xfrm>
          <a:ln/>
        </p:spPr>
      </p:sp>
      <p:sp>
        <p:nvSpPr>
          <p:cNvPr id="23554" name="Rectangle 3"/>
          <p:cNvSpPr>
            <a:spLocks noGrp="1" noChangeArrowheads="1"/>
          </p:cNvSpPr>
          <p:nvPr>
            <p:ph type="body" idx="1"/>
          </p:nvPr>
        </p:nvSpPr>
        <p:spPr>
          <a:xfrm>
            <a:off x="934112" y="4413024"/>
            <a:ext cx="5142177" cy="4187069"/>
          </a:xfrm>
          <a:noFill/>
          <a:ln w="9525"/>
        </p:spPr>
        <p:txBody>
          <a:bodyPr lIns="87582" tIns="43792" rIns="87582" bIns="43792"/>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252538" y="695325"/>
            <a:ext cx="4506912" cy="3484563"/>
          </a:xfrm>
          <a:ln/>
        </p:spPr>
      </p:sp>
      <p:sp>
        <p:nvSpPr>
          <p:cNvPr id="30722" name="Rectangle 3"/>
          <p:cNvSpPr>
            <a:spLocks noGrp="1" noChangeArrowheads="1"/>
          </p:cNvSpPr>
          <p:nvPr>
            <p:ph type="body" idx="1"/>
          </p:nvPr>
        </p:nvSpPr>
        <p:spPr>
          <a:xfrm>
            <a:off x="934112" y="4413027"/>
            <a:ext cx="5142177" cy="4187069"/>
          </a:xfrm>
          <a:noFill/>
          <a:ln w="9525"/>
        </p:spPr>
        <p:txBody>
          <a:bodyPr lIns="87540" tIns="43770" rIns="87540" bIns="43770"/>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252538" y="695325"/>
            <a:ext cx="4506912" cy="3484563"/>
          </a:xfrm>
          <a:ln/>
        </p:spPr>
      </p:sp>
      <p:sp>
        <p:nvSpPr>
          <p:cNvPr id="30722" name="Rectangle 3"/>
          <p:cNvSpPr>
            <a:spLocks noGrp="1" noChangeArrowheads="1"/>
          </p:cNvSpPr>
          <p:nvPr>
            <p:ph type="body" idx="1"/>
          </p:nvPr>
        </p:nvSpPr>
        <p:spPr>
          <a:xfrm>
            <a:off x="934112" y="4413027"/>
            <a:ext cx="5142177" cy="4187069"/>
          </a:xfrm>
          <a:noFill/>
          <a:ln w="9525"/>
        </p:spPr>
        <p:txBody>
          <a:bodyPr lIns="87540" tIns="43770" rIns="87540" bIns="43770"/>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8500"/>
            <a:ext cx="4506912" cy="3484563"/>
          </a:xfrm>
          <a:ln/>
        </p:spPr>
      </p:sp>
      <p:sp>
        <p:nvSpPr>
          <p:cNvPr id="25602" name="Rectangle 3"/>
          <p:cNvSpPr>
            <a:spLocks noGrp="1" noChangeArrowheads="1"/>
          </p:cNvSpPr>
          <p:nvPr>
            <p:ph type="body" idx="1"/>
          </p:nvPr>
        </p:nvSpPr>
        <p:spPr>
          <a:xfrm>
            <a:off x="934113" y="4413026"/>
            <a:ext cx="5142177" cy="4187069"/>
          </a:xfrm>
          <a:noFill/>
          <a:ln w="9525"/>
        </p:spPr>
        <p:txBody>
          <a:bodyPr lIns="87554" tIns="43778" rIns="87554" bIns="43778"/>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8500"/>
            <a:ext cx="4506912" cy="3484563"/>
          </a:xfrm>
          <a:ln/>
        </p:spPr>
      </p:sp>
      <p:sp>
        <p:nvSpPr>
          <p:cNvPr id="25602" name="Rectangle 3"/>
          <p:cNvSpPr>
            <a:spLocks noGrp="1" noChangeArrowheads="1"/>
          </p:cNvSpPr>
          <p:nvPr>
            <p:ph type="body" idx="1"/>
          </p:nvPr>
        </p:nvSpPr>
        <p:spPr>
          <a:xfrm>
            <a:off x="934113" y="4413026"/>
            <a:ext cx="5142177" cy="4187069"/>
          </a:xfrm>
          <a:noFill/>
          <a:ln w="9525"/>
        </p:spPr>
        <p:txBody>
          <a:bodyPr lIns="87554" tIns="43778" rIns="87554" bIns="43778"/>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8500"/>
            <a:ext cx="4506912" cy="3484563"/>
          </a:xfrm>
          <a:ln/>
        </p:spPr>
      </p:sp>
      <p:sp>
        <p:nvSpPr>
          <p:cNvPr id="25602" name="Rectangle 3"/>
          <p:cNvSpPr>
            <a:spLocks noGrp="1" noChangeArrowheads="1"/>
          </p:cNvSpPr>
          <p:nvPr>
            <p:ph type="body" idx="1"/>
          </p:nvPr>
        </p:nvSpPr>
        <p:spPr>
          <a:xfrm>
            <a:off x="934113" y="4413026"/>
            <a:ext cx="5142177" cy="4187069"/>
          </a:xfrm>
          <a:noFill/>
          <a:ln w="9525"/>
        </p:spPr>
        <p:txBody>
          <a:bodyPr lIns="87554" tIns="43778" rIns="87554" bIns="43778"/>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2538" y="696913"/>
            <a:ext cx="4506912" cy="3484562"/>
          </a:xfrm>
          <a:ln/>
        </p:spPr>
      </p:sp>
      <p:sp>
        <p:nvSpPr>
          <p:cNvPr id="25602" name="Rectangle 3"/>
          <p:cNvSpPr>
            <a:spLocks noGrp="1" noChangeArrowheads="1"/>
          </p:cNvSpPr>
          <p:nvPr>
            <p:ph type="body" idx="1"/>
          </p:nvPr>
        </p:nvSpPr>
        <p:spPr>
          <a:xfrm>
            <a:off x="934112" y="4413025"/>
            <a:ext cx="5142177" cy="4187069"/>
          </a:xfrm>
          <a:noFill/>
          <a:ln w="9525"/>
        </p:spPr>
        <p:txBody>
          <a:bodyPr lIns="87571" tIns="43786" rIns="87571" bIns="43786"/>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3.wmf"/><Relationship Id="rId17" Type="http://schemas.openxmlformats.org/officeDocument/2006/relationships/image" Target="../media/image8.png"/><Relationship Id="rId2" Type="http://schemas.openxmlformats.org/officeDocument/2006/relationships/tags" Target="../tags/tag6.xml"/><Relationship Id="rId16" Type="http://schemas.openxmlformats.org/officeDocument/2006/relationships/image" Target="../media/image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wmf"/><Relationship Id="rId5" Type="http://schemas.openxmlformats.org/officeDocument/2006/relationships/tags" Target="../tags/tag9.xml"/><Relationship Id="rId15" Type="http://schemas.openxmlformats.org/officeDocument/2006/relationships/image" Target="../media/image6.png"/><Relationship Id="rId10" Type="http://schemas.openxmlformats.org/officeDocument/2006/relationships/slideMaster" Target="../slideMasters/slideMaster1.xml"/><Relationship Id="rId19" Type="http://schemas.openxmlformats.org/officeDocument/2006/relationships/image" Target="../media/image10.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print"/>
          <a:srcRect/>
          <a:stretch>
            <a:fillRect/>
          </a:stretch>
        </p:blipFill>
        <p:spPr bwMode="auto">
          <a:xfrm>
            <a:off x="-1390650"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print"/>
          <a:srcRect/>
          <a:stretch>
            <a:fillRect/>
          </a:stretch>
        </p:blipFill>
        <p:spPr bwMode="auto">
          <a:xfrm>
            <a:off x="-1476375"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print"/>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print"/>
          <a:srcRect/>
          <a:stretch>
            <a:fillRect/>
          </a:stretch>
        </p:blipFill>
        <p:spPr bwMode="auto">
          <a:xfrm>
            <a:off x="-1790700"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print"/>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print"/>
          <a:srcRect/>
          <a:stretch>
            <a:fillRect/>
          </a:stretch>
        </p:blipFill>
        <p:spPr bwMode="auto">
          <a:xfrm>
            <a:off x="-2078038"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print"/>
          <a:srcRect/>
          <a:stretch>
            <a:fillRect/>
          </a:stretch>
        </p:blipFill>
        <p:spPr bwMode="auto">
          <a:xfrm>
            <a:off x="-1476375" y="3667125"/>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28638"/>
            <a:ext cx="21336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528638"/>
            <a:ext cx="6253162"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38" y="1524000"/>
            <a:ext cx="7167562" cy="4800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128838" y="1524000"/>
            <a:ext cx="3506787" cy="4800600"/>
          </a:xfrm>
        </p:spPr>
        <p:txBody>
          <a:bodyPr/>
          <a:lstStyle/>
          <a:p>
            <a:pPr lvl="0"/>
            <a:endParaRPr lang="en-US" noProof="0" dirty="0"/>
          </a:p>
        </p:txBody>
      </p:sp>
      <p:sp>
        <p:nvSpPr>
          <p:cNvPr id="4" name="Text Placeholder 3"/>
          <p:cNvSpPr>
            <a:spLocks noGrp="1"/>
          </p:cNvSpPr>
          <p:nvPr>
            <p:ph type="body" sz="half" idx="2"/>
          </p:nvPr>
        </p:nvSpPr>
        <p:spPr>
          <a:xfrm>
            <a:off x="5788025" y="1524000"/>
            <a:ext cx="35083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8838" y="1524000"/>
            <a:ext cx="350678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88025" y="1524000"/>
            <a:ext cx="3508375" cy="48006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838" y="1524000"/>
            <a:ext cx="350678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025" y="1524000"/>
            <a:ext cx="35083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757238" y="528638"/>
            <a:ext cx="7313612"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gray">
          <a:xfrm>
            <a:off x="2128838"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p:custDataLst>
              <p:tags r:id="rId16"/>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p:nvSpPr>
        <p:spPr>
          <a:xfrm>
            <a:off x="9372600" y="7239000"/>
            <a:ext cx="457200" cy="304800"/>
          </a:xfrm>
          <a:prstGeom prst="rect">
            <a:avLst/>
          </a:prstGeom>
          <a:noFill/>
        </p:spPr>
        <p:txBody>
          <a:bodyPr>
            <a:spAutoFit/>
          </a:bodyPr>
          <a:lstStyle/>
          <a:p>
            <a:pPr algn="r" eaLnBrk="0" hangingPunct="0">
              <a:spcBef>
                <a:spcPct val="50000"/>
              </a:spcBef>
              <a:defRPr/>
            </a:pPr>
            <a:fld id="{0667D8CD-CE9E-482E-853F-B0B13DB18967}" type="slidenum">
              <a:rPr lang="en-US">
                <a:ea typeface="+mn-ea"/>
                <a:cs typeface="+mn-cs"/>
              </a:rPr>
              <a:pPr algn="r" eaLnBrk="0" hangingPunct="0">
                <a:spcBef>
                  <a:spcPct val="50000"/>
                </a:spcBef>
                <a:defRPr/>
              </a:pPr>
              <a:t>‹#›</a:t>
            </a:fld>
            <a:endParaRPr lang="en-US" dirty="0">
              <a:ea typeface="+mn-ea"/>
              <a:cs typeface="+mn-cs"/>
            </a:endParaRPr>
          </a:p>
        </p:txBody>
      </p:sp>
      <p:pic>
        <p:nvPicPr>
          <p:cNvPr id="2054" name="Picture 5"/>
          <p:cNvPicPr>
            <a:picLocks noChangeAspect="1" noChangeArrowheads="1"/>
          </p:cNvPicPr>
          <p:nvPr>
            <p:custDataLst>
              <p:tags r:id="rId17"/>
            </p:custDataLst>
          </p:nvPr>
        </p:nvPicPr>
        <p:blipFill>
          <a:blip r:embed="rId19" cstate="print"/>
          <a:srcRect/>
          <a:stretch>
            <a:fillRect/>
          </a:stretch>
        </p:blipFill>
        <p:spPr bwMode="auto">
          <a:xfrm>
            <a:off x="838200" y="6551613"/>
            <a:ext cx="839788" cy="839787"/>
          </a:xfrm>
          <a:prstGeom prst="rect">
            <a:avLst/>
          </a:prstGeom>
          <a:noFill/>
          <a:ln w="9525">
            <a:noFill/>
            <a:miter lim="800000"/>
            <a:headEnd/>
            <a:tailEnd/>
          </a:ln>
        </p:spPr>
      </p:pic>
      <p:sp>
        <p:nvSpPr>
          <p:cNvPr id="8" name="jpmDocTracker"/>
          <p:cNvSpPr>
            <a:spLocks noChangeArrowheads="1"/>
          </p:cNvSpPr>
          <p:nvPr>
            <p:custDataLst>
              <p:tags r:id="rId18"/>
            </p:custDataLst>
          </p:nvPr>
        </p:nvSpPr>
        <p:spPr bwMode="auto">
          <a:xfrm rot="16200000">
            <a:off x="-1344612" y="5248275"/>
            <a:ext cx="3959225" cy="136525"/>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pitchFamily="34"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2.jpeg"/><Relationship Id="rId5" Type="http://schemas.openxmlformats.org/officeDocument/2006/relationships/tags" Target="../tags/tag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0.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9.png"/><Relationship Id="rId2" Type="http://schemas.openxmlformats.org/officeDocument/2006/relationships/tags" Target="../tags/tag30.xml"/><Relationship Id="rId16" Type="http://schemas.openxmlformats.org/officeDocument/2006/relationships/notesSlide" Target="../notesSlides/notesSlide11.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2.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hyperlink" Target="http://www.youtube.com/user/RiskSummit2012/featured" TargetMode="External"/><Relationship Id="rId3" Type="http://schemas.openxmlformats.org/officeDocument/2006/relationships/image" Target="cid:image001.png@01CD2C40.A6855F20" TargetMode="External"/><Relationship Id="rId7" Type="http://schemas.openxmlformats.org/officeDocument/2006/relationships/hyperlink" Target="https://twitter.com/" TargetMode="External"/><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hyperlink" Target="http://www.facebook.com/pages/UC-RiskSummit/431517106878371" TargetMode="External"/><Relationship Id="rId11" Type="http://schemas.openxmlformats.org/officeDocument/2006/relationships/image" Target="../media/image32.png"/><Relationship Id="rId5" Type="http://schemas.openxmlformats.org/officeDocument/2006/relationships/image" Target="cid:image002.png@01CD2C40.A6855F20" TargetMode="External"/><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orkingsmarter.universityofcalifornia.edu/"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50.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54.emf"/></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5" name="Rectangle 4"/>
          <p:cNvSpPr>
            <a:spLocks noChangeArrowheads="1"/>
          </p:cNvSpPr>
          <p:nvPr>
            <p:custDataLst>
              <p:tags r:id="rId3"/>
            </p:custDataLst>
          </p:nvPr>
        </p:nvSpPr>
        <p:spPr bwMode="auto">
          <a:xfrm>
            <a:off x="198438"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Town Hall</a:t>
            </a:r>
          </a:p>
          <a:p>
            <a:pPr algn="ctr" defTabSz="1355725" eaLnBrk="0" hangingPunct="0"/>
            <a:endParaRPr lang="en-US" sz="2200" dirty="0" smtClean="0"/>
          </a:p>
          <a:p>
            <a:pPr algn="ctr" defTabSz="1355725" eaLnBrk="0" hangingPunct="0"/>
            <a:r>
              <a:rPr lang="en-US" sz="1600" dirty="0" smtClean="0">
                <a:solidFill>
                  <a:schemeClr val="accent1"/>
                </a:solidFill>
              </a:rPr>
              <a:t>June 1, 2012</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print"/>
          <a:srcRect/>
          <a:stretch>
            <a:fillRect/>
          </a:stretch>
        </p:blipFill>
        <p:spPr bwMode="auto">
          <a:xfrm>
            <a:off x="3694113" y="433388"/>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0"/>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8" name="Rectangle 8"/>
          <p:cNvSpPr>
            <a:spLocks noChangeArrowheads="1"/>
          </p:cNvSpPr>
          <p:nvPr>
            <p:custDataLst>
              <p:tags r:id="rId6"/>
            </p:custDataLst>
          </p:nvPr>
        </p:nvSpPr>
        <p:spPr bwMode="auto">
          <a:xfrm rot="10800000">
            <a:off x="0" y="6365875"/>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sp>
        <p:nvSpPr>
          <p:cNvPr id="18439" name="Rectangle 9"/>
          <p:cNvSpPr>
            <a:spLocks noChangeArrowheads="1"/>
          </p:cNvSpPr>
          <p:nvPr>
            <p:custDataLst>
              <p:tags r:id="rId7"/>
            </p:custDataLst>
          </p:nvPr>
        </p:nvSpPr>
        <p:spPr bwMode="auto">
          <a:xfrm rot="10800000">
            <a:off x="0" y="185738"/>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pic>
        <p:nvPicPr>
          <p:cNvPr id="8" name="Picture 3"/>
          <p:cNvPicPr>
            <a:picLocks noChangeAspect="1" noChangeArrowheads="1"/>
          </p:cNvPicPr>
          <p:nvPr/>
        </p:nvPicPr>
        <p:blipFill>
          <a:blip r:embed="rId11" cstate="print"/>
          <a:srcRect/>
          <a:stretch>
            <a:fillRect/>
          </a:stretch>
        </p:blipFill>
        <p:spPr bwMode="auto">
          <a:xfrm>
            <a:off x="2362200" y="3352800"/>
            <a:ext cx="5412013" cy="1219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533400"/>
            <a:ext cx="8686800" cy="746125"/>
          </a:xfrm>
        </p:spPr>
        <p:txBody>
          <a:bodyPr/>
          <a:lstStyle/>
          <a:p>
            <a:pPr lvl="1"/>
            <a:r>
              <a:rPr lang="en-US" sz="2300" dirty="0" smtClean="0"/>
              <a:t/>
            </a:r>
            <a:br>
              <a:rPr lang="en-US" sz="2300" dirty="0" smtClean="0"/>
            </a:br>
            <a:r>
              <a:rPr lang="en-US" sz="2300" dirty="0" smtClean="0"/>
              <a:t>Strategic goals survey sent out to all CFO Division employees: </a:t>
            </a:r>
            <a:br>
              <a:rPr lang="en-US" sz="2300" dirty="0" smtClean="0"/>
            </a:br>
            <a:r>
              <a:rPr lang="en-US" sz="1800" i="1" dirty="0" smtClean="0"/>
              <a:t>Participation up from prior year!!</a:t>
            </a:r>
          </a:p>
        </p:txBody>
      </p:sp>
      <p:graphicFrame>
        <p:nvGraphicFramePr>
          <p:cNvPr id="6" name="Chart 5"/>
          <p:cNvGraphicFramePr/>
          <p:nvPr/>
        </p:nvGraphicFramePr>
        <p:xfrm>
          <a:off x="990600" y="1676400"/>
          <a:ext cx="8534400" cy="5791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rot="16200000">
            <a:off x="-28545" y="3686145"/>
            <a:ext cx="2286000" cy="400110"/>
          </a:xfrm>
          <a:prstGeom prst="rect">
            <a:avLst/>
          </a:prstGeom>
          <a:noFill/>
          <a:ln w="25400">
            <a:noFill/>
          </a:ln>
        </p:spPr>
        <p:txBody>
          <a:bodyPr wrap="square" rtlCol="0">
            <a:spAutoFit/>
          </a:bodyPr>
          <a:lstStyle/>
          <a:p>
            <a:pPr algn="ctr"/>
            <a:r>
              <a:rPr lang="en-US" sz="2000" dirty="0" smtClean="0"/>
              <a:t>% participation</a:t>
            </a:r>
          </a:p>
        </p:txBody>
      </p:sp>
    </p:spTree>
    <p:custDataLst>
      <p:tags r:id="rId1"/>
    </p:custData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838200" y="1676400"/>
          <a:ext cx="85344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838200" y="685800"/>
            <a:ext cx="8686800" cy="809625"/>
          </a:xfrm>
          <a:prstGeom prst="rect">
            <a:avLst/>
          </a:prstGeom>
        </p:spPr>
        <p:txBody>
          <a:bodyPr/>
          <a:lstStyle/>
          <a:p>
            <a:pPr marL="0" marR="0" lvl="1" indent="0" algn="l" defTabSz="1019175" rtl="0" eaLnBrk="0" fontAlgn="base" latinLnBrk="0" hangingPunct="0">
              <a:lnSpc>
                <a:spcPts val="2788"/>
              </a:lnSpc>
              <a:spcBef>
                <a:spcPct val="0"/>
              </a:spcBef>
              <a:spcAft>
                <a:spcPct val="0"/>
              </a:spcAft>
              <a:buClrTx/>
              <a:buSzTx/>
              <a:buFontTx/>
              <a:buNone/>
              <a:tabLst/>
              <a:defRPr/>
            </a:pPr>
            <a:r>
              <a:rPr kumimoji="0" lang="en-US" sz="2300" b="1" i="0" u="none" strike="noStrike" kern="0" cap="none" spc="0" normalizeH="0" baseline="0" noProof="0" dirty="0" smtClean="0">
                <a:ln>
                  <a:noFill/>
                </a:ln>
                <a:solidFill>
                  <a:schemeClr val="tx1"/>
                </a:solidFill>
                <a:effectLst/>
                <a:uLnTx/>
                <a:uFillTx/>
                <a:latin typeface="Trebuchet MS" pitchFamily="34" charset="0"/>
                <a:ea typeface="LF_Kai" pitchFamily="2" charset="-122"/>
                <a:cs typeface="LF_Kai"/>
              </a:rPr>
              <a:t>We’ve come a long way since the last year….</a:t>
            </a:r>
          </a:p>
          <a:p>
            <a:pPr marL="0" marR="0" lvl="1" indent="0" algn="l" defTabSz="1019175" rtl="0" eaLnBrk="0" fontAlgn="base" latinLnBrk="0" hangingPunct="0">
              <a:lnSpc>
                <a:spcPts val="2788"/>
              </a:lnSpc>
              <a:spcBef>
                <a:spcPct val="0"/>
              </a:spcBef>
              <a:spcAft>
                <a:spcPct val="0"/>
              </a:spcAft>
              <a:buClrTx/>
              <a:buSzTx/>
              <a:buFontTx/>
              <a:buNone/>
              <a:tabLst/>
              <a:defRPr/>
            </a:pPr>
            <a:r>
              <a:rPr lang="en-US" sz="2300" b="1" kern="0" noProof="0" dirty="0" smtClean="0">
                <a:ea typeface="LF_Kai" pitchFamily="2" charset="-122"/>
              </a:rPr>
              <a:t>Perceived % progress rate</a:t>
            </a:r>
            <a:endParaRPr kumimoji="0" lang="en-US" sz="2300" b="1" i="0" u="none" strike="noStrike" kern="0" cap="none" spc="0" normalizeH="0" baseline="0" noProof="0" dirty="0" smtClean="0">
              <a:ln>
                <a:noFill/>
              </a:ln>
              <a:solidFill>
                <a:schemeClr val="tx1"/>
              </a:solidFill>
              <a:effectLst/>
              <a:uLnTx/>
              <a:uFillTx/>
              <a:latin typeface="Trebuchet MS" pitchFamily="34" charset="0"/>
              <a:ea typeface="LF_Kai" pitchFamily="2" charset="-122"/>
              <a:cs typeface="LF_Kai"/>
            </a:endParaRPr>
          </a:p>
        </p:txBody>
      </p:sp>
      <p:sp>
        <p:nvSpPr>
          <p:cNvPr id="6" name="16-Point Star 5"/>
          <p:cNvSpPr/>
          <p:nvPr/>
        </p:nvSpPr>
        <p:spPr bwMode="auto">
          <a:xfrm>
            <a:off x="7315200" y="1524000"/>
            <a:ext cx="2743200" cy="2514600"/>
          </a:xfrm>
          <a:prstGeom prst="star16">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sz="1800" dirty="0" smtClean="0">
                <a:solidFill>
                  <a:schemeClr val="bg1"/>
                </a:solidFill>
              </a:rPr>
              <a:t>50% Progress Rate </a:t>
            </a:r>
          </a:p>
          <a:p>
            <a:pPr algn="ctr" eaLnBrk="0" hangingPunct="0">
              <a:spcBef>
                <a:spcPct val="50000"/>
              </a:spcBef>
            </a:pPr>
            <a:r>
              <a:rPr lang="en-US" sz="1800" dirty="0" smtClean="0">
                <a:solidFill>
                  <a:schemeClr val="bg1"/>
                </a:solidFill>
              </a:rPr>
              <a:t>On almost all </a:t>
            </a:r>
          </a:p>
          <a:p>
            <a:pPr algn="ctr" eaLnBrk="0" hangingPunct="0">
              <a:spcBef>
                <a:spcPct val="50000"/>
              </a:spcBef>
            </a:pPr>
            <a:r>
              <a:rPr lang="en-US" sz="1800" dirty="0" smtClean="0">
                <a:solidFill>
                  <a:schemeClr val="bg1"/>
                </a:solidFill>
              </a:rPr>
              <a:t>goals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Perception has changed somewhat on difficulty of goals to achieve by the Division…</a:t>
            </a:r>
            <a:endParaRPr lang="en-US" sz="2300" dirty="0" smtClean="0">
              <a:solidFill>
                <a:srgbClr val="FF0000"/>
              </a:solidFill>
            </a:endParaRPr>
          </a:p>
        </p:txBody>
      </p:sp>
      <p:graphicFrame>
        <p:nvGraphicFramePr>
          <p:cNvPr id="7" name="Chart Placeholder 3"/>
          <p:cNvGraphicFramePr>
            <a:graphicFrameLocks/>
          </p:cNvGraphicFramePr>
          <p:nvPr/>
        </p:nvGraphicFramePr>
        <p:xfrm>
          <a:off x="381000" y="2514600"/>
          <a:ext cx="44958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bwMode="auto">
          <a:xfrm>
            <a:off x="838200" y="1905000"/>
            <a:ext cx="3962400" cy="381000"/>
          </a:xfrm>
          <a:prstGeom prst="rect">
            <a:avLst/>
          </a:prstGeom>
          <a:solidFill>
            <a:schemeClr val="bg1">
              <a:lumMod val="75000"/>
            </a:schemeClr>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Prior Year </a:t>
            </a:r>
          </a:p>
        </p:txBody>
      </p:sp>
      <p:sp>
        <p:nvSpPr>
          <p:cNvPr id="6" name="Rectangle 5"/>
          <p:cNvSpPr/>
          <p:nvPr/>
        </p:nvSpPr>
        <p:spPr bwMode="auto">
          <a:xfrm>
            <a:off x="5181600" y="1905000"/>
            <a:ext cx="3962400" cy="381000"/>
          </a:xfrm>
          <a:prstGeom prst="rect">
            <a:avLst/>
          </a:prstGeom>
          <a:solidFill>
            <a:schemeClr val="bg2"/>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Current</a:t>
            </a:r>
            <a:r>
              <a:rPr kumimoji="0" lang="en-US" sz="2000" b="0" i="0" u="none" strike="noStrike" cap="none" normalizeH="0" dirty="0" smtClean="0">
                <a:ln>
                  <a:noFill/>
                </a:ln>
                <a:solidFill>
                  <a:schemeClr val="bg1"/>
                </a:solidFill>
                <a:effectLst/>
                <a:latin typeface="Trebuchet MS" pitchFamily="34" charset="0"/>
              </a:rPr>
              <a:t> Year</a:t>
            </a:r>
            <a:endParaRPr kumimoji="0" lang="en-US" sz="2000" b="0" i="0" u="none" strike="noStrike" cap="none" normalizeH="0" baseline="0" dirty="0" smtClean="0">
              <a:ln>
                <a:noFill/>
              </a:ln>
              <a:solidFill>
                <a:schemeClr val="bg1"/>
              </a:solidFill>
              <a:effectLst/>
              <a:latin typeface="Trebuchet MS" pitchFamily="34" charset="0"/>
            </a:endParaRPr>
          </a:p>
        </p:txBody>
      </p:sp>
      <p:graphicFrame>
        <p:nvGraphicFramePr>
          <p:cNvPr id="8" name="Chart Placeholder 3"/>
          <p:cNvGraphicFramePr>
            <a:graphicFrameLocks/>
          </p:cNvGraphicFramePr>
          <p:nvPr/>
        </p:nvGraphicFramePr>
        <p:xfrm>
          <a:off x="4953000" y="2286000"/>
          <a:ext cx="4495800" cy="4495800"/>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p:cNvCxnSpPr/>
          <p:nvPr/>
        </p:nvCxnSpPr>
        <p:spPr bwMode="auto">
          <a:xfrm>
            <a:off x="6858000" y="2819400"/>
            <a:ext cx="304800" cy="152400"/>
          </a:xfrm>
          <a:prstGeom prst="line">
            <a:avLst/>
          </a:prstGeom>
          <a:noFill/>
          <a:ln w="9525" cap="flat" cmpd="sng" algn="ctr">
            <a:solidFill>
              <a:schemeClr val="tx1"/>
            </a:solidFill>
            <a:prstDash val="solid"/>
            <a:round/>
            <a:headEnd type="none" w="med" len="med"/>
            <a:tailEnd type="none" w="med" len="med"/>
          </a:ln>
          <a:effectLst/>
        </p:spPr>
      </p:cxnSp>
      <p:cxnSp>
        <p:nvCxnSpPr>
          <p:cNvPr id="12" name="Straight Arrow Connector 11"/>
          <p:cNvCxnSpPr/>
          <p:nvPr/>
        </p:nvCxnSpPr>
        <p:spPr bwMode="auto">
          <a:xfrm flipV="1">
            <a:off x="6400800" y="6096000"/>
            <a:ext cx="0" cy="457200"/>
          </a:xfrm>
          <a:prstGeom prst="straightConnector1">
            <a:avLst/>
          </a:prstGeom>
          <a:noFill/>
          <a:ln w="38100" cap="flat" cmpd="sng" algn="ctr">
            <a:solidFill>
              <a:schemeClr val="bg1"/>
            </a:solidFill>
            <a:prstDash val="solid"/>
            <a:round/>
            <a:headEnd type="none" w="med" len="med"/>
            <a:tailEnd type="arrow"/>
          </a:ln>
          <a:effectLst/>
        </p:spPr>
      </p:cxnSp>
      <p:sp>
        <p:nvSpPr>
          <p:cNvPr id="14" name="Equal 13"/>
          <p:cNvSpPr/>
          <p:nvPr/>
        </p:nvSpPr>
        <p:spPr bwMode="auto">
          <a:xfrm>
            <a:off x="8229600" y="4876800"/>
            <a:ext cx="533400" cy="381000"/>
          </a:xfrm>
          <a:prstGeom prst="mathEqual">
            <a:avLst/>
          </a:prstGeom>
          <a:solidFill>
            <a:srgbClr val="C00000"/>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5" name="Minus 14"/>
          <p:cNvSpPr/>
          <p:nvPr/>
        </p:nvSpPr>
        <p:spPr bwMode="auto">
          <a:xfrm>
            <a:off x="5867400" y="4191000"/>
            <a:ext cx="457200" cy="457200"/>
          </a:xfrm>
          <a:prstGeom prst="mathMinus">
            <a:avLst/>
          </a:prstGeom>
          <a:solidFill>
            <a:srgbClr val="C000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6" name="Plus 15"/>
          <p:cNvSpPr/>
          <p:nvPr/>
        </p:nvSpPr>
        <p:spPr bwMode="auto">
          <a:xfrm>
            <a:off x="6400800" y="5257800"/>
            <a:ext cx="533400" cy="457200"/>
          </a:xfrm>
          <a:prstGeom prst="mathPlus">
            <a:avLst/>
          </a:prstGeom>
          <a:solidFill>
            <a:srgbClr val="C00000"/>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Tree>
    <p:custDataLst>
      <p:tags r:id="rId1"/>
    </p:custData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4025"/>
            <a:ext cx="9220200" cy="612775"/>
          </a:xfrm>
        </p:spPr>
        <p:txBody>
          <a:bodyPr/>
          <a:lstStyle/>
          <a:p>
            <a:r>
              <a:rPr lang="en-US" dirty="0" smtClean="0"/>
              <a:t>Manager TOWN HALL Session in February: </a:t>
            </a:r>
            <a:br>
              <a:rPr lang="en-US" dirty="0" smtClean="0"/>
            </a:br>
            <a:r>
              <a:rPr lang="en-US" dirty="0" smtClean="0"/>
              <a:t>Focus on reviewing three most difficult strategic goals</a:t>
            </a:r>
            <a:endParaRPr lang="en-US" dirty="0"/>
          </a:p>
        </p:txBody>
      </p:sp>
      <p:pic>
        <p:nvPicPr>
          <p:cNvPr id="4" name="Picture 2"/>
          <p:cNvPicPr>
            <a:picLocks noGrp="1" noChangeAspect="1" noChangeArrowheads="1"/>
          </p:cNvPicPr>
          <p:nvPr>
            <p:ph type="chart" idx="1"/>
          </p:nvPr>
        </p:nvPicPr>
        <p:blipFill>
          <a:blip r:embed="rId2" cstate="print"/>
          <a:srcRect/>
          <a:stretch>
            <a:fillRect/>
          </a:stretch>
        </p:blipFill>
        <p:spPr bwMode="auto">
          <a:xfrm>
            <a:off x="4114800" y="1300400"/>
            <a:ext cx="2362200" cy="1519000"/>
          </a:xfrm>
          <a:prstGeom prst="rect">
            <a:avLst/>
          </a:prstGeom>
          <a:noFill/>
          <a:ln w="9525">
            <a:noFill/>
            <a:miter lim="800000"/>
            <a:headEnd/>
            <a:tailEnd/>
          </a:ln>
        </p:spPr>
      </p:pic>
      <p:grpSp>
        <p:nvGrpSpPr>
          <p:cNvPr id="7" name="Group 80"/>
          <p:cNvGrpSpPr/>
          <p:nvPr/>
        </p:nvGrpSpPr>
        <p:grpSpPr>
          <a:xfrm>
            <a:off x="4202875" y="2878775"/>
            <a:ext cx="2133600" cy="746397"/>
            <a:chOff x="2057400" y="1869140"/>
            <a:chExt cx="3538850" cy="1067035"/>
          </a:xfrm>
        </p:grpSpPr>
        <p:sp>
          <p:nvSpPr>
            <p:cNvPr id="17" name="Curved Up Ribbon 16"/>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8" name="TextBox 17"/>
            <p:cNvSpPr txBox="1"/>
            <p:nvPr/>
          </p:nvSpPr>
          <p:spPr>
            <a:xfrm>
              <a:off x="2907475" y="1869140"/>
              <a:ext cx="1828801" cy="835983"/>
            </a:xfrm>
            <a:prstGeom prst="rect">
              <a:avLst/>
            </a:prstGeom>
            <a:noFill/>
            <a:ln w="50800">
              <a:noFill/>
            </a:ln>
          </p:spPr>
          <p:txBody>
            <a:bodyPr wrap="square" rtlCol="0">
              <a:spAutoFit/>
            </a:bodyPr>
            <a:lstStyle/>
            <a:p>
              <a:pPr algn="ctr"/>
              <a:r>
                <a:rPr lang="en-US" sz="1600" b="1" cap="small" dirty="0" smtClean="0">
                  <a:solidFill>
                    <a:schemeClr val="bg2"/>
                  </a:solidFill>
                </a:rPr>
                <a:t>Biggest </a:t>
              </a:r>
            </a:p>
            <a:p>
              <a:pPr algn="ctr"/>
              <a:r>
                <a:rPr lang="en-US" sz="1600" b="1" cap="small" dirty="0" smtClean="0">
                  <a:solidFill>
                    <a:schemeClr val="bg2"/>
                  </a:solidFill>
                </a:rPr>
                <a:t>Barriers</a:t>
              </a:r>
            </a:p>
          </p:txBody>
        </p:sp>
      </p:grpSp>
      <p:sp>
        <p:nvSpPr>
          <p:cNvPr id="22" name="TextBox 21"/>
          <p:cNvSpPr txBox="1"/>
          <p:nvPr/>
        </p:nvSpPr>
        <p:spPr>
          <a:xfrm>
            <a:off x="4431475" y="3701373"/>
            <a:ext cx="16764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Area 1</a:t>
            </a:r>
          </a:p>
          <a:p>
            <a:pPr algn="ctr"/>
            <a:r>
              <a:rPr lang="en-US" sz="1600" dirty="0" smtClean="0">
                <a:solidFill>
                  <a:schemeClr val="bg1"/>
                </a:solidFill>
              </a:rPr>
              <a:t>Area 2</a:t>
            </a:r>
          </a:p>
          <a:p>
            <a:pPr algn="ctr"/>
            <a:r>
              <a:rPr lang="en-US" sz="1600" dirty="0" smtClean="0">
                <a:solidFill>
                  <a:schemeClr val="bg1"/>
                </a:solidFill>
              </a:rPr>
              <a:t>Area 3</a:t>
            </a:r>
          </a:p>
        </p:txBody>
      </p:sp>
      <p:sp>
        <p:nvSpPr>
          <p:cNvPr id="30" name="Right Arrow 29"/>
          <p:cNvSpPr/>
          <p:nvPr/>
        </p:nvSpPr>
        <p:spPr bwMode="auto">
          <a:xfrm rot="8949313">
            <a:off x="2590800" y="2808281"/>
            <a:ext cx="12954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1" name="Right Arrow 30"/>
          <p:cNvSpPr/>
          <p:nvPr/>
        </p:nvSpPr>
        <p:spPr bwMode="auto">
          <a:xfrm rot="1368156">
            <a:off x="6851677" y="2805912"/>
            <a:ext cx="12954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7" name="Right Arrow 36"/>
          <p:cNvSpPr/>
          <p:nvPr/>
        </p:nvSpPr>
        <p:spPr bwMode="auto">
          <a:xfrm rot="5400000">
            <a:off x="4993373" y="4815875"/>
            <a:ext cx="639552" cy="239348"/>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8" name="TextBox 37"/>
          <p:cNvSpPr txBox="1"/>
          <p:nvPr/>
        </p:nvSpPr>
        <p:spPr>
          <a:xfrm>
            <a:off x="4431475" y="6520773"/>
            <a:ext cx="1905000" cy="830997"/>
          </a:xfrm>
          <a:prstGeom prst="rect">
            <a:avLst/>
          </a:prstGeom>
          <a:solidFill>
            <a:schemeClr val="accent1"/>
          </a:solidFill>
          <a:ln w="25400">
            <a:solidFill>
              <a:schemeClr val="bg2"/>
            </a:solidFill>
          </a:ln>
        </p:spPr>
        <p:txBody>
          <a:bodyPr wrap="square" rtlCol="0">
            <a:spAutoFit/>
          </a:bodyPr>
          <a:lstStyle/>
          <a:p>
            <a:pPr algn="ctr"/>
            <a:r>
              <a:rPr lang="en-US" sz="1600" dirty="0" smtClean="0">
                <a:solidFill>
                  <a:schemeClr val="bg1"/>
                </a:solidFill>
              </a:rPr>
              <a:t>Action Item 1</a:t>
            </a:r>
          </a:p>
          <a:p>
            <a:pPr algn="ctr"/>
            <a:r>
              <a:rPr lang="en-US" sz="1600" dirty="0" smtClean="0">
                <a:solidFill>
                  <a:schemeClr val="bg1"/>
                </a:solidFill>
              </a:rPr>
              <a:t>Action Item 2</a:t>
            </a:r>
          </a:p>
          <a:p>
            <a:pPr algn="ctr"/>
            <a:r>
              <a:rPr lang="en-US" sz="1600" dirty="0" smtClean="0">
                <a:solidFill>
                  <a:schemeClr val="bg1"/>
                </a:solidFill>
              </a:rPr>
              <a:t>Action Item 3</a:t>
            </a:r>
          </a:p>
        </p:txBody>
      </p:sp>
      <p:grpSp>
        <p:nvGrpSpPr>
          <p:cNvPr id="49" name="Group 48"/>
          <p:cNvGrpSpPr/>
          <p:nvPr/>
        </p:nvGrpSpPr>
        <p:grpSpPr>
          <a:xfrm>
            <a:off x="7315200" y="3352800"/>
            <a:ext cx="2362200" cy="1524000"/>
            <a:chOff x="228600" y="4800600"/>
            <a:chExt cx="3538850" cy="2286000"/>
          </a:xfrm>
        </p:grpSpPr>
        <p:sp>
          <p:nvSpPr>
            <p:cNvPr id="42" name="Oval 41"/>
            <p:cNvSpPr/>
            <p:nvPr/>
          </p:nvSpPr>
          <p:spPr bwMode="auto">
            <a:xfrm>
              <a:off x="838200" y="48006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43" name="Group 101"/>
            <p:cNvGrpSpPr/>
            <p:nvPr/>
          </p:nvGrpSpPr>
          <p:grpSpPr>
            <a:xfrm>
              <a:off x="228600" y="5486400"/>
              <a:ext cx="3538850" cy="980405"/>
              <a:chOff x="2057400" y="1955770"/>
              <a:chExt cx="3538850" cy="980405"/>
            </a:xfrm>
          </p:grpSpPr>
          <p:sp>
            <p:nvSpPr>
              <p:cNvPr id="44" name="Curved Up Ribbon 4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45" name="TextBox 44"/>
              <p:cNvSpPr txBox="1"/>
              <p:nvPr/>
            </p:nvSpPr>
            <p:spPr>
              <a:xfrm>
                <a:off x="2907475" y="1955770"/>
                <a:ext cx="1828800" cy="692498"/>
              </a:xfrm>
              <a:prstGeom prst="rect">
                <a:avLst/>
              </a:prstGeom>
              <a:noFill/>
              <a:ln w="50800">
                <a:noFill/>
              </a:ln>
            </p:spPr>
            <p:txBody>
              <a:bodyPr wrap="square" rtlCol="0">
                <a:spAutoFit/>
              </a:bodyPr>
              <a:lstStyle/>
              <a:p>
                <a:pPr algn="ctr"/>
                <a:r>
                  <a:rPr lang="en-US" sz="1200" b="1" cap="small" dirty="0" smtClean="0">
                    <a:solidFill>
                      <a:schemeClr val="bg2"/>
                    </a:solidFill>
                  </a:rPr>
                  <a:t>Develop our Staff</a:t>
                </a:r>
              </a:p>
            </p:txBody>
          </p:sp>
        </p:grpSp>
        <p:sp>
          <p:nvSpPr>
            <p:cNvPr id="46" name="TextBox 45"/>
            <p:cNvSpPr txBox="1"/>
            <p:nvPr/>
          </p:nvSpPr>
          <p:spPr>
            <a:xfrm>
              <a:off x="1676400" y="5029200"/>
              <a:ext cx="609600" cy="361303"/>
            </a:xfrm>
            <a:prstGeom prst="rect">
              <a:avLst/>
            </a:prstGeom>
            <a:noFill/>
            <a:ln w="25400">
              <a:noFill/>
            </a:ln>
          </p:spPr>
          <p:txBody>
            <a:bodyPr wrap="square" rtlCol="0">
              <a:spAutoFit/>
            </a:bodyPr>
            <a:lstStyle/>
            <a:p>
              <a:pPr algn="ctr"/>
              <a:r>
                <a:rPr lang="en-US" sz="1200" b="1" dirty="0" smtClean="0">
                  <a:solidFill>
                    <a:schemeClr val="bg1"/>
                  </a:solidFill>
                </a:rPr>
                <a:t>#4</a:t>
              </a:r>
            </a:p>
          </p:txBody>
        </p:sp>
      </p:grpSp>
      <p:grpSp>
        <p:nvGrpSpPr>
          <p:cNvPr id="55" name="Group 80"/>
          <p:cNvGrpSpPr/>
          <p:nvPr/>
        </p:nvGrpSpPr>
        <p:grpSpPr>
          <a:xfrm>
            <a:off x="4279075" y="5282773"/>
            <a:ext cx="2133600" cy="746397"/>
            <a:chOff x="2057400" y="1869140"/>
            <a:chExt cx="3538850" cy="1067035"/>
          </a:xfrm>
        </p:grpSpPr>
        <p:sp>
          <p:nvSpPr>
            <p:cNvPr id="56" name="Curved Up Ribbon 5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57" name="TextBox 56"/>
            <p:cNvSpPr txBox="1"/>
            <p:nvPr/>
          </p:nvSpPr>
          <p:spPr>
            <a:xfrm>
              <a:off x="2907475" y="1869140"/>
              <a:ext cx="1828801" cy="747986"/>
            </a:xfrm>
            <a:prstGeom prst="rect">
              <a:avLst/>
            </a:prstGeom>
            <a:noFill/>
            <a:ln w="50800">
              <a:noFill/>
            </a:ln>
          </p:spPr>
          <p:txBody>
            <a:bodyPr wrap="square" rtlCol="0">
              <a:spAutoFit/>
            </a:bodyPr>
            <a:lstStyle/>
            <a:p>
              <a:pPr algn="ctr"/>
              <a:r>
                <a:rPr lang="en-US" b="1" cap="small" dirty="0" smtClean="0">
                  <a:solidFill>
                    <a:schemeClr val="bg2"/>
                  </a:solidFill>
                </a:rPr>
                <a:t>Ideas for</a:t>
              </a:r>
            </a:p>
            <a:p>
              <a:pPr algn="ctr"/>
              <a:r>
                <a:rPr lang="en-US" b="1" cap="small" dirty="0" smtClean="0">
                  <a:solidFill>
                    <a:schemeClr val="bg2"/>
                  </a:solidFill>
                </a:rPr>
                <a:t>Overcoming</a:t>
              </a:r>
            </a:p>
          </p:txBody>
        </p:sp>
      </p:grpSp>
      <p:sp>
        <p:nvSpPr>
          <p:cNvPr id="61" name="Right Arrow 60"/>
          <p:cNvSpPr/>
          <p:nvPr/>
        </p:nvSpPr>
        <p:spPr bwMode="auto">
          <a:xfrm rot="5400000">
            <a:off x="5145975" y="6116023"/>
            <a:ext cx="381000" cy="228600"/>
          </a:xfrm>
          <a:prstGeom prst="right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67" name="Group 66"/>
          <p:cNvGrpSpPr/>
          <p:nvPr/>
        </p:nvGrpSpPr>
        <p:grpSpPr>
          <a:xfrm>
            <a:off x="943100" y="3505200"/>
            <a:ext cx="2438400" cy="1524000"/>
            <a:chOff x="240475" y="3657600"/>
            <a:chExt cx="3538850" cy="2286000"/>
          </a:xfrm>
        </p:grpSpPr>
        <p:sp>
          <p:nvSpPr>
            <p:cNvPr id="62" name="Oval 61"/>
            <p:cNvSpPr/>
            <p:nvPr/>
          </p:nvSpPr>
          <p:spPr bwMode="auto">
            <a:xfrm>
              <a:off x="838200" y="36576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63" name="Group 80"/>
            <p:cNvGrpSpPr/>
            <p:nvPr/>
          </p:nvGrpSpPr>
          <p:grpSpPr>
            <a:xfrm>
              <a:off x="240475" y="4378686"/>
              <a:ext cx="3538850" cy="980405"/>
              <a:chOff x="2057400" y="1955770"/>
              <a:chExt cx="3538850" cy="980405"/>
            </a:xfrm>
          </p:grpSpPr>
          <p:sp>
            <p:nvSpPr>
              <p:cNvPr id="64" name="Curved Up Ribbon 6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65" name="TextBox 64"/>
              <p:cNvSpPr txBox="1"/>
              <p:nvPr/>
            </p:nvSpPr>
            <p:spPr>
              <a:xfrm>
                <a:off x="2907474" y="2004949"/>
                <a:ext cx="1828801" cy="692497"/>
              </a:xfrm>
              <a:prstGeom prst="rect">
                <a:avLst/>
              </a:prstGeom>
              <a:noFill/>
              <a:ln w="50800">
                <a:noFill/>
              </a:ln>
            </p:spPr>
            <p:txBody>
              <a:bodyPr wrap="square" rtlCol="0">
                <a:spAutoFit/>
              </a:bodyPr>
              <a:lstStyle/>
              <a:p>
                <a:pPr algn="ctr"/>
                <a:r>
                  <a:rPr lang="en-US" sz="1200" b="1" cap="small" dirty="0" smtClean="0">
                    <a:solidFill>
                      <a:schemeClr val="bg2"/>
                    </a:solidFill>
                  </a:rPr>
                  <a:t>Showcase our Value-Add</a:t>
                </a:r>
              </a:p>
            </p:txBody>
          </p:sp>
        </p:grpSp>
        <p:sp>
          <p:nvSpPr>
            <p:cNvPr id="66" name="TextBox 65"/>
            <p:cNvSpPr txBox="1"/>
            <p:nvPr/>
          </p:nvSpPr>
          <p:spPr>
            <a:xfrm>
              <a:off x="1654625" y="3886200"/>
              <a:ext cx="609600" cy="437367"/>
            </a:xfrm>
            <a:prstGeom prst="rect">
              <a:avLst/>
            </a:prstGeom>
            <a:noFill/>
            <a:ln w="25400">
              <a:noFill/>
            </a:ln>
          </p:spPr>
          <p:txBody>
            <a:bodyPr wrap="square" rtlCol="0">
              <a:spAutoFit/>
            </a:bodyPr>
            <a:lstStyle/>
            <a:p>
              <a:pPr algn="ctr"/>
              <a:r>
                <a:rPr lang="en-US" sz="1200" b="1" dirty="0" smtClean="0">
                  <a:solidFill>
                    <a:schemeClr val="bg1"/>
                  </a:solidFill>
                </a:rPr>
                <a:t>#2</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762000" y="533400"/>
            <a:ext cx="68580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1019175" rtl="0" eaLnBrk="0" fontAlgn="base" latinLnBrk="0" hangingPunct="0">
              <a:lnSpc>
                <a:spcPts val="2788"/>
              </a:lnSpc>
              <a:spcBef>
                <a:spcPct val="0"/>
              </a:spcBef>
              <a:spcAft>
                <a:spcPct val="0"/>
              </a:spcAft>
              <a:buClrTx/>
              <a:buSzTx/>
              <a:buFontTx/>
              <a:buNone/>
              <a:tabLst/>
              <a:defRPr/>
            </a:pPr>
            <a:r>
              <a:rPr lang="en-US" sz="2100" b="1" kern="0" dirty="0" smtClean="0">
                <a:latin typeface="+mj-lt"/>
                <a:ea typeface="+mj-ea"/>
              </a:rPr>
              <a:t>So how much further is there left to climb?</a:t>
            </a:r>
            <a:endParaRPr kumimoji="0" lang="en-US" sz="2100" b="1" i="0" u="none" strike="noStrike" kern="0" cap="none" spc="0" normalizeH="0" baseline="0" noProof="0" dirty="0">
              <a:ln>
                <a:noFill/>
              </a:ln>
              <a:solidFill>
                <a:schemeClr val="tx1"/>
              </a:solidFill>
              <a:effectLst/>
              <a:uLnTx/>
              <a:uFillTx/>
              <a:latin typeface="+mj-lt"/>
              <a:ea typeface="+mj-ea"/>
              <a:cs typeface="LF_Kai"/>
            </a:endParaRPr>
          </a:p>
        </p:txBody>
      </p:sp>
      <p:pic>
        <p:nvPicPr>
          <p:cNvPr id="99332" name="Picture 4" descr="https://encrypted-tbn3.google.com/images?q=tbn:ANd9GcTWO8NZ5jdqzV6n5OWfx1TEqfWUW25rSw1cnCX_02z70oRvKB05"/>
          <p:cNvPicPr>
            <a:picLocks noChangeAspect="1" noChangeArrowheads="1"/>
          </p:cNvPicPr>
          <p:nvPr/>
        </p:nvPicPr>
        <p:blipFill>
          <a:blip r:embed="rId2" cstate="print"/>
          <a:srcRect b="4444"/>
          <a:stretch>
            <a:fillRect/>
          </a:stretch>
        </p:blipFill>
        <p:spPr bwMode="auto">
          <a:xfrm>
            <a:off x="914400" y="1676400"/>
            <a:ext cx="4615962" cy="4800600"/>
          </a:xfrm>
          <a:prstGeom prst="rect">
            <a:avLst/>
          </a:prstGeom>
          <a:noFill/>
        </p:spPr>
      </p:pic>
      <p:sp>
        <p:nvSpPr>
          <p:cNvPr id="2" name="Title 1"/>
          <p:cNvSpPr>
            <a:spLocks noGrp="1"/>
          </p:cNvSpPr>
          <p:nvPr>
            <p:ph type="title"/>
          </p:nvPr>
        </p:nvSpPr>
        <p:spPr>
          <a:xfrm>
            <a:off x="2590800" y="3810000"/>
            <a:ext cx="6781800" cy="533400"/>
          </a:xfrm>
          <a:solidFill>
            <a:schemeClr val="bg2"/>
          </a:solidFill>
        </p:spPr>
        <p:txBody>
          <a:bodyPr anchor="ctr"/>
          <a:lstStyle/>
          <a:p>
            <a:pPr algn="ctr"/>
            <a:r>
              <a:rPr lang="en-US" dirty="0" smtClean="0">
                <a:solidFill>
                  <a:schemeClr val="bg1"/>
                </a:solidFill>
              </a:rPr>
              <a:t>Lets Examine what we’ve accomplished…</a:t>
            </a:r>
            <a:endParaRPr lang="en-US" dirty="0">
              <a:solidFill>
                <a:schemeClr val="bg1"/>
              </a:solidFill>
            </a:endParaRPr>
          </a:p>
        </p:txBody>
      </p:sp>
      <p:sp>
        <p:nvSpPr>
          <p:cNvPr id="32" name="Title 1"/>
          <p:cNvSpPr txBox="1">
            <a:spLocks/>
          </p:cNvSpPr>
          <p:nvPr/>
        </p:nvSpPr>
        <p:spPr bwMode="auto">
          <a:xfrm>
            <a:off x="4800600" y="2667000"/>
            <a:ext cx="5105400" cy="533400"/>
          </a:xfrm>
          <a:prstGeom prst="rect">
            <a:avLst/>
          </a:prstGeom>
          <a:solidFill>
            <a:schemeClr val="bg2"/>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1019175" rtl="0" eaLnBrk="0" fontAlgn="base" latinLnBrk="0" hangingPunct="0">
              <a:lnSpc>
                <a:spcPts val="2788"/>
              </a:lnSpc>
              <a:spcBef>
                <a:spcPct val="0"/>
              </a:spcBef>
              <a:spcAft>
                <a:spcPct val="0"/>
              </a:spcAft>
              <a:buClrTx/>
              <a:buSzTx/>
              <a:buFontTx/>
              <a:buNone/>
              <a:tabLst/>
              <a:defRPr/>
            </a:pPr>
            <a:r>
              <a:rPr lang="en-US" sz="2100" b="1" kern="0" dirty="0" smtClean="0">
                <a:solidFill>
                  <a:schemeClr val="bg1"/>
                </a:solidFill>
                <a:latin typeface="+mj-lt"/>
                <a:ea typeface="+mj-ea"/>
              </a:rPr>
              <a:t>… and </a:t>
            </a:r>
            <a:r>
              <a:rPr lang="en-US" sz="2100" b="1" kern="0" noProof="0" dirty="0" smtClean="0">
                <a:solidFill>
                  <a:schemeClr val="bg1"/>
                </a:solidFill>
                <a:latin typeface="+mj-lt"/>
                <a:ea typeface="+mj-ea"/>
              </a:rPr>
              <a:t>how we can get to the next level </a:t>
            </a:r>
            <a:endParaRPr kumimoji="0" lang="en-US" sz="2100" b="1" i="0" u="none" strike="noStrike" kern="0" cap="none" spc="0" normalizeH="0" baseline="0" noProof="0" dirty="0">
              <a:ln>
                <a:noFill/>
              </a:ln>
              <a:solidFill>
                <a:schemeClr val="bg1"/>
              </a:solidFill>
              <a:effectLst/>
              <a:uLnTx/>
              <a:uFillTx/>
              <a:latin typeface="+mj-lt"/>
              <a:ea typeface="+mj-ea"/>
              <a:cs typeface="LF_Ka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600" dirty="0" smtClean="0"/>
              <a:t>What’s been Done….</a:t>
            </a:r>
            <a:r>
              <a:rPr lang="en-US" sz="2600" dirty="0" smtClean="0">
                <a:solidFill>
                  <a:schemeClr val="bg2"/>
                </a:solidFill>
              </a:rPr>
              <a:t/>
            </a:r>
            <a:br>
              <a:rPr lang="en-US" sz="2600" dirty="0" smtClean="0">
                <a:solidFill>
                  <a:schemeClr val="bg2"/>
                </a:solidFill>
              </a:rPr>
            </a:br>
            <a:r>
              <a:rPr lang="en-US" sz="2600" dirty="0" smtClean="0">
                <a:solidFill>
                  <a:schemeClr val="bg2"/>
                </a:solidFill>
              </a:rPr>
              <a:t>“Re-examine the Day-to-Day”</a:t>
            </a: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sp>
        <p:nvSpPr>
          <p:cNvPr id="20" name="Rectangle 19"/>
          <p:cNvSpPr>
            <a:spLocks noChangeArrowheads="1"/>
          </p:cNvSpPr>
          <p:nvPr/>
        </p:nvSpPr>
        <p:spPr bwMode="gray">
          <a:xfrm>
            <a:off x="838200" y="2133600"/>
            <a:ext cx="8610600" cy="50529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2000" dirty="0" smtClean="0"/>
              <a:t>CFO Division Strategic Goal Survey </a:t>
            </a: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Examples of Initiatives:</a:t>
            </a:r>
          </a:p>
          <a:p>
            <a:pPr marL="233363" lvl="1" indent="-231775" algn="just" defTabSz="1019175" eaLnBrk="0" hangingPunct="0">
              <a:buClr>
                <a:schemeClr val="folHlink"/>
              </a:buClr>
              <a:buSzPct val="125000"/>
              <a:buFont typeface="Arial" pitchFamily="34" charset="0"/>
              <a:buChar char="•"/>
            </a:pPr>
            <a:endParaRPr lang="en-US" sz="2000" dirty="0" smtClean="0"/>
          </a:p>
          <a:p>
            <a:pPr marL="690563" lvl="2" indent="-231775" algn="just" defTabSz="1019175" eaLnBrk="0" hangingPunct="0">
              <a:buClr>
                <a:schemeClr val="folHlink"/>
              </a:buClr>
              <a:buSzPct val="100000"/>
              <a:buFont typeface="Courier New" pitchFamily="49" charset="0"/>
              <a:buChar char="o"/>
            </a:pPr>
            <a:r>
              <a:rPr lang="en-US" sz="2000" b="1" i="1" dirty="0" smtClean="0"/>
              <a:t>Creation of SHIP: Student Health Insurance Program</a:t>
            </a:r>
          </a:p>
          <a:p>
            <a:pPr marL="690563" lvl="2" indent="-231775" algn="just" defTabSz="1019175" eaLnBrk="0" hangingPunct="0">
              <a:buClr>
                <a:schemeClr val="folHlink"/>
              </a:buClr>
              <a:buSzPct val="100000"/>
              <a:buFont typeface="Courier New" pitchFamily="49" charset="0"/>
              <a:buChar char="o"/>
            </a:pPr>
            <a:endParaRPr lang="en-US" sz="2000" dirty="0" smtClean="0"/>
          </a:p>
          <a:p>
            <a:pPr marL="690563" lvl="2" indent="-231775" algn="just" defTabSz="1019175" eaLnBrk="0" hangingPunct="0">
              <a:buClr>
                <a:schemeClr val="folHlink"/>
              </a:buClr>
              <a:buSzPct val="100000"/>
              <a:buFont typeface="Courier New" pitchFamily="49" charset="0"/>
              <a:buChar char="o"/>
            </a:pPr>
            <a:endParaRPr lang="en-US" sz="2000" dirty="0" smtClean="0"/>
          </a:p>
          <a:p>
            <a:pPr marL="690563" lvl="2" indent="-231775" algn="just" defTabSz="1019175" eaLnBrk="0" hangingPunct="0">
              <a:buClr>
                <a:schemeClr val="folHlink"/>
              </a:buClr>
              <a:buSzPct val="100000"/>
              <a:buFont typeface="Courier New" pitchFamily="49" charset="0"/>
              <a:buChar char="o"/>
            </a:pPr>
            <a:r>
              <a:rPr lang="en-US" sz="2000" b="1" i="1" dirty="0" smtClean="0"/>
              <a:t>BRC Monthly Reconciliation Process Revisit</a:t>
            </a:r>
          </a:p>
          <a:p>
            <a:pPr marL="690563" lvl="2" indent="-231775" algn="just" defTabSz="1019175" eaLnBrk="0" hangingPunct="0">
              <a:buClr>
                <a:schemeClr val="folHlink"/>
              </a:buClr>
              <a:buSzPct val="100000"/>
              <a:buFont typeface="Courier New" pitchFamily="49" charset="0"/>
              <a:buChar char="o"/>
            </a:pPr>
            <a:endParaRPr lang="en-US" sz="2000" dirty="0" smtClean="0"/>
          </a:p>
          <a:p>
            <a:pPr marL="690563" lvl="2" indent="-231775" algn="just" defTabSz="1019175" eaLnBrk="0" hangingPunct="0">
              <a:buClr>
                <a:schemeClr val="folHlink"/>
              </a:buClr>
              <a:buSzPct val="100000"/>
              <a:buFont typeface="Courier New" pitchFamily="49" charset="0"/>
              <a:buChar char="o"/>
            </a:pPr>
            <a:endParaRPr lang="en-US" sz="2000" dirty="0" smtClean="0"/>
          </a:p>
          <a:p>
            <a:pPr marL="690563" lvl="2" indent="-231775" algn="just" defTabSz="1019175" eaLnBrk="0" hangingPunct="0">
              <a:buClr>
                <a:schemeClr val="folHlink"/>
              </a:buClr>
              <a:buSzPct val="100000"/>
              <a:buFont typeface="Courier New" pitchFamily="49" charset="0"/>
              <a:buChar char="o"/>
            </a:pPr>
            <a:r>
              <a:rPr lang="en-US" sz="2000" b="1" i="1" dirty="0" smtClean="0"/>
              <a:t>Reengineering of Benefit Accounting Group processes</a:t>
            </a: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endParaRPr lang="en-US" sz="1700" dirty="0" smtClean="0"/>
          </a:p>
        </p:txBody>
      </p:sp>
      <p:pic>
        <p:nvPicPr>
          <p:cNvPr id="2" name="Picture 2"/>
          <p:cNvPicPr>
            <a:picLocks noChangeAspect="1" noChangeArrowheads="1"/>
          </p:cNvPicPr>
          <p:nvPr/>
        </p:nvPicPr>
        <p:blipFill>
          <a:blip r:embed="rId5" cstate="print"/>
          <a:srcRect/>
          <a:stretch>
            <a:fillRect/>
          </a:stretch>
        </p:blipFill>
        <p:spPr bwMode="auto">
          <a:xfrm>
            <a:off x="5486400" y="1524000"/>
            <a:ext cx="1524000" cy="158634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8153400" y="3505200"/>
            <a:ext cx="1447800" cy="108585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8077200" y="4953000"/>
            <a:ext cx="1371600" cy="996105"/>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800" dirty="0" smtClean="0">
                <a:solidFill>
                  <a:srgbClr val="000000"/>
                </a:solidFill>
              </a:rPr>
              <a:t>UC Student Health Insurance Plan</a:t>
            </a:r>
            <a:endParaRPr lang="en-US" sz="2600" dirty="0" smtClean="0">
              <a:solidFill>
                <a:schemeClr val="bg2"/>
              </a:solidFill>
            </a:endParaRP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sp>
        <p:nvSpPr>
          <p:cNvPr id="5" name="Rectangle 4"/>
          <p:cNvSpPr/>
          <p:nvPr/>
        </p:nvSpPr>
        <p:spPr bwMode="auto">
          <a:xfrm>
            <a:off x="914400" y="14478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a:t>
            </a:r>
          </a:p>
        </p:txBody>
      </p:sp>
      <p:sp>
        <p:nvSpPr>
          <p:cNvPr id="6" name="Rectangle 5"/>
          <p:cNvSpPr/>
          <p:nvPr/>
        </p:nvSpPr>
        <p:spPr bwMode="auto">
          <a:xfrm>
            <a:off x="2590800" y="1447800"/>
            <a:ext cx="21336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Heather Pineda</a:t>
            </a:r>
            <a:endParaRPr lang="en-US" sz="2000" dirty="0"/>
          </a:p>
        </p:txBody>
      </p:sp>
      <p:pic>
        <p:nvPicPr>
          <p:cNvPr id="7" name="Picture 4"/>
          <p:cNvPicPr>
            <a:picLocks noChangeAspect="1" noChangeArrowheads="1"/>
          </p:cNvPicPr>
          <p:nvPr/>
        </p:nvPicPr>
        <p:blipFill>
          <a:blip r:embed="rId5" cstate="print"/>
          <a:srcRect/>
          <a:stretch>
            <a:fillRect/>
          </a:stretch>
        </p:blipFill>
        <p:spPr bwMode="auto">
          <a:xfrm>
            <a:off x="838200" y="5999480"/>
            <a:ext cx="1341120" cy="1381760"/>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3688080" y="6085840"/>
            <a:ext cx="1341120" cy="1381760"/>
          </a:xfrm>
          <a:prstGeom prst="rect">
            <a:avLst/>
          </a:prstGeom>
          <a:noFill/>
          <a:ln w="9525">
            <a:noFill/>
            <a:miter lim="800000"/>
            <a:headEnd/>
            <a:tailEnd/>
          </a:ln>
        </p:spPr>
      </p:pic>
      <p:pic>
        <p:nvPicPr>
          <p:cNvPr id="9" name="Picture 6"/>
          <p:cNvPicPr>
            <a:picLocks noChangeAspect="1" noChangeArrowheads="1"/>
          </p:cNvPicPr>
          <p:nvPr/>
        </p:nvPicPr>
        <p:blipFill>
          <a:blip r:embed="rId7" cstate="print"/>
          <a:srcRect/>
          <a:stretch>
            <a:fillRect/>
          </a:stretch>
        </p:blipFill>
        <p:spPr bwMode="auto">
          <a:xfrm>
            <a:off x="6537960" y="6085840"/>
            <a:ext cx="1341120" cy="1381760"/>
          </a:xfrm>
          <a:prstGeom prst="rect">
            <a:avLst/>
          </a:prstGeom>
          <a:noFill/>
          <a:ln w="9525">
            <a:noFill/>
            <a:miter lim="800000"/>
            <a:headEnd/>
            <a:tailEnd/>
          </a:ln>
        </p:spPr>
      </p:pic>
      <p:sp>
        <p:nvSpPr>
          <p:cNvPr id="10" name="Rectangle 9"/>
          <p:cNvSpPr/>
          <p:nvPr/>
        </p:nvSpPr>
        <p:spPr>
          <a:xfrm>
            <a:off x="2263140" y="5999480"/>
            <a:ext cx="1508760" cy="533764"/>
          </a:xfrm>
          <a:prstGeom prst="rect">
            <a:avLst/>
          </a:prstGeom>
        </p:spPr>
        <p:txBody>
          <a:bodyPr wrap="square" lIns="101882" tIns="50941" rIns="101882" bIns="50941">
            <a:spAutoFit/>
          </a:bodyPr>
          <a:lstStyle/>
          <a:p>
            <a:r>
              <a:rPr lang="en-US" dirty="0"/>
              <a:t>Heather Pineda, Plan Director, </a:t>
            </a:r>
          </a:p>
        </p:txBody>
      </p:sp>
      <p:sp>
        <p:nvSpPr>
          <p:cNvPr id="11" name="Rectangle 10"/>
          <p:cNvSpPr/>
          <p:nvPr/>
        </p:nvSpPr>
        <p:spPr>
          <a:xfrm>
            <a:off x="5113021" y="5999481"/>
            <a:ext cx="1341119" cy="964651"/>
          </a:xfrm>
          <a:prstGeom prst="rect">
            <a:avLst/>
          </a:prstGeom>
        </p:spPr>
        <p:txBody>
          <a:bodyPr wrap="square" lIns="101882" tIns="50941" rIns="101882" bIns="50941">
            <a:spAutoFit/>
          </a:bodyPr>
          <a:lstStyle/>
          <a:p>
            <a:r>
              <a:rPr lang="en-US" dirty="0"/>
              <a:t>Susan </a:t>
            </a:r>
            <a:r>
              <a:rPr lang="en-US" dirty="0" smtClean="0"/>
              <a:t>Mahoney, Program </a:t>
            </a:r>
            <a:r>
              <a:rPr lang="en-US" dirty="0"/>
              <a:t>Manager, </a:t>
            </a:r>
          </a:p>
        </p:txBody>
      </p:sp>
      <p:sp>
        <p:nvSpPr>
          <p:cNvPr id="12" name="Rectangle 11"/>
          <p:cNvSpPr/>
          <p:nvPr/>
        </p:nvSpPr>
        <p:spPr>
          <a:xfrm>
            <a:off x="7962900" y="6085840"/>
            <a:ext cx="1629540" cy="533764"/>
          </a:xfrm>
          <a:prstGeom prst="rect">
            <a:avLst/>
          </a:prstGeom>
        </p:spPr>
        <p:txBody>
          <a:bodyPr wrap="square" lIns="101882" tIns="50941" rIns="101882" bIns="50941">
            <a:spAutoFit/>
          </a:bodyPr>
          <a:lstStyle/>
          <a:p>
            <a:r>
              <a:rPr lang="en-US" dirty="0"/>
              <a:t>Carol Lake, Financial Analyst, </a:t>
            </a:r>
          </a:p>
        </p:txBody>
      </p:sp>
      <p:sp>
        <p:nvSpPr>
          <p:cNvPr id="13" name="Content Placeholder 4"/>
          <p:cNvSpPr>
            <a:spLocks noGrp="1"/>
          </p:cNvSpPr>
          <p:nvPr>
            <p:ph idx="1"/>
          </p:nvPr>
        </p:nvSpPr>
        <p:spPr>
          <a:xfrm>
            <a:off x="990600" y="3200400"/>
            <a:ext cx="7985760" cy="2133600"/>
          </a:xfrm>
        </p:spPr>
        <p:txBody>
          <a:bodyPr>
            <a:noAutofit/>
          </a:bodyPr>
          <a:lstStyle/>
          <a:p>
            <a:pPr>
              <a:buFont typeface="Arial" pitchFamily="34" charset="0"/>
              <a:buChar char="•"/>
            </a:pPr>
            <a:r>
              <a:rPr lang="en-US" dirty="0" smtClean="0"/>
              <a:t>Anticipated students will save $8.4 mm </a:t>
            </a:r>
            <a:r>
              <a:rPr lang="en-US" dirty="0"/>
              <a:t>in premium in </a:t>
            </a:r>
            <a:r>
              <a:rPr lang="en-US" dirty="0" smtClean="0"/>
              <a:t>FY2011-2012 and receive </a:t>
            </a:r>
            <a:r>
              <a:rPr lang="en-US" dirty="0"/>
              <a:t>about $</a:t>
            </a:r>
            <a:r>
              <a:rPr lang="en-US" dirty="0" smtClean="0"/>
              <a:t>5.4mm in </a:t>
            </a:r>
            <a:r>
              <a:rPr lang="en-US" dirty="0"/>
              <a:t>new benefits. </a:t>
            </a:r>
            <a:endParaRPr lang="en-US" dirty="0" smtClean="0"/>
          </a:p>
          <a:p>
            <a:pPr>
              <a:buFont typeface="Arial" pitchFamily="34" charset="0"/>
              <a:buChar char="•"/>
            </a:pPr>
            <a:r>
              <a:rPr lang="en-US" dirty="0" smtClean="0"/>
              <a:t>Over </a:t>
            </a:r>
            <a:r>
              <a:rPr lang="en-US" dirty="0"/>
              <a:t>135,000 students </a:t>
            </a:r>
            <a:r>
              <a:rPr lang="en-US" dirty="0" smtClean="0"/>
              <a:t>participate</a:t>
            </a:r>
            <a:endParaRPr lang="en-US" dirty="0"/>
          </a:p>
          <a:p>
            <a:pPr>
              <a:buFont typeface="Arial" pitchFamily="34" charset="0"/>
              <a:buChar char="•"/>
            </a:pPr>
            <a:r>
              <a:rPr lang="en-US" dirty="0" smtClean="0"/>
              <a:t>Operational </a:t>
            </a:r>
            <a:r>
              <a:rPr lang="en-US" dirty="0"/>
              <a:t>efficiency and savings across the system have been achieved by consolidating administration at </a:t>
            </a:r>
            <a:r>
              <a:rPr lang="en-US" dirty="0" smtClean="0"/>
              <a:t>UCOP. </a:t>
            </a:r>
          </a:p>
          <a:p>
            <a:pPr>
              <a:buFont typeface="Arial" pitchFamily="34" charset="0"/>
              <a:buChar char="•"/>
            </a:pPr>
            <a:r>
              <a:rPr lang="en-US" dirty="0" smtClean="0"/>
              <a:t>The </a:t>
            </a:r>
            <a:r>
              <a:rPr lang="en-US" dirty="0"/>
              <a:t>medical plan is self-funded, resulting in additional cost savings by removing carrier retention and broker fees from the premiums. </a:t>
            </a:r>
          </a:p>
        </p:txBody>
      </p:sp>
      <p:pic>
        <p:nvPicPr>
          <p:cNvPr id="15" name="Picture 3"/>
          <p:cNvPicPr>
            <a:picLocks noChangeAspect="1" noChangeArrowheads="1"/>
          </p:cNvPicPr>
          <p:nvPr/>
        </p:nvPicPr>
        <p:blipFill>
          <a:blip r:embed="rId8" cstate="print"/>
          <a:srcRect/>
          <a:stretch>
            <a:fillRect/>
          </a:stretch>
        </p:blipFill>
        <p:spPr bwMode="auto">
          <a:xfrm>
            <a:off x="5029200" y="1143000"/>
            <a:ext cx="1447800" cy="1085850"/>
          </a:xfrm>
          <a:prstGeom prst="rect">
            <a:avLst/>
          </a:prstGeom>
          <a:noFill/>
          <a:ln w="9525">
            <a:noFill/>
            <a:miter lim="800000"/>
            <a:headEnd/>
            <a:tailEnd/>
          </a:ln>
        </p:spPr>
      </p:pic>
      <p:sp>
        <p:nvSpPr>
          <p:cNvPr id="16" name="Rectangle 15"/>
          <p:cNvSpPr/>
          <p:nvPr/>
        </p:nvSpPr>
        <p:spPr>
          <a:xfrm>
            <a:off x="990600" y="2438400"/>
            <a:ext cx="8458200" cy="584775"/>
          </a:xfrm>
          <a:prstGeom prst="rect">
            <a:avLst/>
          </a:prstGeom>
          <a:solidFill>
            <a:schemeClr val="accent1"/>
          </a:solidFill>
        </p:spPr>
        <p:txBody>
          <a:bodyPr wrap="square">
            <a:spAutoFit/>
          </a:bodyPr>
          <a:lstStyle/>
          <a:p>
            <a:pPr algn="ctr"/>
            <a:r>
              <a:rPr lang="en-US" sz="1600" b="1" i="1" dirty="0" smtClean="0">
                <a:solidFill>
                  <a:schemeClr val="bg1"/>
                </a:solidFill>
              </a:rPr>
              <a:t>Provides medical, dental, &amp; vision coverage for graduate and undergraduate students at all UC locations</a:t>
            </a:r>
            <a:r>
              <a:rPr lang="en-US" sz="1600" b="1" i="1" dirty="0" smtClean="0"/>
              <a:t> </a:t>
            </a:r>
            <a:endParaRPr lang="en-US" sz="1600" b="1" i="1" dirty="0"/>
          </a:p>
        </p:txBody>
      </p:sp>
    </p:spTree>
    <p:custDataLst>
      <p:tags r:id="rId1"/>
    </p:custData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838200" y="6400800"/>
            <a:ext cx="1447800" cy="11430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p:txBody>
          <a:bodyPr/>
          <a:lstStyle/>
          <a:p>
            <a:r>
              <a:rPr lang="en-US" sz="2600" dirty="0" smtClean="0"/>
              <a:t>BRC Revamps Reconciliation Process </a:t>
            </a:r>
            <a:endParaRPr lang="en-US" sz="2600" dirty="0" smtClean="0">
              <a:solidFill>
                <a:schemeClr val="bg2"/>
              </a:solidFill>
            </a:endParaRP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sp>
        <p:nvSpPr>
          <p:cNvPr id="6" name="Folded Corner 5"/>
          <p:cNvSpPr/>
          <p:nvPr/>
        </p:nvSpPr>
        <p:spPr bwMode="auto">
          <a:xfrm>
            <a:off x="8305800" y="3124200"/>
            <a:ext cx="1066800" cy="1447800"/>
          </a:xfrm>
          <a:prstGeom prst="foldedCorner">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7" name="&quot;No&quot; Symbol 6"/>
          <p:cNvSpPr/>
          <p:nvPr/>
        </p:nvSpPr>
        <p:spPr bwMode="auto">
          <a:xfrm>
            <a:off x="8153400" y="3200400"/>
            <a:ext cx="1371600" cy="1219200"/>
          </a:xfrm>
          <a:prstGeom prst="noSmoking">
            <a:avLst/>
          </a:prstGeom>
          <a:solidFill>
            <a:srgbClr val="C00000"/>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0" name="Rectangle 9"/>
          <p:cNvSpPr/>
          <p:nvPr/>
        </p:nvSpPr>
        <p:spPr bwMode="auto">
          <a:xfrm>
            <a:off x="914400" y="14478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Speakers:</a:t>
            </a:r>
          </a:p>
        </p:txBody>
      </p:sp>
      <p:sp>
        <p:nvSpPr>
          <p:cNvPr id="12" name="Rectangle 11"/>
          <p:cNvSpPr/>
          <p:nvPr/>
        </p:nvSpPr>
        <p:spPr bwMode="auto">
          <a:xfrm>
            <a:off x="2590800" y="1447800"/>
            <a:ext cx="35052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Helen Valness &amp; Amal Smith </a:t>
            </a:r>
            <a:endParaRPr lang="en-US" sz="2000" dirty="0"/>
          </a:p>
        </p:txBody>
      </p:sp>
      <p:graphicFrame>
        <p:nvGraphicFramePr>
          <p:cNvPr id="11" name="Diagram 10"/>
          <p:cNvGraphicFramePr/>
          <p:nvPr/>
        </p:nvGraphicFramePr>
        <p:xfrm>
          <a:off x="990600" y="2438400"/>
          <a:ext cx="67818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838200" y="6477000"/>
            <a:ext cx="990600" cy="9144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57238" y="528638"/>
            <a:ext cx="6634162" cy="612775"/>
          </a:xfrm>
        </p:spPr>
        <p:txBody>
          <a:bodyPr/>
          <a:lstStyle/>
          <a:p>
            <a:r>
              <a:rPr lang="en-US" sz="2600" dirty="0" smtClean="0"/>
              <a:t>Benefits </a:t>
            </a:r>
            <a:r>
              <a:rPr lang="en-US" sz="2800" dirty="0" smtClean="0"/>
              <a:t>Plan Accounting Business Process Improvement Project</a:t>
            </a:r>
            <a:endParaRPr lang="en-US" sz="2600" dirty="0" smtClean="0">
              <a:solidFill>
                <a:schemeClr val="bg2"/>
              </a:solidFill>
            </a:endParaRP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17" cstate="print"/>
          <a:srcRect/>
          <a:stretch>
            <a:fillRect/>
          </a:stretch>
        </p:blipFill>
        <p:spPr bwMode="auto">
          <a:xfrm>
            <a:off x="7543801" y="228600"/>
            <a:ext cx="2362199" cy="1518999"/>
          </a:xfrm>
          <a:prstGeom prst="rect">
            <a:avLst/>
          </a:prstGeom>
          <a:noFill/>
          <a:ln w="9525">
            <a:noFill/>
            <a:miter lim="800000"/>
            <a:headEnd/>
            <a:tailEnd/>
          </a:ln>
        </p:spPr>
      </p:pic>
      <p:sp>
        <p:nvSpPr>
          <p:cNvPr id="13" name="Chevron 12"/>
          <p:cNvSpPr/>
          <p:nvPr/>
        </p:nvSpPr>
        <p:spPr bwMode="auto">
          <a:xfrm>
            <a:off x="838200" y="4648200"/>
            <a:ext cx="2209800" cy="533400"/>
          </a:xfrm>
          <a:prstGeom prst="chevron">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b="1" dirty="0" smtClean="0">
                <a:solidFill>
                  <a:schemeClr val="bg1"/>
                </a:solidFill>
              </a:rPr>
              <a:t>Policy/Procedure</a:t>
            </a:r>
            <a:endParaRPr kumimoji="0" lang="en-US" sz="1400" b="0" i="0" u="none" strike="noStrike" cap="none" normalizeH="0" baseline="0" dirty="0" smtClean="0">
              <a:ln>
                <a:noFill/>
              </a:ln>
              <a:solidFill>
                <a:schemeClr val="bg1"/>
              </a:solidFill>
              <a:effectLst/>
              <a:latin typeface="Trebuchet MS" pitchFamily="34" charset="0"/>
            </a:endParaRPr>
          </a:p>
        </p:txBody>
      </p:sp>
      <p:sp>
        <p:nvSpPr>
          <p:cNvPr id="15" name="Chevron 14"/>
          <p:cNvSpPr/>
          <p:nvPr/>
        </p:nvSpPr>
        <p:spPr bwMode="auto">
          <a:xfrm>
            <a:off x="2948050" y="4648200"/>
            <a:ext cx="2651760" cy="533400"/>
          </a:xfrm>
          <a:prstGeom prst="chevron">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b="1" dirty="0" smtClean="0">
                <a:solidFill>
                  <a:sysClr val="windowText" lastClr="000000"/>
                </a:solidFill>
                <a:cs typeface="Arial" charset="0"/>
              </a:rPr>
              <a:t>Printing &amp; Report Format</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6" name="Chevron 15"/>
          <p:cNvSpPr/>
          <p:nvPr/>
        </p:nvSpPr>
        <p:spPr bwMode="auto">
          <a:xfrm>
            <a:off x="5486400" y="4648200"/>
            <a:ext cx="2209800" cy="533400"/>
          </a:xfrm>
          <a:prstGeom prst="chevro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Process</a:t>
            </a:r>
          </a:p>
        </p:txBody>
      </p:sp>
      <p:sp>
        <p:nvSpPr>
          <p:cNvPr id="19" name="Rectangle 18"/>
          <p:cNvSpPr/>
          <p:nvPr/>
        </p:nvSpPr>
        <p:spPr bwMode="auto">
          <a:xfrm>
            <a:off x="914400" y="2282825"/>
            <a:ext cx="8915400" cy="3810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b="1" dirty="0" smtClean="0">
                <a:solidFill>
                  <a:schemeClr val="bg1"/>
                </a:solidFill>
              </a:rPr>
              <a:t>Timeline</a:t>
            </a:r>
            <a:endParaRPr kumimoji="0" lang="en-US" sz="2000" b="1" i="0" u="none" strike="noStrike" cap="none" normalizeH="0" baseline="0" dirty="0" smtClean="0">
              <a:ln>
                <a:noFill/>
              </a:ln>
              <a:solidFill>
                <a:schemeClr val="bg1"/>
              </a:solidFill>
              <a:effectLst/>
              <a:latin typeface="Trebuchet MS" pitchFamily="34" charset="0"/>
            </a:endParaRPr>
          </a:p>
        </p:txBody>
      </p:sp>
      <p:sp>
        <p:nvSpPr>
          <p:cNvPr id="20" name="Chevron 19"/>
          <p:cNvSpPr/>
          <p:nvPr/>
        </p:nvSpPr>
        <p:spPr bwMode="auto">
          <a:xfrm>
            <a:off x="7603174" y="4648200"/>
            <a:ext cx="2379025" cy="533400"/>
          </a:xfrm>
          <a:prstGeom prst="chevron">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Systems</a:t>
            </a:r>
            <a:r>
              <a:rPr kumimoji="0" lang="en-US" sz="1400" b="1" i="0" u="none" strike="noStrike" cap="none" normalizeH="0" dirty="0" smtClean="0">
                <a:ln>
                  <a:noFill/>
                </a:ln>
                <a:solidFill>
                  <a:schemeClr val="tx1"/>
                </a:solidFill>
                <a:effectLst/>
                <a:latin typeface="Trebuchet MS" pitchFamily="34" charset="0"/>
              </a:rPr>
              <a:t> Changes/Other</a:t>
            </a:r>
            <a:endParaRPr kumimoji="0" lang="en-US" sz="1400" b="1" i="0" u="none" strike="noStrike" cap="none" normalizeH="0" baseline="0" dirty="0" smtClean="0">
              <a:ln>
                <a:noFill/>
              </a:ln>
              <a:solidFill>
                <a:schemeClr val="tx1"/>
              </a:solidFill>
              <a:effectLst/>
              <a:latin typeface="Trebuchet MS" pitchFamily="34" charset="0"/>
            </a:endParaRPr>
          </a:p>
        </p:txBody>
      </p:sp>
      <p:sp>
        <p:nvSpPr>
          <p:cNvPr id="22" name="Rectangle 21"/>
          <p:cNvSpPr/>
          <p:nvPr/>
        </p:nvSpPr>
        <p:spPr bwMode="auto">
          <a:xfrm>
            <a:off x="838200" y="4133600"/>
            <a:ext cx="9067800" cy="4572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latinLnBrk="0" hangingPunct="0">
              <a:lnSpc>
                <a:spcPct val="100000"/>
              </a:lnSpc>
              <a:buClrTx/>
              <a:buSzTx/>
              <a:buFontTx/>
              <a:buNone/>
              <a:tabLst/>
            </a:pPr>
            <a:r>
              <a:rPr lang="en-US" altLang="ja-JP" sz="1600" b="1" dirty="0" smtClean="0">
                <a:solidFill>
                  <a:schemeClr val="bg1"/>
                </a:solidFill>
              </a:rPr>
              <a:t>77 Improvement Targets</a:t>
            </a:r>
          </a:p>
        </p:txBody>
      </p:sp>
      <p:sp>
        <p:nvSpPr>
          <p:cNvPr id="27" name="10-Point Star 26"/>
          <p:cNvSpPr/>
          <p:nvPr/>
        </p:nvSpPr>
        <p:spPr bwMode="auto">
          <a:xfrm>
            <a:off x="1219200" y="6248400"/>
            <a:ext cx="1143000" cy="1143000"/>
          </a:xfrm>
          <a:prstGeom prst="star10">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Simplify</a:t>
            </a:r>
          </a:p>
        </p:txBody>
      </p:sp>
      <p:sp>
        <p:nvSpPr>
          <p:cNvPr id="28" name="10-Point Star 27"/>
          <p:cNvSpPr/>
          <p:nvPr/>
        </p:nvSpPr>
        <p:spPr bwMode="auto">
          <a:xfrm>
            <a:off x="2895600" y="5486400"/>
            <a:ext cx="1143000" cy="1143000"/>
          </a:xfrm>
          <a:prstGeom prst="star10">
            <a:avLst/>
          </a:prstGeom>
          <a:solidFill>
            <a:srgbClr val="BAAFD3"/>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Eliminate</a:t>
            </a:r>
          </a:p>
        </p:txBody>
      </p:sp>
      <p:sp>
        <p:nvSpPr>
          <p:cNvPr id="29" name="10-Point Star 28"/>
          <p:cNvSpPr/>
          <p:nvPr/>
        </p:nvSpPr>
        <p:spPr bwMode="auto">
          <a:xfrm>
            <a:off x="4419600" y="6324600"/>
            <a:ext cx="1143000" cy="1143000"/>
          </a:xfrm>
          <a:prstGeom prst="star10">
            <a:avLst/>
          </a:prstGeom>
          <a:solidFill>
            <a:srgbClr val="F7E8AA"/>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Move</a:t>
            </a:r>
            <a:r>
              <a:rPr kumimoji="0" lang="en-US" sz="1400" b="0" i="0" u="none" strike="noStrike" cap="none" normalizeH="0" dirty="0" smtClean="0">
                <a:ln>
                  <a:noFill/>
                </a:ln>
                <a:solidFill>
                  <a:schemeClr val="tx1"/>
                </a:solidFill>
                <a:effectLst/>
                <a:latin typeface="Trebuchet MS" pitchFamily="34" charset="0"/>
              </a:rPr>
              <a:t> to </a:t>
            </a:r>
          </a:p>
          <a:p>
            <a:pPr marL="0" marR="0" indent="0" algn="ctr" defTabSz="914400" rtl="0" eaLnBrk="0" fontAlgn="base" latinLnBrk="0" hangingPunct="0">
              <a:lnSpc>
                <a:spcPct val="100000"/>
              </a:lnSpc>
              <a:spcBef>
                <a:spcPct val="50000"/>
              </a:spcBef>
              <a:spcAft>
                <a:spcPct val="0"/>
              </a:spcAft>
              <a:buClrTx/>
              <a:buSzTx/>
              <a:buFontTx/>
              <a:buNone/>
              <a:tabLst/>
            </a:pPr>
            <a:r>
              <a:rPr lang="en-US" baseline="0" dirty="0" smtClean="0"/>
              <a:t>Electronic</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dirty="0" smtClean="0">
                <a:ln>
                  <a:noFill/>
                </a:ln>
                <a:solidFill>
                  <a:schemeClr val="tx1"/>
                </a:solidFill>
                <a:effectLst/>
                <a:latin typeface="Trebuchet MS" pitchFamily="34" charset="0"/>
              </a:rPr>
              <a:t>Format</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0" name="10-Point Star 29"/>
          <p:cNvSpPr/>
          <p:nvPr/>
        </p:nvSpPr>
        <p:spPr bwMode="auto">
          <a:xfrm>
            <a:off x="6248400" y="5486400"/>
            <a:ext cx="1143000" cy="1143000"/>
          </a:xfrm>
          <a:prstGeom prst="star1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Automate</a:t>
            </a:r>
          </a:p>
        </p:txBody>
      </p:sp>
      <p:sp>
        <p:nvSpPr>
          <p:cNvPr id="31" name="10-Point Star 30"/>
          <p:cNvSpPr/>
          <p:nvPr/>
        </p:nvSpPr>
        <p:spPr bwMode="auto">
          <a:xfrm>
            <a:off x="7772400" y="6248400"/>
            <a:ext cx="1143000" cy="1143000"/>
          </a:xfrm>
          <a:prstGeom prst="star10">
            <a:avLst/>
          </a:prstGeom>
          <a:solidFill>
            <a:srgbClr val="FA9106"/>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Improve</a:t>
            </a:r>
          </a:p>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Consistency</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2" name="Rectangle 31"/>
          <p:cNvSpPr/>
          <p:nvPr/>
        </p:nvSpPr>
        <p:spPr bwMode="auto">
          <a:xfrm>
            <a:off x="914400" y="14478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a:t>
            </a:r>
          </a:p>
        </p:txBody>
      </p:sp>
      <p:sp>
        <p:nvSpPr>
          <p:cNvPr id="33" name="Rectangle 32"/>
          <p:cNvSpPr/>
          <p:nvPr/>
        </p:nvSpPr>
        <p:spPr bwMode="auto">
          <a:xfrm>
            <a:off x="2590800" y="1447800"/>
            <a:ext cx="21336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David Olson</a:t>
            </a:r>
            <a:endParaRPr lang="en-US" sz="2000" dirty="0"/>
          </a:p>
        </p:txBody>
      </p:sp>
      <p:sp>
        <p:nvSpPr>
          <p:cNvPr id="34" name="AutoShape 2"/>
          <p:cNvSpPr>
            <a:spLocks noChangeArrowheads="1"/>
          </p:cNvSpPr>
          <p:nvPr>
            <p:custDataLst>
              <p:tags r:id="rId2"/>
            </p:custDataLst>
          </p:nvPr>
        </p:nvSpPr>
        <p:spPr bwMode="gray">
          <a:xfrm>
            <a:off x="9208325" y="2689225"/>
            <a:ext cx="457200" cy="457200"/>
          </a:xfrm>
          <a:prstGeom prst="rightArrow">
            <a:avLst>
              <a:gd name="adj1" fmla="val 50000"/>
              <a:gd name="adj2" fmla="val 100000"/>
            </a:avLst>
          </a:prstGeom>
          <a:solidFill>
            <a:srgbClr val="5B8772"/>
          </a:solidFill>
          <a:ln w="9525" algn="ctr">
            <a:noFill/>
            <a:miter lim="800000"/>
            <a:headEnd/>
            <a:tailEnd/>
          </a:ln>
        </p:spPr>
        <p:txBody>
          <a:bodyPr wrap="none" lIns="0" tIns="0" rIns="18288" bIns="18288" anchor="ctr"/>
          <a:lstStyle/>
          <a:p>
            <a:endParaRPr lang="en-US" sz="2400">
              <a:solidFill>
                <a:schemeClr val="tx1"/>
              </a:solidFill>
            </a:endParaRPr>
          </a:p>
        </p:txBody>
      </p:sp>
      <p:grpSp>
        <p:nvGrpSpPr>
          <p:cNvPr id="38" name="Group 8"/>
          <p:cNvGrpSpPr>
            <a:grpSpLocks/>
          </p:cNvGrpSpPr>
          <p:nvPr>
            <p:custDataLst>
              <p:tags r:id="rId3"/>
            </p:custDataLst>
          </p:nvPr>
        </p:nvGrpSpPr>
        <p:grpSpPr bwMode="auto">
          <a:xfrm>
            <a:off x="7391400" y="2968625"/>
            <a:ext cx="1752600" cy="1069975"/>
            <a:chOff x="3840" y="1920"/>
            <a:chExt cx="766" cy="674"/>
          </a:xfrm>
        </p:grpSpPr>
        <p:sp>
          <p:nvSpPr>
            <p:cNvPr id="39" name="Line 9"/>
            <p:cNvSpPr>
              <a:spLocks noChangeShapeType="1"/>
            </p:cNvSpPr>
            <p:nvPr>
              <p:custDataLst>
                <p:tags r:id="rId13"/>
              </p:custDataLst>
            </p:nvPr>
          </p:nvSpPr>
          <p:spPr bwMode="gray">
            <a:xfrm>
              <a:off x="4223" y="1920"/>
              <a:ext cx="0" cy="144"/>
            </a:xfrm>
            <a:prstGeom prst="line">
              <a:avLst/>
            </a:prstGeom>
            <a:noFill/>
            <a:ln w="19050">
              <a:solidFill>
                <a:schemeClr val="accent2"/>
              </a:solidFill>
              <a:round/>
              <a:headEnd/>
              <a:tailEnd type="triangle" w="med" len="med"/>
            </a:ln>
          </p:spPr>
          <p:txBody>
            <a:bodyPr wrap="none" lIns="0" tIns="0" rIns="18288" bIns="18288" anchor="ctr"/>
            <a:lstStyle/>
            <a:p>
              <a:endParaRPr lang="en-US"/>
            </a:p>
          </p:txBody>
        </p:sp>
        <p:sp>
          <p:nvSpPr>
            <p:cNvPr id="40" name="Rectangle 10"/>
            <p:cNvSpPr>
              <a:spLocks noChangeArrowheads="1"/>
            </p:cNvSpPr>
            <p:nvPr>
              <p:custDataLst>
                <p:tags r:id="rId14"/>
              </p:custDataLst>
            </p:nvPr>
          </p:nvSpPr>
          <p:spPr bwMode="gray">
            <a:xfrm>
              <a:off x="3840" y="2064"/>
              <a:ext cx="766" cy="530"/>
            </a:xfrm>
            <a:prstGeom prst="rect">
              <a:avLst/>
            </a:prstGeom>
            <a:noFill/>
            <a:ln w="9525" algn="ctr">
              <a:noFill/>
              <a:miter lim="800000"/>
              <a:headEnd/>
              <a:tailEnd/>
            </a:ln>
          </p:spPr>
          <p:txBody>
            <a:bodyPr lIns="0" tIns="0" rIns="18288" bIns="18288"/>
            <a:lstStyle/>
            <a:p>
              <a:pPr defTabSz="1019175">
                <a:lnSpc>
                  <a:spcPct val="110000"/>
                </a:lnSpc>
                <a:spcBef>
                  <a:spcPct val="60000"/>
                </a:spcBef>
                <a:buClr>
                  <a:srgbClr val="70193D"/>
                </a:buClr>
                <a:buSzPct val="95000"/>
                <a:buFont typeface="Wingdings 2" pitchFamily="18" charset="2"/>
                <a:buNone/>
              </a:pPr>
              <a:r>
                <a:rPr lang="en-US" sz="1600" b="1" dirty="0" smtClean="0">
                  <a:solidFill>
                    <a:schemeClr val="accent2"/>
                  </a:solidFill>
                </a:rPr>
                <a:t>Assess/Design</a:t>
              </a:r>
            </a:p>
            <a:p>
              <a:pPr defTabSz="1019175">
                <a:lnSpc>
                  <a:spcPct val="110000"/>
                </a:lnSpc>
                <a:spcBef>
                  <a:spcPts val="0"/>
                </a:spcBef>
                <a:buClr>
                  <a:srgbClr val="70193D"/>
                </a:buClr>
                <a:buSzPct val="95000"/>
                <a:buFont typeface="Wingdings 2" pitchFamily="18" charset="2"/>
                <a:buNone/>
              </a:pPr>
              <a:r>
                <a:rPr lang="en-US" b="1" dirty="0" smtClean="0"/>
                <a:t>April 2012 </a:t>
              </a:r>
              <a:endParaRPr lang="en-US" dirty="0"/>
            </a:p>
          </p:txBody>
        </p:sp>
      </p:grpSp>
      <p:grpSp>
        <p:nvGrpSpPr>
          <p:cNvPr id="41" name="Group 11"/>
          <p:cNvGrpSpPr>
            <a:grpSpLocks/>
          </p:cNvGrpSpPr>
          <p:nvPr>
            <p:custDataLst>
              <p:tags r:id="rId4"/>
            </p:custDataLst>
          </p:nvPr>
        </p:nvGrpSpPr>
        <p:grpSpPr bwMode="auto">
          <a:xfrm>
            <a:off x="1143000" y="2968625"/>
            <a:ext cx="2056206" cy="1066800"/>
            <a:chOff x="672" y="1872"/>
            <a:chExt cx="795" cy="672"/>
          </a:xfrm>
        </p:grpSpPr>
        <p:sp>
          <p:nvSpPr>
            <p:cNvPr id="42" name="Line 12"/>
            <p:cNvSpPr>
              <a:spLocks noChangeShapeType="1"/>
            </p:cNvSpPr>
            <p:nvPr>
              <p:custDataLst>
                <p:tags r:id="rId11"/>
              </p:custDataLst>
            </p:nvPr>
          </p:nvSpPr>
          <p:spPr bwMode="gray">
            <a:xfrm>
              <a:off x="672" y="1872"/>
              <a:ext cx="0" cy="144"/>
            </a:xfrm>
            <a:prstGeom prst="line">
              <a:avLst/>
            </a:prstGeom>
            <a:noFill/>
            <a:ln w="19050">
              <a:solidFill>
                <a:srgbClr val="00386B"/>
              </a:solidFill>
              <a:round/>
              <a:headEnd/>
              <a:tailEnd type="triangle" w="med" len="med"/>
            </a:ln>
          </p:spPr>
          <p:txBody>
            <a:bodyPr wrap="none" lIns="0" tIns="0" rIns="18288" bIns="18288" anchor="ctr"/>
            <a:lstStyle/>
            <a:p>
              <a:endParaRPr lang="en-US"/>
            </a:p>
          </p:txBody>
        </p:sp>
        <p:sp>
          <p:nvSpPr>
            <p:cNvPr id="43" name="Rectangle 13"/>
            <p:cNvSpPr>
              <a:spLocks noChangeArrowheads="1"/>
            </p:cNvSpPr>
            <p:nvPr>
              <p:custDataLst>
                <p:tags r:id="rId12"/>
              </p:custDataLst>
            </p:nvPr>
          </p:nvSpPr>
          <p:spPr bwMode="gray">
            <a:xfrm>
              <a:off x="701" y="2014"/>
              <a:ext cx="766" cy="530"/>
            </a:xfrm>
            <a:prstGeom prst="rect">
              <a:avLst/>
            </a:prstGeom>
            <a:noFill/>
            <a:ln w="9525" algn="ctr">
              <a:noFill/>
              <a:miter lim="800000"/>
              <a:headEnd/>
              <a:tailEnd/>
            </a:ln>
          </p:spPr>
          <p:txBody>
            <a:bodyPr lIns="0" tIns="0" rIns="18288" bIns="18288"/>
            <a:lstStyle/>
            <a:p>
              <a:pPr defTabSz="1019175">
                <a:lnSpc>
                  <a:spcPct val="110000"/>
                </a:lnSpc>
                <a:spcBef>
                  <a:spcPct val="60000"/>
                </a:spcBef>
                <a:buClr>
                  <a:srgbClr val="70193D"/>
                </a:buClr>
                <a:buSzPct val="95000"/>
                <a:buFont typeface="Wingdings 2" pitchFamily="18" charset="2"/>
                <a:buNone/>
              </a:pPr>
              <a:r>
                <a:rPr lang="en-US" sz="1600" b="1" dirty="0" smtClean="0">
                  <a:solidFill>
                    <a:schemeClr val="accent1"/>
                  </a:solidFill>
                </a:rPr>
                <a:t>Plan </a:t>
              </a:r>
            </a:p>
            <a:p>
              <a:pPr defTabSz="1019175">
                <a:lnSpc>
                  <a:spcPct val="110000"/>
                </a:lnSpc>
                <a:spcBef>
                  <a:spcPts val="0"/>
                </a:spcBef>
                <a:buClr>
                  <a:srgbClr val="70193D"/>
                </a:buClr>
                <a:buSzPct val="95000"/>
                <a:buFont typeface="Wingdings 2" pitchFamily="18" charset="2"/>
                <a:buNone/>
              </a:pPr>
              <a:r>
                <a:rPr lang="en-US" b="1" dirty="0" smtClean="0"/>
                <a:t>Sept. – Oct. 2011</a:t>
              </a:r>
              <a:endParaRPr lang="en-US" dirty="0"/>
            </a:p>
          </p:txBody>
        </p:sp>
      </p:grpSp>
      <p:grpSp>
        <p:nvGrpSpPr>
          <p:cNvPr id="47" name="Group 17"/>
          <p:cNvGrpSpPr>
            <a:grpSpLocks/>
          </p:cNvGrpSpPr>
          <p:nvPr>
            <p:custDataLst>
              <p:tags r:id="rId5"/>
            </p:custDataLst>
          </p:nvPr>
        </p:nvGrpSpPr>
        <p:grpSpPr bwMode="auto">
          <a:xfrm>
            <a:off x="3581400" y="3032125"/>
            <a:ext cx="2285999" cy="1003300"/>
            <a:chOff x="2448" y="1920"/>
            <a:chExt cx="766" cy="632"/>
          </a:xfrm>
        </p:grpSpPr>
        <p:sp>
          <p:nvSpPr>
            <p:cNvPr id="48" name="Line 18"/>
            <p:cNvSpPr>
              <a:spLocks noChangeShapeType="1"/>
            </p:cNvSpPr>
            <p:nvPr>
              <p:custDataLst>
                <p:tags r:id="rId9"/>
              </p:custDataLst>
            </p:nvPr>
          </p:nvSpPr>
          <p:spPr bwMode="gray">
            <a:xfrm>
              <a:off x="2831" y="1920"/>
              <a:ext cx="0" cy="144"/>
            </a:xfrm>
            <a:prstGeom prst="line">
              <a:avLst/>
            </a:prstGeom>
            <a:noFill/>
            <a:ln w="19050">
              <a:solidFill>
                <a:srgbClr val="E28C05"/>
              </a:solidFill>
              <a:round/>
              <a:headEnd/>
              <a:tailEnd type="triangle" w="med" len="med"/>
            </a:ln>
          </p:spPr>
          <p:txBody>
            <a:bodyPr wrap="none" lIns="0" tIns="0" rIns="18288" bIns="18288" anchor="ctr"/>
            <a:lstStyle/>
            <a:p>
              <a:endParaRPr lang="en-US"/>
            </a:p>
          </p:txBody>
        </p:sp>
        <p:sp>
          <p:nvSpPr>
            <p:cNvPr id="49" name="Rectangle 19"/>
            <p:cNvSpPr>
              <a:spLocks noChangeArrowheads="1"/>
            </p:cNvSpPr>
            <p:nvPr>
              <p:custDataLst>
                <p:tags r:id="rId10"/>
              </p:custDataLst>
            </p:nvPr>
          </p:nvSpPr>
          <p:spPr bwMode="gray">
            <a:xfrm>
              <a:off x="2448" y="2022"/>
              <a:ext cx="766" cy="530"/>
            </a:xfrm>
            <a:prstGeom prst="rect">
              <a:avLst/>
            </a:prstGeom>
            <a:noFill/>
            <a:ln w="9525" algn="ctr">
              <a:noFill/>
              <a:miter lim="800000"/>
              <a:headEnd/>
              <a:tailEnd/>
            </a:ln>
          </p:spPr>
          <p:txBody>
            <a:bodyPr lIns="0" tIns="0" rIns="18288" bIns="18288"/>
            <a:lstStyle/>
            <a:p>
              <a:pPr defTabSz="1019175">
                <a:lnSpc>
                  <a:spcPct val="110000"/>
                </a:lnSpc>
                <a:spcBef>
                  <a:spcPct val="60000"/>
                </a:spcBef>
                <a:buClr>
                  <a:srgbClr val="70193D"/>
                </a:buClr>
                <a:buSzPct val="95000"/>
                <a:buFont typeface="Wingdings 2" pitchFamily="18" charset="2"/>
                <a:buNone/>
              </a:pPr>
              <a:r>
                <a:rPr lang="en-US" sz="1600" b="1" dirty="0" smtClean="0">
                  <a:solidFill>
                    <a:srgbClr val="FA9106"/>
                  </a:solidFill>
                </a:rPr>
                <a:t>Document</a:t>
              </a:r>
            </a:p>
            <a:p>
              <a:pPr defTabSz="1019175">
                <a:lnSpc>
                  <a:spcPct val="110000"/>
                </a:lnSpc>
                <a:spcBef>
                  <a:spcPts val="0"/>
                </a:spcBef>
                <a:buClr>
                  <a:srgbClr val="70193D"/>
                </a:buClr>
                <a:buSzPct val="95000"/>
                <a:buFont typeface="Wingdings 2" pitchFamily="18" charset="2"/>
                <a:buNone/>
              </a:pPr>
              <a:r>
                <a:rPr lang="en-US" b="1" dirty="0" smtClean="0"/>
                <a:t>Oct. 2011- Feb. 2012</a:t>
              </a:r>
              <a:endParaRPr lang="en-US" dirty="0"/>
            </a:p>
          </p:txBody>
        </p:sp>
      </p:grpSp>
      <p:sp>
        <p:nvSpPr>
          <p:cNvPr id="56" name="Rectangle 26"/>
          <p:cNvSpPr>
            <a:spLocks noChangeArrowheads="1"/>
          </p:cNvSpPr>
          <p:nvPr>
            <p:custDataLst>
              <p:tags r:id="rId6"/>
            </p:custDataLst>
          </p:nvPr>
        </p:nvSpPr>
        <p:spPr bwMode="gray">
          <a:xfrm>
            <a:off x="978725" y="2803525"/>
            <a:ext cx="1612075" cy="241300"/>
          </a:xfrm>
          <a:prstGeom prst="rect">
            <a:avLst/>
          </a:prstGeom>
          <a:solidFill>
            <a:schemeClr val="accent1"/>
          </a:solidFill>
          <a:ln w="9525">
            <a:noFill/>
            <a:miter lim="800000"/>
            <a:headEnd/>
            <a:tailEnd/>
          </a:ln>
        </p:spPr>
        <p:txBody>
          <a:bodyPr wrap="none" lIns="0" tIns="0" rIns="18288" bIns="18288" anchor="ctr"/>
          <a:lstStyle/>
          <a:p>
            <a:endParaRPr lang="en-US" sz="2400">
              <a:solidFill>
                <a:schemeClr val="tx1"/>
              </a:solidFill>
            </a:endParaRPr>
          </a:p>
        </p:txBody>
      </p:sp>
      <p:sp>
        <p:nvSpPr>
          <p:cNvPr id="57" name="Rectangle 27"/>
          <p:cNvSpPr>
            <a:spLocks noChangeArrowheads="1"/>
          </p:cNvSpPr>
          <p:nvPr>
            <p:custDataLst>
              <p:tags r:id="rId7"/>
            </p:custDataLst>
          </p:nvPr>
        </p:nvSpPr>
        <p:spPr bwMode="gray">
          <a:xfrm>
            <a:off x="2590801" y="2803525"/>
            <a:ext cx="4648200" cy="241300"/>
          </a:xfrm>
          <a:prstGeom prst="rect">
            <a:avLst/>
          </a:prstGeom>
          <a:solidFill>
            <a:srgbClr val="E28C05"/>
          </a:solidFill>
          <a:ln w="9525" algn="ctr">
            <a:noFill/>
            <a:miter lim="800000"/>
            <a:headEnd/>
            <a:tailEnd/>
          </a:ln>
        </p:spPr>
        <p:txBody>
          <a:bodyPr wrap="none" lIns="0" tIns="0" rIns="18288" bIns="18288" anchor="ctr"/>
          <a:lstStyle/>
          <a:p>
            <a:endParaRPr lang="en-US" sz="2400">
              <a:solidFill>
                <a:schemeClr val="tx1"/>
              </a:solidFill>
            </a:endParaRPr>
          </a:p>
        </p:txBody>
      </p:sp>
      <p:sp>
        <p:nvSpPr>
          <p:cNvPr id="59" name="Rectangle 31"/>
          <p:cNvSpPr>
            <a:spLocks noChangeArrowheads="1"/>
          </p:cNvSpPr>
          <p:nvPr>
            <p:custDataLst>
              <p:tags r:id="rId8"/>
            </p:custDataLst>
          </p:nvPr>
        </p:nvSpPr>
        <p:spPr bwMode="gray">
          <a:xfrm>
            <a:off x="7239000" y="2803525"/>
            <a:ext cx="1969325" cy="241300"/>
          </a:xfrm>
          <a:prstGeom prst="rect">
            <a:avLst/>
          </a:prstGeom>
          <a:solidFill>
            <a:srgbClr val="5B8772"/>
          </a:solidFill>
          <a:ln w="9525" algn="ctr">
            <a:noFill/>
            <a:miter lim="800000"/>
            <a:headEnd/>
            <a:tailEnd/>
          </a:ln>
        </p:spPr>
        <p:txBody>
          <a:bodyPr wrap="none" lIns="0" tIns="0" rIns="18288" bIns="18288" anchor="ctr"/>
          <a:lstStyle/>
          <a:p>
            <a:endParaRPr lang="en-US" sz="2400">
              <a:solidFill>
                <a:schemeClr val="tx1"/>
              </a:solidFill>
            </a:endParaRPr>
          </a:p>
        </p:txBody>
      </p:sp>
    </p:spTree>
    <p:custDataLst>
      <p:tags r:id="rId1"/>
    </p:custData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z="2600" dirty="0" smtClean="0"/>
              <a:t>Steps left to Climb:</a:t>
            </a:r>
            <a:br>
              <a:rPr lang="en-US" sz="2600" dirty="0" smtClean="0"/>
            </a:br>
            <a:r>
              <a:rPr lang="en-US" sz="2600" dirty="0" smtClean="0">
                <a:solidFill>
                  <a:schemeClr val="bg2"/>
                </a:solidFill>
              </a:rPr>
              <a:t>“Re-examine the Day-to-Day”</a:t>
            </a:r>
          </a:p>
        </p:txBody>
      </p:sp>
      <p:sp>
        <p:nvSpPr>
          <p:cNvPr id="14" name="TextBox 13"/>
          <p:cNvSpPr txBox="1"/>
          <p:nvPr/>
        </p:nvSpPr>
        <p:spPr>
          <a:xfrm>
            <a:off x="7388425" y="6066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pic>
        <p:nvPicPr>
          <p:cNvPr id="1026" name="Picture 2"/>
          <p:cNvPicPr>
            <a:picLocks noChangeAspect="1" noChangeArrowheads="1"/>
          </p:cNvPicPr>
          <p:nvPr/>
        </p:nvPicPr>
        <p:blipFill>
          <a:blip r:embed="rId4" cstate="print"/>
          <a:srcRect/>
          <a:stretch>
            <a:fillRect/>
          </a:stretch>
        </p:blipFill>
        <p:spPr bwMode="auto">
          <a:xfrm>
            <a:off x="7543801" y="228600"/>
            <a:ext cx="2362199" cy="1518999"/>
          </a:xfrm>
          <a:prstGeom prst="rect">
            <a:avLst/>
          </a:prstGeom>
          <a:noFill/>
          <a:ln w="9525">
            <a:noFill/>
            <a:miter lim="800000"/>
            <a:headEnd/>
            <a:tailEnd/>
          </a:ln>
        </p:spPr>
      </p:pic>
      <p:grpSp>
        <p:nvGrpSpPr>
          <p:cNvPr id="7" name="Group 80"/>
          <p:cNvGrpSpPr/>
          <p:nvPr/>
        </p:nvGrpSpPr>
        <p:grpSpPr>
          <a:xfrm>
            <a:off x="990600" y="1612880"/>
            <a:ext cx="3276600" cy="1302327"/>
            <a:chOff x="2057400" y="1869140"/>
            <a:chExt cx="3538850" cy="1067035"/>
          </a:xfrm>
        </p:grpSpPr>
        <p:sp>
          <p:nvSpPr>
            <p:cNvPr id="8" name="Curved Up Ribbon 7"/>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9" name="TextBox 8"/>
            <p:cNvSpPr txBox="1"/>
            <p:nvPr/>
          </p:nvSpPr>
          <p:spPr>
            <a:xfrm>
              <a:off x="2907475" y="1869140"/>
              <a:ext cx="1828801" cy="781728"/>
            </a:xfrm>
            <a:prstGeom prst="rect">
              <a:avLst/>
            </a:prstGeom>
            <a:noFill/>
            <a:ln w="50800">
              <a:noFill/>
            </a:ln>
          </p:spPr>
          <p:txBody>
            <a:bodyPr wrap="square" rtlCol="0">
              <a:spAutoFit/>
            </a:bodyPr>
            <a:lstStyle/>
            <a:p>
              <a:pPr algn="ctr"/>
              <a:endParaRPr lang="en-US" sz="1600" b="1" cap="small" dirty="0" smtClean="0">
                <a:solidFill>
                  <a:schemeClr val="bg2"/>
                </a:solidFill>
              </a:endParaRPr>
            </a:p>
            <a:p>
              <a:pPr algn="ctr"/>
              <a:r>
                <a:rPr lang="en-US" sz="2000" b="1" cap="small" dirty="0" smtClean="0">
                  <a:solidFill>
                    <a:schemeClr val="bg2"/>
                  </a:solidFill>
                </a:rPr>
                <a:t>Biggest </a:t>
              </a:r>
            </a:p>
            <a:p>
              <a:pPr algn="ctr"/>
              <a:r>
                <a:rPr lang="en-US" sz="2000" b="1" cap="small" dirty="0" smtClean="0">
                  <a:solidFill>
                    <a:schemeClr val="bg2"/>
                  </a:solidFill>
                </a:rPr>
                <a:t>Barriers</a:t>
              </a:r>
            </a:p>
          </p:txBody>
        </p:sp>
      </p:grpSp>
      <p:sp>
        <p:nvSpPr>
          <p:cNvPr id="10" name="TextBox 9"/>
          <p:cNvSpPr txBox="1"/>
          <p:nvPr/>
        </p:nvSpPr>
        <p:spPr>
          <a:xfrm>
            <a:off x="1143000" y="3060680"/>
            <a:ext cx="3048000" cy="3416320"/>
          </a:xfrm>
          <a:prstGeom prst="rect">
            <a:avLst/>
          </a:prstGeom>
          <a:solidFill>
            <a:schemeClr val="accent1"/>
          </a:solidFill>
          <a:ln w="25400">
            <a:solidFill>
              <a:schemeClr val="bg2"/>
            </a:solidFill>
          </a:ln>
        </p:spPr>
        <p:txBody>
          <a:bodyPr wrap="square" rtlCol="0">
            <a:spAutoFit/>
          </a:bodyPr>
          <a:lstStyle/>
          <a:p>
            <a:pPr marL="342900" indent="-342900">
              <a:buAutoNum type="arabicPeriod"/>
            </a:pPr>
            <a:r>
              <a:rPr lang="en-US" sz="1800" dirty="0" smtClean="0">
                <a:solidFill>
                  <a:schemeClr val="bg1"/>
                </a:solidFill>
              </a:rPr>
              <a:t>Culture</a:t>
            </a:r>
          </a:p>
          <a:p>
            <a:pPr marL="342900" indent="-342900">
              <a:buAutoNum type="arabicPeriod"/>
            </a:pPr>
            <a:endParaRPr lang="en-US" sz="1800" dirty="0" smtClean="0">
              <a:solidFill>
                <a:schemeClr val="bg1"/>
              </a:solidFill>
            </a:endParaRPr>
          </a:p>
          <a:p>
            <a:r>
              <a:rPr lang="en-US" sz="1800" dirty="0" smtClean="0">
                <a:solidFill>
                  <a:schemeClr val="bg1"/>
                </a:solidFill>
              </a:rPr>
              <a:t>2. Seeing change as threat</a:t>
            </a:r>
          </a:p>
          <a:p>
            <a:endParaRPr lang="en-US" sz="1800" dirty="0" smtClean="0">
              <a:solidFill>
                <a:schemeClr val="bg1"/>
              </a:solidFill>
            </a:endParaRPr>
          </a:p>
          <a:p>
            <a:r>
              <a:rPr lang="en-US" sz="1800" dirty="0" smtClean="0">
                <a:solidFill>
                  <a:schemeClr val="bg1"/>
                </a:solidFill>
              </a:rPr>
              <a:t>3. Need adequate resources, staff and skill levels</a:t>
            </a:r>
          </a:p>
          <a:p>
            <a:endParaRPr lang="en-US" sz="1800" dirty="0" smtClean="0">
              <a:solidFill>
                <a:schemeClr val="bg1"/>
              </a:solidFill>
            </a:endParaRPr>
          </a:p>
          <a:p>
            <a:endParaRPr lang="en-US" sz="1800" dirty="0" smtClean="0">
              <a:solidFill>
                <a:schemeClr val="bg1"/>
              </a:solidFill>
            </a:endParaRPr>
          </a:p>
          <a:p>
            <a:endParaRPr lang="en-US" sz="1800" dirty="0" smtClean="0">
              <a:solidFill>
                <a:schemeClr val="bg1"/>
              </a:solidFill>
            </a:endParaRPr>
          </a:p>
          <a:p>
            <a:endParaRPr lang="en-US" sz="1800" dirty="0" smtClean="0">
              <a:solidFill>
                <a:schemeClr val="bg1"/>
              </a:solidFill>
            </a:endParaRPr>
          </a:p>
          <a:p>
            <a:endParaRPr lang="en-US" sz="1800" dirty="0" smtClean="0">
              <a:solidFill>
                <a:schemeClr val="bg1"/>
              </a:solidFill>
            </a:endParaRPr>
          </a:p>
        </p:txBody>
      </p:sp>
      <p:grpSp>
        <p:nvGrpSpPr>
          <p:cNvPr id="11" name="Group 80"/>
          <p:cNvGrpSpPr/>
          <p:nvPr/>
        </p:nvGrpSpPr>
        <p:grpSpPr>
          <a:xfrm>
            <a:off x="5257800" y="1612880"/>
            <a:ext cx="3276600" cy="1302327"/>
            <a:chOff x="2057400" y="1869140"/>
            <a:chExt cx="3538850" cy="1067035"/>
          </a:xfrm>
        </p:grpSpPr>
        <p:sp>
          <p:nvSpPr>
            <p:cNvPr id="12" name="Curved Up Ribbon 11"/>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3" name="TextBox 12"/>
            <p:cNvSpPr txBox="1"/>
            <p:nvPr/>
          </p:nvSpPr>
          <p:spPr>
            <a:xfrm>
              <a:off x="2907475" y="1869140"/>
              <a:ext cx="1828801" cy="832163"/>
            </a:xfrm>
            <a:prstGeom prst="rect">
              <a:avLst/>
            </a:prstGeom>
            <a:noFill/>
            <a:ln w="50800">
              <a:noFill/>
            </a:ln>
          </p:spPr>
          <p:txBody>
            <a:bodyPr wrap="square" rtlCol="0">
              <a:spAutoFit/>
            </a:bodyPr>
            <a:lstStyle/>
            <a:p>
              <a:pPr algn="ctr"/>
              <a:r>
                <a:rPr lang="en-US" sz="2000" b="1" cap="small" dirty="0" smtClean="0">
                  <a:solidFill>
                    <a:schemeClr val="bg2"/>
                  </a:solidFill>
                </a:rPr>
                <a:t>Ideas</a:t>
              </a:r>
            </a:p>
            <a:p>
              <a:pPr algn="ctr"/>
              <a:r>
                <a:rPr lang="en-US" sz="2000" b="1" cap="small" dirty="0" smtClean="0">
                  <a:solidFill>
                    <a:schemeClr val="bg2"/>
                  </a:solidFill>
                </a:rPr>
                <a:t>For</a:t>
              </a:r>
              <a:br>
                <a:rPr lang="en-US" sz="2000" b="1" cap="small" dirty="0" smtClean="0">
                  <a:solidFill>
                    <a:schemeClr val="bg2"/>
                  </a:solidFill>
                </a:rPr>
              </a:br>
              <a:r>
                <a:rPr lang="en-US" sz="2000" b="1" cap="small" dirty="0" smtClean="0">
                  <a:solidFill>
                    <a:schemeClr val="bg2"/>
                  </a:solidFill>
                </a:rPr>
                <a:t>Overcoming</a:t>
              </a:r>
            </a:p>
          </p:txBody>
        </p:sp>
      </p:grpSp>
      <p:sp>
        <p:nvSpPr>
          <p:cNvPr id="15" name="TextBox 14"/>
          <p:cNvSpPr txBox="1"/>
          <p:nvPr/>
        </p:nvSpPr>
        <p:spPr>
          <a:xfrm>
            <a:off x="5334000" y="3060680"/>
            <a:ext cx="3048000" cy="3416320"/>
          </a:xfrm>
          <a:prstGeom prst="rect">
            <a:avLst/>
          </a:prstGeom>
          <a:solidFill>
            <a:schemeClr val="accent1"/>
          </a:solidFill>
          <a:ln w="25400">
            <a:solidFill>
              <a:schemeClr val="bg2"/>
            </a:solidFill>
          </a:ln>
        </p:spPr>
        <p:txBody>
          <a:bodyPr wrap="square" rtlCol="0">
            <a:spAutoFit/>
          </a:bodyPr>
          <a:lstStyle/>
          <a:p>
            <a:pPr marL="342900" indent="-342900">
              <a:buAutoNum type="arabicPeriod"/>
            </a:pPr>
            <a:r>
              <a:rPr lang="en-US" sz="1800" dirty="0" smtClean="0">
                <a:solidFill>
                  <a:schemeClr val="bg1"/>
                </a:solidFill>
              </a:rPr>
              <a:t>Strong support at top of organization</a:t>
            </a:r>
          </a:p>
          <a:p>
            <a:pPr marL="342900" indent="-342900">
              <a:buAutoNum type="arabicPeriod"/>
            </a:pPr>
            <a:endParaRPr lang="en-US" sz="1800" dirty="0" smtClean="0">
              <a:solidFill>
                <a:schemeClr val="bg1"/>
              </a:solidFill>
            </a:endParaRPr>
          </a:p>
          <a:p>
            <a:pPr marL="342900" indent="-342900">
              <a:buAutoNum type="arabicPeriod" startAt="2"/>
            </a:pPr>
            <a:r>
              <a:rPr lang="en-US" sz="1800" dirty="0" smtClean="0">
                <a:solidFill>
                  <a:schemeClr val="bg1"/>
                </a:solidFill>
              </a:rPr>
              <a:t>Better define and communicate goals to drive and support an environment of change</a:t>
            </a:r>
          </a:p>
          <a:p>
            <a:pPr marL="342900" indent="-342900">
              <a:buAutoNum type="arabicPeriod" startAt="2"/>
            </a:pPr>
            <a:endParaRPr lang="en-US" sz="1800" dirty="0" smtClean="0">
              <a:solidFill>
                <a:schemeClr val="bg1"/>
              </a:solidFill>
            </a:endParaRPr>
          </a:p>
          <a:p>
            <a:pPr marL="342900" indent="-342900">
              <a:buAutoNum type="arabicPeriod" startAt="2"/>
            </a:pPr>
            <a:r>
              <a:rPr lang="en-US" sz="1800" dirty="0" smtClean="0">
                <a:solidFill>
                  <a:schemeClr val="bg1"/>
                </a:solidFill>
              </a:rPr>
              <a:t>Training and Development - Use least “Change Adverse” to become change agents</a:t>
            </a:r>
          </a:p>
        </p:txBody>
      </p:sp>
    </p:spTree>
    <p:custDataLst>
      <p:tags r:id="rId1"/>
    </p:custData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866775"/>
            <a:ext cx="7419975" cy="288925"/>
          </a:xfrm>
        </p:spPr>
        <p:txBody>
          <a:bodyPr/>
          <a:lstStyle/>
          <a:p>
            <a:r>
              <a:rPr lang="en-US" dirty="0" smtClean="0"/>
              <a:t>Agenda</a:t>
            </a:r>
            <a:endParaRPr lang="en-US" dirty="0" smtClean="0">
              <a:solidFill>
                <a:srgbClr val="FF0000"/>
              </a:solidFill>
            </a:endParaRPr>
          </a:p>
        </p:txBody>
      </p:sp>
      <p:graphicFrame>
        <p:nvGraphicFramePr>
          <p:cNvPr id="4" name="Group 47"/>
          <p:cNvGraphicFramePr>
            <a:graphicFrameLocks noGrp="1"/>
          </p:cNvGraphicFramePr>
          <p:nvPr/>
        </p:nvGraphicFramePr>
        <p:xfrm>
          <a:off x="2133600" y="1295400"/>
          <a:ext cx="6553200" cy="4947212"/>
        </p:xfrm>
        <a:graphic>
          <a:graphicData uri="http://schemas.openxmlformats.org/drawingml/2006/table">
            <a:tbl>
              <a:tblPr/>
              <a:tblGrid>
                <a:gridCol w="1643614"/>
                <a:gridCol w="4909586"/>
              </a:tblGrid>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Welcome &amp; Introduction </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1"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cap="none" normalizeH="0" baseline="0" dirty="0" smtClean="0">
                          <a:ln>
                            <a:noFill/>
                          </a:ln>
                          <a:solidFill>
                            <a:schemeClr val="tx1"/>
                          </a:solidFill>
                          <a:effectLst/>
                          <a:latin typeface="+mj-lt"/>
                          <a:cs typeface="Arial" pitchFamily="34" charset="0"/>
                        </a:rPr>
                        <a:t>Staff Announcements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cap="none" normalizeH="0" baseline="0" dirty="0" smtClean="0">
                          <a:ln>
                            <a:noFill/>
                          </a:ln>
                          <a:solidFill>
                            <a:schemeClr val="tx1"/>
                          </a:solidFill>
                          <a:effectLst/>
                          <a:latin typeface="Trebuchet MS" pitchFamily="34" charset="0"/>
                          <a:ea typeface="+mn-ea"/>
                          <a:cs typeface="Arial" charset="0"/>
                        </a:rPr>
                        <a:t>Why are we here? </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cap="none" normalizeH="0" baseline="0" dirty="0" smtClean="0">
                        <a:ln>
                          <a:noFill/>
                        </a:ln>
                        <a:solidFill>
                          <a:schemeClr val="tx1"/>
                        </a:solidFill>
                        <a:effectLst/>
                        <a:latin typeface="Trebuchet MS" pitchFamily="34" charset="0"/>
                        <a:ea typeface="+mn-ea"/>
                        <a:cs typeface="Arial" charset="0"/>
                      </a:endParaRP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UCOP </a:t>
                      </a:r>
                      <a:r>
                        <a:rPr kumimoji="0" lang="en-US" sz="1600" b="1" i="0" u="none" strike="noStrike" kern="1200" cap="none" normalizeH="0" baseline="0" dirty="0" smtClean="0">
                          <a:ln>
                            <a:noFill/>
                          </a:ln>
                          <a:solidFill>
                            <a:schemeClr val="tx1"/>
                          </a:solidFill>
                          <a:effectLst/>
                          <a:latin typeface="+mn-lt"/>
                          <a:ea typeface="+mn-ea"/>
                          <a:cs typeface="Arial" pitchFamily="34" charset="0"/>
                        </a:rPr>
                        <a:t>Local </a:t>
                      </a:r>
                      <a:r>
                        <a:rPr kumimoji="0" lang="en-US" sz="1600" b="1" i="0" u="none" strike="noStrike" kern="1200" cap="none" normalizeH="0" baseline="0" dirty="0" smtClean="0">
                          <a:ln>
                            <a:noFill/>
                          </a:ln>
                          <a:solidFill>
                            <a:schemeClr val="tx1"/>
                          </a:solidFill>
                          <a:effectLst/>
                          <a:latin typeface="+mj-lt"/>
                          <a:ea typeface="+mn-ea"/>
                          <a:cs typeface="Arial" pitchFamily="34" charset="0"/>
                        </a:rPr>
                        <a:t>HR/IT Updates</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HR</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Structure &amp; Services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IT</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Email Management System</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IT</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CFO Division-wide Sharepoint </a:t>
                      </a:r>
                    </a:p>
                  </a:txBody>
                  <a:tcPr marL="228600" marR="18288" marT="0" marB="18288" horzOverflow="overflow">
                    <a:lnL>
                      <a:noFill/>
                    </a:lnL>
                    <a:lnR>
                      <a:noFill/>
                    </a:lnR>
                    <a:lnT>
                      <a:noFill/>
                    </a:lnT>
                    <a:lnB>
                      <a:noFill/>
                    </a:lnB>
                    <a:lnTlToBr>
                      <a:noFill/>
                    </a:lnTlToBr>
                    <a:lnBlToTr>
                      <a:noFill/>
                    </a:lnBlToTr>
                    <a:noFill/>
                  </a:tcPr>
                </a:tc>
              </a:tr>
              <a:tr h="264483">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r>
              <a:tr h="264483">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III:</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Taking our Strategic Goals to the Next Level </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Overview </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1400" b="0" i="0" u="none" strike="noStrike" kern="1200" cap="none" normalizeH="0" baseline="0" dirty="0" smtClean="0">
                          <a:ln>
                            <a:noFill/>
                          </a:ln>
                          <a:solidFill>
                            <a:schemeClr val="tx1"/>
                          </a:solidFill>
                          <a:effectLst/>
                          <a:latin typeface="+mj-lt"/>
                          <a:ea typeface="+mn-ea"/>
                          <a:cs typeface="Arial" pitchFamily="34" charset="0"/>
                        </a:rPr>
                        <a:t>Survey Highlights</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Accomplishments to Date </a:t>
                      </a:r>
                    </a:p>
                  </a:txBody>
                  <a:tcPr marL="228600" marR="18288" marT="0" marB="18288" horzOverflow="overflow">
                    <a:lnL>
                      <a:noFill/>
                    </a:lnL>
                    <a:lnR>
                      <a:noFill/>
                    </a:lnR>
                    <a:lnT>
                      <a:noFill/>
                    </a:lnT>
                    <a:lnB>
                      <a:noFill/>
                    </a:lnB>
                    <a:lnTlToBr>
                      <a:noFill/>
                    </a:lnTlToBr>
                    <a:lnBlToTr>
                      <a:noFill/>
                    </a:lnBlToTr>
                    <a:noFill/>
                  </a:tcPr>
                </a:tc>
              </a:tr>
              <a:tr h="242685">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400" b="0" i="0" u="none" strike="noStrike" kern="1200" cap="none" normalizeH="0" baseline="0" dirty="0" smtClean="0">
                          <a:ln>
                            <a:noFill/>
                          </a:ln>
                          <a:solidFill>
                            <a:schemeClr val="tx1"/>
                          </a:solidFill>
                          <a:effectLst/>
                          <a:latin typeface="+mj-lt"/>
                          <a:ea typeface="+mn-ea"/>
                          <a:cs typeface="Arial" pitchFamily="34" charset="0"/>
                        </a:rPr>
                        <a:t>Steps Left to Climb </a:t>
                      </a:r>
                    </a:p>
                  </a:txBody>
                  <a:tcPr marL="228600" marR="18288" marT="0" marB="18288"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IV:</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Q&amp;A + Wrap-Up</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600" b="1"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 V:</a:t>
                      </a:r>
                    </a:p>
                  </a:txBody>
                  <a:tcPr marL="0" marT="0" marB="18288"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1600" b="1" i="0" u="none" strike="noStrike" kern="1200" cap="none" normalizeH="0" baseline="0" dirty="0" smtClean="0">
                          <a:ln>
                            <a:noFill/>
                          </a:ln>
                          <a:solidFill>
                            <a:schemeClr val="tx1"/>
                          </a:solidFill>
                          <a:effectLst/>
                          <a:latin typeface="+mj-lt"/>
                          <a:ea typeface="+mn-ea"/>
                          <a:cs typeface="Arial" pitchFamily="34" charset="0"/>
                        </a:rPr>
                        <a:t>Party Time!</a:t>
                      </a:r>
                    </a:p>
                  </a:txBody>
                  <a:tcPr marL="0" marR="21413" marT="0" marB="21413" horzOverflow="overflow">
                    <a:lnL>
                      <a:noFill/>
                    </a:lnL>
                    <a:lnR>
                      <a:noFill/>
                    </a:lnR>
                    <a:lnT>
                      <a:noFill/>
                    </a:lnT>
                    <a:lnB>
                      <a:noFill/>
                    </a:lnB>
                    <a:lnTlToBr>
                      <a:noFill/>
                    </a:lnTlToBr>
                    <a:lnBlToTr>
                      <a:noFill/>
                    </a:lnBlToTr>
                    <a:noFill/>
                  </a:tcPr>
                </a:tc>
              </a:tr>
              <a:tr h="131217">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1400" b="0" i="0" u="none" strike="noStrike" kern="1200" cap="none" normalizeH="0" baseline="0" dirty="0" smtClean="0">
                        <a:ln>
                          <a:noFill/>
                        </a:ln>
                        <a:solidFill>
                          <a:schemeClr val="tx1"/>
                        </a:solidFill>
                        <a:effectLst/>
                        <a:latin typeface="+mj-lt"/>
                        <a:ea typeface="+mn-ea"/>
                        <a:cs typeface="Arial" pitchFamily="34" charset="0"/>
                      </a:endParaRPr>
                    </a:p>
                  </a:txBody>
                  <a:tcPr marL="228600" marR="18288"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457200"/>
            <a:ext cx="6324600" cy="746125"/>
          </a:xfrm>
        </p:spPr>
        <p:txBody>
          <a:bodyPr/>
          <a:lstStyle/>
          <a:p>
            <a:r>
              <a:rPr lang="en-US" sz="2300" dirty="0" smtClean="0"/>
              <a:t>What’s Been Done</a:t>
            </a:r>
            <a:br>
              <a:rPr lang="en-US" sz="2300" dirty="0" smtClean="0"/>
            </a:br>
            <a:r>
              <a:rPr lang="en-US" sz="2300" dirty="0" smtClean="0"/>
              <a:t> </a:t>
            </a:r>
            <a:r>
              <a:rPr lang="en-US" sz="3000" dirty="0" smtClean="0">
                <a:solidFill>
                  <a:schemeClr val="bg2"/>
                </a:solidFill>
              </a:rPr>
              <a:t>“Showcase Our Value-Add”</a:t>
            </a:r>
          </a:p>
        </p:txBody>
      </p:sp>
      <p:pic>
        <p:nvPicPr>
          <p:cNvPr id="2050" name="Picture 2"/>
          <p:cNvPicPr>
            <a:picLocks noChangeAspect="1" noChangeArrowheads="1"/>
          </p:cNvPicPr>
          <p:nvPr/>
        </p:nvPicPr>
        <p:blipFill>
          <a:blip r:embed="rId4" cstate="print"/>
          <a:srcRect/>
          <a:stretch>
            <a:fillRect/>
          </a:stretch>
        </p:blipFill>
        <p:spPr bwMode="auto">
          <a:xfrm>
            <a:off x="7542244" y="152400"/>
            <a:ext cx="2363756" cy="1524000"/>
          </a:xfrm>
          <a:prstGeom prst="rect">
            <a:avLst/>
          </a:prstGeom>
          <a:noFill/>
          <a:ln w="9525">
            <a:noFill/>
            <a:miter lim="800000"/>
            <a:headEnd/>
            <a:tailEnd/>
          </a:ln>
        </p:spPr>
      </p:pic>
      <p:grpSp>
        <p:nvGrpSpPr>
          <p:cNvPr id="29" name="Group 116"/>
          <p:cNvGrpSpPr/>
          <p:nvPr/>
        </p:nvGrpSpPr>
        <p:grpSpPr>
          <a:xfrm>
            <a:off x="1143000" y="4495800"/>
            <a:ext cx="3733800" cy="1600200"/>
            <a:chOff x="3265967" y="643229"/>
            <a:chExt cx="4114800" cy="727335"/>
          </a:xfrm>
          <a:solidFill>
            <a:srgbClr val="BAAFD3"/>
          </a:solidFill>
        </p:grpSpPr>
        <p:sp>
          <p:nvSpPr>
            <p:cNvPr id="32" name="Curved Up Ribbon 31"/>
            <p:cNvSpPr/>
            <p:nvPr/>
          </p:nvSpPr>
          <p:spPr bwMode="auto">
            <a:xfrm>
              <a:off x="3265967" y="643229"/>
              <a:ext cx="4114800" cy="727335"/>
            </a:xfrm>
            <a:prstGeom prst="rect">
              <a:avLst/>
            </a:prstGeom>
            <a:grpFill/>
            <a:ln w="25400" cap="flat" cmpd="sng" algn="ctr">
              <a:solidFill>
                <a:srgbClr val="BAAFD3"/>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33" name="TextBox 32"/>
            <p:cNvSpPr txBox="1"/>
            <p:nvPr/>
          </p:nvSpPr>
          <p:spPr>
            <a:xfrm>
              <a:off x="4273673" y="816404"/>
              <a:ext cx="2119429" cy="377711"/>
            </a:xfrm>
            <a:prstGeom prst="rect">
              <a:avLst/>
            </a:prstGeom>
            <a:grpFill/>
            <a:ln w="50800">
              <a:solidFill>
                <a:srgbClr val="BAAFD3"/>
              </a:solidFill>
            </a:ln>
          </p:spPr>
          <p:txBody>
            <a:bodyPr wrap="square" rtlCol="0">
              <a:spAutoFit/>
            </a:bodyPr>
            <a:lstStyle/>
            <a:p>
              <a:pPr algn="ctr"/>
              <a:r>
                <a:rPr lang="en-US" sz="2400" b="1" cap="small" dirty="0" smtClean="0">
                  <a:solidFill>
                    <a:schemeClr val="bg2"/>
                  </a:solidFill>
                </a:rPr>
                <a:t>Sub-Division</a:t>
              </a:r>
            </a:p>
            <a:p>
              <a:pPr algn="ctr"/>
              <a:r>
                <a:rPr lang="en-US" sz="2400" b="1" cap="small" dirty="0" smtClean="0">
                  <a:solidFill>
                    <a:schemeClr val="bg2"/>
                  </a:solidFill>
                </a:rPr>
                <a:t>Newsletters</a:t>
              </a:r>
            </a:p>
          </p:txBody>
        </p:sp>
      </p:grpSp>
      <p:grpSp>
        <p:nvGrpSpPr>
          <p:cNvPr id="35" name="Group 116"/>
          <p:cNvGrpSpPr/>
          <p:nvPr/>
        </p:nvGrpSpPr>
        <p:grpSpPr>
          <a:xfrm>
            <a:off x="1143000" y="2057400"/>
            <a:ext cx="3733800" cy="1600200"/>
            <a:chOff x="3265967" y="643229"/>
            <a:chExt cx="4114800" cy="727335"/>
          </a:xfrm>
          <a:solidFill>
            <a:schemeClr val="accent1"/>
          </a:solidFill>
        </p:grpSpPr>
        <p:sp>
          <p:nvSpPr>
            <p:cNvPr id="36" name="Curved Up Ribbon 35"/>
            <p:cNvSpPr/>
            <p:nvPr/>
          </p:nvSpPr>
          <p:spPr bwMode="auto">
            <a:xfrm>
              <a:off x="3265967" y="643229"/>
              <a:ext cx="4114800" cy="727335"/>
            </a:xfrm>
            <a:prstGeom prst="rect">
              <a:avLst/>
            </a:prstGeom>
            <a:grpFill/>
            <a:ln w="254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37" name="TextBox 36"/>
            <p:cNvSpPr txBox="1"/>
            <p:nvPr/>
          </p:nvSpPr>
          <p:spPr>
            <a:xfrm>
              <a:off x="4273673" y="816404"/>
              <a:ext cx="2119429" cy="377711"/>
            </a:xfrm>
            <a:prstGeom prst="rect">
              <a:avLst/>
            </a:prstGeom>
            <a:grpFill/>
            <a:ln w="50800">
              <a:solidFill>
                <a:schemeClr val="accent1"/>
              </a:solidFill>
            </a:ln>
          </p:spPr>
          <p:txBody>
            <a:bodyPr wrap="square" rtlCol="0">
              <a:spAutoFit/>
            </a:bodyPr>
            <a:lstStyle/>
            <a:p>
              <a:pPr algn="ctr"/>
              <a:r>
                <a:rPr lang="en-US" sz="2400" b="1" cap="small" dirty="0" smtClean="0">
                  <a:solidFill>
                    <a:schemeClr val="bg1"/>
                  </a:solidFill>
                </a:rPr>
                <a:t>Risk </a:t>
              </a:r>
            </a:p>
            <a:p>
              <a:pPr algn="ctr"/>
              <a:r>
                <a:rPr lang="en-US" sz="2400" b="1" cap="small" dirty="0" smtClean="0">
                  <a:solidFill>
                    <a:schemeClr val="bg1"/>
                  </a:solidFill>
                </a:rPr>
                <a:t>Summit</a:t>
              </a:r>
            </a:p>
          </p:txBody>
        </p:sp>
      </p:grpSp>
      <p:grpSp>
        <p:nvGrpSpPr>
          <p:cNvPr id="38" name="Group 116"/>
          <p:cNvGrpSpPr/>
          <p:nvPr/>
        </p:nvGrpSpPr>
        <p:grpSpPr>
          <a:xfrm>
            <a:off x="5410200" y="2057400"/>
            <a:ext cx="3733800" cy="1600200"/>
            <a:chOff x="3265967" y="643229"/>
            <a:chExt cx="4114800" cy="727335"/>
          </a:xfrm>
        </p:grpSpPr>
        <p:sp>
          <p:nvSpPr>
            <p:cNvPr id="40" name="Curved Up Ribbon 39"/>
            <p:cNvSpPr/>
            <p:nvPr/>
          </p:nvSpPr>
          <p:spPr bwMode="auto">
            <a:xfrm>
              <a:off x="3265967" y="643229"/>
              <a:ext cx="4114800" cy="727335"/>
            </a:xfrm>
            <a:prstGeom prst="rect">
              <a:avLst/>
            </a:prstGeom>
            <a:solidFill>
              <a:schemeClr val="accent2">
                <a:lumMod val="60000"/>
                <a:lumOff val="40000"/>
              </a:schemeClr>
            </a:solidFill>
            <a:ln w="25400" cap="flat" cmpd="sng" algn="ctr">
              <a:solidFill>
                <a:schemeClr val="accent2">
                  <a:lumMod val="60000"/>
                  <a:lumOff val="4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41" name="TextBox 40"/>
            <p:cNvSpPr txBox="1"/>
            <p:nvPr/>
          </p:nvSpPr>
          <p:spPr>
            <a:xfrm>
              <a:off x="4273673" y="816404"/>
              <a:ext cx="2119429" cy="377711"/>
            </a:xfrm>
            <a:prstGeom prst="rect">
              <a:avLst/>
            </a:prstGeom>
            <a:noFill/>
            <a:ln w="50800">
              <a:noFill/>
            </a:ln>
          </p:spPr>
          <p:txBody>
            <a:bodyPr wrap="square" rtlCol="0">
              <a:spAutoFit/>
            </a:bodyPr>
            <a:lstStyle/>
            <a:p>
              <a:pPr algn="ctr"/>
              <a:r>
                <a:rPr lang="en-US" sz="2400" b="1" cap="small" dirty="0" smtClean="0">
                  <a:solidFill>
                    <a:schemeClr val="bg2"/>
                  </a:solidFill>
                </a:rPr>
                <a:t>Working</a:t>
              </a:r>
            </a:p>
            <a:p>
              <a:pPr algn="ctr"/>
              <a:r>
                <a:rPr lang="en-US" sz="2400" b="1" cap="small" dirty="0" smtClean="0">
                  <a:solidFill>
                    <a:schemeClr val="bg2"/>
                  </a:solidFill>
                </a:rPr>
                <a:t>Smarter</a:t>
              </a:r>
            </a:p>
          </p:txBody>
        </p:sp>
      </p:grpSp>
      <p:grpSp>
        <p:nvGrpSpPr>
          <p:cNvPr id="42" name="Group 116"/>
          <p:cNvGrpSpPr/>
          <p:nvPr/>
        </p:nvGrpSpPr>
        <p:grpSpPr>
          <a:xfrm>
            <a:off x="5410200" y="4495800"/>
            <a:ext cx="3733800" cy="1600200"/>
            <a:chOff x="3098016" y="643229"/>
            <a:chExt cx="4114800" cy="727335"/>
          </a:xfrm>
          <a:solidFill>
            <a:srgbClr val="F7E8AA"/>
          </a:solidFill>
        </p:grpSpPr>
        <p:sp>
          <p:nvSpPr>
            <p:cNvPr id="43" name="Curved Up Ribbon 42"/>
            <p:cNvSpPr/>
            <p:nvPr/>
          </p:nvSpPr>
          <p:spPr bwMode="auto">
            <a:xfrm>
              <a:off x="3098016" y="643229"/>
              <a:ext cx="4114800" cy="727335"/>
            </a:xfrm>
            <a:prstGeom prst="rect">
              <a:avLst/>
            </a:prstGeom>
            <a:grpFill/>
            <a:ln w="25400" cap="flat" cmpd="sng" algn="ctr">
              <a:solidFill>
                <a:srgbClr val="F7E8AA"/>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44" name="TextBox 43"/>
            <p:cNvSpPr txBox="1"/>
            <p:nvPr/>
          </p:nvSpPr>
          <p:spPr>
            <a:xfrm>
              <a:off x="4189698" y="816404"/>
              <a:ext cx="2119429" cy="377711"/>
            </a:xfrm>
            <a:prstGeom prst="rect">
              <a:avLst/>
            </a:prstGeom>
            <a:grpFill/>
            <a:ln w="50800">
              <a:solidFill>
                <a:srgbClr val="F7E8AA"/>
              </a:solidFill>
            </a:ln>
          </p:spPr>
          <p:txBody>
            <a:bodyPr wrap="square" rtlCol="0">
              <a:spAutoFit/>
            </a:bodyPr>
            <a:lstStyle/>
            <a:p>
              <a:pPr algn="ctr"/>
              <a:r>
                <a:rPr lang="en-US" sz="2400" b="1" cap="small" dirty="0" smtClean="0">
                  <a:solidFill>
                    <a:schemeClr val="bg2"/>
                  </a:solidFill>
                </a:rPr>
                <a:t>Systemwide</a:t>
              </a:r>
            </a:p>
            <a:p>
              <a:pPr algn="ctr"/>
              <a:r>
                <a:rPr lang="en-US" sz="2400" b="1" cap="small" dirty="0" smtClean="0">
                  <a:solidFill>
                    <a:schemeClr val="bg2"/>
                  </a:solidFill>
                </a:rPr>
                <a:t>Meetings</a:t>
              </a:r>
            </a:p>
          </p:txBody>
        </p:sp>
      </p:grpSp>
    </p:spTree>
    <p:custDataLst>
      <p:tags r:id="rId1"/>
    </p:custData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Summit</a:t>
            </a:r>
            <a:endParaRPr lang="en-US" dirty="0"/>
          </a:p>
        </p:txBody>
      </p:sp>
      <p:pic>
        <p:nvPicPr>
          <p:cNvPr id="97282" name="Picture 2" descr="http://www.simplyzesty.com/wp-content/uploads/2011/07/facebook_logo2.png"/>
          <p:cNvPicPr>
            <a:picLocks noChangeAspect="1" noChangeArrowheads="1"/>
          </p:cNvPicPr>
          <p:nvPr/>
        </p:nvPicPr>
        <p:blipFill>
          <a:blip r:embed="rId2" r:link="rId3" cstate="print"/>
          <a:srcRect/>
          <a:stretch>
            <a:fillRect/>
          </a:stretch>
        </p:blipFill>
        <p:spPr bwMode="auto">
          <a:xfrm>
            <a:off x="914400" y="4561009"/>
            <a:ext cx="542925" cy="542925"/>
          </a:xfrm>
          <a:prstGeom prst="rect">
            <a:avLst/>
          </a:prstGeom>
          <a:noFill/>
        </p:spPr>
      </p:pic>
      <p:pic>
        <p:nvPicPr>
          <p:cNvPr id="97281" name="Picture 1" descr="http://careernetwork.msu.edu/wp-content/uploads/2009/07/twitter-logo.png"/>
          <p:cNvPicPr>
            <a:picLocks noChangeAspect="1" noChangeArrowheads="1"/>
          </p:cNvPicPr>
          <p:nvPr/>
        </p:nvPicPr>
        <p:blipFill>
          <a:blip r:embed="rId4" r:link="rId5" cstate="print"/>
          <a:srcRect/>
          <a:stretch>
            <a:fillRect/>
          </a:stretch>
        </p:blipFill>
        <p:spPr bwMode="auto">
          <a:xfrm>
            <a:off x="914400" y="5103934"/>
            <a:ext cx="590550" cy="590550"/>
          </a:xfrm>
          <a:prstGeom prst="rect">
            <a:avLst/>
          </a:prstGeom>
          <a:noFill/>
        </p:spPr>
      </p:pic>
      <p:sp>
        <p:nvSpPr>
          <p:cNvPr id="97283" name="Rectangle 3"/>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rPr>
              <a:t> </a:t>
            </a:r>
            <a:endParaRPr kumimoji="0" lang="en-US" sz="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7284" name="Rectangle 4"/>
          <p:cNvSpPr>
            <a:spLocks noChangeArrowheads="1"/>
          </p:cNvSpPr>
          <p:nvPr/>
        </p:nvSpPr>
        <p:spPr bwMode="auto">
          <a:xfrm>
            <a:off x="1524000" y="4627684"/>
            <a:ext cx="7477945"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Times New Roman" pitchFamily="18" charset="0"/>
              </a:rPr>
              <a:t>  </a:t>
            </a:r>
            <a:r>
              <a:rPr lang="en-US" sz="1800" dirty="0" smtClean="0">
                <a:hlinkClick r:id="rId6"/>
              </a:rPr>
              <a:t>http://www.facebook.com/pages/UC-RiskSummit/431517106878371</a:t>
            </a:r>
            <a:r>
              <a:rPr lang="en-US" sz="1800" dirty="0" smtClean="0">
                <a:hlinkClick r:id="rId7"/>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7285" name="Rectangle 5"/>
          <p:cNvSpPr>
            <a:spLocks noChangeArrowheads="1"/>
          </p:cNvSpPr>
          <p:nvPr/>
        </p:nvSpPr>
        <p:spPr bwMode="auto">
          <a:xfrm>
            <a:off x="1676400" y="5161084"/>
            <a:ext cx="437299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Times New Roman" pitchFamily="18" charset="0"/>
              </a:rPr>
              <a:t> </a:t>
            </a:r>
            <a:r>
              <a:rPr lang="en-US" sz="1800" dirty="0" smtClean="0">
                <a:hlinkClick r:id="rId7"/>
              </a:rPr>
              <a:t>https://twitter.com/#!/risksummit2012</a:t>
            </a:r>
            <a:endParaRPr lang="en-US" sz="1800" dirty="0" smtClean="0">
              <a:hlinkClick r:id="rId8"/>
            </a:endParaRPr>
          </a:p>
        </p:txBody>
      </p:sp>
      <p:sp>
        <p:nvSpPr>
          <p:cNvPr id="14" name="Rectangle 13"/>
          <p:cNvSpPr/>
          <p:nvPr/>
        </p:nvSpPr>
        <p:spPr bwMode="auto">
          <a:xfrm>
            <a:off x="914400" y="4094284"/>
            <a:ext cx="8610600" cy="4572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rebuchet MS" pitchFamily="34" charset="0"/>
              </a:rPr>
              <a:t>Social Media Savvy!! </a:t>
            </a:r>
          </a:p>
        </p:txBody>
      </p:sp>
      <p:pic>
        <p:nvPicPr>
          <p:cNvPr id="97286" name="Picture 6"/>
          <p:cNvPicPr>
            <a:picLocks noChangeAspect="1" noChangeArrowheads="1"/>
          </p:cNvPicPr>
          <p:nvPr/>
        </p:nvPicPr>
        <p:blipFill>
          <a:blip r:embed="rId9" cstate="print"/>
          <a:srcRect l="11215" t="14008" r="40187" b="29183"/>
          <a:stretch>
            <a:fillRect/>
          </a:stretch>
        </p:blipFill>
        <p:spPr bwMode="auto">
          <a:xfrm>
            <a:off x="2743201" y="5618284"/>
            <a:ext cx="2057400" cy="1925516"/>
          </a:xfrm>
          <a:prstGeom prst="rect">
            <a:avLst/>
          </a:prstGeom>
          <a:noFill/>
          <a:ln w="9525">
            <a:noFill/>
            <a:miter lim="800000"/>
            <a:headEnd/>
            <a:tailEnd/>
          </a:ln>
        </p:spPr>
      </p:pic>
      <p:pic>
        <p:nvPicPr>
          <p:cNvPr id="16" name="Picture 6"/>
          <p:cNvPicPr>
            <a:picLocks noChangeAspect="1" noChangeArrowheads="1"/>
          </p:cNvPicPr>
          <p:nvPr/>
        </p:nvPicPr>
        <p:blipFill>
          <a:blip r:embed="rId10" cstate="print"/>
          <a:srcRect l="11215" t="14586" r="80107" b="80789"/>
          <a:stretch>
            <a:fillRect/>
          </a:stretch>
        </p:blipFill>
        <p:spPr bwMode="auto">
          <a:xfrm>
            <a:off x="990600" y="5846884"/>
            <a:ext cx="1428750" cy="609600"/>
          </a:xfrm>
          <a:prstGeom prst="rect">
            <a:avLst/>
          </a:prstGeom>
          <a:noFill/>
          <a:ln w="9525">
            <a:noFill/>
            <a:miter lim="800000"/>
            <a:headEnd/>
            <a:tailEnd/>
          </a:ln>
        </p:spPr>
      </p:pic>
      <p:sp>
        <p:nvSpPr>
          <p:cNvPr id="17" name="Rectangle 16"/>
          <p:cNvSpPr/>
          <p:nvPr/>
        </p:nvSpPr>
        <p:spPr>
          <a:xfrm>
            <a:off x="5334000" y="6151684"/>
            <a:ext cx="3435171" cy="646331"/>
          </a:xfrm>
          <a:prstGeom prst="rect">
            <a:avLst/>
          </a:prstGeom>
        </p:spPr>
        <p:txBody>
          <a:bodyPr wrap="none">
            <a:spAutoFit/>
          </a:bodyPr>
          <a:lstStyle/>
          <a:p>
            <a:r>
              <a:rPr lang="en-US" sz="1800" dirty="0" smtClean="0">
                <a:hlinkClick r:id="rId8"/>
              </a:rPr>
              <a:t>http://www.youtube.com/user</a:t>
            </a:r>
          </a:p>
          <a:p>
            <a:r>
              <a:rPr lang="en-US" sz="1800" dirty="0" smtClean="0">
                <a:hlinkClick r:id="rId8"/>
              </a:rPr>
              <a:t>/RiskSummit2012/featured</a:t>
            </a:r>
            <a:r>
              <a:rPr lang="en-US" sz="1800" dirty="0" smtClean="0"/>
              <a:t> </a:t>
            </a:r>
            <a:endParaRPr lang="en-US" sz="1800" dirty="0"/>
          </a:p>
        </p:txBody>
      </p:sp>
      <p:sp>
        <p:nvSpPr>
          <p:cNvPr id="18" name="Rectangle 17"/>
          <p:cNvSpPr/>
          <p:nvPr/>
        </p:nvSpPr>
        <p:spPr>
          <a:xfrm>
            <a:off x="838200" y="1752600"/>
            <a:ext cx="4724400" cy="1754326"/>
          </a:xfrm>
          <a:prstGeom prst="rect">
            <a:avLst/>
          </a:prstGeom>
        </p:spPr>
        <p:txBody>
          <a:bodyPr wrap="square">
            <a:spAutoFit/>
          </a:bodyPr>
          <a:lstStyle/>
          <a:p>
            <a:r>
              <a:rPr lang="en-US" sz="1800" i="1" dirty="0" smtClean="0"/>
              <a:t>Annual gathering of UC professionals is an opportunity to connect with colleagues to share perspectives, best practices, challenges and solutions that you can use to improve efficiency in your workplace and to better manage risk.</a:t>
            </a:r>
            <a:endParaRPr lang="en-US" sz="1800" i="1" dirty="0"/>
          </a:p>
        </p:txBody>
      </p:sp>
      <p:pic>
        <p:nvPicPr>
          <p:cNvPr id="97287" name="Picture 7"/>
          <p:cNvPicPr>
            <a:picLocks noChangeAspect="1" noChangeArrowheads="1"/>
          </p:cNvPicPr>
          <p:nvPr/>
        </p:nvPicPr>
        <p:blipFill>
          <a:blip r:embed="rId11" cstate="print"/>
          <a:srcRect l="27414" t="31907" r="37072" b="59533"/>
          <a:stretch>
            <a:fillRect/>
          </a:stretch>
        </p:blipFill>
        <p:spPr bwMode="auto">
          <a:xfrm>
            <a:off x="762000" y="304800"/>
            <a:ext cx="5922818" cy="1143000"/>
          </a:xfrm>
          <a:prstGeom prst="rect">
            <a:avLst/>
          </a:prstGeom>
          <a:noFill/>
          <a:ln w="9525">
            <a:noFill/>
            <a:miter lim="800000"/>
            <a:headEnd/>
            <a:tailEnd/>
          </a:ln>
        </p:spPr>
      </p:pic>
      <p:sp>
        <p:nvSpPr>
          <p:cNvPr id="20" name="TextBox 19"/>
          <p:cNvSpPr txBox="1"/>
          <p:nvPr/>
        </p:nvSpPr>
        <p:spPr>
          <a:xfrm>
            <a:off x="5943600" y="1639431"/>
            <a:ext cx="3657600" cy="2246769"/>
          </a:xfrm>
          <a:prstGeom prst="rect">
            <a:avLst/>
          </a:prstGeom>
          <a:noFill/>
          <a:ln w="28575">
            <a:solidFill>
              <a:schemeClr val="bg2">
                <a:lumMod val="40000"/>
                <a:lumOff val="60000"/>
              </a:schemeClr>
            </a:solidFill>
          </a:ln>
        </p:spPr>
        <p:txBody>
          <a:bodyPr wrap="square" rtlCol="0">
            <a:spAutoFit/>
          </a:bodyPr>
          <a:lstStyle/>
          <a:p>
            <a:pPr algn="ctr"/>
            <a:r>
              <a:rPr lang="en-US" sz="2000" b="1" dirty="0" smtClean="0">
                <a:solidFill>
                  <a:schemeClr val="bg2">
                    <a:lumMod val="60000"/>
                    <a:lumOff val="40000"/>
                  </a:schemeClr>
                </a:solidFill>
              </a:rPr>
              <a:t>June 6-8, 2012 </a:t>
            </a:r>
          </a:p>
          <a:p>
            <a:pPr algn="ctr"/>
            <a:r>
              <a:rPr lang="en-US" sz="2000" dirty="0" smtClean="0">
                <a:solidFill>
                  <a:schemeClr val="bg2">
                    <a:lumMod val="60000"/>
                    <a:lumOff val="40000"/>
                  </a:schemeClr>
                </a:solidFill>
              </a:rPr>
              <a:t>Oakland Marriott City Center 1001 Broadway • Oakland</a:t>
            </a:r>
          </a:p>
          <a:p>
            <a:pPr algn="ctr"/>
            <a:endParaRPr lang="en-US" sz="2000" dirty="0" smtClean="0">
              <a:solidFill>
                <a:schemeClr val="bg2">
                  <a:lumMod val="60000"/>
                  <a:lumOff val="40000"/>
                </a:schemeClr>
              </a:solidFill>
            </a:endParaRPr>
          </a:p>
          <a:p>
            <a:pPr algn="ctr"/>
            <a:r>
              <a:rPr lang="en-US" sz="2000" dirty="0" smtClean="0">
                <a:solidFill>
                  <a:schemeClr val="bg2">
                    <a:lumMod val="60000"/>
                    <a:lumOff val="40000"/>
                  </a:schemeClr>
                </a:solidFill>
              </a:rPr>
              <a:t>Development Opportunity </a:t>
            </a:r>
          </a:p>
          <a:p>
            <a:pPr algn="ctr"/>
            <a:r>
              <a:rPr lang="en-US" sz="2000" dirty="0" smtClean="0">
                <a:solidFill>
                  <a:schemeClr val="bg2">
                    <a:lumMod val="60000"/>
                    <a:lumOff val="40000"/>
                  </a:schemeClr>
                </a:solidFill>
              </a:rPr>
              <a:t>for CFO Staff </a:t>
            </a:r>
          </a:p>
          <a:p>
            <a:pPr algn="ctr"/>
            <a:r>
              <a:rPr lang="en-US" sz="2000" dirty="0" smtClean="0">
                <a:solidFill>
                  <a:schemeClr val="bg2">
                    <a:lumMod val="60000"/>
                    <a:lumOff val="40000"/>
                  </a:schemeClr>
                </a:solidFill>
              </a:rPr>
              <a:t>(Must get Supervisor Approval)</a:t>
            </a:r>
            <a:endParaRPr lang="en-US" sz="2000"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CFO Newsletters!</a:t>
            </a:r>
            <a:endParaRPr lang="en-US" dirty="0"/>
          </a:p>
        </p:txBody>
      </p:sp>
      <p:pic>
        <p:nvPicPr>
          <p:cNvPr id="96257" name="Picture 1"/>
          <p:cNvPicPr>
            <a:picLocks noChangeAspect="1" noChangeArrowheads="1"/>
          </p:cNvPicPr>
          <p:nvPr/>
        </p:nvPicPr>
        <p:blipFill>
          <a:blip r:embed="rId2" cstate="print"/>
          <a:srcRect l="1906" t="14286" r="2781" b="2381"/>
          <a:stretch>
            <a:fillRect/>
          </a:stretch>
        </p:blipFill>
        <p:spPr bwMode="auto">
          <a:xfrm>
            <a:off x="1219200" y="1752600"/>
            <a:ext cx="3810000" cy="2667000"/>
          </a:xfrm>
          <a:prstGeom prst="rect">
            <a:avLst/>
          </a:prstGeom>
          <a:noFill/>
          <a:ln w="9525">
            <a:noFill/>
            <a:miter lim="800000"/>
            <a:headEnd/>
            <a:tailEnd/>
          </a:ln>
        </p:spPr>
      </p:pic>
      <p:sp>
        <p:nvSpPr>
          <p:cNvPr id="5" name="Rectangle 4"/>
          <p:cNvSpPr/>
          <p:nvPr/>
        </p:nvSpPr>
        <p:spPr bwMode="auto">
          <a:xfrm>
            <a:off x="838200" y="1447800"/>
            <a:ext cx="2971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rebuchet MS" pitchFamily="34" charset="0"/>
              </a:rPr>
              <a:t>Thank You Cheryl Lloyd!!</a:t>
            </a:r>
          </a:p>
        </p:txBody>
      </p:sp>
      <p:pic>
        <p:nvPicPr>
          <p:cNvPr id="96259" name="Picture 3"/>
          <p:cNvPicPr>
            <a:picLocks noChangeAspect="1" noChangeArrowheads="1"/>
          </p:cNvPicPr>
          <p:nvPr/>
        </p:nvPicPr>
        <p:blipFill>
          <a:blip r:embed="rId3" cstate="print"/>
          <a:srcRect l="6250" t="14844" r="4375"/>
          <a:stretch>
            <a:fillRect/>
          </a:stretch>
        </p:blipFill>
        <p:spPr bwMode="auto">
          <a:xfrm>
            <a:off x="5334000" y="1905000"/>
            <a:ext cx="4498596" cy="3429000"/>
          </a:xfrm>
          <a:prstGeom prst="rect">
            <a:avLst/>
          </a:prstGeom>
          <a:noFill/>
          <a:ln w="9525">
            <a:noFill/>
            <a:miter lim="800000"/>
            <a:headEnd/>
            <a:tailEnd/>
          </a:ln>
        </p:spPr>
      </p:pic>
      <p:pic>
        <p:nvPicPr>
          <p:cNvPr id="96258" name="Picture 2"/>
          <p:cNvPicPr>
            <a:picLocks noChangeAspect="1" noChangeArrowheads="1"/>
          </p:cNvPicPr>
          <p:nvPr/>
        </p:nvPicPr>
        <p:blipFill>
          <a:blip r:embed="rId4" cstate="print"/>
          <a:srcRect l="1246" t="18677" r="2181" b="2724"/>
          <a:stretch>
            <a:fillRect/>
          </a:stretch>
        </p:blipFill>
        <p:spPr bwMode="auto">
          <a:xfrm>
            <a:off x="2743200" y="4495800"/>
            <a:ext cx="4800600" cy="3128133"/>
          </a:xfrm>
          <a:prstGeom prst="rect">
            <a:avLst/>
          </a:prstGeom>
          <a:noFill/>
          <a:ln w="9525">
            <a:noFill/>
            <a:miter lim="800000"/>
            <a:headEnd/>
            <a:tailEnd/>
          </a:ln>
        </p:spPr>
      </p:pic>
      <p:sp>
        <p:nvSpPr>
          <p:cNvPr id="8" name="Rectangle 7"/>
          <p:cNvSpPr/>
          <p:nvPr/>
        </p:nvSpPr>
        <p:spPr bwMode="auto">
          <a:xfrm>
            <a:off x="6705600" y="1447800"/>
            <a:ext cx="2971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rebuchet MS" pitchFamily="34" charset="0"/>
              </a:rPr>
              <a:t>Thank You Tim Loving!!</a:t>
            </a:r>
          </a:p>
        </p:txBody>
      </p:sp>
      <p:sp>
        <p:nvSpPr>
          <p:cNvPr id="7" name="Rectangle 6"/>
          <p:cNvSpPr/>
          <p:nvPr/>
        </p:nvSpPr>
        <p:spPr bwMode="auto">
          <a:xfrm>
            <a:off x="914400" y="5124200"/>
            <a:ext cx="2971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rebuchet MS" pitchFamily="34" charset="0"/>
              </a:rPr>
              <a:t>Thank You Giesel Velez!!</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Smarter</a:t>
            </a:r>
            <a:endParaRPr lang="en-US" dirty="0"/>
          </a:p>
        </p:txBody>
      </p:sp>
      <p:sp>
        <p:nvSpPr>
          <p:cNvPr id="9" name="TextBox 8"/>
          <p:cNvSpPr txBox="1"/>
          <p:nvPr/>
        </p:nvSpPr>
        <p:spPr>
          <a:xfrm>
            <a:off x="5867400" y="304800"/>
            <a:ext cx="3962400" cy="707886"/>
          </a:xfrm>
          <a:prstGeom prst="rect">
            <a:avLst/>
          </a:prstGeom>
          <a:noFill/>
          <a:ln w="28575">
            <a:solidFill>
              <a:schemeClr val="bg2">
                <a:lumMod val="40000"/>
                <a:lumOff val="60000"/>
              </a:schemeClr>
            </a:solidFill>
          </a:ln>
        </p:spPr>
        <p:txBody>
          <a:bodyPr wrap="square" rtlCol="0">
            <a:spAutoFit/>
          </a:bodyPr>
          <a:lstStyle/>
          <a:p>
            <a:pPr algn="ctr"/>
            <a:r>
              <a:rPr lang="en-US" sz="2000" b="1" dirty="0" smtClean="0">
                <a:solidFill>
                  <a:schemeClr val="bg2">
                    <a:lumMod val="60000"/>
                    <a:lumOff val="40000"/>
                  </a:schemeClr>
                </a:solidFill>
              </a:rPr>
              <a:t>New Working Smarter Director</a:t>
            </a:r>
          </a:p>
          <a:p>
            <a:pPr algn="ctr"/>
            <a:r>
              <a:rPr lang="en-US" sz="2000" dirty="0" smtClean="0">
                <a:solidFill>
                  <a:schemeClr val="bg2">
                    <a:lumMod val="60000"/>
                    <a:lumOff val="40000"/>
                  </a:schemeClr>
                </a:solidFill>
              </a:rPr>
              <a:t>Cathy O’Sullivan</a:t>
            </a:r>
          </a:p>
        </p:txBody>
      </p:sp>
      <p:sp>
        <p:nvSpPr>
          <p:cNvPr id="12" name="Rectangle 11"/>
          <p:cNvSpPr/>
          <p:nvPr/>
        </p:nvSpPr>
        <p:spPr>
          <a:xfrm>
            <a:off x="838200" y="1371600"/>
            <a:ext cx="5479064" cy="369332"/>
          </a:xfrm>
          <a:prstGeom prst="rect">
            <a:avLst/>
          </a:prstGeom>
        </p:spPr>
        <p:txBody>
          <a:bodyPr wrap="none">
            <a:spAutoFit/>
          </a:bodyPr>
          <a:lstStyle/>
          <a:p>
            <a:r>
              <a:rPr lang="en-US" sz="1800" dirty="0" smtClean="0">
                <a:hlinkClick r:id="rId2"/>
              </a:rPr>
              <a:t>http://workingsmarter.universityofcalifornia.edu/</a:t>
            </a:r>
            <a:r>
              <a:rPr lang="en-US" sz="1800" dirty="0" smtClean="0"/>
              <a:t> </a:t>
            </a:r>
            <a:endParaRPr lang="en-US" sz="1800" dirty="0"/>
          </a:p>
        </p:txBody>
      </p:sp>
      <p:pic>
        <p:nvPicPr>
          <p:cNvPr id="98306" name="Picture 2"/>
          <p:cNvPicPr>
            <a:picLocks noChangeAspect="1" noChangeArrowheads="1"/>
          </p:cNvPicPr>
          <p:nvPr/>
        </p:nvPicPr>
        <p:blipFill>
          <a:blip r:embed="rId3" cstate="print"/>
          <a:srcRect l="13084" t="13230" r="14642" b="14397"/>
          <a:stretch>
            <a:fillRect/>
          </a:stretch>
        </p:blipFill>
        <p:spPr bwMode="auto">
          <a:xfrm>
            <a:off x="838200" y="1809801"/>
            <a:ext cx="7071853" cy="5669674"/>
          </a:xfrm>
          <a:prstGeom prst="rect">
            <a:avLst/>
          </a:prstGeom>
          <a:noFill/>
          <a:ln w="9525">
            <a:noFill/>
            <a:miter lim="800000"/>
            <a:headEnd/>
            <a:tailEnd/>
          </a:ln>
        </p:spPr>
      </p:pic>
      <p:sp>
        <p:nvSpPr>
          <p:cNvPr id="11" name="12-Point Star 10"/>
          <p:cNvSpPr/>
          <p:nvPr/>
        </p:nvSpPr>
        <p:spPr bwMode="auto">
          <a:xfrm>
            <a:off x="6858000" y="2514600"/>
            <a:ext cx="3200400" cy="3048000"/>
          </a:xfrm>
          <a:prstGeom prst="star12">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rebuchet MS" pitchFamily="34" charset="0"/>
              </a:rPr>
              <a:t>CFO Division</a:t>
            </a:r>
            <a:r>
              <a:rPr kumimoji="0" lang="en-US" sz="1600" b="0" i="0" u="none" strike="noStrike" cap="none" normalizeH="0" dirty="0" smtClean="0">
                <a:ln>
                  <a:noFill/>
                </a:ln>
                <a:solidFill>
                  <a:schemeClr val="tx1"/>
                </a:solidFill>
                <a:effectLst/>
                <a:latin typeface="Trebuchet MS" pitchFamily="34" charset="0"/>
              </a:rPr>
              <a:t> Initiatives</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dirty="0" smtClean="0">
                <a:ln>
                  <a:noFill/>
                </a:ln>
                <a:solidFill>
                  <a:schemeClr val="tx1"/>
                </a:solidFill>
                <a:effectLst/>
                <a:latin typeface="Trebuchet MS" pitchFamily="34" charset="0"/>
              </a:rPr>
              <a:t>Responsible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dirty="0" smtClean="0">
                <a:ln>
                  <a:noFill/>
                </a:ln>
                <a:solidFill>
                  <a:schemeClr val="tx1"/>
                </a:solidFill>
                <a:effectLst/>
                <a:latin typeface="Trebuchet MS" pitchFamily="34" charset="0"/>
              </a:rPr>
              <a:t>for 84% of Savings/Revenue</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dirty="0" smtClean="0">
                <a:ln>
                  <a:noFill/>
                </a:ln>
                <a:solidFill>
                  <a:schemeClr val="tx1"/>
                </a:solidFill>
                <a:effectLst/>
                <a:latin typeface="Trebuchet MS" pitchFamily="34" charset="0"/>
              </a:rPr>
              <a:t>$132 Million!!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2" cstate="print"/>
          <a:srcRect l="29454" t="26667" r="24940" b="16078"/>
          <a:stretch>
            <a:fillRect/>
          </a:stretch>
        </p:blipFill>
        <p:spPr bwMode="auto">
          <a:xfrm>
            <a:off x="1828800" y="3729037"/>
            <a:ext cx="4114800" cy="31289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Systemwide Meetings </a:t>
            </a:r>
            <a:endParaRPr lang="en-US" dirty="0"/>
          </a:p>
        </p:txBody>
      </p:sp>
      <p:pic>
        <p:nvPicPr>
          <p:cNvPr id="100354" name="Picture 2"/>
          <p:cNvPicPr>
            <a:picLocks noChangeAspect="1" noChangeArrowheads="1"/>
          </p:cNvPicPr>
          <p:nvPr/>
        </p:nvPicPr>
        <p:blipFill>
          <a:blip r:embed="rId3" cstate="print"/>
          <a:srcRect l="28352" t="22745" r="22090" b="25490"/>
          <a:stretch>
            <a:fillRect/>
          </a:stretch>
        </p:blipFill>
        <p:spPr bwMode="auto">
          <a:xfrm>
            <a:off x="990600" y="2362200"/>
            <a:ext cx="4001764" cy="2531852"/>
          </a:xfrm>
          <a:prstGeom prst="rect">
            <a:avLst/>
          </a:prstGeom>
          <a:noFill/>
          <a:ln w="9525">
            <a:noFill/>
            <a:miter lim="800000"/>
            <a:headEnd/>
            <a:tailEnd/>
          </a:ln>
        </p:spPr>
      </p:pic>
      <p:sp>
        <p:nvSpPr>
          <p:cNvPr id="18" name="Rectangle 17"/>
          <p:cNvSpPr/>
          <p:nvPr/>
        </p:nvSpPr>
        <p:spPr bwMode="auto">
          <a:xfrm>
            <a:off x="914400" y="1600200"/>
            <a:ext cx="4800600" cy="7620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600" b="1" dirty="0" smtClean="0">
                <a:solidFill>
                  <a:schemeClr val="bg1"/>
                </a:solidFill>
              </a:rPr>
              <a:t>At last year’s Town Hall we previewed Peter’s </a:t>
            </a:r>
          </a:p>
          <a:p>
            <a:pPr marL="0" marR="0" indent="0" algn="ctr" defTabSz="914400" rtl="0" eaLnBrk="0" fontAlgn="base" latinLnBrk="0" hangingPunct="0">
              <a:lnSpc>
                <a:spcPct val="100000"/>
              </a:lnSpc>
              <a:spcBef>
                <a:spcPct val="50000"/>
              </a:spcBef>
              <a:spcAft>
                <a:spcPct val="0"/>
              </a:spcAft>
              <a:buClrTx/>
              <a:buSzTx/>
              <a:buFontTx/>
              <a:buNone/>
              <a:tabLst/>
            </a:pPr>
            <a:r>
              <a:rPr lang="en-US" sz="1600" b="1" dirty="0" smtClean="0">
                <a:solidFill>
                  <a:schemeClr val="bg1"/>
                </a:solidFill>
              </a:rPr>
              <a:t>CFO Value-Add Presentation for COVC </a:t>
            </a:r>
            <a:endParaRPr kumimoji="0" lang="en-US" sz="1600" b="1" i="0" u="none" strike="noStrike" cap="none" normalizeH="0" baseline="0" dirty="0" smtClean="0">
              <a:ln>
                <a:noFill/>
              </a:ln>
              <a:solidFill>
                <a:schemeClr val="bg1"/>
              </a:solidFill>
              <a:effectLst/>
              <a:latin typeface="Trebuchet MS" pitchFamily="34" charset="0"/>
            </a:endParaRPr>
          </a:p>
        </p:txBody>
      </p:sp>
      <p:grpSp>
        <p:nvGrpSpPr>
          <p:cNvPr id="15" name="Group 10"/>
          <p:cNvGrpSpPr/>
          <p:nvPr/>
        </p:nvGrpSpPr>
        <p:grpSpPr>
          <a:xfrm>
            <a:off x="5638800" y="762000"/>
            <a:ext cx="4724400" cy="4572000"/>
            <a:chOff x="5486400" y="152400"/>
            <a:chExt cx="4267200" cy="4167963"/>
          </a:xfrm>
        </p:grpSpPr>
        <p:sp>
          <p:nvSpPr>
            <p:cNvPr id="16" name="Explosion 2 15"/>
            <p:cNvSpPr/>
            <p:nvPr/>
          </p:nvSpPr>
          <p:spPr bwMode="auto">
            <a:xfrm>
              <a:off x="5486400" y="152400"/>
              <a:ext cx="4267200" cy="4167963"/>
            </a:xfrm>
            <a:prstGeom prst="irregularSeal2">
              <a:avLst/>
            </a:prstGeom>
            <a:solidFill>
              <a:srgbClr val="9933FF"/>
            </a:solidFill>
            <a:ln w="76200" cap="flat" cmpd="sng" algn="ctr">
              <a:solidFill>
                <a:srgbClr val="FF33CC"/>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7" name="TextBox 16"/>
            <p:cNvSpPr txBox="1"/>
            <p:nvPr/>
          </p:nvSpPr>
          <p:spPr>
            <a:xfrm>
              <a:off x="6243484" y="1680653"/>
              <a:ext cx="2438400" cy="1654441"/>
            </a:xfrm>
            <a:prstGeom prst="rect">
              <a:avLst/>
            </a:prstGeom>
            <a:noFill/>
          </p:spPr>
          <p:txBody>
            <a:bodyPr wrap="square" rtlCol="0">
              <a:spAutoFit/>
            </a:bodyPr>
            <a:lstStyle/>
            <a:p>
              <a:pPr algn="ctr"/>
              <a:r>
                <a:rPr lang="en-US" sz="1800" dirty="0" smtClean="0">
                  <a:solidFill>
                    <a:schemeClr val="bg1"/>
                  </a:solidFill>
                </a:rPr>
                <a:t>CFO Division ranked by Executive Budget Committee as one of highest value-added units at Office of President!!!</a:t>
              </a:r>
            </a:p>
          </p:txBody>
        </p:sp>
      </p:grpSp>
      <p:sp>
        <p:nvSpPr>
          <p:cNvPr id="19" name="Rectangle 18"/>
          <p:cNvSpPr/>
          <p:nvPr/>
        </p:nvSpPr>
        <p:spPr bwMode="auto">
          <a:xfrm>
            <a:off x="3200400" y="6477000"/>
            <a:ext cx="4495800" cy="6858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sz="1600" b="1" dirty="0" smtClean="0"/>
              <a:t>Many presentations to systemwide groups</a:t>
            </a:r>
          </a:p>
          <a:p>
            <a:pPr algn="ctr" eaLnBrk="0" hangingPunct="0">
              <a:spcBef>
                <a:spcPct val="50000"/>
              </a:spcBef>
            </a:pPr>
            <a:r>
              <a:rPr lang="en-US" sz="1600" b="1" dirty="0" smtClean="0"/>
              <a:t>since May 2011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457200"/>
            <a:ext cx="6324600" cy="746125"/>
          </a:xfrm>
        </p:spPr>
        <p:txBody>
          <a:bodyPr/>
          <a:lstStyle/>
          <a:p>
            <a:r>
              <a:rPr lang="en-US" sz="2400" dirty="0" smtClean="0"/>
              <a:t>Steps left to Climb: </a:t>
            </a:r>
            <a:r>
              <a:rPr lang="en-US" sz="2300" dirty="0" smtClean="0"/>
              <a:t/>
            </a:r>
            <a:br>
              <a:rPr lang="en-US" sz="2300" dirty="0" smtClean="0"/>
            </a:br>
            <a:r>
              <a:rPr lang="en-US" sz="2300" dirty="0" smtClean="0"/>
              <a:t> </a:t>
            </a:r>
            <a:r>
              <a:rPr lang="en-US" sz="3000" dirty="0" smtClean="0">
                <a:solidFill>
                  <a:schemeClr val="bg2"/>
                </a:solidFill>
              </a:rPr>
              <a:t>“Showcase Our Value-Add”</a:t>
            </a:r>
          </a:p>
        </p:txBody>
      </p:sp>
      <p:pic>
        <p:nvPicPr>
          <p:cNvPr id="2050" name="Picture 2"/>
          <p:cNvPicPr>
            <a:picLocks noChangeAspect="1" noChangeArrowheads="1"/>
          </p:cNvPicPr>
          <p:nvPr/>
        </p:nvPicPr>
        <p:blipFill>
          <a:blip r:embed="rId4" cstate="print"/>
          <a:srcRect/>
          <a:stretch>
            <a:fillRect/>
          </a:stretch>
        </p:blipFill>
        <p:spPr bwMode="auto">
          <a:xfrm>
            <a:off x="7542244" y="152400"/>
            <a:ext cx="2363756" cy="1524000"/>
          </a:xfrm>
          <a:prstGeom prst="rect">
            <a:avLst/>
          </a:prstGeom>
          <a:noFill/>
          <a:ln w="9525">
            <a:noFill/>
            <a:miter lim="800000"/>
            <a:headEnd/>
            <a:tailEnd/>
          </a:ln>
        </p:spPr>
      </p:pic>
      <p:grpSp>
        <p:nvGrpSpPr>
          <p:cNvPr id="15" name="Group 80"/>
          <p:cNvGrpSpPr/>
          <p:nvPr/>
        </p:nvGrpSpPr>
        <p:grpSpPr>
          <a:xfrm>
            <a:off x="1233050" y="1735775"/>
            <a:ext cx="3276600" cy="1302327"/>
            <a:chOff x="2057400" y="1869140"/>
            <a:chExt cx="3538850" cy="1067035"/>
          </a:xfrm>
        </p:grpSpPr>
        <p:sp>
          <p:nvSpPr>
            <p:cNvPr id="16" name="Curved Up Ribbon 1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7" name="TextBox 16"/>
            <p:cNvSpPr txBox="1"/>
            <p:nvPr/>
          </p:nvSpPr>
          <p:spPr>
            <a:xfrm>
              <a:off x="2907475" y="1869140"/>
              <a:ext cx="1828801" cy="781728"/>
            </a:xfrm>
            <a:prstGeom prst="rect">
              <a:avLst/>
            </a:prstGeom>
            <a:noFill/>
            <a:ln w="50800">
              <a:noFill/>
            </a:ln>
          </p:spPr>
          <p:txBody>
            <a:bodyPr wrap="square" rtlCol="0">
              <a:spAutoFit/>
            </a:bodyPr>
            <a:lstStyle/>
            <a:p>
              <a:pPr algn="ctr"/>
              <a:endParaRPr lang="en-US" sz="1600" b="1" cap="small" dirty="0" smtClean="0">
                <a:solidFill>
                  <a:schemeClr val="bg2"/>
                </a:solidFill>
              </a:endParaRPr>
            </a:p>
            <a:p>
              <a:pPr algn="ctr"/>
              <a:r>
                <a:rPr lang="en-US" sz="2000" b="1" cap="small" dirty="0" smtClean="0">
                  <a:solidFill>
                    <a:schemeClr val="bg2"/>
                  </a:solidFill>
                </a:rPr>
                <a:t>Biggest </a:t>
              </a:r>
            </a:p>
            <a:p>
              <a:pPr algn="ctr"/>
              <a:r>
                <a:rPr lang="en-US" sz="2000" b="1" cap="small" dirty="0" smtClean="0">
                  <a:solidFill>
                    <a:schemeClr val="bg2"/>
                  </a:solidFill>
                </a:rPr>
                <a:t>Barriers</a:t>
              </a:r>
            </a:p>
          </p:txBody>
        </p:sp>
      </p:grpSp>
      <p:sp>
        <p:nvSpPr>
          <p:cNvPr id="18" name="TextBox 17"/>
          <p:cNvSpPr txBox="1"/>
          <p:nvPr/>
        </p:nvSpPr>
        <p:spPr>
          <a:xfrm>
            <a:off x="1385450" y="3126983"/>
            <a:ext cx="3048000" cy="3416320"/>
          </a:xfrm>
          <a:prstGeom prst="rect">
            <a:avLst/>
          </a:prstGeom>
          <a:solidFill>
            <a:schemeClr val="accent1"/>
          </a:solidFill>
          <a:ln w="25400">
            <a:solidFill>
              <a:schemeClr val="bg2"/>
            </a:solidFill>
          </a:ln>
        </p:spPr>
        <p:txBody>
          <a:bodyPr wrap="square" rtlCol="0">
            <a:spAutoFit/>
          </a:bodyPr>
          <a:lstStyle/>
          <a:p>
            <a:pPr marL="342900" indent="-342900">
              <a:buAutoNum type="arabicPeriod"/>
            </a:pPr>
            <a:r>
              <a:rPr lang="en-US" sz="1800" dirty="0" smtClean="0">
                <a:solidFill>
                  <a:schemeClr val="bg1"/>
                </a:solidFill>
              </a:rPr>
              <a:t>Calculating and articulating value to right  audience </a:t>
            </a:r>
          </a:p>
          <a:p>
            <a:pPr marL="342900" indent="-342900">
              <a:buAutoNum type="arabicPeriod"/>
            </a:pPr>
            <a:endParaRPr lang="en-US" sz="1800" dirty="0" smtClean="0">
              <a:solidFill>
                <a:schemeClr val="bg1"/>
              </a:solidFill>
            </a:endParaRPr>
          </a:p>
          <a:p>
            <a:pPr marL="342900" indent="-342900">
              <a:buAutoNum type="arabicPeriod"/>
            </a:pPr>
            <a:r>
              <a:rPr lang="en-US" sz="1800" dirty="0" smtClean="0">
                <a:solidFill>
                  <a:schemeClr val="bg1"/>
                </a:solidFill>
              </a:rPr>
              <a:t>Competing priorities</a:t>
            </a:r>
          </a:p>
          <a:p>
            <a:r>
              <a:rPr lang="en-US" sz="1800" dirty="0" smtClean="0">
                <a:solidFill>
                  <a:schemeClr val="bg1"/>
                </a:solidFill>
              </a:rPr>
              <a:t> </a:t>
            </a:r>
          </a:p>
          <a:p>
            <a:r>
              <a:rPr lang="en-US" sz="1800" dirty="0" smtClean="0">
                <a:solidFill>
                  <a:schemeClr val="bg1"/>
                </a:solidFill>
              </a:rPr>
              <a:t>3. Marketing expertise resources not available </a:t>
            </a:r>
          </a:p>
          <a:p>
            <a:endParaRPr lang="en-US" sz="1800" dirty="0" smtClean="0">
              <a:solidFill>
                <a:schemeClr val="bg1"/>
              </a:solidFill>
            </a:endParaRPr>
          </a:p>
          <a:p>
            <a:endParaRPr lang="en-US" sz="1800" dirty="0" smtClean="0">
              <a:solidFill>
                <a:schemeClr val="bg1"/>
              </a:solidFill>
            </a:endParaRPr>
          </a:p>
          <a:p>
            <a:endParaRPr lang="en-US" sz="1800" dirty="0" smtClean="0">
              <a:solidFill>
                <a:schemeClr val="bg1"/>
              </a:solidFill>
            </a:endParaRPr>
          </a:p>
          <a:p>
            <a:endParaRPr lang="en-US" sz="1800" dirty="0" smtClean="0">
              <a:solidFill>
                <a:schemeClr val="bg1"/>
              </a:solidFill>
            </a:endParaRPr>
          </a:p>
        </p:txBody>
      </p:sp>
      <p:grpSp>
        <p:nvGrpSpPr>
          <p:cNvPr id="19" name="Group 80"/>
          <p:cNvGrpSpPr/>
          <p:nvPr/>
        </p:nvGrpSpPr>
        <p:grpSpPr>
          <a:xfrm>
            <a:off x="5271650" y="1861114"/>
            <a:ext cx="3276600" cy="1196594"/>
            <a:chOff x="2057400" y="1955770"/>
            <a:chExt cx="3538850" cy="980405"/>
          </a:xfrm>
        </p:grpSpPr>
        <p:sp>
          <p:nvSpPr>
            <p:cNvPr id="20" name="Curved Up Ribbon 19"/>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23" name="TextBox 22"/>
            <p:cNvSpPr txBox="1"/>
            <p:nvPr/>
          </p:nvSpPr>
          <p:spPr>
            <a:xfrm>
              <a:off x="2865430" y="1991726"/>
              <a:ext cx="1828801" cy="706077"/>
            </a:xfrm>
            <a:prstGeom prst="rect">
              <a:avLst/>
            </a:prstGeom>
            <a:noFill/>
            <a:ln w="50800">
              <a:noFill/>
            </a:ln>
          </p:spPr>
          <p:txBody>
            <a:bodyPr wrap="square" rtlCol="0">
              <a:spAutoFit/>
            </a:bodyPr>
            <a:lstStyle/>
            <a:p>
              <a:pPr algn="ctr">
                <a:lnSpc>
                  <a:spcPts val="2000"/>
                </a:lnSpc>
              </a:pPr>
              <a:r>
                <a:rPr lang="en-US" sz="2000" b="1" cap="small" dirty="0" smtClean="0">
                  <a:solidFill>
                    <a:schemeClr val="bg2"/>
                  </a:solidFill>
                </a:rPr>
                <a:t>Ideas</a:t>
              </a:r>
            </a:p>
            <a:p>
              <a:pPr algn="ctr">
                <a:lnSpc>
                  <a:spcPts val="2000"/>
                </a:lnSpc>
              </a:pPr>
              <a:r>
                <a:rPr lang="en-US" sz="2000" b="1" cap="small" dirty="0" smtClean="0">
                  <a:solidFill>
                    <a:schemeClr val="bg2"/>
                  </a:solidFill>
                </a:rPr>
                <a:t>For</a:t>
              </a:r>
              <a:br>
                <a:rPr lang="en-US" sz="2000" b="1" cap="small" dirty="0" smtClean="0">
                  <a:solidFill>
                    <a:schemeClr val="bg2"/>
                  </a:solidFill>
                </a:rPr>
              </a:br>
              <a:r>
                <a:rPr lang="en-US" sz="2000" b="1" cap="small" dirty="0" smtClean="0">
                  <a:solidFill>
                    <a:schemeClr val="bg2"/>
                  </a:solidFill>
                </a:rPr>
                <a:t>Overcoming</a:t>
              </a:r>
            </a:p>
          </p:txBody>
        </p:sp>
      </p:grpSp>
      <p:sp>
        <p:nvSpPr>
          <p:cNvPr id="26" name="TextBox 25"/>
          <p:cNvSpPr txBox="1"/>
          <p:nvPr/>
        </p:nvSpPr>
        <p:spPr>
          <a:xfrm>
            <a:off x="5347850" y="3203182"/>
            <a:ext cx="3048000" cy="3416320"/>
          </a:xfrm>
          <a:prstGeom prst="rect">
            <a:avLst/>
          </a:prstGeom>
          <a:solidFill>
            <a:schemeClr val="accent1"/>
          </a:solidFill>
          <a:ln w="25400">
            <a:solidFill>
              <a:schemeClr val="bg2"/>
            </a:solidFill>
          </a:ln>
        </p:spPr>
        <p:txBody>
          <a:bodyPr wrap="square" rtlCol="0">
            <a:spAutoFit/>
          </a:bodyPr>
          <a:lstStyle/>
          <a:p>
            <a:pPr marL="342900" indent="-342900">
              <a:buAutoNum type="arabicPeriod"/>
            </a:pPr>
            <a:r>
              <a:rPr lang="en-US" sz="1800" dirty="0" smtClean="0">
                <a:solidFill>
                  <a:schemeClr val="bg1"/>
                </a:solidFill>
              </a:rPr>
              <a:t>Benchmark, use standard metrics, set improvement goals  </a:t>
            </a:r>
          </a:p>
          <a:p>
            <a:pPr marL="342900" indent="-342900">
              <a:buAutoNum type="arabicPeriod"/>
            </a:pPr>
            <a:endParaRPr lang="en-US" sz="1800" dirty="0" smtClean="0">
              <a:solidFill>
                <a:schemeClr val="bg1"/>
              </a:solidFill>
            </a:endParaRPr>
          </a:p>
          <a:p>
            <a:pPr marL="342900" indent="-342900">
              <a:buAutoNum type="arabicPeriod" startAt="2"/>
            </a:pPr>
            <a:r>
              <a:rPr lang="en-US" sz="1800" dirty="0" smtClean="0">
                <a:solidFill>
                  <a:schemeClr val="bg1"/>
                </a:solidFill>
              </a:rPr>
              <a:t>Add to unit goals for the year and invest resources to accomplish</a:t>
            </a:r>
          </a:p>
          <a:p>
            <a:pPr marL="342900" indent="-342900">
              <a:buAutoNum type="arabicPeriod" startAt="2"/>
            </a:pPr>
            <a:endParaRPr lang="en-US" sz="1800" dirty="0" smtClean="0">
              <a:solidFill>
                <a:schemeClr val="bg1"/>
              </a:solidFill>
            </a:endParaRPr>
          </a:p>
          <a:p>
            <a:pPr marL="342900" indent="-342900">
              <a:buAutoNum type="arabicPeriod" startAt="2"/>
            </a:pPr>
            <a:r>
              <a:rPr lang="en-US" sz="1800" dirty="0" smtClean="0">
                <a:solidFill>
                  <a:schemeClr val="bg1"/>
                </a:solidFill>
              </a:rPr>
              <a:t>Leverage existing resources – </a:t>
            </a:r>
            <a:r>
              <a:rPr lang="en-US" sz="1800" dirty="0" err="1" smtClean="0">
                <a:solidFill>
                  <a:schemeClr val="bg1"/>
                </a:solidFill>
              </a:rPr>
              <a:t>Sharepoint</a:t>
            </a:r>
            <a:r>
              <a:rPr lang="en-US" sz="1800" dirty="0" smtClean="0">
                <a:solidFill>
                  <a:schemeClr val="bg1"/>
                </a:solidFill>
              </a:rPr>
              <a:t>, ERMIS Dashboards, AIM KPI Report</a:t>
            </a:r>
          </a:p>
        </p:txBody>
      </p:sp>
    </p:spTree>
    <p:custDataLst>
      <p:tags r:id="rId1"/>
    </p:custData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866775"/>
            <a:ext cx="8686800" cy="288925"/>
          </a:xfrm>
        </p:spPr>
        <p:txBody>
          <a:bodyPr/>
          <a:lstStyle/>
          <a:p>
            <a:r>
              <a:rPr lang="en-US" sz="2300" dirty="0" smtClean="0"/>
              <a:t>What’s Been Done</a:t>
            </a:r>
            <a:br>
              <a:rPr lang="en-US" sz="2300" dirty="0" smtClean="0"/>
            </a:br>
            <a:r>
              <a:rPr lang="en-US" sz="3000" dirty="0" smtClean="0">
                <a:solidFill>
                  <a:schemeClr val="bg2"/>
                </a:solidFill>
              </a:rPr>
              <a:t>“Engage with the Customer”</a:t>
            </a:r>
          </a:p>
        </p:txBody>
      </p:sp>
      <p:pic>
        <p:nvPicPr>
          <p:cNvPr id="3074" name="Picture 2"/>
          <p:cNvPicPr>
            <a:picLocks noChangeAspect="1" noChangeArrowheads="1"/>
          </p:cNvPicPr>
          <p:nvPr/>
        </p:nvPicPr>
        <p:blipFill>
          <a:blip r:embed="rId4" cstate="print"/>
          <a:srcRect/>
          <a:stretch>
            <a:fillRect/>
          </a:stretch>
        </p:blipFill>
        <p:spPr bwMode="auto">
          <a:xfrm>
            <a:off x="7654525" y="152400"/>
            <a:ext cx="2251475" cy="1447799"/>
          </a:xfrm>
          <a:prstGeom prst="rect">
            <a:avLst/>
          </a:prstGeom>
          <a:noFill/>
          <a:ln w="9525">
            <a:noFill/>
            <a:miter lim="800000"/>
            <a:headEnd/>
            <a:tailEnd/>
          </a:ln>
        </p:spPr>
      </p:pic>
      <p:sp>
        <p:nvSpPr>
          <p:cNvPr id="13" name="Rectangle 12"/>
          <p:cNvSpPr>
            <a:spLocks noChangeArrowheads="1"/>
          </p:cNvSpPr>
          <p:nvPr/>
        </p:nvSpPr>
        <p:spPr bwMode="gray">
          <a:xfrm>
            <a:off x="838200" y="1981200"/>
            <a:ext cx="8610600" cy="50529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2000" dirty="0" smtClean="0"/>
              <a:t>CFO Division Customer Survey </a:t>
            </a: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Monthly Controller Meetings</a:t>
            </a:r>
          </a:p>
          <a:p>
            <a:pPr marL="690563" lvl="2" indent="-231775" algn="just" defTabSz="1019175" eaLnBrk="0" hangingPunct="0">
              <a:buClr>
                <a:schemeClr val="folHlink"/>
              </a:buClr>
              <a:buSzPct val="125000"/>
              <a:buFont typeface="Wingdings" pitchFamily="2" charset="2"/>
              <a:buChar char="ü"/>
            </a:pPr>
            <a:r>
              <a:rPr lang="en-US" sz="2000" dirty="0" smtClean="0"/>
              <a:t>Whitepaper on common financial systems</a:t>
            </a:r>
          </a:p>
          <a:p>
            <a:pPr marL="690563" lvl="2"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Quarterly Debt Advisory Meetings </a:t>
            </a: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Weekly Material Manager Leadership Council Meetings</a:t>
            </a: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Systemwide Treasury, Student Financial Services, Disbursements and Payroll Meetings</a:t>
            </a:r>
            <a:endParaRPr lang="en-US" sz="1000" dirty="0" smtClean="0"/>
          </a:p>
          <a:p>
            <a:pPr marL="233363" lvl="1" indent="-231775" algn="just" defTabSz="1019175" eaLnBrk="0" hangingPunct="0">
              <a:buClr>
                <a:schemeClr val="folHlink"/>
              </a:buClr>
              <a:buSzPct val="125000"/>
              <a:buFont typeface="Arial" pitchFamily="34" charset="0"/>
              <a:buChar char="•"/>
            </a:pPr>
            <a:endParaRPr lang="en-US" sz="2000" dirty="0" smtClean="0">
              <a:solidFill>
                <a:srgbClr val="C00000"/>
              </a:solidFill>
            </a:endParaRPr>
          </a:p>
          <a:p>
            <a:pPr marL="233363" lvl="1" indent="-231775" algn="just" defTabSz="1019175" eaLnBrk="0" hangingPunct="0">
              <a:buClr>
                <a:schemeClr val="folHlink"/>
              </a:buClr>
              <a:buSzPct val="125000"/>
              <a:buFont typeface="Arial" pitchFamily="34" charset="0"/>
              <a:buChar char="•"/>
            </a:pPr>
            <a:r>
              <a:rPr lang="en-US" sz="2000" dirty="0" smtClean="0"/>
              <a:t>Regular BRC/Travel Open Houses at Franklin and Kaiser buildings</a:t>
            </a: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UC Path Committees </a:t>
            </a:r>
          </a:p>
          <a:p>
            <a:pPr marL="233363" lvl="1" indent="-231775" algn="just" defTabSz="1019175" eaLnBrk="0" hangingPunct="0">
              <a:buClr>
                <a:schemeClr val="folHlink"/>
              </a:buClr>
              <a:buSzPct val="125000"/>
              <a:buFont typeface="Arial" pitchFamily="34" charset="0"/>
              <a:buChar char="•"/>
            </a:pPr>
            <a:endParaRPr lang="en-US" sz="2000" dirty="0" smtClean="0">
              <a:solidFill>
                <a:srgbClr val="C00000"/>
              </a:solidFill>
            </a:endParaRPr>
          </a:p>
          <a:p>
            <a:pPr marL="690563" lvl="2"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2000" b="1" i="1" dirty="0" smtClean="0"/>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endParaRPr lang="en-US" sz="1700" dirty="0" smtClean="0"/>
          </a:p>
        </p:txBody>
      </p:sp>
      <p:pic>
        <p:nvPicPr>
          <p:cNvPr id="14" name="Picture 2"/>
          <p:cNvPicPr>
            <a:picLocks noChangeAspect="1" noChangeArrowheads="1"/>
          </p:cNvPicPr>
          <p:nvPr/>
        </p:nvPicPr>
        <p:blipFill>
          <a:blip r:embed="rId5" cstate="print"/>
          <a:srcRect/>
          <a:stretch>
            <a:fillRect/>
          </a:stretch>
        </p:blipFill>
        <p:spPr bwMode="auto">
          <a:xfrm>
            <a:off x="5029200" y="1371600"/>
            <a:ext cx="1464105" cy="152400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7010400" y="2590800"/>
            <a:ext cx="2703195" cy="1638300"/>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838200"/>
            <a:ext cx="43434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Customer Survey - Results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6" name="TextBox 5"/>
          <p:cNvSpPr txBox="1"/>
          <p:nvPr/>
        </p:nvSpPr>
        <p:spPr>
          <a:xfrm>
            <a:off x="881186" y="1143000"/>
            <a:ext cx="1181798" cy="307777"/>
          </a:xfrm>
          <a:prstGeom prst="rect">
            <a:avLst/>
          </a:prstGeom>
          <a:noFill/>
          <a:ln w="25400">
            <a:noFill/>
          </a:ln>
        </p:spPr>
        <p:txBody>
          <a:bodyPr wrap="none" rtlCol="0">
            <a:spAutoFit/>
          </a:bodyPr>
          <a:lstStyle/>
          <a:p>
            <a:pPr algn="ctr"/>
            <a:r>
              <a:rPr lang="en-US" b="1" i="1" dirty="0" smtClean="0">
                <a:solidFill>
                  <a:schemeClr val="bg2">
                    <a:lumMod val="60000"/>
                    <a:lumOff val="40000"/>
                  </a:schemeClr>
                </a:solidFill>
              </a:rPr>
              <a:t>Erike Young</a:t>
            </a:r>
          </a:p>
        </p:txBody>
      </p:sp>
      <p:sp>
        <p:nvSpPr>
          <p:cNvPr id="9" name="Oval 8"/>
          <p:cNvSpPr/>
          <p:nvPr/>
        </p:nvSpPr>
        <p:spPr bwMode="auto">
          <a:xfrm>
            <a:off x="914400" y="4038600"/>
            <a:ext cx="2057400" cy="17526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rebuchet MS" pitchFamily="34" charset="0"/>
              </a:rPr>
              <a:t>Resolve</a:t>
            </a:r>
            <a:r>
              <a:rPr kumimoji="0" lang="en-US" sz="1400" b="0" i="0" u="none" strike="noStrike" cap="none" normalizeH="0" dirty="0" smtClean="0">
                <a:ln>
                  <a:noFill/>
                </a:ln>
                <a:solidFill>
                  <a:schemeClr val="bg1"/>
                </a:solidFill>
                <a:effectLst/>
                <a:latin typeface="Trebuchet MS" pitchFamily="34" charset="0"/>
              </a:rPr>
              <a:t> problems/ </a:t>
            </a:r>
          </a:p>
          <a:p>
            <a:pPr marL="0" marR="0" indent="0" algn="ctr" defTabSz="914400" rtl="0" eaLnBrk="0" fontAlgn="base" latinLnBrk="0" hangingPunct="0">
              <a:lnSpc>
                <a:spcPct val="100000"/>
              </a:lnSpc>
              <a:spcBef>
                <a:spcPts val="0"/>
              </a:spcBef>
              <a:spcAft>
                <a:spcPct val="0"/>
              </a:spcAft>
              <a:buClrTx/>
              <a:buSzTx/>
              <a:buFontTx/>
              <a:buNone/>
              <a:tabLst/>
            </a:pPr>
            <a:r>
              <a:rPr kumimoji="0" lang="en-US" sz="1400" b="0" i="0" u="none" strike="noStrike" cap="none" normalizeH="0" dirty="0" smtClean="0">
                <a:ln>
                  <a:noFill/>
                </a:ln>
                <a:solidFill>
                  <a:schemeClr val="bg1"/>
                </a:solidFill>
                <a:effectLst/>
                <a:latin typeface="Trebuchet MS" pitchFamily="34" charset="0"/>
              </a:rPr>
              <a:t>issues to customer </a:t>
            </a:r>
          </a:p>
          <a:p>
            <a:pPr marL="0" marR="0" indent="0" algn="ctr" defTabSz="914400" rtl="0" eaLnBrk="0" fontAlgn="base" latinLnBrk="0" hangingPunct="0">
              <a:lnSpc>
                <a:spcPct val="100000"/>
              </a:lnSpc>
              <a:spcBef>
                <a:spcPts val="0"/>
              </a:spcBef>
              <a:spcAft>
                <a:spcPct val="0"/>
              </a:spcAft>
              <a:buClrTx/>
              <a:buSzTx/>
              <a:buFontTx/>
              <a:buNone/>
              <a:tabLst/>
            </a:pPr>
            <a:r>
              <a:rPr kumimoji="0" lang="en-US" sz="1400" b="0" i="0" u="none" strike="noStrike" cap="none" normalizeH="0" dirty="0" smtClean="0">
                <a:ln>
                  <a:noFill/>
                </a:ln>
                <a:solidFill>
                  <a:schemeClr val="bg1"/>
                </a:solidFill>
                <a:effectLst/>
                <a:latin typeface="Trebuchet MS" pitchFamily="34" charset="0"/>
              </a:rPr>
              <a:t>satisfaction</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rebuchet MS" pitchFamily="34" charset="0"/>
              </a:rPr>
              <a:t>85%</a:t>
            </a:r>
          </a:p>
        </p:txBody>
      </p:sp>
      <p:sp>
        <p:nvSpPr>
          <p:cNvPr id="10" name="Oval 9"/>
          <p:cNvSpPr/>
          <p:nvPr/>
        </p:nvSpPr>
        <p:spPr bwMode="auto">
          <a:xfrm>
            <a:off x="2514600" y="2743200"/>
            <a:ext cx="2057400" cy="17526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dirty="0" smtClean="0">
                <a:solidFill>
                  <a:schemeClr val="bg1"/>
                </a:solidFill>
              </a:rPr>
              <a:t>Customers feel </a:t>
            </a:r>
          </a:p>
          <a:p>
            <a:pPr algn="ctr" eaLnBrk="0" hangingPunct="0">
              <a:spcBef>
                <a:spcPts val="0"/>
              </a:spcBef>
            </a:pPr>
            <a:r>
              <a:rPr lang="en-US" dirty="0" smtClean="0">
                <a:solidFill>
                  <a:schemeClr val="bg1"/>
                </a:solidFill>
              </a:rPr>
              <a:t>that they receive </a:t>
            </a:r>
          </a:p>
          <a:p>
            <a:pPr algn="ctr" eaLnBrk="0" hangingPunct="0">
              <a:spcBef>
                <a:spcPts val="0"/>
              </a:spcBef>
            </a:pPr>
            <a:r>
              <a:rPr lang="en-US" dirty="0" smtClean="0">
                <a:solidFill>
                  <a:schemeClr val="bg1"/>
                </a:solidFill>
              </a:rPr>
              <a:t>expert advice</a:t>
            </a:r>
          </a:p>
          <a:p>
            <a:pPr algn="ctr" eaLnBrk="0" hangingPunct="0">
              <a:spcBef>
                <a:spcPts val="1680"/>
              </a:spcBef>
            </a:pPr>
            <a:r>
              <a:rPr lang="en-US" sz="2800" dirty="0" smtClean="0">
                <a:solidFill>
                  <a:schemeClr val="bg1"/>
                </a:solidFill>
              </a:rPr>
              <a:t>86%</a:t>
            </a:r>
          </a:p>
        </p:txBody>
      </p:sp>
      <p:sp>
        <p:nvSpPr>
          <p:cNvPr id="11" name="Rectangle 10"/>
          <p:cNvSpPr/>
          <p:nvPr/>
        </p:nvSpPr>
        <p:spPr bwMode="auto">
          <a:xfrm>
            <a:off x="838200" y="6553200"/>
            <a:ext cx="914400" cy="838200"/>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7" name="Rectangle 6"/>
          <p:cNvSpPr/>
          <p:nvPr/>
        </p:nvSpPr>
        <p:spPr bwMode="auto">
          <a:xfrm>
            <a:off x="914400" y="6172200"/>
            <a:ext cx="1524000" cy="762000"/>
          </a:xfrm>
          <a:prstGeom prst="rect">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Area </a:t>
            </a:r>
            <a:r>
              <a:rPr lang="en-US" sz="1800" dirty="0" smtClean="0"/>
              <a:t>for</a:t>
            </a:r>
            <a:endParaRPr kumimoji="0" lang="en-US" sz="1800" b="0" i="0" u="none" strike="noStrike" cap="none" normalizeH="0" baseline="0" dirty="0" smtClean="0">
              <a:ln>
                <a:noFill/>
              </a:ln>
              <a:solidFill>
                <a:schemeClr val="tx1"/>
              </a:solidFill>
              <a:effectLst/>
              <a:latin typeface="Trebuchet MS" pitchFamily="34" charset="0"/>
            </a:endParaRPr>
          </a:p>
          <a:p>
            <a:pPr marL="0" marR="0" indent="0" algn="ctr" defTabSz="914400" rtl="0" eaLnBrk="0" fontAlgn="base" latinLnBrk="0" hangingPunct="0">
              <a:lnSpc>
                <a:spcPct val="100000"/>
              </a:lnSpc>
              <a:spcBef>
                <a:spcPts val="6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 Improvement</a:t>
            </a:r>
          </a:p>
        </p:txBody>
      </p:sp>
      <p:sp>
        <p:nvSpPr>
          <p:cNvPr id="8" name="Rectangle 7"/>
          <p:cNvSpPr/>
          <p:nvPr/>
        </p:nvSpPr>
        <p:spPr bwMode="auto">
          <a:xfrm>
            <a:off x="2743200" y="6172200"/>
            <a:ext cx="6781800" cy="762000"/>
          </a:xfrm>
          <a:prstGeom prst="rect">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Over 20% of time, people are waiting 3-5 days for </a:t>
            </a:r>
            <a:r>
              <a:rPr kumimoji="0" lang="en-US" sz="1800" b="0" i="1" u="sng" strike="noStrike" cap="none" normalizeH="0" baseline="0" dirty="0" smtClean="0">
                <a:ln>
                  <a:noFill/>
                </a:ln>
                <a:solidFill>
                  <a:schemeClr val="tx1"/>
                </a:solidFill>
                <a:effectLst/>
                <a:latin typeface="Trebuchet MS" pitchFamily="34" charset="0"/>
              </a:rPr>
              <a:t>initial</a:t>
            </a:r>
            <a:r>
              <a:rPr kumimoji="0" lang="en-US" sz="1800" b="0" i="1" strike="noStrike" cap="none" normalizeH="0" baseline="0" dirty="0" smtClean="0">
                <a:ln>
                  <a:noFill/>
                </a:ln>
                <a:solidFill>
                  <a:schemeClr val="tx1"/>
                </a:solidFill>
                <a:effectLst/>
                <a:latin typeface="Trebuchet MS" pitchFamily="34" charset="0"/>
              </a:rPr>
              <a:t> </a:t>
            </a:r>
            <a:r>
              <a:rPr kumimoji="0" lang="en-US" sz="1800" b="0" i="0" u="none" strike="noStrike" cap="none" normalizeH="0" baseline="0" dirty="0" smtClean="0">
                <a:ln>
                  <a:noFill/>
                </a:ln>
                <a:solidFill>
                  <a:schemeClr val="tx1"/>
                </a:solidFill>
                <a:effectLst/>
                <a:latin typeface="Trebuchet MS" pitchFamily="34" charset="0"/>
              </a:rPr>
              <a:t>contact</a:t>
            </a:r>
            <a:r>
              <a:rPr kumimoji="0" lang="en-US" sz="1800" b="0" i="0" u="none" strike="noStrike" cap="none" normalizeH="0" dirty="0" smtClean="0">
                <a:ln>
                  <a:noFill/>
                </a:ln>
                <a:solidFill>
                  <a:schemeClr val="tx1"/>
                </a:solidFill>
                <a:effectLst/>
                <a:latin typeface="Trebuchet MS" pitchFamily="34" charset="0"/>
              </a:rPr>
              <a:t> </a:t>
            </a:r>
            <a:endParaRPr kumimoji="0" lang="en-US" sz="1800" b="0" i="0" u="none" strike="noStrike" cap="none" normalizeH="0" baseline="0" dirty="0" smtClean="0">
              <a:ln>
                <a:noFill/>
              </a:ln>
              <a:solidFill>
                <a:schemeClr val="tx1"/>
              </a:solidFill>
              <a:effectLst/>
              <a:latin typeface="Trebuchet MS" pitchFamily="34" charset="0"/>
            </a:endParaRPr>
          </a:p>
        </p:txBody>
      </p:sp>
      <p:sp>
        <p:nvSpPr>
          <p:cNvPr id="12" name="Oval 11"/>
          <p:cNvSpPr/>
          <p:nvPr/>
        </p:nvSpPr>
        <p:spPr bwMode="auto">
          <a:xfrm>
            <a:off x="4057650" y="4038600"/>
            <a:ext cx="2057400" cy="17526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eaLnBrk="0" latinLnBrk="0" hangingPunct="0">
              <a:lnSpc>
                <a:spcPct val="100000"/>
              </a:lnSpc>
              <a:spcBef>
                <a:spcPts val="0"/>
              </a:spcBef>
              <a:buClrTx/>
              <a:buSzTx/>
              <a:buFontTx/>
              <a:buNone/>
              <a:tabLst/>
            </a:pPr>
            <a:r>
              <a:rPr lang="en-US" dirty="0" smtClean="0">
                <a:solidFill>
                  <a:schemeClr val="bg1"/>
                </a:solidFill>
              </a:rPr>
              <a:t>CFO Division </a:t>
            </a:r>
          </a:p>
          <a:p>
            <a:pPr marL="0" marR="0" indent="0" algn="ctr" defTabSz="914400" eaLnBrk="0" latinLnBrk="0" hangingPunct="0">
              <a:lnSpc>
                <a:spcPct val="100000"/>
              </a:lnSpc>
              <a:spcBef>
                <a:spcPts val="0"/>
              </a:spcBef>
              <a:buClrTx/>
              <a:buSzTx/>
              <a:buFontTx/>
              <a:buNone/>
              <a:tabLst/>
            </a:pPr>
            <a:r>
              <a:rPr lang="en-US" dirty="0" smtClean="0">
                <a:solidFill>
                  <a:schemeClr val="bg1"/>
                </a:solidFill>
              </a:rPr>
              <a:t>develops practical </a:t>
            </a:r>
          </a:p>
          <a:p>
            <a:pPr algn="ctr" eaLnBrk="0" hangingPunct="0">
              <a:spcBef>
                <a:spcPts val="0"/>
              </a:spcBef>
            </a:pPr>
            <a:r>
              <a:rPr lang="en-US" dirty="0" smtClean="0">
                <a:solidFill>
                  <a:schemeClr val="bg1"/>
                </a:solidFill>
              </a:rPr>
              <a:t>solutions to concerns</a:t>
            </a:r>
          </a:p>
          <a:p>
            <a:pPr algn="ctr" eaLnBrk="0" hangingPunct="0">
              <a:spcBef>
                <a:spcPts val="1680"/>
              </a:spcBef>
            </a:pPr>
            <a:r>
              <a:rPr lang="en-US" sz="2800" dirty="0" smtClean="0">
                <a:solidFill>
                  <a:schemeClr val="bg1"/>
                </a:solidFill>
              </a:rPr>
              <a:t>78%</a:t>
            </a:r>
          </a:p>
        </p:txBody>
      </p:sp>
      <p:sp>
        <p:nvSpPr>
          <p:cNvPr id="14" name="Oval 13"/>
          <p:cNvSpPr/>
          <p:nvPr/>
        </p:nvSpPr>
        <p:spPr bwMode="auto">
          <a:xfrm>
            <a:off x="7162800" y="4038600"/>
            <a:ext cx="2057400" cy="17526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dirty="0" smtClean="0">
                <a:solidFill>
                  <a:schemeClr val="bg1"/>
                </a:solidFill>
              </a:rPr>
              <a:t>Timeliness in </a:t>
            </a:r>
          </a:p>
          <a:p>
            <a:pPr algn="ctr" eaLnBrk="0" hangingPunct="0">
              <a:spcBef>
                <a:spcPts val="0"/>
              </a:spcBef>
            </a:pPr>
            <a:r>
              <a:rPr lang="en-US" dirty="0" smtClean="0">
                <a:solidFill>
                  <a:schemeClr val="bg1"/>
                </a:solidFill>
              </a:rPr>
              <a:t>responding to </a:t>
            </a:r>
          </a:p>
          <a:p>
            <a:pPr algn="ctr" eaLnBrk="0" hangingPunct="0">
              <a:spcBef>
                <a:spcPts val="0"/>
              </a:spcBef>
            </a:pPr>
            <a:r>
              <a:rPr lang="en-US" dirty="0" smtClean="0">
                <a:solidFill>
                  <a:schemeClr val="bg1"/>
                </a:solidFill>
              </a:rPr>
              <a:t>requests</a:t>
            </a:r>
          </a:p>
          <a:p>
            <a:pPr algn="ctr" eaLnBrk="0" hangingPunct="0">
              <a:spcBef>
                <a:spcPts val="1680"/>
              </a:spcBef>
            </a:pPr>
            <a:r>
              <a:rPr lang="en-US" sz="2800" dirty="0" smtClean="0">
                <a:solidFill>
                  <a:schemeClr val="bg1"/>
                </a:solidFill>
              </a:rPr>
              <a:t> 80%</a:t>
            </a:r>
          </a:p>
        </p:txBody>
      </p:sp>
      <p:sp>
        <p:nvSpPr>
          <p:cNvPr id="16" name="Oval 15"/>
          <p:cNvSpPr/>
          <p:nvPr/>
        </p:nvSpPr>
        <p:spPr bwMode="auto">
          <a:xfrm>
            <a:off x="5638800" y="2743200"/>
            <a:ext cx="2057400" cy="17526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dirty="0" smtClean="0">
                <a:solidFill>
                  <a:schemeClr val="bg1"/>
                </a:solidFill>
              </a:rPr>
              <a:t>Overall </a:t>
            </a:r>
          </a:p>
          <a:p>
            <a:pPr algn="ctr" eaLnBrk="0" hangingPunct="0">
              <a:spcBef>
                <a:spcPts val="0"/>
              </a:spcBef>
            </a:pPr>
            <a:r>
              <a:rPr lang="en-US" dirty="0" smtClean="0">
                <a:solidFill>
                  <a:schemeClr val="bg1"/>
                </a:solidFill>
              </a:rPr>
              <a:t>Service and</a:t>
            </a:r>
          </a:p>
          <a:p>
            <a:pPr algn="ctr" eaLnBrk="0" hangingPunct="0">
              <a:spcBef>
                <a:spcPts val="0"/>
              </a:spcBef>
            </a:pPr>
            <a:r>
              <a:rPr lang="en-US" dirty="0" smtClean="0">
                <a:solidFill>
                  <a:schemeClr val="bg1"/>
                </a:solidFill>
              </a:rPr>
              <a:t>Value</a:t>
            </a:r>
          </a:p>
          <a:p>
            <a:pPr algn="ctr" eaLnBrk="0" hangingPunct="0">
              <a:spcBef>
                <a:spcPts val="1680"/>
              </a:spcBef>
            </a:pPr>
            <a:r>
              <a:rPr lang="en-US" sz="2800" dirty="0" smtClean="0">
                <a:solidFill>
                  <a:schemeClr val="bg1"/>
                </a:solidFill>
              </a:rPr>
              <a:t>81%</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rebuchet MS" pitchFamily="34" charset="0"/>
            </a:endParaRPr>
          </a:p>
        </p:txBody>
      </p:sp>
      <p:sp>
        <p:nvSpPr>
          <p:cNvPr id="17" name="Rectangle 16"/>
          <p:cNvSpPr/>
          <p:nvPr/>
        </p:nvSpPr>
        <p:spPr>
          <a:xfrm>
            <a:off x="990600" y="1524000"/>
            <a:ext cx="7848600" cy="990600"/>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Survey went out to all location in January </a:t>
            </a:r>
          </a:p>
          <a:p>
            <a:pPr marL="233363" indent="-233363">
              <a:buClr>
                <a:schemeClr val="bg2"/>
              </a:buClr>
              <a:buSzPct val="125000"/>
              <a:buFont typeface="Arial" pitchFamily="34" charset="0"/>
              <a:buChar char="•"/>
            </a:pPr>
            <a:r>
              <a:rPr lang="en-US" sz="1900" dirty="0" smtClean="0"/>
              <a:t>Over 700 responses</a:t>
            </a:r>
          </a:p>
          <a:p>
            <a:pPr marL="233363" indent="-233363">
              <a:buClr>
                <a:schemeClr val="bg2"/>
              </a:buClr>
              <a:buSzPct val="125000"/>
              <a:buFont typeface="Arial" pitchFamily="34" charset="0"/>
              <a:buChar char="•"/>
            </a:pPr>
            <a:r>
              <a:rPr lang="en-US" sz="1900" dirty="0" smtClean="0"/>
              <a:t>Every senior manager has individual unit responses</a:t>
            </a:r>
          </a:p>
          <a:p>
            <a:pPr marL="233363" indent="-233363">
              <a:buClr>
                <a:schemeClr val="bg2"/>
              </a:buClr>
              <a:buSzPct val="125000"/>
              <a:buFont typeface="Arial" pitchFamily="34" charset="0"/>
              <a:buChar char="•"/>
            </a:pPr>
            <a:endParaRPr lang="en-US" sz="1900" b="1" u="sng" dirty="0" smtClean="0">
              <a:solidFill>
                <a:schemeClr val="accent1"/>
              </a:solidFill>
            </a:endParaRPr>
          </a:p>
        </p:txBody>
      </p:sp>
      <p:pic>
        <p:nvPicPr>
          <p:cNvPr id="18" name="Picture 2"/>
          <p:cNvPicPr>
            <a:picLocks noChangeAspect="1" noChangeArrowheads="1"/>
          </p:cNvPicPr>
          <p:nvPr/>
        </p:nvPicPr>
        <p:blipFill>
          <a:blip r:embed="rId4" cstate="print"/>
          <a:srcRect/>
          <a:stretch>
            <a:fillRect/>
          </a:stretch>
        </p:blipFill>
        <p:spPr bwMode="auto">
          <a:xfrm>
            <a:off x="7654525" y="152400"/>
            <a:ext cx="2251475" cy="1447799"/>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533400"/>
            <a:ext cx="7391400" cy="5937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100" b="1" kern="0" dirty="0" smtClean="0">
                <a:ea typeface="LF_Kai" pitchFamily="2" charset="-122"/>
              </a:rPr>
              <a:t>Top 7 Shout-outs from Customer Survey</a:t>
            </a:r>
            <a:endParaRPr kumimoji="0" lang="en-US" sz="21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71" name="Oval 70"/>
          <p:cNvSpPr/>
          <p:nvPr/>
        </p:nvSpPr>
        <p:spPr bwMode="auto">
          <a:xfrm>
            <a:off x="2590800" y="5486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2" name="Group 71"/>
          <p:cNvGrpSpPr/>
          <p:nvPr/>
        </p:nvGrpSpPr>
        <p:grpSpPr>
          <a:xfrm>
            <a:off x="1981200" y="6172200"/>
            <a:ext cx="3538850" cy="980405"/>
            <a:chOff x="2057400" y="1955770"/>
            <a:chExt cx="3538850" cy="980405"/>
          </a:xfrm>
        </p:grpSpPr>
        <p:sp>
          <p:nvSpPr>
            <p:cNvPr id="74" name="Curved Up Ribbon 7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75" name="TextBox 74"/>
            <p:cNvSpPr txBox="1"/>
            <p:nvPr/>
          </p:nvSpPr>
          <p:spPr>
            <a:xfrm>
              <a:off x="2929250" y="2003609"/>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Doris</a:t>
              </a:r>
            </a:p>
            <a:p>
              <a:pPr algn="ctr"/>
              <a:r>
                <a:rPr lang="en-US" sz="1800" b="1" cap="small" dirty="0" smtClean="0">
                  <a:solidFill>
                    <a:schemeClr val="bg2"/>
                  </a:solidFill>
                </a:rPr>
                <a:t>Wildeman</a:t>
              </a:r>
            </a:p>
          </p:txBody>
        </p:sp>
      </p:grpSp>
      <p:sp>
        <p:nvSpPr>
          <p:cNvPr id="76" name="Oval 75"/>
          <p:cNvSpPr/>
          <p:nvPr/>
        </p:nvSpPr>
        <p:spPr bwMode="auto">
          <a:xfrm>
            <a:off x="4038600" y="22860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3" name="Group 80"/>
          <p:cNvGrpSpPr/>
          <p:nvPr/>
        </p:nvGrpSpPr>
        <p:grpSpPr>
          <a:xfrm>
            <a:off x="3352800" y="3043050"/>
            <a:ext cx="3538850" cy="980405"/>
            <a:chOff x="2045525" y="1610734"/>
            <a:chExt cx="3538850" cy="980405"/>
          </a:xfrm>
        </p:grpSpPr>
        <p:sp>
          <p:nvSpPr>
            <p:cNvPr id="82" name="Curved Up Ribbon 81"/>
            <p:cNvSpPr/>
            <p:nvPr/>
          </p:nvSpPr>
          <p:spPr bwMode="auto">
            <a:xfrm>
              <a:off x="2045525" y="1610734"/>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83" name="TextBox 82"/>
            <p:cNvSpPr txBox="1"/>
            <p:nvPr/>
          </p:nvSpPr>
          <p:spPr>
            <a:xfrm>
              <a:off x="2959925" y="1691884"/>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John </a:t>
              </a:r>
            </a:p>
            <a:p>
              <a:pPr algn="ctr"/>
              <a:r>
                <a:rPr lang="en-US" sz="1800" b="1" cap="small" dirty="0" smtClean="0">
                  <a:solidFill>
                    <a:schemeClr val="bg2"/>
                  </a:solidFill>
                </a:rPr>
                <a:t>Barrett</a:t>
              </a:r>
            </a:p>
          </p:txBody>
        </p:sp>
      </p:grpSp>
      <p:sp>
        <p:nvSpPr>
          <p:cNvPr id="86" name="Oval 85"/>
          <p:cNvSpPr/>
          <p:nvPr/>
        </p:nvSpPr>
        <p:spPr bwMode="auto">
          <a:xfrm>
            <a:off x="6934200" y="1219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99" name="Oval 98"/>
          <p:cNvSpPr/>
          <p:nvPr/>
        </p:nvSpPr>
        <p:spPr bwMode="auto">
          <a:xfrm>
            <a:off x="6096000" y="5486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4" name="Group 101"/>
          <p:cNvGrpSpPr/>
          <p:nvPr/>
        </p:nvGrpSpPr>
        <p:grpSpPr>
          <a:xfrm>
            <a:off x="5486400" y="6172200"/>
            <a:ext cx="3538850" cy="980405"/>
            <a:chOff x="2057400" y="1955770"/>
            <a:chExt cx="3538850" cy="980405"/>
          </a:xfrm>
        </p:grpSpPr>
        <p:sp>
          <p:nvSpPr>
            <p:cNvPr id="103" name="Curved Up Ribbon 102"/>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04" name="TextBox 103"/>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Jeff</a:t>
              </a:r>
            </a:p>
            <a:p>
              <a:pPr algn="ctr"/>
              <a:r>
                <a:rPr lang="en-US" sz="1800" b="1" cap="small" dirty="0" smtClean="0">
                  <a:solidFill>
                    <a:schemeClr val="bg2"/>
                  </a:solidFill>
                </a:rPr>
                <a:t>Donahue </a:t>
              </a:r>
            </a:p>
          </p:txBody>
        </p:sp>
      </p:grpSp>
      <p:grpSp>
        <p:nvGrpSpPr>
          <p:cNvPr id="5" name="Group 86"/>
          <p:cNvGrpSpPr/>
          <p:nvPr/>
        </p:nvGrpSpPr>
        <p:grpSpPr>
          <a:xfrm>
            <a:off x="6312725" y="1916875"/>
            <a:ext cx="3538850" cy="980405"/>
            <a:chOff x="2057400" y="1955770"/>
            <a:chExt cx="3538850" cy="980405"/>
          </a:xfrm>
        </p:grpSpPr>
        <p:sp>
          <p:nvSpPr>
            <p:cNvPr id="89" name="Curved Up Ribbon 88"/>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95" name="TextBox 9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Janis </a:t>
              </a:r>
            </a:p>
            <a:p>
              <a:pPr algn="ctr"/>
              <a:r>
                <a:rPr lang="en-US" sz="1800" b="1" cap="small" dirty="0" smtClean="0">
                  <a:solidFill>
                    <a:schemeClr val="bg2"/>
                  </a:solidFill>
                </a:rPr>
                <a:t>Vega</a:t>
              </a:r>
            </a:p>
          </p:txBody>
        </p:sp>
      </p:grpSp>
      <p:sp>
        <p:nvSpPr>
          <p:cNvPr id="18" name="Oval 17"/>
          <p:cNvSpPr/>
          <p:nvPr/>
        </p:nvSpPr>
        <p:spPr bwMode="auto">
          <a:xfrm>
            <a:off x="1066800" y="1295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6" name="Group 62"/>
          <p:cNvGrpSpPr/>
          <p:nvPr/>
        </p:nvGrpSpPr>
        <p:grpSpPr>
          <a:xfrm>
            <a:off x="454225" y="2085044"/>
            <a:ext cx="3538850" cy="980405"/>
            <a:chOff x="2057400" y="1955770"/>
            <a:chExt cx="3538850" cy="980405"/>
          </a:xfrm>
        </p:grpSpPr>
        <p:sp>
          <p:nvSpPr>
            <p:cNvPr id="56" name="Curved Up Ribbon 5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58" name="TextBox 57"/>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Cheryl </a:t>
              </a:r>
            </a:p>
            <a:p>
              <a:pPr algn="ctr"/>
              <a:r>
                <a:rPr lang="en-US" sz="1800" b="1" cap="small" dirty="0" smtClean="0">
                  <a:solidFill>
                    <a:schemeClr val="bg2"/>
                  </a:solidFill>
                </a:rPr>
                <a:t>Lloyd</a:t>
              </a:r>
            </a:p>
          </p:txBody>
        </p:sp>
      </p:grpSp>
      <p:sp>
        <p:nvSpPr>
          <p:cNvPr id="31" name="Oval 30"/>
          <p:cNvSpPr/>
          <p:nvPr/>
        </p:nvSpPr>
        <p:spPr bwMode="auto">
          <a:xfrm>
            <a:off x="6858000" y="33528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32" name="Group 62"/>
          <p:cNvGrpSpPr/>
          <p:nvPr/>
        </p:nvGrpSpPr>
        <p:grpSpPr>
          <a:xfrm>
            <a:off x="6245425" y="4142444"/>
            <a:ext cx="3538850" cy="980405"/>
            <a:chOff x="2057400" y="1955770"/>
            <a:chExt cx="3538850" cy="980405"/>
          </a:xfrm>
        </p:grpSpPr>
        <p:sp>
          <p:nvSpPr>
            <p:cNvPr id="33" name="Curved Up Ribbon 32"/>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4" name="TextBox 33"/>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Michael </a:t>
              </a:r>
            </a:p>
            <a:p>
              <a:pPr algn="ctr"/>
              <a:r>
                <a:rPr lang="en-US" sz="1800" b="1" cap="small" dirty="0" smtClean="0">
                  <a:solidFill>
                    <a:schemeClr val="bg2"/>
                  </a:solidFill>
                </a:rPr>
                <a:t>Strach</a:t>
              </a:r>
            </a:p>
          </p:txBody>
        </p:sp>
      </p:grpSp>
      <p:sp>
        <p:nvSpPr>
          <p:cNvPr id="35" name="Oval 34"/>
          <p:cNvSpPr/>
          <p:nvPr/>
        </p:nvSpPr>
        <p:spPr bwMode="auto">
          <a:xfrm>
            <a:off x="1069775" y="3581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nvGrpSpPr>
          <p:cNvPr id="36" name="Group 62"/>
          <p:cNvGrpSpPr/>
          <p:nvPr/>
        </p:nvGrpSpPr>
        <p:grpSpPr>
          <a:xfrm>
            <a:off x="457200" y="4371044"/>
            <a:ext cx="3538850" cy="980405"/>
            <a:chOff x="2057400" y="1955770"/>
            <a:chExt cx="3538850" cy="980405"/>
          </a:xfrm>
        </p:grpSpPr>
        <p:sp>
          <p:nvSpPr>
            <p:cNvPr id="37" name="Curved Up Ribbon 36"/>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38" name="TextBox 37"/>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Grace </a:t>
              </a:r>
            </a:p>
            <a:p>
              <a:pPr algn="ctr"/>
              <a:r>
                <a:rPr lang="en-US" sz="1800" b="1" cap="small" dirty="0" err="1" smtClean="0">
                  <a:solidFill>
                    <a:schemeClr val="bg2"/>
                  </a:solidFill>
                </a:rPr>
                <a:t>Crickett</a:t>
              </a:r>
              <a:endParaRPr lang="en-US" sz="1800" b="1" cap="small" dirty="0" smtClean="0">
                <a:solidFill>
                  <a:schemeClr val="bg2"/>
                </a:solidFill>
              </a:endParaRPr>
            </a:p>
          </p:txBody>
        </p:sp>
      </p:grpSp>
    </p:spTree>
    <p:custDataLst>
      <p:tags r:id="rId1"/>
    </p:custData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What’s been done:</a:t>
            </a:r>
            <a:br>
              <a:rPr lang="en-US" sz="2300" dirty="0" smtClean="0"/>
            </a:br>
            <a:r>
              <a:rPr lang="en-US" sz="2300" dirty="0" smtClean="0"/>
              <a:t> </a:t>
            </a:r>
            <a:r>
              <a:rPr lang="en-US" sz="3000" dirty="0" smtClean="0">
                <a:solidFill>
                  <a:schemeClr val="bg2"/>
                </a:solidFill>
              </a:rPr>
              <a:t>“Develop Our Staff”</a:t>
            </a:r>
          </a:p>
        </p:txBody>
      </p:sp>
      <p:pic>
        <p:nvPicPr>
          <p:cNvPr id="4098" name="Picture 2"/>
          <p:cNvPicPr>
            <a:picLocks noChangeAspect="1" noChangeArrowheads="1"/>
          </p:cNvPicPr>
          <p:nvPr/>
        </p:nvPicPr>
        <p:blipFill>
          <a:blip r:embed="rId4" cstate="print"/>
          <a:srcRect/>
          <a:stretch>
            <a:fillRect/>
          </a:stretch>
        </p:blipFill>
        <p:spPr bwMode="auto">
          <a:xfrm>
            <a:off x="7543800" y="76200"/>
            <a:ext cx="2369974" cy="1523999"/>
          </a:xfrm>
          <a:prstGeom prst="rect">
            <a:avLst/>
          </a:prstGeom>
          <a:noFill/>
          <a:ln w="9525">
            <a:noFill/>
            <a:miter lim="800000"/>
            <a:headEnd/>
            <a:tailEnd/>
          </a:ln>
        </p:spPr>
      </p:pic>
      <p:sp>
        <p:nvSpPr>
          <p:cNvPr id="28" name="Rectangle 27"/>
          <p:cNvSpPr>
            <a:spLocks noChangeArrowheads="1"/>
          </p:cNvSpPr>
          <p:nvPr/>
        </p:nvSpPr>
        <p:spPr bwMode="gray">
          <a:xfrm>
            <a:off x="838200" y="2133600"/>
            <a:ext cx="8610600" cy="505295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buFont typeface="Arial" pitchFamily="34" charset="0"/>
              <a:buChar char="•"/>
            </a:pPr>
            <a:r>
              <a:rPr lang="en-US" sz="2000" dirty="0" smtClean="0"/>
              <a:t>Staff Development Menu</a:t>
            </a:r>
          </a:p>
          <a:p>
            <a:pPr marL="690563" lvl="2"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It’s online; everything is </a:t>
            </a:r>
            <a:r>
              <a:rPr lang="en-US" sz="2000" b="1" u="sng" dirty="0" smtClean="0">
                <a:solidFill>
                  <a:srgbClr val="3399FF"/>
                </a:solidFill>
                <a:sym typeface="Wingdings" pitchFamily="2" charset="2"/>
              </a:rPr>
              <a:t>linked!</a:t>
            </a:r>
          </a:p>
          <a:p>
            <a:pPr marL="690563" lvl="2"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Lunch n’ Learns</a:t>
            </a:r>
          </a:p>
          <a:p>
            <a:pPr marL="233363" lvl="1" indent="-231775" algn="just" defTabSz="1019175" eaLnBrk="0" hangingPunct="0">
              <a:buClr>
                <a:schemeClr val="folHlink"/>
              </a:buClr>
              <a:buSzPct val="125000"/>
              <a:buFont typeface="Arial" pitchFamily="34" charset="0"/>
              <a:buChar char="•"/>
            </a:pPr>
            <a:endParaRPr lang="en-US" sz="2000" dirty="0" smtClean="0">
              <a:solidFill>
                <a:srgbClr val="C00000"/>
              </a:solidFill>
            </a:endParaRPr>
          </a:p>
          <a:p>
            <a:pPr marL="233363" lvl="1" indent="-231775" algn="just" defTabSz="1019175" eaLnBrk="0" hangingPunct="0">
              <a:buClr>
                <a:schemeClr val="folHlink"/>
              </a:buClr>
              <a:buSzPct val="125000"/>
              <a:buFont typeface="Arial" pitchFamily="34" charset="0"/>
              <a:buChar char="•"/>
            </a:pPr>
            <a:endParaRPr lang="en-US" sz="2000" dirty="0" smtClean="0">
              <a:solidFill>
                <a:srgbClr val="C00000"/>
              </a:solidFill>
            </a:endParaRPr>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Site Visits – 3 so far UCSF, UC Davis, LBNL</a:t>
            </a:r>
          </a:p>
          <a:p>
            <a:pPr marL="690563" lvl="2"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Employees nominated by managers </a:t>
            </a:r>
          </a:p>
          <a:p>
            <a:pPr marL="690563" lvl="2"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10-15 Selected by Peter Taylor</a:t>
            </a:r>
          </a:p>
          <a:p>
            <a:pPr marL="690563" lvl="2"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r>
              <a:rPr lang="en-US" sz="2000" dirty="0" smtClean="0"/>
              <a:t>New Pilot CFO Staff Development Program</a:t>
            </a:r>
          </a:p>
          <a:p>
            <a:pPr marL="233363" lvl="1" indent="-231775" algn="just" defTabSz="1019175" eaLnBrk="0" hangingPunct="0">
              <a:buClr>
                <a:schemeClr val="folHlink"/>
              </a:buClr>
              <a:buSzPct val="125000"/>
              <a:buFont typeface="Arial" pitchFamily="34" charset="0"/>
              <a:buChar char="•"/>
            </a:pPr>
            <a:endParaRPr lang="en-US" sz="2000" b="1" i="1" dirty="0" smtClean="0"/>
          </a:p>
          <a:p>
            <a:pPr marL="233363" lvl="1" indent="-231775" algn="just" defTabSz="1019175" eaLnBrk="0" hangingPunct="0">
              <a:buClr>
                <a:schemeClr val="folHlink"/>
              </a:buClr>
              <a:buSzPct val="125000"/>
              <a:buFont typeface="Arial" pitchFamily="34" charset="0"/>
              <a:buChar char="•"/>
            </a:pPr>
            <a:endParaRPr lang="en-US" sz="2000" dirty="0" smtClean="0"/>
          </a:p>
          <a:p>
            <a:pPr marL="233363" lvl="1" indent="-231775" algn="just" defTabSz="1019175" eaLnBrk="0" hangingPunct="0">
              <a:buClr>
                <a:schemeClr val="folHlink"/>
              </a:buClr>
              <a:buSzPct val="125000"/>
              <a:buFont typeface="Arial" pitchFamily="34" charset="0"/>
              <a:buChar char="•"/>
            </a:pPr>
            <a:endParaRPr lang="en-US" sz="1700" dirty="0" smtClean="0"/>
          </a:p>
          <a:p>
            <a:pPr marL="690563" lvl="2" indent="-231775" algn="just" defTabSz="1019175" eaLnBrk="0" hangingPunct="0">
              <a:buClr>
                <a:schemeClr val="folHlink"/>
              </a:buClr>
              <a:buSzPct val="100000"/>
              <a:buFont typeface="Courier New" pitchFamily="49" charset="0"/>
              <a:buChar char="o"/>
            </a:pPr>
            <a:endParaRPr lang="en-US" sz="1700" dirty="0" smtClean="0"/>
          </a:p>
        </p:txBody>
      </p:sp>
      <p:grpSp>
        <p:nvGrpSpPr>
          <p:cNvPr id="29" name="Group 28"/>
          <p:cNvGrpSpPr/>
          <p:nvPr/>
        </p:nvGrpSpPr>
        <p:grpSpPr>
          <a:xfrm>
            <a:off x="5867400" y="1981200"/>
            <a:ext cx="3276600" cy="2362200"/>
            <a:chOff x="2365901" y="1408600"/>
            <a:chExt cx="5113421" cy="3509211"/>
          </a:xfrm>
        </p:grpSpPr>
        <p:pic>
          <p:nvPicPr>
            <p:cNvPr id="30" name="Picture 3"/>
            <p:cNvPicPr>
              <a:picLocks noChangeAspect="1" noChangeArrowheads="1"/>
            </p:cNvPicPr>
            <p:nvPr/>
          </p:nvPicPr>
          <p:blipFill>
            <a:blip r:embed="rId5" cstate="print"/>
            <a:srcRect l="43765" t="14665" r="37548" b="47708"/>
            <a:stretch>
              <a:fillRect/>
            </a:stretch>
          </p:blipFill>
          <p:spPr bwMode="auto">
            <a:xfrm>
              <a:off x="2566427" y="1408600"/>
              <a:ext cx="4912895" cy="3509211"/>
            </a:xfrm>
            <a:prstGeom prst="rect">
              <a:avLst/>
            </a:prstGeom>
            <a:noFill/>
            <a:ln w="25400">
              <a:solidFill>
                <a:schemeClr val="bg1">
                  <a:lumMod val="50000"/>
                </a:schemeClr>
              </a:solidFill>
              <a:miter lim="800000"/>
              <a:headEnd/>
              <a:tailEnd/>
            </a:ln>
          </p:spPr>
        </p:pic>
        <p:sp>
          <p:nvSpPr>
            <p:cNvPr id="31" name="Oval 30"/>
            <p:cNvSpPr/>
            <p:nvPr/>
          </p:nvSpPr>
          <p:spPr bwMode="auto">
            <a:xfrm>
              <a:off x="3032985" y="2789949"/>
              <a:ext cx="1066800" cy="304800"/>
            </a:xfrm>
            <a:prstGeom prst="ellipse">
              <a:avLst/>
            </a:prstGeom>
            <a:noFill/>
            <a:ln w="381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cxnSp>
          <p:nvCxnSpPr>
            <p:cNvPr id="32" name="Straight Arrow Connector 31"/>
            <p:cNvCxnSpPr/>
            <p:nvPr/>
          </p:nvCxnSpPr>
          <p:spPr bwMode="auto">
            <a:xfrm>
              <a:off x="2365901" y="2445044"/>
              <a:ext cx="501315" cy="300791"/>
            </a:xfrm>
            <a:prstGeom prst="straightConnector1">
              <a:avLst/>
            </a:prstGeom>
            <a:noFill/>
            <a:ln w="38100" cap="flat" cmpd="sng" algn="ctr">
              <a:solidFill>
                <a:srgbClr val="FF0000"/>
              </a:solidFill>
              <a:prstDash val="solid"/>
              <a:round/>
              <a:headEnd type="none" w="med" len="med"/>
              <a:tailEnd type="arrow"/>
            </a:ln>
            <a:effectLst/>
          </p:spPr>
        </p:cxnSp>
      </p:grpSp>
      <p:pic>
        <p:nvPicPr>
          <p:cNvPr id="36" name="Picture 2"/>
          <p:cNvPicPr>
            <a:picLocks noChangeAspect="1" noChangeArrowheads="1"/>
          </p:cNvPicPr>
          <p:nvPr/>
        </p:nvPicPr>
        <p:blipFill>
          <a:blip r:embed="rId6" cstate="print"/>
          <a:srcRect/>
          <a:stretch>
            <a:fillRect/>
          </a:stretch>
        </p:blipFill>
        <p:spPr bwMode="auto">
          <a:xfrm>
            <a:off x="3124200" y="3276600"/>
            <a:ext cx="865094" cy="948813"/>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6553200" y="5791200"/>
            <a:ext cx="1707611" cy="1319213"/>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33800"/>
            <a:ext cx="8548687" cy="2514600"/>
          </a:xfrm>
        </p:spPr>
        <p:txBody>
          <a:bodyPr/>
          <a:lstStyle/>
          <a:p>
            <a:pPr>
              <a:lnSpc>
                <a:spcPct val="100000"/>
              </a:lnSpc>
            </a:pPr>
            <a:r>
              <a:rPr lang="en-US" dirty="0" smtClean="0"/>
              <a:t>Part ii:</a:t>
            </a:r>
            <a:br>
              <a:rPr lang="en-US" dirty="0" smtClean="0"/>
            </a:br>
            <a:r>
              <a:rPr lang="en-US" dirty="0" smtClean="0"/>
              <a:t>  </a:t>
            </a:r>
            <a:br>
              <a:rPr lang="en-US" dirty="0" smtClean="0"/>
            </a:br>
            <a:r>
              <a:rPr lang="en-US" dirty="0" smtClean="0"/>
              <a:t>ucop local hr/IT </a:t>
            </a:r>
            <a:br>
              <a:rPr lang="en-US" dirty="0" smtClean="0"/>
            </a:br>
            <a:r>
              <a:rPr lang="en-US" dirty="0" smtClean="0"/>
              <a:t>Updates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cstate="print"/>
          <a:srcRect/>
          <a:stretch>
            <a:fillRect/>
          </a:stretch>
        </p:blipFill>
        <p:spPr bwMode="auto">
          <a:xfrm>
            <a:off x="8399417" y="228600"/>
            <a:ext cx="1658983" cy="10668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914400" y="990600"/>
            <a:ext cx="2438400" cy="2674374"/>
          </a:xfrm>
          <a:prstGeom prst="rect">
            <a:avLst/>
          </a:prstGeom>
          <a:noFill/>
          <a:ln w="9525">
            <a:noFill/>
            <a:miter lim="800000"/>
            <a:headEnd/>
            <a:tailEnd/>
          </a:ln>
        </p:spPr>
      </p:pic>
      <p:sp>
        <p:nvSpPr>
          <p:cNvPr id="6" name="TextBox 5"/>
          <p:cNvSpPr txBox="1"/>
          <p:nvPr/>
        </p:nvSpPr>
        <p:spPr>
          <a:xfrm>
            <a:off x="4114800" y="1272992"/>
            <a:ext cx="45720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Lunch &amp; Learn Series Schedule </a:t>
            </a:r>
          </a:p>
        </p:txBody>
      </p:sp>
      <p:graphicFrame>
        <p:nvGraphicFramePr>
          <p:cNvPr id="7" name="Table 6"/>
          <p:cNvGraphicFramePr>
            <a:graphicFrameLocks noGrp="1"/>
          </p:cNvGraphicFramePr>
          <p:nvPr/>
        </p:nvGraphicFramePr>
        <p:xfrm>
          <a:off x="4114800" y="1653992"/>
          <a:ext cx="4572000" cy="4746808"/>
        </p:xfrm>
        <a:graphic>
          <a:graphicData uri="http://schemas.openxmlformats.org/drawingml/2006/table">
            <a:tbl>
              <a:tblPr/>
              <a:tblGrid>
                <a:gridCol w="693122"/>
                <a:gridCol w="3878878"/>
              </a:tblGrid>
              <a:tr h="228600">
                <a:tc>
                  <a:txBody>
                    <a:bodyPr/>
                    <a:lstStyle/>
                    <a:p>
                      <a:pPr algn="ctr" fontAlgn="b"/>
                      <a:r>
                        <a:rPr lang="en-US" sz="1200" b="1" i="0" u="none" strike="noStrike" dirty="0" smtClean="0">
                          <a:solidFill>
                            <a:schemeClr val="tx1"/>
                          </a:solidFill>
                          <a:latin typeface="Calibri"/>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t"/>
                      <a:r>
                        <a:rPr lang="en-US" sz="1200" b="1" i="0" u="none" strike="noStrike" dirty="0" smtClean="0">
                          <a:solidFill>
                            <a:schemeClr val="tx1"/>
                          </a:solidFill>
                          <a:latin typeface="Calibri"/>
                        </a:rPr>
                        <a:t>Presenting </a:t>
                      </a:r>
                      <a:r>
                        <a:rPr lang="en-US" sz="1200" b="1" i="0" u="none" strike="noStrike" dirty="0">
                          <a:solidFill>
                            <a:schemeClr val="tx1"/>
                          </a:solidFill>
                          <a:latin typeface="Calibri"/>
                        </a:rPr>
                        <a:t>Group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r>
              <a:tr h="282388">
                <a:tc>
                  <a:txBody>
                    <a:bodyPr/>
                    <a:lstStyle/>
                    <a:p>
                      <a:pPr algn="r" fontAlgn="b"/>
                      <a:r>
                        <a:rPr lang="en-US" sz="1000" b="0" i="0" u="none" strike="noStrike" dirty="0">
                          <a:solidFill>
                            <a:srgbClr val="000000"/>
                          </a:solidFill>
                          <a:latin typeface="Calibri"/>
                        </a:rPr>
                        <a:t>27-Sep-11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kern="1200" dirty="0" smtClean="0">
                          <a:solidFill>
                            <a:srgbClr val="000000"/>
                          </a:solidFill>
                          <a:latin typeface="Calibri"/>
                          <a:ea typeface="+mn-ea"/>
                          <a:cs typeface="+mn-cs"/>
                        </a:rPr>
                        <a:t>   Strategic </a:t>
                      </a:r>
                      <a:r>
                        <a:rPr lang="pt-BR" sz="1000" b="0" i="0" u="none" strike="noStrike" kern="1200" dirty="0">
                          <a:solidFill>
                            <a:srgbClr val="000000"/>
                          </a:solidFill>
                          <a:latin typeface="Calibri"/>
                          <a:ea typeface="+mn-ea"/>
                          <a:cs typeface="+mn-cs"/>
                        </a:rPr>
                        <a:t>Initiatives (Lisa Baird/Maria Anguiano)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18-Oct-11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kern="1200" dirty="0" smtClean="0">
                          <a:solidFill>
                            <a:srgbClr val="000000"/>
                          </a:solidFill>
                          <a:latin typeface="Calibri"/>
                          <a:ea typeface="+mn-ea"/>
                          <a:cs typeface="+mn-cs"/>
                        </a:rPr>
                        <a:t>   Risk </a:t>
                      </a:r>
                      <a:r>
                        <a:rPr lang="en-US" sz="1000" b="0" i="0" u="none" strike="noStrike" kern="1200" dirty="0">
                          <a:solidFill>
                            <a:srgbClr val="000000"/>
                          </a:solidFill>
                          <a:latin typeface="Calibri"/>
                          <a:ea typeface="+mn-ea"/>
                          <a:cs typeface="+mn-cs"/>
                        </a:rPr>
                        <a:t>Services (Grace Crickette)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15-Nov-11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000" b="0" i="0" u="none" strike="noStrike" kern="1200" dirty="0" smtClean="0">
                          <a:solidFill>
                            <a:srgbClr val="000000"/>
                          </a:solidFill>
                          <a:latin typeface="Calibri"/>
                          <a:ea typeface="+mn-ea"/>
                          <a:cs typeface="+mn-cs"/>
                        </a:rPr>
                        <a:t>   Benefit </a:t>
                      </a:r>
                      <a:r>
                        <a:rPr lang="en-US" sz="1000" b="0" i="0" u="none" strike="noStrike" kern="1200" dirty="0">
                          <a:solidFill>
                            <a:srgbClr val="000000"/>
                          </a:solidFill>
                          <a:latin typeface="Calibri"/>
                          <a:ea typeface="+mn-ea"/>
                          <a:cs typeface="+mn-cs"/>
                        </a:rPr>
                        <a:t>Plan Accounting (David Olson)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82388">
                <a:tc>
                  <a:txBody>
                    <a:bodyPr/>
                    <a:lstStyle/>
                    <a:p>
                      <a:pPr algn="r" fontAlgn="b"/>
                      <a:r>
                        <a:rPr lang="en-US" sz="1000" b="0" i="0" u="none" strike="noStrike" dirty="0">
                          <a:solidFill>
                            <a:srgbClr val="000000"/>
                          </a:solidFill>
                          <a:latin typeface="Calibri"/>
                        </a:rPr>
                        <a:t>18-Dec-11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kern="1200" dirty="0" smtClean="0">
                          <a:solidFill>
                            <a:srgbClr val="000000"/>
                          </a:solidFill>
                          <a:latin typeface="Calibri"/>
                          <a:ea typeface="+mn-ea"/>
                          <a:cs typeface="+mn-cs"/>
                        </a:rPr>
                        <a:t>   No </a:t>
                      </a:r>
                      <a:r>
                        <a:rPr lang="en-US" sz="1000" b="0" i="0" u="none" strike="noStrike" kern="1200" dirty="0">
                          <a:solidFill>
                            <a:srgbClr val="000000"/>
                          </a:solidFill>
                          <a:latin typeface="Calibri"/>
                          <a:ea typeface="+mn-ea"/>
                          <a:cs typeface="+mn-cs"/>
                        </a:rPr>
                        <a:t>meeting.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82388">
                <a:tc>
                  <a:txBody>
                    <a:bodyPr/>
                    <a:lstStyle/>
                    <a:p>
                      <a:pPr algn="r" fontAlgn="b"/>
                      <a:r>
                        <a:rPr lang="en-US" sz="1000" b="0" i="0" u="none" strike="noStrike" dirty="0">
                          <a:solidFill>
                            <a:srgbClr val="000000"/>
                          </a:solidFill>
                          <a:latin typeface="Calibri"/>
                        </a:rPr>
                        <a:t>24-Jan-12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Taxes </a:t>
                      </a:r>
                      <a:r>
                        <a:rPr lang="en-US" sz="1000" b="0" i="0" u="none" strike="noStrike" dirty="0">
                          <a:solidFill>
                            <a:srgbClr val="000000"/>
                          </a:solidFill>
                          <a:latin typeface="Calibri"/>
                        </a:rPr>
                        <a:t>(John Barrett)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smtClean="0">
                          <a:solidFill>
                            <a:srgbClr val="000000"/>
                          </a:solidFill>
                          <a:latin typeface="Calibri"/>
                        </a:rPr>
                        <a:t>21-Feb-12</a:t>
                      </a:r>
                      <a:endParaRPr lang="en-US"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General </a:t>
                      </a:r>
                      <a:r>
                        <a:rPr lang="en-US" sz="1000" b="0" i="0" u="none" strike="noStrike" dirty="0">
                          <a:solidFill>
                            <a:srgbClr val="000000"/>
                          </a:solidFill>
                          <a:latin typeface="Calibri"/>
                        </a:rPr>
                        <a:t>Accounting (Doris Wildeman)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smtClean="0">
                          <a:solidFill>
                            <a:srgbClr val="000000"/>
                          </a:solidFill>
                          <a:latin typeface="Calibri"/>
                        </a:rPr>
                        <a:t>29-Mar-12</a:t>
                      </a:r>
                      <a:endParaRPr lang="en-US"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Endowment </a:t>
                      </a:r>
                      <a:r>
                        <a:rPr lang="en-US" sz="1000" b="0" i="0" u="none" strike="noStrike" dirty="0">
                          <a:solidFill>
                            <a:srgbClr val="000000"/>
                          </a:solidFill>
                          <a:latin typeface="Calibri"/>
                        </a:rPr>
                        <a:t>&amp; Investment Accounting (Kevin Kendall)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smtClean="0">
                          <a:solidFill>
                            <a:srgbClr val="000000"/>
                          </a:solidFill>
                          <a:latin typeface="Calibri"/>
                        </a:rPr>
                        <a:t>17-Apr-12</a:t>
                      </a:r>
                      <a:endParaRPr lang="en-US"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Facilities </a:t>
                      </a:r>
                      <a:r>
                        <a:rPr lang="en-US" sz="1000" b="0" i="0" u="none" strike="noStrike" dirty="0">
                          <a:solidFill>
                            <a:srgbClr val="000000"/>
                          </a:solidFill>
                          <a:latin typeface="Calibri"/>
                        </a:rPr>
                        <a:t>and Administrative (F&amp;A) Rates (Joao </a:t>
                      </a:r>
                      <a:r>
                        <a:rPr lang="en-US" sz="1000" b="0" i="0" u="none" strike="noStrike" dirty="0" err="1">
                          <a:solidFill>
                            <a:srgbClr val="000000"/>
                          </a:solidFill>
                          <a:latin typeface="Calibri"/>
                        </a:rPr>
                        <a:t>Pires</a:t>
                      </a:r>
                      <a:r>
                        <a:rPr lang="en-US" sz="1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29-May-12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Capital/Debt </a:t>
                      </a:r>
                      <a:r>
                        <a:rPr lang="en-US" sz="1000" b="0" i="0" u="none" strike="noStrike" dirty="0">
                          <a:solidFill>
                            <a:srgbClr val="000000"/>
                          </a:solidFill>
                          <a:latin typeface="Calibri"/>
                        </a:rPr>
                        <a:t>Accounting (Irene Yamamoto)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19-Jun-12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Office </a:t>
                      </a:r>
                      <a:r>
                        <a:rPr lang="en-US" sz="1000" b="0" i="0" u="none" strike="noStrike" dirty="0">
                          <a:solidFill>
                            <a:srgbClr val="000000"/>
                          </a:solidFill>
                          <a:latin typeface="Calibri"/>
                        </a:rPr>
                        <a:t>of Loan Programs (Ruth Assily)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24-Jul-12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BRC </a:t>
                      </a:r>
                      <a:r>
                        <a:rPr lang="en-US" sz="1000" b="0" i="0" u="none" strike="noStrike" dirty="0">
                          <a:solidFill>
                            <a:srgbClr val="000000"/>
                          </a:solidFill>
                          <a:latin typeface="Calibri"/>
                        </a:rPr>
                        <a:t>(Helen Valness)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28-Aug-12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Central </a:t>
                      </a:r>
                      <a:r>
                        <a:rPr lang="en-US" sz="1000" b="0" i="0" u="none" strike="noStrike" dirty="0">
                          <a:solidFill>
                            <a:srgbClr val="000000"/>
                          </a:solidFill>
                          <a:latin typeface="Calibri"/>
                        </a:rPr>
                        <a:t>Travel Management (Matt Golden)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smtClean="0">
                          <a:solidFill>
                            <a:srgbClr val="000000"/>
                          </a:solidFill>
                          <a:latin typeface="Calibri"/>
                        </a:rPr>
                        <a:t>27-Sep-12</a:t>
                      </a:r>
                      <a:endParaRPr lang="en-US"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Capital </a:t>
                      </a:r>
                      <a:r>
                        <a:rPr lang="en-US" sz="1000" b="0" i="0" u="none" strike="noStrike" dirty="0">
                          <a:solidFill>
                            <a:srgbClr val="000000"/>
                          </a:solidFill>
                          <a:latin typeface="Calibri"/>
                        </a:rPr>
                        <a:t>Markets Finance (Sandra Kim)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30-Oct-12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Procurement </a:t>
                      </a:r>
                      <a:r>
                        <a:rPr lang="en-US" sz="1000" b="0" i="0" u="none" strike="noStrike" dirty="0">
                          <a:solidFill>
                            <a:srgbClr val="000000"/>
                          </a:solidFill>
                          <a:latin typeface="Calibri"/>
                        </a:rPr>
                        <a:t>Services </a:t>
                      </a:r>
                      <a:r>
                        <a:rPr lang="en-US" sz="1000" b="0" i="0" u="none" strike="noStrike" dirty="0" smtClean="0">
                          <a:solidFill>
                            <a:srgbClr val="000000"/>
                          </a:solidFill>
                          <a:latin typeface="Calibri"/>
                        </a:rPr>
                        <a:t>(Alan</a:t>
                      </a:r>
                      <a:r>
                        <a:rPr lang="en-US" sz="1000" b="0" i="0" u="none" strike="noStrike" baseline="0" dirty="0" smtClean="0">
                          <a:solidFill>
                            <a:srgbClr val="000000"/>
                          </a:solidFill>
                          <a:latin typeface="Calibri"/>
                        </a:rPr>
                        <a:t> Moloney</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27-Nov-12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Banking </a:t>
                      </a:r>
                      <a:r>
                        <a:rPr lang="en-US" sz="1000" b="0" i="0" u="none" strike="noStrike" dirty="0">
                          <a:solidFill>
                            <a:srgbClr val="000000"/>
                          </a:solidFill>
                          <a:latin typeface="Calibri"/>
                        </a:rPr>
                        <a:t>&amp; Treasury Services (Jerry Frantz)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t"/>
                      <a:r>
                        <a:rPr lang="en-US" sz="1000" b="0" i="0" u="none" strike="noStrike" dirty="0">
                          <a:solidFill>
                            <a:srgbClr val="000000"/>
                          </a:solidFill>
                          <a:latin typeface="Calibri"/>
                        </a:rPr>
                        <a:t>20-Dec-12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No </a:t>
                      </a:r>
                      <a:r>
                        <a:rPr lang="en-US" sz="1000" b="0" i="0" u="none" strike="noStrike" dirty="0">
                          <a:solidFill>
                            <a:srgbClr val="000000"/>
                          </a:solidFill>
                          <a:latin typeface="Calibri"/>
                        </a:rPr>
                        <a:t>meeting.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pic>
        <p:nvPicPr>
          <p:cNvPr id="3077" name="Picture 5"/>
          <p:cNvPicPr>
            <a:picLocks noChangeAspect="1" noChangeArrowheads="1"/>
          </p:cNvPicPr>
          <p:nvPr/>
        </p:nvPicPr>
        <p:blipFill>
          <a:blip r:embed="rId6" cstate="print"/>
          <a:srcRect/>
          <a:stretch>
            <a:fillRect/>
          </a:stretch>
        </p:blipFill>
        <p:spPr bwMode="auto">
          <a:xfrm>
            <a:off x="8752367" y="1850066"/>
            <a:ext cx="304800" cy="304800"/>
          </a:xfrm>
          <a:prstGeom prst="rect">
            <a:avLst/>
          </a:prstGeom>
          <a:noFill/>
          <a:ln w="9525">
            <a:noFill/>
            <a:miter lim="800000"/>
            <a:headEnd/>
            <a:tailEnd/>
          </a:ln>
        </p:spPr>
      </p:pic>
      <p:pic>
        <p:nvPicPr>
          <p:cNvPr id="16" name="Picture 5"/>
          <p:cNvPicPr>
            <a:picLocks noChangeAspect="1" noChangeArrowheads="1"/>
          </p:cNvPicPr>
          <p:nvPr/>
        </p:nvPicPr>
        <p:blipFill>
          <a:blip r:embed="rId6" cstate="print"/>
          <a:srcRect/>
          <a:stretch>
            <a:fillRect/>
          </a:stretch>
        </p:blipFill>
        <p:spPr bwMode="auto">
          <a:xfrm>
            <a:off x="8763000" y="2133600"/>
            <a:ext cx="304800" cy="304800"/>
          </a:xfrm>
          <a:prstGeom prst="rect">
            <a:avLst/>
          </a:prstGeom>
          <a:noFill/>
          <a:ln w="9525">
            <a:noFill/>
            <a:miter lim="800000"/>
            <a:headEnd/>
            <a:tailEnd/>
          </a:ln>
        </p:spPr>
      </p:pic>
      <p:sp>
        <p:nvSpPr>
          <p:cNvPr id="17" name="Explosion 2 16"/>
          <p:cNvSpPr/>
          <p:nvPr/>
        </p:nvSpPr>
        <p:spPr bwMode="auto">
          <a:xfrm>
            <a:off x="838200" y="3657600"/>
            <a:ext cx="2971800" cy="2209800"/>
          </a:xfrm>
          <a:prstGeom prst="irregularSeal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Come learn </a:t>
            </a:r>
          </a:p>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What your colleagues</a:t>
            </a:r>
          </a:p>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work on !!!</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dirty="0" smtClean="0">
              <a:ln>
                <a:noFill/>
              </a:ln>
              <a:solidFill>
                <a:schemeClr val="tx1"/>
              </a:solidFill>
              <a:effectLst/>
              <a:latin typeface="Trebuchet MS" pitchFamily="34" charset="0"/>
            </a:endParaRPr>
          </a:p>
        </p:txBody>
      </p:sp>
      <p:sp>
        <p:nvSpPr>
          <p:cNvPr id="18" name="TextBox 17"/>
          <p:cNvSpPr txBox="1"/>
          <p:nvPr/>
        </p:nvSpPr>
        <p:spPr>
          <a:xfrm>
            <a:off x="3962400" y="6477000"/>
            <a:ext cx="4724400" cy="523220"/>
          </a:xfrm>
          <a:prstGeom prst="rect">
            <a:avLst/>
          </a:prstGeom>
          <a:solidFill>
            <a:schemeClr val="accent1"/>
          </a:solidFill>
          <a:ln w="25400">
            <a:solidFill>
              <a:schemeClr val="bg2"/>
            </a:solidFill>
          </a:ln>
        </p:spPr>
        <p:txBody>
          <a:bodyPr wrap="square" rtlCol="0">
            <a:spAutoFit/>
          </a:bodyPr>
          <a:lstStyle/>
          <a:p>
            <a:r>
              <a:rPr lang="en-US" dirty="0" smtClean="0">
                <a:solidFill>
                  <a:schemeClr val="bg1"/>
                </a:solidFill>
              </a:rPr>
              <a:t>Where: </a:t>
            </a:r>
          </a:p>
          <a:p>
            <a:r>
              <a:rPr lang="en-US" b="1" dirty="0" smtClean="0">
                <a:solidFill>
                  <a:schemeClr val="bg1"/>
                </a:solidFill>
              </a:rPr>
              <a:t>Rooms 5320 or Lobby 1</a:t>
            </a:r>
          </a:p>
        </p:txBody>
      </p:sp>
      <p:pic>
        <p:nvPicPr>
          <p:cNvPr id="10" name="Picture 5"/>
          <p:cNvPicPr>
            <a:picLocks noChangeAspect="1" noChangeArrowheads="1"/>
          </p:cNvPicPr>
          <p:nvPr/>
        </p:nvPicPr>
        <p:blipFill>
          <a:blip r:embed="rId6" cstate="print"/>
          <a:srcRect/>
          <a:stretch>
            <a:fillRect/>
          </a:stretch>
        </p:blipFill>
        <p:spPr bwMode="auto">
          <a:xfrm>
            <a:off x="8763000" y="2971800"/>
            <a:ext cx="304800" cy="304800"/>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8763000" y="3276600"/>
            <a:ext cx="304800" cy="304800"/>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8763000" y="3581400"/>
            <a:ext cx="304800" cy="304800"/>
          </a:xfrm>
          <a:prstGeom prst="rect">
            <a:avLst/>
          </a:prstGeom>
          <a:noFill/>
          <a:ln w="9525">
            <a:noFill/>
            <a:miter lim="800000"/>
            <a:headEnd/>
            <a:tailEnd/>
          </a:ln>
        </p:spPr>
      </p:pic>
      <p:pic>
        <p:nvPicPr>
          <p:cNvPr id="13" name="Picture 5"/>
          <p:cNvPicPr>
            <a:picLocks noChangeAspect="1" noChangeArrowheads="1"/>
          </p:cNvPicPr>
          <p:nvPr/>
        </p:nvPicPr>
        <p:blipFill>
          <a:blip r:embed="rId6" cstate="print"/>
          <a:srcRect/>
          <a:stretch>
            <a:fillRect/>
          </a:stretch>
        </p:blipFill>
        <p:spPr bwMode="auto">
          <a:xfrm>
            <a:off x="8763000" y="3810000"/>
            <a:ext cx="304800" cy="304800"/>
          </a:xfrm>
          <a:prstGeom prst="rect">
            <a:avLst/>
          </a:prstGeom>
          <a:noFill/>
          <a:ln w="9525">
            <a:noFill/>
            <a:miter lim="800000"/>
            <a:headEnd/>
            <a:tailEnd/>
          </a:ln>
        </p:spPr>
      </p:pic>
      <p:pic>
        <p:nvPicPr>
          <p:cNvPr id="14" name="Picture 5"/>
          <p:cNvPicPr>
            <a:picLocks noChangeAspect="1" noChangeArrowheads="1"/>
          </p:cNvPicPr>
          <p:nvPr/>
        </p:nvPicPr>
        <p:blipFill>
          <a:blip r:embed="rId6" cstate="print"/>
          <a:srcRect/>
          <a:stretch>
            <a:fillRect/>
          </a:stretch>
        </p:blipFill>
        <p:spPr bwMode="auto">
          <a:xfrm>
            <a:off x="8763000" y="4114800"/>
            <a:ext cx="304800" cy="304800"/>
          </a:xfrm>
          <a:prstGeom prst="rect">
            <a:avLst/>
          </a:prstGeom>
          <a:noFill/>
          <a:ln w="9525">
            <a:noFill/>
            <a:miter lim="800000"/>
            <a:headEnd/>
            <a:tailEnd/>
          </a:ln>
        </p:spPr>
      </p:pic>
      <p:pic>
        <p:nvPicPr>
          <p:cNvPr id="15" name="Picture 5"/>
          <p:cNvPicPr>
            <a:picLocks noChangeAspect="1" noChangeArrowheads="1"/>
          </p:cNvPicPr>
          <p:nvPr/>
        </p:nvPicPr>
        <p:blipFill>
          <a:blip r:embed="rId6" cstate="print"/>
          <a:srcRect/>
          <a:stretch>
            <a:fillRect/>
          </a:stretch>
        </p:blipFill>
        <p:spPr bwMode="auto">
          <a:xfrm>
            <a:off x="8763000" y="2438400"/>
            <a:ext cx="304800" cy="304800"/>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838200"/>
            <a:ext cx="43434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Campus Site Visits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10" name="Rectangle 2"/>
          <p:cNvSpPr txBox="1">
            <a:spLocks noChangeArrowheads="1"/>
          </p:cNvSpPr>
          <p:nvPr/>
        </p:nvSpPr>
        <p:spPr bwMode="auto">
          <a:xfrm>
            <a:off x="838200" y="1524000"/>
            <a:ext cx="44196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Second Site Visit:  </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14" name="Rectangle 2"/>
          <p:cNvSpPr txBox="1">
            <a:spLocks noChangeArrowheads="1"/>
          </p:cNvSpPr>
          <p:nvPr/>
        </p:nvSpPr>
        <p:spPr bwMode="auto">
          <a:xfrm>
            <a:off x="1752600" y="6629400"/>
            <a:ext cx="4191000" cy="838200"/>
          </a:xfrm>
          <a:prstGeom prst="rect">
            <a:avLst/>
          </a:prstGeom>
          <a:noFill/>
          <a:ln w="28575">
            <a:solidFill>
              <a:schemeClr val="bg2"/>
            </a:solid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 </a:t>
            </a:r>
            <a:r>
              <a:rPr lang="en-US" sz="2300" b="1" kern="0" dirty="0" smtClean="0">
                <a:solidFill>
                  <a:schemeClr val="bg2"/>
                </a:solidFill>
                <a:ea typeface="LF_Kai" pitchFamily="2" charset="-122"/>
              </a:rPr>
              <a:t>Next Visit: LBNL – June 11</a:t>
            </a:r>
            <a:r>
              <a:rPr lang="en-US" sz="2300" b="1" kern="0" baseline="30000" dirty="0" smtClean="0">
                <a:solidFill>
                  <a:schemeClr val="bg2"/>
                </a:solidFill>
                <a:ea typeface="LF_Kai" pitchFamily="2" charset="-122"/>
              </a:rPr>
              <a:t>th</a:t>
            </a:r>
            <a:r>
              <a:rPr lang="en-US" sz="2300" b="1" kern="0" dirty="0" smtClean="0">
                <a:solidFill>
                  <a:schemeClr val="bg2"/>
                </a:solidFill>
                <a:ea typeface="LF_Kai" pitchFamily="2" charset="-122"/>
              </a:rPr>
              <a:t> </a:t>
            </a:r>
          </a:p>
          <a:p>
            <a:pPr marL="0" lvl="1" defTabSz="1019175" eaLnBrk="0" hangingPunct="0">
              <a:lnSpc>
                <a:spcPts val="2788"/>
              </a:lnSpc>
            </a:pPr>
            <a:r>
              <a:rPr lang="en-US" sz="2300" b="1" kern="0" dirty="0" smtClean="0">
                <a:solidFill>
                  <a:schemeClr val="bg2"/>
                </a:solidFill>
                <a:ea typeface="LF_Kai" pitchFamily="2" charset="-122"/>
              </a:rPr>
              <a:t> Lead: Dan Sampson </a:t>
            </a:r>
          </a:p>
        </p:txBody>
      </p:sp>
      <p:sp>
        <p:nvSpPr>
          <p:cNvPr id="16" name="Rectangle 2"/>
          <p:cNvSpPr txBox="1">
            <a:spLocks noChangeArrowheads="1"/>
          </p:cNvSpPr>
          <p:nvPr/>
        </p:nvSpPr>
        <p:spPr bwMode="auto">
          <a:xfrm>
            <a:off x="838200" y="1828800"/>
            <a:ext cx="23622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Jan 31</a:t>
            </a:r>
            <a:r>
              <a:rPr lang="en-US" sz="2300" b="1" kern="0" baseline="30000" dirty="0" smtClean="0">
                <a:ea typeface="LF_Kai" pitchFamily="2" charset="-122"/>
              </a:rPr>
              <a:t>st</a:t>
            </a:r>
            <a:r>
              <a:rPr lang="en-US" sz="2300" b="1" kern="0" dirty="0" smtClean="0">
                <a:ea typeface="LF_Kai" pitchFamily="2" charset="-122"/>
              </a:rPr>
              <a:t> </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17" name="Oval Callout 16"/>
          <p:cNvSpPr/>
          <p:nvPr/>
        </p:nvSpPr>
        <p:spPr bwMode="auto">
          <a:xfrm>
            <a:off x="6858000" y="1905000"/>
            <a:ext cx="2895600" cy="1143000"/>
          </a:xfrm>
          <a:prstGeom prst="wedgeEllipseCallout">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“This was a great opportunity </a:t>
            </a:r>
          </a:p>
          <a:p>
            <a:pPr algn="ctr" eaLnBrk="0" hangingPunct="0">
              <a:spcBef>
                <a:spcPts val="0"/>
              </a:spcBef>
            </a:pPr>
            <a:r>
              <a:rPr lang="en-US" sz="1200" dirty="0" smtClean="0"/>
              <a:t>to see what happens out </a:t>
            </a:r>
          </a:p>
          <a:p>
            <a:pPr algn="ctr" eaLnBrk="0" hangingPunct="0">
              <a:spcBef>
                <a:spcPts val="0"/>
              </a:spcBef>
            </a:pPr>
            <a:r>
              <a:rPr lang="en-US" sz="1200" dirty="0" smtClean="0"/>
              <a:t>at the campuses/medical </a:t>
            </a:r>
          </a:p>
          <a:p>
            <a:pPr algn="ctr" eaLnBrk="0" hangingPunct="0">
              <a:spcBef>
                <a:spcPts val="0"/>
              </a:spcBef>
            </a:pPr>
            <a:r>
              <a:rPr lang="en-US" sz="1200" dirty="0" smtClean="0"/>
              <a:t>centers.”</a:t>
            </a:r>
            <a:endParaRPr kumimoji="0" lang="en-US" sz="1200" i="0" u="none" strike="noStrike" cap="none" normalizeH="0" baseline="0" dirty="0" smtClean="0">
              <a:ln>
                <a:noFill/>
              </a:ln>
              <a:solidFill>
                <a:schemeClr val="tx1"/>
              </a:solidFill>
              <a:effectLst/>
              <a:latin typeface="Trebuchet MS" pitchFamily="34" charset="0"/>
            </a:endParaRPr>
          </a:p>
        </p:txBody>
      </p:sp>
      <p:sp>
        <p:nvSpPr>
          <p:cNvPr id="12" name="Oval Callout 11"/>
          <p:cNvSpPr/>
          <p:nvPr/>
        </p:nvSpPr>
        <p:spPr bwMode="auto">
          <a:xfrm>
            <a:off x="3886200" y="4419600"/>
            <a:ext cx="2743200" cy="1524000"/>
          </a:xfrm>
          <a:prstGeom prst="wedgeEllipseCallout">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“The scale of the Center is amazing </a:t>
            </a:r>
          </a:p>
          <a:p>
            <a:pPr algn="ctr" eaLnBrk="0" hangingPunct="0">
              <a:spcBef>
                <a:spcPts val="0"/>
              </a:spcBef>
            </a:pPr>
            <a:r>
              <a:rPr lang="en-US" sz="1200" dirty="0" smtClean="0"/>
              <a:t>– 100 buildings, 10,000 employees.  </a:t>
            </a:r>
          </a:p>
          <a:p>
            <a:pPr algn="ctr" eaLnBrk="0" hangingPunct="0">
              <a:spcBef>
                <a:spcPts val="0"/>
              </a:spcBef>
            </a:pPr>
            <a:r>
              <a:rPr lang="en-US" sz="1200" dirty="0" smtClean="0"/>
              <a:t>I had no idea it was that large.”</a:t>
            </a:r>
            <a:endParaRPr kumimoji="0" lang="en-US" sz="1200" b="0" i="0" u="none" strike="noStrike" cap="none" normalizeH="0" baseline="0" dirty="0" smtClean="0">
              <a:ln>
                <a:noFill/>
              </a:ln>
              <a:solidFill>
                <a:schemeClr val="tx1"/>
              </a:solidFill>
              <a:effectLst/>
              <a:latin typeface="Trebuchet MS" pitchFamily="34" charset="0"/>
            </a:endParaRPr>
          </a:p>
        </p:txBody>
      </p:sp>
      <p:sp>
        <p:nvSpPr>
          <p:cNvPr id="13" name="Oval Callout 12"/>
          <p:cNvSpPr/>
          <p:nvPr/>
        </p:nvSpPr>
        <p:spPr bwMode="auto">
          <a:xfrm>
            <a:off x="4343400" y="1600200"/>
            <a:ext cx="1752600" cy="990600"/>
          </a:xfrm>
          <a:prstGeom prst="wedgeEllipseCallout">
            <a:avLst>
              <a:gd name="adj1" fmla="val 35094"/>
              <a:gd name="adj2" fmla="val 57923"/>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“…the tour was a </a:t>
            </a:r>
          </a:p>
          <a:p>
            <a:pPr algn="ctr" eaLnBrk="0" hangingPunct="0">
              <a:spcBef>
                <a:spcPts val="0"/>
              </a:spcBef>
            </a:pPr>
            <a:r>
              <a:rPr lang="en-US" sz="1200" dirty="0" smtClean="0"/>
              <a:t>very positive </a:t>
            </a:r>
          </a:p>
          <a:p>
            <a:pPr algn="ctr" eaLnBrk="0" hangingPunct="0">
              <a:spcBef>
                <a:spcPts val="0"/>
              </a:spcBef>
            </a:pPr>
            <a:r>
              <a:rPr lang="en-US" sz="1200" dirty="0" smtClean="0"/>
              <a:t>experience”</a:t>
            </a:r>
          </a:p>
        </p:txBody>
      </p:sp>
      <p:pic>
        <p:nvPicPr>
          <p:cNvPr id="1027" name="Picture 3"/>
          <p:cNvPicPr>
            <a:picLocks noChangeAspect="1" noChangeArrowheads="1"/>
          </p:cNvPicPr>
          <p:nvPr/>
        </p:nvPicPr>
        <p:blipFill>
          <a:blip r:embed="rId4" cstate="print"/>
          <a:srcRect t="14141"/>
          <a:stretch>
            <a:fillRect/>
          </a:stretch>
        </p:blipFill>
        <p:spPr bwMode="auto">
          <a:xfrm>
            <a:off x="1143000" y="3200400"/>
            <a:ext cx="2514600" cy="32385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66800" y="2438400"/>
            <a:ext cx="2543175" cy="657225"/>
          </a:xfrm>
          <a:prstGeom prst="rect">
            <a:avLst/>
          </a:prstGeom>
          <a:noFill/>
          <a:ln w="9525">
            <a:noFill/>
            <a:miter lim="800000"/>
            <a:headEnd/>
            <a:tailEnd/>
          </a:ln>
        </p:spPr>
      </p:pic>
      <p:sp>
        <p:nvSpPr>
          <p:cNvPr id="20" name="Oval Callout 19"/>
          <p:cNvSpPr/>
          <p:nvPr/>
        </p:nvSpPr>
        <p:spPr bwMode="auto">
          <a:xfrm>
            <a:off x="3962400" y="2971800"/>
            <a:ext cx="1752600" cy="990600"/>
          </a:xfrm>
          <a:prstGeom prst="wedgeEllipseCallout">
            <a:avLst>
              <a:gd name="adj1" fmla="val 35094"/>
              <a:gd name="adj2" fmla="val 57923"/>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“Amazed </a:t>
            </a:r>
          </a:p>
          <a:p>
            <a:pPr algn="ctr" eaLnBrk="0" hangingPunct="0">
              <a:spcBef>
                <a:spcPts val="0"/>
              </a:spcBef>
            </a:pPr>
            <a:r>
              <a:rPr lang="en-US" sz="1200" dirty="0" smtClean="0"/>
              <a:t>by the </a:t>
            </a:r>
          </a:p>
          <a:p>
            <a:pPr algn="ctr" eaLnBrk="0" hangingPunct="0">
              <a:spcBef>
                <a:spcPts val="0"/>
              </a:spcBef>
            </a:pPr>
            <a:r>
              <a:rPr lang="en-US" sz="1200" dirty="0" smtClean="0"/>
              <a:t>UCDHS footprint ”</a:t>
            </a:r>
          </a:p>
        </p:txBody>
      </p:sp>
      <p:sp>
        <p:nvSpPr>
          <p:cNvPr id="22" name="Oval Callout 21"/>
          <p:cNvSpPr/>
          <p:nvPr/>
        </p:nvSpPr>
        <p:spPr bwMode="auto">
          <a:xfrm>
            <a:off x="6248400" y="3429000"/>
            <a:ext cx="3581400" cy="1600200"/>
          </a:xfrm>
          <a:prstGeom prst="wedgeEllipseCallout">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b="1" i="1" dirty="0" smtClean="0"/>
              <a:t>“These trips are a </a:t>
            </a:r>
          </a:p>
          <a:p>
            <a:pPr algn="ctr" eaLnBrk="0" hangingPunct="0">
              <a:spcBef>
                <a:spcPts val="0"/>
              </a:spcBef>
            </a:pPr>
            <a:r>
              <a:rPr lang="en-US" sz="1200" b="1" i="1" dirty="0" smtClean="0"/>
              <a:t>wonderful opportunity….just </a:t>
            </a:r>
          </a:p>
          <a:p>
            <a:pPr algn="ctr" eaLnBrk="0" hangingPunct="0">
              <a:spcBef>
                <a:spcPts val="0"/>
              </a:spcBef>
            </a:pPr>
            <a:r>
              <a:rPr lang="en-US" sz="1200" b="1" i="1" dirty="0" smtClean="0"/>
              <a:t>inspiring to be reminded of the University’s </a:t>
            </a:r>
          </a:p>
          <a:p>
            <a:pPr algn="ctr" eaLnBrk="0" hangingPunct="0">
              <a:spcBef>
                <a:spcPts val="0"/>
              </a:spcBef>
            </a:pPr>
            <a:r>
              <a:rPr lang="en-US" sz="1200" b="1" i="1" dirty="0" smtClean="0"/>
              <a:t>impact as an organization. </a:t>
            </a:r>
          </a:p>
        </p:txBody>
      </p:sp>
      <p:sp>
        <p:nvSpPr>
          <p:cNvPr id="18" name="Rectangle 2"/>
          <p:cNvSpPr txBox="1">
            <a:spLocks noChangeArrowheads="1"/>
          </p:cNvSpPr>
          <p:nvPr/>
        </p:nvSpPr>
        <p:spPr bwMode="auto">
          <a:xfrm>
            <a:off x="6019800" y="6629400"/>
            <a:ext cx="3048000" cy="838200"/>
          </a:xfrm>
          <a:prstGeom prst="rect">
            <a:avLst/>
          </a:prstGeom>
          <a:solidFill>
            <a:schemeClr val="bg2"/>
          </a:solidFill>
          <a:ln w="28575">
            <a:solidFill>
              <a:schemeClr val="bg2"/>
            </a:solidFill>
            <a:miter lim="800000"/>
            <a:headEnd/>
            <a:tailEnd/>
          </a:ln>
        </p:spPr>
        <p:txBody>
          <a:bodyPr vert="horz" wrap="square" lIns="0" tIns="0" rIns="0" bIns="0" numCol="1" anchor="b" anchorCtr="0" compatLnSpc="1">
            <a:prstTxWarp prst="textNoShape">
              <a:avLst/>
            </a:prstTxWarp>
          </a:bodyPr>
          <a:lstStyle/>
          <a:p>
            <a:pPr marL="0" lvl="1" algn="ctr" defTabSz="1019175" eaLnBrk="0" hangingPunct="0"/>
            <a:r>
              <a:rPr lang="en-US" sz="1600" b="1" kern="0" dirty="0" smtClean="0">
                <a:solidFill>
                  <a:schemeClr val="bg1"/>
                </a:solidFill>
                <a:ea typeface="LF_Kai" pitchFamily="2" charset="-122"/>
              </a:rPr>
              <a:t>Senior Managers: </a:t>
            </a:r>
          </a:p>
          <a:p>
            <a:pPr marL="0" lvl="1" algn="ctr" defTabSz="1019175" eaLnBrk="0" hangingPunct="0"/>
            <a:r>
              <a:rPr lang="en-US" sz="1600" b="1" kern="0" dirty="0" smtClean="0">
                <a:solidFill>
                  <a:schemeClr val="bg1"/>
                </a:solidFill>
                <a:ea typeface="LF_Kai" pitchFamily="2" charset="-122"/>
              </a:rPr>
              <a:t>please submit any additional candidates for site visits</a:t>
            </a:r>
          </a:p>
        </p:txBody>
      </p:sp>
      <p:pic>
        <p:nvPicPr>
          <p:cNvPr id="21" name="Picture 2"/>
          <p:cNvPicPr>
            <a:picLocks noChangeAspect="1" noChangeArrowheads="1"/>
          </p:cNvPicPr>
          <p:nvPr/>
        </p:nvPicPr>
        <p:blipFill>
          <a:blip r:embed="rId6" cstate="print"/>
          <a:srcRect/>
          <a:stretch>
            <a:fillRect/>
          </a:stretch>
        </p:blipFill>
        <p:spPr bwMode="auto">
          <a:xfrm>
            <a:off x="8077200" y="76200"/>
            <a:ext cx="1836574" cy="1180999"/>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838200" y="6477000"/>
            <a:ext cx="914400" cy="9906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66775"/>
            <a:ext cx="8686800" cy="288925"/>
          </a:xfrm>
        </p:spPr>
        <p:txBody>
          <a:bodyPr/>
          <a:lstStyle/>
          <a:p>
            <a:r>
              <a:rPr lang="en-US" sz="2400" dirty="0" smtClean="0"/>
              <a:t>Pilot CFO Staff Development Program Overview </a:t>
            </a:r>
            <a:endParaRPr lang="en-US" sz="3000" dirty="0" smtClean="0">
              <a:solidFill>
                <a:schemeClr val="bg2"/>
              </a:solidFill>
            </a:endParaRPr>
          </a:p>
        </p:txBody>
      </p:sp>
      <p:pic>
        <p:nvPicPr>
          <p:cNvPr id="4098" name="Picture 2"/>
          <p:cNvPicPr>
            <a:picLocks noChangeAspect="1" noChangeArrowheads="1"/>
          </p:cNvPicPr>
          <p:nvPr/>
        </p:nvPicPr>
        <p:blipFill>
          <a:blip r:embed="rId4" cstate="print"/>
          <a:srcRect/>
          <a:stretch>
            <a:fillRect/>
          </a:stretch>
        </p:blipFill>
        <p:spPr bwMode="auto">
          <a:xfrm>
            <a:off x="7620000" y="228199"/>
            <a:ext cx="2133600" cy="1372000"/>
          </a:xfrm>
          <a:prstGeom prst="rect">
            <a:avLst/>
          </a:prstGeom>
          <a:noFill/>
          <a:ln w="9525">
            <a:noFill/>
            <a:miter lim="800000"/>
            <a:headEnd/>
            <a:tailEnd/>
          </a:ln>
        </p:spPr>
      </p:pic>
      <p:sp>
        <p:nvSpPr>
          <p:cNvPr id="5" name="Rectangle 4"/>
          <p:cNvSpPr/>
          <p:nvPr/>
        </p:nvSpPr>
        <p:spPr bwMode="auto">
          <a:xfrm>
            <a:off x="897575" y="1828800"/>
            <a:ext cx="8393875" cy="381000"/>
          </a:xfrm>
          <a:prstGeom prst="rect">
            <a:avLst/>
          </a:prstGeom>
          <a:solidFill>
            <a:schemeClr val="accent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sz="2000" b="1" dirty="0" smtClean="0">
                <a:solidFill>
                  <a:schemeClr val="bg1"/>
                </a:solidFill>
              </a:rPr>
              <a:t>Pilot CFO Staff Development Program</a:t>
            </a:r>
            <a:endParaRPr kumimoji="0" lang="en-US" sz="2000" b="1" i="0" u="none" strike="noStrike" cap="none" normalizeH="0" baseline="0" dirty="0" smtClean="0">
              <a:ln>
                <a:noFill/>
              </a:ln>
              <a:solidFill>
                <a:schemeClr val="bg1"/>
              </a:solidFill>
              <a:effectLst/>
              <a:latin typeface="Trebuchet MS" pitchFamily="34" charset="0"/>
            </a:endParaRPr>
          </a:p>
        </p:txBody>
      </p:sp>
      <p:sp>
        <p:nvSpPr>
          <p:cNvPr id="12" name="Rectangle 11"/>
          <p:cNvSpPr/>
          <p:nvPr/>
        </p:nvSpPr>
        <p:spPr>
          <a:xfrm>
            <a:off x="3229100" y="2286000"/>
            <a:ext cx="5715000" cy="3077766"/>
          </a:xfrm>
          <a:prstGeom prst="rect">
            <a:avLst/>
          </a:prstGeom>
        </p:spPr>
        <p:txBody>
          <a:bodyPr wrap="square">
            <a:spAutoFit/>
          </a:bodyPr>
          <a:lstStyle/>
          <a:p>
            <a:r>
              <a:rPr lang="en-US" sz="2000" dirty="0" smtClean="0"/>
              <a:t>A 9-month, 6 person program involving training courses, a group project, and a project/work opportunity in an area of interest within the CFO Division  </a:t>
            </a:r>
          </a:p>
          <a:p>
            <a:endParaRPr lang="en-US" dirty="0" smtClean="0"/>
          </a:p>
          <a:p>
            <a:r>
              <a:rPr lang="en-US" sz="2000" dirty="0" smtClean="0"/>
              <a:t>All non-managerial employees who have worked for the CFO Division for at least 1 year, received at least a “meets expectations” in their performance evaluation, and are approved and supported by their manager </a:t>
            </a:r>
          </a:p>
        </p:txBody>
      </p:sp>
      <p:sp>
        <p:nvSpPr>
          <p:cNvPr id="13" name="Rectangle 12"/>
          <p:cNvSpPr/>
          <p:nvPr/>
        </p:nvSpPr>
        <p:spPr>
          <a:xfrm>
            <a:off x="3229100" y="5610761"/>
            <a:ext cx="6096000" cy="1323439"/>
          </a:xfrm>
          <a:prstGeom prst="rect">
            <a:avLst/>
          </a:prstGeom>
        </p:spPr>
        <p:txBody>
          <a:bodyPr wrap="square">
            <a:spAutoFit/>
          </a:bodyPr>
          <a:lstStyle/>
          <a:p>
            <a:pPr>
              <a:spcBef>
                <a:spcPts val="0"/>
              </a:spcBef>
            </a:pPr>
            <a:r>
              <a:rPr lang="en-US" sz="2000" b="1" dirty="0" smtClean="0"/>
              <a:t>Application Due Date: </a:t>
            </a:r>
            <a:r>
              <a:rPr lang="en-US" sz="2000" dirty="0" smtClean="0"/>
              <a:t>June 30th, 2012 </a:t>
            </a:r>
          </a:p>
          <a:p>
            <a:pPr>
              <a:spcBef>
                <a:spcPts val="0"/>
              </a:spcBef>
            </a:pPr>
            <a:r>
              <a:rPr lang="en-US" sz="2000" b="1" dirty="0" smtClean="0"/>
              <a:t>Applicant Interviews</a:t>
            </a:r>
            <a:r>
              <a:rPr lang="en-US" sz="2000" dirty="0" smtClean="0"/>
              <a:t>: July 2012 </a:t>
            </a:r>
          </a:p>
          <a:p>
            <a:pPr>
              <a:spcBef>
                <a:spcPts val="0"/>
              </a:spcBef>
            </a:pPr>
            <a:r>
              <a:rPr lang="en-US" sz="2000" b="1" dirty="0" smtClean="0"/>
              <a:t>Select Participants: </a:t>
            </a:r>
            <a:r>
              <a:rPr lang="en-US" sz="2000" dirty="0" smtClean="0"/>
              <a:t>August 2012 </a:t>
            </a:r>
          </a:p>
          <a:p>
            <a:pPr>
              <a:spcBef>
                <a:spcPts val="0"/>
              </a:spcBef>
            </a:pPr>
            <a:r>
              <a:rPr lang="en-US" sz="2000" b="1" dirty="0" smtClean="0"/>
              <a:t>Program Length: </a:t>
            </a:r>
            <a:r>
              <a:rPr lang="en-US" sz="2000" dirty="0" smtClean="0"/>
              <a:t>September 6</a:t>
            </a:r>
            <a:r>
              <a:rPr lang="en-US" sz="2000" baseline="30000" dirty="0" smtClean="0"/>
              <a:t>th</a:t>
            </a:r>
            <a:r>
              <a:rPr lang="en-US" sz="2000" dirty="0" smtClean="0"/>
              <a:t> 2012- June 1, 2013</a:t>
            </a:r>
            <a:endParaRPr lang="en-US" sz="2000" dirty="0"/>
          </a:p>
        </p:txBody>
      </p:sp>
      <p:sp>
        <p:nvSpPr>
          <p:cNvPr id="14" name="Rectangle 13"/>
          <p:cNvSpPr/>
          <p:nvPr/>
        </p:nvSpPr>
        <p:spPr>
          <a:xfrm>
            <a:off x="914400" y="2286000"/>
            <a:ext cx="2362200" cy="3785652"/>
          </a:xfrm>
          <a:prstGeom prst="rect">
            <a:avLst/>
          </a:prstGeom>
        </p:spPr>
        <p:txBody>
          <a:bodyPr wrap="square">
            <a:spAutoFit/>
          </a:bodyPr>
          <a:lstStyle/>
          <a:p>
            <a:r>
              <a:rPr lang="en-US" sz="2000" b="1" i="1" dirty="0" smtClean="0">
                <a:solidFill>
                  <a:schemeClr val="accent1"/>
                </a:solidFill>
              </a:rPr>
              <a:t>What does program entail</a:t>
            </a:r>
            <a:r>
              <a:rPr lang="en-US" sz="2000" b="1" dirty="0" smtClean="0">
                <a:solidFill>
                  <a:schemeClr val="accent1"/>
                </a:solidFill>
              </a:rPr>
              <a:t>?</a:t>
            </a:r>
          </a:p>
          <a:p>
            <a:endParaRPr lang="en-US" sz="2000" dirty="0" smtClean="0"/>
          </a:p>
          <a:p>
            <a:endParaRPr lang="en-US" sz="2000" dirty="0" smtClean="0"/>
          </a:p>
          <a:p>
            <a:r>
              <a:rPr lang="en-US" sz="2000" dirty="0" smtClean="0"/>
              <a:t> </a:t>
            </a:r>
          </a:p>
          <a:p>
            <a:r>
              <a:rPr lang="en-US" sz="2000" b="1" dirty="0" smtClean="0">
                <a:solidFill>
                  <a:schemeClr val="accent1"/>
                </a:solidFill>
              </a:rPr>
              <a:t>Who can apply?  </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en-US" sz="2000" b="1" dirty="0" smtClean="0">
                <a:solidFill>
                  <a:schemeClr val="accent1"/>
                </a:solidFill>
              </a:rPr>
              <a:t>Process </a:t>
            </a:r>
          </a:p>
        </p:txBody>
      </p:sp>
      <p:sp>
        <p:nvSpPr>
          <p:cNvPr id="16" name="Rectangle 15"/>
          <p:cNvSpPr/>
          <p:nvPr/>
        </p:nvSpPr>
        <p:spPr bwMode="auto">
          <a:xfrm>
            <a:off x="919350" y="2262250"/>
            <a:ext cx="8377050" cy="1295400"/>
          </a:xfrm>
          <a:prstGeom prst="rect">
            <a:avLst/>
          </a:prstGeom>
          <a:noFill/>
          <a:ln w="19050" cap="flat" cmpd="sng" algn="ctr">
            <a:solidFill>
              <a:schemeClr val="accent1">
                <a:lumMod val="60000"/>
                <a:lumOff val="4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7" name="Rectangle 16"/>
          <p:cNvSpPr/>
          <p:nvPr/>
        </p:nvSpPr>
        <p:spPr bwMode="auto">
          <a:xfrm>
            <a:off x="914400" y="3733800"/>
            <a:ext cx="8382000" cy="1600200"/>
          </a:xfrm>
          <a:prstGeom prst="rect">
            <a:avLst/>
          </a:prstGeom>
          <a:noFill/>
          <a:ln w="19050" cap="flat" cmpd="sng" algn="ctr">
            <a:solidFill>
              <a:schemeClr val="accent1">
                <a:lumMod val="60000"/>
                <a:lumOff val="4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8" name="Rectangle 17"/>
          <p:cNvSpPr/>
          <p:nvPr/>
        </p:nvSpPr>
        <p:spPr bwMode="auto">
          <a:xfrm>
            <a:off x="914400" y="5486400"/>
            <a:ext cx="8382000" cy="1600200"/>
          </a:xfrm>
          <a:prstGeom prst="rect">
            <a:avLst/>
          </a:prstGeom>
          <a:noFill/>
          <a:ln w="19050" cap="flat" cmpd="sng" algn="ctr">
            <a:solidFill>
              <a:schemeClr val="accent1">
                <a:lumMod val="60000"/>
                <a:lumOff val="4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Rectangle 14"/>
          <p:cNvSpPr/>
          <p:nvPr/>
        </p:nvSpPr>
        <p:spPr bwMode="auto">
          <a:xfrm>
            <a:off x="914400" y="1371600"/>
            <a:ext cx="1447800" cy="3810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Speakers:</a:t>
            </a:r>
          </a:p>
        </p:txBody>
      </p:sp>
      <p:sp>
        <p:nvSpPr>
          <p:cNvPr id="20" name="Rectangle 19"/>
          <p:cNvSpPr/>
          <p:nvPr/>
        </p:nvSpPr>
        <p:spPr bwMode="auto">
          <a:xfrm>
            <a:off x="2590800" y="1371600"/>
            <a:ext cx="3276600" cy="3810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Maria A., Alan M., Brad N. </a:t>
            </a:r>
            <a:endParaRPr lang="en-US" sz="2000" dirty="0"/>
          </a:p>
        </p:txBody>
      </p:sp>
    </p:spTree>
    <p:custDataLst>
      <p:tags r:id="rId1"/>
    </p:custData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9500" y="6477000"/>
            <a:ext cx="914400" cy="9906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66775"/>
            <a:ext cx="8686800" cy="288925"/>
          </a:xfrm>
        </p:spPr>
        <p:txBody>
          <a:bodyPr/>
          <a:lstStyle/>
          <a:p>
            <a:r>
              <a:rPr lang="en-US" sz="2400" dirty="0" smtClean="0"/>
              <a:t>Pilot CFO Staff Development Program cont. </a:t>
            </a:r>
            <a:endParaRPr lang="en-US" sz="3000" dirty="0" smtClean="0">
              <a:solidFill>
                <a:schemeClr val="bg2"/>
              </a:solidFill>
            </a:endParaRPr>
          </a:p>
        </p:txBody>
      </p:sp>
      <p:pic>
        <p:nvPicPr>
          <p:cNvPr id="4098" name="Picture 2"/>
          <p:cNvPicPr>
            <a:picLocks noChangeAspect="1" noChangeArrowheads="1"/>
          </p:cNvPicPr>
          <p:nvPr/>
        </p:nvPicPr>
        <p:blipFill>
          <a:blip r:embed="rId4" cstate="print"/>
          <a:srcRect/>
          <a:stretch>
            <a:fillRect/>
          </a:stretch>
        </p:blipFill>
        <p:spPr bwMode="auto">
          <a:xfrm>
            <a:off x="7543800" y="76200"/>
            <a:ext cx="2369974" cy="1523999"/>
          </a:xfrm>
          <a:prstGeom prst="rect">
            <a:avLst/>
          </a:prstGeom>
          <a:noFill/>
          <a:ln w="9525">
            <a:noFill/>
            <a:miter lim="800000"/>
            <a:headEnd/>
            <a:tailEnd/>
          </a:ln>
        </p:spPr>
      </p:pic>
      <p:sp>
        <p:nvSpPr>
          <p:cNvPr id="28" name="Rectangle 27"/>
          <p:cNvSpPr>
            <a:spLocks noChangeArrowheads="1"/>
          </p:cNvSpPr>
          <p:nvPr/>
        </p:nvSpPr>
        <p:spPr bwMode="gray">
          <a:xfrm>
            <a:off x="914400" y="2590800"/>
            <a:ext cx="4038600" cy="2004950"/>
          </a:xfrm>
          <a:prstGeom prst="rect">
            <a:avLst/>
          </a:prstGeom>
          <a:noFill/>
          <a:ln w="9525">
            <a:noFill/>
            <a:miter lim="800000"/>
            <a:headEnd/>
            <a:tailEnd/>
          </a:ln>
        </p:spPr>
        <p:txBody>
          <a:bodyPr lIns="91429" tIns="36571" rIns="36571" bIns="36571"/>
          <a:lstStyle/>
          <a:p>
            <a:pPr marL="233363" lvl="1" indent="-231775" defTabSz="1019175" eaLnBrk="0" hangingPunct="0">
              <a:buClr>
                <a:schemeClr val="folHlink"/>
              </a:buClr>
              <a:buSzPct val="125000"/>
              <a:buFont typeface="Arial" pitchFamily="34" charset="0"/>
              <a:buChar char="•"/>
            </a:pPr>
            <a:r>
              <a:rPr lang="en-US" sz="1800" b="1" dirty="0" smtClean="0"/>
              <a:t>½-</a:t>
            </a:r>
            <a:r>
              <a:rPr lang="en-US" sz="1800" dirty="0" smtClean="0"/>
              <a:t>1 day courses every other week</a:t>
            </a:r>
          </a:p>
          <a:p>
            <a:pPr marL="233363" lvl="1" indent="-231775" defTabSz="1019175" eaLnBrk="0" hangingPunct="0">
              <a:buClr>
                <a:schemeClr val="folHlink"/>
              </a:buClr>
              <a:buSzPct val="125000"/>
              <a:buFont typeface="Arial" pitchFamily="34" charset="0"/>
              <a:buChar char="•"/>
            </a:pPr>
            <a:endParaRPr lang="en-US" sz="1800" dirty="0" smtClean="0"/>
          </a:p>
          <a:p>
            <a:pPr marL="233363" lvl="1" indent="-231775" defTabSz="1019175" eaLnBrk="0" hangingPunct="0">
              <a:buClr>
                <a:schemeClr val="folHlink"/>
              </a:buClr>
              <a:buSzPct val="125000"/>
              <a:buFont typeface="Arial" pitchFamily="34" charset="0"/>
              <a:buChar char="•"/>
            </a:pPr>
            <a:r>
              <a:rPr lang="en-US" sz="1800" dirty="0" smtClean="0"/>
              <a:t>Courses will include Skills Assessment, </a:t>
            </a:r>
            <a:r>
              <a:rPr lang="en-US" sz="1800" dirty="0" err="1" smtClean="0"/>
              <a:t>Powerpoint</a:t>
            </a:r>
            <a:r>
              <a:rPr lang="en-US" sz="1800" dirty="0" smtClean="0"/>
              <a:t>, Excel, Modeling, Presentation Skills, Communications, Project Management</a:t>
            </a:r>
          </a:p>
        </p:txBody>
      </p:sp>
      <p:sp>
        <p:nvSpPr>
          <p:cNvPr id="5" name="Rectangle 4"/>
          <p:cNvSpPr/>
          <p:nvPr/>
        </p:nvSpPr>
        <p:spPr bwMode="auto">
          <a:xfrm>
            <a:off x="990600" y="2057400"/>
            <a:ext cx="3962400" cy="533400"/>
          </a:xfrm>
          <a:prstGeom prst="rect">
            <a:avLst/>
          </a:prstGeom>
          <a:solidFill>
            <a:schemeClr val="accent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b="1" dirty="0" smtClean="0">
                <a:solidFill>
                  <a:schemeClr val="bg1"/>
                </a:solidFill>
              </a:rPr>
              <a:t>9 Month Training Component</a:t>
            </a:r>
            <a:endParaRPr kumimoji="0" lang="en-US" sz="2000" b="1" i="0" u="none" strike="noStrike" cap="none" normalizeH="0" baseline="0" dirty="0" smtClean="0">
              <a:ln>
                <a:noFill/>
              </a:ln>
              <a:solidFill>
                <a:schemeClr val="bg1"/>
              </a:solidFill>
              <a:effectLst/>
              <a:latin typeface="Trebuchet MS" pitchFamily="34" charset="0"/>
            </a:endParaRPr>
          </a:p>
        </p:txBody>
      </p:sp>
      <p:sp>
        <p:nvSpPr>
          <p:cNvPr id="6" name="Rectangle 5"/>
          <p:cNvSpPr/>
          <p:nvPr/>
        </p:nvSpPr>
        <p:spPr bwMode="auto">
          <a:xfrm>
            <a:off x="5181600" y="2057400"/>
            <a:ext cx="4495800" cy="5334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b="1" dirty="0" smtClean="0"/>
              <a:t>Internship Component</a:t>
            </a:r>
            <a:endParaRPr kumimoji="0" lang="en-US" sz="2000" b="1" i="0" u="none" strike="noStrike" cap="none" normalizeH="0" baseline="0" dirty="0" smtClean="0">
              <a:ln>
                <a:noFill/>
              </a:ln>
              <a:solidFill>
                <a:schemeClr val="tx1"/>
              </a:solidFill>
              <a:effectLst/>
              <a:latin typeface="Trebuchet MS" pitchFamily="34" charset="0"/>
            </a:endParaRPr>
          </a:p>
        </p:txBody>
      </p:sp>
      <p:sp>
        <p:nvSpPr>
          <p:cNvPr id="7" name="Rectangle 6"/>
          <p:cNvSpPr/>
          <p:nvPr/>
        </p:nvSpPr>
        <p:spPr bwMode="auto">
          <a:xfrm>
            <a:off x="990600" y="4876800"/>
            <a:ext cx="3962400" cy="533400"/>
          </a:xfrm>
          <a:prstGeom prst="rect">
            <a:avLst/>
          </a:prstGeom>
          <a:solidFill>
            <a:srgbClr val="BAAFD3"/>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b="1" dirty="0" smtClean="0"/>
              <a:t>Group Project</a:t>
            </a:r>
            <a:endParaRPr kumimoji="0" lang="en-US" sz="2000" b="1" i="0" u="none" strike="noStrike" cap="none" normalizeH="0" baseline="0" dirty="0" smtClean="0">
              <a:ln>
                <a:noFill/>
              </a:ln>
              <a:solidFill>
                <a:schemeClr val="tx1"/>
              </a:solidFill>
              <a:effectLst/>
              <a:latin typeface="Trebuchet MS" pitchFamily="34" charset="0"/>
            </a:endParaRPr>
          </a:p>
        </p:txBody>
      </p:sp>
      <p:sp>
        <p:nvSpPr>
          <p:cNvPr id="8" name="Rectangle 7"/>
          <p:cNvSpPr>
            <a:spLocks noChangeArrowheads="1"/>
          </p:cNvSpPr>
          <p:nvPr/>
        </p:nvSpPr>
        <p:spPr bwMode="gray">
          <a:xfrm>
            <a:off x="5181600" y="2590800"/>
            <a:ext cx="4495800" cy="4648200"/>
          </a:xfrm>
          <a:prstGeom prst="rect">
            <a:avLst/>
          </a:prstGeom>
          <a:noFill/>
          <a:ln w="9525">
            <a:noFill/>
            <a:miter lim="800000"/>
            <a:headEnd/>
            <a:tailEnd/>
          </a:ln>
        </p:spPr>
        <p:txBody>
          <a:bodyPr lIns="91429" tIns="36571" rIns="36571" bIns="36571"/>
          <a:lstStyle/>
          <a:p>
            <a:pPr marL="233363" lvl="1" indent="-231775" defTabSz="1019175" eaLnBrk="0" hangingPunct="0">
              <a:buClr>
                <a:schemeClr val="folHlink"/>
              </a:buClr>
              <a:buSzPct val="125000"/>
              <a:buFont typeface="Arial" pitchFamily="34" charset="0"/>
              <a:buChar char="•"/>
            </a:pPr>
            <a:r>
              <a:rPr lang="en-US" sz="1800" dirty="0" smtClean="0"/>
              <a:t>From 10-30% of time, for 1-3 months</a:t>
            </a:r>
          </a:p>
          <a:p>
            <a:pPr marL="233363" lvl="1" indent="-231775" defTabSz="1019175" eaLnBrk="0" hangingPunct="0">
              <a:buClr>
                <a:schemeClr val="folHlink"/>
              </a:buClr>
              <a:buSzPct val="125000"/>
              <a:buFont typeface="Arial" pitchFamily="34" charset="0"/>
              <a:buChar char="•"/>
            </a:pPr>
            <a:endParaRPr lang="en-US" sz="1800" dirty="0" smtClean="0"/>
          </a:p>
          <a:p>
            <a:pPr marL="233363" lvl="1" indent="-231775" defTabSz="1019175" eaLnBrk="0" hangingPunct="0">
              <a:buClr>
                <a:schemeClr val="folHlink"/>
              </a:buClr>
              <a:buSzPct val="125000"/>
              <a:buFont typeface="Arial" pitchFamily="34" charset="0"/>
              <a:buChar char="•"/>
            </a:pPr>
            <a:r>
              <a:rPr lang="en-US" sz="1800" dirty="0" smtClean="0"/>
              <a:t>Sample Projects include: </a:t>
            </a:r>
          </a:p>
          <a:p>
            <a:pPr marL="690563" lvl="2" indent="-231775" defTabSz="1019175" eaLnBrk="0" hangingPunct="0">
              <a:buClr>
                <a:schemeClr val="folHlink"/>
              </a:buClr>
              <a:buSzPct val="125000"/>
              <a:buFont typeface="Arial" pitchFamily="34" charset="0"/>
              <a:buChar char="•"/>
            </a:pPr>
            <a:r>
              <a:rPr lang="en-US" sz="1800" b="1" dirty="0" smtClean="0"/>
              <a:t>UC Path </a:t>
            </a:r>
            <a:r>
              <a:rPr lang="en-US" sz="1800" dirty="0" smtClean="0"/>
              <a:t>– User Acceptance Testing</a:t>
            </a:r>
          </a:p>
          <a:p>
            <a:pPr marL="690563" lvl="2" indent="-231775" defTabSz="1019175" eaLnBrk="0" hangingPunct="0">
              <a:buClr>
                <a:schemeClr val="folHlink"/>
              </a:buClr>
              <a:buSzPct val="125000"/>
              <a:buFont typeface="Arial" pitchFamily="34" charset="0"/>
              <a:buChar char="•"/>
            </a:pPr>
            <a:endParaRPr lang="en-US" sz="1800" b="1" dirty="0" smtClean="0"/>
          </a:p>
          <a:p>
            <a:pPr marL="690563" lvl="2" indent="-231775" defTabSz="1019175" eaLnBrk="0" hangingPunct="0">
              <a:buClr>
                <a:schemeClr val="folHlink"/>
              </a:buClr>
              <a:buSzPct val="125000"/>
              <a:buFont typeface="Arial" pitchFamily="34" charset="0"/>
              <a:buChar char="•"/>
            </a:pPr>
            <a:r>
              <a:rPr lang="en-US" sz="1800" b="1" dirty="0" smtClean="0"/>
              <a:t>Capital Markets Finance </a:t>
            </a:r>
            <a:r>
              <a:rPr lang="en-US" sz="1800" dirty="0" smtClean="0"/>
              <a:t>- Produce debt service schedules for the DIS after a major bond issuance</a:t>
            </a:r>
          </a:p>
          <a:p>
            <a:pPr marL="690563" lvl="2" indent="-231775" defTabSz="1019175" eaLnBrk="0" hangingPunct="0">
              <a:buClr>
                <a:schemeClr val="folHlink"/>
              </a:buClr>
              <a:buSzPct val="125000"/>
              <a:buFont typeface="Arial" pitchFamily="34" charset="0"/>
              <a:buChar char="•"/>
            </a:pPr>
            <a:endParaRPr lang="en-US" sz="1800" dirty="0" smtClean="0"/>
          </a:p>
          <a:p>
            <a:pPr marL="690563" lvl="2" indent="-231775" defTabSz="1019175" eaLnBrk="0" hangingPunct="0">
              <a:buClr>
                <a:schemeClr val="folHlink"/>
              </a:buClr>
              <a:buSzPct val="125000"/>
              <a:buFont typeface="Arial" pitchFamily="34" charset="0"/>
              <a:buChar char="•"/>
            </a:pPr>
            <a:r>
              <a:rPr lang="en-US" sz="1800" b="1" dirty="0" smtClean="0"/>
              <a:t>Banking – </a:t>
            </a:r>
            <a:r>
              <a:rPr lang="en-US" sz="1800" dirty="0" smtClean="0"/>
              <a:t>Help campuses with cash flow data </a:t>
            </a:r>
          </a:p>
          <a:p>
            <a:pPr marL="690563" lvl="2" indent="-231775" defTabSz="1019175" eaLnBrk="0" hangingPunct="0">
              <a:buClr>
                <a:schemeClr val="folHlink"/>
              </a:buClr>
              <a:buSzPct val="125000"/>
              <a:buFont typeface="Arial" pitchFamily="34" charset="0"/>
              <a:buChar char="•"/>
            </a:pPr>
            <a:endParaRPr lang="en-US" sz="1800" dirty="0" smtClean="0"/>
          </a:p>
          <a:p>
            <a:pPr marL="690563" lvl="2" indent="-231775" defTabSz="1019175" eaLnBrk="0" hangingPunct="0">
              <a:buClr>
                <a:schemeClr val="folHlink"/>
              </a:buClr>
              <a:buSzPct val="125000"/>
              <a:buFont typeface="Arial" pitchFamily="34" charset="0"/>
              <a:buChar char="•"/>
            </a:pPr>
            <a:r>
              <a:rPr lang="en-US" sz="1800" b="1" dirty="0" smtClean="0"/>
              <a:t>Corporate Accounting </a:t>
            </a:r>
            <a:r>
              <a:rPr lang="en-US" sz="1800" dirty="0" smtClean="0"/>
              <a:t>– Assist in compilation of financial data  </a:t>
            </a:r>
          </a:p>
          <a:p>
            <a:pPr marL="690563" lvl="2" indent="-231775" defTabSz="1019175" eaLnBrk="0" hangingPunct="0">
              <a:buClr>
                <a:schemeClr val="folHlink"/>
              </a:buClr>
              <a:buSzPct val="125000"/>
              <a:buFont typeface="Arial" pitchFamily="34" charset="0"/>
              <a:buChar char="•"/>
            </a:pPr>
            <a:endParaRPr lang="en-US" sz="1800" dirty="0" smtClean="0"/>
          </a:p>
          <a:p>
            <a:pPr marL="690563" lvl="2" indent="-231775" defTabSz="1019175" eaLnBrk="0" hangingPunct="0">
              <a:buClr>
                <a:schemeClr val="folHlink"/>
              </a:buClr>
              <a:buSzPct val="125000"/>
              <a:buFont typeface="Arial" pitchFamily="34" charset="0"/>
              <a:buChar char="•"/>
            </a:pPr>
            <a:r>
              <a:rPr lang="en-US" sz="1800" b="1" dirty="0" smtClean="0"/>
              <a:t>Risk</a:t>
            </a:r>
            <a:r>
              <a:rPr lang="en-US" sz="1800" dirty="0" smtClean="0"/>
              <a:t> -  Propose funding model for self insurance</a:t>
            </a:r>
            <a:br>
              <a:rPr lang="en-US" sz="1800" dirty="0" smtClean="0"/>
            </a:br>
            <a:endParaRPr lang="en-US" sz="1800" dirty="0" smtClean="0"/>
          </a:p>
        </p:txBody>
      </p:sp>
      <p:sp>
        <p:nvSpPr>
          <p:cNvPr id="9" name="Rectangle 8"/>
          <p:cNvSpPr>
            <a:spLocks noChangeArrowheads="1"/>
          </p:cNvSpPr>
          <p:nvPr/>
        </p:nvSpPr>
        <p:spPr bwMode="gray">
          <a:xfrm>
            <a:off x="990600" y="5486400"/>
            <a:ext cx="4038600" cy="1828800"/>
          </a:xfrm>
          <a:prstGeom prst="rect">
            <a:avLst/>
          </a:prstGeom>
          <a:noFill/>
          <a:ln w="9525">
            <a:noFill/>
            <a:miter lim="800000"/>
            <a:headEnd/>
            <a:tailEnd/>
          </a:ln>
        </p:spPr>
        <p:txBody>
          <a:bodyPr lIns="91429" tIns="36571" rIns="36571" bIns="36571"/>
          <a:lstStyle/>
          <a:p>
            <a:pPr marL="233363" lvl="1" indent="-231775" defTabSz="1019175" eaLnBrk="0" hangingPunct="0">
              <a:buClr>
                <a:schemeClr val="folHlink"/>
              </a:buClr>
              <a:buSzPct val="125000"/>
              <a:buFont typeface="Arial" pitchFamily="34" charset="0"/>
              <a:buChar char="•"/>
            </a:pPr>
            <a:r>
              <a:rPr lang="en-US" sz="1800" dirty="0" smtClean="0"/>
              <a:t>Program participants will work on a group project throughout the year</a:t>
            </a:r>
          </a:p>
          <a:p>
            <a:pPr marL="233363" lvl="1" indent="-231775" defTabSz="1019175" eaLnBrk="0" hangingPunct="0">
              <a:buClr>
                <a:schemeClr val="folHlink"/>
              </a:buClr>
              <a:buSzPct val="125000"/>
              <a:buFont typeface="Arial" pitchFamily="34" charset="0"/>
              <a:buChar char="•"/>
            </a:pPr>
            <a:endParaRPr lang="en-US" sz="1800" dirty="0" smtClean="0"/>
          </a:p>
          <a:p>
            <a:pPr marL="233363" lvl="1" indent="-231775" defTabSz="1019175" eaLnBrk="0" hangingPunct="0">
              <a:buClr>
                <a:schemeClr val="folHlink"/>
              </a:buClr>
              <a:buSzPct val="125000"/>
              <a:buFont typeface="Arial" pitchFamily="34" charset="0"/>
              <a:buChar char="•"/>
            </a:pPr>
            <a:r>
              <a:rPr lang="en-US" sz="1800" dirty="0" smtClean="0"/>
              <a:t>Findings/Results/Conclusions from project will be presented at next annual Town Hall </a:t>
            </a:r>
          </a:p>
          <a:p>
            <a:pPr marL="233363" lvl="1" indent="-231775" defTabSz="1019175" eaLnBrk="0" hangingPunct="0">
              <a:buClr>
                <a:schemeClr val="folHlink"/>
              </a:buClr>
              <a:buSzPct val="125000"/>
              <a:buFont typeface="Arial" pitchFamily="34" charset="0"/>
              <a:buChar char="•"/>
            </a:pPr>
            <a:endParaRPr lang="en-US" sz="1800" dirty="0" smtClean="0"/>
          </a:p>
        </p:txBody>
      </p:sp>
    </p:spTree>
    <p:custDataLst>
      <p:tags r:id="rId1"/>
    </p:custData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457200"/>
            <a:ext cx="6324600" cy="746125"/>
          </a:xfrm>
        </p:spPr>
        <p:txBody>
          <a:bodyPr/>
          <a:lstStyle/>
          <a:p>
            <a:r>
              <a:rPr lang="en-US" sz="2400" dirty="0" smtClean="0"/>
              <a:t>Steps left to Climb: </a:t>
            </a:r>
            <a:r>
              <a:rPr lang="en-US" sz="2300" dirty="0" smtClean="0"/>
              <a:t/>
            </a:r>
            <a:br>
              <a:rPr lang="en-US" sz="2300" dirty="0" smtClean="0"/>
            </a:br>
            <a:r>
              <a:rPr lang="en-US" sz="2300" dirty="0" smtClean="0"/>
              <a:t> </a:t>
            </a:r>
            <a:r>
              <a:rPr lang="en-US" sz="3000" dirty="0" smtClean="0">
                <a:solidFill>
                  <a:schemeClr val="bg2"/>
                </a:solidFill>
              </a:rPr>
              <a:t>“Develop our Staff”</a:t>
            </a:r>
          </a:p>
        </p:txBody>
      </p:sp>
      <p:grpSp>
        <p:nvGrpSpPr>
          <p:cNvPr id="2" name="Group 80"/>
          <p:cNvGrpSpPr/>
          <p:nvPr/>
        </p:nvGrpSpPr>
        <p:grpSpPr>
          <a:xfrm>
            <a:off x="1233050" y="1735775"/>
            <a:ext cx="3276600" cy="1302327"/>
            <a:chOff x="2057400" y="1869140"/>
            <a:chExt cx="3538850" cy="1067035"/>
          </a:xfrm>
        </p:grpSpPr>
        <p:sp>
          <p:nvSpPr>
            <p:cNvPr id="16" name="Curved Up Ribbon 1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7" name="TextBox 16"/>
            <p:cNvSpPr txBox="1"/>
            <p:nvPr/>
          </p:nvSpPr>
          <p:spPr>
            <a:xfrm>
              <a:off x="2907475" y="1869140"/>
              <a:ext cx="1828801" cy="781728"/>
            </a:xfrm>
            <a:prstGeom prst="rect">
              <a:avLst/>
            </a:prstGeom>
            <a:noFill/>
            <a:ln w="50800">
              <a:noFill/>
            </a:ln>
          </p:spPr>
          <p:txBody>
            <a:bodyPr wrap="square" rtlCol="0">
              <a:spAutoFit/>
            </a:bodyPr>
            <a:lstStyle/>
            <a:p>
              <a:pPr algn="ctr"/>
              <a:endParaRPr lang="en-US" sz="1600" b="1" cap="small" dirty="0" smtClean="0">
                <a:solidFill>
                  <a:schemeClr val="bg2"/>
                </a:solidFill>
              </a:endParaRPr>
            </a:p>
            <a:p>
              <a:pPr algn="ctr"/>
              <a:r>
                <a:rPr lang="en-US" sz="2000" b="1" cap="small" dirty="0" smtClean="0">
                  <a:solidFill>
                    <a:schemeClr val="bg2"/>
                  </a:solidFill>
                </a:rPr>
                <a:t>Biggest </a:t>
              </a:r>
            </a:p>
            <a:p>
              <a:pPr algn="ctr"/>
              <a:r>
                <a:rPr lang="en-US" sz="2000" b="1" cap="small" dirty="0" smtClean="0">
                  <a:solidFill>
                    <a:schemeClr val="bg2"/>
                  </a:solidFill>
                </a:rPr>
                <a:t>Barriers</a:t>
              </a:r>
            </a:p>
          </p:txBody>
        </p:sp>
      </p:grpSp>
      <p:sp>
        <p:nvSpPr>
          <p:cNvPr id="18" name="TextBox 17"/>
          <p:cNvSpPr txBox="1"/>
          <p:nvPr/>
        </p:nvSpPr>
        <p:spPr>
          <a:xfrm>
            <a:off x="1295400" y="3200400"/>
            <a:ext cx="3048000" cy="2585323"/>
          </a:xfrm>
          <a:prstGeom prst="rect">
            <a:avLst/>
          </a:prstGeom>
          <a:solidFill>
            <a:schemeClr val="accent1"/>
          </a:solidFill>
          <a:ln w="25400">
            <a:solidFill>
              <a:schemeClr val="bg2"/>
            </a:solidFill>
          </a:ln>
        </p:spPr>
        <p:txBody>
          <a:bodyPr wrap="square" rtlCol="0">
            <a:spAutoFit/>
          </a:bodyPr>
          <a:lstStyle/>
          <a:p>
            <a:pPr marL="342900" indent="-342900">
              <a:buAutoNum type="arabicPeriod"/>
            </a:pPr>
            <a:r>
              <a:rPr lang="en-US" sz="1800" dirty="0" smtClean="0">
                <a:solidFill>
                  <a:schemeClr val="bg1"/>
                </a:solidFill>
              </a:rPr>
              <a:t>Lack of Time</a:t>
            </a:r>
          </a:p>
          <a:p>
            <a:pPr marL="342900" indent="-342900">
              <a:buAutoNum type="arabicPeriod"/>
            </a:pPr>
            <a:endParaRPr lang="en-US" sz="1800" dirty="0" smtClean="0">
              <a:solidFill>
                <a:schemeClr val="bg1"/>
              </a:solidFill>
            </a:endParaRPr>
          </a:p>
          <a:p>
            <a:pPr marL="342900" indent="-342900">
              <a:buAutoNum type="arabicPeriod"/>
            </a:pPr>
            <a:r>
              <a:rPr lang="en-US" sz="1800" dirty="0" smtClean="0">
                <a:solidFill>
                  <a:schemeClr val="bg1"/>
                </a:solidFill>
              </a:rPr>
              <a:t>No career tracks</a:t>
            </a:r>
          </a:p>
          <a:p>
            <a:r>
              <a:rPr lang="en-US" sz="1800" dirty="0" smtClean="0">
                <a:solidFill>
                  <a:schemeClr val="bg1"/>
                </a:solidFill>
              </a:rPr>
              <a:t> </a:t>
            </a:r>
          </a:p>
          <a:p>
            <a:r>
              <a:rPr lang="en-US" sz="1800" dirty="0" smtClean="0">
                <a:solidFill>
                  <a:schemeClr val="bg1"/>
                </a:solidFill>
              </a:rPr>
              <a:t>3. Lack of structured programs</a:t>
            </a:r>
          </a:p>
          <a:p>
            <a:endParaRPr lang="en-US" sz="1800" dirty="0" smtClean="0">
              <a:solidFill>
                <a:schemeClr val="bg1"/>
              </a:solidFill>
            </a:endParaRPr>
          </a:p>
          <a:p>
            <a:endParaRPr lang="en-US" sz="1800" dirty="0" smtClean="0">
              <a:solidFill>
                <a:schemeClr val="bg1"/>
              </a:solidFill>
            </a:endParaRPr>
          </a:p>
          <a:p>
            <a:endParaRPr lang="en-US" sz="1800" dirty="0" smtClean="0">
              <a:solidFill>
                <a:schemeClr val="bg1"/>
              </a:solidFill>
            </a:endParaRPr>
          </a:p>
        </p:txBody>
      </p:sp>
      <p:grpSp>
        <p:nvGrpSpPr>
          <p:cNvPr id="3" name="Group 80"/>
          <p:cNvGrpSpPr/>
          <p:nvPr/>
        </p:nvGrpSpPr>
        <p:grpSpPr>
          <a:xfrm>
            <a:off x="5271650" y="1861114"/>
            <a:ext cx="3276600" cy="1196594"/>
            <a:chOff x="2057400" y="1955770"/>
            <a:chExt cx="3538850" cy="980405"/>
          </a:xfrm>
        </p:grpSpPr>
        <p:sp>
          <p:nvSpPr>
            <p:cNvPr id="20" name="Curved Up Ribbon 19"/>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23" name="TextBox 22"/>
            <p:cNvSpPr txBox="1"/>
            <p:nvPr/>
          </p:nvSpPr>
          <p:spPr>
            <a:xfrm>
              <a:off x="2865430" y="1991726"/>
              <a:ext cx="1828801" cy="706077"/>
            </a:xfrm>
            <a:prstGeom prst="rect">
              <a:avLst/>
            </a:prstGeom>
            <a:noFill/>
            <a:ln w="50800">
              <a:noFill/>
            </a:ln>
          </p:spPr>
          <p:txBody>
            <a:bodyPr wrap="square" rtlCol="0">
              <a:spAutoFit/>
            </a:bodyPr>
            <a:lstStyle/>
            <a:p>
              <a:pPr algn="ctr">
                <a:lnSpc>
                  <a:spcPts val="2000"/>
                </a:lnSpc>
              </a:pPr>
              <a:r>
                <a:rPr lang="en-US" sz="2000" b="1" cap="small" dirty="0" smtClean="0">
                  <a:solidFill>
                    <a:schemeClr val="bg2"/>
                  </a:solidFill>
                </a:rPr>
                <a:t>Ideas</a:t>
              </a:r>
            </a:p>
            <a:p>
              <a:pPr algn="ctr">
                <a:lnSpc>
                  <a:spcPts val="2000"/>
                </a:lnSpc>
              </a:pPr>
              <a:r>
                <a:rPr lang="en-US" sz="2000" b="1" cap="small" dirty="0" smtClean="0">
                  <a:solidFill>
                    <a:schemeClr val="bg2"/>
                  </a:solidFill>
                </a:rPr>
                <a:t>For</a:t>
              </a:r>
              <a:br>
                <a:rPr lang="en-US" sz="2000" b="1" cap="small" dirty="0" smtClean="0">
                  <a:solidFill>
                    <a:schemeClr val="bg2"/>
                  </a:solidFill>
                </a:rPr>
              </a:br>
              <a:r>
                <a:rPr lang="en-US" sz="2000" b="1" cap="small" dirty="0" smtClean="0">
                  <a:solidFill>
                    <a:schemeClr val="bg2"/>
                  </a:solidFill>
                </a:rPr>
                <a:t>Overcoming</a:t>
              </a:r>
            </a:p>
          </p:txBody>
        </p:sp>
      </p:grpSp>
      <p:sp>
        <p:nvSpPr>
          <p:cNvPr id="26" name="TextBox 25"/>
          <p:cNvSpPr txBox="1"/>
          <p:nvPr/>
        </p:nvSpPr>
        <p:spPr>
          <a:xfrm>
            <a:off x="5347850" y="3203182"/>
            <a:ext cx="3048000" cy="2585323"/>
          </a:xfrm>
          <a:prstGeom prst="rect">
            <a:avLst/>
          </a:prstGeom>
          <a:solidFill>
            <a:schemeClr val="accent1"/>
          </a:solidFill>
          <a:ln w="25400">
            <a:solidFill>
              <a:schemeClr val="bg2"/>
            </a:solidFill>
          </a:ln>
        </p:spPr>
        <p:txBody>
          <a:bodyPr wrap="square" rtlCol="0">
            <a:spAutoFit/>
          </a:bodyPr>
          <a:lstStyle/>
          <a:p>
            <a:pPr marL="342900" indent="-342900">
              <a:buAutoNum type="arabicPeriod"/>
            </a:pPr>
            <a:r>
              <a:rPr lang="en-US" sz="1800" dirty="0" smtClean="0">
                <a:solidFill>
                  <a:schemeClr val="bg1"/>
                </a:solidFill>
              </a:rPr>
              <a:t>Managers must make this a priority </a:t>
            </a:r>
          </a:p>
          <a:p>
            <a:pPr marL="342900" indent="-342900">
              <a:buAutoNum type="arabicPeriod"/>
            </a:pPr>
            <a:endParaRPr lang="en-US" sz="1800" dirty="0" smtClean="0">
              <a:solidFill>
                <a:schemeClr val="bg1"/>
              </a:solidFill>
            </a:endParaRPr>
          </a:p>
          <a:p>
            <a:pPr marL="342900" indent="-342900">
              <a:buAutoNum type="arabicPeriod" startAt="2"/>
            </a:pPr>
            <a:r>
              <a:rPr lang="en-US" sz="1800" dirty="0" smtClean="0">
                <a:solidFill>
                  <a:schemeClr val="bg1"/>
                </a:solidFill>
              </a:rPr>
              <a:t>Create cross-training opportunities, HR Career Track Program</a:t>
            </a:r>
          </a:p>
          <a:p>
            <a:pPr marL="342900" indent="-342900">
              <a:buAutoNum type="arabicPeriod" startAt="2"/>
            </a:pPr>
            <a:endParaRPr lang="en-US" sz="1800" dirty="0" smtClean="0">
              <a:solidFill>
                <a:schemeClr val="bg1"/>
              </a:solidFill>
            </a:endParaRPr>
          </a:p>
          <a:p>
            <a:pPr marL="342900" indent="-342900">
              <a:buAutoNum type="arabicPeriod" startAt="2"/>
            </a:pPr>
            <a:r>
              <a:rPr lang="en-US" sz="1800" dirty="0" smtClean="0">
                <a:solidFill>
                  <a:schemeClr val="bg1"/>
                </a:solidFill>
              </a:rPr>
              <a:t>Create CFO Staff Development Program</a:t>
            </a:r>
          </a:p>
        </p:txBody>
      </p:sp>
      <p:pic>
        <p:nvPicPr>
          <p:cNvPr id="12" name="Picture 2"/>
          <p:cNvPicPr>
            <a:picLocks noChangeAspect="1" noChangeArrowheads="1"/>
          </p:cNvPicPr>
          <p:nvPr/>
        </p:nvPicPr>
        <p:blipFill>
          <a:blip r:embed="rId4" cstate="print"/>
          <a:srcRect/>
          <a:stretch>
            <a:fillRect/>
          </a:stretch>
        </p:blipFill>
        <p:spPr bwMode="auto">
          <a:xfrm>
            <a:off x="7543800" y="76200"/>
            <a:ext cx="2369974" cy="1523999"/>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866775"/>
            <a:ext cx="8686800" cy="288925"/>
          </a:xfrm>
        </p:spPr>
        <p:txBody>
          <a:bodyPr/>
          <a:lstStyle/>
          <a:p>
            <a:r>
              <a:rPr lang="en-US" sz="2300" dirty="0" smtClean="0"/>
              <a:t>What’s Been Done</a:t>
            </a:r>
            <a:br>
              <a:rPr lang="en-US" sz="2300" dirty="0" smtClean="0"/>
            </a:br>
            <a:r>
              <a:rPr lang="en-US" sz="3000" dirty="0" smtClean="0">
                <a:solidFill>
                  <a:schemeClr val="bg2"/>
                </a:solidFill>
              </a:rPr>
              <a:t>“Be Action-Oriented”</a:t>
            </a:r>
          </a:p>
        </p:txBody>
      </p:sp>
      <p:sp>
        <p:nvSpPr>
          <p:cNvPr id="16" name="TextBox 15"/>
          <p:cNvSpPr txBox="1"/>
          <p:nvPr/>
        </p:nvSpPr>
        <p:spPr>
          <a:xfrm>
            <a:off x="7848600" y="381000"/>
            <a:ext cx="609600" cy="400110"/>
          </a:xfrm>
          <a:prstGeom prst="rect">
            <a:avLst/>
          </a:prstGeom>
          <a:noFill/>
          <a:ln w="25400">
            <a:noFill/>
          </a:ln>
        </p:spPr>
        <p:txBody>
          <a:bodyPr wrap="square" rtlCol="0">
            <a:spAutoFit/>
          </a:bodyPr>
          <a:lstStyle/>
          <a:p>
            <a:pPr algn="ctr"/>
            <a:r>
              <a:rPr lang="en-US" sz="2000" b="1" dirty="0" smtClean="0">
                <a:solidFill>
                  <a:schemeClr val="bg1"/>
                </a:solidFill>
              </a:rPr>
              <a:t>#5</a:t>
            </a:r>
          </a:p>
        </p:txBody>
      </p:sp>
      <p:pic>
        <p:nvPicPr>
          <p:cNvPr id="17411" name="Picture 3"/>
          <p:cNvPicPr>
            <a:picLocks noChangeAspect="1" noChangeArrowheads="1"/>
          </p:cNvPicPr>
          <p:nvPr/>
        </p:nvPicPr>
        <p:blipFill>
          <a:blip r:embed="rId4" cstate="print"/>
          <a:srcRect/>
          <a:stretch>
            <a:fillRect/>
          </a:stretch>
        </p:blipFill>
        <p:spPr bwMode="auto">
          <a:xfrm>
            <a:off x="7543800" y="304800"/>
            <a:ext cx="2281117" cy="1477963"/>
          </a:xfrm>
          <a:prstGeom prst="rect">
            <a:avLst/>
          </a:prstGeom>
          <a:noFill/>
          <a:ln w="9525">
            <a:noFill/>
            <a:miter lim="800000"/>
            <a:headEnd/>
            <a:tailEnd/>
          </a:ln>
          <a:effectLst/>
        </p:spPr>
      </p:pic>
      <p:grpSp>
        <p:nvGrpSpPr>
          <p:cNvPr id="14" name="Group 116"/>
          <p:cNvGrpSpPr/>
          <p:nvPr/>
        </p:nvGrpSpPr>
        <p:grpSpPr>
          <a:xfrm>
            <a:off x="3276600" y="4572000"/>
            <a:ext cx="3733800" cy="1600200"/>
            <a:chOff x="3265967" y="643229"/>
            <a:chExt cx="4114800" cy="727335"/>
          </a:xfrm>
          <a:solidFill>
            <a:srgbClr val="BAAFD3"/>
          </a:solidFill>
        </p:grpSpPr>
        <p:sp>
          <p:nvSpPr>
            <p:cNvPr id="15" name="Curved Up Ribbon 31"/>
            <p:cNvSpPr/>
            <p:nvPr/>
          </p:nvSpPr>
          <p:spPr bwMode="auto">
            <a:xfrm>
              <a:off x="3265967" y="643229"/>
              <a:ext cx="4114800" cy="727335"/>
            </a:xfrm>
            <a:prstGeom prst="rect">
              <a:avLst/>
            </a:prstGeom>
            <a:grpFill/>
            <a:ln w="25400" cap="flat" cmpd="sng" algn="ctr">
              <a:solidFill>
                <a:srgbClr val="BAAFD3"/>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17" name="TextBox 16"/>
            <p:cNvSpPr txBox="1"/>
            <p:nvPr/>
          </p:nvSpPr>
          <p:spPr>
            <a:xfrm>
              <a:off x="4273673" y="920309"/>
              <a:ext cx="2119429" cy="209839"/>
            </a:xfrm>
            <a:prstGeom prst="rect">
              <a:avLst/>
            </a:prstGeom>
            <a:grpFill/>
            <a:ln w="50800">
              <a:solidFill>
                <a:srgbClr val="BAAFD3"/>
              </a:solidFill>
            </a:ln>
          </p:spPr>
          <p:txBody>
            <a:bodyPr wrap="square" rtlCol="0">
              <a:spAutoFit/>
            </a:bodyPr>
            <a:lstStyle/>
            <a:p>
              <a:pPr algn="ctr"/>
              <a:r>
                <a:rPr lang="en-US" sz="2400" b="1" cap="small" dirty="0" smtClean="0">
                  <a:solidFill>
                    <a:schemeClr val="bg2"/>
                  </a:solidFill>
                </a:rPr>
                <a:t>EIA Online</a:t>
              </a:r>
            </a:p>
          </p:txBody>
        </p:sp>
      </p:grpSp>
      <p:grpSp>
        <p:nvGrpSpPr>
          <p:cNvPr id="18" name="Group 116"/>
          <p:cNvGrpSpPr/>
          <p:nvPr/>
        </p:nvGrpSpPr>
        <p:grpSpPr>
          <a:xfrm>
            <a:off x="1219200" y="2362200"/>
            <a:ext cx="3733800" cy="1600200"/>
            <a:chOff x="3265967" y="643229"/>
            <a:chExt cx="4114800" cy="727335"/>
          </a:xfrm>
          <a:solidFill>
            <a:schemeClr val="accent1"/>
          </a:solidFill>
        </p:grpSpPr>
        <p:sp>
          <p:nvSpPr>
            <p:cNvPr id="22" name="Curved Up Ribbon 35"/>
            <p:cNvSpPr/>
            <p:nvPr/>
          </p:nvSpPr>
          <p:spPr bwMode="auto">
            <a:xfrm>
              <a:off x="3265967" y="643229"/>
              <a:ext cx="4114800" cy="727335"/>
            </a:xfrm>
            <a:prstGeom prst="rect">
              <a:avLst/>
            </a:prstGeom>
            <a:grpFill/>
            <a:ln w="25400" cap="flat" cmpd="sng" algn="ctr">
              <a:solidFill>
                <a:schemeClr val="accent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23" name="TextBox 22"/>
            <p:cNvSpPr txBox="1"/>
            <p:nvPr/>
          </p:nvSpPr>
          <p:spPr>
            <a:xfrm>
              <a:off x="4273673" y="816404"/>
              <a:ext cx="2119429" cy="377711"/>
            </a:xfrm>
            <a:prstGeom prst="rect">
              <a:avLst/>
            </a:prstGeom>
            <a:grpFill/>
            <a:ln w="50800">
              <a:solidFill>
                <a:schemeClr val="accent1"/>
              </a:solidFill>
            </a:ln>
          </p:spPr>
          <p:txBody>
            <a:bodyPr wrap="square" rtlCol="0">
              <a:spAutoFit/>
            </a:bodyPr>
            <a:lstStyle/>
            <a:p>
              <a:pPr algn="ctr"/>
              <a:r>
                <a:rPr lang="en-US" sz="2400" b="1" cap="small" dirty="0" smtClean="0">
                  <a:solidFill>
                    <a:schemeClr val="bg1"/>
                  </a:solidFill>
                </a:rPr>
                <a:t>Century </a:t>
              </a:r>
            </a:p>
            <a:p>
              <a:pPr algn="ctr"/>
              <a:r>
                <a:rPr lang="en-US" sz="2400" b="1" cap="small" dirty="0" smtClean="0">
                  <a:solidFill>
                    <a:schemeClr val="bg1"/>
                  </a:solidFill>
                </a:rPr>
                <a:t>Bond</a:t>
              </a:r>
            </a:p>
          </p:txBody>
        </p:sp>
      </p:grpSp>
      <p:grpSp>
        <p:nvGrpSpPr>
          <p:cNvPr id="24" name="Group 116"/>
          <p:cNvGrpSpPr/>
          <p:nvPr/>
        </p:nvGrpSpPr>
        <p:grpSpPr>
          <a:xfrm>
            <a:off x="5486400" y="2362200"/>
            <a:ext cx="3733800" cy="1600200"/>
            <a:chOff x="3265967" y="643229"/>
            <a:chExt cx="4114800" cy="727335"/>
          </a:xfrm>
        </p:grpSpPr>
        <p:sp>
          <p:nvSpPr>
            <p:cNvPr id="25" name="Curved Up Ribbon 39"/>
            <p:cNvSpPr/>
            <p:nvPr/>
          </p:nvSpPr>
          <p:spPr bwMode="auto">
            <a:xfrm>
              <a:off x="3265967" y="643229"/>
              <a:ext cx="4114800" cy="727335"/>
            </a:xfrm>
            <a:prstGeom prst="rect">
              <a:avLst/>
            </a:prstGeom>
            <a:solidFill>
              <a:schemeClr val="accent2">
                <a:lumMod val="60000"/>
                <a:lumOff val="40000"/>
              </a:schemeClr>
            </a:solidFill>
            <a:ln w="25400" cap="flat" cmpd="sng" algn="ctr">
              <a:solidFill>
                <a:schemeClr val="accent2">
                  <a:lumMod val="60000"/>
                  <a:lumOff val="4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26" name="TextBox 25"/>
            <p:cNvSpPr txBox="1"/>
            <p:nvPr/>
          </p:nvSpPr>
          <p:spPr>
            <a:xfrm>
              <a:off x="4273673" y="816404"/>
              <a:ext cx="2119429" cy="377711"/>
            </a:xfrm>
            <a:prstGeom prst="rect">
              <a:avLst/>
            </a:prstGeom>
            <a:noFill/>
            <a:ln w="50800">
              <a:noFill/>
            </a:ln>
          </p:spPr>
          <p:txBody>
            <a:bodyPr wrap="square" rtlCol="0">
              <a:spAutoFit/>
            </a:bodyPr>
            <a:lstStyle/>
            <a:p>
              <a:pPr algn="ctr"/>
              <a:r>
                <a:rPr lang="en-US" sz="2400" b="1" cap="small" dirty="0" smtClean="0">
                  <a:solidFill>
                    <a:schemeClr val="bg2"/>
                  </a:solidFill>
                </a:rPr>
                <a:t>P$200</a:t>
              </a:r>
            </a:p>
            <a:p>
              <a:pPr algn="ctr"/>
              <a:r>
                <a:rPr lang="en-US" sz="2400" b="1" cap="small" dirty="0" smtClean="0">
                  <a:solidFill>
                    <a:schemeClr val="bg2"/>
                  </a:solidFill>
                </a:rPr>
                <a:t>Program</a:t>
              </a:r>
            </a:p>
          </p:txBody>
        </p:sp>
      </p:grpSp>
    </p:spTree>
    <p:custDataLst>
      <p:tags r:id="rId1"/>
    </p:custData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400" dirty="0" smtClean="0"/>
              <a:t>University of California Century Bond – 2112!!</a:t>
            </a:r>
          </a:p>
        </p:txBody>
      </p:sp>
      <p:sp>
        <p:nvSpPr>
          <p:cNvPr id="55" name="Content Placeholder 54"/>
          <p:cNvSpPr>
            <a:spLocks noGrp="1"/>
          </p:cNvSpPr>
          <p:nvPr>
            <p:ph idx="1"/>
          </p:nvPr>
        </p:nvSpPr>
        <p:spPr>
          <a:xfrm>
            <a:off x="838200" y="2438400"/>
            <a:ext cx="4724400" cy="5334000"/>
          </a:xfrm>
        </p:spPr>
        <p:txBody>
          <a:bodyPr/>
          <a:lstStyle/>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The University of California priced a benchmark 100-year taxable bond on Tuesday, February 21, 2012</a:t>
            </a:r>
          </a:p>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Largest 100 year offering for a borrower other than a sovereign</a:t>
            </a:r>
          </a:p>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Investor demand was tremendous! </a:t>
            </a:r>
          </a:p>
          <a:p>
            <a:pPr marL="228600" indent="-228600">
              <a:lnSpc>
                <a:spcPct val="100000"/>
              </a:lnSpc>
              <a:spcBef>
                <a:spcPts val="1000"/>
              </a:spcBef>
              <a:spcAft>
                <a:spcPts val="1000"/>
              </a:spcAft>
              <a:buClr>
                <a:schemeClr val="accent1">
                  <a:lumMod val="75000"/>
                </a:schemeClr>
              </a:buClr>
              <a:buFont typeface="Arial" pitchFamily="34" charset="0"/>
              <a:buChar char="•"/>
            </a:pPr>
            <a:r>
              <a:rPr lang="en-US" sz="1800" dirty="0" smtClean="0"/>
              <a:t>Over 70 investors participating in the transaction that included bond funds, insurance companies, hedge funds, banks, and pension funds</a:t>
            </a:r>
          </a:p>
        </p:txBody>
      </p:sp>
      <p:graphicFrame>
        <p:nvGraphicFramePr>
          <p:cNvPr id="56" name="Table 55"/>
          <p:cNvGraphicFramePr>
            <a:graphicFrameLocks noGrp="1"/>
          </p:cNvGraphicFramePr>
          <p:nvPr/>
        </p:nvGraphicFramePr>
        <p:xfrm>
          <a:off x="5638800" y="2286000"/>
          <a:ext cx="4038600" cy="4358640"/>
        </p:xfrm>
        <a:graphic>
          <a:graphicData uri="http://schemas.openxmlformats.org/drawingml/2006/table">
            <a:tbl>
              <a:tblPr firstRow="1" bandRow="1">
                <a:tableStyleId>{5C22544A-7EE6-4342-B048-85BDC9FD1C3A}</a:tableStyleId>
              </a:tblPr>
              <a:tblGrid>
                <a:gridCol w="1346200"/>
                <a:gridCol w="2692400"/>
              </a:tblGrid>
              <a:tr h="533400">
                <a:tc gridSpan="2">
                  <a:txBody>
                    <a:bodyPr/>
                    <a:lstStyle/>
                    <a:p>
                      <a:pPr algn="ctr"/>
                      <a:r>
                        <a:rPr lang="en-US" sz="1600" dirty="0" smtClean="0"/>
                        <a:t>Final Terms</a:t>
                      </a:r>
                      <a:endParaRPr lang="en-US" sz="1600" dirty="0"/>
                    </a:p>
                  </a:txBody>
                  <a:tcPr anchor="ctr"/>
                </a:tc>
                <a:tc hMerge="1">
                  <a:txBody>
                    <a:bodyPr/>
                    <a:lstStyle/>
                    <a:p>
                      <a:endParaRPr lang="en-US" dirty="0"/>
                    </a:p>
                  </a:txBody>
                  <a:tcPr/>
                </a:tc>
              </a:tr>
              <a:tr h="533400">
                <a:tc>
                  <a:txBody>
                    <a:bodyPr/>
                    <a:lstStyle/>
                    <a:p>
                      <a:r>
                        <a:rPr lang="en-US" sz="1600" dirty="0" smtClean="0"/>
                        <a:t>Issuer</a:t>
                      </a:r>
                      <a:endParaRPr lang="en-US" sz="1600" dirty="0"/>
                    </a:p>
                  </a:txBody>
                  <a:tcPr anchor="ctr"/>
                </a:tc>
                <a:tc>
                  <a:txBody>
                    <a:bodyPr/>
                    <a:lstStyle/>
                    <a:p>
                      <a:r>
                        <a:rPr lang="en-US" sz="1600" dirty="0" smtClean="0"/>
                        <a:t>Regents of the University of California</a:t>
                      </a:r>
                      <a:endParaRPr lang="en-US" sz="1600" dirty="0"/>
                    </a:p>
                  </a:txBody>
                  <a:tcPr anchor="ctr"/>
                </a:tc>
              </a:tr>
              <a:tr h="533400">
                <a:tc>
                  <a:txBody>
                    <a:bodyPr/>
                    <a:lstStyle/>
                    <a:p>
                      <a:r>
                        <a:rPr lang="en-US" sz="1600" dirty="0" smtClean="0"/>
                        <a:t>Ratings</a:t>
                      </a:r>
                      <a:endParaRPr lang="en-US" sz="1600" dirty="0"/>
                    </a:p>
                  </a:txBody>
                  <a:tcPr anchor="ctr"/>
                </a:tc>
                <a:tc>
                  <a:txBody>
                    <a:bodyPr/>
                    <a:lstStyle/>
                    <a:p>
                      <a:r>
                        <a:rPr lang="en-US" sz="1600" dirty="0" smtClean="0"/>
                        <a:t>Aa1 / AA / AA+</a:t>
                      </a:r>
                      <a:endParaRPr lang="en-US" sz="1600" dirty="0"/>
                    </a:p>
                  </a:txBody>
                  <a:tcPr anchor="ctr"/>
                </a:tc>
              </a:tr>
              <a:tr h="533400">
                <a:tc>
                  <a:txBody>
                    <a:bodyPr/>
                    <a:lstStyle/>
                    <a:p>
                      <a:r>
                        <a:rPr lang="en-US" sz="1600" dirty="0" smtClean="0"/>
                        <a:t>Security Description</a:t>
                      </a:r>
                      <a:endParaRPr lang="en-US" sz="1600" dirty="0"/>
                    </a:p>
                  </a:txBody>
                  <a:tcPr anchor="ctr"/>
                </a:tc>
                <a:tc>
                  <a:txBody>
                    <a:bodyPr/>
                    <a:lstStyle/>
                    <a:p>
                      <a:r>
                        <a:rPr lang="en-US" sz="1600" dirty="0" smtClean="0"/>
                        <a:t>Senior Lien Fixed Rate Bonds</a:t>
                      </a:r>
                      <a:endParaRPr lang="en-US" sz="1600" dirty="0"/>
                    </a:p>
                  </a:txBody>
                  <a:tcPr anchor="ctr"/>
                </a:tc>
              </a:tr>
              <a:tr h="533400">
                <a:tc>
                  <a:txBody>
                    <a:bodyPr/>
                    <a:lstStyle/>
                    <a:p>
                      <a:r>
                        <a:rPr lang="en-US" sz="1600" dirty="0" smtClean="0"/>
                        <a:t>Size</a:t>
                      </a:r>
                      <a:endParaRPr lang="en-US" sz="1600" dirty="0"/>
                    </a:p>
                  </a:txBody>
                  <a:tcPr anchor="ctr"/>
                </a:tc>
                <a:tc>
                  <a:txBody>
                    <a:bodyPr/>
                    <a:lstStyle/>
                    <a:p>
                      <a:r>
                        <a:rPr lang="en-US" sz="1600" dirty="0" smtClean="0"/>
                        <a:t>$860 million</a:t>
                      </a:r>
                      <a:endParaRPr lang="en-US" sz="1600" dirty="0"/>
                    </a:p>
                  </a:txBody>
                  <a:tcPr anchor="ctr"/>
                </a:tc>
              </a:tr>
              <a:tr h="533400">
                <a:tc>
                  <a:txBody>
                    <a:bodyPr/>
                    <a:lstStyle/>
                    <a:p>
                      <a:r>
                        <a:rPr lang="en-US" sz="1600" dirty="0" smtClean="0"/>
                        <a:t>Maturity</a:t>
                      </a:r>
                      <a:endParaRPr lang="en-US" sz="1600" dirty="0"/>
                    </a:p>
                  </a:txBody>
                  <a:tcPr anchor="ctr"/>
                </a:tc>
                <a:tc>
                  <a:txBody>
                    <a:bodyPr/>
                    <a:lstStyle/>
                    <a:p>
                      <a:r>
                        <a:rPr lang="en-US" sz="1600" dirty="0" smtClean="0"/>
                        <a:t>100 Year</a:t>
                      </a:r>
                      <a:r>
                        <a:rPr lang="en-US" sz="1600" baseline="0" dirty="0" smtClean="0"/>
                        <a:t> (5/15/2112)</a:t>
                      </a:r>
                      <a:endParaRPr lang="en-US" sz="1600" dirty="0"/>
                    </a:p>
                  </a:txBody>
                  <a:tcPr anchor="ctr"/>
                </a:tc>
              </a:tr>
              <a:tr h="533400">
                <a:tc>
                  <a:txBody>
                    <a:bodyPr/>
                    <a:lstStyle/>
                    <a:p>
                      <a:r>
                        <a:rPr lang="en-US" sz="1600" dirty="0" smtClean="0"/>
                        <a:t>Coupon</a:t>
                      </a:r>
                      <a:endParaRPr lang="en-US" sz="1600" dirty="0"/>
                    </a:p>
                  </a:txBody>
                  <a:tcPr anchor="ctr"/>
                </a:tc>
                <a:tc>
                  <a:txBody>
                    <a:bodyPr/>
                    <a:lstStyle/>
                    <a:p>
                      <a:r>
                        <a:rPr lang="en-US" sz="1600" dirty="0" smtClean="0"/>
                        <a:t>4.858%</a:t>
                      </a:r>
                      <a:endParaRPr lang="en-US" sz="1600" dirty="0"/>
                    </a:p>
                  </a:txBody>
                  <a:tcPr anchor="ctr"/>
                </a:tc>
              </a:tr>
              <a:tr h="533400">
                <a:tc>
                  <a:txBody>
                    <a:bodyPr/>
                    <a:lstStyle/>
                    <a:p>
                      <a:r>
                        <a:rPr lang="en-US" sz="1600" dirty="0" smtClean="0"/>
                        <a:t>Spread</a:t>
                      </a:r>
                      <a:endParaRPr lang="en-US" sz="1600" dirty="0"/>
                    </a:p>
                  </a:txBody>
                  <a:tcPr anchor="ctr"/>
                </a:tc>
                <a:tc>
                  <a:txBody>
                    <a:bodyPr/>
                    <a:lstStyle/>
                    <a:p>
                      <a:r>
                        <a:rPr lang="en-US" sz="1600" dirty="0" smtClean="0"/>
                        <a:t>30 Year Treasury + 165 bps</a:t>
                      </a:r>
                      <a:endParaRPr lang="en-US" sz="1600" dirty="0"/>
                    </a:p>
                  </a:txBody>
                  <a:tcPr anchor="ctr"/>
                </a:tc>
              </a:tr>
            </a:tbl>
          </a:graphicData>
        </a:graphic>
      </p:graphicFrame>
      <p:sp>
        <p:nvSpPr>
          <p:cNvPr id="5" name="Rectangle 4"/>
          <p:cNvSpPr/>
          <p:nvPr/>
        </p:nvSpPr>
        <p:spPr bwMode="auto">
          <a:xfrm>
            <a:off x="914400" y="14478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a:t>
            </a:r>
          </a:p>
        </p:txBody>
      </p:sp>
      <p:sp>
        <p:nvSpPr>
          <p:cNvPr id="6" name="Rectangle 5"/>
          <p:cNvSpPr/>
          <p:nvPr/>
        </p:nvSpPr>
        <p:spPr bwMode="auto">
          <a:xfrm>
            <a:off x="2590800" y="1447800"/>
            <a:ext cx="21336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Allen Yin</a:t>
            </a:r>
            <a:endParaRPr lang="en-US" sz="2000" dirty="0"/>
          </a:p>
        </p:txBody>
      </p:sp>
      <p:pic>
        <p:nvPicPr>
          <p:cNvPr id="9" name="Picture 3"/>
          <p:cNvPicPr>
            <a:picLocks noChangeAspect="1" noChangeArrowheads="1"/>
          </p:cNvPicPr>
          <p:nvPr/>
        </p:nvPicPr>
        <p:blipFill>
          <a:blip r:embed="rId4" cstate="print"/>
          <a:srcRect/>
          <a:stretch>
            <a:fillRect/>
          </a:stretch>
        </p:blipFill>
        <p:spPr bwMode="auto">
          <a:xfrm>
            <a:off x="7543800" y="304800"/>
            <a:ext cx="2281117" cy="1477963"/>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814450" y="6477000"/>
            <a:ext cx="990600" cy="11430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 name="Title 1"/>
          <p:cNvSpPr>
            <a:spLocks noGrp="1"/>
          </p:cNvSpPr>
          <p:nvPr>
            <p:ph type="title"/>
          </p:nvPr>
        </p:nvSpPr>
        <p:spPr>
          <a:xfrm>
            <a:off x="609600" y="304800"/>
            <a:ext cx="9136380" cy="638704"/>
          </a:xfrm>
        </p:spPr>
        <p:txBody>
          <a:bodyPr>
            <a:normAutofit/>
          </a:bodyPr>
          <a:lstStyle/>
          <a:p>
            <a:r>
              <a:rPr lang="en-US" dirty="0" smtClean="0"/>
              <a:t>The P200 Program:</a:t>
            </a:r>
            <a:endParaRPr lang="en-US" dirty="0"/>
          </a:p>
        </p:txBody>
      </p:sp>
      <p:sp>
        <p:nvSpPr>
          <p:cNvPr id="7" name="Slide Number Placeholder 6"/>
          <p:cNvSpPr>
            <a:spLocks noGrp="1"/>
          </p:cNvSpPr>
          <p:nvPr>
            <p:ph type="sldNum" sz="quarter" idx="4294967295"/>
          </p:nvPr>
        </p:nvSpPr>
        <p:spPr>
          <a:xfrm>
            <a:off x="7711440" y="6632152"/>
            <a:ext cx="2290194" cy="413808"/>
          </a:xfrm>
          <a:prstGeom prst="rect">
            <a:avLst/>
          </a:prstGeom>
        </p:spPr>
        <p:txBody>
          <a:bodyPr lIns="101882" tIns="50941" rIns="101882" bIns="50941"/>
          <a:lstStyle/>
          <a:p>
            <a:fld id="{67D120D4-6535-4B7A-BCEB-2AA33453683A}" type="slidenum">
              <a:rPr lang="en-US" smtClean="0"/>
              <a:pPr/>
              <a:t>36</a:t>
            </a:fld>
            <a:endParaRPr lang="en-US" dirty="0"/>
          </a:p>
        </p:txBody>
      </p:sp>
      <p:sp>
        <p:nvSpPr>
          <p:cNvPr id="8" name="Rounded Rectangle 7"/>
          <p:cNvSpPr/>
          <p:nvPr/>
        </p:nvSpPr>
        <p:spPr>
          <a:xfrm>
            <a:off x="1524000" y="2057400"/>
            <a:ext cx="7962900" cy="1371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lnSpc>
                <a:spcPct val="150000"/>
              </a:lnSpc>
            </a:pPr>
            <a:r>
              <a:rPr lang="en-US" sz="2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P200 CHALLENGE:</a:t>
            </a:r>
          </a:p>
          <a:p>
            <a:pPr algn="ctr"/>
            <a:r>
              <a:rPr lang="en-US" sz="1800" dirty="0" smtClean="0"/>
              <a:t>Deliver $200 million in annual cost savings within five years by building an internal infrastructure to improve and sustain the procurement process.</a:t>
            </a:r>
          </a:p>
        </p:txBody>
      </p:sp>
      <p:sp>
        <p:nvSpPr>
          <p:cNvPr id="11" name="Right Arrow 10"/>
          <p:cNvSpPr/>
          <p:nvPr/>
        </p:nvSpPr>
        <p:spPr>
          <a:xfrm rot="5400000">
            <a:off x="5021580" y="3284220"/>
            <a:ext cx="411480" cy="1005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10" name="Rectangle 9"/>
          <p:cNvSpPr/>
          <p:nvPr/>
        </p:nvSpPr>
        <p:spPr>
          <a:xfrm>
            <a:off x="933200" y="6527800"/>
            <a:ext cx="8915400" cy="518160"/>
          </a:xfrm>
          <a:prstGeom prst="rect">
            <a:avLst/>
          </a:prstGeom>
          <a:solidFill>
            <a:srgbClr val="BAAFD3"/>
          </a:solidFill>
          <a:ln>
            <a:noFill/>
          </a:ln>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r>
              <a:rPr lang="en-US" sz="1800" b="1" dirty="0" smtClean="0"/>
              <a:t>Change Management: train, communicate, prepare, support</a:t>
            </a:r>
            <a:endParaRPr lang="en-US" sz="1800" b="1" dirty="0"/>
          </a:p>
        </p:txBody>
      </p:sp>
      <p:sp>
        <p:nvSpPr>
          <p:cNvPr id="12" name="Rectangle 11"/>
          <p:cNvSpPr/>
          <p:nvPr/>
        </p:nvSpPr>
        <p:spPr>
          <a:xfrm>
            <a:off x="933200" y="5923280"/>
            <a:ext cx="8915400" cy="518160"/>
          </a:xfrm>
          <a:prstGeom prst="rect">
            <a:avLst/>
          </a:prstGeom>
          <a:solidFill>
            <a:schemeClr val="accent2">
              <a:lumMod val="60000"/>
              <a:lumOff val="40000"/>
            </a:schemeClr>
          </a:solidFill>
        </p:spPr>
        <p:style>
          <a:lnRef idx="1">
            <a:schemeClr val="accent2"/>
          </a:lnRef>
          <a:fillRef idx="3">
            <a:schemeClr val="accent2"/>
          </a:fillRef>
          <a:effectRef idx="2">
            <a:schemeClr val="accent2"/>
          </a:effectRef>
          <a:fontRef idx="minor">
            <a:schemeClr val="lt1"/>
          </a:fontRef>
        </p:style>
        <p:txBody>
          <a:bodyPr lIns="101882" tIns="50941" rIns="101882" bIns="50941" rtlCol="0" anchor="ctr"/>
          <a:lstStyle/>
          <a:p>
            <a:pPr algn="ctr"/>
            <a:r>
              <a:rPr lang="en-US" sz="1800" b="1" dirty="0" smtClean="0"/>
              <a:t>Program Management: assess, plan, design, implement, transition, measure</a:t>
            </a:r>
            <a:endParaRPr lang="en-US" sz="1800" b="1" dirty="0"/>
          </a:p>
        </p:txBody>
      </p:sp>
      <p:sp>
        <p:nvSpPr>
          <p:cNvPr id="13" name="Rectangle 12"/>
          <p:cNvSpPr/>
          <p:nvPr/>
        </p:nvSpPr>
        <p:spPr>
          <a:xfrm>
            <a:off x="838200" y="4714240"/>
            <a:ext cx="1390475" cy="112268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600" b="1" dirty="0" smtClean="0"/>
              <a:t>Org  </a:t>
            </a:r>
            <a:r>
              <a:rPr lang="en-US" sz="1600" b="1" dirty="0"/>
              <a:t>A</a:t>
            </a:r>
            <a:r>
              <a:rPr lang="en-US" sz="1600" b="1" dirty="0" smtClean="0"/>
              <a:t>lignment</a:t>
            </a:r>
            <a:endParaRPr lang="en-US" sz="1600" b="1" dirty="0"/>
          </a:p>
        </p:txBody>
      </p:sp>
      <p:sp>
        <p:nvSpPr>
          <p:cNvPr id="14" name="Rectangle 13"/>
          <p:cNvSpPr/>
          <p:nvPr/>
        </p:nvSpPr>
        <p:spPr>
          <a:xfrm>
            <a:off x="5331484" y="4714240"/>
            <a:ext cx="1431372" cy="112268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600" b="1" dirty="0" smtClean="0"/>
              <a:t>Commodity Management</a:t>
            </a:r>
            <a:endParaRPr lang="en-US" sz="1600" b="1" dirty="0"/>
          </a:p>
        </p:txBody>
      </p:sp>
      <p:sp>
        <p:nvSpPr>
          <p:cNvPr id="15" name="Rectangle 14"/>
          <p:cNvSpPr/>
          <p:nvPr/>
        </p:nvSpPr>
        <p:spPr>
          <a:xfrm>
            <a:off x="2314858" y="4714240"/>
            <a:ext cx="1472268" cy="112268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600" b="1" dirty="0" smtClean="0"/>
              <a:t>Sourcing: </a:t>
            </a:r>
          </a:p>
          <a:p>
            <a:pPr algn="ctr"/>
            <a:r>
              <a:rPr lang="en-US" sz="1600" b="1" dirty="0" smtClean="0"/>
              <a:t>Supplier</a:t>
            </a:r>
          </a:p>
          <a:p>
            <a:pPr algn="ctr"/>
            <a:r>
              <a:rPr lang="en-US" sz="1600" b="1" dirty="0" smtClean="0"/>
              <a:t>&amp; Contract Management</a:t>
            </a:r>
            <a:endParaRPr lang="en-US" sz="1600" b="1" dirty="0"/>
          </a:p>
        </p:txBody>
      </p:sp>
      <p:sp>
        <p:nvSpPr>
          <p:cNvPr id="16" name="Rectangle 15"/>
          <p:cNvSpPr/>
          <p:nvPr/>
        </p:nvSpPr>
        <p:spPr>
          <a:xfrm>
            <a:off x="3886036" y="4714240"/>
            <a:ext cx="1349579" cy="112268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600" b="1" dirty="0" smtClean="0"/>
              <a:t>Analytics</a:t>
            </a:r>
            <a:endParaRPr lang="en-US" sz="1600" b="1" dirty="0"/>
          </a:p>
        </p:txBody>
      </p:sp>
      <p:sp>
        <p:nvSpPr>
          <p:cNvPr id="17" name="Rectangle 16"/>
          <p:cNvSpPr/>
          <p:nvPr/>
        </p:nvSpPr>
        <p:spPr>
          <a:xfrm>
            <a:off x="8549640" y="4714240"/>
            <a:ext cx="1390475" cy="112268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600" b="1" dirty="0" smtClean="0"/>
              <a:t>Utilization</a:t>
            </a:r>
            <a:endParaRPr lang="en-US" sz="1600" b="1" dirty="0"/>
          </a:p>
        </p:txBody>
      </p:sp>
      <p:sp>
        <p:nvSpPr>
          <p:cNvPr id="18" name="Rectangle 17"/>
          <p:cNvSpPr/>
          <p:nvPr/>
        </p:nvSpPr>
        <p:spPr>
          <a:xfrm>
            <a:off x="845820" y="4114800"/>
            <a:ext cx="9136380" cy="51308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2400" dirty="0" smtClean="0"/>
              <a:t>P200 Program Initiatives</a:t>
            </a:r>
            <a:endParaRPr lang="en-US" sz="2400" dirty="0"/>
          </a:p>
        </p:txBody>
      </p:sp>
      <p:sp>
        <p:nvSpPr>
          <p:cNvPr id="19" name="Rectangle 18"/>
          <p:cNvSpPr/>
          <p:nvPr/>
        </p:nvSpPr>
        <p:spPr>
          <a:xfrm>
            <a:off x="6873240" y="4714240"/>
            <a:ext cx="1554061" cy="112268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1600" b="1" dirty="0" smtClean="0"/>
              <a:t>Large Category Sourcing Opportunities</a:t>
            </a:r>
            <a:endParaRPr lang="en-US" sz="1600" b="1" dirty="0"/>
          </a:p>
        </p:txBody>
      </p:sp>
      <p:sp>
        <p:nvSpPr>
          <p:cNvPr id="21" name="Rectangle 20"/>
          <p:cNvSpPr/>
          <p:nvPr/>
        </p:nvSpPr>
        <p:spPr bwMode="auto">
          <a:xfrm>
            <a:off x="914400" y="10668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a:t>
            </a:r>
          </a:p>
        </p:txBody>
      </p:sp>
      <p:sp>
        <p:nvSpPr>
          <p:cNvPr id="22" name="Rectangle 21"/>
          <p:cNvSpPr/>
          <p:nvPr/>
        </p:nvSpPr>
        <p:spPr bwMode="auto">
          <a:xfrm>
            <a:off x="2590800" y="1066800"/>
            <a:ext cx="21336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Zoanne Nelson</a:t>
            </a:r>
            <a:endParaRPr lang="en-US" sz="2000" dirty="0"/>
          </a:p>
        </p:txBody>
      </p:sp>
      <p:pic>
        <p:nvPicPr>
          <p:cNvPr id="25" name="Picture 3"/>
          <p:cNvPicPr>
            <a:picLocks noChangeAspect="1" noChangeArrowheads="1"/>
          </p:cNvPicPr>
          <p:nvPr/>
        </p:nvPicPr>
        <p:blipFill>
          <a:blip r:embed="rId2" cstate="print"/>
          <a:srcRect/>
          <a:stretch>
            <a:fillRect/>
          </a:stretch>
        </p:blipFill>
        <p:spPr bwMode="auto">
          <a:xfrm>
            <a:off x="7543800" y="304800"/>
            <a:ext cx="2281117" cy="1477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762000" y="6512625"/>
            <a:ext cx="990600" cy="9144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9698" name="Rectangle 2"/>
          <p:cNvSpPr>
            <a:spLocks noGrp="1" noChangeArrowheads="1"/>
          </p:cNvSpPr>
          <p:nvPr>
            <p:ph type="title"/>
          </p:nvPr>
        </p:nvSpPr>
        <p:spPr/>
        <p:txBody>
          <a:bodyPr/>
          <a:lstStyle/>
          <a:p>
            <a:r>
              <a:rPr lang="en-US" sz="2400" dirty="0" smtClean="0"/>
              <a:t>EIA Conversion</a:t>
            </a:r>
          </a:p>
        </p:txBody>
      </p:sp>
      <p:sp>
        <p:nvSpPr>
          <p:cNvPr id="5" name="Rectangle 4"/>
          <p:cNvSpPr/>
          <p:nvPr/>
        </p:nvSpPr>
        <p:spPr bwMode="auto">
          <a:xfrm>
            <a:off x="914400" y="14478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a:t>
            </a:r>
          </a:p>
        </p:txBody>
      </p:sp>
      <p:sp>
        <p:nvSpPr>
          <p:cNvPr id="6" name="Rectangle 5"/>
          <p:cNvSpPr/>
          <p:nvPr/>
        </p:nvSpPr>
        <p:spPr bwMode="auto">
          <a:xfrm>
            <a:off x="2590800" y="1447800"/>
            <a:ext cx="21336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Kevin Kendall</a:t>
            </a:r>
            <a:endParaRPr lang="en-US" sz="2000" dirty="0"/>
          </a:p>
        </p:txBody>
      </p:sp>
      <p:pic>
        <p:nvPicPr>
          <p:cNvPr id="9" name="Picture 3"/>
          <p:cNvPicPr>
            <a:picLocks noChangeAspect="1" noChangeArrowheads="1"/>
          </p:cNvPicPr>
          <p:nvPr/>
        </p:nvPicPr>
        <p:blipFill>
          <a:blip r:embed="rId4" cstate="print"/>
          <a:srcRect/>
          <a:stretch>
            <a:fillRect/>
          </a:stretch>
        </p:blipFill>
        <p:spPr bwMode="auto">
          <a:xfrm>
            <a:off x="7543800" y="304800"/>
            <a:ext cx="2281117" cy="1477963"/>
          </a:xfrm>
          <a:prstGeom prst="rect">
            <a:avLst/>
          </a:prstGeom>
          <a:noFill/>
          <a:ln w="9525">
            <a:noFill/>
            <a:miter lim="800000"/>
            <a:headEnd/>
            <a:tailEnd/>
          </a:ln>
          <a:effectLst/>
        </p:spPr>
      </p:pic>
      <p:sp>
        <p:nvSpPr>
          <p:cNvPr id="7" name="Freeform 6"/>
          <p:cNvSpPr/>
          <p:nvPr/>
        </p:nvSpPr>
        <p:spPr>
          <a:xfrm>
            <a:off x="1524000" y="6107875"/>
            <a:ext cx="1905000" cy="1371600"/>
          </a:xfrm>
          <a:custGeom>
            <a:avLst/>
            <a:gdLst>
              <a:gd name="connsiteX0" fmla="*/ 0 w 1802680"/>
              <a:gd name="connsiteY0" fmla="*/ 180268 h 1828800"/>
              <a:gd name="connsiteX1" fmla="*/ 52799 w 1802680"/>
              <a:gd name="connsiteY1" fmla="*/ 52799 h 1828800"/>
              <a:gd name="connsiteX2" fmla="*/ 180268 w 1802680"/>
              <a:gd name="connsiteY2" fmla="*/ 0 h 1828800"/>
              <a:gd name="connsiteX3" fmla="*/ 1622412 w 1802680"/>
              <a:gd name="connsiteY3" fmla="*/ 0 h 1828800"/>
              <a:gd name="connsiteX4" fmla="*/ 1749881 w 1802680"/>
              <a:gd name="connsiteY4" fmla="*/ 52799 h 1828800"/>
              <a:gd name="connsiteX5" fmla="*/ 1802680 w 1802680"/>
              <a:gd name="connsiteY5" fmla="*/ 180268 h 1828800"/>
              <a:gd name="connsiteX6" fmla="*/ 1802680 w 1802680"/>
              <a:gd name="connsiteY6" fmla="*/ 1648532 h 1828800"/>
              <a:gd name="connsiteX7" fmla="*/ 1749881 w 1802680"/>
              <a:gd name="connsiteY7" fmla="*/ 1776001 h 1828800"/>
              <a:gd name="connsiteX8" fmla="*/ 1622412 w 1802680"/>
              <a:gd name="connsiteY8" fmla="*/ 1828800 h 1828800"/>
              <a:gd name="connsiteX9" fmla="*/ 180268 w 1802680"/>
              <a:gd name="connsiteY9" fmla="*/ 1828800 h 1828800"/>
              <a:gd name="connsiteX10" fmla="*/ 52799 w 1802680"/>
              <a:gd name="connsiteY10" fmla="*/ 1776001 h 1828800"/>
              <a:gd name="connsiteX11" fmla="*/ 0 w 1802680"/>
              <a:gd name="connsiteY11" fmla="*/ 1648532 h 1828800"/>
              <a:gd name="connsiteX12" fmla="*/ 0 w 1802680"/>
              <a:gd name="connsiteY12" fmla="*/ 180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2680" h="1828800">
                <a:moveTo>
                  <a:pt x="0" y="180268"/>
                </a:moveTo>
                <a:cubicBezTo>
                  <a:pt x="0" y="132458"/>
                  <a:pt x="18993" y="86606"/>
                  <a:pt x="52799" y="52799"/>
                </a:cubicBezTo>
                <a:cubicBezTo>
                  <a:pt x="86606" y="18992"/>
                  <a:pt x="132458" y="0"/>
                  <a:pt x="180268" y="0"/>
                </a:cubicBezTo>
                <a:lnTo>
                  <a:pt x="1622412" y="0"/>
                </a:lnTo>
                <a:cubicBezTo>
                  <a:pt x="1670222" y="0"/>
                  <a:pt x="1716074" y="18993"/>
                  <a:pt x="1749881" y="52799"/>
                </a:cubicBezTo>
                <a:cubicBezTo>
                  <a:pt x="1783688" y="86606"/>
                  <a:pt x="1802680" y="132458"/>
                  <a:pt x="1802680" y="180268"/>
                </a:cubicBezTo>
                <a:lnTo>
                  <a:pt x="1802680" y="1648532"/>
                </a:lnTo>
                <a:cubicBezTo>
                  <a:pt x="1802680" y="1696342"/>
                  <a:pt x="1783688" y="1742194"/>
                  <a:pt x="1749881" y="1776001"/>
                </a:cubicBezTo>
                <a:cubicBezTo>
                  <a:pt x="1716074" y="1809808"/>
                  <a:pt x="1670222" y="1828800"/>
                  <a:pt x="1622412" y="1828800"/>
                </a:cubicBezTo>
                <a:lnTo>
                  <a:pt x="180268" y="1828800"/>
                </a:lnTo>
                <a:cubicBezTo>
                  <a:pt x="132458" y="1828800"/>
                  <a:pt x="86606" y="1809807"/>
                  <a:pt x="52799" y="1776001"/>
                </a:cubicBezTo>
                <a:cubicBezTo>
                  <a:pt x="18992" y="1742194"/>
                  <a:pt x="0" y="1696342"/>
                  <a:pt x="0" y="1648532"/>
                </a:cubicBezTo>
                <a:lnTo>
                  <a:pt x="0" y="18026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1375410" numCol="1" spcCol="1270" anchor="t" anchorCtr="0">
            <a:noAutofit/>
          </a:bodyPr>
          <a:lstStyle/>
          <a:p>
            <a:pPr lvl="0" algn="ctr" defTabSz="1111250">
              <a:lnSpc>
                <a:spcPct val="90000"/>
              </a:lnSpc>
              <a:spcBef>
                <a:spcPct val="0"/>
              </a:spcBef>
              <a:spcAft>
                <a:spcPct val="35000"/>
              </a:spcAft>
            </a:pPr>
            <a:r>
              <a:rPr lang="en-US" sz="1800" kern="1200" dirty="0" smtClean="0"/>
              <a:t>FundriverOnline</a:t>
            </a:r>
            <a:endParaRPr lang="en-US" sz="1800" kern="1200" dirty="0"/>
          </a:p>
        </p:txBody>
      </p:sp>
      <p:sp>
        <p:nvSpPr>
          <p:cNvPr id="8" name="Freeform 7"/>
          <p:cNvSpPr/>
          <p:nvPr/>
        </p:nvSpPr>
        <p:spPr>
          <a:xfrm>
            <a:off x="1752600" y="6681960"/>
            <a:ext cx="1442144" cy="157242"/>
          </a:xfrm>
          <a:custGeom>
            <a:avLst/>
            <a:gdLst>
              <a:gd name="connsiteX0" fmla="*/ 0 w 1442144"/>
              <a:gd name="connsiteY0" fmla="*/ 15724 h 157242"/>
              <a:gd name="connsiteX1" fmla="*/ 4605 w 1442144"/>
              <a:gd name="connsiteY1" fmla="*/ 4605 h 157242"/>
              <a:gd name="connsiteX2" fmla="*/ 15724 w 1442144"/>
              <a:gd name="connsiteY2" fmla="*/ 0 h 157242"/>
              <a:gd name="connsiteX3" fmla="*/ 1426420 w 1442144"/>
              <a:gd name="connsiteY3" fmla="*/ 0 h 157242"/>
              <a:gd name="connsiteX4" fmla="*/ 1437539 w 1442144"/>
              <a:gd name="connsiteY4" fmla="*/ 4605 h 157242"/>
              <a:gd name="connsiteX5" fmla="*/ 1442144 w 1442144"/>
              <a:gd name="connsiteY5" fmla="*/ 15724 h 157242"/>
              <a:gd name="connsiteX6" fmla="*/ 1442144 w 1442144"/>
              <a:gd name="connsiteY6" fmla="*/ 141518 h 157242"/>
              <a:gd name="connsiteX7" fmla="*/ 1437539 w 1442144"/>
              <a:gd name="connsiteY7" fmla="*/ 152637 h 157242"/>
              <a:gd name="connsiteX8" fmla="*/ 1426420 w 1442144"/>
              <a:gd name="connsiteY8" fmla="*/ 157242 h 157242"/>
              <a:gd name="connsiteX9" fmla="*/ 15724 w 1442144"/>
              <a:gd name="connsiteY9" fmla="*/ 157242 h 157242"/>
              <a:gd name="connsiteX10" fmla="*/ 4605 w 1442144"/>
              <a:gd name="connsiteY10" fmla="*/ 152637 h 157242"/>
              <a:gd name="connsiteX11" fmla="*/ 0 w 1442144"/>
              <a:gd name="connsiteY11" fmla="*/ 141518 h 157242"/>
              <a:gd name="connsiteX12" fmla="*/ 0 w 1442144"/>
              <a:gd name="connsiteY12" fmla="*/ 15724 h 1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157242">
                <a:moveTo>
                  <a:pt x="0" y="15724"/>
                </a:moveTo>
                <a:cubicBezTo>
                  <a:pt x="0" y="11554"/>
                  <a:pt x="1657" y="7554"/>
                  <a:pt x="4605" y="4605"/>
                </a:cubicBezTo>
                <a:cubicBezTo>
                  <a:pt x="7554" y="1656"/>
                  <a:pt x="11553" y="0"/>
                  <a:pt x="15724" y="0"/>
                </a:cubicBezTo>
                <a:lnTo>
                  <a:pt x="1426420" y="0"/>
                </a:lnTo>
                <a:cubicBezTo>
                  <a:pt x="1430590" y="0"/>
                  <a:pt x="1434590" y="1657"/>
                  <a:pt x="1437539" y="4605"/>
                </a:cubicBezTo>
                <a:cubicBezTo>
                  <a:pt x="1440488" y="7554"/>
                  <a:pt x="1442144" y="11553"/>
                  <a:pt x="1442144" y="15724"/>
                </a:cubicBezTo>
                <a:lnTo>
                  <a:pt x="1442144" y="141518"/>
                </a:lnTo>
                <a:cubicBezTo>
                  <a:pt x="1442144" y="145688"/>
                  <a:pt x="1440487" y="149688"/>
                  <a:pt x="1437539" y="152637"/>
                </a:cubicBezTo>
                <a:cubicBezTo>
                  <a:pt x="1434590" y="155586"/>
                  <a:pt x="1430591" y="157242"/>
                  <a:pt x="1426420" y="157242"/>
                </a:cubicBezTo>
                <a:lnTo>
                  <a:pt x="15724" y="157242"/>
                </a:lnTo>
                <a:cubicBezTo>
                  <a:pt x="11554" y="157242"/>
                  <a:pt x="7554" y="155585"/>
                  <a:pt x="4605" y="152637"/>
                </a:cubicBezTo>
                <a:cubicBezTo>
                  <a:pt x="1656" y="149688"/>
                  <a:pt x="0" y="145689"/>
                  <a:pt x="0" y="141518"/>
                </a:cubicBezTo>
                <a:lnTo>
                  <a:pt x="0" y="157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925" tIns="19845" rIns="24925" bIns="19845" numCol="1" spcCol="1270" anchor="ctr" anchorCtr="0">
            <a:noAutofit/>
          </a:bodyPr>
          <a:lstStyle/>
          <a:p>
            <a:pPr lvl="0" algn="ctr" defTabSz="355600">
              <a:lnSpc>
                <a:spcPct val="90000"/>
              </a:lnSpc>
              <a:spcBef>
                <a:spcPct val="0"/>
              </a:spcBef>
              <a:spcAft>
                <a:spcPct val="35000"/>
              </a:spcAft>
            </a:pPr>
            <a:r>
              <a:rPr lang="en-US" sz="900" kern="1200" dirty="0" smtClean="0"/>
              <a:t>Pool Processing</a:t>
            </a:r>
            <a:endParaRPr lang="en-US" sz="900" kern="1200" dirty="0"/>
          </a:p>
        </p:txBody>
      </p:sp>
      <p:sp>
        <p:nvSpPr>
          <p:cNvPr id="10" name="Freeform 9"/>
          <p:cNvSpPr/>
          <p:nvPr/>
        </p:nvSpPr>
        <p:spPr>
          <a:xfrm>
            <a:off x="1752600" y="6505318"/>
            <a:ext cx="1442144" cy="184671"/>
          </a:xfrm>
          <a:custGeom>
            <a:avLst/>
            <a:gdLst>
              <a:gd name="connsiteX0" fmla="*/ 0 w 1442144"/>
              <a:gd name="connsiteY0" fmla="*/ 18467 h 184671"/>
              <a:gd name="connsiteX1" fmla="*/ 5409 w 1442144"/>
              <a:gd name="connsiteY1" fmla="*/ 5409 h 184671"/>
              <a:gd name="connsiteX2" fmla="*/ 18467 w 1442144"/>
              <a:gd name="connsiteY2" fmla="*/ 0 h 184671"/>
              <a:gd name="connsiteX3" fmla="*/ 1423677 w 1442144"/>
              <a:gd name="connsiteY3" fmla="*/ 0 h 184671"/>
              <a:gd name="connsiteX4" fmla="*/ 1436735 w 1442144"/>
              <a:gd name="connsiteY4" fmla="*/ 5409 h 184671"/>
              <a:gd name="connsiteX5" fmla="*/ 1442144 w 1442144"/>
              <a:gd name="connsiteY5" fmla="*/ 18467 h 184671"/>
              <a:gd name="connsiteX6" fmla="*/ 1442144 w 1442144"/>
              <a:gd name="connsiteY6" fmla="*/ 166204 h 184671"/>
              <a:gd name="connsiteX7" fmla="*/ 1436735 w 1442144"/>
              <a:gd name="connsiteY7" fmla="*/ 179262 h 184671"/>
              <a:gd name="connsiteX8" fmla="*/ 1423677 w 1442144"/>
              <a:gd name="connsiteY8" fmla="*/ 184671 h 184671"/>
              <a:gd name="connsiteX9" fmla="*/ 18467 w 1442144"/>
              <a:gd name="connsiteY9" fmla="*/ 184671 h 184671"/>
              <a:gd name="connsiteX10" fmla="*/ 5409 w 1442144"/>
              <a:gd name="connsiteY10" fmla="*/ 179262 h 184671"/>
              <a:gd name="connsiteX11" fmla="*/ 0 w 1442144"/>
              <a:gd name="connsiteY11" fmla="*/ 166204 h 184671"/>
              <a:gd name="connsiteX12" fmla="*/ 0 w 1442144"/>
              <a:gd name="connsiteY12" fmla="*/ 18467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184671">
                <a:moveTo>
                  <a:pt x="0" y="18467"/>
                </a:moveTo>
                <a:cubicBezTo>
                  <a:pt x="0" y="13569"/>
                  <a:pt x="1946" y="8872"/>
                  <a:pt x="5409" y="5409"/>
                </a:cubicBezTo>
                <a:cubicBezTo>
                  <a:pt x="8872" y="1946"/>
                  <a:pt x="13569" y="0"/>
                  <a:pt x="18467" y="0"/>
                </a:cubicBezTo>
                <a:lnTo>
                  <a:pt x="1423677" y="0"/>
                </a:lnTo>
                <a:cubicBezTo>
                  <a:pt x="1428575" y="0"/>
                  <a:pt x="1433272" y="1946"/>
                  <a:pt x="1436735" y="5409"/>
                </a:cubicBezTo>
                <a:cubicBezTo>
                  <a:pt x="1440198" y="8872"/>
                  <a:pt x="1442144" y="13569"/>
                  <a:pt x="1442144" y="18467"/>
                </a:cubicBezTo>
                <a:lnTo>
                  <a:pt x="1442144" y="166204"/>
                </a:lnTo>
                <a:cubicBezTo>
                  <a:pt x="1442144" y="171102"/>
                  <a:pt x="1440198" y="175799"/>
                  <a:pt x="1436735" y="179262"/>
                </a:cubicBezTo>
                <a:cubicBezTo>
                  <a:pt x="1433272" y="182725"/>
                  <a:pt x="1428575" y="184671"/>
                  <a:pt x="1423677" y="184671"/>
                </a:cubicBezTo>
                <a:lnTo>
                  <a:pt x="18467" y="184671"/>
                </a:lnTo>
                <a:cubicBezTo>
                  <a:pt x="13569" y="184671"/>
                  <a:pt x="8872" y="182725"/>
                  <a:pt x="5409" y="179262"/>
                </a:cubicBezTo>
                <a:cubicBezTo>
                  <a:pt x="1946" y="175799"/>
                  <a:pt x="0" y="171102"/>
                  <a:pt x="0" y="166204"/>
                </a:cubicBezTo>
                <a:lnTo>
                  <a:pt x="0" y="184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29" tIns="20649" rIns="25729" bIns="20649" numCol="1" spcCol="1270" anchor="ctr" anchorCtr="0">
            <a:noAutofit/>
          </a:bodyPr>
          <a:lstStyle/>
          <a:p>
            <a:pPr lvl="0" algn="ctr" defTabSz="355600">
              <a:lnSpc>
                <a:spcPct val="90000"/>
              </a:lnSpc>
              <a:spcBef>
                <a:spcPct val="0"/>
              </a:spcBef>
              <a:spcAft>
                <a:spcPct val="35000"/>
              </a:spcAft>
            </a:pPr>
            <a:r>
              <a:rPr lang="en-US" sz="900" kern="1200" dirty="0" smtClean="0"/>
              <a:t>Fund</a:t>
            </a:r>
            <a:endParaRPr lang="en-US" sz="900" kern="1200" dirty="0"/>
          </a:p>
        </p:txBody>
      </p:sp>
      <p:sp>
        <p:nvSpPr>
          <p:cNvPr id="11" name="Freeform 10"/>
          <p:cNvSpPr/>
          <p:nvPr/>
        </p:nvSpPr>
        <p:spPr>
          <a:xfrm>
            <a:off x="1752600" y="6839202"/>
            <a:ext cx="1442144" cy="171228"/>
          </a:xfrm>
          <a:custGeom>
            <a:avLst/>
            <a:gdLst>
              <a:gd name="connsiteX0" fmla="*/ 0 w 1442144"/>
              <a:gd name="connsiteY0" fmla="*/ 17123 h 171228"/>
              <a:gd name="connsiteX1" fmla="*/ 5015 w 1442144"/>
              <a:gd name="connsiteY1" fmla="*/ 5015 h 171228"/>
              <a:gd name="connsiteX2" fmla="*/ 17123 w 1442144"/>
              <a:gd name="connsiteY2" fmla="*/ 0 h 171228"/>
              <a:gd name="connsiteX3" fmla="*/ 1425021 w 1442144"/>
              <a:gd name="connsiteY3" fmla="*/ 0 h 171228"/>
              <a:gd name="connsiteX4" fmla="*/ 1437129 w 1442144"/>
              <a:gd name="connsiteY4" fmla="*/ 5015 h 171228"/>
              <a:gd name="connsiteX5" fmla="*/ 1442144 w 1442144"/>
              <a:gd name="connsiteY5" fmla="*/ 17123 h 171228"/>
              <a:gd name="connsiteX6" fmla="*/ 1442144 w 1442144"/>
              <a:gd name="connsiteY6" fmla="*/ 154105 h 171228"/>
              <a:gd name="connsiteX7" fmla="*/ 1437129 w 1442144"/>
              <a:gd name="connsiteY7" fmla="*/ 166213 h 171228"/>
              <a:gd name="connsiteX8" fmla="*/ 1425021 w 1442144"/>
              <a:gd name="connsiteY8" fmla="*/ 171228 h 171228"/>
              <a:gd name="connsiteX9" fmla="*/ 17123 w 1442144"/>
              <a:gd name="connsiteY9" fmla="*/ 171228 h 171228"/>
              <a:gd name="connsiteX10" fmla="*/ 5015 w 1442144"/>
              <a:gd name="connsiteY10" fmla="*/ 166213 h 171228"/>
              <a:gd name="connsiteX11" fmla="*/ 0 w 1442144"/>
              <a:gd name="connsiteY11" fmla="*/ 154105 h 171228"/>
              <a:gd name="connsiteX12" fmla="*/ 0 w 1442144"/>
              <a:gd name="connsiteY12" fmla="*/ 17123 h 1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171228">
                <a:moveTo>
                  <a:pt x="0" y="17123"/>
                </a:moveTo>
                <a:cubicBezTo>
                  <a:pt x="0" y="12582"/>
                  <a:pt x="1804" y="8226"/>
                  <a:pt x="5015" y="5015"/>
                </a:cubicBezTo>
                <a:cubicBezTo>
                  <a:pt x="8226" y="1804"/>
                  <a:pt x="12581" y="0"/>
                  <a:pt x="17123" y="0"/>
                </a:cubicBezTo>
                <a:lnTo>
                  <a:pt x="1425021" y="0"/>
                </a:lnTo>
                <a:cubicBezTo>
                  <a:pt x="1429562" y="0"/>
                  <a:pt x="1433918" y="1804"/>
                  <a:pt x="1437129" y="5015"/>
                </a:cubicBezTo>
                <a:cubicBezTo>
                  <a:pt x="1440340" y="8226"/>
                  <a:pt x="1442144" y="12581"/>
                  <a:pt x="1442144" y="17123"/>
                </a:cubicBezTo>
                <a:lnTo>
                  <a:pt x="1442144" y="154105"/>
                </a:lnTo>
                <a:cubicBezTo>
                  <a:pt x="1442144" y="158646"/>
                  <a:pt x="1440340" y="163002"/>
                  <a:pt x="1437129" y="166213"/>
                </a:cubicBezTo>
                <a:cubicBezTo>
                  <a:pt x="1433918" y="169424"/>
                  <a:pt x="1429563" y="171228"/>
                  <a:pt x="1425021" y="171228"/>
                </a:cubicBezTo>
                <a:lnTo>
                  <a:pt x="17123" y="171228"/>
                </a:lnTo>
                <a:cubicBezTo>
                  <a:pt x="12582" y="171228"/>
                  <a:pt x="8226" y="169424"/>
                  <a:pt x="5015" y="166213"/>
                </a:cubicBezTo>
                <a:cubicBezTo>
                  <a:pt x="1804" y="163002"/>
                  <a:pt x="0" y="158647"/>
                  <a:pt x="0" y="154105"/>
                </a:cubicBezTo>
                <a:lnTo>
                  <a:pt x="0" y="171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35" tIns="20255" rIns="25335" bIns="20255" numCol="1" spcCol="1270" anchor="ctr" anchorCtr="0">
            <a:noAutofit/>
          </a:bodyPr>
          <a:lstStyle/>
          <a:p>
            <a:pPr lvl="0" algn="ctr" defTabSz="355600">
              <a:lnSpc>
                <a:spcPct val="90000"/>
              </a:lnSpc>
              <a:spcBef>
                <a:spcPct val="0"/>
              </a:spcBef>
              <a:spcAft>
                <a:spcPct val="35000"/>
              </a:spcAft>
            </a:pPr>
            <a:r>
              <a:rPr lang="en-US" sz="900" kern="1200" dirty="0" smtClean="0"/>
              <a:t>File Interface</a:t>
            </a:r>
            <a:endParaRPr lang="en-US" sz="900" kern="1200" dirty="0"/>
          </a:p>
        </p:txBody>
      </p:sp>
      <p:sp>
        <p:nvSpPr>
          <p:cNvPr id="12" name="Freeform 11"/>
          <p:cNvSpPr/>
          <p:nvPr/>
        </p:nvSpPr>
        <p:spPr>
          <a:xfrm>
            <a:off x="1752600" y="6996638"/>
            <a:ext cx="1442144" cy="188115"/>
          </a:xfrm>
          <a:custGeom>
            <a:avLst/>
            <a:gdLst>
              <a:gd name="connsiteX0" fmla="*/ 0 w 1442144"/>
              <a:gd name="connsiteY0" fmla="*/ 18812 h 188115"/>
              <a:gd name="connsiteX1" fmla="*/ 5510 w 1442144"/>
              <a:gd name="connsiteY1" fmla="*/ 5510 h 188115"/>
              <a:gd name="connsiteX2" fmla="*/ 18812 w 1442144"/>
              <a:gd name="connsiteY2" fmla="*/ 0 h 188115"/>
              <a:gd name="connsiteX3" fmla="*/ 1423332 w 1442144"/>
              <a:gd name="connsiteY3" fmla="*/ 0 h 188115"/>
              <a:gd name="connsiteX4" fmla="*/ 1436634 w 1442144"/>
              <a:gd name="connsiteY4" fmla="*/ 5510 h 188115"/>
              <a:gd name="connsiteX5" fmla="*/ 1442144 w 1442144"/>
              <a:gd name="connsiteY5" fmla="*/ 18812 h 188115"/>
              <a:gd name="connsiteX6" fmla="*/ 1442144 w 1442144"/>
              <a:gd name="connsiteY6" fmla="*/ 169303 h 188115"/>
              <a:gd name="connsiteX7" fmla="*/ 1436634 w 1442144"/>
              <a:gd name="connsiteY7" fmla="*/ 182605 h 188115"/>
              <a:gd name="connsiteX8" fmla="*/ 1423332 w 1442144"/>
              <a:gd name="connsiteY8" fmla="*/ 188115 h 188115"/>
              <a:gd name="connsiteX9" fmla="*/ 18812 w 1442144"/>
              <a:gd name="connsiteY9" fmla="*/ 188115 h 188115"/>
              <a:gd name="connsiteX10" fmla="*/ 5510 w 1442144"/>
              <a:gd name="connsiteY10" fmla="*/ 182605 h 188115"/>
              <a:gd name="connsiteX11" fmla="*/ 0 w 1442144"/>
              <a:gd name="connsiteY11" fmla="*/ 169303 h 188115"/>
              <a:gd name="connsiteX12" fmla="*/ 0 w 1442144"/>
              <a:gd name="connsiteY12" fmla="*/ 18812 h 1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188115">
                <a:moveTo>
                  <a:pt x="0" y="18812"/>
                </a:moveTo>
                <a:cubicBezTo>
                  <a:pt x="0" y="13823"/>
                  <a:pt x="1982" y="9038"/>
                  <a:pt x="5510" y="5510"/>
                </a:cubicBezTo>
                <a:cubicBezTo>
                  <a:pt x="9038" y="1982"/>
                  <a:pt x="13823" y="0"/>
                  <a:pt x="18812" y="0"/>
                </a:cubicBezTo>
                <a:lnTo>
                  <a:pt x="1423332" y="0"/>
                </a:lnTo>
                <a:cubicBezTo>
                  <a:pt x="1428321" y="0"/>
                  <a:pt x="1433106" y="1982"/>
                  <a:pt x="1436634" y="5510"/>
                </a:cubicBezTo>
                <a:cubicBezTo>
                  <a:pt x="1440162" y="9038"/>
                  <a:pt x="1442144" y="13823"/>
                  <a:pt x="1442144" y="18812"/>
                </a:cubicBezTo>
                <a:lnTo>
                  <a:pt x="1442144" y="169303"/>
                </a:lnTo>
                <a:cubicBezTo>
                  <a:pt x="1442144" y="174292"/>
                  <a:pt x="1440162" y="179077"/>
                  <a:pt x="1436634" y="182605"/>
                </a:cubicBezTo>
                <a:cubicBezTo>
                  <a:pt x="1433106" y="186133"/>
                  <a:pt x="1428321" y="188115"/>
                  <a:pt x="1423332" y="188115"/>
                </a:cubicBezTo>
                <a:lnTo>
                  <a:pt x="18812" y="188115"/>
                </a:lnTo>
                <a:cubicBezTo>
                  <a:pt x="13823" y="188115"/>
                  <a:pt x="9038" y="186133"/>
                  <a:pt x="5510" y="182605"/>
                </a:cubicBezTo>
                <a:cubicBezTo>
                  <a:pt x="1982" y="179077"/>
                  <a:pt x="0" y="174292"/>
                  <a:pt x="0" y="169303"/>
                </a:cubicBezTo>
                <a:lnTo>
                  <a:pt x="0" y="188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30" tIns="20750" rIns="25830" bIns="20750" numCol="1" spcCol="1270" anchor="ctr" anchorCtr="0">
            <a:noAutofit/>
          </a:bodyPr>
          <a:lstStyle/>
          <a:p>
            <a:pPr lvl="0" algn="ctr" defTabSz="355600">
              <a:lnSpc>
                <a:spcPct val="90000"/>
              </a:lnSpc>
              <a:spcBef>
                <a:spcPct val="0"/>
              </a:spcBef>
              <a:spcAft>
                <a:spcPct val="35000"/>
              </a:spcAft>
            </a:pPr>
            <a:r>
              <a:rPr lang="en-US" sz="900" kern="1200" dirty="0" smtClean="0"/>
              <a:t>Fiscal Year End Process</a:t>
            </a:r>
            <a:endParaRPr lang="en-US" sz="900" kern="1200" dirty="0"/>
          </a:p>
        </p:txBody>
      </p:sp>
      <p:sp>
        <p:nvSpPr>
          <p:cNvPr id="13" name="Freeform 12"/>
          <p:cNvSpPr/>
          <p:nvPr/>
        </p:nvSpPr>
        <p:spPr>
          <a:xfrm>
            <a:off x="1752600" y="7184753"/>
            <a:ext cx="1442144" cy="161848"/>
          </a:xfrm>
          <a:custGeom>
            <a:avLst/>
            <a:gdLst>
              <a:gd name="connsiteX0" fmla="*/ 0 w 1442144"/>
              <a:gd name="connsiteY0" fmla="*/ 16185 h 161848"/>
              <a:gd name="connsiteX1" fmla="*/ 4740 w 1442144"/>
              <a:gd name="connsiteY1" fmla="*/ 4740 h 161848"/>
              <a:gd name="connsiteX2" fmla="*/ 16185 w 1442144"/>
              <a:gd name="connsiteY2" fmla="*/ 0 h 161848"/>
              <a:gd name="connsiteX3" fmla="*/ 1425959 w 1442144"/>
              <a:gd name="connsiteY3" fmla="*/ 0 h 161848"/>
              <a:gd name="connsiteX4" fmla="*/ 1437404 w 1442144"/>
              <a:gd name="connsiteY4" fmla="*/ 4740 h 161848"/>
              <a:gd name="connsiteX5" fmla="*/ 1442144 w 1442144"/>
              <a:gd name="connsiteY5" fmla="*/ 16185 h 161848"/>
              <a:gd name="connsiteX6" fmla="*/ 1442144 w 1442144"/>
              <a:gd name="connsiteY6" fmla="*/ 145663 h 161848"/>
              <a:gd name="connsiteX7" fmla="*/ 1437404 w 1442144"/>
              <a:gd name="connsiteY7" fmla="*/ 157108 h 161848"/>
              <a:gd name="connsiteX8" fmla="*/ 1425959 w 1442144"/>
              <a:gd name="connsiteY8" fmla="*/ 161848 h 161848"/>
              <a:gd name="connsiteX9" fmla="*/ 16185 w 1442144"/>
              <a:gd name="connsiteY9" fmla="*/ 161848 h 161848"/>
              <a:gd name="connsiteX10" fmla="*/ 4740 w 1442144"/>
              <a:gd name="connsiteY10" fmla="*/ 157108 h 161848"/>
              <a:gd name="connsiteX11" fmla="*/ 0 w 1442144"/>
              <a:gd name="connsiteY11" fmla="*/ 145663 h 161848"/>
              <a:gd name="connsiteX12" fmla="*/ 0 w 1442144"/>
              <a:gd name="connsiteY12" fmla="*/ 16185 h 16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161848">
                <a:moveTo>
                  <a:pt x="0" y="16185"/>
                </a:moveTo>
                <a:cubicBezTo>
                  <a:pt x="0" y="11892"/>
                  <a:pt x="1705" y="7776"/>
                  <a:pt x="4740" y="4740"/>
                </a:cubicBezTo>
                <a:cubicBezTo>
                  <a:pt x="7775" y="1705"/>
                  <a:pt x="11892" y="0"/>
                  <a:pt x="16185" y="0"/>
                </a:cubicBezTo>
                <a:lnTo>
                  <a:pt x="1425959" y="0"/>
                </a:lnTo>
                <a:cubicBezTo>
                  <a:pt x="1430252" y="0"/>
                  <a:pt x="1434368" y="1705"/>
                  <a:pt x="1437404" y="4740"/>
                </a:cubicBezTo>
                <a:cubicBezTo>
                  <a:pt x="1440439" y="7775"/>
                  <a:pt x="1442144" y="11892"/>
                  <a:pt x="1442144" y="16185"/>
                </a:cubicBezTo>
                <a:lnTo>
                  <a:pt x="1442144" y="145663"/>
                </a:lnTo>
                <a:cubicBezTo>
                  <a:pt x="1442144" y="149956"/>
                  <a:pt x="1440439" y="154072"/>
                  <a:pt x="1437404" y="157108"/>
                </a:cubicBezTo>
                <a:cubicBezTo>
                  <a:pt x="1434369" y="160143"/>
                  <a:pt x="1430252" y="161848"/>
                  <a:pt x="1425959" y="161848"/>
                </a:cubicBezTo>
                <a:lnTo>
                  <a:pt x="16185" y="161848"/>
                </a:lnTo>
                <a:cubicBezTo>
                  <a:pt x="11892" y="161848"/>
                  <a:pt x="7776" y="160143"/>
                  <a:pt x="4740" y="157108"/>
                </a:cubicBezTo>
                <a:cubicBezTo>
                  <a:pt x="1705" y="154073"/>
                  <a:pt x="0" y="149956"/>
                  <a:pt x="0" y="145663"/>
                </a:cubicBezTo>
                <a:lnTo>
                  <a:pt x="0" y="161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60" tIns="19980" rIns="25060" bIns="19980" numCol="1" spcCol="1270" anchor="ctr" anchorCtr="0">
            <a:noAutofit/>
          </a:bodyPr>
          <a:lstStyle/>
          <a:p>
            <a:pPr lvl="0" algn="ctr" defTabSz="355600">
              <a:lnSpc>
                <a:spcPct val="90000"/>
              </a:lnSpc>
              <a:spcBef>
                <a:spcPct val="0"/>
              </a:spcBef>
              <a:spcAft>
                <a:spcPct val="35000"/>
              </a:spcAft>
            </a:pPr>
            <a:r>
              <a:rPr lang="en-US" sz="900" kern="1200" dirty="0" smtClean="0"/>
              <a:t>On Demand Reports</a:t>
            </a:r>
            <a:endParaRPr lang="en-US" sz="900" kern="1200" dirty="0"/>
          </a:p>
        </p:txBody>
      </p:sp>
      <p:sp>
        <p:nvSpPr>
          <p:cNvPr id="14" name="Freeform 13"/>
          <p:cNvSpPr/>
          <p:nvPr/>
        </p:nvSpPr>
        <p:spPr>
          <a:xfrm>
            <a:off x="5486400" y="6107875"/>
            <a:ext cx="1700360" cy="1371600"/>
          </a:xfrm>
          <a:custGeom>
            <a:avLst/>
            <a:gdLst>
              <a:gd name="connsiteX0" fmla="*/ 0 w 1802680"/>
              <a:gd name="connsiteY0" fmla="*/ 180268 h 1828800"/>
              <a:gd name="connsiteX1" fmla="*/ 52799 w 1802680"/>
              <a:gd name="connsiteY1" fmla="*/ 52799 h 1828800"/>
              <a:gd name="connsiteX2" fmla="*/ 180268 w 1802680"/>
              <a:gd name="connsiteY2" fmla="*/ 0 h 1828800"/>
              <a:gd name="connsiteX3" fmla="*/ 1622412 w 1802680"/>
              <a:gd name="connsiteY3" fmla="*/ 0 h 1828800"/>
              <a:gd name="connsiteX4" fmla="*/ 1749881 w 1802680"/>
              <a:gd name="connsiteY4" fmla="*/ 52799 h 1828800"/>
              <a:gd name="connsiteX5" fmla="*/ 1802680 w 1802680"/>
              <a:gd name="connsiteY5" fmla="*/ 180268 h 1828800"/>
              <a:gd name="connsiteX6" fmla="*/ 1802680 w 1802680"/>
              <a:gd name="connsiteY6" fmla="*/ 1648532 h 1828800"/>
              <a:gd name="connsiteX7" fmla="*/ 1749881 w 1802680"/>
              <a:gd name="connsiteY7" fmla="*/ 1776001 h 1828800"/>
              <a:gd name="connsiteX8" fmla="*/ 1622412 w 1802680"/>
              <a:gd name="connsiteY8" fmla="*/ 1828800 h 1828800"/>
              <a:gd name="connsiteX9" fmla="*/ 180268 w 1802680"/>
              <a:gd name="connsiteY9" fmla="*/ 1828800 h 1828800"/>
              <a:gd name="connsiteX10" fmla="*/ 52799 w 1802680"/>
              <a:gd name="connsiteY10" fmla="*/ 1776001 h 1828800"/>
              <a:gd name="connsiteX11" fmla="*/ 0 w 1802680"/>
              <a:gd name="connsiteY11" fmla="*/ 1648532 h 1828800"/>
              <a:gd name="connsiteX12" fmla="*/ 0 w 1802680"/>
              <a:gd name="connsiteY12" fmla="*/ 180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2680" h="1828800">
                <a:moveTo>
                  <a:pt x="0" y="180268"/>
                </a:moveTo>
                <a:cubicBezTo>
                  <a:pt x="0" y="132458"/>
                  <a:pt x="18993" y="86606"/>
                  <a:pt x="52799" y="52799"/>
                </a:cubicBezTo>
                <a:cubicBezTo>
                  <a:pt x="86606" y="18992"/>
                  <a:pt x="132458" y="0"/>
                  <a:pt x="180268" y="0"/>
                </a:cubicBezTo>
                <a:lnTo>
                  <a:pt x="1622412" y="0"/>
                </a:lnTo>
                <a:cubicBezTo>
                  <a:pt x="1670222" y="0"/>
                  <a:pt x="1716074" y="18993"/>
                  <a:pt x="1749881" y="52799"/>
                </a:cubicBezTo>
                <a:cubicBezTo>
                  <a:pt x="1783688" y="86606"/>
                  <a:pt x="1802680" y="132458"/>
                  <a:pt x="1802680" y="180268"/>
                </a:cubicBezTo>
                <a:lnTo>
                  <a:pt x="1802680" y="1648532"/>
                </a:lnTo>
                <a:cubicBezTo>
                  <a:pt x="1802680" y="1696342"/>
                  <a:pt x="1783688" y="1742194"/>
                  <a:pt x="1749881" y="1776001"/>
                </a:cubicBezTo>
                <a:cubicBezTo>
                  <a:pt x="1716074" y="1809808"/>
                  <a:pt x="1670222" y="1828800"/>
                  <a:pt x="1622412" y="1828800"/>
                </a:cubicBezTo>
                <a:lnTo>
                  <a:pt x="180268" y="1828800"/>
                </a:lnTo>
                <a:cubicBezTo>
                  <a:pt x="132458" y="1828800"/>
                  <a:pt x="86606" y="1809807"/>
                  <a:pt x="52799" y="1776001"/>
                </a:cubicBezTo>
                <a:cubicBezTo>
                  <a:pt x="18992" y="1742194"/>
                  <a:pt x="0" y="1696342"/>
                  <a:pt x="0" y="1648532"/>
                </a:cubicBezTo>
                <a:lnTo>
                  <a:pt x="0" y="18026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1375410" numCol="1" spcCol="1270" anchor="t" anchorCtr="0">
            <a:noAutofit/>
          </a:bodyPr>
          <a:lstStyle/>
          <a:p>
            <a:pPr lvl="0" algn="ctr" defTabSz="1111250">
              <a:lnSpc>
                <a:spcPct val="90000"/>
              </a:lnSpc>
              <a:spcBef>
                <a:spcPct val="0"/>
              </a:spcBef>
              <a:spcAft>
                <a:spcPct val="35000"/>
              </a:spcAft>
            </a:pPr>
            <a:r>
              <a:rPr lang="en-US" sz="1800" kern="1200" dirty="0" smtClean="0"/>
              <a:t>GL and CFS/CFR</a:t>
            </a:r>
            <a:endParaRPr lang="en-US" sz="1800" kern="1200" dirty="0"/>
          </a:p>
        </p:txBody>
      </p:sp>
      <p:sp>
        <p:nvSpPr>
          <p:cNvPr id="15" name="Freeform 14"/>
          <p:cNvSpPr/>
          <p:nvPr/>
        </p:nvSpPr>
        <p:spPr>
          <a:xfrm>
            <a:off x="5638800" y="6803753"/>
            <a:ext cx="1442144" cy="471137"/>
          </a:xfrm>
          <a:custGeom>
            <a:avLst/>
            <a:gdLst>
              <a:gd name="connsiteX0" fmla="*/ 0 w 1442144"/>
              <a:gd name="connsiteY0" fmla="*/ 47114 h 471137"/>
              <a:gd name="connsiteX1" fmla="*/ 13799 w 1442144"/>
              <a:gd name="connsiteY1" fmla="*/ 13799 h 471137"/>
              <a:gd name="connsiteX2" fmla="*/ 47114 w 1442144"/>
              <a:gd name="connsiteY2" fmla="*/ 0 h 471137"/>
              <a:gd name="connsiteX3" fmla="*/ 1395030 w 1442144"/>
              <a:gd name="connsiteY3" fmla="*/ 0 h 471137"/>
              <a:gd name="connsiteX4" fmla="*/ 1428345 w 1442144"/>
              <a:gd name="connsiteY4" fmla="*/ 13799 h 471137"/>
              <a:gd name="connsiteX5" fmla="*/ 1442144 w 1442144"/>
              <a:gd name="connsiteY5" fmla="*/ 47114 h 471137"/>
              <a:gd name="connsiteX6" fmla="*/ 1442144 w 1442144"/>
              <a:gd name="connsiteY6" fmla="*/ 424023 h 471137"/>
              <a:gd name="connsiteX7" fmla="*/ 1428345 w 1442144"/>
              <a:gd name="connsiteY7" fmla="*/ 457338 h 471137"/>
              <a:gd name="connsiteX8" fmla="*/ 1395030 w 1442144"/>
              <a:gd name="connsiteY8" fmla="*/ 471137 h 471137"/>
              <a:gd name="connsiteX9" fmla="*/ 47114 w 1442144"/>
              <a:gd name="connsiteY9" fmla="*/ 471137 h 471137"/>
              <a:gd name="connsiteX10" fmla="*/ 13799 w 1442144"/>
              <a:gd name="connsiteY10" fmla="*/ 457338 h 471137"/>
              <a:gd name="connsiteX11" fmla="*/ 0 w 1442144"/>
              <a:gd name="connsiteY11" fmla="*/ 424023 h 471137"/>
              <a:gd name="connsiteX12" fmla="*/ 0 w 1442144"/>
              <a:gd name="connsiteY12" fmla="*/ 47114 h 4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471137">
                <a:moveTo>
                  <a:pt x="0" y="47114"/>
                </a:moveTo>
                <a:cubicBezTo>
                  <a:pt x="0" y="34619"/>
                  <a:pt x="4964" y="22635"/>
                  <a:pt x="13799" y="13799"/>
                </a:cubicBezTo>
                <a:cubicBezTo>
                  <a:pt x="22635" y="4963"/>
                  <a:pt x="34618" y="0"/>
                  <a:pt x="47114" y="0"/>
                </a:cubicBezTo>
                <a:lnTo>
                  <a:pt x="1395030" y="0"/>
                </a:lnTo>
                <a:cubicBezTo>
                  <a:pt x="1407525" y="0"/>
                  <a:pt x="1419509" y="4964"/>
                  <a:pt x="1428345" y="13799"/>
                </a:cubicBezTo>
                <a:cubicBezTo>
                  <a:pt x="1437181" y="22635"/>
                  <a:pt x="1442144" y="34618"/>
                  <a:pt x="1442144" y="47114"/>
                </a:cubicBezTo>
                <a:lnTo>
                  <a:pt x="1442144" y="424023"/>
                </a:lnTo>
                <a:cubicBezTo>
                  <a:pt x="1442144" y="436518"/>
                  <a:pt x="1437180" y="448502"/>
                  <a:pt x="1428345" y="457338"/>
                </a:cubicBezTo>
                <a:cubicBezTo>
                  <a:pt x="1419509" y="466174"/>
                  <a:pt x="1407526" y="471137"/>
                  <a:pt x="1395030" y="471137"/>
                </a:cubicBezTo>
                <a:lnTo>
                  <a:pt x="47114" y="471137"/>
                </a:lnTo>
                <a:cubicBezTo>
                  <a:pt x="34619" y="471137"/>
                  <a:pt x="22635" y="466173"/>
                  <a:pt x="13799" y="457338"/>
                </a:cubicBezTo>
                <a:cubicBezTo>
                  <a:pt x="4963" y="448502"/>
                  <a:pt x="0" y="436519"/>
                  <a:pt x="0" y="424023"/>
                </a:cubicBezTo>
                <a:lnTo>
                  <a:pt x="0" y="471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119" tIns="29039" rIns="34119" bIns="29039" numCol="1" spcCol="1270" anchor="ctr" anchorCtr="0">
            <a:noAutofit/>
          </a:bodyPr>
          <a:lstStyle/>
          <a:p>
            <a:pPr lvl="0" algn="ctr" defTabSz="355600">
              <a:lnSpc>
                <a:spcPct val="90000"/>
              </a:lnSpc>
              <a:spcBef>
                <a:spcPct val="0"/>
              </a:spcBef>
              <a:spcAft>
                <a:spcPct val="35000"/>
              </a:spcAft>
            </a:pPr>
            <a:r>
              <a:rPr lang="en-US" sz="900" kern="1200" dirty="0" smtClean="0"/>
              <a:t>EIA General </a:t>
            </a:r>
            <a:r>
              <a:rPr lang="en-US" sz="900" kern="1200" smtClean="0"/>
              <a:t>Ledger Accounts</a:t>
            </a:r>
            <a:endParaRPr lang="en-US" sz="900" kern="1200" dirty="0"/>
          </a:p>
        </p:txBody>
      </p:sp>
      <p:sp>
        <p:nvSpPr>
          <p:cNvPr id="16" name="Freeform 15"/>
          <p:cNvSpPr/>
          <p:nvPr/>
        </p:nvSpPr>
        <p:spPr>
          <a:xfrm>
            <a:off x="7315200" y="6107875"/>
            <a:ext cx="1524000" cy="1371600"/>
          </a:xfrm>
          <a:custGeom>
            <a:avLst/>
            <a:gdLst>
              <a:gd name="connsiteX0" fmla="*/ 0 w 1802680"/>
              <a:gd name="connsiteY0" fmla="*/ 180268 h 1828800"/>
              <a:gd name="connsiteX1" fmla="*/ 52799 w 1802680"/>
              <a:gd name="connsiteY1" fmla="*/ 52799 h 1828800"/>
              <a:gd name="connsiteX2" fmla="*/ 180268 w 1802680"/>
              <a:gd name="connsiteY2" fmla="*/ 0 h 1828800"/>
              <a:gd name="connsiteX3" fmla="*/ 1622412 w 1802680"/>
              <a:gd name="connsiteY3" fmla="*/ 0 h 1828800"/>
              <a:gd name="connsiteX4" fmla="*/ 1749881 w 1802680"/>
              <a:gd name="connsiteY4" fmla="*/ 52799 h 1828800"/>
              <a:gd name="connsiteX5" fmla="*/ 1802680 w 1802680"/>
              <a:gd name="connsiteY5" fmla="*/ 180268 h 1828800"/>
              <a:gd name="connsiteX6" fmla="*/ 1802680 w 1802680"/>
              <a:gd name="connsiteY6" fmla="*/ 1648532 h 1828800"/>
              <a:gd name="connsiteX7" fmla="*/ 1749881 w 1802680"/>
              <a:gd name="connsiteY7" fmla="*/ 1776001 h 1828800"/>
              <a:gd name="connsiteX8" fmla="*/ 1622412 w 1802680"/>
              <a:gd name="connsiteY8" fmla="*/ 1828800 h 1828800"/>
              <a:gd name="connsiteX9" fmla="*/ 180268 w 1802680"/>
              <a:gd name="connsiteY9" fmla="*/ 1828800 h 1828800"/>
              <a:gd name="connsiteX10" fmla="*/ 52799 w 1802680"/>
              <a:gd name="connsiteY10" fmla="*/ 1776001 h 1828800"/>
              <a:gd name="connsiteX11" fmla="*/ 0 w 1802680"/>
              <a:gd name="connsiteY11" fmla="*/ 1648532 h 1828800"/>
              <a:gd name="connsiteX12" fmla="*/ 0 w 1802680"/>
              <a:gd name="connsiteY12" fmla="*/ 180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2680" h="1828800">
                <a:moveTo>
                  <a:pt x="0" y="180268"/>
                </a:moveTo>
                <a:cubicBezTo>
                  <a:pt x="0" y="132458"/>
                  <a:pt x="18993" y="86606"/>
                  <a:pt x="52799" y="52799"/>
                </a:cubicBezTo>
                <a:cubicBezTo>
                  <a:pt x="86606" y="18992"/>
                  <a:pt x="132458" y="0"/>
                  <a:pt x="180268" y="0"/>
                </a:cubicBezTo>
                <a:lnTo>
                  <a:pt x="1622412" y="0"/>
                </a:lnTo>
                <a:cubicBezTo>
                  <a:pt x="1670222" y="0"/>
                  <a:pt x="1716074" y="18993"/>
                  <a:pt x="1749881" y="52799"/>
                </a:cubicBezTo>
                <a:cubicBezTo>
                  <a:pt x="1783688" y="86606"/>
                  <a:pt x="1802680" y="132458"/>
                  <a:pt x="1802680" y="180268"/>
                </a:cubicBezTo>
                <a:lnTo>
                  <a:pt x="1802680" y="1648532"/>
                </a:lnTo>
                <a:cubicBezTo>
                  <a:pt x="1802680" y="1696342"/>
                  <a:pt x="1783688" y="1742194"/>
                  <a:pt x="1749881" y="1776001"/>
                </a:cubicBezTo>
                <a:cubicBezTo>
                  <a:pt x="1716074" y="1809808"/>
                  <a:pt x="1670222" y="1828800"/>
                  <a:pt x="1622412" y="1828800"/>
                </a:cubicBezTo>
                <a:lnTo>
                  <a:pt x="180268" y="1828800"/>
                </a:lnTo>
                <a:cubicBezTo>
                  <a:pt x="132458" y="1828800"/>
                  <a:pt x="86606" y="1809807"/>
                  <a:pt x="52799" y="1776001"/>
                </a:cubicBezTo>
                <a:cubicBezTo>
                  <a:pt x="18992" y="1742194"/>
                  <a:pt x="0" y="1696342"/>
                  <a:pt x="0" y="1648532"/>
                </a:cubicBezTo>
                <a:lnTo>
                  <a:pt x="0" y="18026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1375410" numCol="1" spcCol="1270" anchor="t" anchorCtr="0">
            <a:noAutofit/>
          </a:bodyPr>
          <a:lstStyle/>
          <a:p>
            <a:pPr lvl="0" algn="ctr" defTabSz="1111250">
              <a:lnSpc>
                <a:spcPct val="90000"/>
              </a:lnSpc>
              <a:spcBef>
                <a:spcPct val="0"/>
              </a:spcBef>
              <a:spcAft>
                <a:spcPct val="35000"/>
              </a:spcAft>
            </a:pPr>
            <a:r>
              <a:rPr lang="en-US" sz="1800" kern="1200" dirty="0" smtClean="0"/>
              <a:t>EIAS Online</a:t>
            </a:r>
            <a:endParaRPr lang="en-US" sz="1800" kern="1200" dirty="0"/>
          </a:p>
        </p:txBody>
      </p:sp>
      <p:sp>
        <p:nvSpPr>
          <p:cNvPr id="17" name="Freeform 16"/>
          <p:cNvSpPr/>
          <p:nvPr/>
        </p:nvSpPr>
        <p:spPr>
          <a:xfrm>
            <a:off x="7400001" y="6525998"/>
            <a:ext cx="1362999" cy="277755"/>
          </a:xfrm>
          <a:custGeom>
            <a:avLst/>
            <a:gdLst>
              <a:gd name="connsiteX0" fmla="*/ 0 w 1442144"/>
              <a:gd name="connsiteY0" fmla="*/ 33717 h 337168"/>
              <a:gd name="connsiteX1" fmla="*/ 9876 w 1442144"/>
              <a:gd name="connsiteY1" fmla="*/ 9875 h 337168"/>
              <a:gd name="connsiteX2" fmla="*/ 33718 w 1442144"/>
              <a:gd name="connsiteY2" fmla="*/ 0 h 337168"/>
              <a:gd name="connsiteX3" fmla="*/ 1408427 w 1442144"/>
              <a:gd name="connsiteY3" fmla="*/ 0 h 337168"/>
              <a:gd name="connsiteX4" fmla="*/ 1432269 w 1442144"/>
              <a:gd name="connsiteY4" fmla="*/ 9876 h 337168"/>
              <a:gd name="connsiteX5" fmla="*/ 1442144 w 1442144"/>
              <a:gd name="connsiteY5" fmla="*/ 33718 h 337168"/>
              <a:gd name="connsiteX6" fmla="*/ 1442144 w 1442144"/>
              <a:gd name="connsiteY6" fmla="*/ 303451 h 337168"/>
              <a:gd name="connsiteX7" fmla="*/ 1432269 w 1442144"/>
              <a:gd name="connsiteY7" fmla="*/ 327293 h 337168"/>
              <a:gd name="connsiteX8" fmla="*/ 1408427 w 1442144"/>
              <a:gd name="connsiteY8" fmla="*/ 337168 h 337168"/>
              <a:gd name="connsiteX9" fmla="*/ 33717 w 1442144"/>
              <a:gd name="connsiteY9" fmla="*/ 337168 h 337168"/>
              <a:gd name="connsiteX10" fmla="*/ 9875 w 1442144"/>
              <a:gd name="connsiteY10" fmla="*/ 327292 h 337168"/>
              <a:gd name="connsiteX11" fmla="*/ 0 w 1442144"/>
              <a:gd name="connsiteY11" fmla="*/ 303450 h 337168"/>
              <a:gd name="connsiteX12" fmla="*/ 0 w 1442144"/>
              <a:gd name="connsiteY12" fmla="*/ 33717 h 3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337168">
                <a:moveTo>
                  <a:pt x="0" y="33717"/>
                </a:moveTo>
                <a:cubicBezTo>
                  <a:pt x="0" y="24775"/>
                  <a:pt x="3552" y="16199"/>
                  <a:pt x="9876" y="9875"/>
                </a:cubicBezTo>
                <a:cubicBezTo>
                  <a:pt x="16199" y="3552"/>
                  <a:pt x="24775" y="0"/>
                  <a:pt x="33718" y="0"/>
                </a:cubicBezTo>
                <a:lnTo>
                  <a:pt x="1408427" y="0"/>
                </a:lnTo>
                <a:cubicBezTo>
                  <a:pt x="1417369" y="0"/>
                  <a:pt x="1425945" y="3552"/>
                  <a:pt x="1432269" y="9876"/>
                </a:cubicBezTo>
                <a:cubicBezTo>
                  <a:pt x="1438592" y="16199"/>
                  <a:pt x="1442144" y="24775"/>
                  <a:pt x="1442144" y="33718"/>
                </a:cubicBezTo>
                <a:lnTo>
                  <a:pt x="1442144" y="303451"/>
                </a:lnTo>
                <a:cubicBezTo>
                  <a:pt x="1442144" y="312393"/>
                  <a:pt x="1438592" y="320969"/>
                  <a:pt x="1432269" y="327293"/>
                </a:cubicBezTo>
                <a:cubicBezTo>
                  <a:pt x="1425946" y="333616"/>
                  <a:pt x="1417370" y="337168"/>
                  <a:pt x="1408427" y="337168"/>
                </a:cubicBezTo>
                <a:lnTo>
                  <a:pt x="33717" y="337168"/>
                </a:lnTo>
                <a:cubicBezTo>
                  <a:pt x="24775" y="337168"/>
                  <a:pt x="16199" y="333616"/>
                  <a:pt x="9875" y="327292"/>
                </a:cubicBezTo>
                <a:cubicBezTo>
                  <a:pt x="3552" y="320969"/>
                  <a:pt x="0" y="312393"/>
                  <a:pt x="0" y="303450"/>
                </a:cubicBezTo>
                <a:lnTo>
                  <a:pt x="0" y="33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95" tIns="25115" rIns="30195" bIns="25115" numCol="1" spcCol="1270" anchor="ctr" anchorCtr="0">
            <a:noAutofit/>
          </a:bodyPr>
          <a:lstStyle/>
          <a:p>
            <a:pPr lvl="0" algn="ctr" defTabSz="355600">
              <a:lnSpc>
                <a:spcPct val="90000"/>
              </a:lnSpc>
              <a:spcBef>
                <a:spcPct val="0"/>
              </a:spcBef>
              <a:spcAft>
                <a:spcPct val="35000"/>
              </a:spcAft>
            </a:pPr>
            <a:r>
              <a:rPr lang="en-US" sz="900" kern="1200" dirty="0" smtClean="0"/>
              <a:t>EIA Journal Entry</a:t>
            </a:r>
            <a:endParaRPr lang="en-US" sz="900" kern="1200" dirty="0"/>
          </a:p>
        </p:txBody>
      </p:sp>
      <p:sp>
        <p:nvSpPr>
          <p:cNvPr id="18" name="Freeform 17"/>
          <p:cNvSpPr/>
          <p:nvPr/>
        </p:nvSpPr>
        <p:spPr>
          <a:xfrm>
            <a:off x="7400001" y="6879958"/>
            <a:ext cx="1362999" cy="380995"/>
          </a:xfrm>
          <a:custGeom>
            <a:avLst/>
            <a:gdLst>
              <a:gd name="connsiteX0" fmla="*/ 0 w 1442144"/>
              <a:gd name="connsiteY0" fmla="*/ 37589 h 375885"/>
              <a:gd name="connsiteX1" fmla="*/ 11010 w 1442144"/>
              <a:gd name="connsiteY1" fmla="*/ 11010 h 375885"/>
              <a:gd name="connsiteX2" fmla="*/ 37589 w 1442144"/>
              <a:gd name="connsiteY2" fmla="*/ 0 h 375885"/>
              <a:gd name="connsiteX3" fmla="*/ 1404555 w 1442144"/>
              <a:gd name="connsiteY3" fmla="*/ 0 h 375885"/>
              <a:gd name="connsiteX4" fmla="*/ 1431134 w 1442144"/>
              <a:gd name="connsiteY4" fmla="*/ 11010 h 375885"/>
              <a:gd name="connsiteX5" fmla="*/ 1442144 w 1442144"/>
              <a:gd name="connsiteY5" fmla="*/ 37589 h 375885"/>
              <a:gd name="connsiteX6" fmla="*/ 1442144 w 1442144"/>
              <a:gd name="connsiteY6" fmla="*/ 338296 h 375885"/>
              <a:gd name="connsiteX7" fmla="*/ 1431134 w 1442144"/>
              <a:gd name="connsiteY7" fmla="*/ 364875 h 375885"/>
              <a:gd name="connsiteX8" fmla="*/ 1404555 w 1442144"/>
              <a:gd name="connsiteY8" fmla="*/ 375885 h 375885"/>
              <a:gd name="connsiteX9" fmla="*/ 37589 w 1442144"/>
              <a:gd name="connsiteY9" fmla="*/ 375885 h 375885"/>
              <a:gd name="connsiteX10" fmla="*/ 11010 w 1442144"/>
              <a:gd name="connsiteY10" fmla="*/ 364875 h 375885"/>
              <a:gd name="connsiteX11" fmla="*/ 0 w 1442144"/>
              <a:gd name="connsiteY11" fmla="*/ 338296 h 375885"/>
              <a:gd name="connsiteX12" fmla="*/ 0 w 1442144"/>
              <a:gd name="connsiteY12" fmla="*/ 37589 h 37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375885">
                <a:moveTo>
                  <a:pt x="0" y="37589"/>
                </a:moveTo>
                <a:cubicBezTo>
                  <a:pt x="0" y="27620"/>
                  <a:pt x="3960" y="18059"/>
                  <a:pt x="11010" y="11010"/>
                </a:cubicBezTo>
                <a:cubicBezTo>
                  <a:pt x="18059" y="3961"/>
                  <a:pt x="27620" y="0"/>
                  <a:pt x="37589" y="0"/>
                </a:cubicBezTo>
                <a:lnTo>
                  <a:pt x="1404555" y="0"/>
                </a:lnTo>
                <a:cubicBezTo>
                  <a:pt x="1414524" y="0"/>
                  <a:pt x="1424085" y="3960"/>
                  <a:pt x="1431134" y="11010"/>
                </a:cubicBezTo>
                <a:cubicBezTo>
                  <a:pt x="1438183" y="18059"/>
                  <a:pt x="1442144" y="27620"/>
                  <a:pt x="1442144" y="37589"/>
                </a:cubicBezTo>
                <a:lnTo>
                  <a:pt x="1442144" y="338296"/>
                </a:lnTo>
                <a:cubicBezTo>
                  <a:pt x="1442144" y="348265"/>
                  <a:pt x="1438184" y="357826"/>
                  <a:pt x="1431134" y="364875"/>
                </a:cubicBezTo>
                <a:cubicBezTo>
                  <a:pt x="1424085" y="371924"/>
                  <a:pt x="1414524" y="375885"/>
                  <a:pt x="1404555" y="375885"/>
                </a:cubicBezTo>
                <a:lnTo>
                  <a:pt x="37589" y="375885"/>
                </a:lnTo>
                <a:cubicBezTo>
                  <a:pt x="27620" y="375885"/>
                  <a:pt x="18059" y="371925"/>
                  <a:pt x="11010" y="364875"/>
                </a:cubicBezTo>
                <a:cubicBezTo>
                  <a:pt x="3961" y="357826"/>
                  <a:pt x="0" y="348265"/>
                  <a:pt x="0" y="338296"/>
                </a:cubicBezTo>
                <a:lnTo>
                  <a:pt x="0" y="37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29" tIns="26249" rIns="31329" bIns="26249" numCol="1" spcCol="1270" anchor="ctr" anchorCtr="0">
            <a:noAutofit/>
          </a:bodyPr>
          <a:lstStyle/>
          <a:p>
            <a:pPr lvl="0" algn="ctr" defTabSz="355600">
              <a:lnSpc>
                <a:spcPct val="90000"/>
              </a:lnSpc>
              <a:spcBef>
                <a:spcPct val="0"/>
              </a:spcBef>
              <a:spcAft>
                <a:spcPct val="35000"/>
              </a:spcAft>
            </a:pPr>
            <a:r>
              <a:rPr lang="en-US" sz="900" kern="1200" dirty="0" smtClean="0"/>
              <a:t>Central Bank/UCSIP</a:t>
            </a:r>
            <a:endParaRPr lang="en-US" sz="900" kern="1200" dirty="0"/>
          </a:p>
        </p:txBody>
      </p:sp>
      <p:sp>
        <p:nvSpPr>
          <p:cNvPr id="19" name="Freeform 18"/>
          <p:cNvSpPr/>
          <p:nvPr/>
        </p:nvSpPr>
        <p:spPr>
          <a:xfrm>
            <a:off x="3505200" y="6107875"/>
            <a:ext cx="1905000" cy="1371600"/>
          </a:xfrm>
          <a:custGeom>
            <a:avLst/>
            <a:gdLst>
              <a:gd name="connsiteX0" fmla="*/ 0 w 1802680"/>
              <a:gd name="connsiteY0" fmla="*/ 180268 h 1828800"/>
              <a:gd name="connsiteX1" fmla="*/ 52799 w 1802680"/>
              <a:gd name="connsiteY1" fmla="*/ 52799 h 1828800"/>
              <a:gd name="connsiteX2" fmla="*/ 180268 w 1802680"/>
              <a:gd name="connsiteY2" fmla="*/ 0 h 1828800"/>
              <a:gd name="connsiteX3" fmla="*/ 1622412 w 1802680"/>
              <a:gd name="connsiteY3" fmla="*/ 0 h 1828800"/>
              <a:gd name="connsiteX4" fmla="*/ 1749881 w 1802680"/>
              <a:gd name="connsiteY4" fmla="*/ 52799 h 1828800"/>
              <a:gd name="connsiteX5" fmla="*/ 1802680 w 1802680"/>
              <a:gd name="connsiteY5" fmla="*/ 180268 h 1828800"/>
              <a:gd name="connsiteX6" fmla="*/ 1802680 w 1802680"/>
              <a:gd name="connsiteY6" fmla="*/ 1648532 h 1828800"/>
              <a:gd name="connsiteX7" fmla="*/ 1749881 w 1802680"/>
              <a:gd name="connsiteY7" fmla="*/ 1776001 h 1828800"/>
              <a:gd name="connsiteX8" fmla="*/ 1622412 w 1802680"/>
              <a:gd name="connsiteY8" fmla="*/ 1828800 h 1828800"/>
              <a:gd name="connsiteX9" fmla="*/ 180268 w 1802680"/>
              <a:gd name="connsiteY9" fmla="*/ 1828800 h 1828800"/>
              <a:gd name="connsiteX10" fmla="*/ 52799 w 1802680"/>
              <a:gd name="connsiteY10" fmla="*/ 1776001 h 1828800"/>
              <a:gd name="connsiteX11" fmla="*/ 0 w 1802680"/>
              <a:gd name="connsiteY11" fmla="*/ 1648532 h 1828800"/>
              <a:gd name="connsiteX12" fmla="*/ 0 w 1802680"/>
              <a:gd name="connsiteY12" fmla="*/ 18026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2680" h="1828800">
                <a:moveTo>
                  <a:pt x="0" y="180268"/>
                </a:moveTo>
                <a:cubicBezTo>
                  <a:pt x="0" y="132458"/>
                  <a:pt x="18993" y="86606"/>
                  <a:pt x="52799" y="52799"/>
                </a:cubicBezTo>
                <a:cubicBezTo>
                  <a:pt x="86606" y="18992"/>
                  <a:pt x="132458" y="0"/>
                  <a:pt x="180268" y="0"/>
                </a:cubicBezTo>
                <a:lnTo>
                  <a:pt x="1622412" y="0"/>
                </a:lnTo>
                <a:cubicBezTo>
                  <a:pt x="1670222" y="0"/>
                  <a:pt x="1716074" y="18993"/>
                  <a:pt x="1749881" y="52799"/>
                </a:cubicBezTo>
                <a:cubicBezTo>
                  <a:pt x="1783688" y="86606"/>
                  <a:pt x="1802680" y="132458"/>
                  <a:pt x="1802680" y="180268"/>
                </a:cubicBezTo>
                <a:lnTo>
                  <a:pt x="1802680" y="1648532"/>
                </a:lnTo>
                <a:cubicBezTo>
                  <a:pt x="1802680" y="1696342"/>
                  <a:pt x="1783688" y="1742194"/>
                  <a:pt x="1749881" y="1776001"/>
                </a:cubicBezTo>
                <a:cubicBezTo>
                  <a:pt x="1716074" y="1809808"/>
                  <a:pt x="1670222" y="1828800"/>
                  <a:pt x="1622412" y="1828800"/>
                </a:cubicBezTo>
                <a:lnTo>
                  <a:pt x="180268" y="1828800"/>
                </a:lnTo>
                <a:cubicBezTo>
                  <a:pt x="132458" y="1828800"/>
                  <a:pt x="86606" y="1809807"/>
                  <a:pt x="52799" y="1776001"/>
                </a:cubicBezTo>
                <a:cubicBezTo>
                  <a:pt x="18992" y="1742194"/>
                  <a:pt x="0" y="1696342"/>
                  <a:pt x="0" y="1648532"/>
                </a:cubicBezTo>
                <a:lnTo>
                  <a:pt x="0" y="18026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1375410" numCol="1" spcCol="1270" anchor="t" anchorCtr="0">
            <a:noAutofit/>
          </a:bodyPr>
          <a:lstStyle/>
          <a:p>
            <a:pPr lvl="0"/>
            <a:r>
              <a:rPr lang="en-US" sz="1800" dirty="0" smtClean="0">
                <a:solidFill>
                  <a:schemeClr val="tx1"/>
                </a:solidFill>
              </a:rPr>
              <a:t>Data Warehouse</a:t>
            </a:r>
          </a:p>
        </p:txBody>
      </p:sp>
      <p:sp>
        <p:nvSpPr>
          <p:cNvPr id="20" name="Freeform 19"/>
          <p:cNvSpPr/>
          <p:nvPr/>
        </p:nvSpPr>
        <p:spPr>
          <a:xfrm>
            <a:off x="3733800" y="6496500"/>
            <a:ext cx="1442144" cy="377287"/>
          </a:xfrm>
          <a:custGeom>
            <a:avLst/>
            <a:gdLst>
              <a:gd name="connsiteX0" fmla="*/ 0 w 1442144"/>
              <a:gd name="connsiteY0" fmla="*/ 37729 h 377287"/>
              <a:gd name="connsiteX1" fmla="*/ 11051 w 1442144"/>
              <a:gd name="connsiteY1" fmla="*/ 11051 h 377287"/>
              <a:gd name="connsiteX2" fmla="*/ 37729 w 1442144"/>
              <a:gd name="connsiteY2" fmla="*/ 0 h 377287"/>
              <a:gd name="connsiteX3" fmla="*/ 1404415 w 1442144"/>
              <a:gd name="connsiteY3" fmla="*/ 0 h 377287"/>
              <a:gd name="connsiteX4" fmla="*/ 1431093 w 1442144"/>
              <a:gd name="connsiteY4" fmla="*/ 11051 h 377287"/>
              <a:gd name="connsiteX5" fmla="*/ 1442144 w 1442144"/>
              <a:gd name="connsiteY5" fmla="*/ 37729 h 377287"/>
              <a:gd name="connsiteX6" fmla="*/ 1442144 w 1442144"/>
              <a:gd name="connsiteY6" fmla="*/ 339558 h 377287"/>
              <a:gd name="connsiteX7" fmla="*/ 1431093 w 1442144"/>
              <a:gd name="connsiteY7" fmla="*/ 366236 h 377287"/>
              <a:gd name="connsiteX8" fmla="*/ 1404415 w 1442144"/>
              <a:gd name="connsiteY8" fmla="*/ 377287 h 377287"/>
              <a:gd name="connsiteX9" fmla="*/ 37729 w 1442144"/>
              <a:gd name="connsiteY9" fmla="*/ 377287 h 377287"/>
              <a:gd name="connsiteX10" fmla="*/ 11051 w 1442144"/>
              <a:gd name="connsiteY10" fmla="*/ 366236 h 377287"/>
              <a:gd name="connsiteX11" fmla="*/ 0 w 1442144"/>
              <a:gd name="connsiteY11" fmla="*/ 339558 h 377287"/>
              <a:gd name="connsiteX12" fmla="*/ 0 w 1442144"/>
              <a:gd name="connsiteY12" fmla="*/ 37729 h 37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377287">
                <a:moveTo>
                  <a:pt x="0" y="37729"/>
                </a:moveTo>
                <a:cubicBezTo>
                  <a:pt x="0" y="27723"/>
                  <a:pt x="3975" y="18126"/>
                  <a:pt x="11051" y="11051"/>
                </a:cubicBezTo>
                <a:cubicBezTo>
                  <a:pt x="18127" y="3975"/>
                  <a:pt x="27723" y="0"/>
                  <a:pt x="37729" y="0"/>
                </a:cubicBezTo>
                <a:lnTo>
                  <a:pt x="1404415" y="0"/>
                </a:lnTo>
                <a:cubicBezTo>
                  <a:pt x="1414421" y="0"/>
                  <a:pt x="1424018" y="3975"/>
                  <a:pt x="1431093" y="11051"/>
                </a:cubicBezTo>
                <a:cubicBezTo>
                  <a:pt x="1438169" y="18127"/>
                  <a:pt x="1442144" y="27723"/>
                  <a:pt x="1442144" y="37729"/>
                </a:cubicBezTo>
                <a:lnTo>
                  <a:pt x="1442144" y="339558"/>
                </a:lnTo>
                <a:cubicBezTo>
                  <a:pt x="1442144" y="349564"/>
                  <a:pt x="1438169" y="359161"/>
                  <a:pt x="1431093" y="366236"/>
                </a:cubicBezTo>
                <a:cubicBezTo>
                  <a:pt x="1424017" y="373312"/>
                  <a:pt x="1414421" y="377287"/>
                  <a:pt x="1404415" y="377287"/>
                </a:cubicBezTo>
                <a:lnTo>
                  <a:pt x="37729" y="377287"/>
                </a:lnTo>
                <a:cubicBezTo>
                  <a:pt x="27723" y="377287"/>
                  <a:pt x="18126" y="373312"/>
                  <a:pt x="11051" y="366236"/>
                </a:cubicBezTo>
                <a:cubicBezTo>
                  <a:pt x="3975" y="359160"/>
                  <a:pt x="0" y="349564"/>
                  <a:pt x="0" y="339558"/>
                </a:cubicBezTo>
                <a:lnTo>
                  <a:pt x="0" y="377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70" tIns="26290" rIns="31370" bIns="26290" numCol="1" spcCol="1270" anchor="ctr" anchorCtr="0">
            <a:noAutofit/>
          </a:bodyPr>
          <a:lstStyle/>
          <a:p>
            <a:pPr lvl="0" algn="ctr" defTabSz="355600">
              <a:lnSpc>
                <a:spcPct val="90000"/>
              </a:lnSpc>
              <a:spcBef>
                <a:spcPct val="0"/>
              </a:spcBef>
              <a:spcAft>
                <a:spcPct val="35000"/>
              </a:spcAft>
            </a:pPr>
            <a:r>
              <a:rPr lang="en-US" sz="900" kern="1200" dirty="0" smtClean="0"/>
              <a:t>Scheduled Reports</a:t>
            </a:r>
            <a:endParaRPr lang="en-US" sz="900" kern="1200" dirty="0"/>
          </a:p>
        </p:txBody>
      </p:sp>
      <p:sp>
        <p:nvSpPr>
          <p:cNvPr id="21" name="Freeform 20"/>
          <p:cNvSpPr/>
          <p:nvPr/>
        </p:nvSpPr>
        <p:spPr>
          <a:xfrm>
            <a:off x="3733800" y="6879953"/>
            <a:ext cx="1442144" cy="305596"/>
          </a:xfrm>
          <a:custGeom>
            <a:avLst/>
            <a:gdLst>
              <a:gd name="connsiteX0" fmla="*/ 0 w 1442144"/>
              <a:gd name="connsiteY0" fmla="*/ 30560 h 305596"/>
              <a:gd name="connsiteX1" fmla="*/ 8951 w 1442144"/>
              <a:gd name="connsiteY1" fmla="*/ 8951 h 305596"/>
              <a:gd name="connsiteX2" fmla="*/ 30560 w 1442144"/>
              <a:gd name="connsiteY2" fmla="*/ 0 h 305596"/>
              <a:gd name="connsiteX3" fmla="*/ 1411584 w 1442144"/>
              <a:gd name="connsiteY3" fmla="*/ 0 h 305596"/>
              <a:gd name="connsiteX4" fmla="*/ 1433193 w 1442144"/>
              <a:gd name="connsiteY4" fmla="*/ 8951 h 305596"/>
              <a:gd name="connsiteX5" fmla="*/ 1442144 w 1442144"/>
              <a:gd name="connsiteY5" fmla="*/ 30560 h 305596"/>
              <a:gd name="connsiteX6" fmla="*/ 1442144 w 1442144"/>
              <a:gd name="connsiteY6" fmla="*/ 275036 h 305596"/>
              <a:gd name="connsiteX7" fmla="*/ 1433193 w 1442144"/>
              <a:gd name="connsiteY7" fmla="*/ 296645 h 305596"/>
              <a:gd name="connsiteX8" fmla="*/ 1411584 w 1442144"/>
              <a:gd name="connsiteY8" fmla="*/ 305596 h 305596"/>
              <a:gd name="connsiteX9" fmla="*/ 30560 w 1442144"/>
              <a:gd name="connsiteY9" fmla="*/ 305596 h 305596"/>
              <a:gd name="connsiteX10" fmla="*/ 8951 w 1442144"/>
              <a:gd name="connsiteY10" fmla="*/ 296645 h 305596"/>
              <a:gd name="connsiteX11" fmla="*/ 0 w 1442144"/>
              <a:gd name="connsiteY11" fmla="*/ 275036 h 305596"/>
              <a:gd name="connsiteX12" fmla="*/ 0 w 1442144"/>
              <a:gd name="connsiteY12" fmla="*/ 30560 h 30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2144" h="305596">
                <a:moveTo>
                  <a:pt x="0" y="30560"/>
                </a:moveTo>
                <a:cubicBezTo>
                  <a:pt x="0" y="22455"/>
                  <a:pt x="3220" y="14682"/>
                  <a:pt x="8951" y="8951"/>
                </a:cubicBezTo>
                <a:cubicBezTo>
                  <a:pt x="14682" y="3220"/>
                  <a:pt x="22455" y="0"/>
                  <a:pt x="30560" y="0"/>
                </a:cubicBezTo>
                <a:lnTo>
                  <a:pt x="1411584" y="0"/>
                </a:lnTo>
                <a:cubicBezTo>
                  <a:pt x="1419689" y="0"/>
                  <a:pt x="1427462" y="3220"/>
                  <a:pt x="1433193" y="8951"/>
                </a:cubicBezTo>
                <a:cubicBezTo>
                  <a:pt x="1438924" y="14682"/>
                  <a:pt x="1442144" y="22455"/>
                  <a:pt x="1442144" y="30560"/>
                </a:cubicBezTo>
                <a:lnTo>
                  <a:pt x="1442144" y="275036"/>
                </a:lnTo>
                <a:cubicBezTo>
                  <a:pt x="1442144" y="283141"/>
                  <a:pt x="1438924" y="290914"/>
                  <a:pt x="1433193" y="296645"/>
                </a:cubicBezTo>
                <a:cubicBezTo>
                  <a:pt x="1427462" y="302376"/>
                  <a:pt x="1419689" y="305596"/>
                  <a:pt x="1411584" y="305596"/>
                </a:cubicBezTo>
                <a:lnTo>
                  <a:pt x="30560" y="305596"/>
                </a:lnTo>
                <a:cubicBezTo>
                  <a:pt x="22455" y="305596"/>
                  <a:pt x="14682" y="302376"/>
                  <a:pt x="8951" y="296645"/>
                </a:cubicBezTo>
                <a:cubicBezTo>
                  <a:pt x="3220" y="290914"/>
                  <a:pt x="0" y="283141"/>
                  <a:pt x="0" y="275036"/>
                </a:cubicBezTo>
                <a:lnTo>
                  <a:pt x="0" y="305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71" tIns="24191" rIns="29271" bIns="24191" numCol="1" spcCol="1270" anchor="ctr" anchorCtr="0">
            <a:noAutofit/>
          </a:bodyPr>
          <a:lstStyle/>
          <a:p>
            <a:pPr lvl="0" algn="ctr" defTabSz="355600">
              <a:lnSpc>
                <a:spcPct val="90000"/>
              </a:lnSpc>
              <a:spcBef>
                <a:spcPct val="0"/>
              </a:spcBef>
              <a:spcAft>
                <a:spcPct val="35000"/>
              </a:spcAft>
            </a:pPr>
            <a:r>
              <a:rPr lang="en-US" sz="900" kern="1200" dirty="0" smtClean="0"/>
              <a:t>Data Warehouse Archive</a:t>
            </a:r>
            <a:endParaRPr lang="en-US" sz="900" kern="1200" dirty="0"/>
          </a:p>
        </p:txBody>
      </p:sp>
      <p:sp>
        <p:nvSpPr>
          <p:cNvPr id="22" name="TextBox 21"/>
          <p:cNvSpPr txBox="1"/>
          <p:nvPr/>
        </p:nvSpPr>
        <p:spPr>
          <a:xfrm>
            <a:off x="2133600" y="5620113"/>
            <a:ext cx="5783580" cy="410654"/>
          </a:xfrm>
          <a:prstGeom prst="rect">
            <a:avLst/>
          </a:prstGeom>
          <a:noFill/>
        </p:spPr>
        <p:txBody>
          <a:bodyPr wrap="square" lIns="101882" tIns="50941" rIns="101882" bIns="50941" rtlCol="0">
            <a:spAutoFit/>
          </a:bodyPr>
          <a:lstStyle/>
          <a:p>
            <a:pPr algn="ctr"/>
            <a:r>
              <a:rPr lang="en-US" sz="2000" u="sng" dirty="0" smtClean="0">
                <a:latin typeface="+mj-lt"/>
              </a:rPr>
              <a:t>EIAS – Preliminary Plan for Conversion</a:t>
            </a:r>
            <a:endParaRPr lang="en-US" sz="2000" u="sng" dirty="0">
              <a:latin typeface="+mj-lt"/>
            </a:endParaRPr>
          </a:p>
        </p:txBody>
      </p:sp>
      <p:sp>
        <p:nvSpPr>
          <p:cNvPr id="50" name="Down Arrow 49"/>
          <p:cNvSpPr/>
          <p:nvPr/>
        </p:nvSpPr>
        <p:spPr bwMode="auto">
          <a:xfrm>
            <a:off x="2438400" y="4952999"/>
            <a:ext cx="5257800" cy="631553"/>
          </a:xfrm>
          <a:prstGeom prst="downArrow">
            <a:avLst/>
          </a:prstGeom>
          <a:solidFill>
            <a:srgbClr val="FFC0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51" name="Group 25"/>
          <p:cNvGrpSpPr/>
          <p:nvPr/>
        </p:nvGrpSpPr>
        <p:grpSpPr>
          <a:xfrm>
            <a:off x="3962400" y="2971800"/>
            <a:ext cx="1104984" cy="2408456"/>
            <a:chOff x="131574" y="369507"/>
            <a:chExt cx="1129962" cy="768444"/>
          </a:xfrm>
        </p:grpSpPr>
        <p:sp>
          <p:nvSpPr>
            <p:cNvPr id="52" name="Rounded Rectangle 51"/>
            <p:cNvSpPr/>
            <p:nvPr/>
          </p:nvSpPr>
          <p:spPr>
            <a:xfrm>
              <a:off x="131574" y="369507"/>
              <a:ext cx="1129962" cy="340374"/>
            </a:xfrm>
            <a:prstGeom prst="roundRect">
              <a:avLst/>
            </a:prstGeom>
          </p:spPr>
          <p:style>
            <a:lnRef idx="3">
              <a:schemeClr val="lt1"/>
            </a:lnRef>
            <a:fillRef idx="1">
              <a:schemeClr val="accent5"/>
            </a:fillRef>
            <a:effectRef idx="1">
              <a:schemeClr val="accent5"/>
            </a:effectRef>
            <a:fontRef idx="minor">
              <a:schemeClr val="lt1"/>
            </a:fontRef>
          </p:style>
          <p:txBody>
            <a:bodyPr/>
            <a:lstStyle/>
            <a:p>
              <a:r>
                <a:rPr lang="en-US" sz="800" b="1" dirty="0" smtClean="0">
                  <a:solidFill>
                    <a:schemeClr val="tx1"/>
                  </a:solidFill>
                </a:rPr>
                <a:t>Accounts: 8,900</a:t>
              </a:r>
            </a:p>
            <a:p>
              <a:endParaRPr lang="en-US" sz="800" b="1" dirty="0" smtClean="0">
                <a:solidFill>
                  <a:schemeClr val="tx1"/>
                </a:solidFill>
              </a:endParaRPr>
            </a:p>
            <a:p>
              <a:pPr algn="l"/>
              <a:r>
                <a:rPr lang="en-US" sz="800" b="1" dirty="0" smtClean="0">
                  <a:solidFill>
                    <a:schemeClr val="tx1"/>
                  </a:solidFill>
                </a:rPr>
                <a:t>. Asset</a:t>
              </a:r>
            </a:p>
            <a:p>
              <a:pPr algn="l"/>
              <a:r>
                <a:rPr lang="en-US" sz="800" b="1" dirty="0" smtClean="0">
                  <a:solidFill>
                    <a:schemeClr val="tx1"/>
                  </a:solidFill>
                </a:rPr>
                <a:t>. Expense</a:t>
              </a:r>
            </a:p>
            <a:p>
              <a:pPr algn="l"/>
              <a:r>
                <a:rPr lang="en-US" sz="800" b="1" dirty="0" smtClean="0">
                  <a:solidFill>
                    <a:schemeClr val="tx1"/>
                  </a:solidFill>
                </a:rPr>
                <a:t>. Fund Balance</a:t>
              </a:r>
            </a:p>
            <a:p>
              <a:pPr algn="l"/>
              <a:r>
                <a:rPr lang="en-US" sz="800" b="1" dirty="0" smtClean="0">
                  <a:solidFill>
                    <a:schemeClr val="tx1"/>
                  </a:solidFill>
                </a:rPr>
                <a:t>. Liability</a:t>
              </a:r>
            </a:p>
            <a:p>
              <a:pPr algn="l"/>
              <a:r>
                <a:rPr lang="en-US" sz="800" b="1" dirty="0" smtClean="0">
                  <a:solidFill>
                    <a:schemeClr val="tx1"/>
                  </a:solidFill>
                </a:rPr>
                <a:t>. Revenue</a:t>
              </a:r>
              <a:endParaRPr lang="en-US" sz="800" b="1" dirty="0">
                <a:solidFill>
                  <a:schemeClr val="tx1"/>
                </a:solidFill>
              </a:endParaRPr>
            </a:p>
          </p:txBody>
        </p:sp>
        <p:sp>
          <p:nvSpPr>
            <p:cNvPr id="53" name="Rounded Rectangle 4"/>
            <p:cNvSpPr/>
            <p:nvPr/>
          </p:nvSpPr>
          <p:spPr>
            <a:xfrm>
              <a:off x="176086" y="700036"/>
              <a:ext cx="1082582" cy="437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94314">
                <a:lnSpc>
                  <a:spcPct val="90000"/>
                </a:lnSpc>
                <a:spcAft>
                  <a:spcPct val="35000"/>
                </a:spcAft>
              </a:pPr>
              <a:endParaRPr lang="en-US" sz="900" b="1" dirty="0">
                <a:effectLst>
                  <a:outerShdw blurRad="50800" dist="50800" dir="2700000" algn="tl" rotWithShape="0">
                    <a:srgbClr val="000000">
                      <a:alpha val="43137"/>
                    </a:srgbClr>
                  </a:outerShdw>
                </a:effectLst>
              </a:endParaRPr>
            </a:p>
          </p:txBody>
        </p:sp>
      </p:grpSp>
      <p:grpSp>
        <p:nvGrpSpPr>
          <p:cNvPr id="57" name="Group 56"/>
          <p:cNvGrpSpPr/>
          <p:nvPr/>
        </p:nvGrpSpPr>
        <p:grpSpPr>
          <a:xfrm>
            <a:off x="1524000" y="2057400"/>
            <a:ext cx="7086600" cy="3276600"/>
            <a:chOff x="-312174" y="2294179"/>
            <a:chExt cx="7772400" cy="3628318"/>
          </a:xfrm>
        </p:grpSpPr>
        <p:pic>
          <p:nvPicPr>
            <p:cNvPr id="1027" name="Picture 3"/>
            <p:cNvPicPr>
              <a:picLocks noChangeAspect="1" noChangeArrowheads="1"/>
            </p:cNvPicPr>
            <p:nvPr/>
          </p:nvPicPr>
          <p:blipFill>
            <a:blip r:embed="rId5" cstate="print"/>
            <a:srcRect l="12820" t="17357" r="10259" b="19067"/>
            <a:stretch>
              <a:fillRect/>
            </a:stretch>
          </p:blipFill>
          <p:spPr bwMode="auto">
            <a:xfrm>
              <a:off x="-312174" y="2294179"/>
              <a:ext cx="7772400" cy="3628318"/>
            </a:xfrm>
            <a:prstGeom prst="rect">
              <a:avLst/>
            </a:prstGeom>
            <a:noFill/>
            <a:ln w="9525">
              <a:noFill/>
              <a:miter lim="800000"/>
              <a:headEnd/>
              <a:tailEnd/>
            </a:ln>
            <a:effectLst/>
          </p:spPr>
        </p:pic>
        <p:sp>
          <p:nvSpPr>
            <p:cNvPr id="56" name="Rounded Rectangle 55"/>
            <p:cNvSpPr/>
            <p:nvPr/>
          </p:nvSpPr>
          <p:spPr>
            <a:xfrm>
              <a:off x="2388249" y="4456265"/>
              <a:ext cx="1104984" cy="1066800"/>
            </a:xfrm>
            <a:prstGeom prst="roundRect">
              <a:avLst/>
            </a:prstGeom>
          </p:spPr>
          <p:style>
            <a:lnRef idx="3">
              <a:schemeClr val="lt1"/>
            </a:lnRef>
            <a:fillRef idx="1">
              <a:schemeClr val="accent5"/>
            </a:fillRef>
            <a:effectRef idx="1">
              <a:schemeClr val="accent5"/>
            </a:effectRef>
            <a:fontRef idx="minor">
              <a:schemeClr val="lt1"/>
            </a:fontRef>
          </p:style>
          <p:txBody>
            <a:bodyPr/>
            <a:lstStyle/>
            <a:p>
              <a:r>
                <a:rPr lang="en-US" sz="700" b="1" dirty="0" smtClean="0">
                  <a:solidFill>
                    <a:schemeClr val="tx1"/>
                  </a:solidFill>
                </a:rPr>
                <a:t>Accounts: 8,900</a:t>
              </a:r>
            </a:p>
            <a:p>
              <a:endParaRPr lang="en-US" sz="700" b="1" dirty="0" smtClean="0">
                <a:solidFill>
                  <a:schemeClr val="tx1"/>
                </a:solidFill>
              </a:endParaRPr>
            </a:p>
            <a:p>
              <a:pPr algn="l"/>
              <a:r>
                <a:rPr lang="en-US" sz="700" b="1" dirty="0" smtClean="0">
                  <a:solidFill>
                    <a:schemeClr val="tx1"/>
                  </a:solidFill>
                </a:rPr>
                <a:t>. Asset</a:t>
              </a:r>
            </a:p>
            <a:p>
              <a:pPr algn="l"/>
              <a:r>
                <a:rPr lang="en-US" sz="700" b="1" dirty="0" smtClean="0">
                  <a:solidFill>
                    <a:schemeClr val="tx1"/>
                  </a:solidFill>
                </a:rPr>
                <a:t>. Expense</a:t>
              </a:r>
            </a:p>
            <a:p>
              <a:pPr algn="l"/>
              <a:r>
                <a:rPr lang="en-US" sz="700" b="1" dirty="0" smtClean="0">
                  <a:solidFill>
                    <a:schemeClr val="tx1"/>
                  </a:solidFill>
                </a:rPr>
                <a:t>. Fund Balance</a:t>
              </a:r>
            </a:p>
            <a:p>
              <a:pPr algn="l"/>
              <a:r>
                <a:rPr lang="en-US" sz="700" b="1" dirty="0" smtClean="0">
                  <a:solidFill>
                    <a:schemeClr val="tx1"/>
                  </a:solidFill>
                </a:rPr>
                <a:t>. Liability</a:t>
              </a:r>
            </a:p>
            <a:p>
              <a:pPr algn="l"/>
              <a:r>
                <a:rPr lang="en-US" sz="700" b="1" dirty="0" smtClean="0">
                  <a:solidFill>
                    <a:schemeClr val="tx1"/>
                  </a:solidFill>
                </a:rPr>
                <a:t>. Revenue</a:t>
              </a:r>
              <a:endParaRPr lang="en-US" sz="700" b="1" dirty="0">
                <a:solidFill>
                  <a:schemeClr val="tx1"/>
                </a:solidFill>
              </a:endParaRPr>
            </a:p>
          </p:txBody>
        </p:sp>
      </p:gr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920162" cy="612775"/>
          </a:xfrm>
        </p:spPr>
        <p:txBody>
          <a:bodyPr/>
          <a:lstStyle/>
          <a:p>
            <a:r>
              <a:rPr lang="en-US" dirty="0" smtClean="0"/>
              <a:t>Concluding Remarks: </a:t>
            </a:r>
            <a:br>
              <a:rPr lang="en-US" dirty="0" smtClean="0"/>
            </a:br>
            <a:r>
              <a:rPr lang="en-US" dirty="0" smtClean="0"/>
              <a:t>We’ve climbed many stairs this year but we still have more to go!!</a:t>
            </a:r>
            <a:endParaRPr lang="en-US" dirty="0"/>
          </a:p>
        </p:txBody>
      </p:sp>
      <p:sp>
        <p:nvSpPr>
          <p:cNvPr id="6" name="TextBox 5"/>
          <p:cNvSpPr txBox="1"/>
          <p:nvPr/>
        </p:nvSpPr>
        <p:spPr>
          <a:xfrm>
            <a:off x="2390900" y="5834307"/>
            <a:ext cx="3440875" cy="1661993"/>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US" sz="2400" dirty="0" smtClean="0">
                <a:solidFill>
                  <a:schemeClr val="accent1"/>
                </a:solidFill>
              </a:rPr>
              <a:t>FY 2011-12  </a:t>
            </a:r>
          </a:p>
          <a:p>
            <a:pPr algn="ctr"/>
            <a:r>
              <a:rPr lang="en-US" sz="3000" b="1" dirty="0" smtClean="0">
                <a:solidFill>
                  <a:srgbClr val="3399FF"/>
                </a:solidFill>
              </a:rPr>
              <a:t>CFO Division </a:t>
            </a:r>
            <a:r>
              <a:rPr lang="en-US" sz="2400" dirty="0" smtClean="0">
                <a:solidFill>
                  <a:schemeClr val="accent1"/>
                </a:solidFill>
              </a:rPr>
              <a:t>progressed on </a:t>
            </a:r>
          </a:p>
          <a:p>
            <a:pPr algn="ctr"/>
            <a:r>
              <a:rPr lang="en-US" sz="2400" dirty="0" smtClean="0">
                <a:solidFill>
                  <a:schemeClr val="accent1"/>
                </a:solidFill>
              </a:rPr>
              <a:t>all its strategic goals</a:t>
            </a:r>
            <a:endParaRPr lang="en-US" sz="2400" dirty="0">
              <a:solidFill>
                <a:schemeClr val="accent1"/>
              </a:solidFill>
            </a:endParaRPr>
          </a:p>
        </p:txBody>
      </p:sp>
      <p:sp>
        <p:nvSpPr>
          <p:cNvPr id="8" name="TextBox 7"/>
          <p:cNvSpPr txBox="1"/>
          <p:nvPr/>
        </p:nvSpPr>
        <p:spPr>
          <a:xfrm>
            <a:off x="3581400" y="4117332"/>
            <a:ext cx="4267200" cy="1661993"/>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US" sz="2400" dirty="0" smtClean="0">
                <a:solidFill>
                  <a:schemeClr val="accent1"/>
                </a:solidFill>
              </a:rPr>
              <a:t>FY2012-13 </a:t>
            </a:r>
          </a:p>
          <a:p>
            <a:pPr algn="ctr"/>
            <a:r>
              <a:rPr lang="en-US" sz="3000" b="1" dirty="0" smtClean="0">
                <a:solidFill>
                  <a:srgbClr val="3399FF"/>
                </a:solidFill>
              </a:rPr>
              <a:t>CFO Division </a:t>
            </a:r>
          </a:p>
          <a:p>
            <a:pPr algn="ctr"/>
            <a:r>
              <a:rPr lang="en-US" sz="2400" dirty="0" smtClean="0">
                <a:solidFill>
                  <a:schemeClr val="accent1"/>
                </a:solidFill>
              </a:rPr>
              <a:t>will be focused on removing </a:t>
            </a:r>
            <a:r>
              <a:rPr lang="en-US" sz="2400" u="sng" dirty="0" smtClean="0">
                <a:solidFill>
                  <a:schemeClr val="accent1"/>
                </a:solidFill>
              </a:rPr>
              <a:t>barriers </a:t>
            </a:r>
            <a:r>
              <a:rPr lang="en-US" sz="2400" dirty="0" smtClean="0">
                <a:solidFill>
                  <a:schemeClr val="accent1"/>
                </a:solidFill>
              </a:rPr>
              <a:t>to strategic goals</a:t>
            </a:r>
            <a:endParaRPr lang="en-US" sz="2400" dirty="0">
              <a:solidFill>
                <a:schemeClr val="accent1"/>
              </a:solidFill>
            </a:endParaRPr>
          </a:p>
        </p:txBody>
      </p:sp>
      <p:sp>
        <p:nvSpPr>
          <p:cNvPr id="9" name="TextBox 8"/>
          <p:cNvSpPr txBox="1"/>
          <p:nvPr/>
        </p:nvSpPr>
        <p:spPr>
          <a:xfrm>
            <a:off x="5638800" y="2798182"/>
            <a:ext cx="3440875" cy="1292662"/>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US" sz="3000" b="1" dirty="0" smtClean="0">
                <a:solidFill>
                  <a:srgbClr val="3399FF"/>
                </a:solidFill>
              </a:rPr>
              <a:t>CFO Division </a:t>
            </a:r>
          </a:p>
          <a:p>
            <a:pPr algn="ctr"/>
            <a:r>
              <a:rPr lang="en-US" sz="2400" dirty="0" smtClean="0">
                <a:solidFill>
                  <a:schemeClr val="accent1"/>
                </a:solidFill>
              </a:rPr>
              <a:t>will climb to a</a:t>
            </a:r>
          </a:p>
          <a:p>
            <a:pPr algn="ctr"/>
            <a:r>
              <a:rPr lang="en-US" sz="2400" dirty="0" smtClean="0">
                <a:solidFill>
                  <a:schemeClr val="accent1"/>
                </a:solidFill>
              </a:rPr>
              <a:t>new level!</a:t>
            </a:r>
            <a:endParaRPr lang="en-US" sz="2400" dirty="0">
              <a:solidFill>
                <a:schemeClr val="accent1"/>
              </a:solidFill>
            </a:endParaRPr>
          </a:p>
        </p:txBody>
      </p:sp>
      <p:pic>
        <p:nvPicPr>
          <p:cNvPr id="13314" name="Picture 2" descr="http://www.clker.com/cliparts/7/6/a/5/1194986522853824839sm_008.svg.med.png"/>
          <p:cNvPicPr>
            <a:picLocks noChangeAspect="1" noChangeArrowheads="1"/>
          </p:cNvPicPr>
          <p:nvPr/>
        </p:nvPicPr>
        <p:blipFill>
          <a:blip r:embed="rId2" cstate="print"/>
          <a:srcRect/>
          <a:stretch>
            <a:fillRect/>
          </a:stretch>
        </p:blipFill>
        <p:spPr bwMode="auto">
          <a:xfrm>
            <a:off x="2286000" y="1538407"/>
            <a:ext cx="2543175" cy="2867025"/>
          </a:xfrm>
          <a:prstGeom prst="rect">
            <a:avLst/>
          </a:prstGeom>
          <a:noFill/>
        </p:spPr>
      </p:pic>
      <p:pic>
        <p:nvPicPr>
          <p:cNvPr id="10" name="Picture 3"/>
          <p:cNvPicPr>
            <a:picLocks noChangeAspect="1" noChangeArrowheads="1"/>
          </p:cNvPicPr>
          <p:nvPr/>
        </p:nvPicPr>
        <p:blipFill>
          <a:blip r:embed="rId3" cstate="print"/>
          <a:srcRect/>
          <a:stretch>
            <a:fillRect/>
          </a:stretch>
        </p:blipFill>
        <p:spPr bwMode="auto">
          <a:xfrm rot="18940782">
            <a:off x="2986631" y="2680360"/>
            <a:ext cx="1006096" cy="234090"/>
          </a:xfrm>
          <a:prstGeom prst="rect">
            <a:avLst/>
          </a:prstGeom>
          <a:noFill/>
          <a:ln w="25400">
            <a:solidFill>
              <a:srgbClr val="FFC000"/>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838200"/>
            <a:ext cx="8686800" cy="288925"/>
          </a:xfrm>
        </p:spPr>
        <p:txBody>
          <a:bodyPr/>
          <a:lstStyle/>
          <a:p>
            <a:pPr lvl="1"/>
            <a:r>
              <a:rPr lang="en-US" dirty="0" smtClean="0"/>
              <a:t>New UCOP Local HR CFO Business Partner</a:t>
            </a:r>
          </a:p>
        </p:txBody>
      </p:sp>
      <p:pic>
        <p:nvPicPr>
          <p:cNvPr id="1027" name="Picture 3"/>
          <p:cNvPicPr>
            <a:picLocks noChangeAspect="1" noChangeArrowheads="1"/>
          </p:cNvPicPr>
          <p:nvPr/>
        </p:nvPicPr>
        <p:blipFill>
          <a:blip r:embed="rId2" cstate="print"/>
          <a:srcRect l="10625" t="18750" r="6875" b="11719"/>
          <a:stretch>
            <a:fillRect/>
          </a:stretch>
        </p:blipFill>
        <p:spPr bwMode="auto">
          <a:xfrm>
            <a:off x="1700150" y="1890553"/>
            <a:ext cx="7872350" cy="5307872"/>
          </a:xfrm>
          <a:prstGeom prst="rect">
            <a:avLst/>
          </a:prstGeom>
          <a:noFill/>
          <a:ln w="9525">
            <a:noFill/>
            <a:miter lim="800000"/>
            <a:headEnd/>
            <a:tailEnd/>
          </a:ln>
        </p:spPr>
      </p:pic>
      <p:sp>
        <p:nvSpPr>
          <p:cNvPr id="24" name="TextBox 23"/>
          <p:cNvSpPr txBox="1"/>
          <p:nvPr/>
        </p:nvSpPr>
        <p:spPr>
          <a:xfrm>
            <a:off x="381000" y="1600200"/>
            <a:ext cx="3657600" cy="1077218"/>
          </a:xfrm>
          <a:prstGeom prst="rect">
            <a:avLst/>
          </a:prstGeom>
          <a:solidFill>
            <a:srgbClr val="F7E8AA"/>
          </a:solidFill>
          <a:ln w="38100">
            <a:solidFill>
              <a:schemeClr val="bg2"/>
            </a:solidFill>
          </a:ln>
        </p:spPr>
        <p:txBody>
          <a:bodyPr wrap="square" rtlCol="0">
            <a:spAutoFit/>
          </a:bodyPr>
          <a:lstStyle/>
          <a:p>
            <a:pPr algn="ctr"/>
            <a:r>
              <a:rPr lang="en-US" sz="1600" b="1" dirty="0" smtClean="0">
                <a:solidFill>
                  <a:schemeClr val="bg2"/>
                </a:solidFill>
              </a:rPr>
              <a:t>Patsy Alejado – </a:t>
            </a:r>
            <a:r>
              <a:rPr lang="en-US" sz="1600" b="1" i="1" dirty="0" smtClean="0">
                <a:solidFill>
                  <a:schemeClr val="bg2"/>
                </a:solidFill>
              </a:rPr>
              <a:t>HR Business Partner</a:t>
            </a:r>
          </a:p>
          <a:p>
            <a:pPr algn="ctr"/>
            <a:r>
              <a:rPr lang="en-US" sz="1600" b="1" dirty="0" smtClean="0">
                <a:solidFill>
                  <a:schemeClr val="bg2"/>
                </a:solidFill>
              </a:rPr>
              <a:t>Franklin, 6</a:t>
            </a:r>
            <a:r>
              <a:rPr lang="en-US" sz="1600" b="1" baseline="30000" dirty="0" smtClean="0">
                <a:solidFill>
                  <a:schemeClr val="bg2"/>
                </a:solidFill>
              </a:rPr>
              <a:t>th</a:t>
            </a:r>
            <a:r>
              <a:rPr lang="en-US" sz="1600" b="1" dirty="0" smtClean="0">
                <a:solidFill>
                  <a:schemeClr val="bg2"/>
                </a:solidFill>
              </a:rPr>
              <a:t> Floor</a:t>
            </a:r>
          </a:p>
          <a:p>
            <a:pPr algn="ctr"/>
            <a:r>
              <a:rPr lang="en-US" sz="1600" b="1" dirty="0" smtClean="0">
                <a:solidFill>
                  <a:schemeClr val="bg2"/>
                </a:solidFill>
              </a:rPr>
              <a:t>(510)987-0335 patsy.alejado@ucop.edu</a:t>
            </a:r>
          </a:p>
        </p:txBody>
      </p:sp>
      <p:sp>
        <p:nvSpPr>
          <p:cNvPr id="5" name="Rounded Rectangle 4"/>
          <p:cNvSpPr/>
          <p:nvPr/>
        </p:nvSpPr>
        <p:spPr bwMode="auto">
          <a:xfrm>
            <a:off x="1828800" y="6096000"/>
            <a:ext cx="2438400" cy="1191816"/>
          </a:xfrm>
          <a:prstGeom prst="roundRect">
            <a:avLst/>
          </a:prstGeom>
          <a:noFill/>
          <a:ln w="38100">
            <a:solidFill>
              <a:schemeClr val="bg2"/>
            </a:solidFill>
          </a:ln>
        </p:spPr>
        <p:txBody>
          <a:bodyPr wrap="square" rtlCol="0">
            <a:spAutoFit/>
          </a:bodyPr>
          <a:lstStyle/>
          <a:p>
            <a:pPr marL="0" marR="0" indent="0" algn="ctr" defTabSz="914400" eaLnBrk="0" latinLnBrk="0" hangingPunct="0">
              <a:lnSpc>
                <a:spcPct val="100000"/>
              </a:lnSpc>
              <a:buClrTx/>
              <a:buSzTx/>
              <a:buFontTx/>
              <a:buNone/>
              <a:tabLst/>
            </a:pPr>
            <a:endParaRPr lang="en-US" sz="1600" b="1" dirty="0" smtClean="0">
              <a:solidFill>
                <a:schemeClr val="bg2"/>
              </a:solidFill>
            </a:endParaRPr>
          </a:p>
          <a:p>
            <a:pPr marL="0" marR="0" indent="0" algn="ctr" defTabSz="914400" eaLnBrk="0" latinLnBrk="0" hangingPunct="0">
              <a:lnSpc>
                <a:spcPct val="100000"/>
              </a:lnSpc>
              <a:buClrTx/>
              <a:buSzTx/>
              <a:buFontTx/>
              <a:buNone/>
              <a:tabLst/>
            </a:pPr>
            <a:endParaRPr lang="en-US" sz="1600" b="1" dirty="0" smtClean="0">
              <a:solidFill>
                <a:schemeClr val="bg2"/>
              </a:solidFill>
            </a:endParaRPr>
          </a:p>
          <a:p>
            <a:pPr marL="0" marR="0" indent="0" algn="ctr" defTabSz="914400" eaLnBrk="0" latinLnBrk="0" hangingPunct="0">
              <a:lnSpc>
                <a:spcPct val="100000"/>
              </a:lnSpc>
              <a:buClrTx/>
              <a:buSzTx/>
              <a:buFontTx/>
              <a:buNone/>
              <a:tabLst/>
            </a:pPr>
            <a:endParaRPr lang="en-US" sz="1600" b="1" dirty="0" smtClean="0">
              <a:solidFill>
                <a:schemeClr val="bg2"/>
              </a:solidFill>
            </a:endParaRPr>
          </a:p>
          <a:p>
            <a:pPr marL="0" marR="0" indent="0" algn="ctr" defTabSz="914400" eaLnBrk="0" latinLnBrk="0" hangingPunct="0">
              <a:lnSpc>
                <a:spcPct val="100000"/>
              </a:lnSpc>
              <a:buClrTx/>
              <a:buSzTx/>
              <a:buFontTx/>
              <a:buNone/>
              <a:tabLst/>
            </a:pPr>
            <a:endParaRPr lang="en-US" sz="1600" b="1" dirty="0" smtClean="0">
              <a:solidFill>
                <a:schemeClr val="bg2"/>
              </a:solidFill>
            </a:endParaRPr>
          </a:p>
        </p:txBody>
      </p:sp>
      <p:sp>
        <p:nvSpPr>
          <p:cNvPr id="6" name="Rectangle 5"/>
          <p:cNvSpPr/>
          <p:nvPr/>
        </p:nvSpPr>
        <p:spPr bwMode="auto">
          <a:xfrm>
            <a:off x="1921825" y="4290950"/>
            <a:ext cx="1447800" cy="6858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v:</a:t>
            </a:r>
            <a:br>
              <a:rPr lang="en-US" dirty="0" smtClean="0"/>
            </a:br>
            <a:r>
              <a:rPr lang="en-US" dirty="0" smtClean="0"/>
              <a:t>  </a:t>
            </a:r>
            <a:br>
              <a:rPr lang="en-US" dirty="0" smtClean="0"/>
            </a:br>
            <a:r>
              <a:rPr lang="en-US" dirty="0" smtClean="0"/>
              <a:t>Q&amp;A + Wrap-Up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t>Q&amp;A</a:t>
            </a:r>
          </a:p>
        </p:txBody>
      </p:sp>
      <p:sp>
        <p:nvSpPr>
          <p:cNvPr id="24" name="Rectangle 23"/>
          <p:cNvSpPr>
            <a:spLocks noChangeArrowheads="1"/>
          </p:cNvSpPr>
          <p:nvPr/>
        </p:nvSpPr>
        <p:spPr bwMode="gray">
          <a:xfrm>
            <a:off x="556435" y="1752600"/>
            <a:ext cx="8435165" cy="46482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Questions?</a:t>
            </a:r>
          </a:p>
          <a:p>
            <a:pPr marL="1147763" lvl="3" indent="-231775" algn="just" defTabSz="1019175" eaLnBrk="0" hangingPunct="0">
              <a:buClr>
                <a:schemeClr val="folHlink"/>
              </a:buClr>
              <a:buSzPct val="125000"/>
              <a:buFont typeface="Arial" pitchFamily="34" charset="0"/>
              <a:buChar char="•"/>
            </a:pPr>
            <a:endParaRPr lang="en-US" sz="3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Comments?</a:t>
            </a:r>
          </a:p>
          <a:p>
            <a:pPr marL="1147763" lvl="3" indent="-231775" algn="just" defTabSz="1019175" eaLnBrk="0" hangingPunct="0">
              <a:buClr>
                <a:schemeClr val="folHlink"/>
              </a:buClr>
              <a:buSzPct val="125000"/>
              <a:buFont typeface="Arial" pitchFamily="34" charset="0"/>
              <a:buChar char="•"/>
            </a:pPr>
            <a:endParaRPr lang="en-US" sz="3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3000" b="1" dirty="0" smtClean="0">
                <a:solidFill>
                  <a:schemeClr val="accent1"/>
                </a:solidFill>
                <a:sym typeface="Wingdings" pitchFamily="2" charset="2"/>
              </a:rPr>
              <a:t>Feedback?</a:t>
            </a:r>
          </a:p>
          <a:p>
            <a:pPr marL="1147763" lvl="3" indent="-231775" algn="just" defTabSz="1019175" eaLnBrk="0" hangingPunct="0">
              <a:buClr>
                <a:schemeClr val="folHlink"/>
              </a:buClr>
              <a:buSzPct val="125000"/>
              <a:buFont typeface="Arial" pitchFamily="34" charset="0"/>
              <a:buChar char="•"/>
            </a:pPr>
            <a:endParaRPr lang="en-US" sz="3000" b="1" dirty="0" smtClean="0">
              <a:solidFill>
                <a:schemeClr val="accent1"/>
              </a:solidFill>
              <a:sym typeface="Wingdings" pitchFamily="2" charset="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t>Congratulations and Farewell to Lisa Baird!!!! </a:t>
            </a:r>
          </a:p>
        </p:txBody>
      </p:sp>
      <p:pic>
        <p:nvPicPr>
          <p:cNvPr id="4" name="Picture 3" descr="Lisa Baird.JPG"/>
          <p:cNvPicPr>
            <a:picLocks noGrp="1" noChangeAspect="1"/>
          </p:cNvPicPr>
          <p:nvPr isPhoto="1"/>
        </p:nvPicPr>
        <p:blipFill>
          <a:blip r:embed="rId2" cstate="print">
            <a:lum/>
          </a:blip>
          <a:srcRect l="18405" t="11991" r="19807" b="19362"/>
          <a:stretch>
            <a:fillRect/>
          </a:stretch>
        </p:blipFill>
        <p:spPr>
          <a:xfrm rot="5400000">
            <a:off x="1240691" y="2112109"/>
            <a:ext cx="4224219" cy="3505201"/>
          </a:xfrm>
          <a:prstGeom prst="rect">
            <a:avLst/>
          </a:prstGeom>
          <a:noFill/>
          <a:ln>
            <a:noFill/>
          </a:ln>
        </p:spPr>
      </p:pic>
      <p:sp>
        <p:nvSpPr>
          <p:cNvPr id="5" name="TextBox 4"/>
          <p:cNvSpPr txBox="1"/>
          <p:nvPr/>
        </p:nvSpPr>
        <p:spPr>
          <a:xfrm>
            <a:off x="5410200" y="1981200"/>
            <a:ext cx="4004048" cy="3785652"/>
          </a:xfrm>
          <a:prstGeom prst="rect">
            <a:avLst/>
          </a:prstGeom>
          <a:solidFill>
            <a:srgbClr val="F7E8AA"/>
          </a:solidFill>
        </p:spPr>
        <p:txBody>
          <a:bodyPr wrap="square" rtlCol="0">
            <a:spAutoFit/>
          </a:bodyPr>
          <a:lstStyle/>
          <a:p>
            <a:r>
              <a:rPr lang="en-US" sz="2400" dirty="0" smtClean="0"/>
              <a:t>Thank you for our outstanding service to the University</a:t>
            </a:r>
            <a:r>
              <a:rPr lang="en-US" sz="2400" i="1" dirty="0" smtClean="0"/>
              <a:t>. </a:t>
            </a:r>
          </a:p>
          <a:p>
            <a:endParaRPr lang="en-US" sz="2400" i="1" dirty="0" smtClean="0"/>
          </a:p>
          <a:p>
            <a:r>
              <a:rPr lang="en-US" sz="2400" dirty="0" smtClean="0"/>
              <a:t>Your creativity, energy and innovative spirit will be greatly missed. </a:t>
            </a:r>
          </a:p>
          <a:p>
            <a:endParaRPr lang="en-US" sz="2400" dirty="0" smtClean="0"/>
          </a:p>
          <a:p>
            <a:r>
              <a:rPr lang="en-US" sz="2400" dirty="0" smtClean="0"/>
              <a:t>Good luck in your future endeavors! </a:t>
            </a:r>
            <a:endParaRPr lang="en-US" sz="2400" dirty="0"/>
          </a:p>
        </p:txBody>
      </p:sp>
      <p:sp>
        <p:nvSpPr>
          <p:cNvPr id="6" name="TextBox 5"/>
          <p:cNvSpPr txBox="1"/>
          <p:nvPr/>
        </p:nvSpPr>
        <p:spPr>
          <a:xfrm>
            <a:off x="1600200" y="6019800"/>
            <a:ext cx="3657600" cy="1169551"/>
          </a:xfrm>
          <a:prstGeom prst="rect">
            <a:avLst/>
          </a:prstGeom>
          <a:noFill/>
        </p:spPr>
        <p:txBody>
          <a:bodyPr wrap="square" rtlCol="0">
            <a:spAutoFit/>
          </a:bodyPr>
          <a:lstStyle/>
          <a:p>
            <a:r>
              <a:rPr lang="en-US" b="1" i="1" dirty="0" smtClean="0"/>
              <a:t>“If you are lucky enough to have lived in Paris… then wherever you go for the rest of your life, it stays with you, for Paris is a moveable feast.”</a:t>
            </a:r>
          </a:p>
          <a:p>
            <a:r>
              <a:rPr lang="en-US" b="1" i="1" dirty="0" smtClean="0"/>
              <a:t>                   - Ernest Hemingway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0"/>
            <a:ext cx="8686800" cy="288925"/>
          </a:xfrm>
        </p:spPr>
        <p:txBody>
          <a:bodyPr/>
          <a:lstStyle/>
          <a:p>
            <a:pPr lvl="1"/>
            <a:r>
              <a:rPr lang="en-US" dirty="0" smtClean="0"/>
              <a:t>Parting words…</a:t>
            </a:r>
          </a:p>
        </p:txBody>
      </p:sp>
      <p:sp>
        <p:nvSpPr>
          <p:cNvPr id="25" name="Rectangle 24"/>
          <p:cNvSpPr>
            <a:spLocks noChangeArrowheads="1"/>
          </p:cNvSpPr>
          <p:nvPr/>
        </p:nvSpPr>
        <p:spPr bwMode="gray">
          <a:xfrm>
            <a:off x="3733800" y="1752600"/>
            <a:ext cx="5410200" cy="2057400"/>
          </a:xfrm>
          <a:prstGeom prst="rect">
            <a:avLst/>
          </a:prstGeom>
          <a:noFill/>
          <a:ln w="9525">
            <a:noFill/>
            <a:miter lim="800000"/>
            <a:headEnd/>
            <a:tailEnd/>
          </a:ln>
        </p:spPr>
        <p:txBody>
          <a:bodyPr lIns="91429" tIns="36571" rIns="36571" bIns="36571"/>
          <a:lstStyle/>
          <a:p>
            <a:pPr marL="1147763" lvl="3" indent="-231775" algn="just" defTabSz="1019175" eaLnBrk="0" hangingPunct="0">
              <a:buClr>
                <a:schemeClr val="folHlink"/>
              </a:buClr>
              <a:buSzPct val="125000"/>
            </a:pPr>
            <a:endParaRPr lang="en-US" sz="3200" b="1" i="1" dirty="0" smtClean="0">
              <a:sym typeface="Wingdings" pitchFamily="2" charset="2"/>
            </a:endParaRPr>
          </a:p>
          <a:p>
            <a:pPr marL="0" lvl="3" indent="-231775" algn="just" defTabSz="1019175" eaLnBrk="0" hangingPunct="0">
              <a:buClr>
                <a:schemeClr val="folHlink"/>
              </a:buClr>
              <a:buSzPct val="125000"/>
            </a:pPr>
            <a:r>
              <a:rPr lang="en-US" sz="3200" b="1" i="1" dirty="0" smtClean="0">
                <a:sym typeface="Wingdings" pitchFamily="2" charset="2"/>
              </a:rPr>
              <a:t>“</a:t>
            </a:r>
            <a:r>
              <a:rPr lang="en-US" sz="3200" dirty="0" smtClean="0"/>
              <a:t>Faith is taking the first step even when you don't see the whole staircase</a:t>
            </a:r>
            <a:r>
              <a:rPr lang="en-US" sz="3200" b="1" i="1" dirty="0" smtClean="0">
                <a:sym typeface="Wingdings" pitchFamily="2" charset="2"/>
              </a:rPr>
              <a:t>” </a:t>
            </a:r>
          </a:p>
          <a:p>
            <a:pPr marL="0" lvl="3" indent="-231775" algn="just" defTabSz="1019175" eaLnBrk="0" hangingPunct="0">
              <a:buClr>
                <a:schemeClr val="folHlink"/>
              </a:buClr>
              <a:buSzPct val="125000"/>
            </a:pPr>
            <a:endParaRPr lang="en-US" sz="3200" b="1" dirty="0" smtClean="0">
              <a:sym typeface="Wingdings" pitchFamily="2" charset="2"/>
            </a:endParaRPr>
          </a:p>
          <a:p>
            <a:pPr marL="0" lvl="3" indent="-231775" algn="just" defTabSz="1019175" eaLnBrk="0" hangingPunct="0">
              <a:buClr>
                <a:schemeClr val="folHlink"/>
              </a:buClr>
              <a:buSzPct val="125000"/>
            </a:pPr>
            <a:r>
              <a:rPr lang="en-US" sz="3200" b="1" dirty="0" smtClean="0">
                <a:sym typeface="Wingdings" pitchFamily="2" charset="2"/>
              </a:rPr>
              <a:t>— Martin Luther King Jr. </a:t>
            </a:r>
          </a:p>
          <a:p>
            <a:pPr marL="1147763" lvl="3" indent="-231775" algn="just" defTabSz="1019175" eaLnBrk="0" hangingPunct="0">
              <a:buClr>
                <a:schemeClr val="folHlink"/>
              </a:buClr>
              <a:buSzPct val="125000"/>
              <a:buFont typeface="Arial" pitchFamily="34" charset="0"/>
              <a:buChar char="•"/>
            </a:pPr>
            <a:endParaRPr lang="en-US" sz="3200" b="1" dirty="0" smtClean="0">
              <a:solidFill>
                <a:schemeClr val="accent1"/>
              </a:solidFill>
              <a:sym typeface="Wingdings" pitchFamily="2" charset="2"/>
            </a:endParaRPr>
          </a:p>
        </p:txBody>
      </p:sp>
      <p:pic>
        <p:nvPicPr>
          <p:cNvPr id="12290" name="Picture 2" descr="http://www.americaslibrary.gov/assets/aa/king/aa_king_subj_m.jpg"/>
          <p:cNvPicPr>
            <a:picLocks noChangeAspect="1" noChangeArrowheads="1"/>
          </p:cNvPicPr>
          <p:nvPr/>
        </p:nvPicPr>
        <p:blipFill>
          <a:blip r:embed="rId2" cstate="print"/>
          <a:srcRect/>
          <a:stretch>
            <a:fillRect/>
          </a:stretch>
        </p:blipFill>
        <p:spPr bwMode="auto">
          <a:xfrm>
            <a:off x="1066800" y="1752600"/>
            <a:ext cx="2286000" cy="2286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err="1" smtClean="0"/>
              <a:t>vI</a:t>
            </a:r>
            <a:r>
              <a:rPr lang="en-US" dirty="0" smtClean="0"/>
              <a:t>:</a:t>
            </a:r>
            <a:br>
              <a:rPr lang="en-US" dirty="0" smtClean="0"/>
            </a:br>
            <a:r>
              <a:rPr lang="en-US" dirty="0" smtClean="0"/>
              <a:t>  </a:t>
            </a:r>
            <a:br>
              <a:rPr lang="en-US" dirty="0" smtClean="0"/>
            </a:br>
            <a:r>
              <a:rPr lang="en-US" dirty="0" smtClean="0"/>
              <a:t>Party time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1]"/>
          <p:cNvPicPr>
            <a:picLocks noChangeAspect="1" noChangeArrowheads="1"/>
          </p:cNvPicPr>
          <p:nvPr/>
        </p:nvPicPr>
        <p:blipFill>
          <a:blip r:embed="rId4" cstate="print"/>
          <a:srcRect/>
          <a:stretch>
            <a:fillRect/>
          </a:stretch>
        </p:blipFill>
        <p:spPr bwMode="auto">
          <a:xfrm>
            <a:off x="381000" y="1602876"/>
            <a:ext cx="9362283" cy="2841566"/>
          </a:xfrm>
          <a:prstGeom prst="rect">
            <a:avLst/>
          </a:prstGeom>
          <a:noFill/>
        </p:spPr>
      </p:pic>
      <p:sp>
        <p:nvSpPr>
          <p:cNvPr id="1027" name="Rectangle 3"/>
          <p:cNvSpPr>
            <a:spLocks noChangeArrowheads="1"/>
          </p:cNvSpPr>
          <p:nvPr/>
        </p:nvSpPr>
        <p:spPr bwMode="auto">
          <a:xfrm>
            <a:off x="3124200" y="4191000"/>
            <a:ext cx="4724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After Party ! </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906 Washington Street</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Between 9</a:t>
            </a:r>
            <a:r>
              <a:rPr kumimoji="0" lang="en-US" sz="3600" b="1" i="0" u="none" strike="noStrike" cap="none" normalizeH="0" baseline="30000" dirty="0" smtClean="0">
                <a:ln>
                  <a:noFill/>
                </a:ln>
                <a:solidFill>
                  <a:schemeClr val="tx1"/>
                </a:solidFill>
                <a:effectLst/>
                <a:latin typeface="Harrington" pitchFamily="82" charset="0"/>
                <a:ea typeface="Times New Roman" pitchFamily="18" charset="0"/>
                <a:cs typeface="Times New Roman" pitchFamily="18" charset="0"/>
              </a:rPr>
              <a:t>th</a:t>
            </a: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 and 10</a:t>
            </a:r>
            <a:r>
              <a:rPr kumimoji="0" lang="en-US" sz="3600" b="1" i="0" u="none" strike="noStrike" cap="none" normalizeH="0" baseline="30000" dirty="0" smtClean="0">
                <a:ln>
                  <a:noFill/>
                </a:ln>
                <a:solidFill>
                  <a:schemeClr val="tx1"/>
                </a:solidFill>
                <a:effectLst/>
                <a:latin typeface="Harrington" pitchFamily="82" charset="0"/>
                <a:ea typeface="Times New Roman" pitchFamily="18" charset="0"/>
                <a:cs typeface="Times New Roman" pitchFamily="18" charset="0"/>
              </a:rPr>
              <a:t>th</a:t>
            </a:r>
            <a:endPar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Harrington" pitchFamily="82" charset="0"/>
                <a:ea typeface="Times New Roman" pitchFamily="18" charset="0"/>
                <a:cs typeface="Times New Roman" pitchFamily="18" charset="0"/>
              </a:rPr>
              <a:t>3:30 – 5:00 p.m.</a:t>
            </a:r>
            <a:r>
              <a:rPr kumimoji="0" lang="en-US" sz="3600" b="0" i="0" u="none" strike="noStrike" cap="none" normalizeH="0" baseline="0" dirty="0" smtClean="0">
                <a:ln>
                  <a:noFill/>
                </a:ln>
                <a:solidFill>
                  <a:schemeClr val="tx1"/>
                </a:solidFill>
                <a:effectLst/>
                <a:latin typeface="Arial" pitchFamily="34" charset="0"/>
              </a:rPr>
              <a:t> </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38200" y="6553200"/>
            <a:ext cx="1143000" cy="9144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 name="Title 1"/>
          <p:cNvSpPr>
            <a:spLocks noGrp="1"/>
          </p:cNvSpPr>
          <p:nvPr>
            <p:ph type="title"/>
          </p:nvPr>
        </p:nvSpPr>
        <p:spPr/>
        <p:txBody>
          <a:bodyPr/>
          <a:lstStyle/>
          <a:p>
            <a:r>
              <a:rPr lang="en-US" dirty="0" smtClean="0"/>
              <a:t>IT: Email Management System</a:t>
            </a:r>
            <a:endParaRPr lang="en-US" dirty="0"/>
          </a:p>
        </p:txBody>
      </p:sp>
      <p:sp>
        <p:nvSpPr>
          <p:cNvPr id="73729" name="Rectangle 1"/>
          <p:cNvSpPr>
            <a:spLocks noChangeArrowheads="1"/>
          </p:cNvSpPr>
          <p:nvPr/>
        </p:nvSpPr>
        <p:spPr bwMode="auto">
          <a:xfrm>
            <a:off x="914400" y="2667000"/>
            <a:ext cx="4724400" cy="4755148"/>
          </a:xfrm>
          <a:prstGeom prst="rect">
            <a:avLst/>
          </a:prstGeom>
          <a:no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sz="1800" b="1" dirty="0" smtClean="0">
                <a:latin typeface="Arial" charset="0"/>
              </a:rPr>
              <a:t>PREPARE</a:t>
            </a:r>
            <a:r>
              <a:rPr kumimoji="0" lang="en-US" sz="1800" b="0" i="0" u="none" strike="noStrike" cap="none" normalizeH="0" baseline="0" dirty="0" smtClean="0">
                <a:ln>
                  <a:noFill/>
                </a:ln>
                <a:solidFill>
                  <a:schemeClr val="tx1"/>
                </a:solidFill>
                <a:effectLst/>
                <a:latin typeface="Arial" charset="0"/>
              </a:rPr>
              <a:t>: Review and make decisions about vaulted e-mail items</a:t>
            </a:r>
          </a:p>
          <a:p>
            <a:pPr marL="0" marR="0" lvl="0" indent="0" algn="l"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rPr>
              <a:t>May 1- June 30</a:t>
            </a:r>
            <a:r>
              <a:rPr kumimoji="0" lang="en-US" sz="1800" b="0" i="0" u="none" strike="noStrike" cap="none" normalizeH="0" baseline="0" dirty="0" smtClean="0">
                <a:ln>
                  <a:noFill/>
                </a:ln>
                <a:solidFill>
                  <a:schemeClr val="tx1"/>
                </a:solidFill>
                <a:effectLst/>
                <a:latin typeface="Arial" charset="0"/>
              </a:rPr>
              <a:t>: Review messages in Inbox, Sent, Drafts, and Junk &amp; move those you want to keep</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rPr>
              <a:t>June 22:</a:t>
            </a:r>
            <a:r>
              <a:rPr kumimoji="0" lang="en-US" sz="1800" b="0" i="0" u="none" strike="noStrike" cap="none" normalizeH="0" baseline="0" dirty="0" smtClean="0">
                <a:ln>
                  <a:noFill/>
                </a:ln>
                <a:solidFill>
                  <a:schemeClr val="tx1"/>
                </a:solidFill>
                <a:effectLst/>
                <a:latin typeface="Arial" charset="0"/>
              </a:rPr>
              <a:t> EVault is decommissioned, Vaulted messages that remain are deleted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rPr>
              <a:t>June 30:</a:t>
            </a:r>
            <a:r>
              <a:rPr kumimoji="0" lang="en-US" sz="1800" b="0" i="0" u="none" strike="noStrike" cap="none" normalizeH="0" baseline="0" dirty="0" smtClean="0">
                <a:ln>
                  <a:noFill/>
                </a:ln>
                <a:solidFill>
                  <a:schemeClr val="tx1"/>
                </a:solidFill>
                <a:effectLst/>
                <a:latin typeface="Arial" charset="0"/>
              </a:rPr>
              <a:t> The new storage option, the Outlook Archive, becomes available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charset="0"/>
              </a:rPr>
              <a:t>July 1:</a:t>
            </a:r>
            <a:r>
              <a:rPr kumimoji="0" lang="en-US" sz="1800" b="0" i="0" u="none" strike="noStrike" cap="none" normalizeH="0" baseline="0" dirty="0" smtClean="0">
                <a:ln>
                  <a:noFill/>
                </a:ln>
                <a:solidFill>
                  <a:schemeClr val="tx1"/>
                </a:solidFill>
                <a:effectLst/>
                <a:latin typeface="Arial" charset="0"/>
              </a:rPr>
              <a:t> All e-mail messages (in Inbox, Sent, Drafts, and Junk) </a:t>
            </a:r>
            <a:r>
              <a:rPr kumimoji="0" lang="en-US" sz="1800" b="1" i="0" u="sng" strike="noStrike" cap="none" normalizeH="0" baseline="0" dirty="0" smtClean="0">
                <a:ln>
                  <a:noFill/>
                </a:ln>
                <a:solidFill>
                  <a:schemeClr val="tx1"/>
                </a:solidFill>
                <a:effectLst/>
                <a:latin typeface="Arial" charset="0"/>
              </a:rPr>
              <a:t>over one year old </a:t>
            </a:r>
            <a:r>
              <a:rPr kumimoji="0" lang="en-US" sz="1800" b="0" i="0" u="none" strike="noStrike" cap="none" normalizeH="0" baseline="0" dirty="0" smtClean="0">
                <a:ln>
                  <a:noFill/>
                </a:ln>
                <a:solidFill>
                  <a:schemeClr val="tx1"/>
                </a:solidFill>
                <a:effectLst/>
                <a:latin typeface="Arial" charset="0"/>
              </a:rPr>
              <a:t>are automatically deleted on a daily basis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73730" name="Picture 2" descr="vault"/>
          <p:cNvPicPr>
            <a:picLocks noChangeAspect="1" noChangeArrowheads="1"/>
          </p:cNvPicPr>
          <p:nvPr/>
        </p:nvPicPr>
        <p:blipFill>
          <a:blip r:embed="rId2" cstate="print"/>
          <a:srcRect/>
          <a:stretch>
            <a:fillRect/>
          </a:stretch>
        </p:blipFill>
        <p:spPr bwMode="auto">
          <a:xfrm>
            <a:off x="9337675" y="-557213"/>
            <a:ext cx="190500" cy="180975"/>
          </a:xfrm>
          <a:prstGeom prst="rect">
            <a:avLst/>
          </a:prstGeom>
          <a:noFill/>
        </p:spPr>
      </p:pic>
      <p:sp>
        <p:nvSpPr>
          <p:cNvPr id="6" name="Rectangle 5"/>
          <p:cNvSpPr/>
          <p:nvPr/>
        </p:nvSpPr>
        <p:spPr bwMode="auto">
          <a:xfrm>
            <a:off x="914400" y="1295400"/>
            <a:ext cx="1447800" cy="533400"/>
          </a:xfrm>
          <a:prstGeom prst="rect">
            <a:avLst/>
          </a:prstGeom>
          <a:solidFill>
            <a:schemeClr val="bg2"/>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rebuchet MS" pitchFamily="34" charset="0"/>
              </a:rPr>
              <a:t>Speakers:</a:t>
            </a:r>
          </a:p>
        </p:txBody>
      </p:sp>
      <p:sp>
        <p:nvSpPr>
          <p:cNvPr id="7" name="Rectangle 6"/>
          <p:cNvSpPr/>
          <p:nvPr/>
        </p:nvSpPr>
        <p:spPr bwMode="auto">
          <a:xfrm>
            <a:off x="2590800" y="1295400"/>
            <a:ext cx="3429000" cy="533400"/>
          </a:xfrm>
          <a:prstGeom prst="rect">
            <a:avLst/>
          </a:prstGeom>
          <a:noFill/>
          <a:ln w="9525"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t>  Milly Shiu &amp; Gemma Rieser </a:t>
            </a:r>
            <a:endParaRPr lang="en-US" sz="2000" dirty="0"/>
          </a:p>
        </p:txBody>
      </p:sp>
      <p:sp>
        <p:nvSpPr>
          <p:cNvPr id="9" name="Rectangle 8"/>
          <p:cNvSpPr/>
          <p:nvPr/>
        </p:nvSpPr>
        <p:spPr bwMode="auto">
          <a:xfrm>
            <a:off x="914400" y="2133600"/>
            <a:ext cx="4572000" cy="457200"/>
          </a:xfrm>
          <a:prstGeom prst="rect">
            <a:avLst/>
          </a:prstGeom>
          <a:solidFill>
            <a:schemeClr val="accent5"/>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rebuchet MS" pitchFamily="34" charset="0"/>
              </a:rPr>
              <a:t>Timeline</a:t>
            </a:r>
          </a:p>
        </p:txBody>
      </p:sp>
      <p:sp>
        <p:nvSpPr>
          <p:cNvPr id="10" name="Oval 9"/>
          <p:cNvSpPr/>
          <p:nvPr/>
        </p:nvSpPr>
        <p:spPr bwMode="auto">
          <a:xfrm>
            <a:off x="6858000" y="1828800"/>
            <a:ext cx="2438400" cy="1905000"/>
          </a:xfrm>
          <a:prstGeom prst="ellipse">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t>CFO Trainings</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rebuchet MS" pitchFamily="34" charset="0"/>
              </a:rPr>
              <a:t>Occurred</a:t>
            </a:r>
            <a:r>
              <a:rPr kumimoji="0" lang="en-US" sz="2400" b="1" i="0" u="none" strike="noStrike" cap="none" normalizeH="0" dirty="0" smtClean="0">
                <a:ln>
                  <a:noFill/>
                </a:ln>
                <a:solidFill>
                  <a:schemeClr val="tx1"/>
                </a:solidFill>
                <a:effectLst/>
                <a:latin typeface="Trebuchet MS" pitchFamily="34" charset="0"/>
              </a:rPr>
              <a:t>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rebuchet MS" pitchFamily="34" charset="0"/>
              </a:rPr>
              <a:t>In May </a:t>
            </a:r>
          </a:p>
        </p:txBody>
      </p:sp>
      <p:sp>
        <p:nvSpPr>
          <p:cNvPr id="13" name="Rectangle 12"/>
          <p:cNvSpPr/>
          <p:nvPr/>
        </p:nvSpPr>
        <p:spPr bwMode="auto">
          <a:xfrm>
            <a:off x="5791200" y="4267200"/>
            <a:ext cx="3962400" cy="1600200"/>
          </a:xfrm>
          <a:prstGeom prst="rect">
            <a:avLst/>
          </a:prstGeom>
          <a:solidFill>
            <a:srgbClr val="F7E8AA"/>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eaLnBrk="0" hangingPunct="0">
              <a:spcBef>
                <a:spcPct val="50000"/>
              </a:spcBef>
            </a:pPr>
            <a:r>
              <a:rPr lang="en-US" sz="1800" b="1" dirty="0" smtClean="0"/>
              <a:t>For more help, go to: </a:t>
            </a:r>
          </a:p>
          <a:p>
            <a:pPr eaLnBrk="0" hangingPunct="0">
              <a:spcBef>
                <a:spcPct val="50000"/>
              </a:spcBef>
            </a:pPr>
            <a:endParaRPr lang="en-US" sz="1800" b="1" dirty="0" smtClean="0"/>
          </a:p>
          <a:p>
            <a:pPr eaLnBrk="0" hangingPunct="0">
              <a:spcBef>
                <a:spcPts val="0"/>
              </a:spcBef>
            </a:pPr>
            <a:r>
              <a:rPr lang="en-US" sz="1800" b="1" dirty="0" smtClean="0"/>
              <a:t>http://www.ucop.edu/irc/</a:t>
            </a:r>
          </a:p>
          <a:p>
            <a:pPr eaLnBrk="0" hangingPunct="0">
              <a:spcBef>
                <a:spcPts val="0"/>
              </a:spcBef>
            </a:pPr>
            <a:r>
              <a:rPr lang="en-US" sz="1800" b="1" dirty="0" smtClean="0"/>
              <a:t>services/email-management.html </a:t>
            </a:r>
            <a:endParaRPr kumimoji="0" lang="en-US" sz="1800" b="1" i="0" u="none" strike="noStrike" cap="none" normalizeH="0" baseline="0" dirty="0" smtClean="0">
              <a:ln>
                <a:noFill/>
              </a:ln>
              <a:solidFill>
                <a:schemeClr val="tx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313612" cy="612775"/>
          </a:xfrm>
        </p:spPr>
        <p:txBody>
          <a:bodyPr/>
          <a:lstStyle/>
          <a:p>
            <a:r>
              <a:rPr lang="en-US" dirty="0" smtClean="0"/>
              <a:t>CFO Division Sharepoint Site, Official Launch!!</a:t>
            </a:r>
            <a:endParaRPr lang="en-US" dirty="0">
              <a:solidFill>
                <a:schemeClr val="bg2"/>
              </a:solidFill>
            </a:endParaRPr>
          </a:p>
        </p:txBody>
      </p:sp>
      <p:pic>
        <p:nvPicPr>
          <p:cNvPr id="3073" name="Picture 1"/>
          <p:cNvPicPr>
            <a:picLocks noChangeAspect="1" noChangeArrowheads="1"/>
          </p:cNvPicPr>
          <p:nvPr/>
        </p:nvPicPr>
        <p:blipFill>
          <a:blip r:embed="rId2" cstate="print"/>
          <a:srcRect/>
          <a:stretch>
            <a:fillRect/>
          </a:stretch>
        </p:blipFill>
        <p:spPr bwMode="auto">
          <a:xfrm>
            <a:off x="4572000" y="3352800"/>
            <a:ext cx="4877097" cy="3904716"/>
          </a:xfrm>
          <a:prstGeom prst="rect">
            <a:avLst/>
          </a:prstGeom>
          <a:noFill/>
          <a:ln w="9525">
            <a:noFill/>
            <a:miter lim="800000"/>
            <a:headEnd/>
            <a:tailEnd/>
          </a:ln>
        </p:spPr>
      </p:pic>
      <p:sp>
        <p:nvSpPr>
          <p:cNvPr id="14" name="TextBox 13"/>
          <p:cNvSpPr txBox="1"/>
          <p:nvPr/>
        </p:nvSpPr>
        <p:spPr>
          <a:xfrm>
            <a:off x="914400" y="1524000"/>
            <a:ext cx="2286000" cy="584775"/>
          </a:xfrm>
          <a:prstGeom prst="rect">
            <a:avLst/>
          </a:prstGeom>
          <a:solidFill>
            <a:schemeClr val="accent1"/>
          </a:solidFill>
        </p:spPr>
        <p:txBody>
          <a:bodyPr wrap="square" rtlCol="0">
            <a:spAutoFit/>
          </a:bodyPr>
          <a:lstStyle/>
          <a:p>
            <a:r>
              <a:rPr lang="en-US" sz="3200" dirty="0" smtClean="0">
                <a:solidFill>
                  <a:schemeClr val="bg1"/>
                </a:solidFill>
              </a:rPr>
              <a:t>To access:</a:t>
            </a:r>
          </a:p>
        </p:txBody>
      </p:sp>
      <p:sp>
        <p:nvSpPr>
          <p:cNvPr id="16" name="TextBox 15"/>
          <p:cNvSpPr txBox="1"/>
          <p:nvPr/>
        </p:nvSpPr>
        <p:spPr>
          <a:xfrm>
            <a:off x="3429000" y="1524000"/>
            <a:ext cx="4087979" cy="584775"/>
          </a:xfrm>
          <a:prstGeom prst="rect">
            <a:avLst/>
          </a:prstGeom>
          <a:noFill/>
        </p:spPr>
        <p:txBody>
          <a:bodyPr wrap="none" rtlCol="0">
            <a:spAutoFit/>
          </a:bodyPr>
          <a:lstStyle/>
          <a:p>
            <a:r>
              <a:rPr lang="en-US" sz="3200" dirty="0" smtClean="0"/>
              <a:t>https://sp.ucop.edu </a:t>
            </a:r>
          </a:p>
        </p:txBody>
      </p:sp>
      <p:sp>
        <p:nvSpPr>
          <p:cNvPr id="27" name="TextBox 26"/>
          <p:cNvSpPr txBox="1"/>
          <p:nvPr/>
        </p:nvSpPr>
        <p:spPr>
          <a:xfrm>
            <a:off x="914400" y="2209800"/>
            <a:ext cx="4540025" cy="892552"/>
          </a:xfrm>
          <a:prstGeom prst="rect">
            <a:avLst/>
          </a:prstGeom>
          <a:noFill/>
        </p:spPr>
        <p:txBody>
          <a:bodyPr wrap="none" rtlCol="0">
            <a:spAutoFit/>
          </a:bodyPr>
          <a:lstStyle/>
          <a:p>
            <a:r>
              <a:rPr lang="en-US" sz="2000" dirty="0" smtClean="0"/>
              <a:t>Go to Departments: CFO IO</a:t>
            </a:r>
            <a:r>
              <a:rPr lang="en-US" sz="3200" dirty="0" smtClean="0"/>
              <a:t> </a:t>
            </a:r>
          </a:p>
          <a:p>
            <a:r>
              <a:rPr lang="en-US" sz="2000" dirty="0" smtClean="0"/>
              <a:t>Select Tab:	       CFO Divisionwide</a:t>
            </a:r>
          </a:p>
        </p:txBody>
      </p:sp>
      <p:sp>
        <p:nvSpPr>
          <p:cNvPr id="30" name="Right Arrow 29"/>
          <p:cNvSpPr/>
          <p:nvPr/>
        </p:nvSpPr>
        <p:spPr bwMode="auto">
          <a:xfrm>
            <a:off x="1066800" y="3505200"/>
            <a:ext cx="3276600" cy="3429000"/>
          </a:xfrm>
          <a:prstGeom prst="rightArrow">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rebuchet MS" pitchFamily="34" charset="0"/>
              </a:rPr>
              <a:t>Send your ideas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rebuchet MS" pitchFamily="34" charset="0"/>
              </a:rPr>
              <a:t>for content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rebuchet MS" pitchFamily="34" charset="0"/>
              </a:rPr>
              <a:t>to </a:t>
            </a:r>
            <a:r>
              <a:rPr kumimoji="0" lang="en-US" sz="2400" b="0" i="1" u="none" strike="noStrike" cap="none" normalizeH="0" dirty="0" smtClean="0">
                <a:ln>
                  <a:noFill/>
                </a:ln>
                <a:solidFill>
                  <a:schemeClr val="tx1"/>
                </a:solidFill>
                <a:effectLst/>
                <a:latin typeface="Trebuchet MS" pitchFamily="34" charset="0"/>
              </a:rPr>
              <a:t> </a:t>
            </a:r>
            <a:r>
              <a:rPr kumimoji="0" lang="en-US" sz="2400" b="0" i="1" u="none" strike="noStrike" cap="none" normalizeH="0" baseline="0" dirty="0" smtClean="0">
                <a:ln>
                  <a:noFill/>
                </a:ln>
                <a:solidFill>
                  <a:schemeClr val="tx1"/>
                </a:solidFill>
                <a:effectLst/>
                <a:latin typeface="Trebuchet MS" pitchFamily="34" charset="0"/>
              </a:rPr>
              <a:t>Lois</a:t>
            </a:r>
            <a:r>
              <a:rPr kumimoji="0" lang="en-US" sz="2400" b="0" i="1" u="none" strike="noStrike" cap="none" normalizeH="0" dirty="0" smtClean="0">
                <a:ln>
                  <a:noFill/>
                </a:ln>
                <a:solidFill>
                  <a:schemeClr val="tx1"/>
                </a:solidFill>
                <a:effectLst/>
                <a:latin typeface="Trebuchet MS" pitchFamily="34" charset="0"/>
              </a:rPr>
              <a:t> Grassi</a:t>
            </a:r>
            <a:endParaRPr kumimoji="0" lang="en-US" sz="2400" b="0" i="1" u="none" strike="noStrike" cap="none" normalizeH="0" baseline="0" dirty="0" smtClean="0">
              <a:ln>
                <a:noFill/>
              </a:ln>
              <a:solidFill>
                <a:schemeClr val="tx1"/>
              </a:solidFill>
              <a:effectLst/>
              <a:latin typeface="Trebuchet MS" pitchFamily="34" charset="0"/>
            </a:endParaRPr>
          </a:p>
        </p:txBody>
      </p:sp>
      <p:sp>
        <p:nvSpPr>
          <p:cNvPr id="8" name="Rectangle 7"/>
          <p:cNvSpPr/>
          <p:nvPr/>
        </p:nvSpPr>
        <p:spPr bwMode="auto">
          <a:xfrm>
            <a:off x="6324600" y="6477000"/>
            <a:ext cx="3124200" cy="609600"/>
          </a:xfrm>
          <a:prstGeom prst="rect">
            <a:avLst/>
          </a:prstGeom>
          <a:solidFill>
            <a:schemeClr val="accent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Trebuchet MS" pitchFamily="34" charset="0"/>
              </a:rPr>
              <a:t>Weekly</a:t>
            </a:r>
            <a:r>
              <a:rPr kumimoji="0" lang="en-US" sz="1800" b="0" i="0" u="none" strike="noStrike" cap="none" normalizeH="0" dirty="0" smtClean="0">
                <a:ln>
                  <a:noFill/>
                </a:ln>
                <a:solidFill>
                  <a:schemeClr val="bg1"/>
                </a:solidFill>
                <a:effectLst/>
                <a:latin typeface="Trebuchet MS" pitchFamily="34" charset="0"/>
              </a:rPr>
              <a:t> CFO Announcements</a:t>
            </a:r>
            <a:endParaRPr kumimoji="0" lang="en-US" sz="1800" b="0" i="0" u="none" strike="noStrike" cap="none" normalizeH="0" baseline="0" dirty="0" smtClean="0">
              <a:ln>
                <a:noFill/>
              </a:ln>
              <a:solidFill>
                <a:schemeClr val="bg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48200"/>
            <a:ext cx="8548687" cy="1544638"/>
          </a:xfrm>
        </p:spPr>
        <p:txBody>
          <a:bodyPr/>
          <a:lstStyle/>
          <a:p>
            <a:pPr>
              <a:lnSpc>
                <a:spcPct val="100000"/>
              </a:lnSpc>
              <a:spcAft>
                <a:spcPts val="600"/>
              </a:spcAft>
            </a:pPr>
            <a:r>
              <a:rPr lang="en-US" dirty="0" smtClean="0"/>
              <a:t>Part iIi:</a:t>
            </a:r>
            <a:br>
              <a:rPr lang="en-US" dirty="0" smtClean="0"/>
            </a:br>
            <a:r>
              <a:rPr lang="en-US" dirty="0" smtClean="0"/>
              <a:t>Taking our Strategic Goals to the Next Level </a:t>
            </a:r>
            <a:br>
              <a:rPr lang="en-US" dirty="0" smtClean="0"/>
            </a:br>
            <a:endParaRPr lang="en-US" dirty="0"/>
          </a:p>
        </p:txBody>
      </p:sp>
      <p:pic>
        <p:nvPicPr>
          <p:cNvPr id="65538" name="Picture 2" descr="https://encrypted-tbn3.google.com/images?q=tbn:ANd9GcSZ8hs5iKBDMeCjT0Iv3kMgnnTSiWf7aUVbz4IdO0IYy5FVbt9U"/>
          <p:cNvPicPr>
            <a:picLocks noChangeAspect="1" noChangeArrowheads="1"/>
          </p:cNvPicPr>
          <p:nvPr/>
        </p:nvPicPr>
        <p:blipFill>
          <a:blip r:embed="rId2" cstate="print"/>
          <a:srcRect/>
          <a:stretch>
            <a:fillRect/>
          </a:stretch>
        </p:blipFill>
        <p:spPr bwMode="auto">
          <a:xfrm>
            <a:off x="5181600" y="1143000"/>
            <a:ext cx="4084946" cy="304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Why are we talking about this?</a:t>
            </a:r>
          </a:p>
        </p:txBody>
      </p:sp>
      <p:sp>
        <p:nvSpPr>
          <p:cNvPr id="7" name="Rectangle 6"/>
          <p:cNvSpPr/>
          <p:nvPr/>
        </p:nvSpPr>
        <p:spPr>
          <a:xfrm>
            <a:off x="762000" y="1371600"/>
            <a:ext cx="8839200" cy="838200"/>
          </a:xfrm>
          <a:prstGeom prst="rect">
            <a:avLst/>
          </a:prstGeom>
        </p:spPr>
        <p:txBody>
          <a:bodyPr wrap="square">
            <a:noAutofit/>
          </a:bodyPr>
          <a:lstStyle/>
          <a:p>
            <a:pPr marL="457200" indent="-457200">
              <a:buClr>
                <a:schemeClr val="bg2"/>
              </a:buClr>
              <a:buSzPct val="125000"/>
              <a:buFont typeface="Arial" pitchFamily="34" charset="0"/>
              <a:buChar char="•"/>
            </a:pPr>
            <a:r>
              <a:rPr lang="en-US" sz="2000" dirty="0" smtClean="0"/>
              <a:t>This is our second annual town hall since we developed our 5 Strategic Goals and we need to </a:t>
            </a:r>
            <a:r>
              <a:rPr lang="en-US" sz="2000" b="1" i="1" dirty="0" smtClean="0"/>
              <a:t>ensure we are </a:t>
            </a:r>
            <a:r>
              <a:rPr lang="en-US" sz="2000" b="1" i="1" u="sng" dirty="0" smtClean="0"/>
              <a:t>focused</a:t>
            </a:r>
            <a:r>
              <a:rPr lang="en-US" sz="2000" b="1" i="1" dirty="0" smtClean="0"/>
              <a:t> on making progress!</a:t>
            </a:r>
            <a:endParaRPr lang="en-US" sz="2000" dirty="0" smtClean="0"/>
          </a:p>
          <a:p>
            <a:pPr marL="457200" indent="-457200">
              <a:buClr>
                <a:schemeClr val="bg2"/>
              </a:buClr>
              <a:buSzPct val="125000"/>
              <a:buFont typeface="Arial" pitchFamily="34" charset="0"/>
              <a:buChar char="•"/>
            </a:pPr>
            <a:endParaRPr lang="en-US" sz="2400" dirty="0" smtClean="0"/>
          </a:p>
        </p:txBody>
      </p:sp>
      <p:pic>
        <p:nvPicPr>
          <p:cNvPr id="2050" name="Picture 2"/>
          <p:cNvPicPr>
            <a:picLocks noChangeAspect="1" noChangeArrowheads="1"/>
          </p:cNvPicPr>
          <p:nvPr/>
        </p:nvPicPr>
        <p:blipFill>
          <a:blip r:embed="rId4" cstate="print"/>
          <a:srcRect/>
          <a:stretch>
            <a:fillRect/>
          </a:stretch>
        </p:blipFill>
        <p:spPr bwMode="auto">
          <a:xfrm>
            <a:off x="814450" y="2895600"/>
            <a:ext cx="6153796" cy="4495800"/>
          </a:xfrm>
          <a:prstGeom prst="rect">
            <a:avLst/>
          </a:prstGeom>
          <a:noFill/>
          <a:ln w="9525">
            <a:noFill/>
            <a:miter lim="800000"/>
            <a:headEnd/>
            <a:tailEnd/>
          </a:ln>
          <a:effectLst/>
        </p:spPr>
      </p:pic>
      <p:sp>
        <p:nvSpPr>
          <p:cNvPr id="5" name="Oval Callout 4"/>
          <p:cNvSpPr/>
          <p:nvPr/>
        </p:nvSpPr>
        <p:spPr>
          <a:xfrm>
            <a:off x="6705600" y="2133600"/>
            <a:ext cx="3124200" cy="2207240"/>
          </a:xfrm>
          <a:prstGeom prst="wedgeEllipseCallout">
            <a:avLst/>
          </a:prstGeom>
          <a:solidFill>
            <a:schemeClr val="bg2">
              <a:lumMod val="20000"/>
              <a:lumOff val="80000"/>
            </a:schemeClr>
          </a:solidFill>
        </p:spPr>
        <p:txBody>
          <a:bodyPr wrap="square">
            <a:spAutoFit/>
          </a:bodyPr>
          <a:lstStyle/>
          <a:p>
            <a:r>
              <a:rPr lang="en-US" sz="1600" b="1" i="1" dirty="0" smtClean="0"/>
              <a:t>"A dream is just a dream. A goal is a dream with a plan and a deadline.“</a:t>
            </a:r>
          </a:p>
          <a:p>
            <a:r>
              <a:rPr lang="en-US" sz="1600" dirty="0" smtClean="0"/>
              <a:t>  </a:t>
            </a:r>
          </a:p>
          <a:p>
            <a:r>
              <a:rPr lang="en-US" sz="1600" dirty="0" smtClean="0"/>
              <a:t>    - Harvey Mackay</a:t>
            </a:r>
          </a:p>
        </p:txBody>
      </p:sp>
    </p:spTree>
    <p:custDataLst>
      <p:tags r:id="rId1"/>
    </p:custData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Strategic Goals Demand Constant Attention</a:t>
            </a:r>
          </a:p>
        </p:txBody>
      </p:sp>
      <p:pic>
        <p:nvPicPr>
          <p:cNvPr id="95234" name="Picture 2" descr="https://encrypted-tbn1.google.com/images?q=tbn:ANd9GcStB_E5ZjxO5J29RvCEeyppqNTCZxfXxyM3OFV_Wdmi5iPw2daDog"/>
          <p:cNvPicPr>
            <a:picLocks noChangeAspect="1" noChangeArrowheads="1"/>
          </p:cNvPicPr>
          <p:nvPr/>
        </p:nvPicPr>
        <p:blipFill>
          <a:blip r:embed="rId4" cstate="print"/>
          <a:srcRect r="6667" b="5556"/>
          <a:stretch>
            <a:fillRect/>
          </a:stretch>
        </p:blipFill>
        <p:spPr bwMode="auto">
          <a:xfrm>
            <a:off x="1143000" y="1676401"/>
            <a:ext cx="3823886" cy="4267200"/>
          </a:xfrm>
          <a:prstGeom prst="rect">
            <a:avLst/>
          </a:prstGeom>
          <a:noFill/>
        </p:spPr>
      </p:pic>
      <p:sp>
        <p:nvSpPr>
          <p:cNvPr id="10" name="Explosion 1 9"/>
          <p:cNvSpPr/>
          <p:nvPr/>
        </p:nvSpPr>
        <p:spPr bwMode="auto">
          <a:xfrm>
            <a:off x="5943600" y="2133600"/>
            <a:ext cx="4114800" cy="4191000"/>
          </a:xfrm>
          <a:prstGeom prst="irregularSeal1">
            <a:avLst/>
          </a:prstGeom>
          <a:solidFill>
            <a:schemeClr val="accent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sz="2000" dirty="0" smtClean="0">
                <a:solidFill>
                  <a:schemeClr val="bg1"/>
                </a:solidFill>
              </a:rPr>
              <a:t>Measuring progress </a:t>
            </a:r>
          </a:p>
          <a:p>
            <a:r>
              <a:rPr lang="en-US" sz="2000" dirty="0" smtClean="0">
                <a:solidFill>
                  <a:schemeClr val="bg1"/>
                </a:solidFill>
              </a:rPr>
              <a:t>and celebrating </a:t>
            </a:r>
          </a:p>
          <a:p>
            <a:r>
              <a:rPr lang="en-US" sz="2000" dirty="0" smtClean="0">
                <a:solidFill>
                  <a:schemeClr val="bg1"/>
                </a:solidFill>
              </a:rPr>
              <a:t>successes is essential </a:t>
            </a:r>
          </a:p>
          <a:p>
            <a:r>
              <a:rPr lang="en-US" sz="2000" dirty="0" smtClean="0">
                <a:solidFill>
                  <a:schemeClr val="bg1"/>
                </a:solidFill>
              </a:rPr>
              <a:t>to moving forward!!</a:t>
            </a:r>
          </a:p>
        </p:txBody>
      </p:sp>
    </p:spTree>
    <p:custDataLst>
      <p:tags r:id="rId1"/>
    </p:custData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30.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FILLVISIBLE" val="-1"/>
  <p:tag name="FILLCOLOR" val="7505755"/>
  <p:tag name="FILL_COLOR_SCHEME_INDEX" val="0"/>
  <p:tag name="FILL_COLOR_TYPE" val="1"/>
  <p:tag name="LINEVISIBLE" val="0"/>
  <p:tag name="LINECOLOR" val="0"/>
  <p:tag name="LINE_COLOR_SCHEME_INDEX" val="0"/>
  <p:tag name="LINE_COLOR_TYPE" val="1"/>
  <p:tag name="LINECOLORING" val="No Line"/>
  <p:tag name="IGNOREPOSITIONNONCOMPLIANCE" val="0"/>
  <p:tag name="POSITIONTOP" val="213"/>
  <p:tag name="POSITIONLEFT" val="702"/>
  <p:tag name="IGNORESIZENONCOMPLIANCE" val="0"/>
  <p:tag name="SIZEWIDTH" val="36"/>
  <p:tag name="SIZEHEIGHT" val="36"/>
</p:tagLst>
</file>

<file path=ppt/tags/tag31.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240"/>
  <p:tag name="POSITIONLEFT" val="480"/>
  <p:tag name="IGNORESIZENONCOMPLIANCE" val="0"/>
  <p:tag name="SIZEWIDTH" val="95.75"/>
  <p:tag name="SIZEHEIGHT" val="85"/>
</p:tagLst>
</file>

<file path=ppt/tags/tag3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240"/>
  <p:tag name="POSITIONLEFT" val="84"/>
  <p:tag name="IGNORESIZENONCOMPLIANCE" val="0"/>
  <p:tag name="SIZEWIDTH" val="95.75"/>
  <p:tag name="SIZEHEIGHT" val="85"/>
</p:tagLst>
</file>

<file path=ppt/tags/tag3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IGNOREPOSITIONNONCOMPLIANCE" val="0"/>
  <p:tag name="POSITIONTOP" val="240"/>
  <p:tag name="POSITIONLEFT" val="306"/>
  <p:tag name="IGNORESIZENONCOMPLIANCE" val="0"/>
  <p:tag name="SIZEWIDTH" val="95.75"/>
  <p:tag name="SIZEHEIGHT" val="85"/>
</p:tagLst>
</file>

<file path=ppt/tags/tag34.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FILLVISIBLE" val="-1"/>
  <p:tag name="FILLCOLOR" val="7026688"/>
  <p:tag name="FILL_COLOR_SCHEME_INDEX" val="0"/>
  <p:tag name="FILL_COLOR_TYPE" val="1"/>
  <p:tag name="LINEVISIBLE" val="0"/>
  <p:tag name="LINECOLOR" val="0"/>
  <p:tag name="LINE_COLOR_SCHEME_INDEX" val="0"/>
  <p:tag name="LINE_COLOR_TYPE" val="1"/>
  <p:tag name="LINECOLORING" val="No Line"/>
  <p:tag name="IGNOREPOSITIONNONCOMPLIANCE" val="0"/>
  <p:tag name="POSITIONTOP" val="222"/>
  <p:tag name="POSITIONLEFT" val="54"/>
  <p:tag name="IGNORESIZENONCOMPLIANCE" val="0"/>
  <p:tag name="SIZEWIDTH" val="169.875"/>
  <p:tag name="SIZEHEIGHT" val="18"/>
</p:tagLst>
</file>

<file path=ppt/tags/tag3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FILLVISIBLE" val="-1"/>
  <p:tag name="FILLCOLOR" val="363746"/>
  <p:tag name="FILL_COLOR_SCHEME_INDEX" val="0"/>
  <p:tag name="FILL_COLOR_TYPE" val="1"/>
  <p:tag name="LINEVISIBLE" val="0"/>
  <p:tag name="LINECOLOR" val="0"/>
  <p:tag name="LINE_COLOR_SCHEME_INDEX" val="0"/>
  <p:tag name="LINE_COLOR_TYPE" val="1"/>
  <p:tag name="LINECOLORING" val="No Line"/>
  <p:tag name="IGNOREPOSITIONNONCOMPLIANCE" val="0"/>
  <p:tag name="POSITIONTOP" val="222"/>
  <p:tag name="POSITIONLEFT" val="222"/>
  <p:tag name="IGNORESIZENONCOMPLIANCE" val="0"/>
  <p:tag name="SIZEWIDTH" val="168.375"/>
  <p:tag name="SIZEHEIGHT" val="18"/>
</p:tagLst>
</file>

<file path=ppt/tags/tag36.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FILLVISIBLE" val="-1"/>
  <p:tag name="FILLCOLOR" val="7505755"/>
  <p:tag name="FILL_COLOR_SCHEME_INDEX" val="0"/>
  <p:tag name="FILL_COLOR_TYPE" val="1"/>
  <p:tag name="LINEVISIBLE" val="0"/>
  <p:tag name="LINECOLOR" val="0"/>
  <p:tag name="LINE_COLOR_SCHEME_INDEX" val="0"/>
  <p:tag name="LINE_COLOR_TYPE" val="1"/>
  <p:tag name="LINECOLORING" val="No Line"/>
  <p:tag name="IGNOREPOSITIONNONCOMPLIANCE" val="0"/>
  <p:tag name="POSITIONTOP" val="222"/>
  <p:tag name="POSITIONLEFT" val="570"/>
  <p:tag name="IGNORESIZENONCOMPLIANCE" val="0"/>
  <p:tag name="SIZEWIDTH" val="132"/>
  <p:tag name="SIZEHEIGHT" val="18"/>
</p:tagLst>
</file>

<file path=ppt/tags/tag37.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LINEVISIBLE" val="-1"/>
  <p:tag name="LINECOLOR" val="5338501"/>
  <p:tag name="LINE_COLOR_SCHEME_INDEX" val="0"/>
  <p:tag name="LINE_COLOR_TYPE" val="1"/>
  <p:tag name="IGNOREPOSITIONNONCOMPLIANCE" val="0"/>
  <p:tag name="POSITIONTOP" val="240"/>
  <p:tag name="POSITIONLEFT" val="353.875"/>
  <p:tag name="IGNORESIZENONCOMPLIANCE" val="0"/>
  <p:tag name="SIZEWIDTH" val="0"/>
  <p:tag name="SIZEHEIGHT" val="18"/>
</p:tagLst>
</file>

<file path=ppt/tags/tag3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E,F,G,H,I,J,K,L"/>
  <p:tag name="IGNOREFONTNONCOMPLIANCE" val="0"/>
  <p:tag name="FONTNAME" val="Times New Roman"/>
  <p:tag name="FONTSIZE" val="1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258.75"/>
  <p:tag name="POSITIONLEFT" val="306"/>
  <p:tag name="IGNORESIZENONCOMPLIANCE" val="0"/>
  <p:tag name="SIZEWIDTH" val="95.75"/>
  <p:tag name="SIZEHEIGHT" val="66.25"/>
</p:tagLst>
</file>

<file path=ppt/tags/tag39.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LINEVISIBLE" val="-1"/>
  <p:tag name="LINECOLOR" val="2625955"/>
  <p:tag name="LINE_COLOR_SCHEME_INDEX" val="0"/>
  <p:tag name="LINE_COLOR_TYPE" val="1"/>
  <p:tag name="IGNOREPOSITIONNONCOMPLIANCE" val="0"/>
  <p:tag name="POSITIONTOP" val="240"/>
  <p:tag name="POSITIONLEFT" val="131.875"/>
  <p:tag name="IGNORESIZENONCOMPLIANCE" val="0"/>
  <p:tag name="SIZEWIDTH" val="0"/>
  <p:tag name="SIZEHEIGHT" val="18"/>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4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E,F,G,H,I,J,K,L"/>
  <p:tag name="IGNOREFONTNONCOMPLIANCE" val="0"/>
  <p:tag name="FONTNAME" val="Times New Roman"/>
  <p:tag name="FONTSIZE" val="1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258.75"/>
  <p:tag name="POSITIONLEFT" val="84"/>
  <p:tag name="IGNORESIZENONCOMPLIANCE" val="0"/>
  <p:tag name="SIZEWIDTH" val="95.75"/>
  <p:tag name="SIZEHEIGHT" val="66.25"/>
</p:tagLst>
</file>

<file path=ppt/tags/tag41.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IGNORECOLORLINESNONCOMPLIANCE" val="0"/>
  <p:tag name="LINEVISIBLE" val="-1"/>
  <p:tag name="LINECOLOR" val="8541268"/>
  <p:tag name="LINE_COLOR_SCHEME_INDEX" val="0"/>
  <p:tag name="LINE_COLOR_TYPE" val="1"/>
  <p:tag name="IGNOREPOSITIONNONCOMPLIANCE" val="0"/>
  <p:tag name="POSITIONTOP" val="240"/>
  <p:tag name="POSITIONLEFT" val="527.875"/>
  <p:tag name="IGNORESIZENONCOMPLIANCE" val="0"/>
  <p:tag name="SIZEWIDTH" val="0"/>
  <p:tag name="SIZEHEIGHT" val="18"/>
</p:tagLst>
</file>

<file path=ppt/tags/tag42.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E,F,G,H,I,J,K,L"/>
  <p:tag name="IGNOREFONTNONCOMPLIANCE" val="0"/>
  <p:tag name="FONTNAME" val="Times New Roman"/>
  <p:tag name="FONTSIZE" val="1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258.75"/>
  <p:tag name="POSITIONLEFT" val="480"/>
  <p:tag name="IGNORESIZENONCOMPLIANCE" val="0"/>
  <p:tag name="SIZEWIDTH" val="95.75"/>
  <p:tag name="SIZEHEIGHT" val="66.25"/>
</p:tagLst>
</file>

<file path=ppt/tags/tag4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5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8.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59.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19090</TotalTime>
  <Words>2242</Words>
  <Application>Microsoft Office PowerPoint</Application>
  <PresentationFormat>Custom</PresentationFormat>
  <Paragraphs>587</Paragraphs>
  <Slides>46</Slides>
  <Notes>28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Pitchbook-US</vt:lpstr>
      <vt:lpstr>Slide 0</vt:lpstr>
      <vt:lpstr>Agenda</vt:lpstr>
      <vt:lpstr>Part ii:    ucop local hr/IT  Updates</vt:lpstr>
      <vt:lpstr>New UCOP Local HR CFO Business Partner</vt:lpstr>
      <vt:lpstr>IT: Email Management System</vt:lpstr>
      <vt:lpstr>CFO Division Sharepoint Site, Official Launch!!</vt:lpstr>
      <vt:lpstr>Part iIi: Taking our Strategic Goals to the Next Level  </vt:lpstr>
      <vt:lpstr>Why are we talking about this?</vt:lpstr>
      <vt:lpstr>Strategic Goals Demand Constant Attention</vt:lpstr>
      <vt:lpstr> Strategic goals survey sent out to all CFO Division employees:  Participation up from prior year!!</vt:lpstr>
      <vt:lpstr>Slide 10</vt:lpstr>
      <vt:lpstr>Perception has changed somewhat on difficulty of goals to achieve by the Division…</vt:lpstr>
      <vt:lpstr>Manager TOWN HALL Session in February:  Focus on reviewing three most difficult strategic goals</vt:lpstr>
      <vt:lpstr>Lets Examine what we’ve accomplished…</vt:lpstr>
      <vt:lpstr>What’s been Done…. “Re-examine the Day-to-Day”</vt:lpstr>
      <vt:lpstr>UC Student Health Insurance Plan</vt:lpstr>
      <vt:lpstr>BRC Revamps Reconciliation Process </vt:lpstr>
      <vt:lpstr>Benefits Plan Accounting Business Process Improvement Project</vt:lpstr>
      <vt:lpstr>Steps left to Climb: “Re-examine the Day-to-Day”</vt:lpstr>
      <vt:lpstr>What’s Been Done  “Showcase Our Value-Add”</vt:lpstr>
      <vt:lpstr>Risk Summit</vt:lpstr>
      <vt:lpstr>CFO Newsletters!</vt:lpstr>
      <vt:lpstr>Working Smarter</vt:lpstr>
      <vt:lpstr>Systemwide Meetings </vt:lpstr>
      <vt:lpstr>Steps left to Climb:   “Showcase Our Value-Add”</vt:lpstr>
      <vt:lpstr>What’s Been Done “Engage with the Customer”</vt:lpstr>
      <vt:lpstr>Slide 26</vt:lpstr>
      <vt:lpstr>Slide 27</vt:lpstr>
      <vt:lpstr>What’s been done:  “Develop Our Staff”</vt:lpstr>
      <vt:lpstr>Slide 29</vt:lpstr>
      <vt:lpstr>Slide 30</vt:lpstr>
      <vt:lpstr>Pilot CFO Staff Development Program Overview </vt:lpstr>
      <vt:lpstr>Pilot CFO Staff Development Program cont. </vt:lpstr>
      <vt:lpstr>Steps left to Climb:   “Develop our Staff”</vt:lpstr>
      <vt:lpstr>What’s Been Done “Be Action-Oriented”</vt:lpstr>
      <vt:lpstr>University of California Century Bond – 2112!!</vt:lpstr>
      <vt:lpstr>The P200 Program:</vt:lpstr>
      <vt:lpstr>EIA Conversion</vt:lpstr>
      <vt:lpstr>Concluding Remarks:  We’ve climbed many stairs this year but we still have more to go!!</vt:lpstr>
      <vt:lpstr>Part v:    Q&amp;A + Wrap-Up</vt:lpstr>
      <vt:lpstr>Q&amp;A</vt:lpstr>
      <vt:lpstr>Congratulations and Farewell to Lisa Baird!!!! </vt:lpstr>
      <vt:lpstr>Parting words…</vt:lpstr>
      <vt:lpstr>Part vI:    Party time</vt:lpstr>
      <vt:lpstr>Slide 44</vt:lpstr>
      <vt:lpstr>Slide 45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
  <cp:keywords/>
  <cp:lastModifiedBy>manguiano</cp:lastModifiedBy>
  <cp:revision>1880</cp:revision>
  <cp:lastPrinted>2002-05-20T22:18:19Z</cp:lastPrinted>
  <dcterms:created xsi:type="dcterms:W3CDTF">2002-01-15T15:45:57Z</dcterms:created>
  <dcterms:modified xsi:type="dcterms:W3CDTF">2012-05-30T17:04:12Z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