
<file path=[Content_Types].xml><?xml version="1.0" encoding="utf-8"?>
<Types xmlns="http://schemas.openxmlformats.org/package/2006/content-types">
  <Override PartName="/ppt/slides/slide29.xml" ContentType="application/vnd.openxmlformats-officedocument.presentationml.slide+xml"/>
  <Override PartName="/ppt/tags/tag8.xml" ContentType="application/vnd.openxmlformats-officedocument.presentationml.tags+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tags/tag49.xml" ContentType="application/vnd.openxmlformats-officedocument.presentationml.tags+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tags/tag38.xml" ContentType="application/vnd.openxmlformats-officedocument.presentationml.tags+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notesSlides/notesSlide23.xml" ContentType="application/vnd.openxmlformats-officedocument.presentationml.notesSlide+xml"/>
  <Override PartName="/ppt/tags/tag45.xml" ContentType="application/vnd.openxmlformats-officedocument.presentationml.tags+xml"/>
  <Override PartName="/docProps/custom.xml" ContentType="application/vnd.openxmlformats-officedocument.custom-properties+xml"/>
  <Override PartName="/ppt/notesSlides/notesSlide12.xml" ContentType="application/vnd.openxmlformats-officedocument.presentationml.notesSlide+xml"/>
  <Override PartName="/ppt/tags/tag34.xml" ContentType="application/vnd.openxmlformats-officedocument.presentationml.tags+xml"/>
  <Override PartName="/ppt/notesSlides/notesSlide30.xml" ContentType="application/vnd.openxmlformats-officedocument.presentationml.notesSlide+xml"/>
  <Override PartName="/ppt/tags/tag52.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notesSlides/notesSlide7.xml" ContentType="application/vnd.openxmlformats-officedocument.presentationml.notesSlide+xml"/>
  <Override PartName="/ppt/tags/tag41.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ags/tag5.xml" ContentType="application/vnd.openxmlformats-officedocument.presentationml.tag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tags/tag39.xml" ContentType="application/vnd.openxmlformats-officedocument.presentationml.tags+xml"/>
  <Override PartName="/ppt/notesSlides/notesSlide28.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9.xml" ContentType="application/vnd.openxmlformats-officedocument.presentationml.tags+xml"/>
  <Override PartName="/ppt/tags/tag28.xml" ContentType="application/vnd.openxmlformats-officedocument.presentationml.tags+xml"/>
  <Override PartName="/ppt/notesSlides/notesSlide15.xml" ContentType="application/vnd.openxmlformats-officedocument.presentationml.notesSlide+xml"/>
  <Override PartName="/ppt/tags/tag37.xml" ContentType="application/vnd.openxmlformats-officedocument.presentationml.tags+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tags/tag48.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tags/tag17.xml" ContentType="application/vnd.openxmlformats-officedocument.presentationml.tags+xml"/>
  <Override PartName="/ppt/tags/tag26.xml" ContentType="application/vnd.openxmlformats-officedocument.presentationml.tags+xml"/>
  <Override PartName="/ppt/notesSlides/notesSlide13.xml" ContentType="application/vnd.openxmlformats-officedocument.presentationml.notesSlide+xml"/>
  <Override PartName="/ppt/tags/tag35.xml" ContentType="application/vnd.openxmlformats-officedocument.presentationml.tags+xml"/>
  <Override PartName="/ppt/notesSlides/notesSlide22.xml" ContentType="application/vnd.openxmlformats-officedocument.presentationml.notesSlide+xml"/>
  <Override PartName="/ppt/tags/tag46.xml" ContentType="application/vnd.openxmlformats-officedocument.presentationml.tags+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tags/tag15.xml" ContentType="application/vnd.openxmlformats-officedocument.presentationml.tags+xml"/>
  <Override PartName="/ppt/tags/tag24.xml" ContentType="application/vnd.openxmlformats-officedocument.presentationml.tags+xml"/>
  <Override PartName="/ppt/notesSlides/notesSlide8.xml" ContentType="application/vnd.openxmlformats-officedocument.presentationml.notesSlide+xml"/>
  <Override PartName="/ppt/notesSlides/notesSlide11.xml" ContentType="application/vnd.openxmlformats-officedocument.presentationml.notesSlide+xml"/>
  <Override PartName="/ppt/tags/tag33.xml" ContentType="application/vnd.openxmlformats-officedocument.presentationml.tags+xml"/>
  <Override PartName="/ppt/notesSlides/notesSlide20.xml" ContentType="application/vnd.openxmlformats-officedocument.presentationml.notesSlide+xml"/>
  <Override PartName="/ppt/tags/tag44.xml" ContentType="application/vnd.openxmlformats-officedocument.presentationml.tags+xml"/>
  <Override PartName="/ppt/notesSlides/notesSlide31.xml" ContentType="application/vnd.openxmlformats-officedocument.presentationml.notesSlide+xml"/>
  <Override PartName="/ppt/tags/tag53.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notesSlides/notesSlide6.xml" ContentType="application/vnd.openxmlformats-officedocument.presentationml.notesSlide+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tags/tag51.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ppt/tags/tag20.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tags/tag29.xml" ContentType="application/vnd.openxmlformats-officedocument.presentationml.tags+xml"/>
  <Override PartName="/ppt/notesSlides/notesSlide25.xml" ContentType="application/vnd.openxmlformats-officedocument.presentationml.notesSlide+xml"/>
  <Override PartName="/ppt/tags/tag47.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notesSlides/notesSlide14.xml" ContentType="application/vnd.openxmlformats-officedocument.presentationml.notesSlide+xml"/>
  <Override PartName="/ppt/tags/tag36.xml" ContentType="application/vnd.openxmlformats-officedocument.presentationml.tags+xml"/>
  <Override PartName="/ppt/notesSlides/notesSlide32.xml" ContentType="application/vnd.openxmlformats-officedocument.presentationml.notesSlide+xml"/>
  <Override PartName="/ppt/tags/tag14.xml" ContentType="application/vnd.openxmlformats-officedocument.presentationml.tags+xml"/>
  <Override PartName="/ppt/tags/tag25.xml" ContentType="application/vnd.openxmlformats-officedocument.presentationml.tag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tags/tag43.xml" ContentType="application/vnd.openxmlformats-officedocument.presentationml.tags+xml"/>
  <Override PartName="/ppt/notesSlides/notesSlide10.xml" ContentType="application/vnd.openxmlformats-officedocument.presentationml.notesSlide+xml"/>
  <Override PartName="/ppt/tags/tag32.xml" ContentType="application/vnd.openxmlformats-officedocument.presentationml.tags+xml"/>
  <Override PartName="/ppt/tags/tag50.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slides/slide28.xml" ContentType="application/vnd.openxmlformats-officedocument.presentationml.slide+xml"/>
  <Override PartName="/ppt/tags/tag7.xml" ContentType="application/vnd.openxmlformats-officedocument.presentationml.tag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tags/tag3.xml" ContentType="application/vnd.openxmlformats-officedocument.presentationml.tags+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p:sldMasterIdLst>
    <p:sldMasterId id="2147483650" r:id="rId1"/>
  </p:sldMasterIdLst>
  <p:notesMasterIdLst>
    <p:notesMasterId r:id="rId40"/>
  </p:notesMasterIdLst>
  <p:handoutMasterIdLst>
    <p:handoutMasterId r:id="rId41"/>
  </p:handoutMasterIdLst>
  <p:sldIdLst>
    <p:sldId id="256" r:id="rId2"/>
    <p:sldId id="354" r:id="rId3"/>
    <p:sldId id="404" r:id="rId4"/>
    <p:sldId id="461" r:id="rId5"/>
    <p:sldId id="547" r:id="rId6"/>
    <p:sldId id="476" r:id="rId7"/>
    <p:sldId id="509" r:id="rId8"/>
    <p:sldId id="540" r:id="rId9"/>
    <p:sldId id="542" r:id="rId10"/>
    <p:sldId id="508" r:id="rId11"/>
    <p:sldId id="548" r:id="rId12"/>
    <p:sldId id="525" r:id="rId13"/>
    <p:sldId id="528" r:id="rId14"/>
    <p:sldId id="526" r:id="rId15"/>
    <p:sldId id="527" r:id="rId16"/>
    <p:sldId id="529" r:id="rId17"/>
    <p:sldId id="530" r:id="rId18"/>
    <p:sldId id="531" r:id="rId19"/>
    <p:sldId id="532" r:id="rId20"/>
    <p:sldId id="533" r:id="rId21"/>
    <p:sldId id="534" r:id="rId22"/>
    <p:sldId id="535" r:id="rId23"/>
    <p:sldId id="524" r:id="rId24"/>
    <p:sldId id="549" r:id="rId25"/>
    <p:sldId id="465" r:id="rId26"/>
    <p:sldId id="543" r:id="rId27"/>
    <p:sldId id="519" r:id="rId28"/>
    <p:sldId id="520" r:id="rId29"/>
    <p:sldId id="544" r:id="rId30"/>
    <p:sldId id="546" r:id="rId31"/>
    <p:sldId id="513" r:id="rId32"/>
    <p:sldId id="518" r:id="rId33"/>
    <p:sldId id="515" r:id="rId34"/>
    <p:sldId id="517" r:id="rId35"/>
    <p:sldId id="522" r:id="rId36"/>
    <p:sldId id="475" r:id="rId37"/>
    <p:sldId id="477" r:id="rId38"/>
    <p:sldId id="352" r:id="rId39"/>
  </p:sldIdLst>
  <p:sldSz cx="10058400" cy="7772400"/>
  <p:notesSz cx="7315200" cy="9601200"/>
  <p:custDataLst>
    <p:tags r:id="rId42"/>
  </p:custDataLst>
  <p:defaultTextStyle>
    <a:defPPr>
      <a:defRPr lang="en-US"/>
    </a:defPPr>
    <a:lvl1pPr algn="l" rtl="0" fontAlgn="base">
      <a:spcBef>
        <a:spcPct val="0"/>
      </a:spcBef>
      <a:spcAft>
        <a:spcPct val="0"/>
      </a:spcAft>
      <a:defRPr sz="1400" kern="1200">
        <a:solidFill>
          <a:schemeClr val="tx1"/>
        </a:solidFill>
        <a:latin typeface="Trebuchet MS" pitchFamily="34" charset="0"/>
        <a:ea typeface="LF_Kai"/>
        <a:cs typeface="LF_Kai"/>
      </a:defRPr>
    </a:lvl1pPr>
    <a:lvl2pPr marL="457200" algn="l" rtl="0" fontAlgn="base">
      <a:spcBef>
        <a:spcPct val="0"/>
      </a:spcBef>
      <a:spcAft>
        <a:spcPct val="0"/>
      </a:spcAft>
      <a:defRPr sz="1400" kern="1200">
        <a:solidFill>
          <a:schemeClr val="tx1"/>
        </a:solidFill>
        <a:latin typeface="Trebuchet MS" pitchFamily="34" charset="0"/>
        <a:ea typeface="LF_Kai"/>
        <a:cs typeface="LF_Kai"/>
      </a:defRPr>
    </a:lvl2pPr>
    <a:lvl3pPr marL="914400" algn="l" rtl="0" fontAlgn="base">
      <a:spcBef>
        <a:spcPct val="0"/>
      </a:spcBef>
      <a:spcAft>
        <a:spcPct val="0"/>
      </a:spcAft>
      <a:defRPr sz="1400" kern="1200">
        <a:solidFill>
          <a:schemeClr val="tx1"/>
        </a:solidFill>
        <a:latin typeface="Trebuchet MS" pitchFamily="34" charset="0"/>
        <a:ea typeface="LF_Kai"/>
        <a:cs typeface="LF_Kai"/>
      </a:defRPr>
    </a:lvl3pPr>
    <a:lvl4pPr marL="1371600" algn="l" rtl="0" fontAlgn="base">
      <a:spcBef>
        <a:spcPct val="0"/>
      </a:spcBef>
      <a:spcAft>
        <a:spcPct val="0"/>
      </a:spcAft>
      <a:defRPr sz="1400" kern="1200">
        <a:solidFill>
          <a:schemeClr val="tx1"/>
        </a:solidFill>
        <a:latin typeface="Trebuchet MS" pitchFamily="34" charset="0"/>
        <a:ea typeface="LF_Kai"/>
        <a:cs typeface="LF_Kai"/>
      </a:defRPr>
    </a:lvl4pPr>
    <a:lvl5pPr marL="1828800" algn="l" rtl="0" fontAlgn="base">
      <a:spcBef>
        <a:spcPct val="0"/>
      </a:spcBef>
      <a:spcAft>
        <a:spcPct val="0"/>
      </a:spcAft>
      <a:defRPr sz="1400" kern="1200">
        <a:solidFill>
          <a:schemeClr val="tx1"/>
        </a:solidFill>
        <a:latin typeface="Trebuchet MS" pitchFamily="34" charset="0"/>
        <a:ea typeface="LF_Kai"/>
        <a:cs typeface="LF_Kai"/>
      </a:defRPr>
    </a:lvl5pPr>
    <a:lvl6pPr marL="2286000" algn="l" defTabSz="914400" rtl="0" eaLnBrk="1" latinLnBrk="0" hangingPunct="1">
      <a:defRPr sz="1400" kern="1200">
        <a:solidFill>
          <a:schemeClr val="tx1"/>
        </a:solidFill>
        <a:latin typeface="Trebuchet MS" pitchFamily="34" charset="0"/>
        <a:ea typeface="LF_Kai"/>
        <a:cs typeface="LF_Kai"/>
      </a:defRPr>
    </a:lvl6pPr>
    <a:lvl7pPr marL="2743200" algn="l" defTabSz="914400" rtl="0" eaLnBrk="1" latinLnBrk="0" hangingPunct="1">
      <a:defRPr sz="1400" kern="1200">
        <a:solidFill>
          <a:schemeClr val="tx1"/>
        </a:solidFill>
        <a:latin typeface="Trebuchet MS" pitchFamily="34" charset="0"/>
        <a:ea typeface="LF_Kai"/>
        <a:cs typeface="LF_Kai"/>
      </a:defRPr>
    </a:lvl7pPr>
    <a:lvl8pPr marL="3200400" algn="l" defTabSz="914400" rtl="0" eaLnBrk="1" latinLnBrk="0" hangingPunct="1">
      <a:defRPr sz="1400" kern="1200">
        <a:solidFill>
          <a:schemeClr val="tx1"/>
        </a:solidFill>
        <a:latin typeface="Trebuchet MS" pitchFamily="34" charset="0"/>
        <a:ea typeface="LF_Kai"/>
        <a:cs typeface="LF_Kai"/>
      </a:defRPr>
    </a:lvl8pPr>
    <a:lvl9pPr marL="3657600" algn="l" defTabSz="914400" rtl="0" eaLnBrk="1" latinLnBrk="0" hangingPunct="1">
      <a:defRPr sz="1400" kern="1200">
        <a:solidFill>
          <a:schemeClr val="tx1"/>
        </a:solidFill>
        <a:latin typeface="Trebuchet MS" pitchFamily="34" charset="0"/>
        <a:ea typeface="LF_Kai"/>
        <a:cs typeface="LF_Ka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EB0A"/>
    <a:srgbClr val="FFCC00"/>
    <a:srgbClr val="E2AC00"/>
    <a:srgbClr val="0000FF"/>
    <a:srgbClr val="FFCC99"/>
    <a:srgbClr val="3E1F00"/>
    <a:srgbClr val="663300"/>
    <a:srgbClr val="CCFFFF"/>
    <a:srgbClr val="224778"/>
    <a:srgbClr val="1E3E68"/>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719" autoAdjust="0"/>
    <p:restoredTop sz="83314" autoAdjust="0"/>
  </p:normalViewPr>
  <p:slideViewPr>
    <p:cSldViewPr>
      <p:cViewPr>
        <p:scale>
          <a:sx n="100" d="100"/>
          <a:sy n="100" d="100"/>
        </p:scale>
        <p:origin x="-1566" y="318"/>
      </p:cViewPr>
      <p:guideLst>
        <p:guide orient="horz" pos="4320"/>
        <p:guide orient="horz" pos="768"/>
        <p:guide orient="horz" pos="3888"/>
        <p:guide orient="horz" pos="4128"/>
        <p:guide orient="horz" pos="2736"/>
        <p:guide orient="horz" pos="2448"/>
        <p:guide pos="5808"/>
        <p:guide pos="768"/>
        <p:guide pos="3264"/>
        <p:guide pos="3120"/>
        <p:guide pos="3504"/>
      </p:guideLst>
    </p:cSldViewPr>
  </p:slideViewPr>
  <p:notesTextViewPr>
    <p:cViewPr>
      <p:scale>
        <a:sx n="100" d="100"/>
        <a:sy n="100" d="100"/>
      </p:scale>
      <p:origin x="0" y="0"/>
    </p:cViewPr>
  </p:notesTextViewPr>
  <p:sorterViewPr>
    <p:cViewPr>
      <p:scale>
        <a:sx n="70" d="100"/>
        <a:sy n="70" d="100"/>
      </p:scale>
      <p:origin x="0" y="0"/>
    </p:cViewPr>
  </p:sorterViewPr>
  <p:notesViewPr>
    <p:cSldViewPr>
      <p:cViewPr varScale="1">
        <p:scale>
          <a:sx n="62" d="100"/>
          <a:sy n="62" d="100"/>
        </p:scale>
        <p:origin x="-1974" y="-78"/>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1"/>
            <a:ext cx="3170238" cy="481013"/>
          </a:xfrm>
          <a:prstGeom prst="rect">
            <a:avLst/>
          </a:prstGeom>
          <a:noFill/>
          <a:ln w="6350">
            <a:noFill/>
            <a:miter lim="800000"/>
            <a:headEnd/>
            <a:tailEnd/>
          </a:ln>
          <a:effectLst/>
        </p:spPr>
        <p:txBody>
          <a:bodyPr vert="horz" wrap="square" lIns="48312" tIns="48312" rIns="48312" bIns="48312" numCol="1" anchor="t" anchorCtr="0" compatLnSpc="1">
            <a:prstTxWarp prst="textNoShape">
              <a:avLst/>
            </a:prstTxWarp>
          </a:bodyPr>
          <a:lstStyle>
            <a:lvl1pPr algn="l" defTabSz="965518" eaLnBrk="0" hangingPunct="0">
              <a:spcBef>
                <a:spcPct val="0"/>
              </a:spcBef>
              <a:defRPr sz="1300">
                <a:ea typeface="+mn-ea"/>
                <a:cs typeface="+mn-cs"/>
              </a:defRPr>
            </a:lvl1pPr>
          </a:lstStyle>
          <a:p>
            <a:pPr>
              <a:defRPr/>
            </a:pPr>
            <a:endParaRPr lang="en-US"/>
          </a:p>
        </p:txBody>
      </p:sp>
      <p:sp>
        <p:nvSpPr>
          <p:cNvPr id="11267" name="Rectangle 3"/>
          <p:cNvSpPr>
            <a:spLocks noGrp="1" noChangeArrowheads="1"/>
          </p:cNvSpPr>
          <p:nvPr>
            <p:ph type="dt" sz="quarter" idx="1"/>
          </p:nvPr>
        </p:nvSpPr>
        <p:spPr bwMode="auto">
          <a:xfrm>
            <a:off x="4144964" y="1"/>
            <a:ext cx="3170237" cy="481013"/>
          </a:xfrm>
          <a:prstGeom prst="rect">
            <a:avLst/>
          </a:prstGeom>
          <a:noFill/>
          <a:ln w="6350">
            <a:noFill/>
            <a:miter lim="800000"/>
            <a:headEnd/>
            <a:tailEnd/>
          </a:ln>
          <a:effectLst/>
        </p:spPr>
        <p:txBody>
          <a:bodyPr vert="horz" wrap="square" lIns="48312" tIns="48312" rIns="48312" bIns="48312" numCol="1" anchor="t" anchorCtr="0" compatLnSpc="1">
            <a:prstTxWarp prst="textNoShape">
              <a:avLst/>
            </a:prstTxWarp>
          </a:bodyPr>
          <a:lstStyle>
            <a:lvl1pPr algn="r" defTabSz="965518" eaLnBrk="0" hangingPunct="0">
              <a:spcBef>
                <a:spcPct val="0"/>
              </a:spcBef>
              <a:defRPr sz="1300">
                <a:ea typeface="+mn-ea"/>
                <a:cs typeface="+mn-cs"/>
              </a:defRPr>
            </a:lvl1pPr>
          </a:lstStyle>
          <a:p>
            <a:pPr>
              <a:defRPr/>
            </a:pPr>
            <a:endParaRPr lang="en-US"/>
          </a:p>
        </p:txBody>
      </p:sp>
      <p:sp>
        <p:nvSpPr>
          <p:cNvPr id="11268" name="Rectangle 4"/>
          <p:cNvSpPr>
            <a:spLocks noGrp="1" noChangeArrowheads="1"/>
          </p:cNvSpPr>
          <p:nvPr>
            <p:ph type="ftr" sz="quarter" idx="2"/>
          </p:nvPr>
        </p:nvSpPr>
        <p:spPr bwMode="auto">
          <a:xfrm>
            <a:off x="0" y="9120188"/>
            <a:ext cx="3170238" cy="481012"/>
          </a:xfrm>
          <a:prstGeom prst="rect">
            <a:avLst/>
          </a:prstGeom>
          <a:noFill/>
          <a:ln w="6350">
            <a:noFill/>
            <a:miter lim="800000"/>
            <a:headEnd/>
            <a:tailEnd/>
          </a:ln>
          <a:effectLst/>
        </p:spPr>
        <p:txBody>
          <a:bodyPr vert="horz" wrap="square" lIns="48312" tIns="48312" rIns="48312" bIns="48312" numCol="1" anchor="b" anchorCtr="0" compatLnSpc="1">
            <a:prstTxWarp prst="textNoShape">
              <a:avLst/>
            </a:prstTxWarp>
          </a:bodyPr>
          <a:lstStyle>
            <a:lvl1pPr algn="l" defTabSz="965518" eaLnBrk="0" hangingPunct="0">
              <a:spcBef>
                <a:spcPct val="0"/>
              </a:spcBef>
              <a:defRPr sz="1300">
                <a:ea typeface="+mn-ea"/>
                <a:cs typeface="+mn-cs"/>
              </a:defRPr>
            </a:lvl1pPr>
          </a:lstStyle>
          <a:p>
            <a:pPr>
              <a:defRPr/>
            </a:pPr>
            <a:endParaRPr lang="en-US"/>
          </a:p>
        </p:txBody>
      </p:sp>
      <p:sp>
        <p:nvSpPr>
          <p:cNvPr id="11269" name="Rectangle 5"/>
          <p:cNvSpPr>
            <a:spLocks noGrp="1" noChangeArrowheads="1"/>
          </p:cNvSpPr>
          <p:nvPr>
            <p:ph type="sldNum" sz="quarter" idx="3"/>
          </p:nvPr>
        </p:nvSpPr>
        <p:spPr bwMode="auto">
          <a:xfrm>
            <a:off x="4144964" y="9120188"/>
            <a:ext cx="3170237" cy="481012"/>
          </a:xfrm>
          <a:prstGeom prst="rect">
            <a:avLst/>
          </a:prstGeom>
          <a:noFill/>
          <a:ln w="6350">
            <a:noFill/>
            <a:miter lim="800000"/>
            <a:headEnd/>
            <a:tailEnd/>
          </a:ln>
          <a:effectLst/>
        </p:spPr>
        <p:txBody>
          <a:bodyPr vert="horz" wrap="square" lIns="48312" tIns="48312" rIns="48312" bIns="48312" numCol="1" anchor="b" anchorCtr="0" compatLnSpc="1">
            <a:prstTxWarp prst="textNoShape">
              <a:avLst/>
            </a:prstTxWarp>
          </a:bodyPr>
          <a:lstStyle>
            <a:lvl1pPr algn="r" defTabSz="965518" eaLnBrk="0" hangingPunct="0">
              <a:spcBef>
                <a:spcPct val="0"/>
              </a:spcBef>
              <a:defRPr sz="1300">
                <a:ea typeface="+mn-ea"/>
                <a:cs typeface="+mn-cs"/>
              </a:defRPr>
            </a:lvl1pPr>
          </a:lstStyle>
          <a:p>
            <a:pPr>
              <a:defRPr/>
            </a:pPr>
            <a:fld id="{07819F11-98C7-400B-A003-359249FE18CF}"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4"/>
          <p:cNvSpPr>
            <a:spLocks noGrp="1" noRot="1" noChangeAspect="1" noChangeArrowheads="1" noTextEdit="1"/>
          </p:cNvSpPr>
          <p:nvPr>
            <p:ph type="sldImg" idx="2"/>
          </p:nvPr>
        </p:nvSpPr>
        <p:spPr bwMode="auto">
          <a:xfrm>
            <a:off x="1328738" y="719138"/>
            <a:ext cx="4660900" cy="36004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gray">
          <a:xfrm>
            <a:off x="974726" y="4559300"/>
            <a:ext cx="5365750" cy="4322763"/>
          </a:xfrm>
          <a:prstGeom prst="rect">
            <a:avLst/>
          </a:prstGeom>
          <a:noFill/>
          <a:ln w="6350">
            <a:noFill/>
            <a:miter lim="800000"/>
            <a:headEnd/>
            <a:tailEnd/>
          </a:ln>
          <a:effectLst/>
        </p:spPr>
        <p:txBody>
          <a:bodyPr vert="horz" wrap="square" lIns="0" tIns="0" rIns="0" bIns="0" numCol="1" anchor="t" anchorCtr="0" compatLnSpc="1">
            <a:prstTxWarp prst="textNoShape">
              <a:avLst/>
            </a:prstTxWarp>
          </a:bodyPr>
          <a:lstStyle/>
          <a:p>
            <a:pPr lvl="0"/>
            <a:r>
              <a:rPr lang="en-US" noProof="0" smtClean="0"/>
              <a:t>Click to edit Master text styles</a:t>
            </a:r>
          </a:p>
          <a:p>
            <a:pPr lvl="1"/>
            <a:r>
              <a:rPr lang="en-US" noProof="0" smtClean="0"/>
              <a:t>Bullet one</a:t>
            </a:r>
          </a:p>
          <a:p>
            <a:pPr lvl="2"/>
            <a:r>
              <a:rPr lang="en-US" noProof="0" smtClean="0"/>
              <a:t>bullet two</a:t>
            </a:r>
          </a:p>
          <a:p>
            <a:pPr lvl="3"/>
            <a:r>
              <a:rPr lang="en-US" noProof="0" smtClean="0"/>
              <a:t>bullet three</a:t>
            </a:r>
          </a:p>
          <a:p>
            <a:pPr lvl="4"/>
            <a:r>
              <a:rPr lang="en-US" noProof="0" smtClean="0"/>
              <a:t>bullet four</a:t>
            </a:r>
          </a:p>
        </p:txBody>
      </p:sp>
    </p:spTree>
  </p:cSld>
  <p:clrMap bg1="lt1" tx1="dk1" bg2="lt2" tx2="dk2" accent1="accent1" accent2="accent2" accent3="accent3" accent4="accent4" accent5="accent5" accent6="accent6" hlink="hlink" folHlink="folHlink"/>
  <p:notesStyle>
    <a:lvl1pPr algn="l" defTabSz="1019175" rtl="0" eaLnBrk="0" fontAlgn="base" hangingPunct="0">
      <a:lnSpc>
        <a:spcPts val="1500"/>
      </a:lnSpc>
      <a:spcBef>
        <a:spcPts val="700"/>
      </a:spcBef>
      <a:spcAft>
        <a:spcPct val="0"/>
      </a:spcAft>
      <a:buClr>
        <a:schemeClr val="bg2"/>
      </a:buClr>
      <a:buSzPct val="92000"/>
      <a:buFont typeface="Wingdings" pitchFamily="2" charset="2"/>
      <a:defRPr sz="1100" kern="1200">
        <a:solidFill>
          <a:schemeClr val="tx1"/>
        </a:solidFill>
        <a:latin typeface="Trebuchet MS" pitchFamily="34" charset="0"/>
        <a:ea typeface="+mn-ea"/>
        <a:cs typeface="+mn-cs"/>
      </a:defRPr>
    </a:lvl1pPr>
    <a:lvl2pPr marL="161925" indent="-160338" algn="l" defTabSz="1019175" rtl="0" eaLnBrk="0" fontAlgn="base" hangingPunct="0">
      <a:lnSpc>
        <a:spcPts val="1500"/>
      </a:lnSpc>
      <a:spcBef>
        <a:spcPts val="1500"/>
      </a:spcBef>
      <a:spcAft>
        <a:spcPct val="0"/>
      </a:spcAft>
      <a:buClr>
        <a:schemeClr val="bg2"/>
      </a:buClr>
      <a:buSzPct val="92000"/>
      <a:buFont typeface="Wingdings" pitchFamily="2" charset="2"/>
      <a:buChar char="n"/>
      <a:defRPr sz="1100" kern="1200">
        <a:solidFill>
          <a:schemeClr val="tx1"/>
        </a:solidFill>
        <a:latin typeface="Trebuchet MS" pitchFamily="34" charset="0"/>
        <a:ea typeface="+mn-ea"/>
        <a:cs typeface="+mn-cs"/>
      </a:defRPr>
    </a:lvl2pPr>
    <a:lvl3pPr marL="328613" indent="-165100" algn="l" defTabSz="1019175" rtl="0" eaLnBrk="0" fontAlgn="base" hangingPunct="0">
      <a:lnSpc>
        <a:spcPts val="1500"/>
      </a:lnSpc>
      <a:spcBef>
        <a:spcPts val="700"/>
      </a:spcBef>
      <a:spcAft>
        <a:spcPct val="0"/>
      </a:spcAft>
      <a:buClr>
        <a:srgbClr val="7D7D7D"/>
      </a:buClr>
      <a:buSzPct val="92000"/>
      <a:buFont typeface="Wingdings" pitchFamily="2" charset="2"/>
      <a:buChar char="n"/>
      <a:defRPr sz="1100" kern="1200">
        <a:solidFill>
          <a:schemeClr val="tx1"/>
        </a:solidFill>
        <a:latin typeface="Trebuchet MS" pitchFamily="34" charset="0"/>
        <a:ea typeface="+mn-ea"/>
        <a:cs typeface="+mn-cs"/>
      </a:defRPr>
    </a:lvl3pPr>
    <a:lvl4pPr marL="488950" indent="-158750" algn="l" defTabSz="1019175" rtl="0" eaLnBrk="0" fontAlgn="base" hangingPunct="0">
      <a:lnSpc>
        <a:spcPts val="1500"/>
      </a:lnSpc>
      <a:spcBef>
        <a:spcPts val="500"/>
      </a:spcBef>
      <a:spcAft>
        <a:spcPct val="0"/>
      </a:spcAft>
      <a:buClr>
        <a:schemeClr val="bg2"/>
      </a:buClr>
      <a:buSzPct val="92000"/>
      <a:buChar char="—"/>
      <a:defRPr sz="1100" kern="1200">
        <a:solidFill>
          <a:schemeClr val="tx1"/>
        </a:solidFill>
        <a:latin typeface="Trebuchet MS" pitchFamily="34" charset="0"/>
        <a:ea typeface="+mn-ea"/>
        <a:cs typeface="+mn-cs"/>
      </a:defRPr>
    </a:lvl4pPr>
    <a:lvl5pPr marL="657225" indent="-166688" algn="l" defTabSz="1019175" rtl="0" eaLnBrk="0" fontAlgn="base" hangingPunct="0">
      <a:lnSpc>
        <a:spcPts val="1500"/>
      </a:lnSpc>
      <a:spcBef>
        <a:spcPts val="500"/>
      </a:spcBef>
      <a:spcAft>
        <a:spcPct val="0"/>
      </a:spcAft>
      <a:buClr>
        <a:srgbClr val="7D7D7D"/>
      </a:buClr>
      <a:buSzPct val="92000"/>
      <a:buChar char="—"/>
      <a:defRPr sz="1100" kern="1200">
        <a:solidFill>
          <a:schemeClr val="tx1"/>
        </a:solidFill>
        <a:latin typeface="Trebuchet M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a:ln/>
        </p:spPr>
      </p:sp>
      <p:sp>
        <p:nvSpPr>
          <p:cNvPr id="19458" name="Notes Placeholder 2"/>
          <p:cNvSpPr>
            <a:spLocks noGrp="1"/>
          </p:cNvSpPr>
          <p:nvPr>
            <p:ph type="body" idx="1"/>
          </p:nvPr>
        </p:nvSpPr>
        <p:spPr>
          <a:noFill/>
          <a:ln w="9525"/>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330325" y="719138"/>
            <a:ext cx="4656138" cy="3598862"/>
          </a:xfrm>
          <a:ln/>
        </p:spPr>
      </p:sp>
      <p:sp>
        <p:nvSpPr>
          <p:cNvPr id="25602" name="Rectangle 3"/>
          <p:cNvSpPr>
            <a:spLocks noGrp="1" noChangeArrowheads="1"/>
          </p:cNvSpPr>
          <p:nvPr>
            <p:ph type="body" idx="1"/>
          </p:nvPr>
        </p:nvSpPr>
        <p:spPr>
          <a:xfrm>
            <a:off x="974726" y="4557714"/>
            <a:ext cx="5365750" cy="4324350"/>
          </a:xfrm>
          <a:noFill/>
          <a:ln w="9525"/>
        </p:spPr>
        <p:txBody>
          <a:bodyPr lIns="90851" tIns="45426" rIns="90851" bIns="45426"/>
          <a:lstStyle/>
          <a:p>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330325" y="720725"/>
            <a:ext cx="4656138" cy="3598863"/>
          </a:xfrm>
          <a:ln/>
        </p:spPr>
      </p:sp>
      <p:sp>
        <p:nvSpPr>
          <p:cNvPr id="25602" name="Rectangle 3"/>
          <p:cNvSpPr>
            <a:spLocks noGrp="1" noChangeArrowheads="1"/>
          </p:cNvSpPr>
          <p:nvPr>
            <p:ph type="body" idx="1"/>
          </p:nvPr>
        </p:nvSpPr>
        <p:spPr>
          <a:xfrm>
            <a:off x="974727" y="4557715"/>
            <a:ext cx="5365750" cy="4324350"/>
          </a:xfrm>
          <a:noFill/>
          <a:ln w="9525"/>
        </p:spPr>
        <p:txBody>
          <a:bodyPr lIns="90833" tIns="45418" rIns="90833" bIns="45418"/>
          <a:lstStyle/>
          <a:p>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306286" y="720418"/>
            <a:ext cx="4704283" cy="3598813"/>
          </a:xfrm>
          <a:ln/>
        </p:spPr>
      </p:sp>
      <p:sp>
        <p:nvSpPr>
          <p:cNvPr id="25602" name="Rectangle 3"/>
          <p:cNvSpPr>
            <a:spLocks noGrp="1" noChangeArrowheads="1"/>
          </p:cNvSpPr>
          <p:nvPr>
            <p:ph type="body" idx="1"/>
          </p:nvPr>
        </p:nvSpPr>
        <p:spPr>
          <a:xfrm>
            <a:off x="974727" y="4557715"/>
            <a:ext cx="5365750" cy="4324350"/>
          </a:xfrm>
          <a:noFill/>
          <a:ln w="9525"/>
        </p:spPr>
        <p:txBody>
          <a:bodyPr lIns="90833" tIns="45418" rIns="90833" bIns="45418"/>
          <a:lstStyle/>
          <a:p>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330325" y="720725"/>
            <a:ext cx="4656138" cy="3598863"/>
          </a:xfrm>
          <a:ln/>
        </p:spPr>
      </p:sp>
      <p:sp>
        <p:nvSpPr>
          <p:cNvPr id="25602" name="Rectangle 3"/>
          <p:cNvSpPr>
            <a:spLocks noGrp="1" noChangeArrowheads="1"/>
          </p:cNvSpPr>
          <p:nvPr>
            <p:ph type="body" idx="1"/>
          </p:nvPr>
        </p:nvSpPr>
        <p:spPr>
          <a:xfrm>
            <a:off x="974727" y="4557715"/>
            <a:ext cx="5365750" cy="4324350"/>
          </a:xfrm>
          <a:noFill/>
          <a:ln w="9525"/>
        </p:spPr>
        <p:txBody>
          <a:bodyPr lIns="90833" tIns="45418" rIns="90833" bIns="45418"/>
          <a:lstStyle/>
          <a:p>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306286" y="720418"/>
            <a:ext cx="4704283" cy="3598813"/>
          </a:xfrm>
          <a:ln/>
        </p:spPr>
      </p:sp>
      <p:sp>
        <p:nvSpPr>
          <p:cNvPr id="25602" name="Rectangle 3"/>
          <p:cNvSpPr>
            <a:spLocks noGrp="1" noChangeArrowheads="1"/>
          </p:cNvSpPr>
          <p:nvPr>
            <p:ph type="body" idx="1"/>
          </p:nvPr>
        </p:nvSpPr>
        <p:spPr>
          <a:xfrm>
            <a:off x="974727" y="4557715"/>
            <a:ext cx="5365750" cy="4324350"/>
          </a:xfrm>
          <a:noFill/>
          <a:ln w="9525"/>
        </p:spPr>
        <p:txBody>
          <a:bodyPr lIns="90833" tIns="45418" rIns="90833" bIns="45418"/>
          <a:lstStyle/>
          <a:p>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306286" y="720418"/>
            <a:ext cx="4704283" cy="3598813"/>
          </a:xfrm>
          <a:ln/>
        </p:spPr>
      </p:sp>
      <p:sp>
        <p:nvSpPr>
          <p:cNvPr id="25602" name="Rectangle 3"/>
          <p:cNvSpPr>
            <a:spLocks noGrp="1" noChangeArrowheads="1"/>
          </p:cNvSpPr>
          <p:nvPr>
            <p:ph type="body" idx="1"/>
          </p:nvPr>
        </p:nvSpPr>
        <p:spPr>
          <a:xfrm>
            <a:off x="974727" y="4557715"/>
            <a:ext cx="5365750" cy="4324350"/>
          </a:xfrm>
          <a:noFill/>
          <a:ln w="9525"/>
        </p:spPr>
        <p:txBody>
          <a:bodyPr lIns="90833" tIns="45418" rIns="90833" bIns="45418"/>
          <a:lstStyle/>
          <a:p>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330325" y="720725"/>
            <a:ext cx="4656138" cy="3598863"/>
          </a:xfrm>
          <a:ln/>
        </p:spPr>
      </p:sp>
      <p:sp>
        <p:nvSpPr>
          <p:cNvPr id="25602" name="Rectangle 3"/>
          <p:cNvSpPr>
            <a:spLocks noGrp="1" noChangeArrowheads="1"/>
          </p:cNvSpPr>
          <p:nvPr>
            <p:ph type="body" idx="1"/>
          </p:nvPr>
        </p:nvSpPr>
        <p:spPr>
          <a:xfrm>
            <a:off x="974727" y="4557715"/>
            <a:ext cx="5365750" cy="4324350"/>
          </a:xfrm>
          <a:noFill/>
          <a:ln w="9525"/>
        </p:spPr>
        <p:txBody>
          <a:bodyPr lIns="90833" tIns="45418" rIns="90833" bIns="45418"/>
          <a:lstStyle/>
          <a:p>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330325" y="720725"/>
            <a:ext cx="4656138" cy="3598863"/>
          </a:xfrm>
          <a:ln/>
        </p:spPr>
      </p:sp>
      <p:sp>
        <p:nvSpPr>
          <p:cNvPr id="25602" name="Rectangle 3"/>
          <p:cNvSpPr>
            <a:spLocks noGrp="1" noChangeArrowheads="1"/>
          </p:cNvSpPr>
          <p:nvPr>
            <p:ph type="body" idx="1"/>
          </p:nvPr>
        </p:nvSpPr>
        <p:spPr>
          <a:xfrm>
            <a:off x="974727" y="4557715"/>
            <a:ext cx="5365750" cy="4324350"/>
          </a:xfrm>
          <a:noFill/>
          <a:ln w="9525"/>
        </p:spPr>
        <p:txBody>
          <a:bodyPr lIns="90833" tIns="45418" rIns="90833" bIns="45418"/>
          <a:lstStyle/>
          <a:p>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306286" y="720418"/>
            <a:ext cx="4704283" cy="3598813"/>
          </a:xfrm>
          <a:ln/>
        </p:spPr>
      </p:sp>
      <p:sp>
        <p:nvSpPr>
          <p:cNvPr id="25602" name="Rectangle 3"/>
          <p:cNvSpPr>
            <a:spLocks noGrp="1" noChangeArrowheads="1"/>
          </p:cNvSpPr>
          <p:nvPr>
            <p:ph type="body" idx="1"/>
          </p:nvPr>
        </p:nvSpPr>
        <p:spPr>
          <a:xfrm>
            <a:off x="974727" y="4557715"/>
            <a:ext cx="5365750" cy="4324350"/>
          </a:xfrm>
          <a:noFill/>
          <a:ln w="9525"/>
        </p:spPr>
        <p:txBody>
          <a:bodyPr lIns="90833" tIns="45418" rIns="90833" bIns="45418"/>
          <a:lstStyle/>
          <a:p>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330325" y="720725"/>
            <a:ext cx="4656138" cy="3598863"/>
          </a:xfrm>
          <a:ln/>
        </p:spPr>
      </p:sp>
      <p:sp>
        <p:nvSpPr>
          <p:cNvPr id="25602" name="Rectangle 3"/>
          <p:cNvSpPr>
            <a:spLocks noGrp="1" noChangeArrowheads="1"/>
          </p:cNvSpPr>
          <p:nvPr>
            <p:ph type="body" idx="1"/>
          </p:nvPr>
        </p:nvSpPr>
        <p:spPr>
          <a:xfrm>
            <a:off x="974727" y="4557715"/>
            <a:ext cx="5365750" cy="4324350"/>
          </a:xfrm>
          <a:noFill/>
          <a:ln w="9525"/>
        </p:spPr>
        <p:txBody>
          <a:bodyPr lIns="90833" tIns="45418" rIns="90833" bIns="45418"/>
          <a:lstStyle/>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xfrm>
            <a:off x="1330325" y="719138"/>
            <a:ext cx="4656138" cy="3598862"/>
          </a:xfrm>
          <a:ln/>
        </p:spPr>
      </p:sp>
      <p:sp>
        <p:nvSpPr>
          <p:cNvPr id="23554" name="Rectangle 3"/>
          <p:cNvSpPr>
            <a:spLocks noGrp="1" noChangeArrowheads="1"/>
          </p:cNvSpPr>
          <p:nvPr>
            <p:ph type="body" idx="1"/>
          </p:nvPr>
        </p:nvSpPr>
        <p:spPr>
          <a:xfrm>
            <a:off x="974725" y="4557713"/>
            <a:ext cx="5365750" cy="4324350"/>
          </a:xfrm>
          <a:noFill/>
          <a:ln w="9525"/>
        </p:spPr>
        <p:txBody>
          <a:bodyPr lIns="90862" tIns="45432" rIns="90862" bIns="45432"/>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330325" y="720725"/>
            <a:ext cx="4656138" cy="3598863"/>
          </a:xfrm>
          <a:ln/>
        </p:spPr>
      </p:sp>
      <p:sp>
        <p:nvSpPr>
          <p:cNvPr id="25602" name="Rectangle 3"/>
          <p:cNvSpPr>
            <a:spLocks noGrp="1" noChangeArrowheads="1"/>
          </p:cNvSpPr>
          <p:nvPr>
            <p:ph type="body" idx="1"/>
          </p:nvPr>
        </p:nvSpPr>
        <p:spPr>
          <a:xfrm>
            <a:off x="974727" y="4557715"/>
            <a:ext cx="5365750" cy="4324350"/>
          </a:xfrm>
          <a:noFill/>
          <a:ln w="9525"/>
        </p:spPr>
        <p:txBody>
          <a:bodyPr lIns="90833" tIns="45418" rIns="90833" bIns="45418"/>
          <a:lstStyle/>
          <a:p>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330325" y="719138"/>
            <a:ext cx="4656138" cy="3598862"/>
          </a:xfrm>
          <a:ln/>
        </p:spPr>
      </p:sp>
      <p:sp>
        <p:nvSpPr>
          <p:cNvPr id="25602" name="Rectangle 3"/>
          <p:cNvSpPr>
            <a:spLocks noGrp="1" noChangeArrowheads="1"/>
          </p:cNvSpPr>
          <p:nvPr>
            <p:ph type="body" idx="1"/>
          </p:nvPr>
        </p:nvSpPr>
        <p:spPr>
          <a:xfrm>
            <a:off x="974726" y="4557714"/>
            <a:ext cx="5365750" cy="4324350"/>
          </a:xfrm>
          <a:noFill/>
          <a:ln w="9525"/>
        </p:spPr>
        <p:txBody>
          <a:bodyPr lIns="90851" tIns="45426" rIns="90851" bIns="45426"/>
          <a:lstStyle/>
          <a:p>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306286" y="720418"/>
            <a:ext cx="4704283" cy="3598813"/>
          </a:xfrm>
          <a:ln/>
        </p:spPr>
      </p:sp>
      <p:sp>
        <p:nvSpPr>
          <p:cNvPr id="25602" name="Rectangle 3"/>
          <p:cNvSpPr>
            <a:spLocks noGrp="1" noChangeArrowheads="1"/>
          </p:cNvSpPr>
          <p:nvPr>
            <p:ph type="body" idx="1"/>
          </p:nvPr>
        </p:nvSpPr>
        <p:spPr>
          <a:xfrm>
            <a:off x="974727" y="4557715"/>
            <a:ext cx="5365750" cy="4324350"/>
          </a:xfrm>
          <a:noFill/>
          <a:ln w="9525"/>
        </p:spPr>
        <p:txBody>
          <a:bodyPr lIns="90833" tIns="45418" rIns="90833" bIns="45418"/>
          <a:lstStyle/>
          <a:p>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306286" y="720418"/>
            <a:ext cx="4704283" cy="3598813"/>
          </a:xfrm>
          <a:ln/>
        </p:spPr>
      </p:sp>
      <p:sp>
        <p:nvSpPr>
          <p:cNvPr id="25602" name="Rectangle 3"/>
          <p:cNvSpPr>
            <a:spLocks noGrp="1" noChangeArrowheads="1"/>
          </p:cNvSpPr>
          <p:nvPr>
            <p:ph type="body" idx="1"/>
          </p:nvPr>
        </p:nvSpPr>
        <p:spPr>
          <a:xfrm>
            <a:off x="974727" y="4557715"/>
            <a:ext cx="5365750" cy="4324350"/>
          </a:xfrm>
          <a:noFill/>
          <a:ln w="9525"/>
        </p:spPr>
        <p:txBody>
          <a:bodyPr lIns="90833" tIns="45418" rIns="90833" bIns="45418"/>
          <a:lstStyle/>
          <a:p>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306286" y="720418"/>
            <a:ext cx="4704283" cy="3598813"/>
          </a:xfrm>
          <a:ln/>
        </p:spPr>
      </p:sp>
      <p:sp>
        <p:nvSpPr>
          <p:cNvPr id="25602" name="Rectangle 3"/>
          <p:cNvSpPr>
            <a:spLocks noGrp="1" noChangeArrowheads="1"/>
          </p:cNvSpPr>
          <p:nvPr>
            <p:ph type="body" idx="1"/>
          </p:nvPr>
        </p:nvSpPr>
        <p:spPr>
          <a:xfrm>
            <a:off x="974727" y="4557715"/>
            <a:ext cx="5365750" cy="4324350"/>
          </a:xfrm>
          <a:noFill/>
          <a:ln w="9525"/>
        </p:spPr>
        <p:txBody>
          <a:bodyPr lIns="90833" tIns="45418" rIns="90833" bIns="45418"/>
          <a:lstStyle/>
          <a:p>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306286" y="720418"/>
            <a:ext cx="4704283" cy="3598813"/>
          </a:xfrm>
          <a:ln/>
        </p:spPr>
      </p:sp>
      <p:sp>
        <p:nvSpPr>
          <p:cNvPr id="25602" name="Rectangle 3"/>
          <p:cNvSpPr>
            <a:spLocks noGrp="1" noChangeArrowheads="1"/>
          </p:cNvSpPr>
          <p:nvPr>
            <p:ph type="body" idx="1"/>
          </p:nvPr>
        </p:nvSpPr>
        <p:spPr>
          <a:xfrm>
            <a:off x="974727" y="4557715"/>
            <a:ext cx="5365750" cy="4324350"/>
          </a:xfrm>
          <a:noFill/>
          <a:ln w="9525"/>
        </p:spPr>
        <p:txBody>
          <a:bodyPr lIns="90833" tIns="45418" rIns="90833" bIns="45418"/>
          <a:lstStyle/>
          <a:p>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330325" y="720725"/>
            <a:ext cx="4656138" cy="3598863"/>
          </a:xfrm>
          <a:ln/>
        </p:spPr>
      </p:sp>
      <p:sp>
        <p:nvSpPr>
          <p:cNvPr id="25602" name="Rectangle 3"/>
          <p:cNvSpPr>
            <a:spLocks noGrp="1" noChangeArrowheads="1"/>
          </p:cNvSpPr>
          <p:nvPr>
            <p:ph type="body" idx="1"/>
          </p:nvPr>
        </p:nvSpPr>
        <p:spPr>
          <a:xfrm>
            <a:off x="974727" y="4557715"/>
            <a:ext cx="5365750" cy="4324350"/>
          </a:xfrm>
          <a:noFill/>
          <a:ln w="9525"/>
        </p:spPr>
        <p:txBody>
          <a:bodyPr lIns="90833" tIns="45418" rIns="90833" bIns="45418"/>
          <a:lstStyle/>
          <a:p>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330325" y="720725"/>
            <a:ext cx="4656138" cy="3598863"/>
          </a:xfrm>
          <a:ln/>
        </p:spPr>
      </p:sp>
      <p:sp>
        <p:nvSpPr>
          <p:cNvPr id="25602" name="Rectangle 3"/>
          <p:cNvSpPr>
            <a:spLocks noGrp="1" noChangeArrowheads="1"/>
          </p:cNvSpPr>
          <p:nvPr>
            <p:ph type="body" idx="1"/>
          </p:nvPr>
        </p:nvSpPr>
        <p:spPr>
          <a:xfrm>
            <a:off x="974727" y="4557715"/>
            <a:ext cx="5365750" cy="4324350"/>
          </a:xfrm>
          <a:noFill/>
          <a:ln w="9525"/>
        </p:spPr>
        <p:txBody>
          <a:bodyPr lIns="90833" tIns="45418" rIns="90833" bIns="45418"/>
          <a:lstStyle/>
          <a:p>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330325" y="720725"/>
            <a:ext cx="4656138" cy="3598863"/>
          </a:xfrm>
          <a:ln/>
        </p:spPr>
      </p:sp>
      <p:sp>
        <p:nvSpPr>
          <p:cNvPr id="25602" name="Rectangle 3"/>
          <p:cNvSpPr>
            <a:spLocks noGrp="1" noChangeArrowheads="1"/>
          </p:cNvSpPr>
          <p:nvPr>
            <p:ph type="body" idx="1"/>
          </p:nvPr>
        </p:nvSpPr>
        <p:spPr>
          <a:xfrm>
            <a:off x="974727" y="4557715"/>
            <a:ext cx="5365750" cy="4324350"/>
          </a:xfrm>
          <a:noFill/>
          <a:ln w="9525"/>
        </p:spPr>
        <p:txBody>
          <a:bodyPr lIns="90833" tIns="45418" rIns="90833" bIns="45418"/>
          <a:lstStyle/>
          <a:p>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330325" y="720725"/>
            <a:ext cx="4656138" cy="3598863"/>
          </a:xfrm>
          <a:ln/>
        </p:spPr>
      </p:sp>
      <p:sp>
        <p:nvSpPr>
          <p:cNvPr id="25602" name="Rectangle 3"/>
          <p:cNvSpPr>
            <a:spLocks noGrp="1" noChangeArrowheads="1"/>
          </p:cNvSpPr>
          <p:nvPr>
            <p:ph type="body" idx="1"/>
          </p:nvPr>
        </p:nvSpPr>
        <p:spPr>
          <a:xfrm>
            <a:off x="974727" y="4557715"/>
            <a:ext cx="5365750" cy="4324350"/>
          </a:xfrm>
          <a:noFill/>
          <a:ln w="9525"/>
        </p:spPr>
        <p:txBody>
          <a:bodyPr lIns="90833" tIns="45418" rIns="90833" bIns="45418"/>
          <a:lstStyle/>
          <a:p>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330325" y="719138"/>
            <a:ext cx="4656138" cy="3598862"/>
          </a:xfrm>
          <a:ln/>
        </p:spPr>
      </p:sp>
      <p:sp>
        <p:nvSpPr>
          <p:cNvPr id="25602" name="Rectangle 3"/>
          <p:cNvSpPr>
            <a:spLocks noGrp="1" noChangeArrowheads="1"/>
          </p:cNvSpPr>
          <p:nvPr>
            <p:ph type="body" idx="1"/>
          </p:nvPr>
        </p:nvSpPr>
        <p:spPr>
          <a:xfrm>
            <a:off x="974726" y="4557714"/>
            <a:ext cx="5365750" cy="4324350"/>
          </a:xfrm>
          <a:noFill/>
          <a:ln w="9525"/>
        </p:spPr>
        <p:txBody>
          <a:bodyPr lIns="90851" tIns="45426" rIns="90851" bIns="45426"/>
          <a:lstStyle/>
          <a:p>
            <a:pPr lvl="2"/>
            <a:r>
              <a:rPr lang="en-US" sz="1100" kern="1200" dirty="0" smtClean="0">
                <a:solidFill>
                  <a:schemeClr val="tx1"/>
                </a:solidFill>
                <a:latin typeface="Trebuchet MS" pitchFamily="34" charset="0"/>
                <a:ea typeface="+mn-ea"/>
                <a:cs typeface="+mn-cs"/>
              </a:rPr>
              <a:t>Financial Statements</a:t>
            </a:r>
            <a:r>
              <a:rPr lang="en-US" sz="1100" kern="1200" baseline="0" dirty="0" smtClean="0">
                <a:solidFill>
                  <a:schemeClr val="tx1"/>
                </a:solidFill>
                <a:latin typeface="Trebuchet MS" pitchFamily="34" charset="0"/>
                <a:ea typeface="+mn-ea"/>
                <a:cs typeface="+mn-cs"/>
              </a:rPr>
              <a:t> Completed – Shout out to Peggy’s Entire Team </a:t>
            </a:r>
            <a:endParaRPr lang="en-US" sz="1100" kern="1200" dirty="0" smtClean="0">
              <a:solidFill>
                <a:schemeClr val="tx1"/>
              </a:solidFill>
              <a:latin typeface="Trebuchet MS" pitchFamily="34" charset="0"/>
              <a:ea typeface="+mn-ea"/>
              <a:cs typeface="+mn-cs"/>
            </a:endParaRPr>
          </a:p>
          <a:p>
            <a:pPr marL="328613" marR="0" lvl="2" indent="-165100" algn="l" defTabSz="1019175" rtl="0" eaLnBrk="0" fontAlgn="base" latinLnBrk="0" hangingPunct="0">
              <a:lnSpc>
                <a:spcPts val="1500"/>
              </a:lnSpc>
              <a:spcBef>
                <a:spcPts val="700"/>
              </a:spcBef>
              <a:spcAft>
                <a:spcPct val="0"/>
              </a:spcAft>
              <a:buClr>
                <a:srgbClr val="7D7D7D"/>
              </a:buClr>
              <a:buSzPct val="92000"/>
              <a:buFont typeface="Wingdings" pitchFamily="2" charset="2"/>
              <a:buChar char="n"/>
              <a:tabLst/>
              <a:defRPr/>
            </a:pPr>
            <a:r>
              <a:rPr lang="en-US" sz="1100" kern="1200" dirty="0" smtClean="0">
                <a:solidFill>
                  <a:schemeClr val="tx1"/>
                </a:solidFill>
                <a:latin typeface="Trebuchet MS" pitchFamily="34" charset="0"/>
                <a:ea typeface="+mn-ea"/>
                <a:cs typeface="+mn-cs"/>
              </a:rPr>
              <a:t>PPS Contract</a:t>
            </a:r>
            <a:r>
              <a:rPr lang="en-US" sz="1100" kern="1200" baseline="0" dirty="0" smtClean="0">
                <a:solidFill>
                  <a:schemeClr val="tx1"/>
                </a:solidFill>
                <a:latin typeface="Trebuchet MS" pitchFamily="34" charset="0"/>
                <a:ea typeface="+mn-ea"/>
                <a:cs typeface="+mn-cs"/>
              </a:rPr>
              <a:t> was signed and implementation has started! Contracts to Tony, Michele &amp; Cathy O’Sullivan</a:t>
            </a:r>
            <a:endParaRPr lang="en-US" sz="1100" kern="1200" dirty="0" smtClean="0">
              <a:solidFill>
                <a:schemeClr val="tx1"/>
              </a:solidFill>
              <a:latin typeface="Trebuchet MS" pitchFamily="34" charset="0"/>
              <a:ea typeface="+mn-ea"/>
              <a:cs typeface="+mn-cs"/>
            </a:endParaRPr>
          </a:p>
          <a:p>
            <a:pPr marL="328613" marR="0" lvl="2" indent="-165100" algn="l" defTabSz="1019175" rtl="0" eaLnBrk="0" fontAlgn="base" latinLnBrk="0" hangingPunct="0">
              <a:lnSpc>
                <a:spcPts val="1500"/>
              </a:lnSpc>
              <a:spcBef>
                <a:spcPts val="700"/>
              </a:spcBef>
              <a:spcAft>
                <a:spcPct val="0"/>
              </a:spcAft>
              <a:buClr>
                <a:srgbClr val="7D7D7D"/>
              </a:buClr>
              <a:buSzPct val="92000"/>
              <a:buFont typeface="Wingdings" pitchFamily="2" charset="2"/>
              <a:buChar char="n"/>
              <a:tabLst/>
              <a:defRPr/>
            </a:pPr>
            <a:r>
              <a:rPr lang="en-US" sz="1100" kern="1200" dirty="0" smtClean="0">
                <a:solidFill>
                  <a:schemeClr val="tx1"/>
                </a:solidFill>
                <a:latin typeface="Trebuchet MS" pitchFamily="34" charset="0"/>
                <a:ea typeface="+mn-ea"/>
                <a:cs typeface="+mn-cs"/>
              </a:rPr>
              <a:t>Skip Worden– Joined </a:t>
            </a:r>
            <a:r>
              <a:rPr lang="en-US" sz="1100" kern="1200" baseline="0" dirty="0" smtClean="0">
                <a:solidFill>
                  <a:schemeClr val="tx1"/>
                </a:solidFill>
                <a:latin typeface="Trebuchet MS" pitchFamily="34" charset="0"/>
                <a:ea typeface="+mn-ea"/>
                <a:cs typeface="+mn-cs"/>
              </a:rPr>
              <a:t>CFO Division as Manager of Financial Accounting Systems</a:t>
            </a:r>
          </a:p>
          <a:p>
            <a:pPr lvl="2"/>
            <a:r>
              <a:rPr lang="en-US" sz="1100" kern="1200" dirty="0" smtClean="0">
                <a:solidFill>
                  <a:schemeClr val="tx1"/>
                </a:solidFill>
                <a:latin typeface="Trebuchet MS" pitchFamily="34" charset="0"/>
                <a:ea typeface="+mn-ea"/>
                <a:cs typeface="+mn-cs"/>
              </a:rPr>
              <a:t>Grace Crickette –</a:t>
            </a:r>
            <a:r>
              <a:rPr lang="en-US" sz="1100" kern="1200" baseline="0" dirty="0" smtClean="0">
                <a:solidFill>
                  <a:schemeClr val="tx1"/>
                </a:solidFill>
                <a:latin typeface="Trebuchet MS" pitchFamily="34" charset="0"/>
                <a:ea typeface="+mn-ea"/>
                <a:cs typeface="+mn-cs"/>
              </a:rPr>
              <a:t> Received </a:t>
            </a:r>
            <a:r>
              <a:rPr lang="en-US" sz="1100" kern="1200" dirty="0" smtClean="0">
                <a:solidFill>
                  <a:schemeClr val="tx1"/>
                </a:solidFill>
                <a:latin typeface="Trebuchet MS" pitchFamily="34" charset="0"/>
                <a:ea typeface="+mn-ea"/>
                <a:cs typeface="+mn-cs"/>
              </a:rPr>
              <a:t>APQC Best Practice Partner Award for Effectively Managing Strategic Risk Across the Enterprise AND</a:t>
            </a:r>
            <a:r>
              <a:rPr lang="en-US" sz="1100" kern="1200" baseline="0" dirty="0" smtClean="0">
                <a:solidFill>
                  <a:schemeClr val="tx1"/>
                </a:solidFill>
                <a:latin typeface="Trebuchet MS" pitchFamily="34" charset="0"/>
                <a:ea typeface="+mn-ea"/>
                <a:cs typeface="+mn-cs"/>
              </a:rPr>
              <a:t> </a:t>
            </a:r>
            <a:r>
              <a:rPr lang="en-US" sz="1100" b="0" kern="1200" dirty="0" smtClean="0">
                <a:solidFill>
                  <a:schemeClr val="tx1"/>
                </a:solidFill>
                <a:latin typeface="Trebuchet MS" pitchFamily="34" charset="0"/>
                <a:ea typeface="+mn-ea"/>
                <a:cs typeface="+mn-cs"/>
              </a:rPr>
              <a:t>Information Security Executive (ISE) of the Year West Award for</a:t>
            </a:r>
            <a:r>
              <a:rPr lang="en-US" sz="1100" b="0" kern="1200" baseline="0" dirty="0" smtClean="0">
                <a:solidFill>
                  <a:schemeClr val="tx1"/>
                </a:solidFill>
                <a:latin typeface="Trebuchet MS" pitchFamily="34" charset="0"/>
                <a:ea typeface="+mn-ea"/>
                <a:cs typeface="+mn-cs"/>
              </a:rPr>
              <a:t> </a:t>
            </a:r>
            <a:r>
              <a:rPr lang="en-US" sz="1100" b="0" kern="1200" dirty="0" smtClean="0">
                <a:solidFill>
                  <a:schemeClr val="tx1"/>
                </a:solidFill>
                <a:latin typeface="Trebuchet MS" pitchFamily="34" charset="0"/>
                <a:ea typeface="+mn-ea"/>
                <a:cs typeface="+mn-cs"/>
              </a:rPr>
              <a:t>2011</a:t>
            </a:r>
            <a:endParaRPr lang="en-US" sz="1100" kern="1200" dirty="0" smtClean="0">
              <a:solidFill>
                <a:schemeClr val="tx1"/>
              </a:solidFill>
              <a:latin typeface="Trebuchet MS" pitchFamily="34" charset="0"/>
              <a:ea typeface="+mn-ea"/>
              <a:cs typeface="+mn-cs"/>
            </a:endParaRPr>
          </a:p>
          <a:p>
            <a:pPr lvl="2"/>
            <a:r>
              <a:rPr lang="en-US" sz="1100" kern="1200" dirty="0" smtClean="0">
                <a:solidFill>
                  <a:schemeClr val="tx1"/>
                </a:solidFill>
                <a:latin typeface="Trebuchet MS" pitchFamily="34" charset="0"/>
                <a:ea typeface="+mn-ea"/>
                <a:cs typeface="+mn-cs"/>
              </a:rPr>
              <a:t>Cheryl Lloyd was co-conference chair for the 2011 University Risk Management &amp; Insurance Association (URMIA) National Conference with Oregon State University in Portland, Oregon</a:t>
            </a:r>
          </a:p>
          <a:p>
            <a:pPr lvl="2"/>
            <a:r>
              <a:rPr lang="en-US" dirty="0" smtClean="0"/>
              <a:t>Sandra</a:t>
            </a:r>
            <a:r>
              <a:rPr lang="en-US" baseline="0" dirty="0" smtClean="0"/>
              <a:t> Kim’s</a:t>
            </a:r>
            <a:r>
              <a:rPr lang="en-US" dirty="0" smtClean="0"/>
              <a:t> Team</a:t>
            </a:r>
            <a:r>
              <a:rPr lang="en-US" baseline="0" dirty="0" smtClean="0"/>
              <a:t> recently closed a $400 million bond deal</a:t>
            </a:r>
          </a:p>
          <a:p>
            <a:pPr lvl="2"/>
            <a:r>
              <a:rPr lang="en-US" baseline="0" dirty="0" smtClean="0"/>
              <a:t>Procurement Services – Recently Launched their new initiative Procurement 200! </a:t>
            </a:r>
          </a:p>
          <a:p>
            <a:pPr lvl="2"/>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330325" y="720725"/>
            <a:ext cx="4656138" cy="3598863"/>
          </a:xfrm>
          <a:ln/>
        </p:spPr>
      </p:sp>
      <p:sp>
        <p:nvSpPr>
          <p:cNvPr id="25602" name="Rectangle 3"/>
          <p:cNvSpPr>
            <a:spLocks noGrp="1" noChangeArrowheads="1"/>
          </p:cNvSpPr>
          <p:nvPr>
            <p:ph type="body" idx="1"/>
          </p:nvPr>
        </p:nvSpPr>
        <p:spPr>
          <a:xfrm>
            <a:off x="974727" y="4557715"/>
            <a:ext cx="5365750" cy="4324350"/>
          </a:xfrm>
          <a:noFill/>
          <a:ln w="9525"/>
        </p:spPr>
        <p:txBody>
          <a:bodyPr lIns="90833" tIns="45418" rIns="90833" bIns="45418"/>
          <a:lstStyle/>
          <a:p>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330325" y="720725"/>
            <a:ext cx="4656138" cy="3598863"/>
          </a:xfrm>
          <a:ln/>
        </p:spPr>
      </p:sp>
      <p:sp>
        <p:nvSpPr>
          <p:cNvPr id="25602" name="Rectangle 3"/>
          <p:cNvSpPr>
            <a:spLocks noGrp="1" noChangeArrowheads="1"/>
          </p:cNvSpPr>
          <p:nvPr>
            <p:ph type="body" idx="1"/>
          </p:nvPr>
        </p:nvSpPr>
        <p:spPr>
          <a:xfrm>
            <a:off x="974727" y="4557715"/>
            <a:ext cx="5365750" cy="4324350"/>
          </a:xfrm>
          <a:noFill/>
          <a:ln w="9525"/>
        </p:spPr>
        <p:txBody>
          <a:bodyPr lIns="90833" tIns="45418" rIns="90833" bIns="45418"/>
          <a:lstStyle/>
          <a:p>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330325" y="720725"/>
            <a:ext cx="4656138" cy="3598863"/>
          </a:xfrm>
          <a:ln/>
        </p:spPr>
      </p:sp>
      <p:sp>
        <p:nvSpPr>
          <p:cNvPr id="25602" name="Rectangle 3"/>
          <p:cNvSpPr>
            <a:spLocks noGrp="1" noChangeArrowheads="1"/>
          </p:cNvSpPr>
          <p:nvPr>
            <p:ph type="body" idx="1"/>
          </p:nvPr>
        </p:nvSpPr>
        <p:spPr>
          <a:xfrm>
            <a:off x="974727" y="4557715"/>
            <a:ext cx="5365750" cy="4324350"/>
          </a:xfrm>
          <a:noFill/>
          <a:ln w="9525"/>
        </p:spPr>
        <p:txBody>
          <a:bodyPr lIns="90833" tIns="45418" rIns="90833" bIns="45418"/>
          <a:lstStyle/>
          <a:p>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330325" y="719138"/>
            <a:ext cx="4656138" cy="3598862"/>
          </a:xfrm>
          <a:ln/>
        </p:spPr>
      </p:sp>
      <p:sp>
        <p:nvSpPr>
          <p:cNvPr id="25602" name="Rectangle 3"/>
          <p:cNvSpPr>
            <a:spLocks noGrp="1" noChangeArrowheads="1"/>
          </p:cNvSpPr>
          <p:nvPr>
            <p:ph type="body" idx="1"/>
          </p:nvPr>
        </p:nvSpPr>
        <p:spPr>
          <a:xfrm>
            <a:off x="974726" y="4557714"/>
            <a:ext cx="5365750" cy="4324350"/>
          </a:xfrm>
          <a:noFill/>
          <a:ln w="9525"/>
        </p:spPr>
        <p:txBody>
          <a:bodyPr lIns="90851" tIns="45426" rIns="90851" bIns="45426"/>
          <a:lstStyle/>
          <a:p>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Slide Image Placeholder 1"/>
          <p:cNvSpPr>
            <a:spLocks noGrp="1" noRot="1" noChangeAspect="1"/>
          </p:cNvSpPr>
          <p:nvPr>
            <p:ph type="sldImg"/>
          </p:nvPr>
        </p:nvSpPr>
        <p:spPr>
          <a:ln/>
        </p:spPr>
      </p:sp>
      <p:sp>
        <p:nvSpPr>
          <p:cNvPr id="229378" name="Notes Placeholder 2"/>
          <p:cNvSpPr>
            <a:spLocks noGrp="1"/>
          </p:cNvSpPr>
          <p:nvPr>
            <p:ph type="body" idx="1"/>
          </p:nvPr>
        </p:nvSpPr>
        <p:spPr>
          <a:noFill/>
          <a:ln w="9525"/>
        </p:spPr>
        <p:txBody>
          <a:bodyPr/>
          <a:lstStyle/>
          <a:p>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330325" y="719138"/>
            <a:ext cx="4656138" cy="3598862"/>
          </a:xfrm>
          <a:ln/>
        </p:spPr>
      </p:sp>
      <p:sp>
        <p:nvSpPr>
          <p:cNvPr id="25602" name="Rectangle 3"/>
          <p:cNvSpPr>
            <a:spLocks noGrp="1" noChangeArrowheads="1"/>
          </p:cNvSpPr>
          <p:nvPr>
            <p:ph type="body" idx="1"/>
          </p:nvPr>
        </p:nvSpPr>
        <p:spPr>
          <a:xfrm>
            <a:off x="974726" y="4557714"/>
            <a:ext cx="5365750" cy="4324350"/>
          </a:xfrm>
          <a:noFill/>
          <a:ln w="9525"/>
        </p:spPr>
        <p:txBody>
          <a:bodyPr lIns="90851" tIns="45426" rIns="90851" bIns="45426"/>
          <a:lstStyle/>
          <a:p>
            <a:pPr lvl="2"/>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330325" y="719138"/>
            <a:ext cx="4656138" cy="3598862"/>
          </a:xfrm>
          <a:ln/>
        </p:spPr>
      </p:sp>
      <p:sp>
        <p:nvSpPr>
          <p:cNvPr id="25602" name="Rectangle 3"/>
          <p:cNvSpPr>
            <a:spLocks noGrp="1" noChangeArrowheads="1"/>
          </p:cNvSpPr>
          <p:nvPr>
            <p:ph type="body" idx="1"/>
          </p:nvPr>
        </p:nvSpPr>
        <p:spPr>
          <a:xfrm>
            <a:off x="974726" y="4557714"/>
            <a:ext cx="5365750" cy="4324350"/>
          </a:xfrm>
          <a:noFill/>
          <a:ln w="9525"/>
        </p:spPr>
        <p:txBody>
          <a:bodyPr lIns="90851" tIns="45426" rIns="90851" bIns="45426"/>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330325" y="719138"/>
            <a:ext cx="4656138" cy="3598862"/>
          </a:xfrm>
          <a:ln/>
        </p:spPr>
      </p:sp>
      <p:sp>
        <p:nvSpPr>
          <p:cNvPr id="25602" name="Rectangle 3"/>
          <p:cNvSpPr>
            <a:spLocks noGrp="1" noChangeArrowheads="1"/>
          </p:cNvSpPr>
          <p:nvPr>
            <p:ph type="body" idx="1"/>
          </p:nvPr>
        </p:nvSpPr>
        <p:spPr>
          <a:xfrm>
            <a:off x="974726" y="4557714"/>
            <a:ext cx="5365750" cy="4324350"/>
          </a:xfrm>
          <a:noFill/>
          <a:ln w="9525"/>
        </p:spPr>
        <p:txBody>
          <a:bodyPr lIns="90851" tIns="45426" rIns="90851" bIns="45426"/>
          <a:lstStyle/>
          <a:p>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330325" y="719138"/>
            <a:ext cx="4656138" cy="3598862"/>
          </a:xfrm>
          <a:ln/>
        </p:spPr>
      </p:sp>
      <p:sp>
        <p:nvSpPr>
          <p:cNvPr id="25602" name="Rectangle 3"/>
          <p:cNvSpPr>
            <a:spLocks noGrp="1" noChangeArrowheads="1"/>
          </p:cNvSpPr>
          <p:nvPr>
            <p:ph type="body" idx="1"/>
          </p:nvPr>
        </p:nvSpPr>
        <p:spPr>
          <a:xfrm>
            <a:off x="974726" y="4557714"/>
            <a:ext cx="5365750" cy="4324350"/>
          </a:xfrm>
          <a:noFill/>
          <a:ln w="9525"/>
        </p:spPr>
        <p:txBody>
          <a:bodyPr lIns="90851" tIns="45426" rIns="90851" bIns="45426"/>
          <a:lstStyle/>
          <a:p>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330325" y="719138"/>
            <a:ext cx="4656138" cy="3598862"/>
          </a:xfrm>
          <a:ln/>
        </p:spPr>
      </p:sp>
      <p:sp>
        <p:nvSpPr>
          <p:cNvPr id="25602" name="Rectangle 3"/>
          <p:cNvSpPr>
            <a:spLocks noGrp="1" noChangeArrowheads="1"/>
          </p:cNvSpPr>
          <p:nvPr>
            <p:ph type="body" idx="1"/>
          </p:nvPr>
        </p:nvSpPr>
        <p:spPr>
          <a:xfrm>
            <a:off x="974726" y="4557714"/>
            <a:ext cx="5365750" cy="4324350"/>
          </a:xfrm>
          <a:noFill/>
          <a:ln w="9525"/>
        </p:spPr>
        <p:txBody>
          <a:bodyPr lIns="90851" tIns="45426" rIns="90851" bIns="45426"/>
          <a:lstStyle/>
          <a:p>
            <a:pPr lvl="2"/>
            <a:r>
              <a:rPr lang="en-US" sz="1100" dirty="0" smtClean="0"/>
              <a:t>She has presented and published widely on the impact of sexism, racism and heterosexism in the academia and in intercollegiate athletics. Dr. Rankin's current research focuses on the assessment of institutional climate and providing program planners and policy makers with recommended strategies to improve the campus climate for under-served communities.</a:t>
            </a: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xfrm>
            <a:off x="1330325" y="719138"/>
            <a:ext cx="4656138" cy="3598862"/>
          </a:xfrm>
          <a:ln/>
        </p:spPr>
      </p:sp>
      <p:sp>
        <p:nvSpPr>
          <p:cNvPr id="25602" name="Rectangle 3"/>
          <p:cNvSpPr>
            <a:spLocks noGrp="1" noChangeArrowheads="1"/>
          </p:cNvSpPr>
          <p:nvPr>
            <p:ph type="body" idx="1"/>
          </p:nvPr>
        </p:nvSpPr>
        <p:spPr>
          <a:xfrm>
            <a:off x="974726" y="4557714"/>
            <a:ext cx="5365750" cy="4324350"/>
          </a:xfrm>
          <a:noFill/>
          <a:ln w="9525"/>
        </p:spPr>
        <p:txBody>
          <a:bodyPr lIns="90851" tIns="45426" rIns="90851" bIns="45426"/>
          <a:lstStyle/>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image" Target="../media/image4.png"/><Relationship Id="rId18" Type="http://schemas.openxmlformats.org/officeDocument/2006/relationships/image" Target="../media/image9.png"/><Relationship Id="rId3" Type="http://schemas.openxmlformats.org/officeDocument/2006/relationships/tags" Target="../tags/tag7.xml"/><Relationship Id="rId7" Type="http://schemas.openxmlformats.org/officeDocument/2006/relationships/tags" Target="../tags/tag11.xml"/><Relationship Id="rId12" Type="http://schemas.openxmlformats.org/officeDocument/2006/relationships/image" Target="../media/image3.wmf"/><Relationship Id="rId17" Type="http://schemas.openxmlformats.org/officeDocument/2006/relationships/image" Target="../media/image8.png"/><Relationship Id="rId2" Type="http://schemas.openxmlformats.org/officeDocument/2006/relationships/tags" Target="../tags/tag6.xml"/><Relationship Id="rId16" Type="http://schemas.openxmlformats.org/officeDocument/2006/relationships/image" Target="../media/image7.png"/><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image" Target="../media/image2.wmf"/><Relationship Id="rId5" Type="http://schemas.openxmlformats.org/officeDocument/2006/relationships/tags" Target="../tags/tag9.xml"/><Relationship Id="rId15" Type="http://schemas.openxmlformats.org/officeDocument/2006/relationships/image" Target="../media/image6.png"/><Relationship Id="rId10" Type="http://schemas.openxmlformats.org/officeDocument/2006/relationships/slideMaster" Target="../slideMasters/slideMaster1.xml"/><Relationship Id="rId19" Type="http://schemas.openxmlformats.org/officeDocument/2006/relationships/image" Target="../media/image10.png"/><Relationship Id="rId4" Type="http://schemas.openxmlformats.org/officeDocument/2006/relationships/tags" Target="../tags/tag8.xml"/><Relationship Id="rId9" Type="http://schemas.openxmlformats.org/officeDocument/2006/relationships/tags" Target="../tags/tag13.xml"/><Relationship Id="rId1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36" hidden="1"/>
          <p:cNvPicPr>
            <a:picLocks noChangeAspect="1" noChangeArrowheads="1"/>
          </p:cNvPicPr>
          <p:nvPr>
            <p:custDataLst>
              <p:tags r:id="rId1"/>
            </p:custDataLst>
          </p:nvPr>
        </p:nvPicPr>
        <p:blipFill>
          <a:blip r:embed="rId11" cstate="print"/>
          <a:srcRect/>
          <a:stretch>
            <a:fillRect/>
          </a:stretch>
        </p:blipFill>
        <p:spPr bwMode="blackGray">
          <a:xfrm>
            <a:off x="-2514600" y="4279900"/>
            <a:ext cx="2293937" cy="204788"/>
          </a:xfrm>
          <a:prstGeom prst="rect">
            <a:avLst/>
          </a:prstGeom>
          <a:noFill/>
          <a:ln w="9525">
            <a:noFill/>
            <a:miter lim="800000"/>
            <a:headEnd/>
            <a:tailEnd/>
          </a:ln>
        </p:spPr>
      </p:pic>
      <p:pic>
        <p:nvPicPr>
          <p:cNvPr id="3" name="Picture 37" hidden="1"/>
          <p:cNvPicPr>
            <a:picLocks noChangeAspect="1" noChangeArrowheads="1"/>
          </p:cNvPicPr>
          <p:nvPr>
            <p:custDataLst>
              <p:tags r:id="rId2"/>
            </p:custDataLst>
          </p:nvPr>
        </p:nvPicPr>
        <p:blipFill>
          <a:blip r:embed="rId12" cstate="print"/>
          <a:srcRect/>
          <a:stretch>
            <a:fillRect/>
          </a:stretch>
        </p:blipFill>
        <p:spPr bwMode="blackGray">
          <a:xfrm>
            <a:off x="-2001838" y="4781550"/>
            <a:ext cx="1781175" cy="336550"/>
          </a:xfrm>
          <a:prstGeom prst="rect">
            <a:avLst/>
          </a:prstGeom>
          <a:noFill/>
          <a:ln w="9525">
            <a:noFill/>
            <a:miter lim="800000"/>
            <a:headEnd/>
            <a:tailEnd/>
          </a:ln>
        </p:spPr>
      </p:pic>
      <p:pic>
        <p:nvPicPr>
          <p:cNvPr id="4" name="Picture 38" descr="Logo2004_JPM-Cazenove_C" hidden="1"/>
          <p:cNvPicPr>
            <a:picLocks noChangeAspect="1" noChangeArrowheads="1"/>
          </p:cNvPicPr>
          <p:nvPr>
            <p:custDataLst>
              <p:tags r:id="rId3"/>
            </p:custDataLst>
          </p:nvPr>
        </p:nvPicPr>
        <p:blipFill>
          <a:blip r:embed="rId13" cstate="print"/>
          <a:srcRect/>
          <a:stretch>
            <a:fillRect/>
          </a:stretch>
        </p:blipFill>
        <p:spPr bwMode="auto">
          <a:xfrm>
            <a:off x="-1390650" y="6400800"/>
            <a:ext cx="1169987" cy="330200"/>
          </a:xfrm>
          <a:prstGeom prst="rect">
            <a:avLst/>
          </a:prstGeom>
          <a:noFill/>
          <a:ln w="9525">
            <a:noFill/>
            <a:miter lim="800000"/>
            <a:headEnd/>
            <a:tailEnd/>
          </a:ln>
        </p:spPr>
      </p:pic>
      <p:pic>
        <p:nvPicPr>
          <p:cNvPr id="5" name="Picture 39" descr="Logo2005_JPMPB_C_Blue300" hidden="1"/>
          <p:cNvPicPr>
            <a:picLocks noChangeAspect="1" noChangeArrowheads="1"/>
          </p:cNvPicPr>
          <p:nvPr>
            <p:custDataLst>
              <p:tags r:id="rId4"/>
            </p:custDataLst>
          </p:nvPr>
        </p:nvPicPr>
        <p:blipFill>
          <a:blip r:embed="rId14" cstate="print"/>
          <a:srcRect/>
          <a:stretch>
            <a:fillRect/>
          </a:stretch>
        </p:blipFill>
        <p:spPr bwMode="auto">
          <a:xfrm>
            <a:off x="-1476375" y="3049588"/>
            <a:ext cx="1255712" cy="319087"/>
          </a:xfrm>
          <a:prstGeom prst="rect">
            <a:avLst/>
          </a:prstGeom>
          <a:noFill/>
          <a:ln w="9525">
            <a:noFill/>
            <a:miter lim="800000"/>
            <a:headEnd/>
            <a:tailEnd/>
          </a:ln>
        </p:spPr>
      </p:pic>
      <p:pic>
        <p:nvPicPr>
          <p:cNvPr id="6" name="Picture 40" descr="Logo2005_Chase_C_Blue300" hidden="1"/>
          <p:cNvPicPr>
            <a:picLocks noChangeAspect="1" noChangeArrowheads="1"/>
          </p:cNvPicPr>
          <p:nvPr>
            <p:custDataLst>
              <p:tags r:id="rId5"/>
            </p:custDataLst>
          </p:nvPr>
        </p:nvPicPr>
        <p:blipFill>
          <a:blip r:embed="rId15" cstate="print"/>
          <a:srcRect/>
          <a:stretch>
            <a:fillRect/>
          </a:stretch>
        </p:blipFill>
        <p:spPr bwMode="auto">
          <a:xfrm>
            <a:off x="-1255713" y="5908675"/>
            <a:ext cx="1035050" cy="193675"/>
          </a:xfrm>
          <a:prstGeom prst="rect">
            <a:avLst/>
          </a:prstGeom>
          <a:noFill/>
          <a:ln w="9525">
            <a:noFill/>
            <a:miter lim="800000"/>
            <a:headEnd/>
            <a:tailEnd/>
          </a:ln>
        </p:spPr>
      </p:pic>
      <p:pic>
        <p:nvPicPr>
          <p:cNvPr id="7" name="Picture 41" descr="Logo2005_JPM_C_Blue300" hidden="1"/>
          <p:cNvPicPr>
            <a:picLocks noChangeAspect="1" noChangeArrowheads="1"/>
          </p:cNvPicPr>
          <p:nvPr>
            <p:custDataLst>
              <p:tags r:id="rId6"/>
            </p:custDataLst>
          </p:nvPr>
        </p:nvPicPr>
        <p:blipFill>
          <a:blip r:embed="rId16" cstate="print"/>
          <a:srcRect/>
          <a:stretch>
            <a:fillRect/>
          </a:stretch>
        </p:blipFill>
        <p:spPr bwMode="auto">
          <a:xfrm>
            <a:off x="-1790700" y="1876425"/>
            <a:ext cx="1570037" cy="242888"/>
          </a:xfrm>
          <a:prstGeom prst="rect">
            <a:avLst/>
          </a:prstGeom>
          <a:noFill/>
          <a:ln w="9525">
            <a:noFill/>
            <a:miter lim="800000"/>
            <a:headEnd/>
            <a:tailEnd/>
          </a:ln>
        </p:spPr>
      </p:pic>
      <p:pic>
        <p:nvPicPr>
          <p:cNvPr id="8" name="Picture 42" descr="Logo2005_JPMAM_C_Blue300" hidden="1"/>
          <p:cNvPicPr>
            <a:picLocks noChangeAspect="1" noChangeArrowheads="1"/>
          </p:cNvPicPr>
          <p:nvPr>
            <p:custDataLst>
              <p:tags r:id="rId7"/>
            </p:custDataLst>
          </p:nvPr>
        </p:nvPicPr>
        <p:blipFill>
          <a:blip r:embed="rId17" cstate="print"/>
          <a:srcRect/>
          <a:stretch>
            <a:fillRect/>
          </a:stretch>
        </p:blipFill>
        <p:spPr bwMode="auto">
          <a:xfrm>
            <a:off x="-1476375" y="2416175"/>
            <a:ext cx="1255712" cy="334963"/>
          </a:xfrm>
          <a:prstGeom prst="rect">
            <a:avLst/>
          </a:prstGeom>
          <a:noFill/>
          <a:ln w="9525">
            <a:noFill/>
            <a:miter lim="800000"/>
            <a:headEnd/>
            <a:tailEnd/>
          </a:ln>
        </p:spPr>
      </p:pic>
      <p:pic>
        <p:nvPicPr>
          <p:cNvPr id="9" name="Picture 43" descr="Logo2005_JPMC_C_Blue300" hidden="1"/>
          <p:cNvPicPr>
            <a:picLocks noChangeAspect="1" noChangeArrowheads="1"/>
          </p:cNvPicPr>
          <p:nvPr>
            <p:custDataLst>
              <p:tags r:id="rId8"/>
            </p:custDataLst>
          </p:nvPr>
        </p:nvPicPr>
        <p:blipFill>
          <a:blip r:embed="rId18" cstate="print"/>
          <a:srcRect/>
          <a:stretch>
            <a:fillRect/>
          </a:stretch>
        </p:blipFill>
        <p:spPr bwMode="auto">
          <a:xfrm>
            <a:off x="-2078038" y="5416550"/>
            <a:ext cx="1857375" cy="193675"/>
          </a:xfrm>
          <a:prstGeom prst="rect">
            <a:avLst/>
          </a:prstGeom>
          <a:noFill/>
          <a:ln w="9525">
            <a:noFill/>
            <a:miter lim="800000"/>
            <a:headEnd/>
            <a:tailEnd/>
          </a:ln>
        </p:spPr>
      </p:pic>
      <p:pic>
        <p:nvPicPr>
          <p:cNvPr id="10" name="Picture 44" descr="Logo2005_JPMP_C_Blue300" hidden="1"/>
          <p:cNvPicPr>
            <a:picLocks noChangeAspect="1" noChangeArrowheads="1"/>
          </p:cNvPicPr>
          <p:nvPr>
            <p:custDataLst>
              <p:tags r:id="rId9"/>
            </p:custDataLst>
          </p:nvPr>
        </p:nvPicPr>
        <p:blipFill>
          <a:blip r:embed="rId19" cstate="print"/>
          <a:srcRect/>
          <a:stretch>
            <a:fillRect/>
          </a:stretch>
        </p:blipFill>
        <p:spPr bwMode="auto">
          <a:xfrm>
            <a:off x="-1476375" y="3667125"/>
            <a:ext cx="1255712" cy="314325"/>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528638"/>
            <a:ext cx="2133600" cy="57959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57238" y="528638"/>
            <a:ext cx="6253162" cy="5795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757238" y="528638"/>
            <a:ext cx="7313612" cy="61277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2128838" y="1524000"/>
            <a:ext cx="7167562" cy="4800600"/>
          </a:xfrm>
        </p:spPr>
        <p:txBody>
          <a:bodyPr/>
          <a:lstStyle/>
          <a:p>
            <a:pPr lvl="0"/>
            <a:endParaRPr lang="en-US" noProof="0"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mediaAndTx" preserve="1">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757238" y="528638"/>
            <a:ext cx="7313612" cy="612775"/>
          </a:xfrm>
        </p:spPr>
        <p:txBody>
          <a:bodyPr/>
          <a:lstStyle/>
          <a:p>
            <a:r>
              <a:rPr lang="en-US" smtClean="0"/>
              <a:t>Click to edit Master title style</a:t>
            </a:r>
            <a:endParaRPr lang="en-US"/>
          </a:p>
        </p:txBody>
      </p:sp>
      <p:sp>
        <p:nvSpPr>
          <p:cNvPr id="3" name="Media Placeholder 2"/>
          <p:cNvSpPr>
            <a:spLocks noGrp="1"/>
          </p:cNvSpPr>
          <p:nvPr>
            <p:ph type="media" sz="half" idx="1"/>
          </p:nvPr>
        </p:nvSpPr>
        <p:spPr>
          <a:xfrm>
            <a:off x="2128838" y="1524000"/>
            <a:ext cx="3506787" cy="4800600"/>
          </a:xfrm>
        </p:spPr>
        <p:txBody>
          <a:bodyPr/>
          <a:lstStyle/>
          <a:p>
            <a:pPr lvl="0"/>
            <a:endParaRPr lang="en-US" noProof="0" dirty="0"/>
          </a:p>
        </p:txBody>
      </p:sp>
      <p:sp>
        <p:nvSpPr>
          <p:cNvPr id="4" name="Text Placeholder 3"/>
          <p:cNvSpPr>
            <a:spLocks noGrp="1"/>
          </p:cNvSpPr>
          <p:nvPr>
            <p:ph type="body" sz="half" idx="2"/>
          </p:nvPr>
        </p:nvSpPr>
        <p:spPr>
          <a:xfrm>
            <a:off x="5788025" y="1524000"/>
            <a:ext cx="3508375"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757238" y="528638"/>
            <a:ext cx="7313612" cy="6127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128838" y="1524000"/>
            <a:ext cx="3506787"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5788025" y="1524000"/>
            <a:ext cx="3508375" cy="4800600"/>
          </a:xfrm>
        </p:spPr>
        <p:txBody>
          <a:bodyPr/>
          <a:lstStyle/>
          <a:p>
            <a:pPr lvl="0"/>
            <a:endParaRPr lang="en-US" noProof="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SzPct val="125000"/>
              <a:buFont typeface="Arial" pitchFamily="34" charset="0"/>
              <a:buChar char="•"/>
              <a:defRPr/>
            </a:lvl2pPr>
            <a:lvl3pPr>
              <a:buSzPct val="125000"/>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994275"/>
            <a:ext cx="8548687" cy="1544638"/>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5338" y="3294063"/>
            <a:ext cx="8548687" cy="170021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28838" y="1524000"/>
            <a:ext cx="3506787"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788025" y="1524000"/>
            <a:ext cx="3508375"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51925" cy="1295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3238" y="1739900"/>
            <a:ext cx="4443412"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38" y="2465388"/>
            <a:ext cx="4443412"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0163" y="1739900"/>
            <a:ext cx="4445000"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3" y="2465388"/>
            <a:ext cx="4445000"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9563"/>
            <a:ext cx="3308350" cy="1317625"/>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238" y="1627188"/>
            <a:ext cx="3308350" cy="53165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675" y="693738"/>
            <a:ext cx="6035675" cy="4664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971675" y="6083300"/>
            <a:ext cx="6035675" cy="911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4.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757238" y="528638"/>
            <a:ext cx="7313612" cy="61277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1027" name="Rectangle 5"/>
          <p:cNvSpPr>
            <a:spLocks noGrp="1" noChangeArrowheads="1"/>
          </p:cNvSpPr>
          <p:nvPr>
            <p:ph type="body" idx="1"/>
          </p:nvPr>
        </p:nvSpPr>
        <p:spPr bwMode="gray">
          <a:xfrm>
            <a:off x="2128838" y="1524000"/>
            <a:ext cx="7167562" cy="4800600"/>
          </a:xfrm>
          <a:prstGeom prst="rect">
            <a:avLst/>
          </a:prstGeom>
          <a:noFill/>
          <a:ln w="9525">
            <a:noFill/>
            <a:miter lim="800000"/>
            <a:headEnd/>
            <a:tailEnd/>
          </a:ln>
        </p:spPr>
        <p:txBody>
          <a:bodyPr vert="horz" wrap="square" lIns="91429" tIns="36571" rIns="36571" bIns="36571" numCol="1" anchor="t" anchorCtr="0" compatLnSpc="1">
            <a:prstTxWarp prst="textNoShape">
              <a:avLst/>
            </a:prstTxWarp>
          </a:bodyPr>
          <a:lstStyle/>
          <a:p>
            <a:pPr lvl="0"/>
            <a:r>
              <a:rPr lang="en-US" smtClean="0"/>
              <a:t>Body Text</a:t>
            </a:r>
          </a:p>
          <a:p>
            <a:pPr lvl="1"/>
            <a:r>
              <a:rPr lang="en-US" smtClean="0"/>
              <a:t>Bullet one</a:t>
            </a:r>
          </a:p>
          <a:p>
            <a:pPr lvl="2"/>
            <a:r>
              <a:rPr lang="en-US" smtClean="0"/>
              <a:t>Bullet two</a:t>
            </a:r>
          </a:p>
          <a:p>
            <a:pPr lvl="3"/>
            <a:r>
              <a:rPr lang="en-US" smtClean="0"/>
              <a:t>Bullet three</a:t>
            </a:r>
          </a:p>
          <a:p>
            <a:pPr lvl="4"/>
            <a:r>
              <a:rPr lang="en-US" smtClean="0"/>
              <a:t>Bullet four</a:t>
            </a:r>
          </a:p>
        </p:txBody>
      </p:sp>
      <p:sp>
        <p:nvSpPr>
          <p:cNvPr id="21685" name="Line 181"/>
          <p:cNvSpPr>
            <a:spLocks noChangeShapeType="1"/>
          </p:cNvSpPr>
          <p:nvPr userDrawn="1">
            <p:custDataLst>
              <p:tags r:id="rId16"/>
            </p:custDataLst>
          </p:nvPr>
        </p:nvSpPr>
        <p:spPr bwMode="gray">
          <a:xfrm>
            <a:off x="768350" y="1316038"/>
            <a:ext cx="0" cy="6089650"/>
          </a:xfrm>
          <a:prstGeom prst="line">
            <a:avLst/>
          </a:prstGeom>
          <a:noFill/>
          <a:ln w="4445">
            <a:solidFill>
              <a:srgbClr val="264E84"/>
            </a:solidFill>
            <a:round/>
            <a:headEnd/>
            <a:tailEnd/>
          </a:ln>
          <a:effectLst/>
        </p:spPr>
        <p:txBody>
          <a:bodyPr wrap="none" lIns="45720" rIns="45720" anchor="ctr"/>
          <a:lstStyle/>
          <a:p>
            <a:pPr algn="ctr" eaLnBrk="0" hangingPunct="0">
              <a:spcBef>
                <a:spcPct val="50000"/>
              </a:spcBef>
              <a:defRPr/>
            </a:pPr>
            <a:endParaRPr lang="en-US" dirty="0">
              <a:ea typeface="+mn-ea"/>
              <a:cs typeface="+mn-cs"/>
            </a:endParaRPr>
          </a:p>
        </p:txBody>
      </p:sp>
      <p:sp>
        <p:nvSpPr>
          <p:cNvPr id="6" name="TextBox 5"/>
          <p:cNvSpPr txBox="1"/>
          <p:nvPr userDrawn="1"/>
        </p:nvSpPr>
        <p:spPr>
          <a:xfrm>
            <a:off x="9372600" y="7239000"/>
            <a:ext cx="457200" cy="304800"/>
          </a:xfrm>
          <a:prstGeom prst="rect">
            <a:avLst/>
          </a:prstGeom>
          <a:noFill/>
        </p:spPr>
        <p:txBody>
          <a:bodyPr>
            <a:spAutoFit/>
          </a:bodyPr>
          <a:lstStyle/>
          <a:p>
            <a:pPr algn="r" eaLnBrk="0" hangingPunct="0">
              <a:spcBef>
                <a:spcPct val="50000"/>
              </a:spcBef>
              <a:defRPr/>
            </a:pPr>
            <a:fld id="{1B64018E-BFAD-4964-A21F-6FAD78CB9E6B}" type="slidenum">
              <a:rPr lang="en-US">
                <a:ea typeface="+mn-ea"/>
                <a:cs typeface="+mn-cs"/>
              </a:rPr>
              <a:pPr algn="r" eaLnBrk="0" hangingPunct="0">
                <a:spcBef>
                  <a:spcPct val="50000"/>
                </a:spcBef>
                <a:defRPr/>
              </a:pPr>
              <a:t>‹#›</a:t>
            </a:fld>
            <a:endParaRPr lang="en-US" dirty="0">
              <a:ea typeface="+mn-ea"/>
              <a:cs typeface="+mn-cs"/>
            </a:endParaRPr>
          </a:p>
        </p:txBody>
      </p:sp>
      <p:pic>
        <p:nvPicPr>
          <p:cNvPr id="1030" name="Picture 5"/>
          <p:cNvPicPr>
            <a:picLocks noChangeAspect="1" noChangeArrowheads="1"/>
          </p:cNvPicPr>
          <p:nvPr userDrawn="1">
            <p:custDataLst>
              <p:tags r:id="rId17"/>
            </p:custDataLst>
          </p:nvPr>
        </p:nvPicPr>
        <p:blipFill>
          <a:blip r:embed="rId19" cstate="print"/>
          <a:srcRect/>
          <a:stretch>
            <a:fillRect/>
          </a:stretch>
        </p:blipFill>
        <p:spPr bwMode="auto">
          <a:xfrm>
            <a:off x="838200" y="6551613"/>
            <a:ext cx="839788" cy="839787"/>
          </a:xfrm>
          <a:prstGeom prst="rect">
            <a:avLst/>
          </a:prstGeom>
          <a:noFill/>
          <a:ln w="9525">
            <a:noFill/>
            <a:miter lim="800000"/>
            <a:headEnd/>
            <a:tailEnd/>
          </a:ln>
        </p:spPr>
      </p:pic>
      <p:sp>
        <p:nvSpPr>
          <p:cNvPr id="8" name="jpmDocTracker"/>
          <p:cNvSpPr>
            <a:spLocks noChangeArrowheads="1"/>
          </p:cNvSpPr>
          <p:nvPr userDrawn="1">
            <p:custDataLst>
              <p:tags r:id="rId18"/>
            </p:custDataLst>
          </p:nvPr>
        </p:nvSpPr>
        <p:spPr bwMode="auto">
          <a:xfrm rot="16200000">
            <a:off x="-1344612" y="5248275"/>
            <a:ext cx="3959225" cy="136525"/>
          </a:xfrm>
          <a:prstGeom prst="rect">
            <a:avLst/>
          </a:prstGeom>
          <a:noFill/>
          <a:ln w="9525">
            <a:noFill/>
            <a:miter lim="800000"/>
            <a:headEnd/>
            <a:tailEnd/>
          </a:ln>
          <a:effectLst/>
        </p:spPr>
        <p:txBody>
          <a:bodyPr wrap="none" lIns="0" tIns="0" rIns="0" bIns="0" anchor="b"/>
          <a:lstStyle/>
          <a:p>
            <a:pPr eaLnBrk="0" hangingPunct="0">
              <a:lnSpc>
                <a:spcPts val="1200"/>
              </a:lnSpc>
              <a:defRPr/>
            </a:pPr>
            <a:r>
              <a:rPr lang="en-US" sz="900" noProof="1">
                <a:solidFill>
                  <a:srgbClr val="808080"/>
                </a:solidFill>
                <a:ea typeface="LF_Kai" pitchFamily="2" charset="-122"/>
                <a:cs typeface="+mn-cs"/>
              </a:rPr>
              <a:t>U N I V E R S I T Y   O F  C A L I F O R N I A </a:t>
            </a:r>
          </a:p>
        </p:txBody>
      </p:sp>
    </p:spTree>
  </p:cSld>
  <p:clrMap bg1="lt1" tx1="dk1" bg2="lt2" tx2="dk2" accent1="accent1" accent2="accent2" accent3="accent3" accent4="accent4" accent5="accent5" accent6="accent6" hlink="hlink" folHlink="folHlink"/>
  <p:sldLayoutIdLst>
    <p:sldLayoutId id="2147483665" r:id="rId1"/>
    <p:sldLayoutId id="2147483664" r:id="rId2"/>
    <p:sldLayoutId id="2147483663" r:id="rId3"/>
    <p:sldLayoutId id="2147483662" r:id="rId4"/>
    <p:sldLayoutId id="2147483661" r:id="rId5"/>
    <p:sldLayoutId id="2147483660" r:id="rId6"/>
    <p:sldLayoutId id="2147483659" r:id="rId7"/>
    <p:sldLayoutId id="2147483658" r:id="rId8"/>
    <p:sldLayoutId id="2147483657" r:id="rId9"/>
    <p:sldLayoutId id="2147483656" r:id="rId10"/>
    <p:sldLayoutId id="2147483655" r:id="rId11"/>
    <p:sldLayoutId id="2147483654" r:id="rId12"/>
    <p:sldLayoutId id="2147483653" r:id="rId13"/>
    <p:sldLayoutId id="2147483652" r:id="rId14"/>
  </p:sldLayoutIdLst>
  <p:hf hdr="0" ftr="0" dt="0"/>
  <p:txStyles>
    <p:titleStyle>
      <a:lvl1pPr algn="l" defTabSz="1019175" rtl="0" eaLnBrk="0" fontAlgn="base" hangingPunct="0">
        <a:lnSpc>
          <a:spcPts val="2788"/>
        </a:lnSpc>
        <a:spcBef>
          <a:spcPct val="0"/>
        </a:spcBef>
        <a:spcAft>
          <a:spcPct val="0"/>
        </a:spcAft>
        <a:defRPr sz="2100" b="1">
          <a:solidFill>
            <a:schemeClr val="tx1"/>
          </a:solidFill>
          <a:latin typeface="+mj-lt"/>
          <a:ea typeface="+mj-ea"/>
          <a:cs typeface="LF_Kai"/>
        </a:defRPr>
      </a:lvl1pPr>
      <a:lvl2pPr algn="l" defTabSz="1019175" rtl="0" eaLnBrk="0" fontAlgn="base" hangingPunct="0">
        <a:lnSpc>
          <a:spcPts val="2788"/>
        </a:lnSpc>
        <a:spcBef>
          <a:spcPct val="0"/>
        </a:spcBef>
        <a:spcAft>
          <a:spcPct val="0"/>
        </a:spcAft>
        <a:defRPr sz="2100" b="1">
          <a:solidFill>
            <a:schemeClr val="tx1"/>
          </a:solidFill>
          <a:latin typeface="Trebuchet MS" pitchFamily="34" charset="0"/>
          <a:ea typeface="LF_Kai" pitchFamily="2" charset="-122"/>
          <a:cs typeface="LF_Kai"/>
        </a:defRPr>
      </a:lvl2pPr>
      <a:lvl3pPr algn="l" defTabSz="1019175" rtl="0" eaLnBrk="0" fontAlgn="base" hangingPunct="0">
        <a:lnSpc>
          <a:spcPts val="2788"/>
        </a:lnSpc>
        <a:spcBef>
          <a:spcPct val="0"/>
        </a:spcBef>
        <a:spcAft>
          <a:spcPct val="0"/>
        </a:spcAft>
        <a:defRPr sz="2100" b="1">
          <a:solidFill>
            <a:schemeClr val="tx1"/>
          </a:solidFill>
          <a:latin typeface="Trebuchet MS" pitchFamily="34" charset="0"/>
          <a:ea typeface="LF_Kai" pitchFamily="2" charset="-122"/>
          <a:cs typeface="LF_Kai"/>
        </a:defRPr>
      </a:lvl3pPr>
      <a:lvl4pPr algn="l" defTabSz="1019175" rtl="0" eaLnBrk="0" fontAlgn="base" hangingPunct="0">
        <a:lnSpc>
          <a:spcPts val="2788"/>
        </a:lnSpc>
        <a:spcBef>
          <a:spcPct val="0"/>
        </a:spcBef>
        <a:spcAft>
          <a:spcPct val="0"/>
        </a:spcAft>
        <a:defRPr sz="2100" b="1">
          <a:solidFill>
            <a:schemeClr val="tx1"/>
          </a:solidFill>
          <a:latin typeface="Trebuchet MS" pitchFamily="34" charset="0"/>
          <a:ea typeface="LF_Kai" pitchFamily="2" charset="-122"/>
          <a:cs typeface="LF_Kai"/>
        </a:defRPr>
      </a:lvl4pPr>
      <a:lvl5pPr algn="l" defTabSz="1019175" rtl="0" eaLnBrk="0" fontAlgn="base" hangingPunct="0">
        <a:lnSpc>
          <a:spcPts val="2788"/>
        </a:lnSpc>
        <a:spcBef>
          <a:spcPct val="0"/>
        </a:spcBef>
        <a:spcAft>
          <a:spcPct val="0"/>
        </a:spcAft>
        <a:defRPr sz="2100" b="1">
          <a:solidFill>
            <a:schemeClr val="tx1"/>
          </a:solidFill>
          <a:latin typeface="Trebuchet MS" pitchFamily="34" charset="0"/>
          <a:ea typeface="LF_Kai" pitchFamily="2" charset="-122"/>
          <a:cs typeface="LF_Kai"/>
        </a:defRPr>
      </a:lvl5pPr>
      <a:lvl6pPr marL="457200" algn="l" defTabSz="1019175" rtl="0" eaLnBrk="0" fontAlgn="base" hangingPunct="0">
        <a:lnSpc>
          <a:spcPts val="2788"/>
        </a:lnSpc>
        <a:spcBef>
          <a:spcPct val="0"/>
        </a:spcBef>
        <a:spcAft>
          <a:spcPct val="0"/>
        </a:spcAft>
        <a:defRPr sz="2100" b="1">
          <a:solidFill>
            <a:schemeClr val="tx1"/>
          </a:solidFill>
          <a:latin typeface="Trebuchet MS" pitchFamily="34" charset="0"/>
          <a:ea typeface="LF_Kai" pitchFamily="2" charset="-122"/>
        </a:defRPr>
      </a:lvl6pPr>
      <a:lvl7pPr marL="914400" algn="l" defTabSz="1019175" rtl="0" eaLnBrk="0" fontAlgn="base" hangingPunct="0">
        <a:lnSpc>
          <a:spcPts val="2788"/>
        </a:lnSpc>
        <a:spcBef>
          <a:spcPct val="0"/>
        </a:spcBef>
        <a:spcAft>
          <a:spcPct val="0"/>
        </a:spcAft>
        <a:defRPr sz="2100" b="1">
          <a:solidFill>
            <a:schemeClr val="tx1"/>
          </a:solidFill>
          <a:latin typeface="Trebuchet MS" pitchFamily="34" charset="0"/>
          <a:ea typeface="LF_Kai" pitchFamily="2" charset="-122"/>
        </a:defRPr>
      </a:lvl7pPr>
      <a:lvl8pPr marL="1371600" algn="l" defTabSz="1019175" rtl="0" eaLnBrk="0" fontAlgn="base" hangingPunct="0">
        <a:lnSpc>
          <a:spcPts val="2788"/>
        </a:lnSpc>
        <a:spcBef>
          <a:spcPct val="0"/>
        </a:spcBef>
        <a:spcAft>
          <a:spcPct val="0"/>
        </a:spcAft>
        <a:defRPr sz="2100" b="1">
          <a:solidFill>
            <a:schemeClr val="tx1"/>
          </a:solidFill>
          <a:latin typeface="Trebuchet MS" pitchFamily="34" charset="0"/>
          <a:ea typeface="LF_Kai" pitchFamily="2" charset="-122"/>
        </a:defRPr>
      </a:lvl8pPr>
      <a:lvl9pPr marL="1828800" algn="l" defTabSz="1019175" rtl="0" eaLnBrk="0" fontAlgn="base" hangingPunct="0">
        <a:lnSpc>
          <a:spcPts val="2788"/>
        </a:lnSpc>
        <a:spcBef>
          <a:spcPct val="0"/>
        </a:spcBef>
        <a:spcAft>
          <a:spcPct val="0"/>
        </a:spcAft>
        <a:defRPr sz="2100" b="1">
          <a:solidFill>
            <a:schemeClr val="tx1"/>
          </a:solidFill>
          <a:latin typeface="Trebuchet MS" pitchFamily="34" charset="0"/>
          <a:ea typeface="LF_Kai" pitchFamily="2" charset="-122"/>
        </a:defRPr>
      </a:lvl9pPr>
    </p:titleStyle>
    <p:bodyStyle>
      <a:lvl1pPr marL="342900" indent="-342900" algn="l" defTabSz="1019175" rtl="0" eaLnBrk="0" fontAlgn="base" hangingPunct="0">
        <a:lnSpc>
          <a:spcPct val="110000"/>
        </a:lnSpc>
        <a:spcBef>
          <a:spcPct val="70000"/>
        </a:spcBef>
        <a:spcAft>
          <a:spcPct val="0"/>
        </a:spcAft>
        <a:buClr>
          <a:srgbClr val="C0C0C0"/>
        </a:buClr>
        <a:buSzPct val="92000"/>
        <a:buFont typeface="Wingdings" pitchFamily="2" charset="2"/>
        <a:defRPr sz="1400">
          <a:solidFill>
            <a:schemeClr val="tx1"/>
          </a:solidFill>
          <a:latin typeface="+mn-lt"/>
          <a:ea typeface="+mn-ea"/>
          <a:cs typeface="LF_Kai"/>
        </a:defRPr>
      </a:lvl1pPr>
      <a:lvl2pPr marL="207963" indent="-206375" algn="l" defTabSz="1019175" rtl="0" eaLnBrk="0" fontAlgn="base" hangingPunct="0">
        <a:lnSpc>
          <a:spcPct val="110000"/>
        </a:lnSpc>
        <a:spcBef>
          <a:spcPct val="70000"/>
        </a:spcBef>
        <a:spcAft>
          <a:spcPct val="0"/>
        </a:spcAft>
        <a:buClr>
          <a:schemeClr val="folHlink"/>
        </a:buClr>
        <a:buSzPct val="175000"/>
        <a:buFont typeface="Arial" charset="0"/>
        <a:buChar char="•"/>
        <a:defRPr sz="1400">
          <a:solidFill>
            <a:schemeClr val="tx1"/>
          </a:solidFill>
          <a:latin typeface="+mn-lt"/>
          <a:ea typeface="+mn-ea"/>
          <a:cs typeface="LF_Kai"/>
        </a:defRPr>
      </a:lvl2pPr>
      <a:lvl3pPr marL="423863" indent="-212725" algn="l" defTabSz="1019175" rtl="0" eaLnBrk="0" fontAlgn="base" hangingPunct="0">
        <a:lnSpc>
          <a:spcPct val="110000"/>
        </a:lnSpc>
        <a:spcBef>
          <a:spcPct val="20000"/>
        </a:spcBef>
        <a:spcAft>
          <a:spcPct val="0"/>
        </a:spcAft>
        <a:buClr>
          <a:srgbClr val="C0C0C0"/>
        </a:buClr>
        <a:buSzPct val="175000"/>
        <a:buFont typeface="Trebuchet MS" pitchFamily="34" charset="0"/>
        <a:buChar char="―"/>
        <a:defRPr sz="1400">
          <a:solidFill>
            <a:schemeClr val="tx1"/>
          </a:solidFill>
          <a:latin typeface="+mn-lt"/>
          <a:ea typeface="+mn-ea"/>
          <a:cs typeface="LF_Kai"/>
        </a:defRPr>
      </a:lvl3pPr>
      <a:lvl4pPr marL="652463" indent="-225425" algn="l" defTabSz="1019175" rtl="0" eaLnBrk="0" fontAlgn="base" hangingPunct="0">
        <a:lnSpc>
          <a:spcPct val="110000"/>
        </a:lnSpc>
        <a:spcBef>
          <a:spcPct val="0"/>
        </a:spcBef>
        <a:spcAft>
          <a:spcPct val="0"/>
        </a:spcAft>
        <a:buClr>
          <a:schemeClr val="bg2"/>
        </a:buClr>
        <a:buChar char="—"/>
        <a:defRPr sz="1400">
          <a:solidFill>
            <a:schemeClr val="tx1"/>
          </a:solidFill>
          <a:latin typeface="+mn-lt"/>
          <a:ea typeface="+mn-ea"/>
          <a:cs typeface="LF_Kai"/>
        </a:defRPr>
      </a:lvl4pPr>
      <a:lvl5pPr marL="879475" indent="-225425" algn="l" defTabSz="1019175" rtl="0" eaLnBrk="0" fontAlgn="base" hangingPunct="0">
        <a:lnSpc>
          <a:spcPct val="110000"/>
        </a:lnSpc>
        <a:spcBef>
          <a:spcPct val="0"/>
        </a:spcBef>
        <a:spcAft>
          <a:spcPct val="0"/>
        </a:spcAft>
        <a:buClr>
          <a:srgbClr val="C0C0C0"/>
        </a:buClr>
        <a:buChar char="—"/>
        <a:defRPr sz="1400">
          <a:solidFill>
            <a:schemeClr val="tx1"/>
          </a:solidFill>
          <a:latin typeface="+mn-lt"/>
          <a:ea typeface="+mn-ea"/>
          <a:cs typeface="LF_Kai"/>
        </a:defRPr>
      </a:lvl5pPr>
      <a:lvl6pPr marL="1336675" indent="-225425" algn="l" defTabSz="1019175" rtl="0" eaLnBrk="0" fontAlgn="base" hangingPunct="0">
        <a:lnSpc>
          <a:spcPct val="110000"/>
        </a:lnSpc>
        <a:spcBef>
          <a:spcPct val="0"/>
        </a:spcBef>
        <a:spcAft>
          <a:spcPct val="0"/>
        </a:spcAft>
        <a:buClr>
          <a:srgbClr val="C0C0C0"/>
        </a:buClr>
        <a:buChar char="—"/>
        <a:defRPr sz="1400">
          <a:solidFill>
            <a:schemeClr val="tx1"/>
          </a:solidFill>
          <a:latin typeface="+mn-lt"/>
          <a:ea typeface="+mn-ea"/>
        </a:defRPr>
      </a:lvl6pPr>
      <a:lvl7pPr marL="1793875" indent="-225425" algn="l" defTabSz="1019175" rtl="0" eaLnBrk="0" fontAlgn="base" hangingPunct="0">
        <a:lnSpc>
          <a:spcPct val="110000"/>
        </a:lnSpc>
        <a:spcBef>
          <a:spcPct val="0"/>
        </a:spcBef>
        <a:spcAft>
          <a:spcPct val="0"/>
        </a:spcAft>
        <a:buClr>
          <a:srgbClr val="C0C0C0"/>
        </a:buClr>
        <a:buChar char="—"/>
        <a:defRPr sz="1400">
          <a:solidFill>
            <a:schemeClr val="tx1"/>
          </a:solidFill>
          <a:latin typeface="+mn-lt"/>
          <a:ea typeface="+mn-ea"/>
        </a:defRPr>
      </a:lvl7pPr>
      <a:lvl8pPr marL="2251075" indent="-225425" algn="l" defTabSz="1019175" rtl="0" eaLnBrk="0" fontAlgn="base" hangingPunct="0">
        <a:lnSpc>
          <a:spcPct val="110000"/>
        </a:lnSpc>
        <a:spcBef>
          <a:spcPct val="0"/>
        </a:spcBef>
        <a:spcAft>
          <a:spcPct val="0"/>
        </a:spcAft>
        <a:buClr>
          <a:srgbClr val="C0C0C0"/>
        </a:buClr>
        <a:buChar char="—"/>
        <a:defRPr sz="1400">
          <a:solidFill>
            <a:schemeClr val="tx1"/>
          </a:solidFill>
          <a:latin typeface="+mn-lt"/>
          <a:ea typeface="+mn-ea"/>
        </a:defRPr>
      </a:lvl8pPr>
      <a:lvl9pPr marL="2708275" indent="-225425" algn="l" defTabSz="1019175" rtl="0" eaLnBrk="0" fontAlgn="base" hangingPunct="0">
        <a:lnSpc>
          <a:spcPct val="110000"/>
        </a:lnSpc>
        <a:spcBef>
          <a:spcPct val="0"/>
        </a:spcBef>
        <a:spcAft>
          <a:spcPct val="0"/>
        </a:spcAft>
        <a:buClr>
          <a:srgbClr val="C0C0C0"/>
        </a:buClr>
        <a:buChar char="—"/>
        <a:defRPr sz="1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16.xml"/><Relationship Id="rId7" Type="http://schemas.openxmlformats.org/officeDocument/2006/relationships/tags" Target="../tags/tag20.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image" Target="../media/image12.jpeg"/><Relationship Id="rId5" Type="http://schemas.openxmlformats.org/officeDocument/2006/relationships/tags" Target="../tags/tag18.xml"/><Relationship Id="rId10" Type="http://schemas.openxmlformats.org/officeDocument/2006/relationships/image" Target="../media/image11.png"/><Relationship Id="rId4" Type="http://schemas.openxmlformats.org/officeDocument/2006/relationships/tags" Target="../tags/tag17.xml"/><Relationship Id="rId9"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ags" Target="../tags/tag2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tags" Target="../tags/tag29.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tags" Target="../tags/tag30.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tags" Target="../tags/tag31.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tags" Target="../tags/tag32.xm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tags" Target="../tags/tag3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tags" Target="../tags/tag3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tags" Target="../tags/tag35.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tags" Target="../tags/tag36.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21.xml"/><Relationship Id="rId4" Type="http://schemas.openxmlformats.org/officeDocument/2006/relationships/hyperlink" Target="../Agendas/Town%20Hall%20Agenda_2011-07-22%20v2.docx"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tags" Target="../tags/tag37.xml"/><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tags" Target="../tags/tag38.xml"/><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tags" Target="../tags/tag39.xml"/><Relationship Id="rId5" Type="http://schemas.openxmlformats.org/officeDocument/2006/relationships/image" Target="../media/image30.jpeg"/><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xml"/><Relationship Id="rId1" Type="http://schemas.openxmlformats.org/officeDocument/2006/relationships/tags" Target="../tags/tag40.xml"/><Relationship Id="rId5" Type="http://schemas.openxmlformats.org/officeDocument/2006/relationships/image" Target="../media/image32.png"/><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tags" Target="../tags/tag41.xml"/><Relationship Id="rId4" Type="http://schemas.openxmlformats.org/officeDocument/2006/relationships/image" Target="../media/image3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2.xml"/><Relationship Id="rId1" Type="http://schemas.openxmlformats.org/officeDocument/2006/relationships/tags" Target="../tags/tag42.xml"/><Relationship Id="rId5" Type="http://schemas.openxmlformats.org/officeDocument/2006/relationships/image" Target="../media/image34.jpeg"/><Relationship Id="rId4" Type="http://schemas.openxmlformats.org/officeDocument/2006/relationships/hyperlink" Target="http://www.amazon.com/gp/reader/1422181014/ref=sib_dp_pt#reader-link" TargetMode="Externa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2.xml"/><Relationship Id="rId1" Type="http://schemas.openxmlformats.org/officeDocument/2006/relationships/tags" Target="../tags/tag43.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2.xml"/><Relationship Id="rId1" Type="http://schemas.openxmlformats.org/officeDocument/2006/relationships/tags" Target="../tags/tag44.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2.xml"/><Relationship Id="rId1" Type="http://schemas.openxmlformats.org/officeDocument/2006/relationships/tags" Target="../tags/tag4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2.xml"/><Relationship Id="rId1" Type="http://schemas.openxmlformats.org/officeDocument/2006/relationships/tags" Target="../tags/tag46.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2.xml"/><Relationship Id="rId1" Type="http://schemas.openxmlformats.org/officeDocument/2006/relationships/tags" Target="../tags/tag4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2.xml"/><Relationship Id="rId1" Type="http://schemas.openxmlformats.org/officeDocument/2006/relationships/tags" Target="../tags/tag48.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2.xml"/><Relationship Id="rId1" Type="http://schemas.openxmlformats.org/officeDocument/2006/relationships/tags" Target="../tags/tag49.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2.xml"/><Relationship Id="rId1" Type="http://schemas.openxmlformats.org/officeDocument/2006/relationships/tags" Target="../tags/tag50.xml"/><Relationship Id="rId4" Type="http://schemas.openxmlformats.org/officeDocument/2006/relationships/image" Target="../media/image35.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2.xml"/><Relationship Id="rId1" Type="http://schemas.openxmlformats.org/officeDocument/2006/relationships/tags" Target="../tags/tag5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2.xml"/><Relationship Id="rId1" Type="http://schemas.openxmlformats.org/officeDocument/2006/relationships/tags" Target="../tags/tag5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xml"/><Relationship Id="rId1" Type="http://schemas.openxmlformats.org/officeDocument/2006/relationships/tags" Target="../tags/tag53.xml"/><Relationship Id="rId4" Type="http://schemas.openxmlformats.org/officeDocument/2006/relationships/image" Target="../media/image36.e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2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23.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24.xml"/><Relationship Id="rId6" Type="http://schemas.openxmlformats.org/officeDocument/2006/relationships/image" Target="../media/image13.jpe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2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26.xml"/><Relationship Id="rId5" Type="http://schemas.openxmlformats.org/officeDocument/2006/relationships/image" Target="../media/image19.pn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tags" Target="../tags/tag2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ChangeArrowheads="1"/>
          </p:cNvSpPr>
          <p:nvPr>
            <p:custDataLst>
              <p:tags r:id="rId2"/>
            </p:custDataLst>
          </p:nvPr>
        </p:nvSpPr>
        <p:spPr bwMode="auto">
          <a:xfrm>
            <a:off x="0" y="6446838"/>
            <a:ext cx="10058400" cy="1325562"/>
          </a:xfrm>
          <a:prstGeom prst="rect">
            <a:avLst/>
          </a:prstGeom>
          <a:solidFill>
            <a:schemeClr val="bg2">
              <a:lumMod val="75000"/>
            </a:schemeClr>
          </a:solidFill>
          <a:ln w="9525">
            <a:noFill/>
            <a:miter lim="800000"/>
            <a:headEnd/>
            <a:tailEnd/>
          </a:ln>
        </p:spPr>
        <p:txBody>
          <a:bodyPr wrap="none" lIns="50941" tIns="50941" rIns="50941" bIns="50941" anchor="ctr"/>
          <a:lstStyle/>
          <a:p>
            <a:pPr algn="ctr" eaLnBrk="0" hangingPunct="0">
              <a:spcBef>
                <a:spcPct val="50000"/>
              </a:spcBef>
              <a:defRPr/>
            </a:pPr>
            <a:endParaRPr lang="en-US">
              <a:ea typeface="+mn-ea"/>
              <a:cs typeface="+mn-cs"/>
            </a:endParaRPr>
          </a:p>
        </p:txBody>
      </p:sp>
      <p:sp>
        <p:nvSpPr>
          <p:cNvPr id="18435" name="Rectangle 4"/>
          <p:cNvSpPr>
            <a:spLocks noChangeArrowheads="1"/>
          </p:cNvSpPr>
          <p:nvPr>
            <p:custDataLst>
              <p:tags r:id="rId3"/>
            </p:custDataLst>
          </p:nvPr>
        </p:nvSpPr>
        <p:spPr bwMode="auto">
          <a:xfrm>
            <a:off x="198438" y="3124200"/>
            <a:ext cx="9639300" cy="3048000"/>
          </a:xfrm>
          <a:prstGeom prst="rect">
            <a:avLst/>
          </a:prstGeom>
          <a:noFill/>
          <a:ln w="9525">
            <a:noFill/>
            <a:miter lim="800000"/>
            <a:headEnd/>
            <a:tailEnd/>
          </a:ln>
        </p:spPr>
        <p:txBody>
          <a:bodyPr lIns="50936" tIns="0" rIns="50936" bIns="0" anchor="ctr"/>
          <a:lstStyle/>
          <a:p>
            <a:pPr algn="ctr" defTabSz="1355725" eaLnBrk="0" hangingPunct="0"/>
            <a:endParaRPr lang="en-US" dirty="0" smtClean="0"/>
          </a:p>
          <a:p>
            <a:pPr algn="ctr" defTabSz="1355725" eaLnBrk="0" hangingPunct="0"/>
            <a:endParaRPr lang="en-US" sz="2200" dirty="0" smtClean="0"/>
          </a:p>
          <a:p>
            <a:pPr algn="ctr" defTabSz="1355725" eaLnBrk="0" hangingPunct="0"/>
            <a:endParaRPr lang="en-US" sz="2200" dirty="0" smtClean="0"/>
          </a:p>
          <a:p>
            <a:pPr algn="ctr" defTabSz="1355725" eaLnBrk="0" hangingPunct="0"/>
            <a:endParaRPr lang="en-US" sz="3000" dirty="0" smtClean="0">
              <a:solidFill>
                <a:schemeClr val="accent1"/>
              </a:solidFill>
            </a:endParaRPr>
          </a:p>
          <a:p>
            <a:pPr algn="ctr" defTabSz="1355725" eaLnBrk="0" hangingPunct="0"/>
            <a:r>
              <a:rPr lang="en-US" sz="2400" dirty="0" smtClean="0">
                <a:solidFill>
                  <a:schemeClr val="accent1"/>
                </a:solidFill>
              </a:rPr>
              <a:t>Managers’ Town Hall</a:t>
            </a:r>
          </a:p>
          <a:p>
            <a:pPr algn="ctr" defTabSz="1355725" eaLnBrk="0" hangingPunct="0"/>
            <a:endParaRPr lang="en-US" sz="1000" dirty="0" smtClean="0"/>
          </a:p>
          <a:p>
            <a:pPr algn="ctr" defTabSz="1355725" eaLnBrk="0" hangingPunct="0"/>
            <a:r>
              <a:rPr lang="en-US" sz="1600" dirty="0" smtClean="0">
                <a:solidFill>
                  <a:schemeClr val="accent1"/>
                </a:solidFill>
              </a:rPr>
              <a:t>October 21, 2011</a:t>
            </a:r>
          </a:p>
          <a:p>
            <a:pPr algn="ctr" defTabSz="1355725" eaLnBrk="0" hangingPunct="0"/>
            <a:r>
              <a:rPr lang="en-US" sz="1600" dirty="0" smtClean="0">
                <a:solidFill>
                  <a:schemeClr val="accent1"/>
                </a:solidFill>
              </a:rPr>
              <a:t>Franklin Lobby Conference Room</a:t>
            </a:r>
          </a:p>
          <a:p>
            <a:pPr algn="ctr" defTabSz="1355725" eaLnBrk="0" hangingPunct="0"/>
            <a:r>
              <a:rPr lang="en-US" sz="1600" dirty="0" smtClean="0">
                <a:solidFill>
                  <a:schemeClr val="accent1"/>
                </a:solidFill>
              </a:rPr>
              <a:t>2:30-4:00 p.m.</a:t>
            </a:r>
            <a:endParaRPr lang="en-US" sz="1600" dirty="0">
              <a:solidFill>
                <a:schemeClr val="accent1"/>
              </a:solidFill>
            </a:endParaRPr>
          </a:p>
        </p:txBody>
      </p:sp>
      <p:pic>
        <p:nvPicPr>
          <p:cNvPr id="18436" name="Picture 5"/>
          <p:cNvPicPr>
            <a:picLocks noChangeAspect="1" noChangeArrowheads="1"/>
          </p:cNvPicPr>
          <p:nvPr>
            <p:custDataLst>
              <p:tags r:id="rId4"/>
            </p:custDataLst>
          </p:nvPr>
        </p:nvPicPr>
        <p:blipFill>
          <a:blip r:embed="rId10" cstate="print"/>
          <a:srcRect/>
          <a:stretch>
            <a:fillRect/>
          </a:stretch>
        </p:blipFill>
        <p:spPr bwMode="auto">
          <a:xfrm>
            <a:off x="3694113" y="433388"/>
            <a:ext cx="2671762" cy="2752725"/>
          </a:xfrm>
          <a:prstGeom prst="rect">
            <a:avLst/>
          </a:prstGeom>
          <a:noFill/>
          <a:ln w="9525">
            <a:noFill/>
            <a:miter lim="800000"/>
            <a:headEnd/>
            <a:tailEnd/>
          </a:ln>
        </p:spPr>
      </p:pic>
      <p:sp>
        <p:nvSpPr>
          <p:cNvPr id="13" name="Rectangle 7"/>
          <p:cNvSpPr>
            <a:spLocks noChangeArrowheads="1"/>
          </p:cNvSpPr>
          <p:nvPr>
            <p:custDataLst>
              <p:tags r:id="rId5"/>
            </p:custDataLst>
          </p:nvPr>
        </p:nvSpPr>
        <p:spPr bwMode="auto">
          <a:xfrm>
            <a:off x="0" y="0"/>
            <a:ext cx="10058400" cy="250825"/>
          </a:xfrm>
          <a:prstGeom prst="rect">
            <a:avLst/>
          </a:prstGeom>
          <a:solidFill>
            <a:schemeClr val="bg2">
              <a:lumMod val="75000"/>
            </a:schemeClr>
          </a:solidFill>
          <a:ln w="9525">
            <a:noFill/>
            <a:miter lim="800000"/>
            <a:headEnd/>
            <a:tailEnd/>
          </a:ln>
        </p:spPr>
        <p:txBody>
          <a:bodyPr wrap="none" lIns="50941" tIns="50941" rIns="50941" bIns="50941" anchor="ctr"/>
          <a:lstStyle/>
          <a:p>
            <a:pPr algn="ctr" eaLnBrk="0" hangingPunct="0">
              <a:spcBef>
                <a:spcPct val="50000"/>
              </a:spcBef>
              <a:defRPr/>
            </a:pPr>
            <a:endParaRPr lang="en-US">
              <a:ea typeface="+mn-ea"/>
              <a:cs typeface="+mn-cs"/>
            </a:endParaRPr>
          </a:p>
        </p:txBody>
      </p:sp>
      <p:sp>
        <p:nvSpPr>
          <p:cNvPr id="18438" name="Rectangle 8"/>
          <p:cNvSpPr>
            <a:spLocks noChangeArrowheads="1"/>
          </p:cNvSpPr>
          <p:nvPr>
            <p:custDataLst>
              <p:tags r:id="rId6"/>
            </p:custDataLst>
          </p:nvPr>
        </p:nvSpPr>
        <p:spPr bwMode="auto">
          <a:xfrm rot="10800000">
            <a:off x="0" y="6365875"/>
            <a:ext cx="10058400" cy="74613"/>
          </a:xfrm>
          <a:prstGeom prst="rect">
            <a:avLst/>
          </a:prstGeom>
          <a:solidFill>
            <a:srgbClr val="FFCC00"/>
          </a:solidFill>
          <a:ln w="9525">
            <a:noFill/>
            <a:miter lim="800000"/>
            <a:headEnd/>
            <a:tailEnd/>
          </a:ln>
        </p:spPr>
        <p:txBody>
          <a:bodyPr wrap="none" lIns="50941" tIns="50941" rIns="50941" bIns="50941" anchor="ctr"/>
          <a:lstStyle/>
          <a:p>
            <a:pPr algn="ctr" eaLnBrk="0" hangingPunct="0">
              <a:spcBef>
                <a:spcPct val="50000"/>
              </a:spcBef>
            </a:pPr>
            <a:endParaRPr lang="en-US"/>
          </a:p>
        </p:txBody>
      </p:sp>
      <p:sp>
        <p:nvSpPr>
          <p:cNvPr id="18439" name="Rectangle 9"/>
          <p:cNvSpPr>
            <a:spLocks noChangeArrowheads="1"/>
          </p:cNvSpPr>
          <p:nvPr>
            <p:custDataLst>
              <p:tags r:id="rId7"/>
            </p:custDataLst>
          </p:nvPr>
        </p:nvSpPr>
        <p:spPr bwMode="auto">
          <a:xfrm rot="10800000">
            <a:off x="0" y="185738"/>
            <a:ext cx="10058400" cy="74612"/>
          </a:xfrm>
          <a:prstGeom prst="rect">
            <a:avLst/>
          </a:prstGeom>
          <a:solidFill>
            <a:srgbClr val="FFCC00"/>
          </a:solidFill>
          <a:ln w="9525">
            <a:noFill/>
            <a:miter lim="800000"/>
            <a:headEnd/>
            <a:tailEnd/>
          </a:ln>
        </p:spPr>
        <p:txBody>
          <a:bodyPr wrap="none" lIns="50941" tIns="50941" rIns="50941" bIns="50941" anchor="ctr"/>
          <a:lstStyle/>
          <a:p>
            <a:pPr algn="ctr" eaLnBrk="0" hangingPunct="0">
              <a:spcBef>
                <a:spcPct val="50000"/>
              </a:spcBef>
            </a:pPr>
            <a:endParaRPr lang="en-US"/>
          </a:p>
        </p:txBody>
      </p:sp>
      <p:pic>
        <p:nvPicPr>
          <p:cNvPr id="8" name="Picture 3"/>
          <p:cNvPicPr>
            <a:picLocks noChangeAspect="1" noChangeArrowheads="1"/>
          </p:cNvPicPr>
          <p:nvPr/>
        </p:nvPicPr>
        <p:blipFill>
          <a:blip r:embed="rId11" cstate="print"/>
          <a:srcRect/>
          <a:stretch>
            <a:fillRect/>
          </a:stretch>
        </p:blipFill>
        <p:spPr bwMode="auto">
          <a:xfrm>
            <a:off x="2362200" y="3352800"/>
            <a:ext cx="5412013" cy="1219200"/>
          </a:xfrm>
          <a:prstGeom prst="rect">
            <a:avLst/>
          </a:prstGeom>
          <a:noFill/>
          <a:ln w="9525">
            <a:noFill/>
            <a:miter lim="800000"/>
            <a:headEnd/>
            <a:tailEnd/>
          </a:ln>
          <a:effectLst/>
        </p:spPr>
      </p:pic>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txBox="1">
            <a:spLocks noChangeArrowheads="1"/>
          </p:cNvSpPr>
          <p:nvPr/>
        </p:nvSpPr>
        <p:spPr bwMode="auto">
          <a:xfrm>
            <a:off x="762000" y="838200"/>
            <a:ext cx="7239000" cy="2889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marL="0" lvl="1" defTabSz="1019175" eaLnBrk="0" hangingPunct="0">
              <a:lnSpc>
                <a:spcPts val="2788"/>
              </a:lnSpc>
            </a:pPr>
            <a:r>
              <a:rPr lang="en-US" sz="2300" b="1" kern="0" dirty="0" smtClean="0">
                <a:ea typeface="LF_Kai" pitchFamily="2" charset="-122"/>
              </a:rPr>
              <a:t>HR Announcements, Comments and Questions?</a:t>
            </a:r>
            <a:endParaRPr kumimoji="0" lang="en-US" sz="2300" b="1" i="0" u="none" strike="noStrike" kern="0" cap="none" spc="0" normalizeH="0" baseline="0" noProof="0" dirty="0" smtClean="0">
              <a:ln>
                <a:noFill/>
              </a:ln>
              <a:solidFill>
                <a:schemeClr val="accent1"/>
              </a:solidFill>
              <a:effectLst/>
              <a:uLnTx/>
              <a:uFillTx/>
              <a:latin typeface="Trebuchet MS" pitchFamily="34" charset="0"/>
              <a:ea typeface="LF_Kai" pitchFamily="2" charset="-122"/>
              <a:cs typeface="LF_Kai"/>
            </a:endParaRPr>
          </a:p>
        </p:txBody>
      </p:sp>
      <p:sp>
        <p:nvSpPr>
          <p:cNvPr id="31" name="Rectangle 30"/>
          <p:cNvSpPr>
            <a:spLocks noChangeArrowheads="1"/>
          </p:cNvSpPr>
          <p:nvPr/>
        </p:nvSpPr>
        <p:spPr bwMode="gray">
          <a:xfrm>
            <a:off x="228600" y="1752600"/>
            <a:ext cx="8686800" cy="4191000"/>
          </a:xfrm>
          <a:prstGeom prst="rect">
            <a:avLst/>
          </a:prstGeom>
          <a:noFill/>
          <a:ln w="9525">
            <a:noFill/>
            <a:miter lim="800000"/>
            <a:headEnd/>
            <a:tailEnd/>
          </a:ln>
        </p:spPr>
        <p:txBody>
          <a:bodyPr lIns="91429" tIns="36571" rIns="36571" bIns="36571"/>
          <a:lstStyle/>
          <a:p>
            <a:pPr marL="1373188" lvl="3" indent="-457200" algn="just" defTabSz="1019175" eaLnBrk="0" hangingPunct="0">
              <a:buClr>
                <a:schemeClr val="folHlink"/>
              </a:buClr>
              <a:buSzPct val="125000"/>
              <a:buAutoNum type="arabicPeriod"/>
            </a:pPr>
            <a:r>
              <a:rPr lang="en-US" sz="2400" b="1" dirty="0" smtClean="0">
                <a:solidFill>
                  <a:schemeClr val="bg2"/>
                </a:solidFill>
                <a:sym typeface="Wingdings" pitchFamily="2" charset="2"/>
              </a:rPr>
              <a:t>New Interim UCOP Local HR Business Partner: </a:t>
            </a:r>
          </a:p>
          <a:p>
            <a:pPr marL="1373188" lvl="3" indent="-457200" algn="just" defTabSz="1019175" eaLnBrk="0" hangingPunct="0">
              <a:buClr>
                <a:schemeClr val="folHlink"/>
              </a:buClr>
              <a:buSzPct val="125000"/>
            </a:pPr>
            <a:r>
              <a:rPr lang="en-US" sz="2400" b="1" dirty="0" smtClean="0">
                <a:solidFill>
                  <a:schemeClr val="bg2"/>
                </a:solidFill>
                <a:sym typeface="Wingdings" pitchFamily="2" charset="2"/>
              </a:rPr>
              <a:t>	</a:t>
            </a:r>
            <a:r>
              <a:rPr lang="en-US" sz="2400" b="1" dirty="0" smtClean="0">
                <a:solidFill>
                  <a:schemeClr val="bg2">
                    <a:lumMod val="40000"/>
                    <a:lumOff val="60000"/>
                  </a:schemeClr>
                </a:solidFill>
                <a:sym typeface="Wingdings" pitchFamily="2" charset="2"/>
              </a:rPr>
              <a:t>Karen Basey</a:t>
            </a:r>
          </a:p>
          <a:p>
            <a:pPr marL="1373188" lvl="3" indent="-457200" algn="just" defTabSz="1019175" eaLnBrk="0" hangingPunct="0">
              <a:buClr>
                <a:schemeClr val="folHlink"/>
              </a:buClr>
              <a:buSzPct val="125000"/>
            </a:pPr>
            <a:endParaRPr lang="en-US" sz="2400" b="1" dirty="0" smtClean="0">
              <a:solidFill>
                <a:schemeClr val="bg2"/>
              </a:solidFill>
              <a:sym typeface="Wingdings" pitchFamily="2" charset="2"/>
            </a:endParaRPr>
          </a:p>
          <a:p>
            <a:pPr marL="1373188" lvl="3" indent="-457200" algn="just" defTabSz="1019175" eaLnBrk="0" hangingPunct="0">
              <a:buClr>
                <a:schemeClr val="folHlink"/>
              </a:buClr>
              <a:buSzPct val="125000"/>
            </a:pPr>
            <a:endParaRPr lang="en-US" sz="2400" b="1" dirty="0" smtClean="0">
              <a:solidFill>
                <a:schemeClr val="bg2"/>
              </a:solidFill>
              <a:sym typeface="Wingdings" pitchFamily="2" charset="2"/>
            </a:endParaRPr>
          </a:p>
          <a:p>
            <a:pPr marL="1373188" lvl="3" indent="-457200" algn="just" defTabSz="1019175" eaLnBrk="0" hangingPunct="0">
              <a:buClr>
                <a:schemeClr val="folHlink"/>
              </a:buClr>
              <a:buSzPct val="125000"/>
            </a:pPr>
            <a:endParaRPr lang="en-US" sz="2400" b="1" dirty="0" smtClean="0">
              <a:solidFill>
                <a:schemeClr val="bg2"/>
              </a:solidFill>
              <a:sym typeface="Wingdings" pitchFamily="2" charset="2"/>
            </a:endParaRPr>
          </a:p>
          <a:p>
            <a:pPr marL="1373188" lvl="3" indent="-457200" algn="just" defTabSz="1019175" eaLnBrk="0" hangingPunct="0">
              <a:buClr>
                <a:schemeClr val="folHlink"/>
              </a:buClr>
              <a:buSzPct val="125000"/>
            </a:pPr>
            <a:r>
              <a:rPr lang="en-US" sz="2400" b="1" dirty="0" smtClean="0">
                <a:solidFill>
                  <a:schemeClr val="bg2"/>
                </a:solidFill>
                <a:sym typeface="Wingdings" pitchFamily="2" charset="2"/>
              </a:rPr>
              <a:t>2. Performance Evaluations Completed in September</a:t>
            </a:r>
          </a:p>
          <a:p>
            <a:pPr marL="1373188" lvl="3" indent="-457200" algn="just" defTabSz="1019175" eaLnBrk="0" hangingPunct="0">
              <a:buClr>
                <a:schemeClr val="folHlink"/>
              </a:buClr>
              <a:buSzPct val="125000"/>
            </a:pPr>
            <a:r>
              <a:rPr lang="en-US" sz="2400" b="1" dirty="0" smtClean="0">
                <a:solidFill>
                  <a:schemeClr val="bg2">
                    <a:lumMod val="40000"/>
                    <a:lumOff val="60000"/>
                  </a:schemeClr>
                </a:solidFill>
                <a:sym typeface="Wingdings" pitchFamily="2" charset="2"/>
              </a:rPr>
              <a:t>	Questions or Comments?</a:t>
            </a:r>
          </a:p>
          <a:p>
            <a:pPr marL="1373188" lvl="3" indent="-457200" algn="just" defTabSz="1019175" eaLnBrk="0" hangingPunct="0">
              <a:buClr>
                <a:schemeClr val="folHlink"/>
              </a:buClr>
              <a:buSzPct val="125000"/>
            </a:pPr>
            <a:endParaRPr lang="en-US" sz="2400" b="1" dirty="0" smtClean="0">
              <a:solidFill>
                <a:schemeClr val="bg2">
                  <a:lumMod val="40000"/>
                  <a:lumOff val="60000"/>
                </a:schemeClr>
              </a:solidFill>
              <a:sym typeface="Wingdings" pitchFamily="2" charset="2"/>
            </a:endParaRPr>
          </a:p>
          <a:p>
            <a:pPr marL="1373188" lvl="3" indent="-457200" algn="just" defTabSz="1019175" eaLnBrk="0" hangingPunct="0">
              <a:buClr>
                <a:schemeClr val="folHlink"/>
              </a:buClr>
              <a:buSzPct val="125000"/>
            </a:pPr>
            <a:endParaRPr lang="en-US" sz="2400" b="1" dirty="0" smtClean="0">
              <a:solidFill>
                <a:schemeClr val="bg2"/>
              </a:solidFill>
              <a:sym typeface="Wingdings" pitchFamily="2" charset="2"/>
            </a:endParaRPr>
          </a:p>
          <a:p>
            <a:pPr marL="1373188" lvl="3" indent="-457200" algn="just" defTabSz="1019175" eaLnBrk="0" hangingPunct="0">
              <a:buClr>
                <a:schemeClr val="folHlink"/>
              </a:buClr>
              <a:buSzPct val="125000"/>
            </a:pPr>
            <a:endParaRPr lang="en-US" sz="2400" b="1" dirty="0" smtClean="0">
              <a:solidFill>
                <a:schemeClr val="bg2"/>
              </a:solidFill>
              <a:sym typeface="Wingdings" pitchFamily="2" charset="2"/>
            </a:endParaRPr>
          </a:p>
          <a:p>
            <a:pPr marL="1373188" lvl="3" indent="-457200" algn="just" defTabSz="1019175" eaLnBrk="0" hangingPunct="0">
              <a:buClr>
                <a:schemeClr val="folHlink"/>
              </a:buClr>
              <a:buSzPct val="125000"/>
            </a:pPr>
            <a:r>
              <a:rPr lang="en-US" sz="2400" b="1" dirty="0" smtClean="0">
                <a:solidFill>
                  <a:schemeClr val="bg2"/>
                </a:solidFill>
                <a:sym typeface="Wingdings" pitchFamily="2" charset="2"/>
              </a:rPr>
              <a:t>3. All Merits should have been communicated!</a:t>
            </a:r>
          </a:p>
          <a:p>
            <a:pPr marL="1373188" lvl="3" indent="-457200" algn="just" defTabSz="1019175" eaLnBrk="0" hangingPunct="0">
              <a:buClr>
                <a:schemeClr val="folHlink"/>
              </a:buClr>
              <a:buSzPct val="125000"/>
            </a:pPr>
            <a:r>
              <a:rPr lang="en-US" sz="2400" b="1" dirty="0" smtClean="0">
                <a:solidFill>
                  <a:schemeClr val="bg2"/>
                </a:solidFill>
                <a:sym typeface="Wingdings" pitchFamily="2" charset="2"/>
              </a:rPr>
              <a:t>	</a:t>
            </a:r>
            <a:r>
              <a:rPr lang="en-US" sz="2400" b="1" dirty="0" smtClean="0">
                <a:solidFill>
                  <a:schemeClr val="bg2">
                    <a:lumMod val="40000"/>
                    <a:lumOff val="60000"/>
                  </a:schemeClr>
                </a:solidFill>
                <a:sym typeface="Wingdings" pitchFamily="2" charset="2"/>
              </a:rPr>
              <a:t> Questions or Comments?</a:t>
            </a:r>
            <a:endParaRPr lang="en-US" sz="2400" b="1" dirty="0" smtClean="0">
              <a:solidFill>
                <a:schemeClr val="bg2"/>
              </a:solidFill>
              <a:sym typeface="Wingdings" pitchFamily="2" charset="2"/>
            </a:endParaRPr>
          </a:p>
          <a:p>
            <a:pPr marL="1373188" lvl="3" indent="-457200" algn="just" defTabSz="1019175" eaLnBrk="0" hangingPunct="0">
              <a:buClr>
                <a:schemeClr val="folHlink"/>
              </a:buClr>
              <a:buSzPct val="125000"/>
            </a:pPr>
            <a:endParaRPr lang="en-US" sz="2400" b="1" dirty="0" smtClean="0">
              <a:solidFill>
                <a:schemeClr val="accent1"/>
              </a:solidFill>
              <a:sym typeface="Wingdings" pitchFamily="2" charset="2"/>
            </a:endParaRPr>
          </a:p>
        </p:txBody>
      </p:sp>
    </p:spTree>
    <p:custDataLst>
      <p:tags r:id="rId1"/>
    </p:custDataLst>
  </p:cSld>
  <p:clrMapOvr>
    <a:masterClrMapping/>
  </p:clrMapOvr>
  <p:transition>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gray">
          <a:xfrm>
            <a:off x="457200" y="1371600"/>
            <a:ext cx="8915400" cy="2514600"/>
          </a:xfrm>
          <a:prstGeom prst="rect">
            <a:avLst/>
          </a:prstGeom>
          <a:noFill/>
          <a:ln w="9525">
            <a:noFill/>
            <a:miter lim="800000"/>
            <a:headEnd/>
            <a:tailEnd/>
          </a:ln>
        </p:spPr>
        <p:txBody>
          <a:bodyPr lIns="91429" tIns="36571" rIns="36571" bIns="36571"/>
          <a:lstStyle/>
          <a:p>
            <a:pPr marL="1373188" lvl="3" indent="-457200" algn="just" defTabSz="1019175" eaLnBrk="0" hangingPunct="0">
              <a:buClr>
                <a:schemeClr val="folHlink"/>
              </a:buClr>
              <a:buSzPct val="125000"/>
              <a:buFont typeface="+mj-lt"/>
              <a:buAutoNum type="arabicPeriod"/>
            </a:pPr>
            <a:endParaRPr lang="en-US" sz="3000" b="1" dirty="0" smtClean="0">
              <a:solidFill>
                <a:schemeClr val="accent1"/>
              </a:solidFill>
              <a:sym typeface="Wingdings" pitchFamily="2" charset="2"/>
            </a:endParaRPr>
          </a:p>
          <a:p>
            <a:pPr marL="1373188" lvl="3" indent="-457200" algn="just" defTabSz="1019175" eaLnBrk="0" hangingPunct="0">
              <a:buClr>
                <a:schemeClr val="folHlink"/>
              </a:buClr>
              <a:buSzPct val="125000"/>
            </a:pPr>
            <a:endParaRPr lang="en-US" sz="3000" b="1" dirty="0" smtClean="0">
              <a:solidFill>
                <a:schemeClr val="accent1"/>
              </a:solidFill>
              <a:sym typeface="Wingdings" pitchFamily="2" charset="2"/>
            </a:endParaRPr>
          </a:p>
          <a:p>
            <a:pPr marL="1373188" lvl="3" indent="-457200" algn="just" defTabSz="1019175" eaLnBrk="0" hangingPunct="0">
              <a:buClr>
                <a:schemeClr val="folHlink"/>
              </a:buClr>
              <a:buSzPct val="125000"/>
            </a:pPr>
            <a:r>
              <a:rPr lang="en-US" sz="3000" b="1" dirty="0" smtClean="0">
                <a:solidFill>
                  <a:schemeClr val="accent1"/>
                </a:solidFill>
                <a:sym typeface="Wingdings" pitchFamily="2" charset="2"/>
              </a:rPr>
              <a:t>Thank you to those who attended</a:t>
            </a:r>
          </a:p>
          <a:p>
            <a:pPr marL="1373188" lvl="3" indent="-457200" algn="just" defTabSz="1019175" eaLnBrk="0" hangingPunct="0">
              <a:buClr>
                <a:schemeClr val="folHlink"/>
              </a:buClr>
              <a:buSzPct val="125000"/>
            </a:pPr>
            <a:r>
              <a:rPr lang="en-US" sz="3000" b="1" dirty="0" smtClean="0">
                <a:sym typeface="Wingdings" pitchFamily="2" charset="2"/>
              </a:rPr>
              <a:t>	CFO Division BASEBALL Day!!</a:t>
            </a:r>
            <a:endParaRPr lang="en-US" sz="3000" b="1" dirty="0" smtClean="0">
              <a:solidFill>
                <a:schemeClr val="accent1"/>
              </a:solidFill>
              <a:sym typeface="Wingdings" pitchFamily="2" charset="2"/>
            </a:endParaRPr>
          </a:p>
          <a:p>
            <a:pPr marL="1373188" lvl="3" indent="-457200" algn="just" defTabSz="1019175" eaLnBrk="0" hangingPunct="0">
              <a:buClr>
                <a:schemeClr val="folHlink"/>
              </a:buClr>
              <a:buSzPct val="125000"/>
              <a:buFont typeface="+mj-lt"/>
              <a:buAutoNum type="arabicPeriod"/>
            </a:pPr>
            <a:endParaRPr lang="en-US" sz="3000" b="1" dirty="0" smtClean="0">
              <a:solidFill>
                <a:schemeClr val="accent1"/>
              </a:solidFill>
              <a:sym typeface="Wingdings" pitchFamily="2" charset="2"/>
            </a:endParaRPr>
          </a:p>
          <a:p>
            <a:pPr marL="1373188" lvl="3" indent="-457200" algn="just" defTabSz="1019175" eaLnBrk="0" hangingPunct="0">
              <a:buClr>
                <a:schemeClr val="folHlink"/>
              </a:buClr>
              <a:buSzPct val="125000"/>
              <a:buFont typeface="+mj-lt"/>
              <a:buAutoNum type="arabicPeriod"/>
            </a:pPr>
            <a:endParaRPr lang="en-US" sz="3000" b="1" dirty="0" smtClean="0">
              <a:solidFill>
                <a:schemeClr val="accent1"/>
              </a:solidFill>
              <a:sym typeface="Wingdings" pitchFamily="2" charset="2"/>
            </a:endParaRPr>
          </a:p>
          <a:p>
            <a:pPr marL="1373188" lvl="3" indent="-457200" algn="just" defTabSz="1019175" eaLnBrk="0" hangingPunct="0">
              <a:buClr>
                <a:schemeClr val="folHlink"/>
              </a:buClr>
              <a:buSzPct val="125000"/>
            </a:pPr>
            <a:endParaRPr lang="en-US" sz="2000" b="1" dirty="0" smtClean="0">
              <a:solidFill>
                <a:schemeClr val="accent1"/>
              </a:solidFill>
              <a:sym typeface="Wingdings" pitchFamily="2" charset="2"/>
            </a:endParaRPr>
          </a:p>
          <a:p>
            <a:pPr marL="1373188" lvl="3" indent="-457200" algn="just" defTabSz="1019175" eaLnBrk="0" hangingPunct="0">
              <a:buClr>
                <a:schemeClr val="folHlink"/>
              </a:buClr>
              <a:buSzPct val="125000"/>
            </a:pPr>
            <a:endParaRPr lang="en-US" sz="2000" b="1" dirty="0" smtClean="0">
              <a:solidFill>
                <a:schemeClr val="accent1"/>
              </a:solidFill>
              <a:sym typeface="Wingdings" pitchFamily="2" charset="2"/>
            </a:endParaRPr>
          </a:p>
          <a:p>
            <a:pPr marL="1373188" lvl="3" indent="-457200" algn="just" defTabSz="1019175" eaLnBrk="0" hangingPunct="0">
              <a:buClr>
                <a:schemeClr val="folHlink"/>
              </a:buClr>
              <a:buSzPct val="125000"/>
            </a:pPr>
            <a:endParaRPr lang="en-US" sz="2000" b="1" dirty="0" smtClean="0">
              <a:solidFill>
                <a:schemeClr val="accent1"/>
              </a:solidFill>
              <a:sym typeface="Wingdings" pitchFamily="2" charset="2"/>
            </a:endParaRPr>
          </a:p>
        </p:txBody>
      </p:sp>
      <p:sp>
        <p:nvSpPr>
          <p:cNvPr id="24577" name="Rectangle 2"/>
          <p:cNvSpPr>
            <a:spLocks noGrp="1" noChangeArrowheads="1"/>
          </p:cNvSpPr>
          <p:nvPr>
            <p:ph type="title"/>
          </p:nvPr>
        </p:nvSpPr>
        <p:spPr>
          <a:xfrm>
            <a:off x="838200" y="838200"/>
            <a:ext cx="7696200" cy="288925"/>
          </a:xfrm>
        </p:spPr>
        <p:txBody>
          <a:bodyPr/>
          <a:lstStyle/>
          <a:p>
            <a:pPr lvl="1"/>
            <a:r>
              <a:rPr lang="en-US" sz="2300" dirty="0" smtClean="0"/>
              <a:t>Events</a:t>
            </a:r>
          </a:p>
        </p:txBody>
      </p:sp>
      <p:sp>
        <p:nvSpPr>
          <p:cNvPr id="56" name="TextBox 55"/>
          <p:cNvSpPr txBox="1"/>
          <p:nvPr/>
        </p:nvSpPr>
        <p:spPr>
          <a:xfrm rot="233865">
            <a:off x="5286126" y="655755"/>
            <a:ext cx="808076" cy="307777"/>
          </a:xfrm>
          <a:prstGeom prst="rect">
            <a:avLst/>
          </a:prstGeom>
          <a:noFill/>
          <a:ln w="50800">
            <a:noFill/>
          </a:ln>
        </p:spPr>
        <p:txBody>
          <a:bodyPr wrap="square" rtlCol="0">
            <a:spAutoFit/>
          </a:bodyPr>
          <a:lstStyle/>
          <a:p>
            <a:pPr algn="ctr"/>
            <a:r>
              <a:rPr lang="en-US" dirty="0" smtClean="0">
                <a:solidFill>
                  <a:schemeClr val="bg1"/>
                </a:solidFill>
              </a:rPr>
              <a:t>Values</a:t>
            </a:r>
          </a:p>
        </p:txBody>
      </p:sp>
      <p:sp>
        <p:nvSpPr>
          <p:cNvPr id="93186" name="AutoShape 2" descr="data:image/jpg;base64,/9j/4AAQSkZJRgABAQAAAQABAAD/2wCEAAkGBhQSDhQQEA8QEBQUEBkQFA4QFhEQFBAQFBwWFRUQFRQYHycqFxkjGRUTHy8iIycsLCwsFR4xQTIqNSYrLSkBCQoKBQUFDQUFDSkYEhgpKSkpKSkpKSkpKSkpKSkpKSkpKSkpKSkpKSkpKSkpKSkpKSkpKSkpKSkpKSkpKSkpKf/AABEIAMwA9wMBIgACEQEDEQH/xAAbAAACAwEBAQAAAAAAAAAAAAAABAMFBgECB//EAEkQAAIBAQMEDQkIAQMDBQEAAAECAwAEERIFEyFTBhQVIzEzUVJzkZKT0iIyQVRxsbLR0wc0QmFiY3Kis0OBoSR0dRY1NsHCCP/EABQBAQAAAAAAAAAAAAAAAAAAAAD/xAAUEQEAAAAAAAAAAAAAAAAAAAAA/9oADAMBAAIRAxEAPwD7PLaXzhRERrkViWcp5xYXABTzf+a5nJtXF3j/AE67H94foo/ilpqgUzk2ri7x/p0ZybVxd4/06booFM5Nq4u8f6dGcm1cXeP9Om6KBTOTauLvH+nRnJtXF3j/AE6booFM5Nq4u8f6dGcm1cXeP9Om6KBTOTauLvH+nRnJtXF3j/TrL5O+0FpctS5KNjwtCpkefPBlzVyFXC4LyTnI9HovOnRV3YNl1kmWV4bVFKsK4pShLZpdOluTzT1Ggdzk2ri7x/p0ZybVxd4/06rZNnNhWBLQ1tgELsUSYtcjuvnKG4CR/wDR5KnynssslnEZtFqihEq4o84cOcGjzb+HhGj86BvOTauLvH+nRnJtXF3j/TqOfL0CWiOzPMizSrijhN+J106VHpHknqqHZRsijsNjltc2IpGAcK6WdmIVUH5liBQNZybVxd4/06M5Nq4u8f6dYXYr9sAtNshslpsEtia0xCazu7iRZkYMVbzVuDBWuOm8i6qu1f8A9ARLLI0eT55bLHMIXtiuo8psWErGRpvCORew0D0UH07OTauLvH+nRnJtXF3j/TrH7LPtjsNiiVlfbUsiJIlniNzZuRQ6u7Eb2CjAgHSbxo9Ij2WfbNZLEqLcbROwUtZYmF8IYBt8e64EXjRw/kKDaZybVxd4/wBOjOTauLvH+nTQNdoFM5Nq4u8f6dGcm1cXeP8ATpuigUzk2ri7x/p0ZybVxd4/06booFM5Nq4u8f6dGcm1cXeP9Om6KBTOTauLvH+nRnJtXF3j/TpuigWs1oYuyOiqQqterFwQxYelRd5v/NFcj+8P0UfxS0UBH94foo/ilpqlY/vD9FH8UtNUBRRRQFFFFAUUUUBRRRQfJtjv/wA5yh/2Q+Gx1P8AZMdGWf8AyU3/AOqNhViefZPlDKcattUxbWSZlZBLKogVgmIDEAYXvI/Llq+H2evFPa3sVuazJbWMk0LRJNhka/FJC5YYCcR4Qw6hQfNNkf8A8Lyb/wB2nvtNfTPtY2ObcyTMqm6WAbbhN9xDxXkge1cS+0jkrxsk+zGO05Ns+TYp2s8NnZXBwCV3KBlUkkgaS7k6NJPopj/0VO00882UM7JLYmsKnMIiQxu2JmCB/KY/meTkuoEfs0tj5QUZXnW5mgWxwryLHcbTLcDozk4YfxiWtXsgyLBarM0FrQPCbnZWZox5BxAllIIAIv4fRSOwfYtudYlsYmz6ozFHKCMgOS5U3E3+UW06OGvOz/ItoteTZrLZJEiklATHIWVc2SM4pKgnSt44PTQfKNg9lGU9kBtkCFLFk6IQ2cHEd7jVo7OgLabz5chvvI4Dw18/yd/7Ba//ACFl+C019m+znYRlbJ7xwSTZP2mHd5o4gxlkLKbjiMYvN+AcPAt1Ze0fYdlBBNYoJrIbJLaUnz0hkEqiISKgKheG6Q3gX3kDSNNAl9p2S4l2O5JtCwxrK8MKvMqqHdRZxcGYC9rsK3X8F1TfbrkyJLPk2ZIY0kkRs5KiqrS3JBdjYDyrrzw8tbn7QvsymteS7HYbJJENq4VxTlkxIkebB8lW0nQaj+077NrTlGz2KKzvZ1azKwcys6gkrGow4UN+lDw3eig+lrwV2uCu0BRRRQFFFFAUUUUBRRRQKx/eH6KP4paKI/vD9FH8UtFBE8xW0PdG771HpUxi7ypecwqXbjery9cHjoRv+ofoo/ilpLZRY89Y5IlMt7YQDCY8YuZTiukIV1F17KfOUMum+6gd22/q8vXB46NuN6vL1weOvncOxm1XPnLLGpkzUxWJohEjR2aeJogpbyTnGW4C8DH51wJGm2FZJls2ejm0qrJFBKSpaSzIt8eO4+egbNknhzd/poL7bjery9cHjo243q8vXB46ZxjlFUmzHJW2rC9mUm+Ro1xIQGjGcQmUEkaVALcuigstuN6vL1weOjbjery9cHjr53FsZtmcd7TDtgSSvJLEjxYZJpbJCiugZh5CTCdBfcRjVrvSHtj2xy1w2yB5TnUJU2h2dTdaYbKIBaUBN5Ehd1bRffGhu0mg223G9Xl64PHRtxvV5euDx0xjHKK7jHKKBbbbery9cHjo22/q8vXB46zuXtjQmyhFKIUZTZ5xLKSuic7W2uTeb9Gae64XDTzjfl//AEraTHZcVlJzUMEMqE2aQsYbLaonNzOAymWWIAk+jFoABoPpW3G9Xl64PHRtxvV5euDx1NEwwjgGgaL77vyvr3jHKKBbbjery9cHjo22/q8vXB46yez3Y5NaZFay6C9knsssiuEZL83PAwvIv32HBo9ExqqtOxm0GYytZsRlsV7qu12CWyV7TK6B2cFcBmj8pb8QQLwUH0Hbjery9cHjo243q8vXB46zmwTJMsAkzq5lGis6LAWVrpo4gs81ykhcTYRoOnNk+nTrMY5RQLbcb1eXrg8dG239Xl64PHXu1QJIhjkCurC5kPAw5DyivmE2wu07TjWODNynJ1viluaC9rRNm1gQnHdeVQjEOD0kUH0zbjery9cHjo243q8vXB46yWxzIU0dsxPFgRbRaZw+KMqUnWEIoAN+IYXBF1wwfmL9tjHKKBbbjery9cHjo22/q8vXB46YxjlFfPdkWxSeaXKEixK2cezmAERFnwizrI6uXGFQElBQ3Yr7+Sg3W3G9Xl64PHRtxvV5euDx1kth+RZ4bYzzxYFFmkhxhozGzm1TyjNqGJSMxyIVU+aLlvJWtrjHKKBfbjery9cHjo243q8vXB46ZxjlFZjZ3k2SeFBAhkdHMixnNtDI2BkzVoVmXyGDsMS6UNzeigvttt6vL1weOjbjery9cHjr59lLY5aZXtDtZseeezWlAXibMyJaFE0VzPdi2qkIJGgiMjhYg/RbNCkaLGgCqihFUcCqouAH+1AvZZS08l6Mm9x6GwG/TLzWNFSRH/qH6KP4paKCM2ZGtD40Rroo/OUNd5UvLU250Wpj7C/KvMf3h+ij+KWmqBfc6LUx9hflRudFqY+wvypiigrrZk+O+Peo+NH4F5G/KmdzotTH2F+Vebbwx9KPc1NUC+50Wpj7C/Kjc6LUx9hflTFFAq+TorjvMXBzF+VQ2DJ8eZj3qPi1/AvIPyp5+A+yocn8TH0a+4UBudFqY+wvyo3Oi1MfYX5UxRQL7nRamPsL8qVsmT48cu9R8aPwLq4vyqypSx+fN0o/xxUHvc6LUx9hflRudFqY+wvypiigX3Oi1MfYX5UtJk+PPoM1H5j/AIF5Y/yqxpWXj4/4P746D1udFqY+wvyo3Oi1MfYX5UxRQL7nRamPsL8qWyjk+MQvvUfBzF+VWNK5T4l/ZQLSmBbQlnMK45EaRd6GHCmENe911/lDRw03udFqY+wvypa15NdrXDOsiKsSupjKMzPnMN5DhgFuwj8J9NWNAvudFqY+wvyrm50Wpj7C/KmaKCpgssawu+11kIkluREjLNdI9yi+4dZAr3kzMzxCRYFXynQo6IGSSNmjdDdeLwysLwSDdoJFdzLvZpEhlEMjPKFlK5zAxkfysN4vu9tS5GsBhgWIlDhvF8augN5JvON3JY33lixJJJ9NBLudFqY+wvyo3Oi1MfYX5UxRQJWaBVncIqrvUfmgLfpl5KK9x/eH6KP4paKAj+8P0UfxS01Ve9mDWhyS4uiTzXkT8UvoUi+oMmzQzhs29ovRgrJI1rhdSQGF6SEG4ggg3XUFvRSu5y86XvZ/FRucvOl72fxUBbeGPpR7mpqqy2ZPW+PypeNA42fkb9Vcvhz+1s7Jnc0Zs3nbReIwQuI+Vo0kDTw6eQ0FpRSu5y86XvZ/FRucvOl72fxUDD8B9lQ5P4mPo19wrw+TluPlS8Gtn8VVrSwwwQmRrR5YVFWM2yZmbAXICR4j5qseD0UF7RSi5PUi/FN/vLOP+MVd3OXnS97P4qBqlLH583Sj/HFXdzl50vez+KkM1HGJ5JJJFRJLyxln0DNxcjaT/wA0FzRSFmsySIHU2gAi8B3tUTf7o5BH+4qXc5edL3s/ioGqVl4+P+D++Ojc5edL3s/ipaTJ655Bil8x/wDVn5Y/1UFnRVPHaIWtG18VqElzMA+3UVlQqGZZGuVgC68BPnCntzl50vez+KgapXKfEv7KNzl50vez+Klso5PUQucUvBrZ/FQWdFU9qtMEcqxPLMHbDoD2pgucYpHjcG5MTgquIi8i4U9ucvOl72fxUDVcpbc5edL3s/io3OXnS97P4qAyd5h6WX/I9NVTJHFFA8skkqqskhLZ2c6BI40ANeSdAuGkk1PYFimjzkbzFbyumS0oyspKsrKzAqQQRcRQWVFK7nLzpe9n8VG5y86XvZ/FQEf3h+ij+KWio7LAFnkALHe4/OZ39MvOJurtB6Xj5LuHNJdfy3y0lkDJskbTySiNDNKJc1E7zKpwqrNnHVSSSOC64AC7009H94foo/ilpqgKKKKBW28MfSj3NVbZ9jWC37aWWQqyTY43IN8kpgII8m/CFhu0nRhQDQKsrbwx9KPc1NUBRRRQeX4D7KoMsZJe0WKJI0jZwgKSSSSwmBzGUEyNGpJYYjovF950ir9+A+yocn8TH0a+4UEsSkKATiIABY6MRHpr3RRQFUeVcmG0Q2iJSt+fjkAYsqsYhZ5QjFdIDYMJI0gG/TV5Slj8+bpR/jioIcgWB4bOI5CCcbsFVmdY0d2dIVZgCyopCgkDzeADQLGiigKVl4+P+D++OmqVl4+P+D++OghsuTmFpltEhUllWKIC/e4VGI33/iaRmJu9Cx8lWFFFAUrlPiX9lNUrlPiX9lBTZY2OSS22O0KUAXM3MWdWjzUrSSDNgXTB1KqMZGAriGmtHRRQFFFFBVS2ITWWWIqHxPLcpZovLEjlTnFBKEMAcQBIuvr1seyU0EJV2xO8rzOcTP5TknDiYAtcMIvuF919w4Azk7zD0sv+R6aoCiiigVj+8P0UfxS0UR/eH6KP4paKCJoS1oe6R03qPQojN/lS85TUu1G18vVD4KE49+ij+KWsFbYGay3CK1OBugIQ8dqZ1tkkoexS+WMQOAvhkOhb+EGg3u1G18vVD4KNqNr5eqHwUyvBprtBWWyytfHv8vGj0Q8jfopnaja+Xqh8FFt4Y+lHuaqdyBb7ViFpwtYogWUWrDiUzYhEyi4NhePRGcRJ5RQXG1G18vVD4KNqNr5eqHwUpsVJ3PswYOrCzRqyyK6OHVQrBlYAg3g8NWtAo9ka47/LwckPgqGwWVszHv8ALxa+iHkH6KffgPsrPZe+4QECYkTWV7oRM5uWSJnLLECSuAOSCLtHsoLnaja+Xqh8FG1G18vVD4KpMlopynM6QyQ4Y2jYmKZBanLIzTNIVwsFuCppJ8qT8N1+loFdqNr5eqHwUrZLK2Obf5eNHoh1cX6KtKrZLsFpxY7sRvzecx3ZqPzc35V/8dNAxtRtfL1Q+Cjaja+Xqh8FZGzw4hkwiGXPpHCJC0FoSQRqjKwM7ACNVbGWQ6X8kaL1v3FArtRtfL1Q+ClpLK2fTf5fMf0Q8sf6Ks6Vl4+P+D++OgNqNr5eqHwUbUbXy9UPgrP2mKZrZa0s+cUvHZ/LlNpjjuUy55YZSrBWwsnmaAWvuvvqz2IxOuTrMsqlHWzorIS5KkKBccQBvuuvvHDfw8NA7tRtfL1Q+Clso2Vsy+/y8HJD4Ks6VynxL+ygNqNr5eqHwUbUbXy9UPgqpyyP+vg4+42edGZFndFxBMN4UFQ2hrr9Po9NR7BYM3Z3jCAIkgRJhDJZWtCiOO+V45NOLFiUn04KC62o2vl6ofBRtRtfL1Q+CmqKCssFlbAd/l42T0Q6x/0UztRtfL1Q+CoobsxJixXY5r8GPFdjkvw4PKvu4MOnk01jbAJg1gYxO+CyWSNY54J2Ky42jtjlzdmZEQI2JxewW4X3m8NvtRtfL1Q+Cjaja+Xqh8FNUUCNliKzyXuz73HpbALtMvNArte4/vD9FH8UtFAR/eH6KP4paapBse2HwYOKjvxYudLyVLv37X96Bqild+/a/vRv37X96AtvDH0o9zU1VbbM7fHxXGjn8jUxv37X96Bqild+/a/vRv37X96Bh+A+yocn8TH0a+4V4fO3HiuD9dQ2DO5mPiuLXn8goLGild+/a/vRv37X96BqlLH583Sj/HFXd+/a/vS1kzuObiuNHP1cVBZ0Urvv7X96N+/a/vQNUrLx8f8AB/fHRv37X96XlzufTivMfn8sdBZUUrv37X96N+/a/vQNUrlPiX9lG/ftf3pfKOdzL8VwfroLKild+/a/vRv37X96Bqild+/a/vRv37X96Ayf5h6WX/I9NVWZPzuA8VxsnP1j0zvv7X96Bqild+/a/vRv37X96Aj+8P0UfxS0VHZcWfkx4eKjuw38svLXaD2nHv0UfxS1lpbbJJY2C2yQzm3TWWF4jEuJzI6pjUKb1jjUuRw4YzWpj+8P0UfxS1LFZEXzY0XTi8lVGm66/R6btFB7QXAC8m4XXm68/mbq9UUUCtt4Y+lHuas3l/K8iS2tEtAF0FkMaEoubaaaSJ/KuJQMAgLkHBeGuN1x0lt4Y+lHuapGsaEsTGhLLhYlVJZToKk+kXAaPyoK3Ypa2ksitIzMwkljJYqxGblkQJjGh8IULi/Fhv8ATVxXmOMKoVQFAFwVQAABwAAcAr1QeX4D7KosrWxorHZ3WbNb/ZUYnB5cbyRI8flcF6s3Bp0VevwH2UrZbOrwRh0Vxm1NzAML8N19x9poKLI1un3RkhlZ2GCaRhigeNFEqLZcAQ4o74i4IcC9ozdfcTWpqOOBVLFVVSxxMVABZuC83cJqSgKqLbaESK0vLM0CBwWlQgMowQ6F0HSeAAC8k6NN1W9JWeIM0ysoYGUXqwBB3uLhBoMfZMrziWIPaWLA2YLBihfOx2iedJBIUG+OkKLeVNwaFjwE372oEsUYKlY4wUvCkKowBvOC6NF/puqegKVl4+P+D++OmqVl4+P+D++OgzNuykwktpgtrYYrNIWLtC4jtS3FViUjQEW9WvvF7qNLK12oyfNjhje8NijVsQuN5IGnRQbBHexzUd7C5jhW9hw3E3adIHVU0cYUBVAUDQFAAAHIAKD1SuU+Jf2U1SuU+Jf2UFRlu2XW2COO0sj3h5IS0YjFm8oM7qwvLMblW433reNCvXvYjazJHK4naeIzbw8jI7mLAl7EqB5LOJGW/ThYcAIAuJLIjMGaNGYcDMqkj06CeCuwWVEvCIiXm8hFC3nlN1BLRRRQVjzKllleSUwopmLTAgGNQ8l7gkG672Vm0yhIIrLIbW+I2tUzbSQs+1pZykayRBd8coVQ6QU0t5RU4tZYkBjYMAQZZQQdIIzj6CK9pk+JSpWKMFb8JCqCuLhwm7Rf+VAxRRRQKx/eH6KP4paKI/vD9FH8UtFBE0rC0PhjL71HpvUXeVLy1Ltl9Se0leWYCWQsbgIUJOkXC+a81hJbfM1ikksUkkkJnzoAtDPPCiiERxMzksodhJIy33gMF0XtcG92xJqD2ko2xJqD2kpkV2grbZaHvj3k8aPxJyNTG2X1J7SUW3hj6Ue5qymW7Sj2u0Rx202ZkszJK0k8qrnHERQpFjGBUQEl0w8Zwk47g1e2H1J7SUbYk1B7SUnsVtOOyI1x8+RQxklnEgV3USrJISzIwAYXngYXXi41bUCj2h7jvJ4OclQ2C0PmY95PFr+JOQU+/AfZWW2U2pFsESGVoZJFCQyiWSzrHKU46RlIBVBe2Fr7yAACSKDQ7Yk1J7SUbYk1B7SVnNjmUXa3zLI2cLGYkB5f+njilVYFaInCokiZXVgAThY+VebtbQK7Yk1B7SUtZLQ+ObeTxo/Emriqzqkynao44LU85cRhxizbPG58iEBVZSCCSQOEDTpIF9BY7ZfUntJRtiTUHtJWXyVAZGsaraJZGVTPLLFaJ5IhCjMI7OSGwynGwTEwJZYHv03VsqBXbEmoPaSl5LQ+fTeT5j/iTljqypWXj4/4P746A2y+pPaSjbEmpPaSsTlnKKma0Zi0sgWSOKVJJ5rjJn487IVxXwQKt8ZZbgc4dFygnVbFJmawws5ctg0s5LFriQGDHS6kAFWOkrcTpJoHNsSag9pKXyjaHzL7yeDnJVlSuU+Jf2UBth9Se0lG2H1J7SVQ7IrSu3YIY7QYJyMeJpXWPNnGqpmS2GV3fRdcSApN4IW/mwSWRklxPnIwyKkmee1q8gRc80czgYlLXcGgHFwG8AL/AGxJqD2ko2xJqD2kpqigrMn2h8B3k8bJ+JNY9M7ZfUntJS+NBZpDK5RMcuNwzR4Vzj3tjUgr7QRdWIsVukvjBnlJEsYsuGWZ0nvtjraMBJ3+MQZsXvfcl5Fw00G/2xJqD2ko2xJqD2kpqigRssjGeTEmDeo9F4N+mXkrte4/vD9FH8UtFAR/eH6KP4paapB7SFtD3hzfFH5qSP8Ail9Kg1LuivNl7qfw0DVFK7orzZe6n8NG6K82Xup/DQFt4Y+lHuamqrLZlBb4/Jl40Hip+Rv00zuivNl7qfw0DVFK7orzZe6n8NG6K82Xup/DQMPwH2VDk/iY+jX3CvD5RW4+TLwaqfw1DYMoLmY/Jl4tf9KfkH6aCxopXdFebL3U/ho3RXmy91P4aBqlLH583Sj/ABxV3dFebL3U/hpWyZQXHL5MvGj/AEp9XF+mgtKKV3RXmy91P4aN0V5svdT+GgapWXj4/wCD++OjdFebL3U/hpaTKC59Dhl8x/8ASn5Y/wBNBZ0UruivNl7qfw0borzZe6n8NA1SuU+Jf2UborzZe6n8NLZRygphcYZeDVT+Ggs6KV3RXmy91P4aN0V5svdT+GgaopXdFebL3U/ho3RXmy91P4aAyf5h6WX/ACPTVVtitoVSCso3yQ8VNwM7EHzeQimN0V5svdT+GgaopXdFebL3U/ho3RXmy91P4aAj+8P0UfxS0VHZZw08hAYb3H5yunpl5wF9doPace/RR++Ws2mVLQglRpsTRZQs0V80ceNrPO8KMRmiFAYu5U3EgC4i/SNIovncHSM0guPp0y0uuxuyiPNCyWfN487m82mHOAXB7rvOAAAPoAHJQWIrtFFArbeGPpR7mpqlbbwx9KPc1NUBRRRQeX4D7KhyfxMfRr7hUz8B9lQ5P4mPo19woGKKKKApSx+fN0o/xxU3Slj8+bpR/jioG6KKKApWXj4/4P746apWXj4/4P746BqiiigKVynxL+ymqVynxL+ygaoqqyjbLQryCOHEqwl0IXEWkANy3Y1v03DDovvvxClLLb7aSMdniUZ3Cbr783jhGIeVzHmOnV8A4CGgorPPly2AkDJZIBcBs/HpCC8NddwPwL+fDcNNRTZatocFbBemZDmMkFhKTpjx4gDcLuBeXhoNNRWbbLNtJI2jm1uUh8SzkG/SMAZMRuI9IAuJvPBXVy5bMRG5puvOEmVV0KwAv0HhGn/jTw0GjorO2fLdsJIbJ5QXMQ2NTdcGwrd+I4govvA0k8FxMliyra2mVZLEEjbCMQkDFD5RZjo0i7ALtGkNpN4oLSP7w/RR/FLRRH94foo/ilooIzaUW0PjdVvijuxELf5UvLU26MWuj7a/OpytcwDkFBDujFro+2vzo3Ri10fbX51NgHIKMA5BQIWy3x3x77HxoPnryN+dM7oxa6Ptr86nwDkFcwDkFBDujFro+2vzo3Ri10fbX51NgHIKMA5BQLvlCK477Hwc9fnUNgyhHmY99j4tfxLyD86ewDkFGAcgoId0YtdH21+dG6MWuj7a/OpsA5BRgHIKCHdGLXR9tfnStkt8eOXfY+NH4l1cX51YYByCu4ByCgg3Ri10fbX50boxa6Ptr86mwDkFGAcgoId0YtdH21+dLSW+PPoc7H5j/jXlT86fwDkFdwDkFBBujFro+2vzo3Ri10fbX51NgHIKMA5BQQ7oxa6Ptr86Wyjb4zC4EsfBz1+dP4ByCu4ByCgg3Ri1sfbX50boxa6Ptr86mwDkFGAcgoId0YtdH21+dG6MWtj7a/OpsA5BRgHIKCHdGLXR9tfnRujFrY+2vzqbAOQUYByCgh3Ri1sfbX50boxa6Ptr86mwDkFGAcgoFLNOrTuVZW3uPzSGu0y8lFOAUUH/2Q=="/>
          <p:cNvSpPr>
            <a:spLocks noChangeAspect="1" noChangeArrowheads="1"/>
          </p:cNvSpPr>
          <p:nvPr/>
        </p:nvSpPr>
        <p:spPr bwMode="auto">
          <a:xfrm>
            <a:off x="4572000" y="-971550"/>
            <a:ext cx="2352675" cy="19431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3188" name="AutoShape 4" descr="data:image/jpg;base64,/9j/4AAQSkZJRgABAQAAAQABAAD/2wCEAAkGBhQSDhQQEA8QEBQUEBkQFA4QFhEQFBAQFBwWFRUQFRQYHycqFxkjGRUTHy8iIycsLCwsFR4xQTIqNSYrLSkBCQoKBQUFDQUFDSkYEhgpKSkpKSkpKSkpKSkpKSkpKSkpKSkpKSkpKSkpKSkpKSkpKSkpKSkpKSkpKSkpKSkpKf/AABEIAMwA9wMBIgACEQEDEQH/xAAbAAACAwEBAQAAAAAAAAAAAAAABAMFBgECB//EAEkQAAIBAQMEDQkIAQMDBQEAAAECAwAEERIFEyFTBhQVIzEzUVJzkZKT0iIyQVRxsbLR0wc0QmFiY3Kis0OBoSR0dRY1NsHCCP/EABQBAQAAAAAAAAAAAAAAAAAAAAD/xAAUEQEAAAAAAAAAAAAAAAAAAAAA/9oADAMBAAIRAxEAPwD7PLaXzhRERrkViWcp5xYXABTzf+a5nJtXF3j/AE67H94foo/ilpqgUzk2ri7x/p0ZybVxd4/06booFM5Nq4u8f6dGcm1cXeP9Om6KBTOTauLvH+nRnJtXF3j/AE6booFM5Nq4u8f6dGcm1cXeP9Om6KBTOTauLvH+nRnJtXF3j/TrL5O+0FpctS5KNjwtCpkefPBlzVyFXC4LyTnI9HovOnRV3YNl1kmWV4bVFKsK4pShLZpdOluTzT1Ggdzk2ri7x/p0ZybVxd4/06rZNnNhWBLQ1tgELsUSYtcjuvnKG4CR/wDR5KnynssslnEZtFqihEq4o84cOcGjzb+HhGj86BvOTauLvH+nRnJtXF3j/TqOfL0CWiOzPMizSrijhN+J106VHpHknqqHZRsijsNjltc2IpGAcK6WdmIVUH5liBQNZybVxd4/06M5Nq4u8f6dYXYr9sAtNshslpsEtia0xCazu7iRZkYMVbzVuDBWuOm8i6qu1f8A9ARLLI0eT55bLHMIXtiuo8psWErGRpvCORew0D0UH07OTauLvH+nRnJtXF3j/TrH7LPtjsNiiVlfbUsiJIlniNzZuRQ6u7Eb2CjAgHSbxo9Ij2WfbNZLEqLcbROwUtZYmF8IYBt8e64EXjRw/kKDaZybVxd4/wBOjOTauLvH+nTQNdoFM5Nq4u8f6dGcm1cXeP8ATpuigUzk2ri7x/p0ZybVxd4/06booFM5Nq4u8f6dGcm1cXeP9Om6KBTOTauLvH+nRnJtXF3j/TpuigWs1oYuyOiqQqterFwQxYelRd5v/NFcj+8P0UfxS0UBH94foo/ilpqlY/vD9FH8UtNUBRRRQFFFFAUUUUBRRRQfJtjv/wA5yh/2Q+Gx1P8AZMdGWf8AyU3/AOqNhViefZPlDKcattUxbWSZlZBLKogVgmIDEAYXvI/Llq+H2evFPa3sVuazJbWMk0LRJNhka/FJC5YYCcR4Qw6hQfNNkf8A8Lyb/wB2nvtNfTPtY2ObcyTMqm6WAbbhN9xDxXkge1cS+0jkrxsk+zGO05Ns+TYp2s8NnZXBwCV3KBlUkkgaS7k6NJPopj/0VO00882UM7JLYmsKnMIiQxu2JmCB/KY/meTkuoEfs0tj5QUZXnW5mgWxwryLHcbTLcDozk4YfxiWtXsgyLBarM0FrQPCbnZWZox5BxAllIIAIv4fRSOwfYtudYlsYmz6ozFHKCMgOS5U3E3+UW06OGvOz/ItoteTZrLZJEiklATHIWVc2SM4pKgnSt44PTQfKNg9lGU9kBtkCFLFk6IQ2cHEd7jVo7OgLabz5chvvI4Dw18/yd/7Ba//ACFl+C019m+znYRlbJ7xwSTZP2mHd5o4gxlkLKbjiMYvN+AcPAt1Ze0fYdlBBNYoJrIbJLaUnz0hkEqiISKgKheG6Q3gX3kDSNNAl9p2S4l2O5JtCwxrK8MKvMqqHdRZxcGYC9rsK3X8F1TfbrkyJLPk2ZIY0kkRs5KiqrS3JBdjYDyrrzw8tbn7QvsymteS7HYbJJENq4VxTlkxIkebB8lW0nQaj+077NrTlGz2KKzvZ1azKwcys6gkrGow4UN+lDw3eig+lrwV2uCu0BRRRQFFFFAUUUUBRRRQKx/eH6KP4paKI/vD9FH8UtFBE8xW0PdG771HpUxi7ypecwqXbjery9cHjoRv+ofoo/ilpLZRY89Y5IlMt7YQDCY8YuZTiukIV1F17KfOUMum+6gd22/q8vXB46NuN6vL1weOvncOxm1XPnLLGpkzUxWJohEjR2aeJogpbyTnGW4C8DH51wJGm2FZJls2ejm0qrJFBKSpaSzIt8eO4+egbNknhzd/poL7bjery9cHjo243q8vXB46ZxjlFUmzHJW2rC9mUm+Ro1xIQGjGcQmUEkaVALcuigstuN6vL1weOjbjery9cHjr53FsZtmcd7TDtgSSvJLEjxYZJpbJCiugZh5CTCdBfcRjVrvSHtj2xy1w2yB5TnUJU2h2dTdaYbKIBaUBN5Ehd1bRffGhu0mg223G9Xl64PHRtxvV5euDx0xjHKK7jHKKBbbbery9cHjo22/q8vXB46zuXtjQmyhFKIUZTZ5xLKSuic7W2uTeb9Gae64XDTzjfl//AEraTHZcVlJzUMEMqE2aQsYbLaonNzOAymWWIAk+jFoABoPpW3G9Xl64PHRtxvV5euDx1NEwwjgGgaL77vyvr3jHKKBbbjery9cHjo22/q8vXB46yez3Y5NaZFay6C9knsssiuEZL83PAwvIv32HBo9ExqqtOxm0GYytZsRlsV7qu12CWyV7TK6B2cFcBmj8pb8QQLwUH0Hbjery9cHjo243q8vXB46zmwTJMsAkzq5lGis6LAWVrpo4gs81ykhcTYRoOnNk+nTrMY5RQLbcb1eXrg8dG239Xl64PHXu1QJIhjkCurC5kPAw5DyivmE2wu07TjWODNynJ1viluaC9rRNm1gQnHdeVQjEOD0kUH0zbjery9cHjo243q8vXB46yWxzIU0dsxPFgRbRaZw+KMqUnWEIoAN+IYXBF1wwfmL9tjHKKBbbjery9cHjo22/q8vXB46YxjlFfPdkWxSeaXKEixK2cezmAERFnwizrI6uXGFQElBQ3Yr7+Sg3W3G9Xl64PHRtxvV5euDx1kth+RZ4bYzzxYFFmkhxhozGzm1TyjNqGJSMxyIVU+aLlvJWtrjHKKBfbjery9cHjo243q8vXB46ZxjlFZjZ3k2SeFBAhkdHMixnNtDI2BkzVoVmXyGDsMS6UNzeigvttt6vL1weOjbjery9cHjr59lLY5aZXtDtZseeezWlAXibMyJaFE0VzPdi2qkIJGgiMjhYg/RbNCkaLGgCqihFUcCqouAH+1AvZZS08l6Mm9x6GwG/TLzWNFSRH/qH6KP4paKCM2ZGtD40Rroo/OUNd5UvLU250Wpj7C/KvMf3h+ij+KWmqBfc6LUx9hflRudFqY+wvypiigrrZk+O+Peo+NH4F5G/KmdzotTH2F+Vebbwx9KPc1NUC+50Wpj7C/Kjc6LUx9hflTFFAq+TorjvMXBzF+VQ2DJ8eZj3qPi1/AvIPyp5+A+yocn8TH0a+4UBudFqY+wvyo3Oi1MfYX5UxRQL7nRamPsL8qVsmT48cu9R8aPwLq4vyqypSx+fN0o/xxUHvc6LUx9hflRudFqY+wvypiigX3Oi1MfYX5UtJk+PPoM1H5j/AIF5Y/yqxpWXj4/4P746D1udFqY+wvyo3Oi1MfYX5UxRQL7nRamPsL8qWyjk+MQvvUfBzF+VWNK5T4l/ZQLSmBbQlnMK45EaRd6GHCmENe911/lDRw03udFqY+wvypa15NdrXDOsiKsSupjKMzPnMN5DhgFuwj8J9NWNAvudFqY+wvyrm50Wpj7C/KmaKCpgssawu+11kIkluREjLNdI9yi+4dZAr3kzMzxCRYFXynQo6IGSSNmjdDdeLwysLwSDdoJFdzLvZpEhlEMjPKFlK5zAxkfysN4vu9tS5GsBhgWIlDhvF8augN5JvON3JY33lixJJJ9NBLudFqY+wvyo3Oi1MfYX5UxRQJWaBVncIqrvUfmgLfpl5KK9x/eH6KP4paKAj+8P0UfxS01Ve9mDWhyS4uiTzXkT8UvoUi+oMmzQzhs29ovRgrJI1rhdSQGF6SEG4ggg3XUFvRSu5y86XvZ/FRucvOl72fxUBbeGPpR7mpqqy2ZPW+PypeNA42fkb9Vcvhz+1s7Jnc0Zs3nbReIwQuI+Vo0kDTw6eQ0FpRSu5y86XvZ/FRucvOl72fxUDD8B9lQ5P4mPo19wrw+TluPlS8Gtn8VVrSwwwQmRrR5YVFWM2yZmbAXICR4j5qseD0UF7RSi5PUi/FN/vLOP+MVd3OXnS97P4qBqlLH583Sj/HFXdzl50vez+KkM1HGJ5JJJFRJLyxln0DNxcjaT/wA0FzRSFmsySIHU2gAi8B3tUTf7o5BH+4qXc5edL3s/ioGqVl4+P+D++Ojc5edL3s/ipaTJ655Bil8x/wDVn5Y/1UFnRVPHaIWtG18VqElzMA+3UVlQqGZZGuVgC68BPnCntzl50vez+KgapXKfEv7KNzl50vez+Klso5PUQucUvBrZ/FQWdFU9qtMEcqxPLMHbDoD2pgucYpHjcG5MTgquIi8i4U9ucvOl72fxUDVcpbc5edL3s/io3OXnS97P4qAyd5h6WX/I9NVTJHFFA8skkqqskhLZ2c6BI40ANeSdAuGkk1PYFimjzkbzFbyumS0oyspKsrKzAqQQRcRQWVFK7nLzpe9n8VG5y86XvZ/FQEf3h+ij+KWio7LAFnkALHe4/OZ39MvOJurtB6Xj5LuHNJdfy3y0lkDJskbTySiNDNKJc1E7zKpwqrNnHVSSSOC64AC7009H94foo/ilpqgKKKKBW28MfSj3NVbZ9jWC37aWWQqyTY43IN8kpgII8m/CFhu0nRhQDQKsrbwx9KPc1NUBRRRQeX4D7KoMsZJe0WKJI0jZwgKSSSSwmBzGUEyNGpJYYjovF950ir9+A+yocn8TH0a+4UEsSkKATiIABY6MRHpr3RRQFUeVcmG0Q2iJSt+fjkAYsqsYhZ5QjFdIDYMJI0gG/TV5Slj8+bpR/jioIcgWB4bOI5CCcbsFVmdY0d2dIVZgCyopCgkDzeADQLGiigKVl4+P+D++OmqVl4+P+D++OghsuTmFpltEhUllWKIC/e4VGI33/iaRmJu9Cx8lWFFFAUrlPiX9lNUrlPiX9lBTZY2OSS22O0KUAXM3MWdWjzUrSSDNgXTB1KqMZGAriGmtHRRQFFFFBVS2ITWWWIqHxPLcpZovLEjlTnFBKEMAcQBIuvr1seyU0EJV2xO8rzOcTP5TknDiYAtcMIvuF919w4Azk7zD0sv+R6aoCiiigVj+8P0UfxS0UR/eH6KP4paKCJoS1oe6R03qPQojN/lS85TUu1G18vVD4KE49+ij+KWsFbYGay3CK1OBugIQ8dqZ1tkkoexS+WMQOAvhkOhb+EGg3u1G18vVD4KNqNr5eqHwUyvBprtBWWyytfHv8vGj0Q8jfopnaja+Xqh8FFt4Y+lHuaqdyBb7ViFpwtYogWUWrDiUzYhEyi4NhePRGcRJ5RQXG1G18vVD4KNqNr5eqHwUpsVJ3PswYOrCzRqyyK6OHVQrBlYAg3g8NWtAo9ka47/LwckPgqGwWVszHv8ALxa+iHkH6KffgPsrPZe+4QECYkTWV7oRM5uWSJnLLECSuAOSCLtHsoLnaja+Xqh8FG1G18vVD4KpMlopynM6QyQ4Y2jYmKZBanLIzTNIVwsFuCppJ8qT8N1+loFdqNr5eqHwUrZLK2Obf5eNHoh1cX6KtKrZLsFpxY7sRvzecx3ZqPzc35V/8dNAxtRtfL1Q+Cjaja+Xqh8FZGzw4hkwiGXPpHCJC0FoSQRqjKwM7ACNVbGWQ6X8kaL1v3FArtRtfL1Q+ClpLK2fTf5fMf0Q8sf6Ks6Vl4+P+D++OgNqNr5eqHwUbUbXy9UPgrP2mKZrZa0s+cUvHZ/LlNpjjuUy55YZSrBWwsnmaAWvuvvqz2IxOuTrMsqlHWzorIS5KkKBccQBvuuvvHDfw8NA7tRtfL1Q+Clso2Vsy+/y8HJD4Ks6VynxL+ygNqNr5eqHwUbUbXy9UPgqpyyP+vg4+42edGZFndFxBMN4UFQ2hrr9Po9NR7BYM3Z3jCAIkgRJhDJZWtCiOO+V45NOLFiUn04KC62o2vl6ofBRtRtfL1Q+CmqKCssFlbAd/l42T0Q6x/0UztRtfL1Q+CoobsxJixXY5r8GPFdjkvw4PKvu4MOnk01jbAJg1gYxO+CyWSNY54J2Ky42jtjlzdmZEQI2JxewW4X3m8NvtRtfL1Q+Cjaja+Xqh8FNUUCNliKzyXuz73HpbALtMvNArte4/vD9FH8UtFAR/eH6KP4paapBse2HwYOKjvxYudLyVLv37X96Bqild+/a/vRv37X96AtvDH0o9zU1VbbM7fHxXGjn8jUxv37X96Bqild+/a/vRv37X96Bh+A+yocn8TH0a+4V4fO3HiuD9dQ2DO5mPiuLXn8goLGild+/a/vRv37X96BqlLH583Sj/HFXd+/a/vS1kzuObiuNHP1cVBZ0Urvv7X96N+/a/vQNUrLx8f8AB/fHRv37X96XlzufTivMfn8sdBZUUrv37X96N+/a/vQNUrlPiX9lG/ftf3pfKOdzL8VwfroLKild+/a/vRv37X96Bqild+/a/vRv37X96Ayf5h6WX/I9NVWZPzuA8VxsnP1j0zvv7X96Bqild+/a/vRv37X96Aj+8P0UfxS0VHZcWfkx4eKjuw38svLXaD2nHv0UfxS1lpbbJJY2C2yQzm3TWWF4jEuJzI6pjUKb1jjUuRw4YzWpj+8P0UfxS1LFZEXzY0XTi8lVGm66/R6btFB7QXAC8m4XXm68/mbq9UUUCtt4Y+lHuas3l/K8iS2tEtAF0FkMaEoubaaaSJ/KuJQMAgLkHBeGuN1x0lt4Y+lHuapGsaEsTGhLLhYlVJZToKk+kXAaPyoK3Ypa2ksitIzMwkljJYqxGblkQJjGh8IULi/Fhv8ATVxXmOMKoVQFAFwVQAABwAAcAr1QeX4D7KosrWxorHZ3WbNb/ZUYnB5cbyRI8flcF6s3Bp0VevwH2UrZbOrwRh0Vxm1NzAML8N19x9poKLI1un3RkhlZ2GCaRhigeNFEqLZcAQ4o74i4IcC9ozdfcTWpqOOBVLFVVSxxMVABZuC83cJqSgKqLbaESK0vLM0CBwWlQgMowQ6F0HSeAAC8k6NN1W9JWeIM0ysoYGUXqwBB3uLhBoMfZMrziWIPaWLA2YLBihfOx2iedJBIUG+OkKLeVNwaFjwE372oEsUYKlY4wUvCkKowBvOC6NF/puqegKVl4+P+D++OmqVl4+P+D++OgzNuykwktpgtrYYrNIWLtC4jtS3FViUjQEW9WvvF7qNLK12oyfNjhje8NijVsQuN5IGnRQbBHexzUd7C5jhW9hw3E3adIHVU0cYUBVAUDQFAAAHIAKD1SuU+Jf2U1SuU+Jf2UFRlu2XW2COO0sj3h5IS0YjFm8oM7qwvLMblW433reNCvXvYjazJHK4naeIzbw8jI7mLAl7EqB5LOJGW/ThYcAIAuJLIjMGaNGYcDMqkj06CeCuwWVEvCIiXm8hFC3nlN1BLRRRQVjzKllleSUwopmLTAgGNQ8l7gkG672Vm0yhIIrLIbW+I2tUzbSQs+1pZykayRBd8coVQ6QU0t5RU4tZYkBjYMAQZZQQdIIzj6CK9pk+JSpWKMFb8JCqCuLhwm7Rf+VAxRRRQKx/eH6KP4paKI/vD9FH8UtFBE0rC0PhjL71HpvUXeVLy1Ltl9Se0leWYCWQsbgIUJOkXC+a81hJbfM1ikksUkkkJnzoAtDPPCiiERxMzksodhJIy33gMF0XtcG92xJqD2ko2xJqD2kpkV2grbZaHvj3k8aPxJyNTG2X1J7SUW3hj6Ue5qymW7Sj2u0Rx202ZkszJK0k8qrnHERQpFjGBUQEl0w8Zwk47g1e2H1J7SUbYk1B7SUnsVtOOyI1x8+RQxklnEgV3USrJISzIwAYXngYXXi41bUCj2h7jvJ4OclQ2C0PmY95PFr+JOQU+/AfZWW2U2pFsESGVoZJFCQyiWSzrHKU46RlIBVBe2Fr7yAACSKDQ7Yk1J7SUbYk1B7SVnNjmUXa3zLI2cLGYkB5f+njilVYFaInCokiZXVgAThY+VebtbQK7Yk1B7SUtZLQ+ObeTxo/Emriqzqkynao44LU85cRhxizbPG58iEBVZSCCSQOEDTpIF9BY7ZfUntJRtiTUHtJWXyVAZGsaraJZGVTPLLFaJ5IhCjMI7OSGwynGwTEwJZYHv03VsqBXbEmoPaSl5LQ+fTeT5j/iTljqypWXj4/4P746A2y+pPaSjbEmpPaSsTlnKKma0Zi0sgWSOKVJJ5rjJn487IVxXwQKt8ZZbgc4dFygnVbFJmawws5ctg0s5LFriQGDHS6kAFWOkrcTpJoHNsSag9pKXyjaHzL7yeDnJVlSuU+Jf2UBth9Se0lG2H1J7SVQ7IrSu3YIY7QYJyMeJpXWPNnGqpmS2GV3fRdcSApN4IW/mwSWRklxPnIwyKkmee1q8gRc80czgYlLXcGgHFwG8AL/AGxJqD2ko2xJqD2kpqigrMn2h8B3k8bJ+JNY9M7ZfUntJS+NBZpDK5RMcuNwzR4Vzj3tjUgr7QRdWIsVukvjBnlJEsYsuGWZ0nvtjraMBJ3+MQZsXvfcl5Fw00G/2xJqD2ko2xJqD2kpqigRssjGeTEmDeo9F4N+mXkrte4/vD9FH8UtFAR/eH6KP4paapB7SFtD3hzfFH5qSP8Ail9Kg1LuivNl7qfw0DVFK7orzZe6n8NG6K82Xup/DQFt4Y+lHuamqrLZlBb4/Jl40Hip+Rv00zuivNl7qfw0DVFK7orzZe6n8NG6K82Xup/DQMPwH2VDk/iY+jX3CvD5RW4+TLwaqfw1DYMoLmY/Jl4tf9KfkH6aCxopXdFebL3U/ho3RXmy91P4aBqlLH583Sj/ABxV3dFebL3U/hpWyZQXHL5MvGj/AEp9XF+mgtKKV3RXmy91P4aN0V5svdT+GgapWXj4/wCD++OjdFebL3U/hpaTKC59Dhl8x/8ASn5Y/wBNBZ0UruivNl7qfw0borzZe6n8NA1SuU+Jf2UborzZe6n8NLZRygphcYZeDVT+Ggs6KV3RXmy91P4aN0V5svdT+GgaopXdFebL3U/ho3RXmy91P4aAyf5h6WX/ACPTVVtitoVSCso3yQ8VNwM7EHzeQimN0V5svdT+GgaopXdFebL3U/ho3RXmy91P4aAj+8P0UfxS0VHZZw08hAYb3H5yunpl5wF9doPace/RR++Ws2mVLQglRpsTRZQs0V80ceNrPO8KMRmiFAYu5U3EgC4i/SNIovncHSM0guPp0y0uuxuyiPNCyWfN487m82mHOAXB7rvOAAAPoAHJQWIrtFFArbeGPpR7mpqlbbwx9KPc1NUBRRRQeX4D7KhyfxMfRr7hUz8B9lQ5P4mPo19woGKKKKApSx+fN0o/xxU3Slj8+bpR/jioG6KKKApWXj4/4P746apWXj4/4P746BqiiigKVynxL+ymqVynxL+ygaoqqyjbLQryCOHEqwl0IXEWkANy3Y1v03DDovvvxClLLb7aSMdniUZ3Cbr783jhGIeVzHmOnV8A4CGgorPPly2AkDJZIBcBs/HpCC8NddwPwL+fDcNNRTZatocFbBemZDmMkFhKTpjx4gDcLuBeXhoNNRWbbLNtJI2jm1uUh8SzkG/SMAZMRuI9IAuJvPBXVy5bMRG5puvOEmVV0KwAv0HhGn/jTw0GjorO2fLdsJIbJ5QXMQ2NTdcGwrd+I4govvA0k8FxMliyra2mVZLEEjbCMQkDFD5RZjo0i7ALtGkNpN4oLSP7w/RR/FLRRH94foo/ilooIzaUW0PjdVvijuxELf5UvLU26MWuj7a/OpytcwDkFBDujFro+2vzo3Ri10fbX51NgHIKMA5BQIWy3x3x77HxoPnryN+dM7oxa6Ptr86nwDkFcwDkFBDujFro+2vzo3Ri10fbX51NgHIKMA5BQLvlCK477Hwc9fnUNgyhHmY99j4tfxLyD86ewDkFGAcgoId0YtdH21+dG6MWuj7a/OpsA5BRgHIKCHdGLXR9tfnStkt8eOXfY+NH4l1cX51YYByCu4ByCgg3Ri10fbX50boxa6Ptr86mwDkFGAcgoId0YtdH21+dLSW+PPoc7H5j/jXlT86fwDkFdwDkFBBujFro+2vzo3Ri10fbX51NgHIKMA5BQQ7oxa6Ptr86Wyjb4zC4EsfBz1+dP4ByCu4ByCgg3Ri1sfbX50boxa6Ptr86mwDkFGAcgoId0YtdH21+dG6MWtj7a/OpsA5BRgHIKCHdGLXR9tfnRujFrY+2vzqbAOQUYByCgh3Ri1sfbX50boxa6Ptr86mwDkFGAcgoFLNOrTuVZW3uPzSGu0y8lFOAUUH/2Q=="/>
          <p:cNvSpPr>
            <a:spLocks noChangeAspect="1" noChangeArrowheads="1"/>
          </p:cNvSpPr>
          <p:nvPr/>
        </p:nvSpPr>
        <p:spPr bwMode="auto">
          <a:xfrm>
            <a:off x="79375" y="-727075"/>
            <a:ext cx="1828800" cy="15049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122" name="Picture 2" descr="http://assets3.pulsdcdn.com/system/images/8939/original/oakland-as.jpg?1296319061"/>
          <p:cNvPicPr>
            <a:picLocks noChangeAspect="1" noChangeArrowheads="1"/>
          </p:cNvPicPr>
          <p:nvPr/>
        </p:nvPicPr>
        <p:blipFill>
          <a:blip r:embed="rId4" cstate="print"/>
          <a:srcRect/>
          <a:stretch>
            <a:fillRect/>
          </a:stretch>
        </p:blipFill>
        <p:spPr bwMode="auto">
          <a:xfrm>
            <a:off x="7391400" y="2819400"/>
            <a:ext cx="1600200" cy="1600200"/>
          </a:xfrm>
          <a:prstGeom prst="rect">
            <a:avLst/>
          </a:prstGeom>
          <a:noFill/>
        </p:spPr>
      </p:pic>
      <p:sp>
        <p:nvSpPr>
          <p:cNvPr id="9" name="Rectangle 8"/>
          <p:cNvSpPr>
            <a:spLocks noChangeArrowheads="1"/>
          </p:cNvSpPr>
          <p:nvPr/>
        </p:nvSpPr>
        <p:spPr bwMode="gray">
          <a:xfrm>
            <a:off x="304800" y="4495800"/>
            <a:ext cx="8382000" cy="2514600"/>
          </a:xfrm>
          <a:prstGeom prst="rect">
            <a:avLst/>
          </a:prstGeom>
          <a:noFill/>
          <a:ln w="9525">
            <a:noFill/>
            <a:miter lim="800000"/>
            <a:headEnd/>
            <a:tailEnd/>
          </a:ln>
        </p:spPr>
        <p:txBody>
          <a:bodyPr lIns="91429" tIns="36571" rIns="36571" bIns="36571"/>
          <a:lstStyle/>
          <a:p>
            <a:pPr marL="1373188" lvl="3" indent="-457200" algn="just" defTabSz="1019175" eaLnBrk="0" hangingPunct="0">
              <a:buClr>
                <a:schemeClr val="folHlink"/>
              </a:buClr>
              <a:buSzPct val="125000"/>
              <a:buFont typeface="+mj-lt"/>
              <a:buAutoNum type="arabicPeriod"/>
            </a:pPr>
            <a:endParaRPr lang="en-US" sz="3000" b="1" dirty="0" smtClean="0">
              <a:solidFill>
                <a:schemeClr val="accent1"/>
              </a:solidFill>
              <a:sym typeface="Wingdings" pitchFamily="2" charset="2"/>
            </a:endParaRPr>
          </a:p>
          <a:p>
            <a:pPr marL="1373188" lvl="3" indent="-457200" algn="just" defTabSz="1019175" eaLnBrk="0" hangingPunct="0">
              <a:buClr>
                <a:schemeClr val="folHlink"/>
              </a:buClr>
              <a:buSzPct val="125000"/>
            </a:pPr>
            <a:endParaRPr lang="en-US" sz="3000" b="1" dirty="0" smtClean="0">
              <a:solidFill>
                <a:schemeClr val="accent1"/>
              </a:solidFill>
              <a:sym typeface="Wingdings" pitchFamily="2" charset="2"/>
            </a:endParaRPr>
          </a:p>
          <a:p>
            <a:pPr marL="1373188" lvl="3" indent="-457200" algn="just" defTabSz="1019175" eaLnBrk="0" hangingPunct="0">
              <a:buClr>
                <a:schemeClr val="folHlink"/>
              </a:buClr>
              <a:buSzPct val="125000"/>
            </a:pPr>
            <a:r>
              <a:rPr lang="en-US" sz="3000" b="1" dirty="0" smtClean="0">
                <a:solidFill>
                  <a:schemeClr val="accent1"/>
                </a:solidFill>
                <a:sym typeface="Wingdings" pitchFamily="2" charset="2"/>
              </a:rPr>
              <a:t>Thank you to Tim Loving for organizing!</a:t>
            </a:r>
          </a:p>
          <a:p>
            <a:pPr marL="1373188" lvl="3" indent="-457200" algn="just" defTabSz="1019175" eaLnBrk="0" hangingPunct="0">
              <a:buClr>
                <a:schemeClr val="folHlink"/>
              </a:buClr>
              <a:buSzPct val="125000"/>
              <a:buFont typeface="+mj-lt"/>
              <a:buAutoNum type="arabicPeriod"/>
            </a:pPr>
            <a:endParaRPr lang="en-US" sz="3000" b="1" dirty="0" smtClean="0">
              <a:solidFill>
                <a:schemeClr val="accent1"/>
              </a:solidFill>
              <a:sym typeface="Wingdings" pitchFamily="2" charset="2"/>
            </a:endParaRPr>
          </a:p>
          <a:p>
            <a:pPr marL="1373188" lvl="3" indent="-457200" algn="just" defTabSz="1019175" eaLnBrk="0" hangingPunct="0">
              <a:buClr>
                <a:schemeClr val="folHlink"/>
              </a:buClr>
              <a:buSzPct val="125000"/>
            </a:pPr>
            <a:endParaRPr lang="en-US" sz="2000" b="1" dirty="0" smtClean="0">
              <a:solidFill>
                <a:schemeClr val="accent1"/>
              </a:solidFill>
              <a:sym typeface="Wingdings" pitchFamily="2" charset="2"/>
            </a:endParaRPr>
          </a:p>
          <a:p>
            <a:pPr marL="1373188" lvl="3" indent="-457200" algn="just" defTabSz="1019175" eaLnBrk="0" hangingPunct="0">
              <a:buClr>
                <a:schemeClr val="folHlink"/>
              </a:buClr>
              <a:buSzPct val="125000"/>
            </a:pPr>
            <a:endParaRPr lang="en-US" sz="2000" b="1" dirty="0" smtClean="0">
              <a:solidFill>
                <a:schemeClr val="accent1"/>
              </a:solidFill>
              <a:sym typeface="Wingdings" pitchFamily="2" charset="2"/>
            </a:endParaRPr>
          </a:p>
          <a:p>
            <a:pPr marL="1373188" lvl="3" indent="-457200" algn="just" defTabSz="1019175" eaLnBrk="0" hangingPunct="0">
              <a:buClr>
                <a:schemeClr val="folHlink"/>
              </a:buClr>
              <a:buSzPct val="125000"/>
            </a:pPr>
            <a:endParaRPr lang="en-US" sz="2000" b="1" dirty="0" smtClean="0">
              <a:solidFill>
                <a:schemeClr val="accent1"/>
              </a:solidFill>
              <a:sym typeface="Wingdings" pitchFamily="2" charset="2"/>
            </a:endParaRPr>
          </a:p>
        </p:txBody>
      </p:sp>
    </p:spTree>
    <p:custDataLst>
      <p:tags r:id="rId1"/>
    </p:custDataLst>
  </p:cSld>
  <p:clrMapOvr>
    <a:masterClrMapping/>
  </p:clrMapOvr>
  <p:transition>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Placeholder 2"/>
          <p:cNvSpPr>
            <a:spLocks noGrp="1"/>
          </p:cNvSpPr>
          <p:nvPr>
            <p:ph type="body" idx="1"/>
          </p:nvPr>
        </p:nvSpPr>
        <p:spPr/>
        <p:txBody>
          <a:bodyPr/>
          <a:lstStyle/>
          <a:p>
            <a:r>
              <a:rPr lang="en-US" dirty="0" smtClean="0"/>
              <a:t>Leadership’s Role in Executing Strategy</a:t>
            </a:r>
          </a:p>
        </p:txBody>
      </p:sp>
      <p:sp>
        <p:nvSpPr>
          <p:cNvPr id="3" name="Oval 2"/>
          <p:cNvSpPr/>
          <p:nvPr/>
        </p:nvSpPr>
        <p:spPr bwMode="auto">
          <a:xfrm>
            <a:off x="6705600" y="1095142"/>
            <a:ext cx="2286000" cy="2286000"/>
          </a:xfrm>
          <a:prstGeom prst="ellipse">
            <a:avLst/>
          </a:prstGeom>
          <a:solidFill>
            <a:schemeClr val="bg2">
              <a:lumMod val="60000"/>
              <a:lumOff val="40000"/>
            </a:schemeClr>
          </a:solidFill>
          <a:ln w="38100" cap="flat" cmpd="sng" algn="ctr">
            <a:solidFill>
              <a:schemeClr val="bg2"/>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grpSp>
        <p:nvGrpSpPr>
          <p:cNvPr id="4" name="Group 101"/>
          <p:cNvGrpSpPr/>
          <p:nvPr/>
        </p:nvGrpSpPr>
        <p:grpSpPr>
          <a:xfrm>
            <a:off x="6096000" y="1780942"/>
            <a:ext cx="3538850" cy="980405"/>
            <a:chOff x="2057400" y="1955770"/>
            <a:chExt cx="3538850" cy="980405"/>
          </a:xfrm>
        </p:grpSpPr>
        <p:sp>
          <p:nvSpPr>
            <p:cNvPr id="5" name="Curved Up Ribbon 4"/>
            <p:cNvSpPr/>
            <p:nvPr/>
          </p:nvSpPr>
          <p:spPr bwMode="auto">
            <a:xfrm>
              <a:off x="2057400" y="1955770"/>
              <a:ext cx="3538850" cy="980405"/>
            </a:xfrm>
            <a:prstGeom prst="ellipseRibbon2">
              <a:avLst/>
            </a:prstGeom>
            <a:solidFill>
              <a:srgbClr val="FFFF00"/>
            </a:solidFill>
            <a:ln w="25400" cap="flat" cmpd="sng" algn="ctr">
              <a:solidFill>
                <a:srgbClr val="FFCC00"/>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6" name="TextBox 5"/>
            <p:cNvSpPr txBox="1"/>
            <p:nvPr/>
          </p:nvSpPr>
          <p:spPr>
            <a:xfrm>
              <a:off x="2907475" y="2004950"/>
              <a:ext cx="1828800" cy="646331"/>
            </a:xfrm>
            <a:prstGeom prst="rect">
              <a:avLst/>
            </a:prstGeom>
            <a:noFill/>
            <a:ln w="50800">
              <a:noFill/>
            </a:ln>
          </p:spPr>
          <p:txBody>
            <a:bodyPr wrap="square" rtlCol="0">
              <a:spAutoFit/>
            </a:bodyPr>
            <a:lstStyle/>
            <a:p>
              <a:pPr algn="ctr"/>
              <a:r>
                <a:rPr lang="en-US" sz="1800" b="1" cap="small" dirty="0" smtClean="0">
                  <a:solidFill>
                    <a:schemeClr val="bg2"/>
                  </a:solidFill>
                </a:rPr>
                <a:t>Develop our Staff</a:t>
              </a:r>
            </a:p>
          </p:txBody>
        </p:sp>
      </p:grpSp>
      <p:sp>
        <p:nvSpPr>
          <p:cNvPr id="8" name="TextBox 7"/>
          <p:cNvSpPr txBox="1"/>
          <p:nvPr/>
        </p:nvSpPr>
        <p:spPr>
          <a:xfrm>
            <a:off x="6460574" y="609600"/>
            <a:ext cx="2688493" cy="307777"/>
          </a:xfrm>
          <a:prstGeom prst="rect">
            <a:avLst/>
          </a:prstGeom>
          <a:noFill/>
          <a:ln w="25400">
            <a:noFill/>
          </a:ln>
        </p:spPr>
        <p:txBody>
          <a:bodyPr wrap="none" rtlCol="0">
            <a:spAutoFit/>
          </a:bodyPr>
          <a:lstStyle/>
          <a:p>
            <a:pPr algn="ctr"/>
            <a:r>
              <a:rPr lang="en-US" dirty="0" smtClean="0">
                <a:solidFill>
                  <a:schemeClr val="bg2">
                    <a:lumMod val="75000"/>
                  </a:schemeClr>
                </a:solidFill>
              </a:rPr>
              <a:t>STRATEGIC GOALS ADDRESSED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762000" y="866775"/>
            <a:ext cx="8686800" cy="288925"/>
          </a:xfrm>
        </p:spPr>
        <p:txBody>
          <a:bodyPr/>
          <a:lstStyle/>
          <a:p>
            <a:pPr lvl="1"/>
            <a:r>
              <a:rPr lang="en-US" sz="2300" dirty="0" smtClean="0"/>
              <a:t>Why are we talking about this?</a:t>
            </a:r>
          </a:p>
        </p:txBody>
      </p:sp>
      <p:sp>
        <p:nvSpPr>
          <p:cNvPr id="7" name="Rectangle 6"/>
          <p:cNvSpPr/>
          <p:nvPr/>
        </p:nvSpPr>
        <p:spPr>
          <a:xfrm>
            <a:off x="838200" y="1752600"/>
            <a:ext cx="5791200" cy="4495800"/>
          </a:xfrm>
          <a:prstGeom prst="rect">
            <a:avLst/>
          </a:prstGeom>
        </p:spPr>
        <p:txBody>
          <a:bodyPr wrap="square">
            <a:noAutofit/>
          </a:bodyPr>
          <a:lstStyle/>
          <a:p>
            <a:pPr marL="457200" indent="-457200">
              <a:buClr>
                <a:schemeClr val="bg2"/>
              </a:buClr>
              <a:buSzPct val="125000"/>
              <a:buFont typeface="+mj-lt"/>
              <a:buAutoNum type="arabicPeriod"/>
            </a:pPr>
            <a:r>
              <a:rPr lang="en-US" sz="2400" dirty="0" smtClean="0"/>
              <a:t>It’s been a full year since our first Town Hall! A year since strategic ball set in motion…</a:t>
            </a:r>
          </a:p>
          <a:p>
            <a:pPr marL="457200" indent="-457200">
              <a:buClr>
                <a:schemeClr val="bg2"/>
              </a:buClr>
              <a:buSzPct val="125000"/>
              <a:buFont typeface="+mj-lt"/>
              <a:buAutoNum type="arabicPeriod"/>
            </a:pPr>
            <a:endParaRPr lang="en-US" sz="2400" dirty="0" smtClean="0"/>
          </a:p>
          <a:p>
            <a:pPr marL="457200" indent="-457200">
              <a:buClr>
                <a:schemeClr val="bg2"/>
              </a:buClr>
              <a:buSzPct val="125000"/>
              <a:buFont typeface="+mj-lt"/>
              <a:buAutoNum type="arabicPeriod"/>
            </a:pPr>
            <a:r>
              <a:rPr lang="en-US" sz="2400" dirty="0" smtClean="0"/>
              <a:t>We need to ensure we are focused on moving the Strategic Goals forward</a:t>
            </a:r>
          </a:p>
          <a:p>
            <a:pPr marL="457200" indent="-457200">
              <a:buClr>
                <a:schemeClr val="bg2"/>
              </a:buClr>
              <a:buSzPct val="125000"/>
              <a:buFont typeface="+mj-lt"/>
              <a:buAutoNum type="arabicPeriod"/>
            </a:pPr>
            <a:endParaRPr lang="en-US" sz="2400" dirty="0" smtClean="0"/>
          </a:p>
          <a:p>
            <a:pPr marL="457200" indent="-457200">
              <a:buClr>
                <a:schemeClr val="bg2"/>
              </a:buClr>
              <a:buSzPct val="125000"/>
              <a:buFont typeface="+mj-lt"/>
              <a:buAutoNum type="arabicPeriod"/>
            </a:pPr>
            <a:r>
              <a:rPr lang="en-US" sz="2400" dirty="0" smtClean="0"/>
              <a:t>Even elephants can dance!</a:t>
            </a:r>
          </a:p>
          <a:p>
            <a:pPr marL="457200" indent="-457200">
              <a:buClr>
                <a:schemeClr val="bg2"/>
              </a:buClr>
              <a:buSzPct val="125000"/>
              <a:buFont typeface="+mj-lt"/>
              <a:buAutoNum type="arabicPeriod"/>
            </a:pPr>
            <a:endParaRPr lang="en-US" sz="2400" dirty="0" smtClean="0"/>
          </a:p>
        </p:txBody>
      </p:sp>
      <p:grpSp>
        <p:nvGrpSpPr>
          <p:cNvPr id="2" name="Group 8"/>
          <p:cNvGrpSpPr/>
          <p:nvPr/>
        </p:nvGrpSpPr>
        <p:grpSpPr>
          <a:xfrm>
            <a:off x="7391400" y="1143000"/>
            <a:ext cx="1752600" cy="2438400"/>
            <a:chOff x="1419445" y="1219200"/>
            <a:chExt cx="4038600" cy="5686300"/>
          </a:xfrm>
        </p:grpSpPr>
        <p:pic>
          <p:nvPicPr>
            <p:cNvPr id="6" name="Picture 4"/>
            <p:cNvPicPr>
              <a:picLocks noChangeAspect="1" noChangeArrowheads="1"/>
            </p:cNvPicPr>
            <p:nvPr/>
          </p:nvPicPr>
          <p:blipFill>
            <a:blip r:embed="rId4" cstate="print"/>
            <a:srcRect l="47535" t="17593" r="33036" b="6374"/>
            <a:stretch>
              <a:fillRect/>
            </a:stretch>
          </p:blipFill>
          <p:spPr bwMode="auto">
            <a:xfrm>
              <a:off x="1573257" y="1371600"/>
              <a:ext cx="3732388" cy="5181600"/>
            </a:xfrm>
            <a:prstGeom prst="rect">
              <a:avLst/>
            </a:prstGeom>
            <a:noFill/>
            <a:ln w="9525">
              <a:noFill/>
              <a:miter lim="800000"/>
              <a:headEnd/>
              <a:tailEnd/>
            </a:ln>
          </p:spPr>
        </p:pic>
        <p:sp>
          <p:nvSpPr>
            <p:cNvPr id="8" name="Rounded Rectangle 7"/>
            <p:cNvSpPr/>
            <p:nvPr/>
          </p:nvSpPr>
          <p:spPr bwMode="auto">
            <a:xfrm>
              <a:off x="1419445" y="1219200"/>
              <a:ext cx="4038600" cy="5686300"/>
            </a:xfrm>
            <a:prstGeom prst="roundRect">
              <a:avLst/>
            </a:prstGeom>
            <a:noFill/>
            <a:ln w="12700" cap="flat" cmpd="sng" algn="ctr">
              <a:solidFill>
                <a:schemeClr val="bg1">
                  <a:lumMod val="65000"/>
                </a:schemeClr>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rebuchet MS" pitchFamily="34" charset="0"/>
              </a:endParaRPr>
            </a:p>
          </p:txBody>
        </p:sp>
      </p:grpSp>
      <p:pic>
        <p:nvPicPr>
          <p:cNvPr id="2050" name="Picture 2"/>
          <p:cNvPicPr>
            <a:picLocks noChangeAspect="1" noChangeArrowheads="1"/>
          </p:cNvPicPr>
          <p:nvPr/>
        </p:nvPicPr>
        <p:blipFill>
          <a:blip r:embed="rId5" cstate="print"/>
          <a:srcRect/>
          <a:stretch>
            <a:fillRect/>
          </a:stretch>
        </p:blipFill>
        <p:spPr bwMode="auto">
          <a:xfrm>
            <a:off x="5943600" y="4114800"/>
            <a:ext cx="3810000" cy="2783485"/>
          </a:xfrm>
          <a:prstGeom prst="rect">
            <a:avLst/>
          </a:prstGeom>
          <a:noFill/>
          <a:ln w="9525">
            <a:noFill/>
            <a:miter lim="800000"/>
            <a:headEnd/>
            <a:tailEnd/>
          </a:ln>
          <a:effectLst/>
        </p:spPr>
      </p:pic>
      <p:pic>
        <p:nvPicPr>
          <p:cNvPr id="1026" name="Picture 2"/>
          <p:cNvPicPr>
            <a:picLocks noChangeAspect="1" noChangeArrowheads="1"/>
          </p:cNvPicPr>
          <p:nvPr/>
        </p:nvPicPr>
        <p:blipFill>
          <a:blip r:embed="rId6" cstate="print"/>
          <a:srcRect/>
          <a:stretch>
            <a:fillRect/>
          </a:stretch>
        </p:blipFill>
        <p:spPr bwMode="auto">
          <a:xfrm>
            <a:off x="2133600" y="4800600"/>
            <a:ext cx="2286000" cy="2636107"/>
          </a:xfrm>
          <a:prstGeom prst="rect">
            <a:avLst/>
          </a:prstGeom>
          <a:noFill/>
          <a:ln w="9525">
            <a:noFill/>
            <a:miter lim="800000"/>
            <a:headEnd/>
            <a:tailEnd/>
          </a:ln>
        </p:spPr>
      </p:pic>
    </p:spTree>
    <p:custDataLst>
      <p:tags r:id="rId1"/>
    </p:custDataLst>
  </p:cSld>
  <p:clrMapOvr>
    <a:masterClrMapping/>
  </p:clrMapOvr>
  <p:transition>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762000" y="866775"/>
            <a:ext cx="8686800" cy="288925"/>
          </a:xfrm>
        </p:spPr>
        <p:txBody>
          <a:bodyPr/>
          <a:lstStyle/>
          <a:p>
            <a:pPr lvl="1"/>
            <a:r>
              <a:rPr lang="en-US" sz="2300" dirty="0" smtClean="0"/>
              <a:t>What is leadership?</a:t>
            </a:r>
          </a:p>
        </p:txBody>
      </p:sp>
      <p:sp>
        <p:nvSpPr>
          <p:cNvPr id="7" name="Rectangle 6"/>
          <p:cNvSpPr/>
          <p:nvPr/>
        </p:nvSpPr>
        <p:spPr>
          <a:xfrm>
            <a:off x="5410200" y="1219200"/>
            <a:ext cx="4191000" cy="5257800"/>
          </a:xfrm>
          <a:prstGeom prst="rect">
            <a:avLst/>
          </a:prstGeom>
        </p:spPr>
        <p:txBody>
          <a:bodyPr wrap="square">
            <a:noAutofit/>
          </a:bodyPr>
          <a:lstStyle/>
          <a:p>
            <a:pPr marL="233363" indent="-233363">
              <a:buClr>
                <a:schemeClr val="bg2"/>
              </a:buClr>
              <a:buSzPct val="125000"/>
              <a:buFont typeface="Arial" pitchFamily="34" charset="0"/>
              <a:buChar char="•"/>
            </a:pPr>
            <a:r>
              <a:rPr lang="en-US" sz="1900" dirty="0" smtClean="0"/>
              <a:t>Ability of a person in a formally assigned hierarchical role to </a:t>
            </a:r>
            <a:r>
              <a:rPr lang="en-US" sz="1900" b="1" u="sng" dirty="0" smtClean="0">
                <a:solidFill>
                  <a:schemeClr val="accent1"/>
                </a:solidFill>
              </a:rPr>
              <a:t>influence a group </a:t>
            </a:r>
            <a:r>
              <a:rPr lang="en-US" sz="1900" dirty="0" smtClean="0"/>
              <a:t>to </a:t>
            </a:r>
            <a:r>
              <a:rPr lang="en-US" sz="1900" b="1" u="sng" dirty="0" smtClean="0">
                <a:solidFill>
                  <a:schemeClr val="accent1"/>
                </a:solidFill>
              </a:rPr>
              <a:t>achieve organizational goals</a:t>
            </a:r>
          </a:p>
          <a:p>
            <a:pPr marL="233363" indent="-233363">
              <a:buClr>
                <a:schemeClr val="bg2"/>
              </a:buClr>
              <a:buSzPct val="125000"/>
              <a:buFont typeface="Arial" pitchFamily="34" charset="0"/>
              <a:buChar char="•"/>
            </a:pPr>
            <a:endParaRPr lang="en-US" sz="1900" dirty="0" smtClean="0"/>
          </a:p>
          <a:p>
            <a:pPr marL="233363" indent="-233363">
              <a:buClr>
                <a:schemeClr val="bg2"/>
              </a:buClr>
              <a:buSzPct val="125000"/>
              <a:buFont typeface="Arial" pitchFamily="34" charset="0"/>
              <a:buChar char="•"/>
            </a:pPr>
            <a:r>
              <a:rPr lang="en-US" sz="1900" dirty="0" smtClean="0"/>
              <a:t>From a </a:t>
            </a:r>
            <a:r>
              <a:rPr lang="en-US" sz="1900" b="1" u="sng" dirty="0" smtClean="0">
                <a:solidFill>
                  <a:schemeClr val="accent1"/>
                </a:solidFill>
              </a:rPr>
              <a:t>practical perspective</a:t>
            </a:r>
            <a:r>
              <a:rPr lang="en-US" sz="1900" dirty="0" smtClean="0"/>
              <a:t>, leadership is the </a:t>
            </a:r>
            <a:r>
              <a:rPr lang="en-US" sz="1900" b="1" u="sng" dirty="0" smtClean="0">
                <a:solidFill>
                  <a:schemeClr val="accent1"/>
                </a:solidFill>
              </a:rPr>
              <a:t>essence</a:t>
            </a:r>
            <a:r>
              <a:rPr lang="en-US" sz="1900" dirty="0" smtClean="0"/>
              <a:t> of what organizations are</a:t>
            </a:r>
          </a:p>
          <a:p>
            <a:pPr marL="233363" indent="-233363">
              <a:buClr>
                <a:schemeClr val="bg2"/>
              </a:buClr>
              <a:buSzPct val="125000"/>
              <a:buFont typeface="Arial" pitchFamily="34" charset="0"/>
              <a:buChar char="•"/>
            </a:pPr>
            <a:endParaRPr lang="en-US" sz="1900" dirty="0" smtClean="0"/>
          </a:p>
          <a:p>
            <a:pPr marL="233363" indent="-233363">
              <a:buClr>
                <a:schemeClr val="bg2"/>
              </a:buClr>
              <a:buSzPct val="125000"/>
              <a:buFont typeface="Arial" pitchFamily="34" charset="0"/>
              <a:buChar char="•"/>
            </a:pPr>
            <a:r>
              <a:rPr lang="en-US" sz="1900" dirty="0" smtClean="0"/>
              <a:t>Leadership is also a </a:t>
            </a:r>
            <a:r>
              <a:rPr lang="en-US" sz="1900" b="1" u="sng" dirty="0" smtClean="0">
                <a:solidFill>
                  <a:schemeClr val="accent1"/>
                </a:solidFill>
              </a:rPr>
              <a:t>perceptual phenomenon</a:t>
            </a:r>
          </a:p>
          <a:p>
            <a:pPr marL="233363" indent="-233363">
              <a:buClr>
                <a:schemeClr val="bg2"/>
              </a:buClr>
              <a:buSzPct val="125000"/>
              <a:buFont typeface="Arial" pitchFamily="34" charset="0"/>
              <a:buChar char="•"/>
            </a:pPr>
            <a:endParaRPr lang="en-US" sz="1900" dirty="0" smtClean="0"/>
          </a:p>
          <a:p>
            <a:pPr marL="690563" lvl="1" indent="-233363">
              <a:buClr>
                <a:schemeClr val="bg2"/>
              </a:buClr>
              <a:buSzPct val="125000"/>
              <a:buFont typeface="Arial" pitchFamily="34" charset="0"/>
              <a:buChar char="•"/>
            </a:pPr>
            <a:r>
              <a:rPr lang="en-US" sz="1900" dirty="0" smtClean="0"/>
              <a:t>First, followers </a:t>
            </a:r>
            <a:r>
              <a:rPr lang="en-US" sz="1900" b="1" u="sng" dirty="0" smtClean="0">
                <a:solidFill>
                  <a:schemeClr val="accent1"/>
                </a:solidFill>
              </a:rPr>
              <a:t>observe</a:t>
            </a:r>
            <a:r>
              <a:rPr lang="en-US" sz="1900" dirty="0" smtClean="0"/>
              <a:t> superiors’ </a:t>
            </a:r>
            <a:r>
              <a:rPr lang="en-US" sz="1900" b="1" u="sng" dirty="0" smtClean="0">
                <a:solidFill>
                  <a:schemeClr val="accent1"/>
                </a:solidFill>
              </a:rPr>
              <a:t>words and actions</a:t>
            </a:r>
            <a:r>
              <a:rPr lang="en-US" sz="1900" dirty="0" smtClean="0"/>
              <a:t> </a:t>
            </a:r>
          </a:p>
          <a:p>
            <a:pPr marL="233363" indent="-233363">
              <a:buClr>
                <a:schemeClr val="bg2"/>
              </a:buClr>
              <a:buSzPct val="125000"/>
              <a:buFont typeface="Arial" pitchFamily="34" charset="0"/>
              <a:buChar char="•"/>
            </a:pPr>
            <a:endParaRPr lang="en-US" sz="1900" dirty="0" smtClean="0"/>
          </a:p>
          <a:p>
            <a:pPr marL="690563" lvl="1" indent="-233363">
              <a:buClr>
                <a:schemeClr val="bg2"/>
              </a:buClr>
              <a:buSzPct val="125000"/>
              <a:buFont typeface="Arial" pitchFamily="34" charset="0"/>
              <a:buChar char="•"/>
            </a:pPr>
            <a:r>
              <a:rPr lang="en-US" sz="1900" dirty="0" smtClean="0"/>
              <a:t>Then, they make </a:t>
            </a:r>
            <a:r>
              <a:rPr lang="en-US" sz="1900" b="1" u="sng" dirty="0" smtClean="0">
                <a:solidFill>
                  <a:schemeClr val="accent1"/>
                </a:solidFill>
              </a:rPr>
              <a:t>inferences</a:t>
            </a:r>
            <a:r>
              <a:rPr lang="en-US" sz="1900" dirty="0" smtClean="0"/>
              <a:t> about superiors’ </a:t>
            </a:r>
            <a:r>
              <a:rPr lang="en-US" sz="1900" b="1" u="sng" dirty="0" smtClean="0">
                <a:solidFill>
                  <a:schemeClr val="accent1"/>
                </a:solidFill>
              </a:rPr>
              <a:t>motives</a:t>
            </a:r>
          </a:p>
        </p:txBody>
      </p:sp>
      <p:pic>
        <p:nvPicPr>
          <p:cNvPr id="102402" name="Picture 2" descr="http://mwolfenterprises.com/WP/wp-content/uploads/2010/03/Leadership-Now3.png"/>
          <p:cNvPicPr>
            <a:picLocks noChangeAspect="1" noChangeArrowheads="1"/>
          </p:cNvPicPr>
          <p:nvPr/>
        </p:nvPicPr>
        <p:blipFill>
          <a:blip r:embed="rId4" cstate="print"/>
          <a:srcRect/>
          <a:stretch>
            <a:fillRect/>
          </a:stretch>
        </p:blipFill>
        <p:spPr bwMode="auto">
          <a:xfrm>
            <a:off x="838200" y="2286000"/>
            <a:ext cx="4572167" cy="3274831"/>
          </a:xfrm>
          <a:prstGeom prst="rect">
            <a:avLst/>
          </a:prstGeom>
          <a:noFill/>
        </p:spPr>
      </p:pic>
    </p:spTree>
    <p:custDataLst>
      <p:tags r:id="rId1"/>
    </p:custDataLst>
  </p:cSld>
  <p:clrMapOvr>
    <a:masterClrMapping/>
  </p:clrMapOvr>
  <p:transition>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descr="http://melaman2.com/images/logo.jpg"/>
          <p:cNvPicPr>
            <a:picLocks noChangeAspect="1" noChangeArrowheads="1"/>
          </p:cNvPicPr>
          <p:nvPr/>
        </p:nvPicPr>
        <p:blipFill>
          <a:blip r:embed="rId4" cstate="print"/>
          <a:srcRect/>
          <a:stretch>
            <a:fillRect/>
          </a:stretch>
        </p:blipFill>
        <p:spPr bwMode="auto">
          <a:xfrm>
            <a:off x="5695503" y="1752601"/>
            <a:ext cx="3124200" cy="1923336"/>
          </a:xfrm>
          <a:prstGeom prst="rect">
            <a:avLst/>
          </a:prstGeom>
          <a:noFill/>
        </p:spPr>
      </p:pic>
      <p:sp>
        <p:nvSpPr>
          <p:cNvPr id="24577" name="Rectangle 2"/>
          <p:cNvSpPr>
            <a:spLocks noGrp="1" noChangeArrowheads="1"/>
          </p:cNvSpPr>
          <p:nvPr>
            <p:ph type="title"/>
          </p:nvPr>
        </p:nvSpPr>
        <p:spPr>
          <a:xfrm>
            <a:off x="762000" y="866775"/>
            <a:ext cx="8686800" cy="288925"/>
          </a:xfrm>
        </p:spPr>
        <p:txBody>
          <a:bodyPr/>
          <a:lstStyle/>
          <a:p>
            <a:pPr lvl="1"/>
            <a:r>
              <a:rPr lang="en-US" sz="2300" dirty="0" smtClean="0"/>
              <a:t>Does leadership matter in influencing strategic change?</a:t>
            </a:r>
          </a:p>
        </p:txBody>
      </p:sp>
      <p:sp>
        <p:nvSpPr>
          <p:cNvPr id="7" name="Rectangle 6"/>
          <p:cNvSpPr/>
          <p:nvPr/>
        </p:nvSpPr>
        <p:spPr>
          <a:xfrm>
            <a:off x="1066800" y="2133601"/>
            <a:ext cx="8458200" cy="4571999"/>
          </a:xfrm>
          <a:prstGeom prst="rect">
            <a:avLst/>
          </a:prstGeom>
        </p:spPr>
        <p:txBody>
          <a:bodyPr wrap="square">
            <a:noAutofit/>
          </a:bodyPr>
          <a:lstStyle/>
          <a:p>
            <a:pPr marL="233363" indent="-233363">
              <a:buClr>
                <a:schemeClr val="bg2"/>
              </a:buClr>
              <a:buSzPct val="125000"/>
              <a:buFont typeface="Arial" pitchFamily="34" charset="0"/>
              <a:buChar char="•"/>
            </a:pPr>
            <a:r>
              <a:rPr lang="en-US" sz="1900" dirty="0" smtClean="0"/>
              <a:t>According to </a:t>
            </a:r>
            <a:r>
              <a:rPr lang="en-US" sz="1900" b="1" dirty="0" smtClean="0">
                <a:solidFill>
                  <a:srgbClr val="C00000"/>
                </a:solidFill>
              </a:rPr>
              <a:t>Stanford</a:t>
            </a:r>
            <a:r>
              <a:rPr lang="en-US" sz="1900" dirty="0" smtClean="0"/>
              <a:t>/</a:t>
            </a:r>
            <a:r>
              <a:rPr lang="en-US" sz="1900" b="1" dirty="0" smtClean="0">
                <a:solidFill>
                  <a:schemeClr val="bg2"/>
                </a:solidFill>
              </a:rPr>
              <a:t>Haas</a:t>
            </a:r>
            <a:r>
              <a:rPr lang="en-US" sz="1900" dirty="0" smtClean="0"/>
              <a:t> researchers:                                          !</a:t>
            </a:r>
          </a:p>
          <a:p>
            <a:pPr marL="233363" indent="-233363">
              <a:buClr>
                <a:schemeClr val="bg2"/>
              </a:buClr>
              <a:buSzPct val="125000"/>
              <a:buFont typeface="Arial" pitchFamily="34" charset="0"/>
              <a:buChar char="•"/>
            </a:pPr>
            <a:endParaRPr lang="en-US" sz="1900" dirty="0" smtClean="0"/>
          </a:p>
          <a:p>
            <a:pPr marL="233363" indent="-233363">
              <a:buClr>
                <a:schemeClr val="bg2"/>
              </a:buClr>
              <a:buSzPct val="125000"/>
              <a:buFont typeface="Arial" pitchFamily="34" charset="0"/>
              <a:buChar char="•"/>
            </a:pPr>
            <a:endParaRPr lang="en-US" sz="1900" dirty="0" smtClean="0"/>
          </a:p>
          <a:p>
            <a:pPr marL="233363" indent="-233363">
              <a:buClr>
                <a:schemeClr val="bg2"/>
              </a:buClr>
              <a:buSzPct val="125000"/>
              <a:buFont typeface="Arial" pitchFamily="34" charset="0"/>
              <a:buChar char="•"/>
            </a:pPr>
            <a:r>
              <a:rPr lang="en-US" sz="1900" dirty="0" smtClean="0"/>
              <a:t>It </a:t>
            </a:r>
            <a:r>
              <a:rPr lang="en-US" sz="1900" dirty="0" smtClean="0">
                <a:solidFill>
                  <a:schemeClr val="accent1"/>
                </a:solidFill>
              </a:rPr>
              <a:t>deeply</a:t>
            </a:r>
            <a:r>
              <a:rPr lang="en-US" sz="1900" dirty="0" smtClean="0"/>
              <a:t> affects strategic execution </a:t>
            </a:r>
          </a:p>
          <a:p>
            <a:pPr marL="233363" indent="-233363">
              <a:buClr>
                <a:schemeClr val="bg2"/>
              </a:buClr>
              <a:buSzPct val="125000"/>
              <a:buFont typeface="Arial" pitchFamily="34" charset="0"/>
              <a:buChar char="•"/>
            </a:pPr>
            <a:endParaRPr lang="en-US" sz="1900" b="1" u="sng" dirty="0" smtClean="0">
              <a:solidFill>
                <a:schemeClr val="accent1"/>
              </a:solidFill>
            </a:endParaRPr>
          </a:p>
          <a:p>
            <a:pPr marL="233363" indent="-233363">
              <a:buClr>
                <a:schemeClr val="bg2"/>
              </a:buClr>
              <a:buSzPct val="125000"/>
              <a:buFont typeface="Arial" pitchFamily="34" charset="0"/>
              <a:buChar char="•"/>
            </a:pPr>
            <a:r>
              <a:rPr lang="en-US" sz="1900" dirty="0" smtClean="0">
                <a:solidFill>
                  <a:schemeClr val="accent1"/>
                </a:solidFill>
              </a:rPr>
              <a:t>15%</a:t>
            </a:r>
            <a:r>
              <a:rPr lang="en-US" sz="1900" dirty="0" smtClean="0"/>
              <a:t> of performance can be traced back to leadership</a:t>
            </a:r>
          </a:p>
          <a:p>
            <a:pPr marL="233363" indent="-233363">
              <a:buClr>
                <a:schemeClr val="bg2"/>
              </a:buClr>
              <a:buSzPct val="125000"/>
              <a:buFont typeface="Arial" pitchFamily="34" charset="0"/>
              <a:buChar char="•"/>
            </a:pPr>
            <a:endParaRPr lang="en-US" sz="1900" dirty="0" smtClean="0"/>
          </a:p>
          <a:p>
            <a:pPr marL="233363" indent="-233363">
              <a:buClr>
                <a:schemeClr val="bg2"/>
              </a:buClr>
              <a:buSzPct val="125000"/>
              <a:buFont typeface="Arial" pitchFamily="34" charset="0"/>
              <a:buChar char="•"/>
            </a:pPr>
            <a:r>
              <a:rPr lang="en-US" sz="1900" dirty="0" smtClean="0"/>
              <a:t>Even more (</a:t>
            </a:r>
            <a:r>
              <a:rPr lang="en-US" sz="1900" dirty="0" smtClean="0">
                <a:solidFill>
                  <a:schemeClr val="accent1"/>
                </a:solidFill>
              </a:rPr>
              <a:t>40%</a:t>
            </a:r>
            <a:r>
              <a:rPr lang="en-US" sz="1900" dirty="0" smtClean="0"/>
              <a:t>) when the leader has ample resources and scarce strategic opportunities</a:t>
            </a:r>
          </a:p>
          <a:p>
            <a:pPr marL="233363" indent="-233363">
              <a:buClr>
                <a:schemeClr val="bg2"/>
              </a:buClr>
              <a:buSzPct val="125000"/>
              <a:buFont typeface="Arial" pitchFamily="34" charset="0"/>
              <a:buChar char="•"/>
            </a:pPr>
            <a:endParaRPr lang="en-US" sz="1900" dirty="0" smtClean="0"/>
          </a:p>
          <a:p>
            <a:pPr marL="233363" indent="-233363" algn="ctr">
              <a:buClr>
                <a:schemeClr val="bg2"/>
              </a:buClr>
              <a:buSzPct val="125000"/>
            </a:pPr>
            <a:r>
              <a:rPr lang="en-US" sz="3200" b="1" u="sng" dirty="0" smtClean="0">
                <a:solidFill>
                  <a:schemeClr val="accent1"/>
                </a:solidFill>
              </a:rPr>
              <a:t>But we have FEW resources and a GAZILLION strategic opportunities!</a:t>
            </a:r>
          </a:p>
        </p:txBody>
      </p:sp>
    </p:spTree>
    <p:custDataLst>
      <p:tags r:id="rId1"/>
    </p:custDataLst>
  </p:cSld>
  <p:clrMapOvr>
    <a:masterClrMapping/>
  </p:clrMapOvr>
  <p:transition>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762000" y="866775"/>
            <a:ext cx="8686800" cy="288925"/>
          </a:xfrm>
        </p:spPr>
        <p:txBody>
          <a:bodyPr/>
          <a:lstStyle/>
          <a:p>
            <a:pPr lvl="1"/>
            <a:r>
              <a:rPr lang="en-US" sz="2300" dirty="0" smtClean="0"/>
              <a:t>Key research findings are very telling </a:t>
            </a:r>
          </a:p>
        </p:txBody>
      </p:sp>
      <p:sp>
        <p:nvSpPr>
          <p:cNvPr id="7" name="Rectangle 6"/>
          <p:cNvSpPr/>
          <p:nvPr/>
        </p:nvSpPr>
        <p:spPr>
          <a:xfrm>
            <a:off x="1066800" y="1676400"/>
            <a:ext cx="8458200" cy="4571999"/>
          </a:xfrm>
          <a:prstGeom prst="rect">
            <a:avLst/>
          </a:prstGeom>
        </p:spPr>
        <p:txBody>
          <a:bodyPr wrap="square">
            <a:noAutofit/>
          </a:bodyPr>
          <a:lstStyle/>
          <a:p>
            <a:pPr marL="233363" indent="-233363">
              <a:buClr>
                <a:schemeClr val="bg2"/>
              </a:buClr>
              <a:buSzPct val="125000"/>
              <a:buFont typeface="Arial" pitchFamily="34" charset="0"/>
              <a:buChar char="•"/>
            </a:pPr>
            <a:r>
              <a:rPr lang="en-US" sz="1900" dirty="0" smtClean="0"/>
              <a:t>According to O’Reilly/Caldwell/Chatman:</a:t>
            </a:r>
          </a:p>
          <a:p>
            <a:pPr marL="233363" indent="-233363">
              <a:buClr>
                <a:schemeClr val="bg2"/>
              </a:buClr>
              <a:buSzPct val="125000"/>
              <a:buFont typeface="Arial" pitchFamily="34" charset="0"/>
              <a:buChar char="•"/>
            </a:pPr>
            <a:endParaRPr lang="en-US" sz="1900" dirty="0" smtClean="0"/>
          </a:p>
          <a:p>
            <a:pPr marL="690563" lvl="1" indent="-233363">
              <a:buClr>
                <a:schemeClr val="bg2"/>
              </a:buClr>
              <a:buSzPct val="125000"/>
              <a:buFont typeface="Arial" pitchFamily="34" charset="0"/>
              <a:buChar char="•"/>
            </a:pPr>
            <a:r>
              <a:rPr lang="en-US" sz="1900" dirty="0" smtClean="0"/>
              <a:t>Not only does leadership matter… </a:t>
            </a:r>
          </a:p>
          <a:p>
            <a:pPr marL="233363" indent="-233363">
              <a:buClr>
                <a:schemeClr val="bg2"/>
              </a:buClr>
              <a:buSzPct val="125000"/>
              <a:buFont typeface="Arial" pitchFamily="34" charset="0"/>
              <a:buChar char="•"/>
            </a:pPr>
            <a:endParaRPr lang="en-US" sz="1900" dirty="0" smtClean="0"/>
          </a:p>
          <a:p>
            <a:pPr marL="690563" lvl="1" indent="-233363">
              <a:buClr>
                <a:schemeClr val="bg2"/>
              </a:buClr>
              <a:buSzPct val="125000"/>
              <a:buFont typeface="Arial" pitchFamily="34" charset="0"/>
              <a:buChar char="•"/>
            </a:pPr>
            <a:r>
              <a:rPr lang="en-US" sz="1900" dirty="0" smtClean="0"/>
              <a:t>Consistency of leadership </a:t>
            </a:r>
            <a:r>
              <a:rPr lang="en-US" sz="1900" i="1" dirty="0" smtClean="0"/>
              <a:t>across hierarchical levels </a:t>
            </a:r>
            <a:r>
              <a:rPr lang="en-US" sz="1900" dirty="0" smtClean="0"/>
              <a:t>influences implementation of strategic initiatives </a:t>
            </a:r>
          </a:p>
          <a:p>
            <a:pPr marL="690563" lvl="1" indent="-233363">
              <a:buClr>
                <a:schemeClr val="bg2"/>
              </a:buClr>
              <a:buSzPct val="125000"/>
              <a:buFont typeface="Arial" pitchFamily="34" charset="0"/>
              <a:buChar char="•"/>
            </a:pPr>
            <a:endParaRPr lang="en-US" sz="1900" dirty="0" smtClean="0"/>
          </a:p>
          <a:p>
            <a:pPr marL="690563" lvl="1" indent="-233363">
              <a:buClr>
                <a:schemeClr val="bg2"/>
              </a:buClr>
              <a:buSzPct val="125000"/>
              <a:buFont typeface="Arial" pitchFamily="34" charset="0"/>
              <a:buChar char="•"/>
            </a:pPr>
            <a:r>
              <a:rPr lang="en-US" sz="1900" dirty="0" smtClean="0"/>
              <a:t>Organizational performance was not affected by </a:t>
            </a:r>
            <a:r>
              <a:rPr lang="en-US" sz="1900" i="1" dirty="0" smtClean="0"/>
              <a:t>any one </a:t>
            </a:r>
            <a:r>
              <a:rPr lang="en-US" sz="1900" dirty="0" smtClean="0"/>
              <a:t>leader</a:t>
            </a:r>
          </a:p>
          <a:p>
            <a:pPr marL="690563" lvl="1" indent="-233363">
              <a:buClr>
                <a:schemeClr val="bg2"/>
              </a:buClr>
              <a:buSzPct val="125000"/>
              <a:buFont typeface="Arial" pitchFamily="34" charset="0"/>
              <a:buChar char="•"/>
            </a:pPr>
            <a:endParaRPr lang="en-US" sz="1900" dirty="0" smtClean="0"/>
          </a:p>
          <a:p>
            <a:pPr marL="690563" lvl="1" indent="-233363">
              <a:buClr>
                <a:schemeClr val="bg2"/>
              </a:buClr>
              <a:buSzPct val="125000"/>
              <a:buFont typeface="Arial" pitchFamily="34" charset="0"/>
              <a:buChar char="•"/>
            </a:pPr>
            <a:r>
              <a:rPr lang="en-US" sz="3500" b="1" dirty="0" smtClean="0">
                <a:solidFill>
                  <a:schemeClr val="accent1"/>
                </a:solidFill>
              </a:rPr>
              <a:t>Only when leadership at different levels were aggregated did significant improvement occur</a:t>
            </a:r>
          </a:p>
        </p:txBody>
      </p:sp>
    </p:spTree>
    <p:custDataLst>
      <p:tags r:id="rId1"/>
    </p:custDataLst>
  </p:cSld>
  <p:clrMapOvr>
    <a:masterClrMapping/>
  </p:clrMapOvr>
  <p:transition>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762000" y="866775"/>
            <a:ext cx="8686800" cy="288925"/>
          </a:xfrm>
        </p:spPr>
        <p:txBody>
          <a:bodyPr/>
          <a:lstStyle/>
          <a:p>
            <a:pPr lvl="1"/>
            <a:r>
              <a:rPr lang="en-US" sz="2300" dirty="0" smtClean="0"/>
              <a:t>What does it mean to be a leader?</a:t>
            </a:r>
          </a:p>
        </p:txBody>
      </p:sp>
      <p:sp>
        <p:nvSpPr>
          <p:cNvPr id="7" name="Rectangle 6"/>
          <p:cNvSpPr/>
          <p:nvPr/>
        </p:nvSpPr>
        <p:spPr>
          <a:xfrm>
            <a:off x="1066800" y="1676400"/>
            <a:ext cx="8458200" cy="4571999"/>
          </a:xfrm>
          <a:prstGeom prst="rect">
            <a:avLst/>
          </a:prstGeom>
        </p:spPr>
        <p:txBody>
          <a:bodyPr wrap="square">
            <a:noAutofit/>
          </a:bodyPr>
          <a:lstStyle/>
          <a:p>
            <a:pPr marL="233363" indent="-233363">
              <a:buClr>
                <a:schemeClr val="bg2"/>
              </a:buClr>
              <a:buSzPct val="125000"/>
              <a:buFont typeface="Arial" pitchFamily="34" charset="0"/>
              <a:buChar char="•"/>
            </a:pPr>
            <a:r>
              <a:rPr lang="en-US" sz="1900" dirty="0" smtClean="0"/>
              <a:t>Aside from the formal position and title, it’s the ability to:</a:t>
            </a:r>
          </a:p>
          <a:p>
            <a:pPr marL="233363" indent="-233363">
              <a:buClr>
                <a:schemeClr val="bg2"/>
              </a:buClr>
              <a:buSzPct val="125000"/>
              <a:buFont typeface="Arial" pitchFamily="34" charset="0"/>
              <a:buChar char="•"/>
            </a:pPr>
            <a:endParaRPr lang="en-US" sz="1900" dirty="0" smtClean="0"/>
          </a:p>
          <a:p>
            <a:pPr marL="233363" indent="-233363">
              <a:buClr>
                <a:schemeClr val="bg2"/>
              </a:buClr>
              <a:buSzPct val="125000"/>
              <a:buFont typeface="Arial" pitchFamily="34" charset="0"/>
              <a:buChar char="•"/>
            </a:pPr>
            <a:endParaRPr lang="en-US" sz="1900" b="1" dirty="0" smtClean="0">
              <a:solidFill>
                <a:schemeClr val="accent1"/>
              </a:solidFill>
            </a:endParaRPr>
          </a:p>
          <a:p>
            <a:pPr marL="914400" lvl="1" indent="-457200">
              <a:buClr>
                <a:schemeClr val="bg2"/>
              </a:buClr>
              <a:buSzPct val="125000"/>
              <a:buFont typeface="+mj-lt"/>
              <a:buAutoNum type="arabicPeriod"/>
            </a:pPr>
            <a:r>
              <a:rPr lang="en-US" sz="1900" b="1" dirty="0" smtClean="0">
                <a:solidFill>
                  <a:schemeClr val="accent1"/>
                </a:solidFill>
              </a:rPr>
              <a:t>Articulate a </a:t>
            </a:r>
            <a:r>
              <a:rPr lang="en-US" sz="1900" b="1" dirty="0" smtClean="0">
                <a:solidFill>
                  <a:srgbClr val="FF9900"/>
                </a:solidFill>
              </a:rPr>
              <a:t>vision</a:t>
            </a:r>
            <a:r>
              <a:rPr lang="en-US" sz="1900" b="1" dirty="0" smtClean="0">
                <a:solidFill>
                  <a:schemeClr val="accent1"/>
                </a:solidFill>
              </a:rPr>
              <a:t> for the unit that reinforces CFO vision </a:t>
            </a:r>
          </a:p>
          <a:p>
            <a:pPr marL="914400" lvl="1" indent="-457200">
              <a:buClr>
                <a:schemeClr val="bg2"/>
              </a:buClr>
              <a:buSzPct val="125000"/>
              <a:buFont typeface="+mj-lt"/>
              <a:buAutoNum type="arabicPeriod"/>
            </a:pPr>
            <a:endParaRPr lang="en-US" sz="1900" b="1" dirty="0" smtClean="0">
              <a:solidFill>
                <a:schemeClr val="accent1"/>
              </a:solidFill>
            </a:endParaRPr>
          </a:p>
          <a:p>
            <a:pPr marL="1031875" lvl="1" indent="-457200">
              <a:buClr>
                <a:schemeClr val="bg2"/>
              </a:buClr>
              <a:buSzPct val="125000"/>
              <a:buFont typeface="+mj-lt"/>
              <a:buAutoNum type="arabicPeriod"/>
            </a:pPr>
            <a:r>
              <a:rPr lang="en-US" sz="1900" b="1" dirty="0" smtClean="0">
                <a:solidFill>
                  <a:schemeClr val="accent1"/>
                </a:solidFill>
              </a:rPr>
              <a:t>Set a strategic </a:t>
            </a:r>
            <a:r>
              <a:rPr lang="en-US" sz="1900" b="1" dirty="0" smtClean="0">
                <a:solidFill>
                  <a:srgbClr val="FF9900"/>
                </a:solidFill>
              </a:rPr>
              <a:t>direction </a:t>
            </a:r>
            <a:r>
              <a:rPr lang="en-US" sz="1900" b="1" dirty="0" smtClean="0">
                <a:solidFill>
                  <a:schemeClr val="accent1"/>
                </a:solidFill>
              </a:rPr>
              <a:t>(translate CFO vision into unit terms)</a:t>
            </a:r>
          </a:p>
          <a:p>
            <a:pPr marL="914400" lvl="1" indent="-457200">
              <a:buClr>
                <a:schemeClr val="bg2"/>
              </a:buClr>
              <a:buSzPct val="125000"/>
              <a:buFont typeface="+mj-lt"/>
              <a:buAutoNum type="arabicPeriod"/>
            </a:pPr>
            <a:endParaRPr lang="en-US" sz="1900" b="1" dirty="0" smtClean="0">
              <a:solidFill>
                <a:schemeClr val="accent1"/>
              </a:solidFill>
            </a:endParaRPr>
          </a:p>
          <a:p>
            <a:pPr marL="1147763" lvl="1" indent="-457200">
              <a:buClr>
                <a:schemeClr val="bg2"/>
              </a:buClr>
              <a:buSzPct val="125000"/>
              <a:buFont typeface="+mj-lt"/>
              <a:buAutoNum type="arabicPeriod"/>
            </a:pPr>
            <a:r>
              <a:rPr lang="en-US" sz="1900" b="1" dirty="0" smtClean="0">
                <a:solidFill>
                  <a:schemeClr val="accent1"/>
                </a:solidFill>
              </a:rPr>
              <a:t>Define </a:t>
            </a:r>
            <a:r>
              <a:rPr lang="en-US" sz="1900" b="1" dirty="0" smtClean="0">
                <a:solidFill>
                  <a:srgbClr val="FF9900"/>
                </a:solidFill>
              </a:rPr>
              <a:t>measurable objectives </a:t>
            </a:r>
            <a:r>
              <a:rPr lang="en-US" sz="1900" b="1" dirty="0" smtClean="0">
                <a:solidFill>
                  <a:schemeClr val="accent1"/>
                </a:solidFill>
              </a:rPr>
              <a:t>reflective of the strategy</a:t>
            </a:r>
          </a:p>
          <a:p>
            <a:pPr marL="914400" lvl="1" indent="-457200">
              <a:buClr>
                <a:schemeClr val="bg2"/>
              </a:buClr>
              <a:buSzPct val="125000"/>
              <a:buFont typeface="+mj-lt"/>
              <a:buAutoNum type="arabicPeriod"/>
            </a:pPr>
            <a:endParaRPr lang="en-US" sz="1900" b="1" dirty="0" smtClean="0">
              <a:solidFill>
                <a:schemeClr val="accent1"/>
              </a:solidFill>
            </a:endParaRPr>
          </a:p>
          <a:p>
            <a:pPr marL="1254125" lvl="1" indent="-457200">
              <a:buClr>
                <a:schemeClr val="bg2"/>
              </a:buClr>
              <a:buSzPct val="125000"/>
              <a:buFont typeface="+mj-lt"/>
              <a:buAutoNum type="arabicPeriod"/>
            </a:pPr>
            <a:r>
              <a:rPr lang="en-US" sz="1900" b="1" dirty="0" smtClean="0">
                <a:solidFill>
                  <a:schemeClr val="accent1"/>
                </a:solidFill>
              </a:rPr>
              <a:t>Align the </a:t>
            </a:r>
            <a:r>
              <a:rPr lang="en-US" sz="1900" b="1" dirty="0" smtClean="0">
                <a:solidFill>
                  <a:srgbClr val="FF9900"/>
                </a:solidFill>
              </a:rPr>
              <a:t>award</a:t>
            </a:r>
            <a:r>
              <a:rPr lang="en-US" sz="1900" b="1" dirty="0" smtClean="0">
                <a:solidFill>
                  <a:schemeClr val="accent1"/>
                </a:solidFill>
              </a:rPr>
              <a:t> system, utilizing the performance review</a:t>
            </a:r>
          </a:p>
          <a:p>
            <a:pPr marL="914400" lvl="1" indent="-457200">
              <a:buClr>
                <a:schemeClr val="bg2"/>
              </a:buClr>
              <a:buSzPct val="125000"/>
              <a:buFont typeface="+mj-lt"/>
              <a:buAutoNum type="arabicPeriod"/>
            </a:pPr>
            <a:endParaRPr lang="en-US" sz="1900" b="1" dirty="0" smtClean="0">
              <a:solidFill>
                <a:schemeClr val="accent1"/>
              </a:solidFill>
            </a:endParaRPr>
          </a:p>
          <a:p>
            <a:pPr marL="1371600" lvl="1" indent="-457200">
              <a:buClr>
                <a:schemeClr val="bg2"/>
              </a:buClr>
              <a:buSzPct val="125000"/>
              <a:buFont typeface="+mj-lt"/>
              <a:buAutoNum type="arabicPeriod"/>
            </a:pPr>
            <a:r>
              <a:rPr lang="en-US" sz="1900" b="1" dirty="0" smtClean="0">
                <a:solidFill>
                  <a:srgbClr val="FF9900"/>
                </a:solidFill>
              </a:rPr>
              <a:t>Motivate</a:t>
            </a:r>
            <a:r>
              <a:rPr lang="en-US" sz="1900" b="1" dirty="0" smtClean="0">
                <a:solidFill>
                  <a:schemeClr val="accent1"/>
                </a:solidFill>
              </a:rPr>
              <a:t> subordinates</a:t>
            </a:r>
          </a:p>
          <a:p>
            <a:pPr marL="914400" lvl="1" indent="-457200">
              <a:buClr>
                <a:schemeClr val="bg2"/>
              </a:buClr>
              <a:buSzPct val="125000"/>
              <a:buFont typeface="+mj-lt"/>
              <a:buAutoNum type="arabicPeriod"/>
            </a:pPr>
            <a:endParaRPr lang="en-US" sz="1900" b="1" dirty="0" smtClean="0">
              <a:solidFill>
                <a:schemeClr val="accent1"/>
              </a:solidFill>
            </a:endParaRPr>
          </a:p>
          <a:p>
            <a:pPr marL="1489075" lvl="1" indent="-457200">
              <a:buClr>
                <a:schemeClr val="bg2"/>
              </a:buClr>
              <a:buSzPct val="125000"/>
              <a:buFont typeface="+mj-lt"/>
              <a:buAutoNum type="arabicPeriod"/>
            </a:pPr>
            <a:r>
              <a:rPr lang="en-US" sz="1900" b="1" dirty="0" smtClean="0">
                <a:solidFill>
                  <a:schemeClr val="accent1"/>
                </a:solidFill>
              </a:rPr>
              <a:t>Effectively </a:t>
            </a:r>
            <a:r>
              <a:rPr lang="en-US" sz="1900" b="1" dirty="0" smtClean="0">
                <a:solidFill>
                  <a:srgbClr val="FF9900"/>
                </a:solidFill>
              </a:rPr>
              <a:t>deal with resistance </a:t>
            </a:r>
            <a:r>
              <a:rPr lang="en-US" sz="1900" b="1" dirty="0" smtClean="0">
                <a:solidFill>
                  <a:schemeClr val="accent1"/>
                </a:solidFill>
              </a:rPr>
              <a:t>to change</a:t>
            </a:r>
          </a:p>
        </p:txBody>
      </p:sp>
    </p:spTree>
    <p:custDataLst>
      <p:tags r:id="rId1"/>
    </p:custDataLst>
  </p:cSld>
  <p:clrMapOvr>
    <a:masterClrMapping/>
  </p:clrMapOvr>
  <p:transition>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762000" y="866775"/>
            <a:ext cx="8686800" cy="288925"/>
          </a:xfrm>
        </p:spPr>
        <p:txBody>
          <a:bodyPr/>
          <a:lstStyle/>
          <a:p>
            <a:pPr lvl="1"/>
            <a:r>
              <a:rPr lang="en-US" sz="2300" dirty="0" smtClean="0"/>
              <a:t>Who are we talking about?</a:t>
            </a:r>
          </a:p>
        </p:txBody>
      </p:sp>
      <p:sp>
        <p:nvSpPr>
          <p:cNvPr id="7" name="Rectangle 6"/>
          <p:cNvSpPr/>
          <p:nvPr/>
        </p:nvSpPr>
        <p:spPr>
          <a:xfrm>
            <a:off x="1066800" y="2286000"/>
            <a:ext cx="4343400" cy="3886200"/>
          </a:xfrm>
          <a:prstGeom prst="rect">
            <a:avLst/>
          </a:prstGeom>
        </p:spPr>
        <p:txBody>
          <a:bodyPr wrap="square">
            <a:noAutofit/>
          </a:bodyPr>
          <a:lstStyle/>
          <a:p>
            <a:pPr marL="233363" indent="-233363">
              <a:buClr>
                <a:schemeClr val="bg2"/>
              </a:buClr>
              <a:buSzPct val="125000"/>
              <a:buFont typeface="Arial" pitchFamily="34" charset="0"/>
              <a:buChar char="•"/>
            </a:pPr>
            <a:r>
              <a:rPr lang="en-US" sz="1900" dirty="0" smtClean="0"/>
              <a:t>Intermediate levels, e.g., </a:t>
            </a:r>
            <a:r>
              <a:rPr lang="en-US" sz="1900" b="1" u="sng" dirty="0" smtClean="0">
                <a:solidFill>
                  <a:schemeClr val="accent1"/>
                </a:solidFill>
              </a:rPr>
              <a:t>department or sub-division managers</a:t>
            </a:r>
          </a:p>
          <a:p>
            <a:pPr marL="233363" indent="-233363">
              <a:buClr>
                <a:schemeClr val="bg2"/>
              </a:buClr>
              <a:buSzPct val="125000"/>
              <a:buFont typeface="Arial" pitchFamily="34" charset="0"/>
              <a:buChar char="•"/>
            </a:pPr>
            <a:endParaRPr lang="en-US" sz="1900" dirty="0" smtClean="0"/>
          </a:p>
          <a:p>
            <a:pPr marL="233363" indent="-233363">
              <a:buClr>
                <a:schemeClr val="bg2"/>
              </a:buClr>
              <a:buSzPct val="125000"/>
              <a:buFont typeface="Arial" pitchFamily="34" charset="0"/>
              <a:buChar char="•"/>
            </a:pPr>
            <a:r>
              <a:rPr lang="en-US" sz="1900" dirty="0" smtClean="0"/>
              <a:t>It is critical for managers:</a:t>
            </a:r>
          </a:p>
          <a:p>
            <a:pPr marL="233363" indent="-233363">
              <a:buClr>
                <a:schemeClr val="bg2"/>
              </a:buClr>
              <a:buSzPct val="125000"/>
              <a:buFont typeface="Arial" pitchFamily="34" charset="0"/>
              <a:buChar char="•"/>
            </a:pPr>
            <a:endParaRPr lang="en-US" sz="1900" dirty="0" smtClean="0"/>
          </a:p>
          <a:p>
            <a:pPr marL="690563" lvl="1" indent="-233363">
              <a:buClr>
                <a:schemeClr val="bg2"/>
              </a:buClr>
              <a:buSzPct val="125000"/>
              <a:buFont typeface="Arial" pitchFamily="34" charset="0"/>
              <a:buChar char="•"/>
            </a:pPr>
            <a:r>
              <a:rPr lang="en-US" sz="1900" b="1" u="sng" dirty="0" smtClean="0">
                <a:solidFill>
                  <a:schemeClr val="accent1"/>
                </a:solidFill>
              </a:rPr>
              <a:t>Support</a:t>
            </a:r>
            <a:r>
              <a:rPr lang="en-US" sz="1900" dirty="0" smtClean="0"/>
              <a:t> the new strategy </a:t>
            </a:r>
          </a:p>
          <a:p>
            <a:pPr marL="690563" lvl="1" indent="-233363">
              <a:buClr>
                <a:schemeClr val="bg2"/>
              </a:buClr>
              <a:buSzPct val="125000"/>
              <a:buFont typeface="Arial" pitchFamily="34" charset="0"/>
              <a:buChar char="•"/>
            </a:pPr>
            <a:endParaRPr lang="en-US" sz="1900" dirty="0" smtClean="0"/>
          </a:p>
          <a:p>
            <a:pPr marL="690563" lvl="1" indent="-233363">
              <a:buClr>
                <a:schemeClr val="bg2"/>
              </a:buClr>
              <a:buSzPct val="125000"/>
              <a:buFont typeface="Arial" pitchFamily="34" charset="0"/>
              <a:buChar char="•"/>
            </a:pPr>
            <a:r>
              <a:rPr lang="en-US" sz="1900" b="1" u="sng" dirty="0" smtClean="0">
                <a:solidFill>
                  <a:schemeClr val="accent1"/>
                </a:solidFill>
              </a:rPr>
              <a:t>Gain support of subordinate managers </a:t>
            </a:r>
            <a:r>
              <a:rPr lang="en-US" sz="1900" dirty="0" smtClean="0"/>
              <a:t>to help implement the strategy</a:t>
            </a:r>
          </a:p>
        </p:txBody>
      </p:sp>
      <p:pic>
        <p:nvPicPr>
          <p:cNvPr id="110594" name="Picture 2" descr="photo"/>
          <p:cNvPicPr>
            <a:picLocks noChangeAspect="1" noChangeArrowheads="1"/>
          </p:cNvPicPr>
          <p:nvPr/>
        </p:nvPicPr>
        <p:blipFill>
          <a:blip r:embed="rId4" cstate="print"/>
          <a:srcRect/>
          <a:stretch>
            <a:fillRect/>
          </a:stretch>
        </p:blipFill>
        <p:spPr bwMode="auto">
          <a:xfrm>
            <a:off x="5338355" y="1524000"/>
            <a:ext cx="4110445" cy="4495800"/>
          </a:xfrm>
          <a:prstGeom prst="rect">
            <a:avLst/>
          </a:prstGeom>
          <a:noFill/>
        </p:spPr>
      </p:pic>
    </p:spTree>
    <p:custDataLst>
      <p:tags r:id="rId1"/>
    </p:custDataLst>
  </p:cSld>
  <p:clrMapOvr>
    <a:masterClrMapping/>
  </p:clrMapOvr>
  <p:transition>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762000" y="866775"/>
            <a:ext cx="8686800" cy="288925"/>
          </a:xfrm>
        </p:spPr>
        <p:txBody>
          <a:bodyPr/>
          <a:lstStyle/>
          <a:p>
            <a:pPr lvl="1"/>
            <a:r>
              <a:rPr lang="en-US" sz="2300" dirty="0" smtClean="0"/>
              <a:t>What do you need to do?</a:t>
            </a:r>
          </a:p>
        </p:txBody>
      </p:sp>
      <p:sp>
        <p:nvSpPr>
          <p:cNvPr id="7" name="Rectangle 6"/>
          <p:cNvSpPr/>
          <p:nvPr/>
        </p:nvSpPr>
        <p:spPr>
          <a:xfrm>
            <a:off x="1066800" y="1905000"/>
            <a:ext cx="7924800" cy="3886200"/>
          </a:xfrm>
          <a:prstGeom prst="rect">
            <a:avLst/>
          </a:prstGeom>
        </p:spPr>
        <p:txBody>
          <a:bodyPr wrap="square">
            <a:noAutofit/>
          </a:bodyPr>
          <a:lstStyle/>
          <a:p>
            <a:pPr marL="233363" indent="-233363">
              <a:buClr>
                <a:schemeClr val="bg2"/>
              </a:buClr>
              <a:buSzPct val="125000"/>
              <a:buFont typeface="Arial" pitchFamily="34" charset="0"/>
              <a:buChar char="•"/>
            </a:pPr>
            <a:r>
              <a:rPr lang="en-US" sz="2400" dirty="0" smtClean="0"/>
              <a:t>To implement a new strategic initiative, managers at all levels need to:</a:t>
            </a:r>
          </a:p>
          <a:p>
            <a:pPr marL="233363" indent="-233363">
              <a:buClr>
                <a:schemeClr val="bg2"/>
              </a:buClr>
              <a:buSzPct val="125000"/>
              <a:buFont typeface="Arial" pitchFamily="34" charset="0"/>
              <a:buChar char="•"/>
            </a:pPr>
            <a:endParaRPr lang="en-US" sz="2400" dirty="0" smtClean="0"/>
          </a:p>
          <a:p>
            <a:pPr marL="1147763" lvl="2" indent="-233363">
              <a:buClr>
                <a:schemeClr val="bg2"/>
              </a:buClr>
              <a:buSzPct val="125000"/>
              <a:buFont typeface="Arial" pitchFamily="34" charset="0"/>
              <a:buChar char="•"/>
            </a:pPr>
            <a:r>
              <a:rPr lang="en-US" sz="2400" dirty="0" smtClean="0"/>
              <a:t>Reinforce it</a:t>
            </a:r>
          </a:p>
          <a:p>
            <a:pPr marL="233363" indent="-233363">
              <a:buClr>
                <a:schemeClr val="bg2"/>
              </a:buClr>
              <a:buSzPct val="125000"/>
              <a:buFont typeface="Arial" pitchFamily="34" charset="0"/>
              <a:buChar char="•"/>
            </a:pPr>
            <a:endParaRPr lang="en-US" sz="2400" dirty="0" smtClean="0"/>
          </a:p>
          <a:p>
            <a:pPr marL="1147763" lvl="2" indent="-233363">
              <a:buClr>
                <a:schemeClr val="bg2"/>
              </a:buClr>
              <a:buSzPct val="125000"/>
              <a:buFont typeface="Arial" pitchFamily="34" charset="0"/>
              <a:buChar char="•"/>
            </a:pPr>
            <a:r>
              <a:rPr lang="en-US" sz="2400" dirty="0" smtClean="0"/>
              <a:t>Allocate resources for it (e.g. SIF)</a:t>
            </a:r>
          </a:p>
          <a:p>
            <a:pPr marL="233363" indent="-233363">
              <a:buClr>
                <a:schemeClr val="bg2"/>
              </a:buClr>
              <a:buSzPct val="125000"/>
              <a:buFont typeface="Arial" pitchFamily="34" charset="0"/>
              <a:buChar char="•"/>
            </a:pPr>
            <a:endParaRPr lang="en-US" sz="2400" dirty="0" smtClean="0"/>
          </a:p>
          <a:p>
            <a:pPr marL="1147763" lvl="2" indent="-233363">
              <a:buClr>
                <a:schemeClr val="bg2"/>
              </a:buClr>
              <a:buSzPct val="125000"/>
              <a:buFont typeface="Arial" pitchFamily="34" charset="0"/>
              <a:buChar char="•"/>
            </a:pPr>
            <a:r>
              <a:rPr lang="en-US" sz="2400" dirty="0" smtClean="0"/>
              <a:t>Deal effectively with resistance to it</a:t>
            </a:r>
          </a:p>
        </p:txBody>
      </p:sp>
      <p:pic>
        <p:nvPicPr>
          <p:cNvPr id="116740" name="Picture 4" descr="http://images.clipartof.com/thumbnails/1048651-Royalty-Free-RF-Clip-Art-Illustration-Of-A-Cartoon-Black-And-White-Outline-Design-Of-A-Farmer-Pulling-A-Stubborn-Mule.jpg"/>
          <p:cNvPicPr>
            <a:picLocks noChangeAspect="1" noChangeArrowheads="1"/>
          </p:cNvPicPr>
          <p:nvPr/>
        </p:nvPicPr>
        <p:blipFill>
          <a:blip r:embed="rId4" cstate="print"/>
          <a:srcRect b="16035"/>
          <a:stretch>
            <a:fillRect/>
          </a:stretch>
        </p:blipFill>
        <p:spPr bwMode="auto">
          <a:xfrm>
            <a:off x="6781800" y="5105400"/>
            <a:ext cx="2378937" cy="1371600"/>
          </a:xfrm>
          <a:prstGeom prst="rect">
            <a:avLst/>
          </a:prstGeom>
          <a:noFill/>
        </p:spPr>
      </p:pic>
    </p:spTree>
    <p:custDataLst>
      <p:tags r:id="rId1"/>
    </p:custDataLst>
  </p:cSld>
  <p:clrMapOvr>
    <a:masterClrMapping/>
  </p:clrMapOvr>
  <p:transition>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762000" y="866775"/>
            <a:ext cx="7419975" cy="288925"/>
          </a:xfrm>
        </p:spPr>
        <p:txBody>
          <a:bodyPr/>
          <a:lstStyle/>
          <a:p>
            <a:r>
              <a:rPr lang="en-US" dirty="0" smtClean="0"/>
              <a:t>Agenda</a:t>
            </a:r>
            <a:endParaRPr lang="en-US" dirty="0" smtClean="0">
              <a:solidFill>
                <a:srgbClr val="FF0000"/>
              </a:solidFill>
            </a:endParaRPr>
          </a:p>
        </p:txBody>
      </p:sp>
      <p:graphicFrame>
        <p:nvGraphicFramePr>
          <p:cNvPr id="4" name="Group 47">
            <a:hlinkClick r:id="rId4"/>
          </p:cNvPr>
          <p:cNvGraphicFramePr>
            <a:graphicFrameLocks noGrp="1"/>
          </p:cNvGraphicFramePr>
          <p:nvPr/>
        </p:nvGraphicFramePr>
        <p:xfrm>
          <a:off x="1600200" y="1676400"/>
          <a:ext cx="7772400" cy="2935917"/>
        </p:xfrm>
        <a:graphic>
          <a:graphicData uri="http://schemas.openxmlformats.org/drawingml/2006/table">
            <a:tbl>
              <a:tblPr/>
              <a:tblGrid>
                <a:gridCol w="457200"/>
                <a:gridCol w="1447800"/>
                <a:gridCol w="5867400"/>
              </a:tblGrid>
              <a:tr h="112999">
                <a:tc>
                  <a:txBody>
                    <a:bodyPr/>
                    <a:lstStyle/>
                    <a:p>
                      <a:pPr marL="0" marR="0" lvl="0" indent="114300" algn="r" defTabSz="1019175" rtl="0" eaLnBrk="0" fontAlgn="base" latinLnBrk="0" hangingPunct="0">
                        <a:lnSpc>
                          <a:spcPct val="100000"/>
                        </a:lnSpc>
                        <a:spcBef>
                          <a:spcPct val="20000"/>
                        </a:spcBef>
                        <a:spcAft>
                          <a:spcPct val="0"/>
                        </a:spcAft>
                        <a:buClrTx/>
                        <a:buSzPct val="25000"/>
                        <a:buFont typeface="Wingdings" pitchFamily="2" charset="2"/>
                        <a:buNone/>
                        <a:tabLst/>
                      </a:pPr>
                      <a:endParaRPr kumimoji="0" lang="en-US" sz="2000" b="1" i="0" u="none" strike="noStrike" cap="none" normalizeH="0" baseline="0" dirty="0" smtClean="0">
                        <a:ln>
                          <a:noFill/>
                        </a:ln>
                        <a:solidFill>
                          <a:schemeClr val="tx1"/>
                        </a:solidFill>
                        <a:effectLst/>
                        <a:latin typeface="+mj-lt"/>
                        <a:cs typeface="Arial" pitchFamily="34" charset="0"/>
                      </a:endParaRPr>
                    </a:p>
                  </a:txBody>
                  <a:tcPr marL="0" marT="0" marB="18288"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pPr>
                      <a:endParaRPr kumimoji="0" lang="en-US" sz="2000" b="0" i="0" u="none" strike="noStrike" cap="none" normalizeH="0" baseline="0" dirty="0" smtClean="0">
                        <a:ln>
                          <a:noFill/>
                        </a:ln>
                        <a:solidFill>
                          <a:schemeClr val="tx1"/>
                        </a:solidFill>
                        <a:effectLst/>
                        <a:latin typeface="+mj-lt"/>
                        <a:cs typeface="Arial" pitchFamily="34" charset="0"/>
                      </a:endParaRPr>
                    </a:p>
                  </a:txBody>
                  <a:tcPr marL="0" marR="21413" marT="0" marB="21413"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defRPr/>
                      </a:pPr>
                      <a:endParaRPr kumimoji="0" lang="en-US" sz="2000" b="0" i="0" u="none" strike="noStrike" cap="none" normalizeH="0" baseline="0" dirty="0" smtClean="0">
                        <a:ln>
                          <a:noFill/>
                        </a:ln>
                        <a:solidFill>
                          <a:schemeClr val="tx1"/>
                        </a:solidFill>
                        <a:effectLst/>
                        <a:latin typeface="Trebuchet MS" pitchFamily="34" charset="0"/>
                        <a:ea typeface="+mn-ea"/>
                        <a:cs typeface="Arial" charset="0"/>
                      </a:endParaRPr>
                    </a:p>
                  </a:txBody>
                  <a:tcPr marL="0" marR="21413" marT="0" marB="21413"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112999">
                <a:tc>
                  <a:txBody>
                    <a:bodyPr/>
                    <a:lstStyle/>
                    <a:p>
                      <a:pPr marL="0" marR="0" lvl="0" indent="0" algn="r" defTabSz="1019175" rtl="0" eaLnBrk="0" fontAlgn="base" latinLnBrk="0" hangingPunct="0">
                        <a:lnSpc>
                          <a:spcPct val="100000"/>
                        </a:lnSpc>
                        <a:spcBef>
                          <a:spcPct val="20000"/>
                        </a:spcBef>
                        <a:spcAft>
                          <a:spcPct val="0"/>
                        </a:spcAft>
                        <a:buClrTx/>
                        <a:buSzPct val="25000"/>
                        <a:buFont typeface="Wingdings" pitchFamily="2" charset="2"/>
                        <a:buNone/>
                        <a:tabLst/>
                      </a:pPr>
                      <a:endParaRPr kumimoji="0" lang="en-US" sz="2000" b="0" i="0" u="none" strike="noStrike" cap="none" normalizeH="0" baseline="0" dirty="0" smtClean="0">
                        <a:ln>
                          <a:noFill/>
                        </a:ln>
                        <a:solidFill>
                          <a:schemeClr val="tx1"/>
                        </a:solidFill>
                        <a:effectLst/>
                        <a:latin typeface="+mj-lt"/>
                        <a:ea typeface="Gulim" pitchFamily="34" charset="-127"/>
                        <a:cs typeface="Arial" pitchFamily="34" charset="0"/>
                      </a:endParaRPr>
                    </a:p>
                  </a:txBody>
                  <a:tcPr marL="0" marR="21413" marT="0" marB="21413" horzOverflow="overflow">
                    <a:lnL>
                      <a:noFill/>
                    </a:lnL>
                    <a:lnR>
                      <a:noFill/>
                    </a:lnR>
                    <a:lnT>
                      <a:noFill/>
                    </a:lnT>
                    <a:lnB>
                      <a:noFill/>
                    </a:lnB>
                    <a:lnTlToBr>
                      <a:noFill/>
                    </a:lnTlToBr>
                    <a:lnBlToTr>
                      <a:noFill/>
                    </a:lnBlToTr>
                    <a:noFill/>
                  </a:tcPr>
                </a:tc>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pPr>
                      <a:r>
                        <a:rPr kumimoji="0" lang="en-US" sz="2000" b="0" i="0" u="none" strike="noStrike" cap="none" normalizeH="0" baseline="0" dirty="0" smtClean="0">
                          <a:ln>
                            <a:noFill/>
                          </a:ln>
                          <a:solidFill>
                            <a:schemeClr val="tx1"/>
                          </a:solidFill>
                          <a:effectLst/>
                          <a:latin typeface="+mj-lt"/>
                          <a:ea typeface="Gulim" pitchFamily="34" charset="-127"/>
                          <a:cs typeface="Arial" pitchFamily="34" charset="0"/>
                        </a:rPr>
                        <a:t>2:30 – 2:45</a:t>
                      </a:r>
                    </a:p>
                  </a:txBody>
                  <a:tcPr marL="0" marR="21413" marT="0" marB="21413" horzOverflow="overflow">
                    <a:lnL>
                      <a:noFill/>
                    </a:lnL>
                    <a:lnR>
                      <a:noFill/>
                    </a:lnR>
                    <a:lnT>
                      <a:noFill/>
                    </a:lnT>
                    <a:lnB>
                      <a:noFill/>
                    </a:lnB>
                    <a:lnTlToBr>
                      <a:noFill/>
                    </a:lnTlToBr>
                    <a:lnBlToTr>
                      <a:noFill/>
                    </a:lnBlToTr>
                    <a:noFill/>
                  </a:tcPr>
                </a:tc>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defRPr/>
                      </a:pPr>
                      <a:r>
                        <a:rPr kumimoji="0" lang="en-US" sz="2000" b="0" i="0" u="none" strike="noStrike" cap="none" normalizeH="0" baseline="0" dirty="0" smtClean="0">
                          <a:ln>
                            <a:noFill/>
                          </a:ln>
                          <a:solidFill>
                            <a:schemeClr val="tx1"/>
                          </a:solidFill>
                          <a:effectLst/>
                          <a:latin typeface="Trebuchet MS" pitchFamily="34" charset="0"/>
                          <a:ea typeface="+mn-ea"/>
                          <a:cs typeface="Arial" charset="0"/>
                        </a:rPr>
                        <a:t>Welcome &amp; General Announcements</a:t>
                      </a:r>
                    </a:p>
                  </a:txBody>
                  <a:tcPr marL="0" marR="21413" marT="0" marB="21413" horzOverflow="overflow">
                    <a:lnL>
                      <a:noFill/>
                    </a:lnL>
                    <a:lnR>
                      <a:noFill/>
                    </a:lnR>
                    <a:lnT>
                      <a:noFill/>
                    </a:lnT>
                    <a:lnB>
                      <a:noFill/>
                    </a:lnB>
                    <a:lnTlToBr>
                      <a:noFill/>
                    </a:lnTlToBr>
                    <a:lnBlToTr>
                      <a:noFill/>
                    </a:lnBlToTr>
                    <a:noFill/>
                  </a:tcPr>
                </a:tc>
              </a:tr>
              <a:tr h="112999">
                <a:tc>
                  <a:txBody>
                    <a:bodyPr/>
                    <a:lstStyle/>
                    <a:p>
                      <a:pPr marL="0" marR="0" lvl="0" indent="0" algn="r" defTabSz="1019175" rtl="0" eaLnBrk="0" fontAlgn="base" latinLnBrk="0" hangingPunct="0">
                        <a:lnSpc>
                          <a:spcPct val="100000"/>
                        </a:lnSpc>
                        <a:spcBef>
                          <a:spcPct val="20000"/>
                        </a:spcBef>
                        <a:spcAft>
                          <a:spcPct val="0"/>
                        </a:spcAft>
                        <a:buClrTx/>
                        <a:buSzPct val="25000"/>
                        <a:buFont typeface="Wingdings" pitchFamily="2" charset="2"/>
                        <a:buNone/>
                        <a:tabLst/>
                      </a:pPr>
                      <a:endParaRPr kumimoji="0" lang="en-US" sz="2000" b="0" i="0" u="none" strike="noStrike" cap="none" normalizeH="0" baseline="0" dirty="0" smtClean="0">
                        <a:ln>
                          <a:noFill/>
                        </a:ln>
                        <a:solidFill>
                          <a:schemeClr val="tx1"/>
                        </a:solidFill>
                        <a:effectLst/>
                        <a:latin typeface="+mj-lt"/>
                        <a:cs typeface="Arial" pitchFamily="34" charset="0"/>
                      </a:endParaRPr>
                    </a:p>
                  </a:txBody>
                  <a:tcPr marL="0" marR="21413" marT="0" marB="21413" horzOverflow="overflow">
                    <a:lnL>
                      <a:noFill/>
                    </a:lnL>
                    <a:lnR>
                      <a:noFill/>
                    </a:lnR>
                    <a:lnT>
                      <a:noFill/>
                    </a:lnT>
                    <a:lnB>
                      <a:noFill/>
                    </a:lnB>
                    <a:lnTlToBr>
                      <a:noFill/>
                    </a:lnTlToBr>
                    <a:lnBlToTr>
                      <a:noFill/>
                    </a:lnBlToTr>
                    <a:noFill/>
                  </a:tcPr>
                </a:tc>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pPr>
                      <a:endParaRPr kumimoji="0" lang="en-US" sz="2000" b="0" i="0" u="none" strike="noStrike" cap="none" normalizeH="0" baseline="0" dirty="0" smtClean="0">
                        <a:ln>
                          <a:noFill/>
                        </a:ln>
                        <a:solidFill>
                          <a:schemeClr val="tx1"/>
                        </a:solidFill>
                        <a:effectLst/>
                        <a:latin typeface="+mj-lt"/>
                        <a:cs typeface="Arial" pitchFamily="34" charset="0"/>
                      </a:endParaRPr>
                    </a:p>
                  </a:txBody>
                  <a:tcPr marL="0" marR="21413" marT="0" marB="21413" horzOverflow="overflow">
                    <a:lnL>
                      <a:noFill/>
                    </a:lnL>
                    <a:lnR>
                      <a:noFill/>
                    </a:lnR>
                    <a:lnT>
                      <a:noFill/>
                    </a:lnT>
                    <a:lnB>
                      <a:noFill/>
                    </a:lnB>
                    <a:lnTlToBr>
                      <a:noFill/>
                    </a:lnTlToBr>
                    <a:lnBlToTr>
                      <a:noFill/>
                    </a:lnBlToTr>
                    <a:noFill/>
                  </a:tcPr>
                </a:tc>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defRPr/>
                      </a:pPr>
                      <a:endParaRPr kumimoji="0" lang="en-US" sz="2000" b="0" i="0" u="none" strike="noStrike" cap="none" normalizeH="0" baseline="0" dirty="0" smtClean="0">
                        <a:ln>
                          <a:noFill/>
                        </a:ln>
                        <a:solidFill>
                          <a:schemeClr val="tx1"/>
                        </a:solidFill>
                        <a:effectLst/>
                        <a:latin typeface="Trebuchet MS" pitchFamily="34" charset="0"/>
                        <a:ea typeface="+mn-ea"/>
                        <a:cs typeface="Arial" charset="0"/>
                      </a:endParaRPr>
                    </a:p>
                  </a:txBody>
                  <a:tcPr marL="0" marR="21413" marT="0" marB="21413" horzOverflow="overflow">
                    <a:lnL>
                      <a:noFill/>
                    </a:lnL>
                    <a:lnR>
                      <a:noFill/>
                    </a:lnR>
                    <a:lnT>
                      <a:noFill/>
                    </a:lnT>
                    <a:lnB>
                      <a:noFill/>
                    </a:lnB>
                    <a:lnTlToBr>
                      <a:noFill/>
                    </a:lnTlToBr>
                    <a:lnBlToTr>
                      <a:noFill/>
                    </a:lnBlToTr>
                    <a:noFill/>
                  </a:tcPr>
                </a:tc>
              </a:tr>
              <a:tr h="112999">
                <a:tc>
                  <a:txBody>
                    <a:bodyPr/>
                    <a:lstStyle/>
                    <a:p>
                      <a:pPr marL="0" marR="0" lvl="0" indent="0" algn="r" defTabSz="1019175" rtl="0" eaLnBrk="0" fontAlgn="base" latinLnBrk="0" hangingPunct="0">
                        <a:lnSpc>
                          <a:spcPct val="100000"/>
                        </a:lnSpc>
                        <a:spcBef>
                          <a:spcPct val="20000"/>
                        </a:spcBef>
                        <a:spcAft>
                          <a:spcPct val="0"/>
                        </a:spcAft>
                        <a:buClrTx/>
                        <a:buSzPct val="25000"/>
                        <a:buFont typeface="Wingdings" pitchFamily="2" charset="2"/>
                        <a:buNone/>
                        <a:tabLst/>
                      </a:pPr>
                      <a:endParaRPr kumimoji="0" lang="en-US" sz="2000" b="0" i="0" u="none" strike="noStrike" cap="none" normalizeH="0" baseline="0" dirty="0" smtClean="0">
                        <a:ln>
                          <a:noFill/>
                        </a:ln>
                        <a:solidFill>
                          <a:schemeClr val="tx1"/>
                        </a:solidFill>
                        <a:effectLst/>
                        <a:latin typeface="+mj-lt"/>
                        <a:cs typeface="Arial" pitchFamily="34" charset="0"/>
                      </a:endParaRPr>
                    </a:p>
                  </a:txBody>
                  <a:tcPr marL="0" marR="21413" marT="0" marB="21413" horzOverflow="overflow">
                    <a:lnL>
                      <a:noFill/>
                    </a:lnL>
                    <a:lnR>
                      <a:noFill/>
                    </a:lnR>
                    <a:lnT>
                      <a:noFill/>
                    </a:lnT>
                    <a:lnB>
                      <a:noFill/>
                    </a:lnB>
                    <a:lnTlToBr>
                      <a:noFill/>
                    </a:lnTlToBr>
                    <a:lnBlToTr>
                      <a:noFill/>
                    </a:lnBlToTr>
                    <a:noFill/>
                  </a:tcPr>
                </a:tc>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pPr>
                      <a:r>
                        <a:rPr kumimoji="0" lang="en-US" sz="2000" b="0" i="0" u="none" strike="noStrike" cap="none" normalizeH="0" baseline="0" dirty="0" smtClean="0">
                          <a:ln>
                            <a:noFill/>
                          </a:ln>
                          <a:solidFill>
                            <a:schemeClr val="tx1"/>
                          </a:solidFill>
                          <a:effectLst/>
                          <a:latin typeface="+mj-lt"/>
                          <a:cs typeface="Arial" pitchFamily="34" charset="0"/>
                        </a:rPr>
                        <a:t>2:45 – 3:25</a:t>
                      </a:r>
                    </a:p>
                  </a:txBody>
                  <a:tcPr marL="0" marR="21413" marT="0" marB="21413" horzOverflow="overflow">
                    <a:lnL>
                      <a:noFill/>
                    </a:lnL>
                    <a:lnR>
                      <a:noFill/>
                    </a:lnR>
                    <a:lnT>
                      <a:noFill/>
                    </a:lnT>
                    <a:lnB>
                      <a:noFill/>
                    </a:lnB>
                    <a:lnTlToBr>
                      <a:noFill/>
                    </a:lnTlToBr>
                    <a:lnBlToTr>
                      <a:noFill/>
                    </a:lnBlToTr>
                    <a:noFill/>
                  </a:tcPr>
                </a:tc>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defRPr/>
                      </a:pPr>
                      <a:r>
                        <a:rPr kumimoji="0" lang="en-US" sz="2000" b="0" i="0" u="none" strike="noStrike" cap="none" normalizeH="0" baseline="0" dirty="0" smtClean="0">
                          <a:ln>
                            <a:noFill/>
                          </a:ln>
                          <a:solidFill>
                            <a:schemeClr val="tx1"/>
                          </a:solidFill>
                          <a:effectLst/>
                          <a:latin typeface="Trebuchet MS" pitchFamily="34" charset="0"/>
                          <a:ea typeface="+mn-ea"/>
                          <a:cs typeface="Arial" charset="0"/>
                        </a:rPr>
                        <a:t>Why Leadership Matters</a:t>
                      </a:r>
                    </a:p>
                  </a:txBody>
                  <a:tcPr marL="0" marR="21413" marT="0" marB="21413" horzOverflow="overflow">
                    <a:lnL>
                      <a:noFill/>
                    </a:lnL>
                    <a:lnR>
                      <a:noFill/>
                    </a:lnR>
                    <a:lnT>
                      <a:noFill/>
                    </a:lnT>
                    <a:lnB>
                      <a:noFill/>
                    </a:lnB>
                    <a:lnTlToBr>
                      <a:noFill/>
                    </a:lnTlToBr>
                    <a:lnBlToTr>
                      <a:noFill/>
                    </a:lnBlToTr>
                    <a:noFill/>
                  </a:tcPr>
                </a:tc>
              </a:tr>
              <a:tr h="112999">
                <a:tc>
                  <a:txBody>
                    <a:bodyPr/>
                    <a:lstStyle/>
                    <a:p>
                      <a:pPr marL="0" marR="0" lvl="0" indent="0" algn="r" defTabSz="1019175" rtl="0" eaLnBrk="0" fontAlgn="base" latinLnBrk="0" hangingPunct="0">
                        <a:lnSpc>
                          <a:spcPct val="100000"/>
                        </a:lnSpc>
                        <a:spcBef>
                          <a:spcPct val="20000"/>
                        </a:spcBef>
                        <a:spcAft>
                          <a:spcPct val="0"/>
                        </a:spcAft>
                        <a:buClrTx/>
                        <a:buSzPct val="25000"/>
                        <a:buFont typeface="Wingdings" pitchFamily="2" charset="2"/>
                        <a:buNone/>
                        <a:tabLst/>
                      </a:pPr>
                      <a:endParaRPr kumimoji="0" lang="en-US" sz="2000" b="0" i="0" u="none" strike="noStrike" cap="none" normalizeH="0" baseline="0" dirty="0" smtClean="0">
                        <a:ln>
                          <a:noFill/>
                        </a:ln>
                        <a:solidFill>
                          <a:schemeClr val="tx1"/>
                        </a:solidFill>
                        <a:effectLst/>
                        <a:latin typeface="+mj-lt"/>
                        <a:cs typeface="Arial" pitchFamily="34" charset="0"/>
                      </a:endParaRPr>
                    </a:p>
                  </a:txBody>
                  <a:tcPr marL="0" marR="21413" marT="0" marB="21413" horzOverflow="overflow">
                    <a:lnL>
                      <a:noFill/>
                    </a:lnL>
                    <a:lnR>
                      <a:noFill/>
                    </a:lnR>
                    <a:lnT>
                      <a:noFill/>
                    </a:lnT>
                    <a:lnB>
                      <a:noFill/>
                    </a:lnB>
                    <a:lnTlToBr>
                      <a:noFill/>
                    </a:lnTlToBr>
                    <a:lnBlToTr>
                      <a:noFill/>
                    </a:lnBlToTr>
                    <a:noFill/>
                  </a:tcPr>
                </a:tc>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pPr>
                      <a:endParaRPr kumimoji="0" lang="en-US" sz="2000" b="0" i="0" u="none" strike="noStrike" cap="none" normalizeH="0" baseline="0" dirty="0" smtClean="0">
                        <a:ln>
                          <a:noFill/>
                        </a:ln>
                        <a:solidFill>
                          <a:schemeClr val="tx1"/>
                        </a:solidFill>
                        <a:effectLst/>
                        <a:latin typeface="+mj-lt"/>
                        <a:cs typeface="Arial" pitchFamily="34" charset="0"/>
                      </a:endParaRPr>
                    </a:p>
                  </a:txBody>
                  <a:tcPr marL="0" marR="21413" marT="0" marB="21413" horzOverflow="overflow">
                    <a:lnL>
                      <a:noFill/>
                    </a:lnL>
                    <a:lnR>
                      <a:noFill/>
                    </a:lnR>
                    <a:lnT>
                      <a:noFill/>
                    </a:lnT>
                    <a:lnB>
                      <a:noFill/>
                    </a:lnB>
                    <a:lnTlToBr>
                      <a:noFill/>
                    </a:lnTlToBr>
                    <a:lnBlToTr>
                      <a:noFill/>
                    </a:lnBlToTr>
                    <a:noFill/>
                  </a:tcPr>
                </a:tc>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defRPr/>
                      </a:pPr>
                      <a:endParaRPr kumimoji="0" lang="en-US" sz="2000" b="0" i="0" u="none" strike="noStrike" cap="none" normalizeH="0" baseline="0" dirty="0" smtClean="0">
                        <a:ln>
                          <a:noFill/>
                        </a:ln>
                        <a:solidFill>
                          <a:schemeClr val="tx1"/>
                        </a:solidFill>
                        <a:effectLst/>
                        <a:latin typeface="Trebuchet MS" pitchFamily="34" charset="0"/>
                        <a:ea typeface="+mn-ea"/>
                        <a:cs typeface="Arial" charset="0"/>
                      </a:endParaRPr>
                    </a:p>
                  </a:txBody>
                  <a:tcPr marL="0" marR="21413" marT="0" marB="21413" horzOverflow="overflow">
                    <a:lnL>
                      <a:noFill/>
                    </a:lnL>
                    <a:lnR>
                      <a:noFill/>
                    </a:lnR>
                    <a:lnT>
                      <a:noFill/>
                    </a:lnT>
                    <a:lnB>
                      <a:noFill/>
                    </a:lnB>
                    <a:lnTlToBr>
                      <a:noFill/>
                    </a:lnTlToBr>
                    <a:lnBlToTr>
                      <a:noFill/>
                    </a:lnBlToTr>
                    <a:noFill/>
                  </a:tcPr>
                </a:tc>
              </a:tr>
              <a:tr h="112999">
                <a:tc>
                  <a:txBody>
                    <a:bodyPr/>
                    <a:lstStyle/>
                    <a:p>
                      <a:pPr marL="0" marR="0" lvl="0" indent="0" algn="r" defTabSz="1019175" rtl="0" eaLnBrk="0" fontAlgn="base" latinLnBrk="0" hangingPunct="0">
                        <a:lnSpc>
                          <a:spcPct val="100000"/>
                        </a:lnSpc>
                        <a:spcBef>
                          <a:spcPct val="20000"/>
                        </a:spcBef>
                        <a:spcAft>
                          <a:spcPct val="0"/>
                        </a:spcAft>
                        <a:buClrTx/>
                        <a:buSzPct val="25000"/>
                        <a:buFont typeface="Wingdings" pitchFamily="2" charset="2"/>
                        <a:buNone/>
                        <a:tabLst/>
                      </a:pPr>
                      <a:endParaRPr kumimoji="0" lang="en-US" sz="2000" b="0" i="0" u="none" strike="noStrike" cap="none" normalizeH="0" baseline="0" dirty="0" smtClean="0">
                        <a:ln>
                          <a:noFill/>
                        </a:ln>
                        <a:solidFill>
                          <a:schemeClr val="tx1"/>
                        </a:solidFill>
                        <a:effectLst/>
                        <a:latin typeface="+mj-lt"/>
                        <a:cs typeface="Arial" pitchFamily="34" charset="0"/>
                      </a:endParaRPr>
                    </a:p>
                  </a:txBody>
                  <a:tcPr marL="0" marR="21413" marT="0" marB="21413" horzOverflow="overflow">
                    <a:lnL>
                      <a:noFill/>
                    </a:lnL>
                    <a:lnR>
                      <a:noFill/>
                    </a:lnR>
                    <a:lnT>
                      <a:noFill/>
                    </a:lnT>
                    <a:lnB>
                      <a:noFill/>
                    </a:lnB>
                    <a:lnTlToBr>
                      <a:noFill/>
                    </a:lnTlToBr>
                    <a:lnBlToTr>
                      <a:noFill/>
                    </a:lnBlToTr>
                    <a:noFill/>
                  </a:tcPr>
                </a:tc>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pPr>
                      <a:r>
                        <a:rPr kumimoji="0" lang="en-US" sz="2000" b="0" i="0" u="none" strike="noStrike" cap="none" normalizeH="0" baseline="0" dirty="0" smtClean="0">
                          <a:ln>
                            <a:noFill/>
                          </a:ln>
                          <a:solidFill>
                            <a:schemeClr val="tx1"/>
                          </a:solidFill>
                          <a:effectLst/>
                          <a:latin typeface="+mj-lt"/>
                          <a:cs typeface="Arial" pitchFamily="34" charset="0"/>
                        </a:rPr>
                        <a:t>3:25 – 3:55</a:t>
                      </a:r>
                    </a:p>
                  </a:txBody>
                  <a:tcPr marL="0" marR="21413" marT="0" marB="21413" horzOverflow="overflow">
                    <a:lnL>
                      <a:noFill/>
                    </a:lnL>
                    <a:lnR>
                      <a:noFill/>
                    </a:lnR>
                    <a:lnT>
                      <a:noFill/>
                    </a:lnT>
                    <a:lnB>
                      <a:noFill/>
                    </a:lnB>
                    <a:lnTlToBr>
                      <a:noFill/>
                    </a:lnTlToBr>
                    <a:lnBlToTr>
                      <a:noFill/>
                    </a:lnBlToTr>
                    <a:noFill/>
                  </a:tcPr>
                </a:tc>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defRPr/>
                      </a:pPr>
                      <a:r>
                        <a:rPr kumimoji="0" lang="en-US" sz="2000" b="0" i="0" u="none" strike="noStrike" cap="none" normalizeH="0" baseline="0" dirty="0" smtClean="0">
                          <a:ln>
                            <a:noFill/>
                          </a:ln>
                          <a:solidFill>
                            <a:schemeClr val="tx1"/>
                          </a:solidFill>
                          <a:effectLst/>
                          <a:latin typeface="Trebuchet MS" pitchFamily="34" charset="0"/>
                          <a:ea typeface="+mn-ea"/>
                          <a:cs typeface="Arial" charset="0"/>
                        </a:rPr>
                        <a:t>The Role of IT within the CFO Division</a:t>
                      </a:r>
                    </a:p>
                  </a:txBody>
                  <a:tcPr marL="0" marR="21413" marT="0" marB="21413" horzOverflow="overflow">
                    <a:lnL>
                      <a:noFill/>
                    </a:lnL>
                    <a:lnR>
                      <a:noFill/>
                    </a:lnR>
                    <a:lnT>
                      <a:noFill/>
                    </a:lnT>
                    <a:lnB>
                      <a:noFill/>
                    </a:lnB>
                    <a:lnTlToBr>
                      <a:noFill/>
                    </a:lnTlToBr>
                    <a:lnBlToTr>
                      <a:noFill/>
                    </a:lnBlToTr>
                    <a:noFill/>
                  </a:tcPr>
                </a:tc>
              </a:tr>
              <a:tr h="112999">
                <a:tc>
                  <a:txBody>
                    <a:bodyPr/>
                    <a:lstStyle/>
                    <a:p>
                      <a:pPr marL="0" marR="0" lvl="0" indent="0" algn="r" defTabSz="1019175" rtl="0" eaLnBrk="0" fontAlgn="base" latinLnBrk="0" hangingPunct="0">
                        <a:lnSpc>
                          <a:spcPct val="100000"/>
                        </a:lnSpc>
                        <a:spcBef>
                          <a:spcPct val="20000"/>
                        </a:spcBef>
                        <a:spcAft>
                          <a:spcPct val="0"/>
                        </a:spcAft>
                        <a:buClrTx/>
                        <a:buSzPct val="25000"/>
                        <a:buFont typeface="Wingdings" pitchFamily="2" charset="2"/>
                        <a:buNone/>
                        <a:tabLst/>
                      </a:pPr>
                      <a:endParaRPr kumimoji="0" lang="en-US" sz="2000" b="0" i="0" u="none" strike="noStrike" cap="none" normalizeH="0" baseline="0" dirty="0" smtClean="0">
                        <a:ln>
                          <a:noFill/>
                        </a:ln>
                        <a:solidFill>
                          <a:schemeClr val="tx1"/>
                        </a:solidFill>
                        <a:effectLst/>
                        <a:latin typeface="+mj-lt"/>
                        <a:cs typeface="Arial" pitchFamily="34" charset="0"/>
                      </a:endParaRPr>
                    </a:p>
                  </a:txBody>
                  <a:tcPr marL="0" marR="21413" marT="0" marB="21413" horzOverflow="overflow">
                    <a:lnL>
                      <a:noFill/>
                    </a:lnL>
                    <a:lnR>
                      <a:noFill/>
                    </a:lnR>
                    <a:lnT>
                      <a:noFill/>
                    </a:lnT>
                    <a:lnB>
                      <a:noFill/>
                    </a:lnB>
                    <a:lnTlToBr>
                      <a:noFill/>
                    </a:lnTlToBr>
                    <a:lnBlToTr>
                      <a:noFill/>
                    </a:lnBlToTr>
                    <a:noFill/>
                  </a:tcPr>
                </a:tc>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pPr>
                      <a:endParaRPr kumimoji="0" lang="en-US" sz="2000" b="0" i="0" u="none" strike="noStrike" cap="none" normalizeH="0" baseline="0" dirty="0" smtClean="0">
                        <a:ln>
                          <a:noFill/>
                        </a:ln>
                        <a:solidFill>
                          <a:schemeClr val="tx1"/>
                        </a:solidFill>
                        <a:effectLst/>
                        <a:latin typeface="+mj-lt"/>
                        <a:cs typeface="Arial" pitchFamily="34" charset="0"/>
                      </a:endParaRPr>
                    </a:p>
                  </a:txBody>
                  <a:tcPr marL="0" marR="21413" marT="0" marB="21413" horzOverflow="overflow">
                    <a:lnL>
                      <a:noFill/>
                    </a:lnL>
                    <a:lnR>
                      <a:noFill/>
                    </a:lnR>
                    <a:lnT>
                      <a:noFill/>
                    </a:lnT>
                    <a:lnB>
                      <a:noFill/>
                    </a:lnB>
                    <a:lnTlToBr>
                      <a:noFill/>
                    </a:lnTlToBr>
                    <a:lnBlToTr>
                      <a:noFill/>
                    </a:lnBlToTr>
                    <a:noFill/>
                  </a:tcPr>
                </a:tc>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defRPr/>
                      </a:pPr>
                      <a:endParaRPr kumimoji="0" lang="en-US" sz="2000" b="0" i="0" u="none" strike="noStrike" cap="none" normalizeH="0" baseline="0" dirty="0" smtClean="0">
                        <a:ln>
                          <a:noFill/>
                        </a:ln>
                        <a:solidFill>
                          <a:schemeClr val="tx1"/>
                        </a:solidFill>
                        <a:effectLst/>
                        <a:latin typeface="Trebuchet MS" pitchFamily="34" charset="0"/>
                        <a:ea typeface="+mn-ea"/>
                        <a:cs typeface="Arial" charset="0"/>
                      </a:endParaRPr>
                    </a:p>
                  </a:txBody>
                  <a:tcPr marL="0" marR="21413" marT="0" marB="21413" horzOverflow="overflow">
                    <a:lnL>
                      <a:noFill/>
                    </a:lnL>
                    <a:lnR>
                      <a:noFill/>
                    </a:lnR>
                    <a:lnT>
                      <a:noFill/>
                    </a:lnT>
                    <a:lnB>
                      <a:noFill/>
                    </a:lnB>
                    <a:lnTlToBr>
                      <a:noFill/>
                    </a:lnTlToBr>
                    <a:lnBlToTr>
                      <a:noFill/>
                    </a:lnBlToTr>
                    <a:noFill/>
                  </a:tcPr>
                </a:tc>
              </a:tr>
              <a:tr h="112999">
                <a:tc>
                  <a:txBody>
                    <a:bodyPr/>
                    <a:lstStyle/>
                    <a:p>
                      <a:pPr marL="0" marR="0" lvl="0" indent="0" algn="r" defTabSz="1019175" rtl="0" eaLnBrk="0" fontAlgn="base" latinLnBrk="0" hangingPunct="0">
                        <a:lnSpc>
                          <a:spcPct val="100000"/>
                        </a:lnSpc>
                        <a:spcBef>
                          <a:spcPct val="20000"/>
                        </a:spcBef>
                        <a:spcAft>
                          <a:spcPct val="0"/>
                        </a:spcAft>
                        <a:buClrTx/>
                        <a:buSzPct val="25000"/>
                        <a:buFont typeface="Wingdings" pitchFamily="2" charset="2"/>
                        <a:buNone/>
                        <a:tabLst/>
                      </a:pPr>
                      <a:endParaRPr kumimoji="0" lang="en-US" sz="2000" b="0" i="0" u="none" strike="noStrike" cap="none" normalizeH="0" baseline="0" dirty="0" smtClean="0">
                        <a:ln>
                          <a:noFill/>
                        </a:ln>
                        <a:solidFill>
                          <a:schemeClr val="tx1"/>
                        </a:solidFill>
                        <a:effectLst/>
                        <a:latin typeface="+mj-lt"/>
                        <a:cs typeface="Arial" pitchFamily="34" charset="0"/>
                      </a:endParaRPr>
                    </a:p>
                  </a:txBody>
                  <a:tcPr marL="0" marR="21413" marT="0" marB="21413" horzOverflow="overflow">
                    <a:lnL>
                      <a:noFill/>
                    </a:lnL>
                    <a:lnR>
                      <a:noFill/>
                    </a:lnR>
                    <a:lnT>
                      <a:noFill/>
                    </a:lnT>
                    <a:lnB>
                      <a:noFill/>
                    </a:lnB>
                    <a:lnTlToBr>
                      <a:noFill/>
                    </a:lnTlToBr>
                    <a:lnBlToTr>
                      <a:noFill/>
                    </a:lnBlToTr>
                    <a:noFill/>
                  </a:tcPr>
                </a:tc>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pPr>
                      <a:r>
                        <a:rPr kumimoji="0" lang="en-US" sz="2000" b="0" i="0" u="none" strike="noStrike" cap="none" normalizeH="0" baseline="0" dirty="0" smtClean="0">
                          <a:ln>
                            <a:noFill/>
                          </a:ln>
                          <a:solidFill>
                            <a:schemeClr val="tx1"/>
                          </a:solidFill>
                          <a:effectLst/>
                          <a:latin typeface="+mj-lt"/>
                          <a:cs typeface="Arial" pitchFamily="34" charset="0"/>
                        </a:rPr>
                        <a:t>3:55 – 4:00</a:t>
                      </a:r>
                    </a:p>
                  </a:txBody>
                  <a:tcPr marL="0" marR="21413" marT="0" marB="21413" horzOverflow="overflow">
                    <a:lnL>
                      <a:noFill/>
                    </a:lnL>
                    <a:lnR>
                      <a:noFill/>
                    </a:lnR>
                    <a:lnT>
                      <a:noFill/>
                    </a:lnT>
                    <a:lnB>
                      <a:noFill/>
                    </a:lnB>
                    <a:lnTlToBr>
                      <a:noFill/>
                    </a:lnTlToBr>
                    <a:lnBlToTr>
                      <a:noFill/>
                    </a:lnBlToTr>
                    <a:noFill/>
                  </a:tcPr>
                </a:tc>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defRPr/>
                      </a:pPr>
                      <a:r>
                        <a:rPr kumimoji="0" lang="en-US" sz="2000" b="0" i="0" u="none" strike="noStrike" cap="none" normalizeH="0" baseline="0" dirty="0" smtClean="0">
                          <a:ln>
                            <a:noFill/>
                          </a:ln>
                          <a:solidFill>
                            <a:schemeClr val="tx1"/>
                          </a:solidFill>
                          <a:effectLst/>
                          <a:latin typeface="Trebuchet MS" pitchFamily="34" charset="0"/>
                          <a:ea typeface="+mn-ea"/>
                          <a:cs typeface="Arial" charset="0"/>
                        </a:rPr>
                        <a:t>Wrap-Up</a:t>
                      </a:r>
                      <a:endParaRPr kumimoji="0" lang="en-US" sz="2000" b="0" i="0" u="none" strike="noStrike" cap="none" normalizeH="0" baseline="30000" dirty="0" smtClean="0">
                        <a:ln>
                          <a:noFill/>
                        </a:ln>
                        <a:solidFill>
                          <a:schemeClr val="tx1"/>
                        </a:solidFill>
                        <a:effectLst/>
                        <a:latin typeface="Trebuchet MS" pitchFamily="34" charset="0"/>
                        <a:ea typeface="+mn-ea"/>
                        <a:cs typeface="Arial" charset="0"/>
                      </a:endParaRPr>
                    </a:p>
                  </a:txBody>
                  <a:tcPr marL="0" marR="21413" marT="0" marB="21413" horzOverflow="overflow">
                    <a:lnL>
                      <a:noFill/>
                    </a:lnL>
                    <a:lnR>
                      <a:noFill/>
                    </a:lnR>
                    <a:lnT>
                      <a:noFill/>
                    </a:lnT>
                    <a:lnB>
                      <a:noFill/>
                    </a:lnB>
                    <a:lnTlToBr>
                      <a:noFill/>
                    </a:lnTlToBr>
                    <a:lnBlToTr>
                      <a:noFill/>
                    </a:lnBlToTr>
                    <a:noFill/>
                  </a:tcPr>
                </a:tc>
              </a:tr>
              <a:tr h="131217">
                <a:tc>
                  <a:txBody>
                    <a:bodyPr/>
                    <a:lstStyle/>
                    <a:p>
                      <a:pPr marL="0" marR="0" lvl="0" indent="0" algn="r" defTabSz="1019175" rtl="0" eaLnBrk="0" fontAlgn="base" latinLnBrk="0" hangingPunct="0">
                        <a:lnSpc>
                          <a:spcPct val="100000"/>
                        </a:lnSpc>
                        <a:spcBef>
                          <a:spcPct val="20000"/>
                        </a:spcBef>
                        <a:spcAft>
                          <a:spcPct val="0"/>
                        </a:spcAft>
                        <a:buClrTx/>
                        <a:buSzPct val="25000"/>
                        <a:buFont typeface="Wingdings" pitchFamily="2" charset="2"/>
                        <a:buNone/>
                        <a:tabLst/>
                      </a:pPr>
                      <a:endParaRPr kumimoji="0" lang="en-US" sz="2000" b="0" i="0" u="none" strike="noStrike" cap="none" normalizeH="0" baseline="0" dirty="0" smtClean="0">
                        <a:ln>
                          <a:noFill/>
                        </a:ln>
                        <a:solidFill>
                          <a:schemeClr val="tx1"/>
                        </a:solidFill>
                        <a:effectLst/>
                        <a:latin typeface="+mj-lt"/>
                        <a:cs typeface="Arial" pitchFamily="34" charset="0"/>
                      </a:endParaRPr>
                    </a:p>
                  </a:txBody>
                  <a:tcPr marL="0" marT="0" marB="18288"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pPr>
                      <a:endParaRPr kumimoji="0" lang="en-US" sz="2000" b="0" i="0" u="none" strike="noStrike" cap="none" normalizeH="0" baseline="0" dirty="0" smtClean="0">
                        <a:ln>
                          <a:noFill/>
                        </a:ln>
                        <a:solidFill>
                          <a:schemeClr val="tx1"/>
                        </a:solidFill>
                        <a:effectLst/>
                        <a:latin typeface="+mj-lt"/>
                        <a:cs typeface="Arial" pitchFamily="34" charset="0"/>
                      </a:endParaRPr>
                    </a:p>
                  </a:txBody>
                  <a:tcPr marL="0" marR="21413" marT="0" marB="21413"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19175" rtl="0" eaLnBrk="0" fontAlgn="base" latinLnBrk="0" hangingPunct="0">
                        <a:lnSpc>
                          <a:spcPct val="100000"/>
                        </a:lnSpc>
                        <a:spcBef>
                          <a:spcPct val="20000"/>
                        </a:spcBef>
                        <a:spcAft>
                          <a:spcPct val="0"/>
                        </a:spcAft>
                        <a:buClrTx/>
                        <a:buSzPct val="25000"/>
                        <a:buFont typeface="Wingdings" pitchFamily="2" charset="2"/>
                        <a:buNone/>
                        <a:tabLst/>
                        <a:defRPr/>
                      </a:pPr>
                      <a:endParaRPr kumimoji="0" lang="en-US" sz="2000" b="0" i="0" u="none" strike="noStrike" cap="none" normalizeH="0" baseline="0" dirty="0" smtClean="0">
                        <a:ln>
                          <a:noFill/>
                        </a:ln>
                        <a:solidFill>
                          <a:schemeClr val="tx1"/>
                        </a:solidFill>
                        <a:effectLst/>
                        <a:latin typeface="Trebuchet MS" pitchFamily="34" charset="0"/>
                        <a:ea typeface="+mn-ea"/>
                        <a:cs typeface="Arial" charset="0"/>
                      </a:endParaRPr>
                    </a:p>
                  </a:txBody>
                  <a:tcPr marL="0" marR="21413" marT="0" marB="21413"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ustDataLst>
      <p:tags r:id="rId1"/>
    </p:custDataLst>
  </p:cSld>
  <p:clrMapOvr>
    <a:masterClrMapping/>
  </p:clrMapOvr>
  <p:transition>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762000" y="866775"/>
            <a:ext cx="8686800" cy="288925"/>
          </a:xfrm>
        </p:spPr>
        <p:txBody>
          <a:bodyPr/>
          <a:lstStyle/>
          <a:p>
            <a:pPr lvl="1"/>
            <a:r>
              <a:rPr lang="en-US" sz="2300" dirty="0" smtClean="0"/>
              <a:t>The myth of the central monopoly</a:t>
            </a:r>
          </a:p>
        </p:txBody>
      </p:sp>
      <p:sp>
        <p:nvSpPr>
          <p:cNvPr id="7" name="Rectangle 6"/>
          <p:cNvSpPr/>
          <p:nvPr/>
        </p:nvSpPr>
        <p:spPr>
          <a:xfrm>
            <a:off x="914400" y="1524000"/>
            <a:ext cx="8534400" cy="4572000"/>
          </a:xfrm>
          <a:prstGeom prst="rect">
            <a:avLst/>
          </a:prstGeom>
        </p:spPr>
        <p:txBody>
          <a:bodyPr wrap="square">
            <a:noAutofit/>
          </a:bodyPr>
          <a:lstStyle/>
          <a:p>
            <a:pPr marL="233363" indent="-233363">
              <a:buClr>
                <a:schemeClr val="bg2"/>
              </a:buClr>
              <a:buSzPct val="125000"/>
              <a:buFont typeface="Arial" pitchFamily="34" charset="0"/>
              <a:buChar char="•"/>
            </a:pPr>
            <a:r>
              <a:rPr lang="en-US" sz="2400" dirty="0" smtClean="0"/>
              <a:t>Once upon a time, there were campus foundations who were not quite satisfied with their asset management options</a:t>
            </a:r>
          </a:p>
          <a:p>
            <a:pPr marL="233363" indent="-233363">
              <a:buClr>
                <a:schemeClr val="bg2"/>
              </a:buClr>
              <a:buSzPct val="125000"/>
              <a:buFont typeface="Arial" pitchFamily="34" charset="0"/>
              <a:buChar char="•"/>
            </a:pPr>
            <a:endParaRPr lang="en-US" sz="2400" dirty="0" smtClean="0"/>
          </a:p>
          <a:p>
            <a:pPr marL="233363" indent="-233363">
              <a:buClr>
                <a:schemeClr val="bg2"/>
              </a:buClr>
              <a:buSzPct val="125000"/>
              <a:buFont typeface="Arial" pitchFamily="34" charset="0"/>
              <a:buChar char="•"/>
            </a:pPr>
            <a:r>
              <a:rPr lang="en-US" sz="2400" dirty="0" smtClean="0"/>
              <a:t>One of the largest foundations set up its own legal entity to start doing its own investing</a:t>
            </a:r>
          </a:p>
          <a:p>
            <a:pPr marL="233363" indent="-233363">
              <a:buClr>
                <a:schemeClr val="bg2"/>
              </a:buClr>
              <a:buSzPct val="125000"/>
              <a:buFont typeface="Arial" pitchFamily="34" charset="0"/>
              <a:buChar char="•"/>
            </a:pPr>
            <a:endParaRPr lang="en-US" sz="2400" dirty="0" smtClean="0"/>
          </a:p>
          <a:p>
            <a:pPr marL="233363" indent="-233363">
              <a:buClr>
                <a:schemeClr val="bg2"/>
              </a:buClr>
              <a:buSzPct val="125000"/>
              <a:buFont typeface="Arial" pitchFamily="34" charset="0"/>
              <a:buChar char="•"/>
            </a:pPr>
            <a:r>
              <a:rPr lang="en-US" sz="2400" dirty="0" smtClean="0"/>
              <a:t>Soon, more large foundations followed suit</a:t>
            </a:r>
          </a:p>
          <a:p>
            <a:pPr marL="233363" indent="-233363">
              <a:buClr>
                <a:schemeClr val="bg2"/>
              </a:buClr>
              <a:buSzPct val="125000"/>
              <a:buFont typeface="Arial" pitchFamily="34" charset="0"/>
              <a:buChar char="•"/>
            </a:pPr>
            <a:endParaRPr lang="en-US" sz="2400" dirty="0" smtClean="0"/>
          </a:p>
          <a:p>
            <a:pPr marL="233363" indent="-233363">
              <a:buClr>
                <a:schemeClr val="bg2"/>
              </a:buClr>
              <a:buSzPct val="125000"/>
              <a:buFont typeface="Arial" pitchFamily="34" charset="0"/>
              <a:buChar char="•"/>
            </a:pPr>
            <a:r>
              <a:rPr lang="en-US" sz="2400" dirty="0" smtClean="0"/>
              <a:t>The myth of the central monopoly </a:t>
            </a:r>
          </a:p>
          <a:p>
            <a:pPr marL="233363" indent="-233363">
              <a:buClr>
                <a:schemeClr val="bg2"/>
              </a:buClr>
              <a:buSzPct val="125000"/>
            </a:pPr>
            <a:r>
              <a:rPr lang="en-US" sz="2400" dirty="0" smtClean="0"/>
              <a:t>	was debunked</a:t>
            </a:r>
          </a:p>
        </p:txBody>
      </p:sp>
      <p:pic>
        <p:nvPicPr>
          <p:cNvPr id="145410" name="Picture 2" descr="http://images.pictureshunt.com/pics/m/monopoly_man-13539.jpg"/>
          <p:cNvPicPr>
            <a:picLocks noChangeAspect="1" noChangeArrowheads="1"/>
          </p:cNvPicPr>
          <p:nvPr/>
        </p:nvPicPr>
        <p:blipFill>
          <a:blip r:embed="rId4" cstate="print"/>
          <a:srcRect/>
          <a:stretch>
            <a:fillRect/>
          </a:stretch>
        </p:blipFill>
        <p:spPr bwMode="auto">
          <a:xfrm>
            <a:off x="6248400" y="4724400"/>
            <a:ext cx="2800709" cy="2581524"/>
          </a:xfrm>
          <a:prstGeom prst="rect">
            <a:avLst/>
          </a:prstGeom>
          <a:noFill/>
        </p:spPr>
      </p:pic>
      <p:cxnSp>
        <p:nvCxnSpPr>
          <p:cNvPr id="8" name="Straight Connector 7"/>
          <p:cNvCxnSpPr/>
          <p:nvPr/>
        </p:nvCxnSpPr>
        <p:spPr bwMode="auto">
          <a:xfrm>
            <a:off x="6553200" y="4572000"/>
            <a:ext cx="2819400" cy="2590800"/>
          </a:xfrm>
          <a:prstGeom prst="line">
            <a:avLst/>
          </a:prstGeom>
          <a:noFill/>
          <a:ln w="63500" cap="flat" cmpd="sng" algn="ctr">
            <a:solidFill>
              <a:srgbClr val="FF0000"/>
            </a:solidFill>
            <a:prstDash val="solid"/>
            <a:round/>
            <a:headEnd type="none" w="med" len="med"/>
            <a:tailEnd type="none" w="med" len="med"/>
          </a:ln>
          <a:effectLst/>
        </p:spPr>
      </p:cxnSp>
      <p:cxnSp>
        <p:nvCxnSpPr>
          <p:cNvPr id="9" name="Straight Connector 8"/>
          <p:cNvCxnSpPr/>
          <p:nvPr/>
        </p:nvCxnSpPr>
        <p:spPr bwMode="auto">
          <a:xfrm rot="5400000">
            <a:off x="5981700" y="5067300"/>
            <a:ext cx="3048000" cy="1905000"/>
          </a:xfrm>
          <a:prstGeom prst="line">
            <a:avLst/>
          </a:prstGeom>
          <a:noFill/>
          <a:ln w="63500" cap="flat" cmpd="sng" algn="ctr">
            <a:solidFill>
              <a:srgbClr val="FF0000"/>
            </a:solidFill>
            <a:prstDash val="solid"/>
            <a:round/>
            <a:headEnd type="none" w="med" len="med"/>
            <a:tailEnd type="none" w="med" len="med"/>
          </a:ln>
          <a:effectLst/>
        </p:spPr>
      </p:cxnSp>
    </p:spTree>
    <p:custDataLst>
      <p:tags r:id="rId1"/>
    </p:custDataLst>
  </p:cSld>
  <p:clrMapOvr>
    <a:masterClrMapping/>
  </p:clrMapOvr>
  <p:transition>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762000" y="866775"/>
            <a:ext cx="8686800" cy="288925"/>
          </a:xfrm>
        </p:spPr>
        <p:txBody>
          <a:bodyPr/>
          <a:lstStyle/>
          <a:p>
            <a:pPr lvl="1"/>
            <a:r>
              <a:rPr lang="en-US" sz="2300" dirty="0" smtClean="0"/>
              <a:t>Common pitfalls… don’t be a victim!</a:t>
            </a:r>
          </a:p>
        </p:txBody>
      </p:sp>
      <p:sp>
        <p:nvSpPr>
          <p:cNvPr id="7" name="Rectangle 6"/>
          <p:cNvSpPr/>
          <p:nvPr/>
        </p:nvSpPr>
        <p:spPr>
          <a:xfrm>
            <a:off x="1066800" y="2819400"/>
            <a:ext cx="7924800" cy="3886200"/>
          </a:xfrm>
          <a:prstGeom prst="rect">
            <a:avLst/>
          </a:prstGeom>
        </p:spPr>
        <p:txBody>
          <a:bodyPr wrap="square">
            <a:noAutofit/>
          </a:bodyPr>
          <a:lstStyle/>
          <a:p>
            <a:pPr marL="233363" indent="-233363">
              <a:buClr>
                <a:schemeClr val="bg2"/>
              </a:buClr>
              <a:buSzPct val="125000"/>
              <a:buFont typeface="Arial" pitchFamily="34" charset="0"/>
              <a:buChar char="•"/>
            </a:pPr>
            <a:r>
              <a:rPr lang="en-US" sz="2400" dirty="0" smtClean="0"/>
              <a:t>According to the research:</a:t>
            </a:r>
          </a:p>
          <a:p>
            <a:pPr marL="233363" indent="-233363">
              <a:buClr>
                <a:schemeClr val="bg2"/>
              </a:buClr>
              <a:buSzPct val="125000"/>
              <a:buFont typeface="Arial" pitchFamily="34" charset="0"/>
              <a:buChar char="•"/>
            </a:pPr>
            <a:endParaRPr lang="en-US" sz="2400" dirty="0" smtClean="0"/>
          </a:p>
          <a:p>
            <a:pPr marL="690563" lvl="1">
              <a:buClr>
                <a:schemeClr val="bg2"/>
              </a:buClr>
              <a:buSzPct val="125000"/>
            </a:pPr>
            <a:r>
              <a:rPr lang="en-US" sz="2400" dirty="0" smtClean="0"/>
              <a:t>“…[S]</a:t>
            </a:r>
            <a:r>
              <a:rPr lang="en-US" sz="2400" dirty="0" err="1" smtClean="0"/>
              <a:t>enior</a:t>
            </a:r>
            <a:r>
              <a:rPr lang="en-US" sz="2400" dirty="0" smtClean="0"/>
              <a:t> teams that had shorter tenure in these roles were </a:t>
            </a:r>
            <a:r>
              <a:rPr lang="en-US" sz="2400" dirty="0" smtClean="0">
                <a:solidFill>
                  <a:schemeClr val="accent6"/>
                </a:solidFill>
              </a:rPr>
              <a:t>more likely to change strategy </a:t>
            </a:r>
            <a:r>
              <a:rPr lang="en-US" sz="2400" dirty="0" smtClean="0"/>
              <a:t>while senior teams with longer tenure were more apt to </a:t>
            </a:r>
            <a:r>
              <a:rPr lang="en-US" sz="2400" dirty="0" smtClean="0">
                <a:solidFill>
                  <a:schemeClr val="accent6"/>
                </a:solidFill>
              </a:rPr>
              <a:t>persist with the existing strategy</a:t>
            </a:r>
            <a:r>
              <a:rPr lang="en-US" sz="2400" dirty="0" smtClean="0"/>
              <a:t>.”</a:t>
            </a:r>
          </a:p>
          <a:p>
            <a:pPr marL="690563" lvl="1" indent="-233363">
              <a:buClr>
                <a:schemeClr val="bg2"/>
              </a:buClr>
              <a:buSzPct val="125000"/>
            </a:pPr>
            <a:endParaRPr lang="en-US" sz="2400" dirty="0" smtClean="0"/>
          </a:p>
          <a:p>
            <a:pPr marL="690563" lvl="1" indent="-233363">
              <a:buClr>
                <a:schemeClr val="bg2"/>
              </a:buClr>
              <a:buSzPct val="125000"/>
            </a:pPr>
            <a:endParaRPr lang="en-US" sz="2400" dirty="0" smtClean="0"/>
          </a:p>
          <a:p>
            <a:pPr marL="0" lvl="1" algn="ctr">
              <a:buClr>
                <a:schemeClr val="bg2"/>
              </a:buClr>
              <a:buSzPct val="125000"/>
            </a:pPr>
            <a:r>
              <a:rPr lang="en-US" sz="2400" b="1" u="sng" dirty="0" smtClean="0">
                <a:solidFill>
                  <a:schemeClr val="accent1"/>
                </a:solidFill>
              </a:rPr>
              <a:t>Don’t let </a:t>
            </a:r>
            <a:r>
              <a:rPr lang="en-US" sz="3600" b="1" u="sng" dirty="0" smtClean="0">
                <a:solidFill>
                  <a:schemeClr val="accent1"/>
                </a:solidFill>
              </a:rPr>
              <a:t>tenure</a:t>
            </a:r>
            <a:r>
              <a:rPr lang="en-US" sz="2400" b="1" u="sng" dirty="0" smtClean="0">
                <a:solidFill>
                  <a:schemeClr val="accent1"/>
                </a:solidFill>
              </a:rPr>
              <a:t> be a liability </a:t>
            </a:r>
          </a:p>
          <a:p>
            <a:pPr marL="0" lvl="1" algn="ctr">
              <a:buClr>
                <a:schemeClr val="bg2"/>
              </a:buClr>
              <a:buSzPct val="125000"/>
            </a:pPr>
            <a:r>
              <a:rPr lang="en-US" sz="2400" b="1" u="sng" dirty="0" smtClean="0">
                <a:solidFill>
                  <a:schemeClr val="accent1"/>
                </a:solidFill>
              </a:rPr>
              <a:t>for you or your team!</a:t>
            </a:r>
          </a:p>
        </p:txBody>
      </p:sp>
      <p:pic>
        <p:nvPicPr>
          <p:cNvPr id="118786" name="Picture 2" descr="http://walkingthewaytogether.org/images/pitfall_sign.jpg?255"/>
          <p:cNvPicPr>
            <a:picLocks noChangeAspect="1" noChangeArrowheads="1"/>
          </p:cNvPicPr>
          <p:nvPr/>
        </p:nvPicPr>
        <p:blipFill>
          <a:blip r:embed="rId4" cstate="print"/>
          <a:srcRect/>
          <a:stretch>
            <a:fillRect/>
          </a:stretch>
        </p:blipFill>
        <p:spPr bwMode="auto">
          <a:xfrm>
            <a:off x="7010400" y="838200"/>
            <a:ext cx="2857500" cy="2581276"/>
          </a:xfrm>
          <a:prstGeom prst="rect">
            <a:avLst/>
          </a:prstGeom>
          <a:noFill/>
        </p:spPr>
      </p:pic>
      <p:sp>
        <p:nvSpPr>
          <p:cNvPr id="5" name="TextBox 4"/>
          <p:cNvSpPr txBox="1"/>
          <p:nvPr/>
        </p:nvSpPr>
        <p:spPr>
          <a:xfrm>
            <a:off x="762000" y="1371600"/>
            <a:ext cx="6705600" cy="584775"/>
          </a:xfrm>
          <a:prstGeom prst="rect">
            <a:avLst/>
          </a:prstGeom>
          <a:noFill/>
          <a:ln w="25400">
            <a:noFill/>
          </a:ln>
        </p:spPr>
        <p:txBody>
          <a:bodyPr wrap="square" rtlCol="0">
            <a:spAutoFit/>
          </a:bodyPr>
          <a:lstStyle/>
          <a:p>
            <a:pPr algn="ctr"/>
            <a:r>
              <a:rPr lang="en-US" sz="1600" dirty="0" smtClean="0"/>
              <a:t>“In times of rapid change, experience could be your worst enemy”</a:t>
            </a:r>
          </a:p>
          <a:p>
            <a:pPr algn="ctr"/>
            <a:r>
              <a:rPr lang="en-US" sz="1600" dirty="0" smtClean="0"/>
              <a:t>  		- T. Paul Getty</a:t>
            </a:r>
          </a:p>
        </p:txBody>
      </p:sp>
    </p:spTree>
    <p:custDataLst>
      <p:tags r:id="rId1"/>
    </p:custDataLst>
  </p:cSld>
  <p:clrMapOvr>
    <a:masterClrMapping/>
  </p:clrMapOvr>
  <p:transition>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762000" y="866775"/>
            <a:ext cx="8686800" cy="288925"/>
          </a:xfrm>
        </p:spPr>
        <p:txBody>
          <a:bodyPr/>
          <a:lstStyle/>
          <a:p>
            <a:pPr lvl="1"/>
            <a:r>
              <a:rPr lang="en-US" sz="2300" dirty="0" smtClean="0"/>
              <a:t>Common pitfalls… (</a:t>
            </a:r>
            <a:r>
              <a:rPr lang="en-US" sz="2300" dirty="0" err="1" smtClean="0"/>
              <a:t>con’t</a:t>
            </a:r>
            <a:r>
              <a:rPr lang="en-US" sz="2300" dirty="0" smtClean="0"/>
              <a:t>.)</a:t>
            </a:r>
          </a:p>
        </p:txBody>
      </p:sp>
      <p:sp>
        <p:nvSpPr>
          <p:cNvPr id="7" name="Rectangle 6"/>
          <p:cNvSpPr/>
          <p:nvPr/>
        </p:nvSpPr>
        <p:spPr>
          <a:xfrm>
            <a:off x="1676400" y="2438400"/>
            <a:ext cx="7924800" cy="4419600"/>
          </a:xfrm>
          <a:prstGeom prst="rect">
            <a:avLst/>
          </a:prstGeom>
        </p:spPr>
        <p:txBody>
          <a:bodyPr wrap="square">
            <a:noAutofit/>
          </a:bodyPr>
          <a:lstStyle/>
          <a:p>
            <a:pPr marL="233363" indent="-233363">
              <a:buClr>
                <a:schemeClr val="bg2"/>
              </a:buClr>
              <a:buSzPct val="125000"/>
              <a:buFont typeface="Arial" pitchFamily="34" charset="0"/>
              <a:buChar char="•"/>
            </a:pPr>
            <a:r>
              <a:rPr lang="en-US" sz="2400" dirty="0" smtClean="0"/>
              <a:t>According to the research:</a:t>
            </a:r>
          </a:p>
          <a:p>
            <a:pPr marL="233363" indent="-233363">
              <a:buClr>
                <a:schemeClr val="bg2"/>
              </a:buClr>
              <a:buSzPct val="125000"/>
              <a:buFont typeface="Arial" pitchFamily="34" charset="0"/>
              <a:buChar char="•"/>
            </a:pPr>
            <a:endParaRPr lang="en-US" sz="2400" dirty="0" smtClean="0"/>
          </a:p>
          <a:p>
            <a:pPr marL="690563" lvl="1">
              <a:buClr>
                <a:schemeClr val="bg2"/>
              </a:buClr>
              <a:buSzPct val="125000"/>
            </a:pPr>
            <a:r>
              <a:rPr lang="en-US" sz="2400" dirty="0" smtClean="0"/>
              <a:t>“When leaders at different hierarchical levels are misaligned with one another, </a:t>
            </a:r>
            <a:r>
              <a:rPr lang="en-US" sz="2400" u="sng" dirty="0" smtClean="0">
                <a:solidFill>
                  <a:schemeClr val="accent6"/>
                </a:solidFill>
              </a:rPr>
              <a:t>employees may perceive mixed signals</a:t>
            </a:r>
            <a:r>
              <a:rPr lang="en-US" sz="2400" dirty="0" smtClean="0">
                <a:solidFill>
                  <a:schemeClr val="accent6"/>
                </a:solidFill>
              </a:rPr>
              <a:t> </a:t>
            </a:r>
            <a:r>
              <a:rPr lang="en-US" sz="2400" dirty="0" smtClean="0"/>
              <a:t>about the importance of the initiative and be </a:t>
            </a:r>
            <a:r>
              <a:rPr lang="en-US" sz="2400" u="sng" dirty="0" smtClean="0">
                <a:solidFill>
                  <a:schemeClr val="accent6"/>
                </a:solidFill>
              </a:rPr>
              <a:t>less committed</a:t>
            </a:r>
            <a:r>
              <a:rPr lang="en-US" sz="2400" dirty="0" smtClean="0">
                <a:solidFill>
                  <a:schemeClr val="accent6"/>
                </a:solidFill>
              </a:rPr>
              <a:t> </a:t>
            </a:r>
            <a:r>
              <a:rPr lang="en-US" sz="2400" dirty="0" smtClean="0"/>
              <a:t>to implementing it.”</a:t>
            </a:r>
          </a:p>
          <a:p>
            <a:pPr marL="690563" lvl="1" indent="-233363">
              <a:buClr>
                <a:schemeClr val="bg2"/>
              </a:buClr>
              <a:buSzPct val="125000"/>
            </a:pPr>
            <a:endParaRPr lang="en-US" sz="2400" dirty="0" smtClean="0"/>
          </a:p>
          <a:p>
            <a:pPr marL="690563" lvl="1" indent="-233363">
              <a:buClr>
                <a:schemeClr val="bg2"/>
              </a:buClr>
              <a:buSzPct val="125000"/>
            </a:pPr>
            <a:endParaRPr lang="en-US" sz="2400" dirty="0" smtClean="0"/>
          </a:p>
          <a:p>
            <a:pPr marL="0" lvl="1" algn="ctr">
              <a:buClr>
                <a:schemeClr val="bg2"/>
              </a:buClr>
              <a:buSzPct val="125000"/>
            </a:pPr>
            <a:r>
              <a:rPr lang="en-US" sz="2400" b="1" u="sng" dirty="0" smtClean="0">
                <a:solidFill>
                  <a:schemeClr val="accent1"/>
                </a:solidFill>
              </a:rPr>
              <a:t>If </a:t>
            </a:r>
            <a:r>
              <a:rPr lang="en-US" sz="3600" b="1" u="sng" dirty="0" smtClean="0">
                <a:solidFill>
                  <a:schemeClr val="accent1"/>
                </a:solidFill>
              </a:rPr>
              <a:t>your </a:t>
            </a:r>
            <a:r>
              <a:rPr lang="en-US" sz="2400" b="1" u="sng" dirty="0" smtClean="0">
                <a:solidFill>
                  <a:schemeClr val="accent1"/>
                </a:solidFill>
              </a:rPr>
              <a:t>people show misalignment, </a:t>
            </a:r>
          </a:p>
          <a:p>
            <a:pPr marL="0" lvl="1" algn="ctr">
              <a:buClr>
                <a:schemeClr val="bg2"/>
              </a:buClr>
              <a:buSzPct val="125000"/>
            </a:pPr>
            <a:r>
              <a:rPr lang="en-US" sz="2400" b="1" u="sng" dirty="0" smtClean="0">
                <a:solidFill>
                  <a:schemeClr val="accent1"/>
                </a:solidFill>
              </a:rPr>
              <a:t>it is </a:t>
            </a:r>
            <a:r>
              <a:rPr lang="en-US" sz="3600" b="1" u="sng" dirty="0" smtClean="0">
                <a:solidFill>
                  <a:schemeClr val="accent1"/>
                </a:solidFill>
              </a:rPr>
              <a:t>your </a:t>
            </a:r>
            <a:r>
              <a:rPr lang="en-US" sz="2400" b="1" u="sng" dirty="0" smtClean="0">
                <a:solidFill>
                  <a:schemeClr val="accent1"/>
                </a:solidFill>
              </a:rPr>
              <a:t>problem!  Fix it A.S.A.P.!</a:t>
            </a:r>
          </a:p>
        </p:txBody>
      </p:sp>
      <p:pic>
        <p:nvPicPr>
          <p:cNvPr id="118786" name="Picture 2" descr="http://walkingthewaytogether.org/images/pitfall_sign.jpg?255"/>
          <p:cNvPicPr>
            <a:picLocks noChangeAspect="1" noChangeArrowheads="1"/>
          </p:cNvPicPr>
          <p:nvPr/>
        </p:nvPicPr>
        <p:blipFill>
          <a:blip r:embed="rId4" cstate="print"/>
          <a:srcRect/>
          <a:stretch>
            <a:fillRect/>
          </a:stretch>
        </p:blipFill>
        <p:spPr bwMode="auto">
          <a:xfrm>
            <a:off x="6248400" y="304800"/>
            <a:ext cx="2857500" cy="2581276"/>
          </a:xfrm>
          <a:prstGeom prst="rect">
            <a:avLst/>
          </a:prstGeom>
          <a:noFill/>
        </p:spPr>
      </p:pic>
      <p:pic>
        <p:nvPicPr>
          <p:cNvPr id="5" name="Picture 2" descr="http://www.adrianswinscoe.com/blog/wp-content/uploads/2010/11/1448596751_5cd8bea8d21.jpg"/>
          <p:cNvPicPr>
            <a:picLocks noChangeAspect="1" noChangeArrowheads="1"/>
          </p:cNvPicPr>
          <p:nvPr/>
        </p:nvPicPr>
        <p:blipFill>
          <a:blip r:embed="rId5" cstate="print"/>
          <a:srcRect/>
          <a:stretch>
            <a:fillRect/>
          </a:stretch>
        </p:blipFill>
        <p:spPr bwMode="auto">
          <a:xfrm>
            <a:off x="870208" y="3505200"/>
            <a:ext cx="1187192" cy="994867"/>
          </a:xfrm>
          <a:prstGeom prst="rect">
            <a:avLst/>
          </a:prstGeom>
          <a:noFill/>
          <a:ln w="25400">
            <a:solidFill>
              <a:srgbClr val="FFFFCC"/>
            </a:solidFill>
          </a:ln>
        </p:spPr>
      </p:pic>
    </p:spTree>
    <p:custDataLst>
      <p:tags r:id="rId1"/>
    </p:custDataLst>
  </p:cSld>
  <p:clrMapOvr>
    <a:masterClrMapping/>
  </p:clrMapOvr>
  <p:transition>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4" cstate="print"/>
          <a:srcRect/>
          <a:stretch>
            <a:fillRect/>
          </a:stretch>
        </p:blipFill>
        <p:spPr bwMode="auto">
          <a:xfrm>
            <a:off x="7715250" y="4191000"/>
            <a:ext cx="1276350" cy="1276350"/>
          </a:xfrm>
          <a:prstGeom prst="rect">
            <a:avLst/>
          </a:prstGeom>
          <a:noFill/>
          <a:ln w="9525">
            <a:noFill/>
            <a:miter lim="800000"/>
            <a:headEnd/>
            <a:tailEnd/>
          </a:ln>
        </p:spPr>
      </p:pic>
      <p:sp>
        <p:nvSpPr>
          <p:cNvPr id="15" name="Rectangle 2"/>
          <p:cNvSpPr txBox="1">
            <a:spLocks noChangeArrowheads="1"/>
          </p:cNvSpPr>
          <p:nvPr/>
        </p:nvSpPr>
        <p:spPr bwMode="auto">
          <a:xfrm>
            <a:off x="762000" y="838200"/>
            <a:ext cx="8382000" cy="2889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marL="0" lvl="1" defTabSz="1019175" eaLnBrk="0" hangingPunct="0">
              <a:lnSpc>
                <a:spcPts val="2788"/>
              </a:lnSpc>
            </a:pPr>
            <a:r>
              <a:rPr lang="en-US" sz="2300" b="1" kern="0" dirty="0" smtClean="0">
                <a:ea typeface="LF_Kai" pitchFamily="2" charset="-122"/>
              </a:rPr>
              <a:t>Take-Away: Trickle Down Theory DOES Work</a:t>
            </a:r>
            <a:endParaRPr kumimoji="0" lang="en-US" sz="2300" b="1" i="0" u="none" strike="noStrike" kern="0" cap="none" spc="0" normalizeH="0" baseline="0" noProof="0" dirty="0" smtClean="0">
              <a:ln>
                <a:noFill/>
              </a:ln>
              <a:solidFill>
                <a:schemeClr val="accent1"/>
              </a:solidFill>
              <a:effectLst/>
              <a:uLnTx/>
              <a:uFillTx/>
              <a:latin typeface="Trebuchet MS" pitchFamily="34" charset="0"/>
              <a:ea typeface="LF_Kai" pitchFamily="2" charset="-122"/>
              <a:cs typeface="LF_Kai"/>
            </a:endParaRPr>
          </a:p>
        </p:txBody>
      </p:sp>
      <p:pic>
        <p:nvPicPr>
          <p:cNvPr id="1026" name="Picture 2"/>
          <p:cNvPicPr>
            <a:picLocks noChangeAspect="1" noChangeArrowheads="1"/>
          </p:cNvPicPr>
          <p:nvPr/>
        </p:nvPicPr>
        <p:blipFill>
          <a:blip r:embed="rId5" cstate="print"/>
          <a:srcRect/>
          <a:stretch>
            <a:fillRect/>
          </a:stretch>
        </p:blipFill>
        <p:spPr bwMode="auto">
          <a:xfrm>
            <a:off x="914400" y="1905000"/>
            <a:ext cx="3253358" cy="4343400"/>
          </a:xfrm>
          <a:prstGeom prst="rect">
            <a:avLst/>
          </a:prstGeom>
          <a:noFill/>
          <a:ln w="9525">
            <a:noFill/>
            <a:miter lim="800000"/>
            <a:headEnd/>
            <a:tailEnd/>
          </a:ln>
        </p:spPr>
      </p:pic>
      <p:sp>
        <p:nvSpPr>
          <p:cNvPr id="5" name="Rectangle 4"/>
          <p:cNvSpPr/>
          <p:nvPr/>
        </p:nvSpPr>
        <p:spPr>
          <a:xfrm>
            <a:off x="4419600" y="1752600"/>
            <a:ext cx="4267200" cy="4419600"/>
          </a:xfrm>
          <a:prstGeom prst="rect">
            <a:avLst/>
          </a:prstGeom>
        </p:spPr>
        <p:txBody>
          <a:bodyPr wrap="square">
            <a:noAutofit/>
          </a:bodyPr>
          <a:lstStyle/>
          <a:p>
            <a:pPr marL="233363" indent="-233363">
              <a:buClr>
                <a:schemeClr val="bg2"/>
              </a:buClr>
              <a:buSzPct val="125000"/>
              <a:buFont typeface="Arial" pitchFamily="34" charset="0"/>
              <a:buChar char="•"/>
            </a:pPr>
            <a:r>
              <a:rPr lang="en-US" sz="2800" b="1" dirty="0" smtClean="0"/>
              <a:t>In LEADERSHIP</a:t>
            </a:r>
          </a:p>
          <a:p>
            <a:pPr marL="1147763" lvl="2" indent="-233363">
              <a:buClr>
                <a:schemeClr val="bg2"/>
              </a:buClr>
              <a:buSzPct val="125000"/>
              <a:buFont typeface="Arial" pitchFamily="34" charset="0"/>
              <a:buChar char="•"/>
            </a:pPr>
            <a:endParaRPr lang="en-US" sz="2400" dirty="0" smtClean="0"/>
          </a:p>
          <a:p>
            <a:pPr marL="1147763" lvl="2" indent="-233363">
              <a:buClr>
                <a:schemeClr val="bg2"/>
              </a:buClr>
              <a:buSzPct val="125000"/>
              <a:buFont typeface="Arial" pitchFamily="34" charset="0"/>
              <a:buChar char="•"/>
            </a:pPr>
            <a:endParaRPr lang="en-US" sz="2400" dirty="0" smtClean="0"/>
          </a:p>
          <a:p>
            <a:pPr marL="1604963" lvl="3" indent="-233363">
              <a:buClr>
                <a:schemeClr val="bg2"/>
              </a:buClr>
              <a:buSzPct val="125000"/>
              <a:buFont typeface="Arial" pitchFamily="34" charset="0"/>
              <a:buChar char="•"/>
            </a:pPr>
            <a:endParaRPr lang="en-US" sz="2400" dirty="0" smtClean="0"/>
          </a:p>
        </p:txBody>
      </p:sp>
      <p:sp>
        <p:nvSpPr>
          <p:cNvPr id="6" name="Rectangle 5"/>
          <p:cNvSpPr/>
          <p:nvPr/>
        </p:nvSpPr>
        <p:spPr>
          <a:xfrm>
            <a:off x="4343400" y="2438400"/>
            <a:ext cx="5257800" cy="3962400"/>
          </a:xfrm>
          <a:prstGeom prst="rect">
            <a:avLst/>
          </a:prstGeom>
        </p:spPr>
        <p:txBody>
          <a:bodyPr wrap="square">
            <a:noAutofit/>
          </a:bodyPr>
          <a:lstStyle/>
          <a:p>
            <a:pPr marL="0" lvl="1">
              <a:buClr>
                <a:schemeClr val="bg2"/>
              </a:buClr>
              <a:buSzPct val="125000"/>
            </a:pPr>
            <a:r>
              <a:rPr lang="en-US" sz="2000" dirty="0" smtClean="0"/>
              <a:t>“study confirms the intuition that to be successful in implementing a new strategic initiative… it is </a:t>
            </a:r>
            <a:r>
              <a:rPr lang="en-US" sz="2000" u="sng" dirty="0" smtClean="0">
                <a:solidFill>
                  <a:schemeClr val="accent6"/>
                </a:solidFill>
              </a:rPr>
              <a:t>the alignment of leadership across hierarchical levels</a:t>
            </a:r>
            <a:r>
              <a:rPr lang="en-US" sz="2000" dirty="0" smtClean="0"/>
              <a:t>, not heroic individual leaders, that matters.”</a:t>
            </a:r>
          </a:p>
          <a:p>
            <a:pPr marL="0" lvl="1">
              <a:buClr>
                <a:schemeClr val="bg2"/>
              </a:buClr>
              <a:buSzPct val="125000"/>
            </a:pPr>
            <a:endParaRPr lang="en-US" sz="2000" dirty="0" smtClean="0"/>
          </a:p>
          <a:p>
            <a:pPr marL="0" lvl="1">
              <a:buClr>
                <a:schemeClr val="bg2"/>
              </a:buClr>
              <a:buSzPct val="125000"/>
            </a:pPr>
            <a:r>
              <a:rPr lang="en-US" sz="2000" dirty="0" smtClean="0"/>
              <a:t>All levels of management </a:t>
            </a:r>
          </a:p>
          <a:p>
            <a:pPr marL="0" lvl="1">
              <a:buClr>
                <a:schemeClr val="bg2"/>
              </a:buClr>
              <a:buSzPct val="125000"/>
            </a:pPr>
            <a:r>
              <a:rPr lang="en-US" sz="2000" dirty="0" smtClean="0"/>
              <a:t>must take ownership and </a:t>
            </a:r>
          </a:p>
          <a:p>
            <a:pPr marL="0" lvl="1">
              <a:buClr>
                <a:schemeClr val="bg2"/>
              </a:buClr>
              <a:buSzPct val="125000"/>
            </a:pPr>
            <a:r>
              <a:rPr lang="en-US" sz="2000" u="sng" dirty="0" smtClean="0">
                <a:solidFill>
                  <a:schemeClr val="accent6"/>
                </a:solidFill>
              </a:rPr>
              <a:t>march to the same tune </a:t>
            </a:r>
          </a:p>
          <a:p>
            <a:pPr marL="0" lvl="1">
              <a:buClr>
                <a:schemeClr val="bg2"/>
              </a:buClr>
              <a:buSzPct val="125000"/>
            </a:pPr>
            <a:r>
              <a:rPr lang="en-US" sz="2000" dirty="0" smtClean="0"/>
              <a:t/>
            </a:r>
            <a:br>
              <a:rPr lang="en-US" sz="2000" dirty="0" smtClean="0"/>
            </a:br>
            <a:r>
              <a:rPr lang="en-US" sz="2000" dirty="0" smtClean="0"/>
              <a:t>Its everyone’s responsibility in the waterfall to move the Strategic goals forward!</a:t>
            </a:r>
          </a:p>
        </p:txBody>
      </p:sp>
    </p:spTree>
    <p:custDataLst>
      <p:tags r:id="rId1"/>
    </p:custDataLst>
  </p:cSld>
  <p:clrMapOvr>
    <a:masterClrMapping/>
  </p:clrMapOvr>
  <p:transition>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762000" y="866775"/>
            <a:ext cx="8686800" cy="288925"/>
          </a:xfrm>
        </p:spPr>
        <p:txBody>
          <a:bodyPr/>
          <a:lstStyle/>
          <a:p>
            <a:pPr lvl="1"/>
            <a:r>
              <a:rPr lang="en-US" sz="2300" dirty="0" smtClean="0"/>
              <a:t>It helps to start with “why”</a:t>
            </a:r>
          </a:p>
        </p:txBody>
      </p:sp>
      <p:sp>
        <p:nvSpPr>
          <p:cNvPr id="7" name="Rectangle 6"/>
          <p:cNvSpPr/>
          <p:nvPr/>
        </p:nvSpPr>
        <p:spPr>
          <a:xfrm>
            <a:off x="990600" y="1447800"/>
            <a:ext cx="8382000" cy="5562600"/>
          </a:xfrm>
          <a:prstGeom prst="rect">
            <a:avLst/>
          </a:prstGeom>
        </p:spPr>
        <p:txBody>
          <a:bodyPr wrap="square">
            <a:noAutofit/>
          </a:bodyPr>
          <a:lstStyle/>
          <a:p>
            <a:pPr>
              <a:buClr>
                <a:schemeClr val="bg2"/>
              </a:buClr>
              <a:buSzPct val="125000"/>
              <a:buFont typeface="Arial" pitchFamily="34" charset="0"/>
              <a:buChar char="•"/>
            </a:pPr>
            <a:endParaRPr lang="en-US" sz="2000" dirty="0" smtClean="0"/>
          </a:p>
          <a:p>
            <a:pPr marL="0" lvl="1" algn="ctr">
              <a:buClr>
                <a:schemeClr val="bg2"/>
              </a:buClr>
              <a:buSzPct val="125000"/>
            </a:pPr>
            <a:r>
              <a:rPr lang="en-US" sz="2000" dirty="0" smtClean="0"/>
              <a:t>Simon </a:t>
            </a:r>
            <a:r>
              <a:rPr lang="en-US" sz="2000" dirty="0" err="1" smtClean="0"/>
              <a:t>Sinek</a:t>
            </a:r>
            <a:r>
              <a:rPr lang="en-US" sz="2000" dirty="0" smtClean="0"/>
              <a:t> at TED</a:t>
            </a:r>
          </a:p>
          <a:p>
            <a:pPr marL="0" lvl="1">
              <a:buClr>
                <a:schemeClr val="bg2"/>
              </a:buClr>
              <a:buSzPct val="125000"/>
            </a:pPr>
            <a:endParaRPr lang="en-US" sz="2000" dirty="0" smtClean="0"/>
          </a:p>
          <a:p>
            <a:pPr marL="0" lvl="1">
              <a:buClr>
                <a:schemeClr val="bg2"/>
              </a:buClr>
              <a:buSzPct val="125000"/>
            </a:pPr>
            <a:endParaRPr lang="en-US" sz="2000" dirty="0" smtClean="0"/>
          </a:p>
          <a:p>
            <a:pPr marL="0" lvl="1">
              <a:buClr>
                <a:schemeClr val="bg2"/>
              </a:buClr>
              <a:buSzPct val="125000"/>
            </a:pPr>
            <a:endParaRPr lang="en-US" sz="2000" dirty="0" smtClean="0"/>
          </a:p>
          <a:p>
            <a:pPr marL="0" lvl="1">
              <a:buClr>
                <a:schemeClr val="bg2"/>
              </a:buClr>
              <a:buSzPct val="125000"/>
            </a:pPr>
            <a:endParaRPr lang="en-US" sz="2000" dirty="0" smtClean="0"/>
          </a:p>
          <a:p>
            <a:pPr marL="0" lvl="1">
              <a:buClr>
                <a:schemeClr val="bg2"/>
              </a:buClr>
              <a:buSzPct val="125000"/>
            </a:pPr>
            <a:endParaRPr lang="en-US" sz="2000" dirty="0" smtClean="0"/>
          </a:p>
          <a:p>
            <a:pPr marL="0" lvl="1">
              <a:buClr>
                <a:schemeClr val="bg2"/>
              </a:buClr>
              <a:buSzPct val="125000"/>
            </a:pPr>
            <a:endParaRPr lang="en-US" sz="2000" dirty="0" smtClean="0"/>
          </a:p>
          <a:p>
            <a:pPr marL="0" lvl="1">
              <a:buClr>
                <a:schemeClr val="bg2"/>
              </a:buClr>
              <a:buSzPct val="125000"/>
            </a:pPr>
            <a:endParaRPr lang="en-US" sz="2000" dirty="0" smtClean="0"/>
          </a:p>
          <a:p>
            <a:pPr marL="0" lvl="1">
              <a:buClr>
                <a:schemeClr val="bg2"/>
              </a:buClr>
              <a:buSzPct val="125000"/>
            </a:pPr>
            <a:endParaRPr lang="en-US" sz="2000" dirty="0" smtClean="0"/>
          </a:p>
          <a:p>
            <a:pPr marL="0" lvl="1">
              <a:buClr>
                <a:schemeClr val="bg2"/>
              </a:buClr>
              <a:buSzPct val="125000"/>
            </a:pPr>
            <a:endParaRPr lang="en-US" sz="2200" dirty="0" smtClean="0"/>
          </a:p>
          <a:p>
            <a:pPr marL="690563" lvl="1" indent="-233363">
              <a:buClr>
                <a:schemeClr val="bg2"/>
              </a:buClr>
              <a:buSzPct val="125000"/>
            </a:pPr>
            <a:endParaRPr lang="en-US" sz="2200" dirty="0" smtClean="0"/>
          </a:p>
          <a:p>
            <a:pPr marL="0" lvl="1">
              <a:buClr>
                <a:schemeClr val="bg2"/>
              </a:buClr>
              <a:buSzPct val="125000"/>
            </a:pPr>
            <a:r>
              <a:rPr lang="en-US" sz="2200" b="1" dirty="0" smtClean="0">
                <a:solidFill>
                  <a:srgbClr val="FF9900"/>
                </a:solidFill>
              </a:rPr>
              <a:t>	</a:t>
            </a:r>
            <a:r>
              <a:rPr lang="en-US" sz="2200" b="1" u="sng" dirty="0" smtClean="0">
                <a:solidFill>
                  <a:srgbClr val="FF9900"/>
                </a:solidFill>
              </a:rPr>
              <a:t> http://www.youtube.com/watch?v=qp0HIF3SfI4</a:t>
            </a:r>
          </a:p>
        </p:txBody>
      </p:sp>
      <p:pic>
        <p:nvPicPr>
          <p:cNvPr id="129026" name="Picture 2" descr="Thumbnail"/>
          <p:cNvPicPr>
            <a:picLocks noChangeAspect="1" noChangeArrowheads="1"/>
          </p:cNvPicPr>
          <p:nvPr/>
        </p:nvPicPr>
        <p:blipFill>
          <a:blip r:embed="rId4" cstate="print"/>
          <a:srcRect/>
          <a:stretch>
            <a:fillRect/>
          </a:stretch>
        </p:blipFill>
        <p:spPr bwMode="auto">
          <a:xfrm>
            <a:off x="3860800" y="2590800"/>
            <a:ext cx="2844800" cy="2133600"/>
          </a:xfrm>
          <a:prstGeom prst="rect">
            <a:avLst/>
          </a:prstGeom>
          <a:noFill/>
          <a:ln w="25400">
            <a:solidFill>
              <a:schemeClr val="bg1">
                <a:lumMod val="50000"/>
              </a:schemeClr>
            </a:solidFill>
          </a:ln>
        </p:spPr>
      </p:pic>
    </p:spTree>
    <p:custDataLst>
      <p:tags r:id="rId1"/>
    </p:custDataLst>
  </p:cSld>
  <p:clrMapOvr>
    <a:masterClrMapping/>
  </p:clrMapOvr>
  <p:transition>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Placeholder 2"/>
          <p:cNvSpPr>
            <a:spLocks noGrp="1"/>
          </p:cNvSpPr>
          <p:nvPr>
            <p:ph type="body" idx="1"/>
          </p:nvPr>
        </p:nvSpPr>
        <p:spPr/>
        <p:txBody>
          <a:bodyPr/>
          <a:lstStyle/>
          <a:p>
            <a:pPr lvl="0">
              <a:lnSpc>
                <a:spcPct val="100000"/>
              </a:lnSpc>
              <a:spcBef>
                <a:spcPct val="20000"/>
              </a:spcBef>
              <a:buClrTx/>
              <a:buSzPct val="25000"/>
              <a:defRPr/>
            </a:pPr>
            <a:r>
              <a:rPr lang="en-US" dirty="0" smtClean="0">
                <a:latin typeface="Trebuchet MS" pitchFamily="34" charset="0"/>
                <a:cs typeface="Arial" charset="0"/>
              </a:rPr>
              <a:t>IT Discussion</a:t>
            </a:r>
          </a:p>
          <a:p>
            <a:pPr lvl="0">
              <a:lnSpc>
                <a:spcPct val="100000"/>
              </a:lnSpc>
              <a:spcBef>
                <a:spcPct val="20000"/>
              </a:spcBef>
              <a:buClrTx/>
              <a:buSzPct val="25000"/>
              <a:defRPr/>
            </a:pPr>
            <a:endParaRPr lang="en-US" i="1" dirty="0" smtClean="0">
              <a:latin typeface="Trebuchet MS" pitchFamily="34" charset="0"/>
              <a:cs typeface="Arial" charset="0"/>
            </a:endParaRPr>
          </a:p>
          <a:p>
            <a:pPr lvl="0">
              <a:lnSpc>
                <a:spcPct val="100000"/>
              </a:lnSpc>
              <a:spcBef>
                <a:spcPct val="20000"/>
              </a:spcBef>
              <a:buClrTx/>
              <a:buSzPct val="25000"/>
              <a:defRPr/>
            </a:pPr>
            <a:r>
              <a:rPr lang="en-US" i="1" dirty="0" smtClean="0">
                <a:latin typeface="Trebuchet MS" pitchFamily="34" charset="0"/>
                <a:cs typeface="Arial" charset="0"/>
              </a:rPr>
              <a:t>Paul Weiss &amp; Jo Ellen Frances </a:t>
            </a:r>
          </a:p>
          <a:p>
            <a:pPr lvl="0">
              <a:lnSpc>
                <a:spcPct val="100000"/>
              </a:lnSpc>
              <a:spcBef>
                <a:spcPct val="20000"/>
              </a:spcBef>
              <a:buClrTx/>
              <a:buSzPct val="25000"/>
              <a:defRPr/>
            </a:pPr>
            <a:r>
              <a:rPr lang="en-US" sz="1400" i="1" dirty="0" smtClean="0">
                <a:latin typeface="Trebuchet MS" pitchFamily="34" charset="0"/>
                <a:cs typeface="Arial" charset="0"/>
              </a:rPr>
              <a:t>ITS</a:t>
            </a:r>
          </a:p>
        </p:txBody>
      </p:sp>
      <p:sp>
        <p:nvSpPr>
          <p:cNvPr id="3" name="Oval 2"/>
          <p:cNvSpPr/>
          <p:nvPr/>
        </p:nvSpPr>
        <p:spPr bwMode="auto">
          <a:xfrm>
            <a:off x="6629400" y="1066800"/>
            <a:ext cx="2286000" cy="2286000"/>
          </a:xfrm>
          <a:prstGeom prst="ellipse">
            <a:avLst/>
          </a:prstGeom>
          <a:solidFill>
            <a:schemeClr val="bg2">
              <a:lumMod val="60000"/>
              <a:lumOff val="40000"/>
            </a:schemeClr>
          </a:solidFill>
          <a:ln w="38100" cap="flat" cmpd="sng" algn="ctr">
            <a:solidFill>
              <a:schemeClr val="bg2"/>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grpSp>
        <p:nvGrpSpPr>
          <p:cNvPr id="5" name="Group 62"/>
          <p:cNvGrpSpPr/>
          <p:nvPr/>
        </p:nvGrpSpPr>
        <p:grpSpPr>
          <a:xfrm>
            <a:off x="6016825" y="1856444"/>
            <a:ext cx="3538850" cy="980405"/>
            <a:chOff x="2057400" y="1955770"/>
            <a:chExt cx="3538850" cy="980405"/>
          </a:xfrm>
        </p:grpSpPr>
        <p:sp>
          <p:nvSpPr>
            <p:cNvPr id="6" name="Curved Up Ribbon 5"/>
            <p:cNvSpPr/>
            <p:nvPr/>
          </p:nvSpPr>
          <p:spPr bwMode="auto">
            <a:xfrm>
              <a:off x="2057400" y="1955770"/>
              <a:ext cx="3538850" cy="980405"/>
            </a:xfrm>
            <a:prstGeom prst="ellipseRibbon2">
              <a:avLst/>
            </a:prstGeom>
            <a:solidFill>
              <a:srgbClr val="FFFF00"/>
            </a:solidFill>
            <a:ln w="25400" cap="flat" cmpd="sng" algn="ctr">
              <a:solidFill>
                <a:srgbClr val="FFCC00"/>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7" name="TextBox 6"/>
            <p:cNvSpPr txBox="1"/>
            <p:nvPr/>
          </p:nvSpPr>
          <p:spPr>
            <a:xfrm>
              <a:off x="2907475" y="2004950"/>
              <a:ext cx="1828800" cy="646331"/>
            </a:xfrm>
            <a:prstGeom prst="rect">
              <a:avLst/>
            </a:prstGeom>
            <a:noFill/>
            <a:ln w="50800">
              <a:noFill/>
            </a:ln>
          </p:spPr>
          <p:txBody>
            <a:bodyPr wrap="square" rtlCol="0">
              <a:spAutoFit/>
            </a:bodyPr>
            <a:lstStyle/>
            <a:p>
              <a:pPr algn="ctr"/>
              <a:r>
                <a:rPr lang="en-US" sz="1800" b="1" cap="small" dirty="0" smtClean="0">
                  <a:solidFill>
                    <a:schemeClr val="bg2"/>
                  </a:solidFill>
                </a:rPr>
                <a:t>Reexamine the Day-to-Day</a:t>
              </a:r>
            </a:p>
          </p:txBody>
        </p:sp>
      </p:grpSp>
      <p:sp>
        <p:nvSpPr>
          <p:cNvPr id="8" name="TextBox 7"/>
          <p:cNvSpPr txBox="1"/>
          <p:nvPr/>
        </p:nvSpPr>
        <p:spPr>
          <a:xfrm>
            <a:off x="6460574" y="609600"/>
            <a:ext cx="2688493" cy="307777"/>
          </a:xfrm>
          <a:prstGeom prst="rect">
            <a:avLst/>
          </a:prstGeom>
          <a:noFill/>
          <a:ln w="25400">
            <a:noFill/>
          </a:ln>
        </p:spPr>
        <p:txBody>
          <a:bodyPr wrap="none" rtlCol="0">
            <a:spAutoFit/>
          </a:bodyPr>
          <a:lstStyle/>
          <a:p>
            <a:pPr algn="ctr"/>
            <a:r>
              <a:rPr lang="en-US" dirty="0" smtClean="0">
                <a:solidFill>
                  <a:schemeClr val="bg2">
                    <a:lumMod val="75000"/>
                  </a:schemeClr>
                </a:solidFill>
              </a:rPr>
              <a:t>STRATEGIC GOALS ADDRESSED </a:t>
            </a:r>
          </a:p>
        </p:txBody>
      </p:sp>
      <p:sp>
        <p:nvSpPr>
          <p:cNvPr id="9" name="Oval 8"/>
          <p:cNvSpPr/>
          <p:nvPr/>
        </p:nvSpPr>
        <p:spPr bwMode="auto">
          <a:xfrm>
            <a:off x="6698505" y="3606204"/>
            <a:ext cx="2286000" cy="2286000"/>
          </a:xfrm>
          <a:prstGeom prst="ellipse">
            <a:avLst/>
          </a:prstGeom>
          <a:solidFill>
            <a:schemeClr val="bg2">
              <a:lumMod val="60000"/>
              <a:lumOff val="40000"/>
            </a:schemeClr>
          </a:solidFill>
          <a:ln w="38100" cap="flat" cmpd="sng" algn="ctr">
            <a:solidFill>
              <a:schemeClr val="bg2"/>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grpSp>
        <p:nvGrpSpPr>
          <p:cNvPr id="10" name="Group 71"/>
          <p:cNvGrpSpPr/>
          <p:nvPr/>
        </p:nvGrpSpPr>
        <p:grpSpPr>
          <a:xfrm>
            <a:off x="6055255" y="4320365"/>
            <a:ext cx="3538850" cy="980405"/>
            <a:chOff x="2057400" y="1955770"/>
            <a:chExt cx="3538850" cy="980405"/>
          </a:xfrm>
        </p:grpSpPr>
        <p:sp>
          <p:nvSpPr>
            <p:cNvPr id="11" name="Curved Up Ribbon 10"/>
            <p:cNvSpPr/>
            <p:nvPr/>
          </p:nvSpPr>
          <p:spPr bwMode="auto">
            <a:xfrm>
              <a:off x="2057400" y="1955770"/>
              <a:ext cx="3538850" cy="980405"/>
            </a:xfrm>
            <a:prstGeom prst="ellipseRibbon2">
              <a:avLst/>
            </a:prstGeom>
            <a:solidFill>
              <a:srgbClr val="FFFF00"/>
            </a:solidFill>
            <a:ln w="25400" cap="flat" cmpd="sng" algn="ctr">
              <a:solidFill>
                <a:srgbClr val="FFCC00"/>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12" name="TextBox 11"/>
            <p:cNvSpPr txBox="1"/>
            <p:nvPr/>
          </p:nvSpPr>
          <p:spPr>
            <a:xfrm>
              <a:off x="2907475" y="2004950"/>
              <a:ext cx="1828800" cy="646331"/>
            </a:xfrm>
            <a:prstGeom prst="rect">
              <a:avLst/>
            </a:prstGeom>
            <a:noFill/>
            <a:ln w="50800">
              <a:noFill/>
            </a:ln>
          </p:spPr>
          <p:txBody>
            <a:bodyPr wrap="square" rtlCol="0">
              <a:spAutoFit/>
            </a:bodyPr>
            <a:lstStyle/>
            <a:p>
              <a:pPr algn="ctr"/>
              <a:r>
                <a:rPr lang="en-US" sz="1800" b="1" cap="small" dirty="0" smtClean="0">
                  <a:solidFill>
                    <a:schemeClr val="bg2"/>
                  </a:solidFill>
                </a:rPr>
                <a:t>Be Action-Oriented</a:t>
              </a: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762000" y="866775"/>
            <a:ext cx="8686800" cy="288925"/>
          </a:xfrm>
        </p:spPr>
        <p:txBody>
          <a:bodyPr/>
          <a:lstStyle/>
          <a:p>
            <a:pPr lvl="1"/>
            <a:r>
              <a:rPr lang="en-US" sz="2300" dirty="0" smtClean="0"/>
              <a:t>IT literacy impacts the bottom line </a:t>
            </a:r>
          </a:p>
        </p:txBody>
      </p:sp>
      <p:sp>
        <p:nvSpPr>
          <p:cNvPr id="4" name="Rectangle 3"/>
          <p:cNvSpPr/>
          <p:nvPr/>
        </p:nvSpPr>
        <p:spPr>
          <a:xfrm>
            <a:off x="990600" y="2057400"/>
            <a:ext cx="4876800" cy="4114800"/>
          </a:xfrm>
          <a:prstGeom prst="rect">
            <a:avLst/>
          </a:prstGeom>
        </p:spPr>
        <p:txBody>
          <a:bodyPr wrap="square">
            <a:noAutofit/>
          </a:bodyPr>
          <a:lstStyle/>
          <a:p>
            <a:pPr>
              <a:buClr>
                <a:schemeClr val="bg2"/>
              </a:buClr>
              <a:buSzPct val="125000"/>
            </a:pPr>
            <a:r>
              <a:rPr lang="en-US" sz="3000" i="1" dirty="0" smtClean="0">
                <a:solidFill>
                  <a:schemeClr val="accent6"/>
                </a:solidFill>
              </a:rPr>
              <a:t>“Companies with IT-savvy managers are 20% more profitable than their competitors.”</a:t>
            </a:r>
          </a:p>
          <a:p>
            <a:pPr marL="690563" lvl="1" indent="-233363">
              <a:buClr>
                <a:schemeClr val="bg2"/>
              </a:buClr>
              <a:buSzPct val="125000"/>
              <a:buFont typeface="Arial" pitchFamily="34" charset="0"/>
              <a:buChar char="•"/>
            </a:pPr>
            <a:endParaRPr lang="en-US" sz="2000" dirty="0" smtClean="0"/>
          </a:p>
          <a:p>
            <a:pPr marL="690563" lvl="1" indent="-233363">
              <a:buClr>
                <a:schemeClr val="bg2"/>
              </a:buClr>
              <a:buSzPct val="125000"/>
              <a:buFont typeface="Arial" pitchFamily="34" charset="0"/>
              <a:buChar char="•"/>
            </a:pPr>
            <a:endParaRPr lang="en-US" sz="2000" dirty="0" smtClean="0"/>
          </a:p>
          <a:p>
            <a:pPr marL="690563" lvl="1" indent="-233363">
              <a:buClr>
                <a:schemeClr val="bg2"/>
              </a:buClr>
              <a:buSzPct val="125000"/>
              <a:buFont typeface="Arial" pitchFamily="34" charset="0"/>
              <a:buChar char="•"/>
            </a:pPr>
            <a:r>
              <a:rPr lang="en-US" sz="2000" dirty="0" smtClean="0"/>
              <a:t>Peter Weill &amp; Jeanne Ross</a:t>
            </a:r>
          </a:p>
          <a:p>
            <a:pPr marL="690563" lvl="1" indent="-233363">
              <a:buClr>
                <a:schemeClr val="bg2"/>
              </a:buClr>
              <a:buSzPct val="125000"/>
            </a:pPr>
            <a:r>
              <a:rPr lang="en-US" sz="2000" dirty="0" smtClean="0"/>
              <a:t>	</a:t>
            </a:r>
            <a:r>
              <a:rPr lang="en-US" dirty="0" smtClean="0"/>
              <a:t>Authors of </a:t>
            </a:r>
            <a:r>
              <a:rPr lang="en-US" u="sng" dirty="0" smtClean="0"/>
              <a:t>IT Savvy: What Top Executives Must Know to Go from Pain to Gain </a:t>
            </a:r>
          </a:p>
          <a:p>
            <a:pPr marL="690563" lvl="1" indent="-233363">
              <a:buClr>
                <a:schemeClr val="bg1">
                  <a:lumMod val="50000"/>
                </a:schemeClr>
              </a:buClr>
              <a:buSzPct val="125000"/>
              <a:buFont typeface="Trebuchet MS" pitchFamily="34" charset="0"/>
              <a:buChar char="—"/>
            </a:pPr>
            <a:endParaRPr lang="en-US" sz="2000" dirty="0" smtClean="0"/>
          </a:p>
          <a:p>
            <a:pPr marL="233363" indent="-233363">
              <a:buClr>
                <a:schemeClr val="bg2"/>
              </a:buClr>
              <a:buSzPct val="125000"/>
              <a:buFont typeface="Arial" pitchFamily="34" charset="0"/>
              <a:buChar char="•"/>
            </a:pPr>
            <a:endParaRPr lang="en-US" sz="2000" dirty="0" smtClean="0"/>
          </a:p>
          <a:p>
            <a:pPr marL="233363" indent="-233363">
              <a:buClr>
                <a:schemeClr val="bg2"/>
              </a:buClr>
              <a:buSzPct val="125000"/>
              <a:buFont typeface="Arial" pitchFamily="34" charset="0"/>
              <a:buChar char="•"/>
            </a:pPr>
            <a:endParaRPr lang="en-US" sz="2000" dirty="0" smtClean="0"/>
          </a:p>
          <a:p>
            <a:pPr marL="233363" indent="-233363">
              <a:buClr>
                <a:schemeClr val="bg2"/>
              </a:buClr>
              <a:buSzPct val="125000"/>
              <a:buFont typeface="Arial" pitchFamily="34" charset="0"/>
              <a:buChar char="•"/>
            </a:pPr>
            <a:endParaRPr lang="en-US" sz="2000" dirty="0" smtClean="0"/>
          </a:p>
        </p:txBody>
      </p:sp>
      <p:pic>
        <p:nvPicPr>
          <p:cNvPr id="19458" name="Picture 2" descr="IT Savvy: What Top Executives Must Know to Go from Pain to Gain">
            <a:hlinkClick r:id="rId4"/>
          </p:cNvPr>
          <p:cNvPicPr>
            <a:picLocks noChangeAspect="1" noChangeArrowheads="1"/>
          </p:cNvPicPr>
          <p:nvPr/>
        </p:nvPicPr>
        <p:blipFill>
          <a:blip r:embed="rId5" cstate="print"/>
          <a:srcRect l="19151" t="13333" r="25172"/>
          <a:stretch>
            <a:fillRect/>
          </a:stretch>
        </p:blipFill>
        <p:spPr bwMode="auto">
          <a:xfrm>
            <a:off x="6096000" y="1371600"/>
            <a:ext cx="3276600" cy="5100368"/>
          </a:xfrm>
          <a:prstGeom prst="rect">
            <a:avLst/>
          </a:prstGeom>
          <a:noFill/>
          <a:ln w="25400">
            <a:solidFill>
              <a:schemeClr val="bg1">
                <a:lumMod val="50000"/>
              </a:schemeClr>
            </a:solidFill>
          </a:ln>
        </p:spPr>
      </p:pic>
    </p:spTree>
    <p:custDataLst>
      <p:tags r:id="rId1"/>
    </p:custDataLst>
  </p:cSld>
  <p:clrMapOvr>
    <a:masterClrMapping/>
  </p:clrMapOvr>
  <p:transition>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762000" y="866775"/>
            <a:ext cx="8686800" cy="288925"/>
          </a:xfrm>
        </p:spPr>
        <p:txBody>
          <a:bodyPr/>
          <a:lstStyle/>
          <a:p>
            <a:pPr lvl="1"/>
            <a:r>
              <a:rPr lang="en-US" sz="2300" dirty="0" smtClean="0"/>
              <a:t>A trip back in time:  IR&amp;C in 2004 (at a glance)</a:t>
            </a:r>
            <a:endParaRPr lang="en-US" sz="2300" dirty="0" smtClean="0">
              <a:solidFill>
                <a:srgbClr val="FF0000"/>
              </a:solidFill>
            </a:endParaRPr>
          </a:p>
        </p:txBody>
      </p:sp>
      <p:sp>
        <p:nvSpPr>
          <p:cNvPr id="5" name="Oval 4"/>
          <p:cNvSpPr/>
          <p:nvPr/>
        </p:nvSpPr>
        <p:spPr bwMode="auto">
          <a:xfrm>
            <a:off x="3276600" y="2133600"/>
            <a:ext cx="3048000" cy="3048000"/>
          </a:xfrm>
          <a:prstGeom prst="ellipse">
            <a:avLst/>
          </a:prstGeom>
          <a:solidFill>
            <a:schemeClr val="bg2">
              <a:lumMod val="20000"/>
              <a:lumOff val="80000"/>
            </a:schemeClr>
          </a:solidFill>
          <a:ln w="25400" cap="flat" cmpd="sng" algn="ctr">
            <a:solidFill>
              <a:schemeClr val="bg2"/>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6" name="TextBox 5"/>
          <p:cNvSpPr txBox="1"/>
          <p:nvPr/>
        </p:nvSpPr>
        <p:spPr>
          <a:xfrm>
            <a:off x="3496335" y="2241698"/>
            <a:ext cx="2633333" cy="2643965"/>
          </a:xfrm>
          <a:prstGeom prst="rect">
            <a:avLst/>
          </a:prstGeom>
          <a:noFill/>
        </p:spPr>
        <p:txBody>
          <a:bodyPr wrap="square" rtlCol="0">
            <a:noAutofit/>
          </a:bodyPr>
          <a:lstStyle/>
          <a:p>
            <a:pPr algn="ctr"/>
            <a:r>
              <a:rPr lang="en-US" b="1" dirty="0" smtClean="0">
                <a:solidFill>
                  <a:schemeClr val="bg2"/>
                </a:solidFill>
              </a:rPr>
              <a:t>Limited</a:t>
            </a:r>
          </a:p>
          <a:p>
            <a:pPr algn="ctr"/>
            <a:r>
              <a:rPr lang="en-US" b="1" dirty="0" smtClean="0">
                <a:solidFill>
                  <a:schemeClr val="bg2"/>
                </a:solidFill>
              </a:rPr>
              <a:t>“universal” UCOP</a:t>
            </a:r>
          </a:p>
          <a:p>
            <a:pPr algn="ctr"/>
            <a:r>
              <a:rPr lang="en-US" b="1" dirty="0" smtClean="0">
                <a:solidFill>
                  <a:schemeClr val="bg2"/>
                </a:solidFill>
              </a:rPr>
              <a:t>support for the basics:</a:t>
            </a:r>
          </a:p>
          <a:p>
            <a:pPr algn="ctr"/>
            <a:endParaRPr lang="en-US" sz="200" b="1" dirty="0" smtClean="0">
              <a:solidFill>
                <a:schemeClr val="bg2"/>
              </a:solidFill>
            </a:endParaRPr>
          </a:p>
          <a:p>
            <a:pPr marL="287338" indent="-117475">
              <a:buClr>
                <a:schemeClr val="bg2"/>
              </a:buClr>
              <a:buSzPct val="125000"/>
              <a:buFont typeface="Arial" pitchFamily="34" charset="0"/>
              <a:buChar char="•"/>
            </a:pPr>
            <a:r>
              <a:rPr lang="en-US" sz="950" dirty="0" smtClean="0">
                <a:solidFill>
                  <a:schemeClr val="bg2"/>
                </a:solidFill>
              </a:rPr>
              <a:t>Multiple email &amp; calendar systems, some not managed by IR&amp;C</a:t>
            </a:r>
          </a:p>
          <a:p>
            <a:pPr marL="287338" indent="-117475">
              <a:buClr>
                <a:schemeClr val="bg2"/>
              </a:buClr>
              <a:buSzPct val="125000"/>
              <a:buFont typeface="Arial" pitchFamily="34" charset="0"/>
              <a:buChar char="•"/>
            </a:pPr>
            <a:r>
              <a:rPr lang="en-US" sz="950" dirty="0" smtClean="0">
                <a:solidFill>
                  <a:schemeClr val="bg2"/>
                </a:solidFill>
              </a:rPr>
              <a:t>No central anti-virus, anti-spam, desktop support</a:t>
            </a:r>
          </a:p>
          <a:p>
            <a:pPr marL="287338" indent="-117475">
              <a:buClr>
                <a:schemeClr val="bg2"/>
              </a:buClr>
              <a:buSzPct val="125000"/>
              <a:buFont typeface="Arial" pitchFamily="34" charset="0"/>
              <a:buChar char="•"/>
            </a:pPr>
            <a:r>
              <a:rPr lang="en-US" sz="950" dirty="0" smtClean="0">
                <a:solidFill>
                  <a:schemeClr val="bg2"/>
                </a:solidFill>
              </a:rPr>
              <a:t>No Windows infrastructure (AD, printing, file shares)</a:t>
            </a:r>
          </a:p>
          <a:p>
            <a:pPr marL="287338" indent="-117475">
              <a:buClr>
                <a:schemeClr val="bg2"/>
              </a:buClr>
              <a:buSzPct val="125000"/>
              <a:buFont typeface="Arial" pitchFamily="34" charset="0"/>
              <a:buChar char="•"/>
            </a:pPr>
            <a:r>
              <a:rPr lang="en-US" sz="950" dirty="0" smtClean="0">
                <a:solidFill>
                  <a:schemeClr val="bg2"/>
                </a:solidFill>
              </a:rPr>
              <a:t>40 different wireless networks; no VPN</a:t>
            </a:r>
          </a:p>
          <a:p>
            <a:pPr marL="287338" indent="-117475">
              <a:buClr>
                <a:schemeClr val="bg2"/>
              </a:buClr>
              <a:buSzPct val="125000"/>
              <a:buFont typeface="Arial" pitchFamily="34" charset="0"/>
              <a:buChar char="•"/>
            </a:pPr>
            <a:r>
              <a:rPr lang="en-US" sz="950" dirty="0" smtClean="0">
                <a:solidFill>
                  <a:schemeClr val="bg2"/>
                </a:solidFill>
              </a:rPr>
              <a:t>100 servers in office space, managed by multiple departments</a:t>
            </a:r>
          </a:p>
          <a:p>
            <a:pPr marL="287338" indent="-117475">
              <a:buClr>
                <a:schemeClr val="bg2"/>
              </a:buClr>
              <a:buSzPct val="125000"/>
              <a:buFont typeface="Arial" pitchFamily="34" charset="0"/>
              <a:buChar char="•"/>
            </a:pPr>
            <a:r>
              <a:rPr lang="en-US" sz="950" dirty="0" smtClean="0">
                <a:solidFill>
                  <a:schemeClr val="bg2"/>
                </a:solidFill>
              </a:rPr>
              <a:t>Very out-of-date local network (some components ~10 yrs old)</a:t>
            </a:r>
          </a:p>
          <a:p>
            <a:pPr marL="287338" indent="-117475">
              <a:buClr>
                <a:schemeClr val="bg2"/>
              </a:buClr>
              <a:buSzPct val="125000"/>
              <a:buFont typeface="Arial" pitchFamily="34" charset="0"/>
              <a:buChar char="•"/>
            </a:pPr>
            <a:r>
              <a:rPr lang="en-US" sz="950" dirty="0" smtClean="0">
                <a:solidFill>
                  <a:schemeClr val="bg2"/>
                </a:solidFill>
              </a:rPr>
              <a:t>Limited basic web infrastructure</a:t>
            </a:r>
          </a:p>
        </p:txBody>
      </p:sp>
      <p:sp>
        <p:nvSpPr>
          <p:cNvPr id="7" name="Oval 6"/>
          <p:cNvSpPr/>
          <p:nvPr/>
        </p:nvSpPr>
        <p:spPr bwMode="auto">
          <a:xfrm>
            <a:off x="6477000" y="1894367"/>
            <a:ext cx="2438400" cy="2438400"/>
          </a:xfrm>
          <a:prstGeom prst="ellipse">
            <a:avLst/>
          </a:prstGeom>
          <a:solidFill>
            <a:schemeClr val="bg2">
              <a:lumMod val="20000"/>
              <a:lumOff val="80000"/>
            </a:schemeClr>
          </a:solidFill>
          <a:ln w="25400" cap="flat" cmpd="sng" algn="ctr">
            <a:solidFill>
              <a:schemeClr val="bg2"/>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8" name="TextBox 7"/>
          <p:cNvSpPr txBox="1"/>
          <p:nvPr/>
        </p:nvSpPr>
        <p:spPr>
          <a:xfrm>
            <a:off x="6632937" y="2055630"/>
            <a:ext cx="2142465" cy="2146003"/>
          </a:xfrm>
          <a:prstGeom prst="rect">
            <a:avLst/>
          </a:prstGeom>
          <a:noFill/>
        </p:spPr>
        <p:txBody>
          <a:bodyPr wrap="square" rtlCol="0">
            <a:noAutofit/>
          </a:bodyPr>
          <a:lstStyle/>
          <a:p>
            <a:pPr algn="ctr"/>
            <a:r>
              <a:rPr lang="en-US" b="1" dirty="0" smtClean="0">
                <a:solidFill>
                  <a:schemeClr val="bg2"/>
                </a:solidFill>
              </a:rPr>
              <a:t>Have money,</a:t>
            </a:r>
          </a:p>
          <a:p>
            <a:pPr algn="ctr"/>
            <a:r>
              <a:rPr lang="en-US" b="1" dirty="0" smtClean="0">
                <a:solidFill>
                  <a:schemeClr val="bg2"/>
                </a:solidFill>
              </a:rPr>
              <a:t>will support:</a:t>
            </a:r>
          </a:p>
          <a:p>
            <a:pPr algn="ctr"/>
            <a:endParaRPr lang="en-US" sz="200" b="1" dirty="0" smtClean="0">
              <a:solidFill>
                <a:schemeClr val="bg2"/>
              </a:solidFill>
            </a:endParaRPr>
          </a:p>
          <a:p>
            <a:pPr marL="287338" indent="-117475">
              <a:buClr>
                <a:schemeClr val="bg2"/>
              </a:buClr>
              <a:buSzPct val="125000"/>
              <a:buFont typeface="Arial" pitchFamily="34" charset="0"/>
              <a:buChar char="•"/>
            </a:pPr>
            <a:r>
              <a:rPr lang="en-US" sz="950" dirty="0" smtClean="0">
                <a:solidFill>
                  <a:schemeClr val="bg2"/>
                </a:solidFill>
              </a:rPr>
              <a:t>Many websites and applications (including Pathways, EIAS, etc.)</a:t>
            </a:r>
          </a:p>
          <a:p>
            <a:pPr marL="287338" indent="-117475">
              <a:buClr>
                <a:schemeClr val="bg2"/>
              </a:buClr>
              <a:buSzPct val="125000"/>
              <a:buFont typeface="Arial" pitchFamily="34" charset="0"/>
              <a:buChar char="•"/>
            </a:pPr>
            <a:r>
              <a:rPr lang="en-US" sz="950" dirty="0" smtClean="0">
                <a:solidFill>
                  <a:schemeClr val="bg2"/>
                </a:solidFill>
              </a:rPr>
              <a:t>Many applications that were funded by departments</a:t>
            </a:r>
          </a:p>
          <a:p>
            <a:pPr marL="287338" indent="-117475">
              <a:buClr>
                <a:schemeClr val="bg2"/>
              </a:buClr>
              <a:buSzPct val="125000"/>
              <a:buFont typeface="Arial" pitchFamily="34" charset="0"/>
              <a:buChar char="•"/>
            </a:pPr>
            <a:r>
              <a:rPr lang="en-US" sz="950" dirty="0" smtClean="0">
                <a:solidFill>
                  <a:schemeClr val="bg2"/>
                </a:solidFill>
              </a:rPr>
              <a:t>6 campus payrolls; one z/OS-hosted customer (UCSF)</a:t>
            </a:r>
          </a:p>
          <a:p>
            <a:pPr marL="287338" indent="-117475">
              <a:buClr>
                <a:schemeClr val="bg2"/>
              </a:buClr>
              <a:buSzPct val="125000"/>
              <a:buFont typeface="Arial" pitchFamily="34" charset="0"/>
              <a:buChar char="•"/>
            </a:pPr>
            <a:r>
              <a:rPr lang="en-US" sz="950" dirty="0" smtClean="0">
                <a:solidFill>
                  <a:schemeClr val="bg2"/>
                </a:solidFill>
              </a:rPr>
              <a:t>Disparate employee websites, i.e., UCFY (payroll) and YBO (benefits)</a:t>
            </a:r>
          </a:p>
        </p:txBody>
      </p:sp>
      <p:sp>
        <p:nvSpPr>
          <p:cNvPr id="9" name="Oval 8"/>
          <p:cNvSpPr/>
          <p:nvPr/>
        </p:nvSpPr>
        <p:spPr bwMode="auto">
          <a:xfrm>
            <a:off x="6282068" y="4800600"/>
            <a:ext cx="1981200" cy="1981200"/>
          </a:xfrm>
          <a:prstGeom prst="ellipse">
            <a:avLst/>
          </a:prstGeom>
          <a:solidFill>
            <a:schemeClr val="bg2">
              <a:lumMod val="20000"/>
              <a:lumOff val="80000"/>
            </a:schemeClr>
          </a:solidFill>
          <a:ln w="25400" cap="flat" cmpd="sng" algn="ctr">
            <a:solidFill>
              <a:schemeClr val="bg2"/>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10" name="TextBox 9"/>
          <p:cNvSpPr txBox="1"/>
          <p:nvPr/>
        </p:nvSpPr>
        <p:spPr>
          <a:xfrm>
            <a:off x="6468135" y="4885664"/>
            <a:ext cx="1609065" cy="1733104"/>
          </a:xfrm>
          <a:prstGeom prst="rect">
            <a:avLst/>
          </a:prstGeom>
          <a:noFill/>
        </p:spPr>
        <p:txBody>
          <a:bodyPr wrap="square" rtlCol="0">
            <a:noAutofit/>
          </a:bodyPr>
          <a:lstStyle/>
          <a:p>
            <a:pPr algn="ctr"/>
            <a:r>
              <a:rPr lang="en-US" b="1" dirty="0" smtClean="0">
                <a:solidFill>
                  <a:schemeClr val="bg2"/>
                </a:solidFill>
              </a:rPr>
              <a:t>Central</a:t>
            </a:r>
          </a:p>
          <a:p>
            <a:pPr algn="ctr"/>
            <a:r>
              <a:rPr lang="en-US" b="1" dirty="0" smtClean="0">
                <a:solidFill>
                  <a:schemeClr val="bg2"/>
                </a:solidFill>
              </a:rPr>
              <a:t>funding for:</a:t>
            </a:r>
          </a:p>
          <a:p>
            <a:pPr algn="ctr"/>
            <a:endParaRPr lang="en-US" sz="200" b="1" dirty="0" smtClean="0">
              <a:solidFill>
                <a:schemeClr val="bg2"/>
              </a:solidFill>
            </a:endParaRPr>
          </a:p>
          <a:p>
            <a:pPr marL="287338" indent="-117475">
              <a:buClr>
                <a:schemeClr val="bg2"/>
              </a:buClr>
              <a:buSzPct val="125000"/>
              <a:buFont typeface="Arial" pitchFamily="34" charset="0"/>
              <a:buChar char="•"/>
            </a:pPr>
            <a:r>
              <a:rPr lang="en-US" sz="950" dirty="0" smtClean="0">
                <a:solidFill>
                  <a:schemeClr val="bg2"/>
                </a:solidFill>
              </a:rPr>
              <a:t>Base Payroll</a:t>
            </a:r>
          </a:p>
          <a:p>
            <a:pPr marL="287338" indent="-117475">
              <a:buClr>
                <a:schemeClr val="bg2"/>
              </a:buClr>
              <a:buSzPct val="125000"/>
              <a:buFont typeface="Arial" pitchFamily="34" charset="0"/>
              <a:buChar char="•"/>
            </a:pPr>
            <a:r>
              <a:rPr lang="en-US" sz="950" dirty="0" smtClean="0">
                <a:solidFill>
                  <a:schemeClr val="bg2"/>
                </a:solidFill>
              </a:rPr>
              <a:t>UCRS</a:t>
            </a:r>
          </a:p>
          <a:p>
            <a:pPr marL="287338" indent="-117475">
              <a:buClr>
                <a:schemeClr val="bg2"/>
              </a:buClr>
              <a:buSzPct val="125000"/>
              <a:buFont typeface="Arial" pitchFamily="34" charset="0"/>
              <a:buChar char="•"/>
            </a:pPr>
            <a:r>
              <a:rPr lang="en-US" sz="950" dirty="0" smtClean="0">
                <a:solidFill>
                  <a:schemeClr val="bg2"/>
                </a:solidFill>
              </a:rPr>
              <a:t>Old “corporate systems” (</a:t>
            </a:r>
            <a:r>
              <a:rPr lang="en-US" sz="950" i="1" dirty="0" smtClean="0">
                <a:solidFill>
                  <a:schemeClr val="bg2"/>
                </a:solidFill>
              </a:rPr>
              <a:t>some</a:t>
            </a:r>
            <a:r>
              <a:rPr lang="en-US" sz="950" dirty="0" smtClean="0">
                <a:solidFill>
                  <a:schemeClr val="bg2"/>
                </a:solidFill>
              </a:rPr>
              <a:t> financial systems and limited data-warehouse capability)</a:t>
            </a:r>
          </a:p>
        </p:txBody>
      </p:sp>
      <p:sp>
        <p:nvSpPr>
          <p:cNvPr id="11" name="Oval 10"/>
          <p:cNvSpPr/>
          <p:nvPr/>
        </p:nvSpPr>
        <p:spPr bwMode="auto">
          <a:xfrm>
            <a:off x="8121501" y="751367"/>
            <a:ext cx="1066800" cy="1066800"/>
          </a:xfrm>
          <a:prstGeom prst="ellipse">
            <a:avLst/>
          </a:prstGeom>
          <a:solidFill>
            <a:schemeClr val="accent1"/>
          </a:solidFill>
          <a:ln w="25400" cap="flat" cmpd="sng" algn="ctr">
            <a:solidFill>
              <a:schemeClr val="bg2"/>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12" name="TextBox 11"/>
          <p:cNvSpPr txBox="1"/>
          <p:nvPr/>
        </p:nvSpPr>
        <p:spPr>
          <a:xfrm>
            <a:off x="7861001" y="868330"/>
            <a:ext cx="1609065" cy="753136"/>
          </a:xfrm>
          <a:prstGeom prst="rect">
            <a:avLst/>
          </a:prstGeom>
          <a:noFill/>
        </p:spPr>
        <p:txBody>
          <a:bodyPr wrap="square" rtlCol="0">
            <a:noAutofit/>
          </a:bodyPr>
          <a:lstStyle/>
          <a:p>
            <a:pPr algn="ctr"/>
            <a:r>
              <a:rPr lang="en-US" b="1" dirty="0" smtClean="0">
                <a:solidFill>
                  <a:schemeClr val="bg1"/>
                </a:solidFill>
              </a:rPr>
              <a:t>No</a:t>
            </a:r>
          </a:p>
          <a:p>
            <a:pPr algn="ctr"/>
            <a:r>
              <a:rPr lang="en-US" b="1" dirty="0" smtClean="0">
                <a:solidFill>
                  <a:schemeClr val="bg1"/>
                </a:solidFill>
              </a:rPr>
              <a:t>disaster</a:t>
            </a:r>
          </a:p>
          <a:p>
            <a:pPr algn="ctr"/>
            <a:r>
              <a:rPr lang="en-US" b="1" dirty="0" smtClean="0">
                <a:solidFill>
                  <a:schemeClr val="bg1"/>
                </a:solidFill>
              </a:rPr>
              <a:t>recovery</a:t>
            </a:r>
          </a:p>
        </p:txBody>
      </p:sp>
      <p:sp>
        <p:nvSpPr>
          <p:cNvPr id="13" name="Oval 12"/>
          <p:cNvSpPr/>
          <p:nvPr/>
        </p:nvSpPr>
        <p:spPr bwMode="auto">
          <a:xfrm>
            <a:off x="923265" y="2971800"/>
            <a:ext cx="1295400" cy="1295400"/>
          </a:xfrm>
          <a:prstGeom prst="ellipse">
            <a:avLst/>
          </a:prstGeom>
          <a:solidFill>
            <a:schemeClr val="accent1"/>
          </a:solidFill>
          <a:ln w="25400" cap="flat" cmpd="sng" algn="ctr">
            <a:solidFill>
              <a:schemeClr val="bg2"/>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14" name="TextBox 13"/>
          <p:cNvSpPr txBox="1"/>
          <p:nvPr/>
        </p:nvSpPr>
        <p:spPr>
          <a:xfrm>
            <a:off x="762000" y="3131295"/>
            <a:ext cx="1609065" cy="753136"/>
          </a:xfrm>
          <a:prstGeom prst="rect">
            <a:avLst/>
          </a:prstGeom>
          <a:noFill/>
        </p:spPr>
        <p:txBody>
          <a:bodyPr wrap="square" rtlCol="0">
            <a:noAutofit/>
          </a:bodyPr>
          <a:lstStyle/>
          <a:p>
            <a:pPr algn="ctr"/>
            <a:r>
              <a:rPr lang="en-US" b="1" dirty="0" smtClean="0">
                <a:solidFill>
                  <a:schemeClr val="bg1"/>
                </a:solidFill>
              </a:rPr>
              <a:t>Many</a:t>
            </a:r>
          </a:p>
          <a:p>
            <a:pPr algn="ctr"/>
            <a:r>
              <a:rPr lang="en-US" b="1" dirty="0" smtClean="0">
                <a:solidFill>
                  <a:schemeClr val="bg1"/>
                </a:solidFill>
              </a:rPr>
              <a:t>problems first detected by</a:t>
            </a:r>
          </a:p>
          <a:p>
            <a:pPr algn="ctr"/>
            <a:r>
              <a:rPr lang="en-US" b="1" dirty="0" smtClean="0">
                <a:solidFill>
                  <a:schemeClr val="bg1"/>
                </a:solidFill>
              </a:rPr>
              <a:t>end-users</a:t>
            </a:r>
          </a:p>
        </p:txBody>
      </p:sp>
      <p:sp>
        <p:nvSpPr>
          <p:cNvPr id="15" name="Oval 14"/>
          <p:cNvSpPr/>
          <p:nvPr/>
        </p:nvSpPr>
        <p:spPr bwMode="auto">
          <a:xfrm>
            <a:off x="8305800" y="4104167"/>
            <a:ext cx="1371600" cy="1371600"/>
          </a:xfrm>
          <a:prstGeom prst="ellipse">
            <a:avLst/>
          </a:prstGeom>
          <a:solidFill>
            <a:schemeClr val="accent1"/>
          </a:solidFill>
          <a:ln w="25400" cap="flat" cmpd="sng" algn="ctr">
            <a:solidFill>
              <a:schemeClr val="bg2"/>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16" name="TextBox 15"/>
          <p:cNvSpPr txBox="1"/>
          <p:nvPr/>
        </p:nvSpPr>
        <p:spPr>
          <a:xfrm>
            <a:off x="8188836" y="4254798"/>
            <a:ext cx="1609065" cy="753136"/>
          </a:xfrm>
          <a:prstGeom prst="rect">
            <a:avLst/>
          </a:prstGeom>
          <a:noFill/>
        </p:spPr>
        <p:txBody>
          <a:bodyPr wrap="square" rtlCol="0">
            <a:noAutofit/>
          </a:bodyPr>
          <a:lstStyle/>
          <a:p>
            <a:pPr algn="ctr"/>
            <a:r>
              <a:rPr lang="en-US" b="1" dirty="0" smtClean="0">
                <a:solidFill>
                  <a:schemeClr val="bg1"/>
                </a:solidFill>
              </a:rPr>
              <a:t>Provided</a:t>
            </a:r>
          </a:p>
          <a:p>
            <a:pPr algn="ctr"/>
            <a:r>
              <a:rPr lang="en-US" b="1" i="1" dirty="0" smtClean="0">
                <a:solidFill>
                  <a:schemeClr val="bg1"/>
                </a:solidFill>
              </a:rPr>
              <a:t>some</a:t>
            </a:r>
            <a:r>
              <a:rPr lang="en-US" b="1" dirty="0" smtClean="0">
                <a:solidFill>
                  <a:schemeClr val="bg1"/>
                </a:solidFill>
              </a:rPr>
              <a:t> UC-wide policy and coordination role</a:t>
            </a:r>
          </a:p>
        </p:txBody>
      </p:sp>
      <p:sp>
        <p:nvSpPr>
          <p:cNvPr id="17" name="Oval 16"/>
          <p:cNvSpPr/>
          <p:nvPr/>
        </p:nvSpPr>
        <p:spPr bwMode="auto">
          <a:xfrm>
            <a:off x="1676400" y="1206798"/>
            <a:ext cx="1917402" cy="1917402"/>
          </a:xfrm>
          <a:prstGeom prst="ellipse">
            <a:avLst/>
          </a:prstGeom>
          <a:solidFill>
            <a:schemeClr val="bg2">
              <a:lumMod val="20000"/>
              <a:lumOff val="80000"/>
            </a:schemeClr>
          </a:solidFill>
          <a:ln w="25400" cap="flat" cmpd="sng" algn="ctr">
            <a:solidFill>
              <a:schemeClr val="bg2"/>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18" name="TextBox 17"/>
          <p:cNvSpPr txBox="1"/>
          <p:nvPr/>
        </p:nvSpPr>
        <p:spPr>
          <a:xfrm>
            <a:off x="1688801" y="1261731"/>
            <a:ext cx="1903232" cy="1754370"/>
          </a:xfrm>
          <a:prstGeom prst="rect">
            <a:avLst/>
          </a:prstGeom>
          <a:noFill/>
        </p:spPr>
        <p:txBody>
          <a:bodyPr wrap="square" rtlCol="0">
            <a:noAutofit/>
          </a:bodyPr>
          <a:lstStyle/>
          <a:p>
            <a:pPr algn="ctr"/>
            <a:r>
              <a:rPr lang="en-US" b="1" dirty="0" smtClean="0">
                <a:solidFill>
                  <a:schemeClr val="bg2"/>
                </a:solidFill>
              </a:rPr>
              <a:t>If you</a:t>
            </a:r>
          </a:p>
          <a:p>
            <a:pPr algn="ctr"/>
            <a:r>
              <a:rPr lang="en-US" b="1" dirty="0" smtClean="0">
                <a:solidFill>
                  <a:schemeClr val="bg2"/>
                </a:solidFill>
              </a:rPr>
              <a:t>didn’t come to</a:t>
            </a:r>
          </a:p>
          <a:p>
            <a:pPr algn="ctr"/>
            <a:r>
              <a:rPr lang="en-US" b="1" dirty="0" smtClean="0">
                <a:solidFill>
                  <a:schemeClr val="bg2"/>
                </a:solidFill>
              </a:rPr>
              <a:t>us, we didn’t come</a:t>
            </a:r>
          </a:p>
          <a:p>
            <a:pPr algn="ctr"/>
            <a:r>
              <a:rPr lang="en-US" b="1" dirty="0" smtClean="0">
                <a:solidFill>
                  <a:schemeClr val="bg2"/>
                </a:solidFill>
              </a:rPr>
              <a:t>to you:</a:t>
            </a:r>
          </a:p>
          <a:p>
            <a:pPr algn="ctr"/>
            <a:endParaRPr lang="en-US" sz="600" b="1" dirty="0" smtClean="0">
              <a:solidFill>
                <a:schemeClr val="bg2"/>
              </a:solidFill>
            </a:endParaRPr>
          </a:p>
          <a:p>
            <a:pPr marL="233363" indent="-117475">
              <a:buClr>
                <a:schemeClr val="bg2"/>
              </a:buClr>
              <a:buSzPct val="125000"/>
              <a:buFont typeface="Arial" pitchFamily="34" charset="0"/>
              <a:buChar char="•"/>
            </a:pPr>
            <a:r>
              <a:rPr lang="en-US" sz="950" dirty="0" smtClean="0">
                <a:solidFill>
                  <a:schemeClr val="bg2"/>
                </a:solidFill>
              </a:rPr>
              <a:t>Little funding for strategic forward-looking planning or full engagement with functional leadership</a:t>
            </a:r>
          </a:p>
        </p:txBody>
      </p:sp>
      <p:sp>
        <p:nvSpPr>
          <p:cNvPr id="19" name="Oval 18"/>
          <p:cNvSpPr/>
          <p:nvPr/>
        </p:nvSpPr>
        <p:spPr bwMode="auto">
          <a:xfrm>
            <a:off x="1034901" y="4637567"/>
            <a:ext cx="1653365" cy="1653365"/>
          </a:xfrm>
          <a:prstGeom prst="ellipse">
            <a:avLst/>
          </a:prstGeom>
          <a:solidFill>
            <a:schemeClr val="bg2">
              <a:lumMod val="20000"/>
              <a:lumOff val="80000"/>
            </a:schemeClr>
          </a:solidFill>
          <a:ln w="25400" cap="flat" cmpd="sng" algn="ctr">
            <a:solidFill>
              <a:schemeClr val="bg2"/>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20" name="TextBox 19"/>
          <p:cNvSpPr txBox="1"/>
          <p:nvPr/>
        </p:nvSpPr>
        <p:spPr>
          <a:xfrm>
            <a:off x="1066799" y="4745665"/>
            <a:ext cx="1587799" cy="1604089"/>
          </a:xfrm>
          <a:prstGeom prst="rect">
            <a:avLst/>
          </a:prstGeom>
          <a:noFill/>
        </p:spPr>
        <p:txBody>
          <a:bodyPr wrap="square" rtlCol="0">
            <a:noAutofit/>
          </a:bodyPr>
          <a:lstStyle/>
          <a:p>
            <a:pPr algn="ctr"/>
            <a:r>
              <a:rPr lang="en-US" b="1" dirty="0" smtClean="0">
                <a:solidFill>
                  <a:schemeClr val="bg2"/>
                </a:solidFill>
              </a:rPr>
              <a:t>No</a:t>
            </a:r>
          </a:p>
          <a:p>
            <a:pPr algn="ctr"/>
            <a:r>
              <a:rPr lang="en-US" b="1" dirty="0" smtClean="0">
                <a:solidFill>
                  <a:schemeClr val="bg2"/>
                </a:solidFill>
              </a:rPr>
              <a:t>Project office:</a:t>
            </a:r>
          </a:p>
          <a:p>
            <a:pPr algn="ctr"/>
            <a:endParaRPr lang="en-US" sz="600" b="1" dirty="0" smtClean="0">
              <a:solidFill>
                <a:schemeClr val="bg2"/>
              </a:solidFill>
            </a:endParaRPr>
          </a:p>
          <a:p>
            <a:pPr marL="233363" indent="-117475">
              <a:buClr>
                <a:schemeClr val="bg2"/>
              </a:buClr>
              <a:buSzPct val="125000"/>
              <a:buFont typeface="Arial" pitchFamily="34" charset="0"/>
              <a:buChar char="•"/>
            </a:pPr>
            <a:r>
              <a:rPr lang="en-US" sz="950" dirty="0" smtClean="0">
                <a:solidFill>
                  <a:schemeClr val="bg2"/>
                </a:solidFill>
              </a:rPr>
              <a:t>Each manager within IR&amp;C managed their own set of projects in a mostly “</a:t>
            </a:r>
            <a:r>
              <a:rPr lang="en-US" sz="950" dirty="0" err="1" smtClean="0">
                <a:solidFill>
                  <a:schemeClr val="bg2"/>
                </a:solidFill>
              </a:rPr>
              <a:t>silo’d</a:t>
            </a:r>
            <a:r>
              <a:rPr lang="en-US" sz="950" dirty="0" smtClean="0">
                <a:solidFill>
                  <a:schemeClr val="bg2"/>
                </a:solidFill>
              </a:rPr>
              <a:t>” manner</a:t>
            </a:r>
          </a:p>
        </p:txBody>
      </p:sp>
      <p:sp>
        <p:nvSpPr>
          <p:cNvPr id="21" name="Oval 20"/>
          <p:cNvSpPr/>
          <p:nvPr/>
        </p:nvSpPr>
        <p:spPr bwMode="auto">
          <a:xfrm>
            <a:off x="4961864" y="6051699"/>
            <a:ext cx="1263501" cy="1263501"/>
          </a:xfrm>
          <a:prstGeom prst="ellipse">
            <a:avLst/>
          </a:prstGeom>
          <a:solidFill>
            <a:schemeClr val="accent1"/>
          </a:solidFill>
          <a:ln w="25400" cap="flat" cmpd="sng" algn="ctr">
            <a:solidFill>
              <a:schemeClr val="bg2"/>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22" name="TextBox 21"/>
          <p:cNvSpPr txBox="1"/>
          <p:nvPr/>
        </p:nvSpPr>
        <p:spPr>
          <a:xfrm>
            <a:off x="4791735" y="6170431"/>
            <a:ext cx="1609065" cy="753136"/>
          </a:xfrm>
          <a:prstGeom prst="rect">
            <a:avLst/>
          </a:prstGeom>
          <a:noFill/>
        </p:spPr>
        <p:txBody>
          <a:bodyPr wrap="square" rtlCol="0">
            <a:noAutofit/>
          </a:bodyPr>
          <a:lstStyle/>
          <a:p>
            <a:pPr algn="ctr"/>
            <a:r>
              <a:rPr lang="en-US" b="1" dirty="0" smtClean="0">
                <a:solidFill>
                  <a:schemeClr val="bg1"/>
                </a:solidFill>
              </a:rPr>
              <a:t>IT</a:t>
            </a:r>
          </a:p>
          <a:p>
            <a:pPr algn="ctr"/>
            <a:r>
              <a:rPr lang="en-US" b="1" dirty="0" smtClean="0">
                <a:solidFill>
                  <a:schemeClr val="bg1"/>
                </a:solidFill>
              </a:rPr>
              <a:t>governance</a:t>
            </a:r>
          </a:p>
          <a:p>
            <a:pPr algn="ctr"/>
            <a:r>
              <a:rPr lang="en-US" b="1" dirty="0" smtClean="0">
                <a:solidFill>
                  <a:schemeClr val="bg1"/>
                </a:solidFill>
              </a:rPr>
              <a:t>not</a:t>
            </a:r>
          </a:p>
          <a:p>
            <a:pPr algn="ctr"/>
            <a:r>
              <a:rPr lang="en-US" b="1" dirty="0" smtClean="0">
                <a:solidFill>
                  <a:schemeClr val="bg1"/>
                </a:solidFill>
              </a:rPr>
              <a:t>in place</a:t>
            </a:r>
          </a:p>
        </p:txBody>
      </p:sp>
      <p:sp>
        <p:nvSpPr>
          <p:cNvPr id="23" name="Oval 22"/>
          <p:cNvSpPr/>
          <p:nvPr/>
        </p:nvSpPr>
        <p:spPr bwMode="auto">
          <a:xfrm>
            <a:off x="3024965" y="5257800"/>
            <a:ext cx="1623235" cy="1623235"/>
          </a:xfrm>
          <a:prstGeom prst="ellipse">
            <a:avLst/>
          </a:prstGeom>
          <a:solidFill>
            <a:schemeClr val="bg2">
              <a:lumMod val="20000"/>
              <a:lumOff val="80000"/>
            </a:schemeClr>
          </a:solidFill>
          <a:ln w="25400" cap="flat" cmpd="sng" algn="ctr">
            <a:solidFill>
              <a:schemeClr val="bg2"/>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24" name="TextBox 23"/>
          <p:cNvSpPr txBox="1"/>
          <p:nvPr/>
        </p:nvSpPr>
        <p:spPr>
          <a:xfrm>
            <a:off x="3046231" y="5344634"/>
            <a:ext cx="1587799" cy="1339702"/>
          </a:xfrm>
          <a:prstGeom prst="rect">
            <a:avLst/>
          </a:prstGeom>
          <a:noFill/>
        </p:spPr>
        <p:txBody>
          <a:bodyPr wrap="square" rtlCol="0">
            <a:noAutofit/>
          </a:bodyPr>
          <a:lstStyle/>
          <a:p>
            <a:pPr algn="ctr"/>
            <a:r>
              <a:rPr lang="en-US" b="1" dirty="0" smtClean="0">
                <a:solidFill>
                  <a:schemeClr val="bg2"/>
                </a:solidFill>
              </a:rPr>
              <a:t>No IT architecture:</a:t>
            </a:r>
          </a:p>
          <a:p>
            <a:pPr algn="ctr"/>
            <a:endParaRPr lang="en-US" sz="600" b="1" dirty="0" smtClean="0">
              <a:solidFill>
                <a:schemeClr val="bg2"/>
              </a:solidFill>
            </a:endParaRPr>
          </a:p>
          <a:p>
            <a:pPr marL="233363" indent="-117475">
              <a:buClr>
                <a:schemeClr val="bg2"/>
              </a:buClr>
              <a:buSzPct val="125000"/>
              <a:buFont typeface="Arial" pitchFamily="34" charset="0"/>
              <a:buChar char="•"/>
            </a:pPr>
            <a:r>
              <a:rPr lang="en-US" sz="950" dirty="0" smtClean="0">
                <a:solidFill>
                  <a:schemeClr val="bg2"/>
                </a:solidFill>
              </a:rPr>
              <a:t>Not for UCOP</a:t>
            </a:r>
          </a:p>
          <a:p>
            <a:pPr marL="233363" indent="-117475">
              <a:buClr>
                <a:schemeClr val="bg2"/>
              </a:buClr>
              <a:buSzPct val="125000"/>
              <a:buFont typeface="Arial" pitchFamily="34" charset="0"/>
              <a:buChar char="•"/>
            </a:pPr>
            <a:r>
              <a:rPr lang="en-US" sz="950" dirty="0" smtClean="0">
                <a:solidFill>
                  <a:schemeClr val="bg2"/>
                </a:solidFill>
              </a:rPr>
              <a:t>Not for UC system</a:t>
            </a:r>
          </a:p>
          <a:p>
            <a:pPr marL="233363" indent="-117475">
              <a:buClr>
                <a:schemeClr val="bg2"/>
              </a:buClr>
              <a:buSzPct val="125000"/>
              <a:buFont typeface="Arial" pitchFamily="34" charset="0"/>
              <a:buChar char="•"/>
            </a:pPr>
            <a:r>
              <a:rPr lang="en-US" sz="950" dirty="0" smtClean="0">
                <a:solidFill>
                  <a:schemeClr val="bg2"/>
                </a:solidFill>
              </a:rPr>
              <a:t>Neither capability NOR mandate/ authority</a:t>
            </a:r>
          </a:p>
        </p:txBody>
      </p:sp>
    </p:spTree>
    <p:custDataLst>
      <p:tags r:id="rId1"/>
    </p:custDataLst>
  </p:cSld>
  <p:clrMapOvr>
    <a:masterClrMapping/>
  </p:clrMapOvr>
  <p:transition>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762000" y="866775"/>
            <a:ext cx="8686800" cy="288925"/>
          </a:xfrm>
        </p:spPr>
        <p:txBody>
          <a:bodyPr/>
          <a:lstStyle/>
          <a:p>
            <a:pPr lvl="1"/>
            <a:r>
              <a:rPr lang="en-US" sz="2300" dirty="0" smtClean="0"/>
              <a:t>Some major changes</a:t>
            </a:r>
            <a:endParaRPr lang="en-US" sz="2300" dirty="0" smtClean="0">
              <a:solidFill>
                <a:srgbClr val="FF0000"/>
              </a:solidFill>
            </a:endParaRPr>
          </a:p>
        </p:txBody>
      </p:sp>
      <p:sp>
        <p:nvSpPr>
          <p:cNvPr id="4" name="Oval 3"/>
          <p:cNvSpPr/>
          <p:nvPr/>
        </p:nvSpPr>
        <p:spPr bwMode="auto">
          <a:xfrm>
            <a:off x="3200400" y="2209800"/>
            <a:ext cx="3048000" cy="3048000"/>
          </a:xfrm>
          <a:prstGeom prst="ellipse">
            <a:avLst/>
          </a:prstGeom>
          <a:solidFill>
            <a:schemeClr val="accent2">
              <a:lumMod val="20000"/>
              <a:lumOff val="80000"/>
            </a:schemeClr>
          </a:solidFill>
          <a:ln w="25400" cap="flat" cmpd="sng" algn="ctr">
            <a:solidFill>
              <a:schemeClr val="accent2">
                <a:lumMod val="50000"/>
              </a:schemeClr>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accent2">
                  <a:lumMod val="75000"/>
                </a:schemeClr>
              </a:solidFill>
              <a:effectLst/>
              <a:latin typeface="Trebuchet MS" pitchFamily="34" charset="0"/>
            </a:endParaRPr>
          </a:p>
        </p:txBody>
      </p:sp>
      <p:sp>
        <p:nvSpPr>
          <p:cNvPr id="5" name="TextBox 4"/>
          <p:cNvSpPr txBox="1"/>
          <p:nvPr/>
        </p:nvSpPr>
        <p:spPr>
          <a:xfrm>
            <a:off x="3398869" y="2317898"/>
            <a:ext cx="2675865" cy="2643965"/>
          </a:xfrm>
          <a:prstGeom prst="rect">
            <a:avLst/>
          </a:prstGeom>
          <a:noFill/>
        </p:spPr>
        <p:txBody>
          <a:bodyPr wrap="square" rtlCol="0">
            <a:noAutofit/>
          </a:bodyPr>
          <a:lstStyle/>
          <a:p>
            <a:pPr algn="ctr"/>
            <a:r>
              <a:rPr lang="en-US" b="1" dirty="0" smtClean="0">
                <a:solidFill>
                  <a:schemeClr val="accent2">
                    <a:lumMod val="50000"/>
                  </a:schemeClr>
                </a:solidFill>
              </a:rPr>
              <a:t>“Universal”</a:t>
            </a:r>
          </a:p>
          <a:p>
            <a:pPr algn="ctr"/>
            <a:r>
              <a:rPr lang="en-US" b="1" dirty="0" smtClean="0">
                <a:solidFill>
                  <a:schemeClr val="accent2">
                    <a:lumMod val="50000"/>
                  </a:schemeClr>
                </a:solidFill>
              </a:rPr>
              <a:t>UCOP support for the</a:t>
            </a:r>
          </a:p>
          <a:p>
            <a:pPr algn="ctr"/>
            <a:r>
              <a:rPr lang="en-US" b="1" dirty="0" smtClean="0">
                <a:solidFill>
                  <a:schemeClr val="accent2">
                    <a:lumMod val="50000"/>
                  </a:schemeClr>
                </a:solidFill>
              </a:rPr>
              <a:t>basics all accomplished,</a:t>
            </a:r>
          </a:p>
          <a:p>
            <a:pPr algn="ctr"/>
            <a:r>
              <a:rPr lang="en-US" b="1" dirty="0" smtClean="0">
                <a:solidFill>
                  <a:schemeClr val="accent2">
                    <a:lumMod val="50000"/>
                  </a:schemeClr>
                </a:solidFill>
              </a:rPr>
              <a:t>even with budget cuts:</a:t>
            </a:r>
          </a:p>
          <a:p>
            <a:pPr algn="ctr"/>
            <a:endParaRPr lang="en-US" sz="200" b="1" dirty="0" smtClean="0">
              <a:solidFill>
                <a:schemeClr val="accent2">
                  <a:lumMod val="50000"/>
                </a:schemeClr>
              </a:solidFill>
            </a:endParaRPr>
          </a:p>
          <a:p>
            <a:pPr marL="287338" indent="-117475">
              <a:buClr>
                <a:schemeClr val="bg2"/>
              </a:buClr>
              <a:buSzPct val="125000"/>
              <a:buFont typeface="Arial" pitchFamily="34" charset="0"/>
              <a:buChar char="•"/>
            </a:pPr>
            <a:r>
              <a:rPr lang="en-US" sz="950" dirty="0" smtClean="0">
                <a:solidFill>
                  <a:schemeClr val="accent2">
                    <a:lumMod val="50000"/>
                  </a:schemeClr>
                </a:solidFill>
              </a:rPr>
              <a:t>One email &amp; calendar system</a:t>
            </a:r>
          </a:p>
          <a:p>
            <a:pPr marL="287338" indent="-117475">
              <a:buClr>
                <a:schemeClr val="bg2"/>
              </a:buClr>
              <a:buSzPct val="125000"/>
              <a:buFont typeface="Arial" pitchFamily="34" charset="0"/>
              <a:buChar char="•"/>
            </a:pPr>
            <a:r>
              <a:rPr lang="en-US" sz="950" dirty="0" smtClean="0">
                <a:solidFill>
                  <a:schemeClr val="accent2">
                    <a:lumMod val="50000"/>
                  </a:schemeClr>
                </a:solidFill>
              </a:rPr>
              <a:t>Central anti-virus, anti-spam, desktop support, full windows infrastructure (AD, printing, file shares)</a:t>
            </a:r>
          </a:p>
          <a:p>
            <a:pPr marL="287338" indent="-117475">
              <a:buClr>
                <a:schemeClr val="bg2"/>
              </a:buClr>
              <a:buSzPct val="125000"/>
              <a:buFont typeface="Arial" pitchFamily="34" charset="0"/>
              <a:buChar char="•"/>
            </a:pPr>
            <a:r>
              <a:rPr lang="en-US" sz="950" dirty="0" smtClean="0">
                <a:solidFill>
                  <a:schemeClr val="accent2">
                    <a:lumMod val="50000"/>
                  </a:schemeClr>
                </a:solidFill>
              </a:rPr>
              <a:t>2 integrated wireless networks (one for visitors, one for staff) and VPN</a:t>
            </a:r>
          </a:p>
          <a:p>
            <a:pPr marL="287338" indent="-117475">
              <a:buClr>
                <a:schemeClr val="bg2"/>
              </a:buClr>
              <a:buSzPct val="125000"/>
              <a:buFont typeface="Arial" pitchFamily="34" charset="0"/>
              <a:buChar char="•"/>
            </a:pPr>
            <a:r>
              <a:rPr lang="en-US" sz="950" dirty="0" smtClean="0">
                <a:solidFill>
                  <a:schemeClr val="accent2">
                    <a:lumMod val="50000"/>
                  </a:schemeClr>
                </a:solidFill>
              </a:rPr>
              <a:t>All servers now in data center, most virtualized; infrastructure </a:t>
            </a:r>
            <a:r>
              <a:rPr lang="en-US" sz="950" dirty="0" err="1" smtClean="0">
                <a:solidFill>
                  <a:schemeClr val="accent2">
                    <a:lumMod val="50000"/>
                  </a:schemeClr>
                </a:solidFill>
              </a:rPr>
              <a:t>mgd</a:t>
            </a:r>
            <a:r>
              <a:rPr lang="en-US" sz="950" dirty="0" smtClean="0">
                <a:solidFill>
                  <a:schemeClr val="accent2">
                    <a:lumMod val="50000"/>
                  </a:schemeClr>
                </a:solidFill>
              </a:rPr>
              <a:t>. by IR&amp;C</a:t>
            </a:r>
          </a:p>
          <a:p>
            <a:pPr marL="287338" indent="-117475">
              <a:buClr>
                <a:schemeClr val="bg2"/>
              </a:buClr>
              <a:buSzPct val="125000"/>
              <a:buFont typeface="Arial" pitchFamily="34" charset="0"/>
              <a:buChar char="•"/>
            </a:pPr>
            <a:r>
              <a:rPr lang="en-US" sz="950" dirty="0" smtClean="0">
                <a:solidFill>
                  <a:schemeClr val="accent2">
                    <a:lumMod val="50000"/>
                  </a:schemeClr>
                </a:solidFill>
              </a:rPr>
              <a:t>Modern network</a:t>
            </a:r>
          </a:p>
          <a:p>
            <a:pPr marL="287338" indent="-117475">
              <a:buClr>
                <a:schemeClr val="bg2"/>
              </a:buClr>
              <a:buSzPct val="125000"/>
              <a:buFont typeface="Arial" pitchFamily="34" charset="0"/>
              <a:buChar char="•"/>
            </a:pPr>
            <a:r>
              <a:rPr lang="en-US" sz="950" dirty="0" smtClean="0">
                <a:solidFill>
                  <a:schemeClr val="accent2">
                    <a:lumMod val="50000"/>
                  </a:schemeClr>
                </a:solidFill>
              </a:rPr>
              <a:t>More solid web infrastructure &amp; most departments are using SharePoint</a:t>
            </a:r>
          </a:p>
        </p:txBody>
      </p:sp>
      <p:sp>
        <p:nvSpPr>
          <p:cNvPr id="6" name="Oval 5"/>
          <p:cNvSpPr/>
          <p:nvPr/>
        </p:nvSpPr>
        <p:spPr bwMode="auto">
          <a:xfrm>
            <a:off x="6358268" y="1741968"/>
            <a:ext cx="2743200" cy="2743200"/>
          </a:xfrm>
          <a:prstGeom prst="ellipse">
            <a:avLst/>
          </a:prstGeom>
          <a:solidFill>
            <a:schemeClr val="accent2">
              <a:lumMod val="20000"/>
              <a:lumOff val="80000"/>
            </a:schemeClr>
          </a:solidFill>
          <a:ln w="25400" cap="flat" cmpd="sng" algn="ctr">
            <a:solidFill>
              <a:schemeClr val="accent2">
                <a:lumMod val="50000"/>
              </a:schemeClr>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accent2">
                  <a:lumMod val="75000"/>
                </a:schemeClr>
              </a:solidFill>
              <a:effectLst/>
              <a:latin typeface="Trebuchet MS" pitchFamily="34" charset="0"/>
            </a:endParaRPr>
          </a:p>
        </p:txBody>
      </p:sp>
      <p:sp>
        <p:nvSpPr>
          <p:cNvPr id="7" name="TextBox 6"/>
          <p:cNvSpPr txBox="1"/>
          <p:nvPr/>
        </p:nvSpPr>
        <p:spPr>
          <a:xfrm>
            <a:off x="6553200" y="1850066"/>
            <a:ext cx="2362200" cy="2146003"/>
          </a:xfrm>
          <a:prstGeom prst="rect">
            <a:avLst/>
          </a:prstGeom>
          <a:noFill/>
        </p:spPr>
        <p:txBody>
          <a:bodyPr wrap="square" rtlCol="0">
            <a:noAutofit/>
          </a:bodyPr>
          <a:lstStyle/>
          <a:p>
            <a:pPr algn="ctr"/>
            <a:r>
              <a:rPr lang="en-US" b="1" dirty="0" smtClean="0">
                <a:solidFill>
                  <a:schemeClr val="accent2">
                    <a:lumMod val="50000"/>
                  </a:schemeClr>
                </a:solidFill>
              </a:rPr>
              <a:t>Have money,</a:t>
            </a:r>
          </a:p>
          <a:p>
            <a:pPr algn="ctr"/>
            <a:r>
              <a:rPr lang="en-US" b="1" i="1" dirty="0" smtClean="0">
                <a:solidFill>
                  <a:schemeClr val="accent2">
                    <a:lumMod val="50000"/>
                  </a:schemeClr>
                </a:solidFill>
              </a:rPr>
              <a:t>still</a:t>
            </a:r>
            <a:r>
              <a:rPr lang="en-US" b="1" dirty="0" smtClean="0">
                <a:solidFill>
                  <a:schemeClr val="accent2">
                    <a:lumMod val="50000"/>
                  </a:schemeClr>
                </a:solidFill>
              </a:rPr>
              <a:t> will support</a:t>
            </a:r>
          </a:p>
          <a:p>
            <a:pPr algn="ctr"/>
            <a:r>
              <a:rPr lang="en-US" b="1" dirty="0" smtClean="0">
                <a:solidFill>
                  <a:schemeClr val="accent2">
                    <a:lumMod val="50000"/>
                  </a:schemeClr>
                </a:solidFill>
              </a:rPr>
              <a:t>&amp; work on:</a:t>
            </a:r>
          </a:p>
          <a:p>
            <a:pPr algn="ctr"/>
            <a:endParaRPr lang="en-US" sz="200" b="1" dirty="0" smtClean="0">
              <a:solidFill>
                <a:schemeClr val="accent2">
                  <a:lumMod val="50000"/>
                </a:schemeClr>
              </a:solidFill>
            </a:endParaRPr>
          </a:p>
          <a:p>
            <a:pPr marL="287338" indent="-117475">
              <a:buClr>
                <a:schemeClr val="bg2"/>
              </a:buClr>
              <a:buSzPct val="125000"/>
              <a:buFont typeface="Arial" pitchFamily="34" charset="0"/>
              <a:buChar char="•"/>
            </a:pPr>
            <a:r>
              <a:rPr lang="en-US" sz="950" dirty="0" smtClean="0">
                <a:solidFill>
                  <a:schemeClr val="accent2">
                    <a:lumMod val="50000"/>
                  </a:schemeClr>
                </a:solidFill>
              </a:rPr>
              <a:t>Still websites and applications (including ApplyUC and EIAS)</a:t>
            </a:r>
          </a:p>
          <a:p>
            <a:pPr marL="287338" indent="-117475">
              <a:buClr>
                <a:schemeClr val="bg2"/>
              </a:buClr>
              <a:buSzPct val="125000"/>
              <a:buFont typeface="Arial" pitchFamily="34" charset="0"/>
              <a:buChar char="•"/>
            </a:pPr>
            <a:r>
              <a:rPr lang="en-US" sz="950" dirty="0" smtClean="0">
                <a:solidFill>
                  <a:schemeClr val="accent2">
                    <a:lumMod val="50000"/>
                  </a:schemeClr>
                </a:solidFill>
              </a:rPr>
              <a:t>Still applications that were funded by departments</a:t>
            </a:r>
          </a:p>
          <a:p>
            <a:pPr marL="287338" indent="-117475">
              <a:buClr>
                <a:schemeClr val="bg2"/>
              </a:buClr>
              <a:buSzPct val="125000"/>
              <a:buFont typeface="Arial" pitchFamily="34" charset="0"/>
              <a:buChar char="•"/>
            </a:pPr>
            <a:r>
              <a:rPr lang="en-US" sz="950" dirty="0" smtClean="0">
                <a:solidFill>
                  <a:schemeClr val="accent2">
                    <a:lumMod val="50000"/>
                  </a:schemeClr>
                </a:solidFill>
              </a:rPr>
              <a:t>9 campus payrolls, 5 z/OS-hosted customer (UCSF), 5 ERS customers</a:t>
            </a:r>
          </a:p>
          <a:p>
            <a:pPr marL="287338" indent="-117475">
              <a:buClr>
                <a:schemeClr val="bg2"/>
              </a:buClr>
              <a:buSzPct val="125000"/>
              <a:buFont typeface="Arial" pitchFamily="34" charset="0"/>
              <a:buChar char="•"/>
            </a:pPr>
            <a:r>
              <a:rPr lang="en-US" sz="950" dirty="0" smtClean="0">
                <a:solidFill>
                  <a:schemeClr val="accent2">
                    <a:lumMod val="50000"/>
                  </a:schemeClr>
                </a:solidFill>
              </a:rPr>
              <a:t>1 integrated employee benefit website (AYSO)</a:t>
            </a:r>
          </a:p>
          <a:p>
            <a:pPr marL="287338" indent="-117475">
              <a:buClr>
                <a:schemeClr val="bg2"/>
              </a:buClr>
              <a:buSzPct val="125000"/>
              <a:buFont typeface="Arial" pitchFamily="34" charset="0"/>
              <a:buChar char="•"/>
            </a:pPr>
            <a:r>
              <a:rPr lang="en-US" sz="950" dirty="0" smtClean="0">
                <a:solidFill>
                  <a:schemeClr val="accent2">
                    <a:lumMod val="50000"/>
                  </a:schemeClr>
                </a:solidFill>
              </a:rPr>
              <a:t>Emerging DSS for Institutional Research, better reporting and data warehouse capability</a:t>
            </a:r>
          </a:p>
        </p:txBody>
      </p:sp>
      <p:sp>
        <p:nvSpPr>
          <p:cNvPr id="8" name="Oval 7"/>
          <p:cNvSpPr/>
          <p:nvPr/>
        </p:nvSpPr>
        <p:spPr bwMode="auto">
          <a:xfrm>
            <a:off x="6282068" y="4758068"/>
            <a:ext cx="1981200" cy="1981200"/>
          </a:xfrm>
          <a:prstGeom prst="ellipse">
            <a:avLst/>
          </a:prstGeom>
          <a:solidFill>
            <a:schemeClr val="accent2">
              <a:lumMod val="20000"/>
              <a:lumOff val="80000"/>
            </a:schemeClr>
          </a:solidFill>
          <a:ln w="25400" cap="flat" cmpd="sng" algn="ctr">
            <a:solidFill>
              <a:schemeClr val="accent2">
                <a:lumMod val="50000"/>
              </a:schemeClr>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accent2">
                  <a:lumMod val="75000"/>
                </a:schemeClr>
              </a:solidFill>
              <a:effectLst/>
              <a:latin typeface="Trebuchet MS" pitchFamily="34" charset="0"/>
            </a:endParaRPr>
          </a:p>
        </p:txBody>
      </p:sp>
      <p:sp>
        <p:nvSpPr>
          <p:cNvPr id="9" name="TextBox 8"/>
          <p:cNvSpPr txBox="1"/>
          <p:nvPr/>
        </p:nvSpPr>
        <p:spPr>
          <a:xfrm>
            <a:off x="6468135" y="4885664"/>
            <a:ext cx="1609065" cy="1733104"/>
          </a:xfrm>
          <a:prstGeom prst="rect">
            <a:avLst/>
          </a:prstGeom>
          <a:noFill/>
        </p:spPr>
        <p:txBody>
          <a:bodyPr wrap="square" rtlCol="0">
            <a:noAutofit/>
          </a:bodyPr>
          <a:lstStyle/>
          <a:p>
            <a:pPr algn="ctr"/>
            <a:r>
              <a:rPr lang="en-US" b="1" i="1" dirty="0" smtClean="0">
                <a:solidFill>
                  <a:schemeClr val="accent2">
                    <a:lumMod val="50000"/>
                  </a:schemeClr>
                </a:solidFill>
              </a:rPr>
              <a:t>Still</a:t>
            </a:r>
            <a:r>
              <a:rPr lang="en-US" b="1" dirty="0" smtClean="0">
                <a:solidFill>
                  <a:schemeClr val="accent2">
                    <a:lumMod val="50000"/>
                  </a:schemeClr>
                </a:solidFill>
              </a:rPr>
              <a:t> central</a:t>
            </a:r>
          </a:p>
          <a:p>
            <a:pPr algn="ctr"/>
            <a:r>
              <a:rPr lang="en-US" b="1" dirty="0" smtClean="0">
                <a:solidFill>
                  <a:schemeClr val="accent2">
                    <a:lumMod val="50000"/>
                  </a:schemeClr>
                </a:solidFill>
              </a:rPr>
              <a:t>funding for:</a:t>
            </a:r>
          </a:p>
          <a:p>
            <a:pPr algn="ctr"/>
            <a:endParaRPr lang="en-US" sz="200" b="1" dirty="0" smtClean="0">
              <a:solidFill>
                <a:schemeClr val="accent2">
                  <a:lumMod val="50000"/>
                </a:schemeClr>
              </a:solidFill>
            </a:endParaRPr>
          </a:p>
          <a:p>
            <a:pPr marL="287338" indent="-117475">
              <a:buClr>
                <a:schemeClr val="bg2"/>
              </a:buClr>
              <a:buSzPct val="125000"/>
              <a:buFont typeface="Arial" pitchFamily="34" charset="0"/>
              <a:buChar char="•"/>
            </a:pPr>
            <a:r>
              <a:rPr lang="en-US" sz="950" dirty="0" smtClean="0">
                <a:solidFill>
                  <a:schemeClr val="accent2">
                    <a:lumMod val="50000"/>
                  </a:schemeClr>
                </a:solidFill>
              </a:rPr>
              <a:t>Base Payroll</a:t>
            </a:r>
          </a:p>
          <a:p>
            <a:pPr marL="287338" indent="-117475">
              <a:buClr>
                <a:schemeClr val="bg2"/>
              </a:buClr>
              <a:buSzPct val="125000"/>
              <a:buFont typeface="Arial" pitchFamily="34" charset="0"/>
              <a:buChar char="•"/>
            </a:pPr>
            <a:r>
              <a:rPr lang="en-US" sz="950" dirty="0" smtClean="0">
                <a:solidFill>
                  <a:schemeClr val="accent2">
                    <a:lumMod val="50000"/>
                  </a:schemeClr>
                </a:solidFill>
              </a:rPr>
              <a:t>UCRS</a:t>
            </a:r>
          </a:p>
          <a:p>
            <a:pPr marL="287338" indent="-117475">
              <a:buClr>
                <a:schemeClr val="bg2"/>
              </a:buClr>
              <a:buSzPct val="125000"/>
              <a:buFont typeface="Arial" pitchFamily="34" charset="0"/>
              <a:buChar char="•"/>
            </a:pPr>
            <a:r>
              <a:rPr lang="en-US" sz="950" dirty="0" smtClean="0">
                <a:solidFill>
                  <a:schemeClr val="accent2">
                    <a:lumMod val="50000"/>
                  </a:schemeClr>
                </a:solidFill>
              </a:rPr>
              <a:t>Old “corporate systems” (</a:t>
            </a:r>
            <a:r>
              <a:rPr lang="en-US" sz="950" i="1" dirty="0" smtClean="0">
                <a:solidFill>
                  <a:schemeClr val="accent2">
                    <a:lumMod val="50000"/>
                  </a:schemeClr>
                </a:solidFill>
              </a:rPr>
              <a:t>some</a:t>
            </a:r>
            <a:r>
              <a:rPr lang="en-US" sz="950" dirty="0" smtClean="0">
                <a:solidFill>
                  <a:schemeClr val="accent2">
                    <a:lumMod val="50000"/>
                  </a:schemeClr>
                </a:solidFill>
              </a:rPr>
              <a:t> financial systems and limited data-warehouse capability)</a:t>
            </a:r>
          </a:p>
        </p:txBody>
      </p:sp>
      <p:sp>
        <p:nvSpPr>
          <p:cNvPr id="10" name="Oval 9"/>
          <p:cNvSpPr/>
          <p:nvPr/>
        </p:nvSpPr>
        <p:spPr bwMode="auto">
          <a:xfrm>
            <a:off x="8194163" y="283534"/>
            <a:ext cx="1656903" cy="1656903"/>
          </a:xfrm>
          <a:prstGeom prst="ellipse">
            <a:avLst/>
          </a:prstGeom>
          <a:solidFill>
            <a:schemeClr val="accent2"/>
          </a:solidFill>
          <a:ln w="25400" cap="flat" cmpd="sng" algn="ctr">
            <a:solidFill>
              <a:schemeClr val="accent2">
                <a:lumMod val="75000"/>
              </a:schemeClr>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11" name="TextBox 10"/>
          <p:cNvSpPr txBox="1"/>
          <p:nvPr/>
        </p:nvSpPr>
        <p:spPr>
          <a:xfrm>
            <a:off x="8261498" y="412899"/>
            <a:ext cx="1532865" cy="1265270"/>
          </a:xfrm>
          <a:prstGeom prst="rect">
            <a:avLst/>
          </a:prstGeom>
          <a:noFill/>
        </p:spPr>
        <p:txBody>
          <a:bodyPr wrap="square" rtlCol="0">
            <a:noAutofit/>
          </a:bodyPr>
          <a:lstStyle/>
          <a:p>
            <a:pPr algn="ctr"/>
            <a:r>
              <a:rPr lang="en-US" sz="1300" b="1" dirty="0" smtClean="0">
                <a:solidFill>
                  <a:schemeClr val="bg1"/>
                </a:solidFill>
              </a:rPr>
              <a:t>Best disaster recovery implementation for any UC location</a:t>
            </a:r>
          </a:p>
          <a:p>
            <a:pPr algn="ctr"/>
            <a:r>
              <a:rPr lang="en-US" sz="950" dirty="0" smtClean="0">
                <a:solidFill>
                  <a:schemeClr val="bg1"/>
                </a:solidFill>
              </a:rPr>
              <a:t>(and better than almost all universities)</a:t>
            </a:r>
          </a:p>
        </p:txBody>
      </p:sp>
      <p:sp>
        <p:nvSpPr>
          <p:cNvPr id="12" name="Oval 11"/>
          <p:cNvSpPr/>
          <p:nvPr/>
        </p:nvSpPr>
        <p:spPr bwMode="auto">
          <a:xfrm>
            <a:off x="923265" y="3035598"/>
            <a:ext cx="1295400" cy="1295400"/>
          </a:xfrm>
          <a:prstGeom prst="ellipse">
            <a:avLst/>
          </a:prstGeom>
          <a:solidFill>
            <a:schemeClr val="accent2"/>
          </a:solidFill>
          <a:ln w="25400" cap="flat" cmpd="sng" algn="ctr">
            <a:solidFill>
              <a:schemeClr val="accent2">
                <a:lumMod val="75000"/>
              </a:schemeClr>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13" name="TextBox 12"/>
          <p:cNvSpPr txBox="1"/>
          <p:nvPr/>
        </p:nvSpPr>
        <p:spPr>
          <a:xfrm>
            <a:off x="762000" y="3131295"/>
            <a:ext cx="1609065" cy="753136"/>
          </a:xfrm>
          <a:prstGeom prst="rect">
            <a:avLst/>
          </a:prstGeom>
          <a:noFill/>
        </p:spPr>
        <p:txBody>
          <a:bodyPr wrap="square" rtlCol="0">
            <a:noAutofit/>
          </a:bodyPr>
          <a:lstStyle/>
          <a:p>
            <a:pPr algn="ctr"/>
            <a:r>
              <a:rPr lang="en-US" b="1" dirty="0" smtClean="0">
                <a:solidFill>
                  <a:schemeClr val="bg1"/>
                </a:solidFill>
              </a:rPr>
              <a:t>Many</a:t>
            </a:r>
          </a:p>
          <a:p>
            <a:pPr algn="ctr"/>
            <a:r>
              <a:rPr lang="en-US" b="1" dirty="0" smtClean="0">
                <a:solidFill>
                  <a:schemeClr val="bg1"/>
                </a:solidFill>
              </a:rPr>
              <a:t>problems detected and resolved by</a:t>
            </a:r>
          </a:p>
          <a:p>
            <a:pPr algn="ctr"/>
            <a:r>
              <a:rPr lang="en-US" b="1" dirty="0" smtClean="0">
                <a:solidFill>
                  <a:schemeClr val="bg1"/>
                </a:solidFill>
              </a:rPr>
              <a:t>IR&amp;C</a:t>
            </a:r>
          </a:p>
        </p:txBody>
      </p:sp>
      <p:sp>
        <p:nvSpPr>
          <p:cNvPr id="14" name="Oval 13"/>
          <p:cNvSpPr/>
          <p:nvPr/>
        </p:nvSpPr>
        <p:spPr bwMode="auto">
          <a:xfrm>
            <a:off x="8316433" y="4332766"/>
            <a:ext cx="1403499" cy="1403499"/>
          </a:xfrm>
          <a:prstGeom prst="ellipse">
            <a:avLst/>
          </a:prstGeom>
          <a:solidFill>
            <a:schemeClr val="accent2"/>
          </a:solidFill>
          <a:ln w="25400" cap="flat" cmpd="sng" algn="ctr">
            <a:solidFill>
              <a:schemeClr val="accent2">
                <a:lumMod val="75000"/>
              </a:schemeClr>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15" name="TextBox 14"/>
          <p:cNvSpPr txBox="1"/>
          <p:nvPr/>
        </p:nvSpPr>
        <p:spPr>
          <a:xfrm>
            <a:off x="8252634" y="4440866"/>
            <a:ext cx="1532865" cy="753136"/>
          </a:xfrm>
          <a:prstGeom prst="rect">
            <a:avLst/>
          </a:prstGeom>
          <a:noFill/>
        </p:spPr>
        <p:txBody>
          <a:bodyPr wrap="square" rtlCol="0">
            <a:noAutofit/>
          </a:bodyPr>
          <a:lstStyle/>
          <a:p>
            <a:pPr algn="ctr"/>
            <a:r>
              <a:rPr lang="en-US" b="1" i="1" dirty="0" smtClean="0">
                <a:solidFill>
                  <a:schemeClr val="bg1"/>
                </a:solidFill>
              </a:rPr>
              <a:t>Still</a:t>
            </a:r>
          </a:p>
          <a:p>
            <a:pPr algn="ctr"/>
            <a:r>
              <a:rPr lang="en-US" b="1" dirty="0" smtClean="0">
                <a:solidFill>
                  <a:schemeClr val="bg1"/>
                </a:solidFill>
              </a:rPr>
              <a:t>provide</a:t>
            </a:r>
            <a:r>
              <a:rPr lang="en-US" b="1" i="1" dirty="0" smtClean="0">
                <a:solidFill>
                  <a:schemeClr val="bg1"/>
                </a:solidFill>
              </a:rPr>
              <a:t> </a:t>
            </a:r>
            <a:r>
              <a:rPr lang="en-US" b="1" dirty="0" smtClean="0">
                <a:solidFill>
                  <a:schemeClr val="bg1"/>
                </a:solidFill>
              </a:rPr>
              <a:t>UC-wide policy and coordination role</a:t>
            </a:r>
          </a:p>
        </p:txBody>
      </p:sp>
      <p:sp>
        <p:nvSpPr>
          <p:cNvPr id="16" name="Oval 15"/>
          <p:cNvSpPr/>
          <p:nvPr/>
        </p:nvSpPr>
        <p:spPr bwMode="auto">
          <a:xfrm>
            <a:off x="1665767" y="1238697"/>
            <a:ext cx="1917402" cy="1917402"/>
          </a:xfrm>
          <a:prstGeom prst="ellipse">
            <a:avLst/>
          </a:prstGeom>
          <a:solidFill>
            <a:srgbClr val="FAED8E"/>
          </a:solidFill>
          <a:ln w="38100" cap="flat" cmpd="sng" algn="ctr">
            <a:solidFill>
              <a:srgbClr val="F5D90B"/>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accent2">
                  <a:lumMod val="75000"/>
                </a:schemeClr>
              </a:solidFill>
              <a:effectLst/>
              <a:latin typeface="Trebuchet MS" pitchFamily="34" charset="0"/>
            </a:endParaRPr>
          </a:p>
        </p:txBody>
      </p:sp>
      <p:sp>
        <p:nvSpPr>
          <p:cNvPr id="17" name="TextBox 16"/>
          <p:cNvSpPr txBox="1"/>
          <p:nvPr/>
        </p:nvSpPr>
        <p:spPr>
          <a:xfrm>
            <a:off x="1688801" y="1261731"/>
            <a:ext cx="1903232" cy="1754370"/>
          </a:xfrm>
          <a:prstGeom prst="rect">
            <a:avLst/>
          </a:prstGeom>
          <a:noFill/>
        </p:spPr>
        <p:txBody>
          <a:bodyPr wrap="square" rtlCol="0">
            <a:noAutofit/>
          </a:bodyPr>
          <a:lstStyle/>
          <a:p>
            <a:pPr algn="ctr"/>
            <a:r>
              <a:rPr lang="en-US" b="1" dirty="0" smtClean="0">
                <a:solidFill>
                  <a:schemeClr val="accent2">
                    <a:lumMod val="50000"/>
                  </a:schemeClr>
                </a:solidFill>
              </a:rPr>
              <a:t>We are</a:t>
            </a:r>
          </a:p>
          <a:p>
            <a:pPr algn="ctr"/>
            <a:r>
              <a:rPr lang="en-US" b="1" i="1" dirty="0" smtClean="0">
                <a:solidFill>
                  <a:schemeClr val="accent2">
                    <a:lumMod val="50000"/>
                  </a:schemeClr>
                </a:solidFill>
              </a:rPr>
              <a:t>starting</a:t>
            </a:r>
            <a:r>
              <a:rPr lang="en-US" b="1" dirty="0" smtClean="0">
                <a:solidFill>
                  <a:schemeClr val="accent2">
                    <a:lumMod val="50000"/>
                  </a:schemeClr>
                </a:solidFill>
              </a:rPr>
              <a:t> to</a:t>
            </a:r>
          </a:p>
          <a:p>
            <a:pPr algn="ctr"/>
            <a:r>
              <a:rPr lang="en-US" b="1" dirty="0" smtClean="0">
                <a:solidFill>
                  <a:schemeClr val="accent2">
                    <a:lumMod val="50000"/>
                  </a:schemeClr>
                </a:solidFill>
              </a:rPr>
              <a:t>come to you:</a:t>
            </a:r>
          </a:p>
          <a:p>
            <a:pPr algn="ctr"/>
            <a:endParaRPr lang="en-US" sz="600" b="1" dirty="0" smtClean="0">
              <a:solidFill>
                <a:schemeClr val="accent2">
                  <a:lumMod val="50000"/>
                </a:schemeClr>
              </a:solidFill>
            </a:endParaRPr>
          </a:p>
          <a:p>
            <a:pPr marL="233363" indent="-117475">
              <a:buClr>
                <a:schemeClr val="bg2"/>
              </a:buClr>
              <a:buSzPct val="125000"/>
              <a:buFont typeface="Arial" pitchFamily="34" charset="0"/>
              <a:buChar char="•"/>
            </a:pPr>
            <a:r>
              <a:rPr lang="en-US" sz="950" i="1" dirty="0" smtClean="0">
                <a:solidFill>
                  <a:schemeClr val="accent2">
                    <a:lumMod val="50000"/>
                  </a:schemeClr>
                </a:solidFill>
              </a:rPr>
              <a:t>But the core problem remains: </a:t>
            </a:r>
            <a:r>
              <a:rPr lang="en-US" sz="950" dirty="0" smtClean="0">
                <a:solidFill>
                  <a:schemeClr val="accent2">
                    <a:lumMod val="50000"/>
                  </a:schemeClr>
                </a:solidFill>
              </a:rPr>
              <a:t> Little funding for strategic forward-looking planning or full engagement with functional leadership</a:t>
            </a:r>
          </a:p>
        </p:txBody>
      </p:sp>
      <p:sp>
        <p:nvSpPr>
          <p:cNvPr id="18" name="Oval 17"/>
          <p:cNvSpPr/>
          <p:nvPr/>
        </p:nvSpPr>
        <p:spPr bwMode="auto">
          <a:xfrm>
            <a:off x="1003002" y="4582634"/>
            <a:ext cx="1718932" cy="1718932"/>
          </a:xfrm>
          <a:prstGeom prst="ellipse">
            <a:avLst/>
          </a:prstGeom>
          <a:solidFill>
            <a:srgbClr val="FAED8E"/>
          </a:solidFill>
          <a:ln w="38100" cap="flat" cmpd="sng" algn="ctr">
            <a:solidFill>
              <a:srgbClr val="F5D90B"/>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accent2">
                  <a:lumMod val="75000"/>
                </a:schemeClr>
              </a:solidFill>
              <a:effectLst/>
              <a:latin typeface="Trebuchet MS" pitchFamily="34" charset="0"/>
            </a:endParaRPr>
          </a:p>
        </p:txBody>
      </p:sp>
      <p:sp>
        <p:nvSpPr>
          <p:cNvPr id="19" name="TextBox 18"/>
          <p:cNvSpPr txBox="1"/>
          <p:nvPr/>
        </p:nvSpPr>
        <p:spPr>
          <a:xfrm>
            <a:off x="1098699" y="4788197"/>
            <a:ext cx="1524001" cy="1604089"/>
          </a:xfrm>
          <a:prstGeom prst="rect">
            <a:avLst/>
          </a:prstGeom>
          <a:noFill/>
        </p:spPr>
        <p:txBody>
          <a:bodyPr wrap="square" rtlCol="0">
            <a:noAutofit/>
          </a:bodyPr>
          <a:lstStyle/>
          <a:p>
            <a:pPr algn="ctr"/>
            <a:r>
              <a:rPr lang="en-US" b="1" dirty="0" smtClean="0">
                <a:solidFill>
                  <a:schemeClr val="accent2">
                    <a:lumMod val="50000"/>
                  </a:schemeClr>
                </a:solidFill>
              </a:rPr>
              <a:t>Limited IR&amp;C-facing project office in place:</a:t>
            </a:r>
          </a:p>
          <a:p>
            <a:pPr algn="ctr"/>
            <a:endParaRPr lang="en-US" sz="600" b="1" dirty="0" smtClean="0">
              <a:solidFill>
                <a:schemeClr val="accent2">
                  <a:lumMod val="50000"/>
                </a:schemeClr>
              </a:solidFill>
            </a:endParaRPr>
          </a:p>
          <a:p>
            <a:pPr marL="287338" indent="-117475">
              <a:buClr>
                <a:schemeClr val="bg2"/>
              </a:buClr>
              <a:buSzPct val="125000"/>
              <a:buFont typeface="Arial" pitchFamily="34" charset="0"/>
              <a:buChar char="•"/>
            </a:pPr>
            <a:r>
              <a:rPr lang="en-US" sz="950" dirty="0" smtClean="0">
                <a:solidFill>
                  <a:schemeClr val="accent2">
                    <a:lumMod val="50000"/>
                  </a:schemeClr>
                </a:solidFill>
              </a:rPr>
              <a:t>Better capability to begin looking at projects across IR&amp;C</a:t>
            </a:r>
          </a:p>
        </p:txBody>
      </p:sp>
      <p:sp>
        <p:nvSpPr>
          <p:cNvPr id="20" name="Oval 19"/>
          <p:cNvSpPr/>
          <p:nvPr/>
        </p:nvSpPr>
        <p:spPr bwMode="auto">
          <a:xfrm>
            <a:off x="4951231" y="6104864"/>
            <a:ext cx="1286536" cy="1286536"/>
          </a:xfrm>
          <a:prstGeom prst="ellipse">
            <a:avLst/>
          </a:prstGeom>
          <a:solidFill>
            <a:srgbClr val="FF6D6D"/>
          </a:solidFill>
          <a:ln w="38100" cap="flat" cmpd="sng" algn="ctr">
            <a:solidFill>
              <a:srgbClr val="FF0000"/>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21" name="TextBox 20"/>
          <p:cNvSpPr txBox="1"/>
          <p:nvPr/>
        </p:nvSpPr>
        <p:spPr>
          <a:xfrm>
            <a:off x="4791735" y="6170431"/>
            <a:ext cx="1609065" cy="753136"/>
          </a:xfrm>
          <a:prstGeom prst="rect">
            <a:avLst/>
          </a:prstGeom>
          <a:noFill/>
        </p:spPr>
        <p:txBody>
          <a:bodyPr wrap="square" rtlCol="0">
            <a:noAutofit/>
          </a:bodyPr>
          <a:lstStyle/>
          <a:p>
            <a:pPr algn="ctr"/>
            <a:r>
              <a:rPr lang="en-US" b="1" dirty="0" smtClean="0">
                <a:solidFill>
                  <a:schemeClr val="bg1"/>
                </a:solidFill>
              </a:rPr>
              <a:t>IR&amp;C</a:t>
            </a:r>
          </a:p>
          <a:p>
            <a:pPr algn="ctr"/>
            <a:r>
              <a:rPr lang="en-US" b="1" dirty="0" smtClean="0">
                <a:solidFill>
                  <a:schemeClr val="bg1"/>
                </a:solidFill>
              </a:rPr>
              <a:t>governance structure not functioning</a:t>
            </a:r>
          </a:p>
          <a:p>
            <a:pPr algn="ctr"/>
            <a:r>
              <a:rPr lang="en-US" b="1" dirty="0" smtClean="0">
                <a:solidFill>
                  <a:schemeClr val="bg1"/>
                </a:solidFill>
              </a:rPr>
              <a:t>fully</a:t>
            </a:r>
          </a:p>
        </p:txBody>
      </p:sp>
      <p:sp>
        <p:nvSpPr>
          <p:cNvPr id="22" name="Oval 21"/>
          <p:cNvSpPr/>
          <p:nvPr/>
        </p:nvSpPr>
        <p:spPr bwMode="auto">
          <a:xfrm>
            <a:off x="3024965" y="5257800"/>
            <a:ext cx="1623235" cy="1623235"/>
          </a:xfrm>
          <a:prstGeom prst="ellipse">
            <a:avLst/>
          </a:prstGeom>
          <a:solidFill>
            <a:srgbClr val="FFAFAF"/>
          </a:solidFill>
          <a:ln w="38100" cap="flat" cmpd="sng" algn="ctr">
            <a:solidFill>
              <a:srgbClr val="FF0000"/>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accent2">
                  <a:lumMod val="75000"/>
                </a:schemeClr>
              </a:solidFill>
              <a:effectLst/>
              <a:latin typeface="Trebuchet MS" pitchFamily="34" charset="0"/>
            </a:endParaRPr>
          </a:p>
        </p:txBody>
      </p:sp>
      <p:sp>
        <p:nvSpPr>
          <p:cNvPr id="23" name="TextBox 22"/>
          <p:cNvSpPr txBox="1"/>
          <p:nvPr/>
        </p:nvSpPr>
        <p:spPr>
          <a:xfrm>
            <a:off x="3067497" y="5387166"/>
            <a:ext cx="1587799" cy="1339702"/>
          </a:xfrm>
          <a:prstGeom prst="rect">
            <a:avLst/>
          </a:prstGeom>
          <a:noFill/>
        </p:spPr>
        <p:txBody>
          <a:bodyPr wrap="square" rtlCol="0">
            <a:noAutofit/>
          </a:bodyPr>
          <a:lstStyle/>
          <a:p>
            <a:pPr algn="ctr"/>
            <a:r>
              <a:rPr lang="en-US" b="1" dirty="0" smtClean="0">
                <a:solidFill>
                  <a:schemeClr val="accent2">
                    <a:lumMod val="50000"/>
                  </a:schemeClr>
                </a:solidFill>
              </a:rPr>
              <a:t>Still no IT architecture:</a:t>
            </a:r>
          </a:p>
          <a:p>
            <a:pPr algn="ctr"/>
            <a:endParaRPr lang="en-US" sz="600" b="1" dirty="0" smtClean="0">
              <a:solidFill>
                <a:schemeClr val="accent2">
                  <a:lumMod val="50000"/>
                </a:schemeClr>
              </a:solidFill>
            </a:endParaRPr>
          </a:p>
          <a:p>
            <a:pPr marL="233363" indent="-117475">
              <a:buClr>
                <a:schemeClr val="bg2"/>
              </a:buClr>
              <a:buSzPct val="125000"/>
              <a:buFont typeface="Arial" pitchFamily="34" charset="0"/>
              <a:buChar char="•"/>
            </a:pPr>
            <a:r>
              <a:rPr lang="en-US" sz="950" dirty="0" smtClean="0">
                <a:solidFill>
                  <a:schemeClr val="accent2">
                    <a:lumMod val="50000"/>
                  </a:schemeClr>
                </a:solidFill>
              </a:rPr>
              <a:t>Not for UCOP</a:t>
            </a:r>
          </a:p>
          <a:p>
            <a:pPr marL="233363" indent="-117475">
              <a:buClr>
                <a:schemeClr val="bg2"/>
              </a:buClr>
              <a:buSzPct val="125000"/>
              <a:buFont typeface="Arial" pitchFamily="34" charset="0"/>
              <a:buChar char="•"/>
            </a:pPr>
            <a:r>
              <a:rPr lang="en-US" sz="950" dirty="0" smtClean="0">
                <a:solidFill>
                  <a:schemeClr val="accent2">
                    <a:lumMod val="50000"/>
                  </a:schemeClr>
                </a:solidFill>
              </a:rPr>
              <a:t>Not for UC system</a:t>
            </a:r>
          </a:p>
          <a:p>
            <a:pPr marL="233363" indent="-117475">
              <a:buClr>
                <a:schemeClr val="bg2"/>
              </a:buClr>
              <a:buSzPct val="125000"/>
              <a:buFont typeface="Arial" pitchFamily="34" charset="0"/>
              <a:buChar char="•"/>
            </a:pPr>
            <a:r>
              <a:rPr lang="en-US" sz="950" dirty="0" smtClean="0">
                <a:solidFill>
                  <a:schemeClr val="accent2">
                    <a:lumMod val="50000"/>
                  </a:schemeClr>
                </a:solidFill>
              </a:rPr>
              <a:t>Neither capability NOR mandate/ authority</a:t>
            </a:r>
          </a:p>
        </p:txBody>
      </p:sp>
    </p:spTree>
    <p:custDataLst>
      <p:tags r:id="rId1"/>
    </p:custDataLst>
  </p:cSld>
  <p:clrMapOvr>
    <a:masterClrMapping/>
  </p:clrMapOvr>
  <p:transition>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Explosion 2 27"/>
          <p:cNvSpPr/>
          <p:nvPr/>
        </p:nvSpPr>
        <p:spPr bwMode="auto">
          <a:xfrm rot="4961478">
            <a:off x="7848851" y="-1236137"/>
            <a:ext cx="1090830" cy="3679588"/>
          </a:xfrm>
          <a:prstGeom prst="irregularSeal2">
            <a:avLst/>
          </a:prstGeom>
          <a:solidFill>
            <a:srgbClr val="FFFF00"/>
          </a:solidFill>
          <a:ln w="25400" cap="flat" cmpd="sng" algn="ctr">
            <a:solidFill>
              <a:schemeClr val="bg1">
                <a:lumMod val="50000"/>
              </a:schemeClr>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5" name="Text Box 7"/>
          <p:cNvSpPr txBox="1">
            <a:spLocks noChangeArrowheads="1"/>
          </p:cNvSpPr>
          <p:nvPr/>
        </p:nvSpPr>
        <p:spPr bwMode="auto">
          <a:xfrm>
            <a:off x="7590938" y="1217583"/>
            <a:ext cx="2057400" cy="3429000"/>
          </a:xfrm>
          <a:prstGeom prst="rect">
            <a:avLst/>
          </a:prstGeom>
          <a:solidFill>
            <a:schemeClr val="accent1"/>
          </a:solidFill>
          <a:ln w="9525" algn="ctr">
            <a:noFill/>
            <a:miter lim="800000"/>
            <a:headEnd/>
            <a:tailEnd/>
          </a:ln>
        </p:spPr>
        <p:txBody>
          <a:bodyPr>
            <a:noAutofit/>
          </a:bodyPr>
          <a:lstStyle/>
          <a:p>
            <a:pPr algn="ctr">
              <a:spcBef>
                <a:spcPct val="40000"/>
              </a:spcBef>
            </a:pPr>
            <a:r>
              <a:rPr lang="en-US" sz="1400" b="1" dirty="0">
                <a:solidFill>
                  <a:schemeClr val="bg1"/>
                </a:solidFill>
              </a:rPr>
              <a:t>Systemwide Coordination</a:t>
            </a:r>
            <a:endParaRPr lang="en-US" sz="1000" dirty="0">
              <a:solidFill>
                <a:schemeClr val="bg1"/>
              </a:solidFill>
            </a:endParaRPr>
          </a:p>
          <a:p>
            <a:pPr marL="117475" indent="-117475" algn="l">
              <a:spcBef>
                <a:spcPct val="40000"/>
              </a:spcBef>
              <a:buSzPct val="125000"/>
              <a:buFont typeface="Arial" pitchFamily="34" charset="0"/>
              <a:buChar char="•"/>
            </a:pPr>
            <a:r>
              <a:rPr lang="en-US" sz="1000" dirty="0" smtClean="0">
                <a:solidFill>
                  <a:srgbClr val="FF9900"/>
                </a:solidFill>
              </a:rPr>
              <a:t>IT </a:t>
            </a:r>
            <a:r>
              <a:rPr lang="en-US" sz="1000" dirty="0">
                <a:solidFill>
                  <a:srgbClr val="FF9900"/>
                </a:solidFill>
              </a:rPr>
              <a:t>&amp; information privacy/security policy and legislative coordination</a:t>
            </a:r>
          </a:p>
          <a:p>
            <a:pPr marL="117475" indent="-117475">
              <a:spcBef>
                <a:spcPct val="40000"/>
              </a:spcBef>
              <a:buSzPct val="125000"/>
              <a:buFont typeface="Arial" pitchFamily="34" charset="0"/>
              <a:buChar char="•"/>
            </a:pPr>
            <a:r>
              <a:rPr lang="en-US" sz="1000" b="1" dirty="0" smtClean="0">
                <a:solidFill>
                  <a:srgbClr val="FF9900"/>
                </a:solidFill>
              </a:rPr>
              <a:t>New </a:t>
            </a:r>
            <a:r>
              <a:rPr lang="en-US" sz="1000" b="1" dirty="0">
                <a:solidFill>
                  <a:srgbClr val="FF9900"/>
                </a:solidFill>
              </a:rPr>
              <a:t>technology initiatives, e.g. shared research computing, email, shared data </a:t>
            </a:r>
            <a:r>
              <a:rPr lang="en-US" sz="1000" b="1" dirty="0" smtClean="0">
                <a:solidFill>
                  <a:srgbClr val="FF9900"/>
                </a:solidFill>
              </a:rPr>
              <a:t>centers</a:t>
            </a:r>
            <a:endParaRPr lang="en-US" sz="1000" b="1" dirty="0">
              <a:solidFill>
                <a:srgbClr val="FF9900"/>
              </a:solidFill>
            </a:endParaRPr>
          </a:p>
          <a:p>
            <a:pPr marL="117475" indent="-117475">
              <a:spcBef>
                <a:spcPct val="40000"/>
              </a:spcBef>
              <a:buSzPct val="125000"/>
              <a:buFont typeface="Arial" pitchFamily="34" charset="0"/>
              <a:buChar char="•"/>
            </a:pPr>
            <a:r>
              <a:rPr lang="en-US" sz="1000" b="1" dirty="0" smtClean="0">
                <a:solidFill>
                  <a:srgbClr val="FF9900"/>
                </a:solidFill>
              </a:rPr>
              <a:t>IT </a:t>
            </a:r>
            <a:r>
              <a:rPr lang="en-US" sz="1000" b="1" dirty="0">
                <a:solidFill>
                  <a:srgbClr val="FF9900"/>
                </a:solidFill>
              </a:rPr>
              <a:t>strategic planning for future computing </a:t>
            </a:r>
            <a:r>
              <a:rPr lang="en-US" sz="1000" b="1" dirty="0" smtClean="0">
                <a:solidFill>
                  <a:srgbClr val="FF9900"/>
                </a:solidFill>
              </a:rPr>
              <a:t>needs</a:t>
            </a:r>
            <a:endParaRPr lang="en-US" sz="1000" b="1" dirty="0">
              <a:solidFill>
                <a:srgbClr val="FF9900"/>
              </a:solidFill>
            </a:endParaRPr>
          </a:p>
          <a:p>
            <a:pPr marL="117475" indent="-117475" algn="l">
              <a:spcBef>
                <a:spcPct val="40000"/>
              </a:spcBef>
              <a:buSzPct val="125000"/>
              <a:buFont typeface="Arial" pitchFamily="34" charset="0"/>
              <a:buChar char="•"/>
            </a:pPr>
            <a:r>
              <a:rPr lang="en-US" sz="1000" dirty="0" smtClean="0">
                <a:solidFill>
                  <a:srgbClr val="FF9900"/>
                </a:solidFill>
              </a:rPr>
              <a:t>FCC </a:t>
            </a:r>
            <a:r>
              <a:rPr lang="en-US" sz="1000" dirty="0">
                <a:solidFill>
                  <a:srgbClr val="FF9900"/>
                </a:solidFill>
              </a:rPr>
              <a:t>licensing </a:t>
            </a:r>
          </a:p>
          <a:p>
            <a:pPr marL="117475" indent="-117475" algn="l">
              <a:spcBef>
                <a:spcPct val="30000"/>
              </a:spcBef>
              <a:buSzPct val="125000"/>
              <a:buFont typeface="Arial" pitchFamily="34" charset="0"/>
              <a:buChar char="•"/>
            </a:pPr>
            <a:r>
              <a:rPr lang="en-US" sz="1000" dirty="0" smtClean="0">
                <a:solidFill>
                  <a:srgbClr val="FF9900"/>
                </a:solidFill>
              </a:rPr>
              <a:t>IT </a:t>
            </a:r>
            <a:r>
              <a:rPr lang="en-US" sz="1000" dirty="0">
                <a:solidFill>
                  <a:srgbClr val="FF9900"/>
                </a:solidFill>
              </a:rPr>
              <a:t>Leadership Council (UC wide Chief Information Officers)</a:t>
            </a:r>
          </a:p>
          <a:p>
            <a:pPr marL="117475" indent="-117475" algn="l">
              <a:spcBef>
                <a:spcPct val="40000"/>
              </a:spcBef>
              <a:buSzPct val="125000"/>
              <a:buFont typeface="Arial" pitchFamily="34" charset="0"/>
              <a:buChar char="•"/>
            </a:pPr>
            <a:r>
              <a:rPr lang="en-US" sz="1000" dirty="0" smtClean="0">
                <a:solidFill>
                  <a:schemeClr val="bg1"/>
                </a:solidFill>
              </a:rPr>
              <a:t>CENIC </a:t>
            </a:r>
            <a:r>
              <a:rPr lang="en-US" sz="1000" dirty="0">
                <a:solidFill>
                  <a:schemeClr val="bg1"/>
                </a:solidFill>
              </a:rPr>
              <a:t>governance</a:t>
            </a:r>
          </a:p>
          <a:p>
            <a:pPr algn="l">
              <a:spcBef>
                <a:spcPct val="30000"/>
              </a:spcBef>
            </a:pPr>
            <a:endParaRPr lang="en-US" sz="1000" dirty="0"/>
          </a:p>
        </p:txBody>
      </p:sp>
      <p:sp>
        <p:nvSpPr>
          <p:cNvPr id="11" name="Text Box 32"/>
          <p:cNvSpPr txBox="1">
            <a:spLocks noChangeArrowheads="1"/>
          </p:cNvSpPr>
          <p:nvPr/>
        </p:nvSpPr>
        <p:spPr bwMode="auto">
          <a:xfrm>
            <a:off x="5413037" y="1217583"/>
            <a:ext cx="2057400" cy="3429000"/>
          </a:xfrm>
          <a:prstGeom prst="rect">
            <a:avLst/>
          </a:prstGeom>
          <a:solidFill>
            <a:schemeClr val="accent1"/>
          </a:solidFill>
          <a:ln w="9525" algn="ctr">
            <a:noFill/>
            <a:miter lim="800000"/>
            <a:headEnd/>
            <a:tailEnd/>
          </a:ln>
        </p:spPr>
        <p:txBody>
          <a:bodyPr>
            <a:noAutofit/>
          </a:bodyPr>
          <a:lstStyle/>
          <a:p>
            <a:pPr algn="ctr">
              <a:spcBef>
                <a:spcPct val="30000"/>
              </a:spcBef>
            </a:pPr>
            <a:r>
              <a:rPr lang="en-US" sz="1400" b="1" dirty="0">
                <a:solidFill>
                  <a:schemeClr val="bg1"/>
                </a:solidFill>
              </a:rPr>
              <a:t>Systemwide</a:t>
            </a:r>
            <a:endParaRPr lang="en-US" sz="1400" dirty="0">
              <a:solidFill>
                <a:schemeClr val="bg1"/>
              </a:solidFill>
            </a:endParaRPr>
          </a:p>
          <a:p>
            <a:pPr marL="117475" indent="-117475" algn="l">
              <a:spcBef>
                <a:spcPct val="40000"/>
              </a:spcBef>
              <a:buSzPct val="125000"/>
              <a:buFont typeface="Arial" pitchFamily="34" charset="0"/>
              <a:buChar char="•"/>
            </a:pPr>
            <a:r>
              <a:rPr lang="en-US" sz="1000" b="1" dirty="0" smtClean="0">
                <a:solidFill>
                  <a:srgbClr val="FF9900"/>
                </a:solidFill>
              </a:rPr>
              <a:t>California </a:t>
            </a:r>
            <a:r>
              <a:rPr lang="en-US" sz="1000" b="1" dirty="0">
                <a:solidFill>
                  <a:srgbClr val="FF9900"/>
                </a:solidFill>
              </a:rPr>
              <a:t>Digital Library technology </a:t>
            </a:r>
            <a:r>
              <a:rPr lang="en-US" sz="1000" b="1" dirty="0" smtClean="0">
                <a:solidFill>
                  <a:srgbClr val="FF9900"/>
                </a:solidFill>
              </a:rPr>
              <a:t>infrastructure</a:t>
            </a:r>
            <a:endParaRPr lang="en-US" sz="1000" b="1" dirty="0">
              <a:solidFill>
                <a:srgbClr val="FF9900"/>
              </a:solidFill>
            </a:endParaRPr>
          </a:p>
          <a:p>
            <a:pPr marL="117475" indent="-117475" algn="l">
              <a:spcBef>
                <a:spcPct val="40000"/>
              </a:spcBef>
              <a:buSzPct val="125000"/>
              <a:buFont typeface="Arial" pitchFamily="34" charset="0"/>
              <a:buChar char="•"/>
            </a:pPr>
            <a:r>
              <a:rPr lang="en-US" sz="1000" dirty="0" smtClean="0">
                <a:solidFill>
                  <a:schemeClr val="bg1"/>
                </a:solidFill>
              </a:rPr>
              <a:t>Development </a:t>
            </a:r>
            <a:r>
              <a:rPr lang="en-US" sz="1000" dirty="0">
                <a:solidFill>
                  <a:schemeClr val="bg1"/>
                </a:solidFill>
              </a:rPr>
              <a:t>and maintenance of UC wide business systems</a:t>
            </a:r>
            <a:r>
              <a:rPr lang="en-US" sz="1000" dirty="0" smtClean="0">
                <a:solidFill>
                  <a:schemeClr val="bg1"/>
                </a:solidFill>
              </a:rPr>
              <a:t>:</a:t>
            </a:r>
          </a:p>
          <a:p>
            <a:pPr marL="117475" indent="-117475" algn="l">
              <a:spcBef>
                <a:spcPct val="40000"/>
              </a:spcBef>
              <a:buSzPct val="125000"/>
              <a:buFont typeface="Arial" pitchFamily="34" charset="0"/>
              <a:buChar char="•"/>
            </a:pPr>
            <a:r>
              <a:rPr lang="en-US" sz="1000" b="1" dirty="0" smtClean="0">
                <a:solidFill>
                  <a:srgbClr val="FF9900"/>
                </a:solidFill>
              </a:rPr>
              <a:t>UC </a:t>
            </a:r>
            <a:r>
              <a:rPr lang="en-US" sz="1000" b="1" dirty="0">
                <a:solidFill>
                  <a:srgbClr val="FF9900"/>
                </a:solidFill>
              </a:rPr>
              <a:t>Retirement </a:t>
            </a:r>
            <a:r>
              <a:rPr lang="en-US" sz="1000" b="1" dirty="0" smtClean="0">
                <a:solidFill>
                  <a:srgbClr val="FF9900"/>
                </a:solidFill>
              </a:rPr>
              <a:t>System</a:t>
            </a:r>
          </a:p>
          <a:p>
            <a:pPr marL="117475" indent="-117475" algn="l">
              <a:spcBef>
                <a:spcPct val="40000"/>
              </a:spcBef>
              <a:buSzPct val="125000"/>
              <a:buFont typeface="Arial" pitchFamily="34" charset="0"/>
              <a:buChar char="•"/>
            </a:pPr>
            <a:r>
              <a:rPr lang="en-US" sz="1000" b="1" dirty="0" smtClean="0">
                <a:solidFill>
                  <a:srgbClr val="FF9900"/>
                </a:solidFill>
              </a:rPr>
              <a:t>Payroll </a:t>
            </a:r>
            <a:r>
              <a:rPr lang="en-US" sz="1000" b="1" dirty="0">
                <a:solidFill>
                  <a:srgbClr val="FF9900"/>
                </a:solidFill>
              </a:rPr>
              <a:t>Personnel </a:t>
            </a:r>
            <a:r>
              <a:rPr lang="en-US" sz="1000" b="1" dirty="0" smtClean="0">
                <a:solidFill>
                  <a:srgbClr val="FF9900"/>
                </a:solidFill>
              </a:rPr>
              <a:t>System</a:t>
            </a:r>
          </a:p>
          <a:p>
            <a:pPr marL="117475" indent="-117475" algn="l">
              <a:spcBef>
                <a:spcPct val="40000"/>
              </a:spcBef>
              <a:buSzPct val="125000"/>
              <a:buFont typeface="Arial" pitchFamily="34" charset="0"/>
              <a:buChar char="•"/>
            </a:pPr>
            <a:r>
              <a:rPr lang="en-US" sz="1000" b="1" dirty="0" smtClean="0">
                <a:solidFill>
                  <a:srgbClr val="FF9900"/>
                </a:solidFill>
              </a:rPr>
              <a:t>At </a:t>
            </a:r>
            <a:r>
              <a:rPr lang="en-US" sz="1000" b="1" dirty="0">
                <a:solidFill>
                  <a:srgbClr val="FF9900"/>
                </a:solidFill>
              </a:rPr>
              <a:t>Your Service </a:t>
            </a:r>
            <a:r>
              <a:rPr lang="en-US" sz="1000" b="1" dirty="0" smtClean="0">
                <a:solidFill>
                  <a:srgbClr val="FF9900"/>
                </a:solidFill>
              </a:rPr>
              <a:t>Online</a:t>
            </a:r>
            <a:endParaRPr lang="en-US" sz="1000" b="1" dirty="0">
              <a:solidFill>
                <a:srgbClr val="FF9900"/>
              </a:solidFill>
            </a:endParaRPr>
          </a:p>
          <a:p>
            <a:pPr marL="117475" indent="-117475" algn="l">
              <a:spcBef>
                <a:spcPct val="40000"/>
              </a:spcBef>
              <a:buSzPct val="125000"/>
              <a:buFont typeface="Arial" pitchFamily="34" charset="0"/>
              <a:buChar char="•"/>
            </a:pPr>
            <a:r>
              <a:rPr lang="en-US" sz="1000" b="1" dirty="0" smtClean="0">
                <a:solidFill>
                  <a:srgbClr val="FF9900"/>
                </a:solidFill>
              </a:rPr>
              <a:t>Endowment </a:t>
            </a:r>
            <a:r>
              <a:rPr lang="en-US" sz="1000" b="1" dirty="0">
                <a:solidFill>
                  <a:srgbClr val="FF9900"/>
                </a:solidFill>
              </a:rPr>
              <a:t>Investment and       Accounting </a:t>
            </a:r>
            <a:r>
              <a:rPr lang="en-US" sz="1000" b="1" dirty="0" smtClean="0">
                <a:solidFill>
                  <a:srgbClr val="FF9900"/>
                </a:solidFill>
              </a:rPr>
              <a:t>System</a:t>
            </a:r>
            <a:endParaRPr lang="en-US" sz="1000" b="1" dirty="0">
              <a:solidFill>
                <a:srgbClr val="FF9900"/>
              </a:solidFill>
            </a:endParaRPr>
          </a:p>
          <a:p>
            <a:pPr marL="117475" indent="-117475" algn="l">
              <a:spcBef>
                <a:spcPct val="40000"/>
              </a:spcBef>
              <a:buSzPct val="125000"/>
              <a:buFont typeface="Arial" pitchFamily="34" charset="0"/>
              <a:buChar char="•"/>
            </a:pPr>
            <a:r>
              <a:rPr lang="en-US" sz="1000" b="1" dirty="0" smtClean="0">
                <a:solidFill>
                  <a:srgbClr val="FF9900"/>
                </a:solidFill>
              </a:rPr>
              <a:t>Effort </a:t>
            </a:r>
            <a:r>
              <a:rPr lang="en-US" sz="1000" b="1" dirty="0">
                <a:solidFill>
                  <a:srgbClr val="FF9900"/>
                </a:solidFill>
              </a:rPr>
              <a:t>Reporting </a:t>
            </a:r>
            <a:r>
              <a:rPr lang="en-US" sz="1000" b="1" dirty="0" smtClean="0">
                <a:solidFill>
                  <a:srgbClr val="FF9900"/>
                </a:solidFill>
              </a:rPr>
              <a:t>System</a:t>
            </a:r>
            <a:endParaRPr lang="en-US" sz="1000" b="1" dirty="0">
              <a:solidFill>
                <a:srgbClr val="FF9900"/>
              </a:solidFill>
            </a:endParaRPr>
          </a:p>
          <a:p>
            <a:pPr marL="117475" indent="-117475" algn="l">
              <a:spcBef>
                <a:spcPct val="30000"/>
              </a:spcBef>
              <a:buSzPct val="125000"/>
              <a:buFont typeface="Arial" pitchFamily="34" charset="0"/>
              <a:buChar char="•"/>
            </a:pPr>
            <a:r>
              <a:rPr lang="en-US" sz="1000" b="1" dirty="0">
                <a:solidFill>
                  <a:srgbClr val="FF9900"/>
                </a:solidFill>
              </a:rPr>
              <a:t>Pathways/applyUC –UC undergraduate online </a:t>
            </a:r>
            <a:r>
              <a:rPr lang="en-US" sz="1000" b="1" dirty="0" smtClean="0">
                <a:solidFill>
                  <a:srgbClr val="FF9900"/>
                </a:solidFill>
              </a:rPr>
              <a:t>application</a:t>
            </a:r>
            <a:endParaRPr lang="en-US" sz="1000" b="1" dirty="0">
              <a:solidFill>
                <a:srgbClr val="FF9900"/>
              </a:solidFill>
            </a:endParaRPr>
          </a:p>
          <a:p>
            <a:pPr marL="117475" indent="-117475" algn="l">
              <a:spcBef>
                <a:spcPct val="30000"/>
              </a:spcBef>
              <a:buSzPct val="125000"/>
              <a:buFont typeface="Arial" pitchFamily="34" charset="0"/>
              <a:buChar char="•"/>
            </a:pPr>
            <a:r>
              <a:rPr lang="en-US" sz="1000" b="1" dirty="0">
                <a:solidFill>
                  <a:srgbClr val="FF9900"/>
                </a:solidFill>
              </a:rPr>
              <a:t>Web application </a:t>
            </a:r>
            <a:r>
              <a:rPr lang="en-US" sz="1000" b="1" dirty="0" smtClean="0">
                <a:solidFill>
                  <a:srgbClr val="FF9900"/>
                </a:solidFill>
              </a:rPr>
              <a:t>development</a:t>
            </a:r>
            <a:endParaRPr lang="en-US" sz="1000" b="1" dirty="0">
              <a:solidFill>
                <a:srgbClr val="FF9900"/>
              </a:solidFill>
            </a:endParaRPr>
          </a:p>
        </p:txBody>
      </p:sp>
      <p:sp>
        <p:nvSpPr>
          <p:cNvPr id="12" name="Text Box 33"/>
          <p:cNvSpPr txBox="1">
            <a:spLocks noChangeArrowheads="1"/>
          </p:cNvSpPr>
          <p:nvPr/>
        </p:nvSpPr>
        <p:spPr bwMode="auto">
          <a:xfrm>
            <a:off x="3231812" y="1217583"/>
            <a:ext cx="2057400" cy="3429000"/>
          </a:xfrm>
          <a:prstGeom prst="rect">
            <a:avLst/>
          </a:prstGeom>
          <a:solidFill>
            <a:schemeClr val="accent1"/>
          </a:solidFill>
          <a:ln w="9525" algn="ctr">
            <a:noFill/>
            <a:miter lim="800000"/>
            <a:headEnd/>
            <a:tailEnd/>
          </a:ln>
        </p:spPr>
        <p:txBody>
          <a:bodyPr>
            <a:noAutofit/>
          </a:bodyPr>
          <a:lstStyle/>
          <a:p>
            <a:pPr algn="ctr">
              <a:spcBef>
                <a:spcPct val="30000"/>
              </a:spcBef>
            </a:pPr>
            <a:r>
              <a:rPr lang="en-US" sz="1400" b="1" dirty="0">
                <a:solidFill>
                  <a:schemeClr val="bg1"/>
                </a:solidFill>
              </a:rPr>
              <a:t>Campuses</a:t>
            </a:r>
            <a:endParaRPr lang="en-US" sz="1400" dirty="0">
              <a:solidFill>
                <a:schemeClr val="bg1"/>
              </a:solidFill>
            </a:endParaRPr>
          </a:p>
          <a:p>
            <a:pPr marL="117475" indent="-117475">
              <a:spcBef>
                <a:spcPct val="40000"/>
              </a:spcBef>
              <a:buSzPct val="125000"/>
              <a:buFont typeface="Arial" pitchFamily="34" charset="0"/>
              <a:buChar char="•"/>
            </a:pPr>
            <a:r>
              <a:rPr lang="en-US" sz="1000" b="1" dirty="0" smtClean="0">
                <a:solidFill>
                  <a:srgbClr val="FF9900"/>
                </a:solidFill>
              </a:rPr>
              <a:t>Payroll </a:t>
            </a:r>
            <a:r>
              <a:rPr lang="en-US" sz="1000" b="1" dirty="0">
                <a:solidFill>
                  <a:srgbClr val="FF9900"/>
                </a:solidFill>
              </a:rPr>
              <a:t>operations for UCD, UCR, UCI, UCSD, UCSC, UCSB, UCI, UCB, Hastings College of the Law, </a:t>
            </a:r>
            <a:r>
              <a:rPr lang="en-US" sz="1000" b="1" dirty="0" smtClean="0">
                <a:solidFill>
                  <a:srgbClr val="FF9900"/>
                </a:solidFill>
              </a:rPr>
              <a:t>ASUCLA</a:t>
            </a:r>
            <a:endParaRPr lang="en-US" sz="1000" b="1" dirty="0">
              <a:solidFill>
                <a:srgbClr val="FF9900"/>
              </a:solidFill>
            </a:endParaRPr>
          </a:p>
          <a:p>
            <a:pPr marL="117475" indent="-117475">
              <a:spcBef>
                <a:spcPct val="40000"/>
              </a:spcBef>
              <a:buSzPct val="125000"/>
              <a:buFont typeface="Arial" pitchFamily="34" charset="0"/>
              <a:buChar char="•"/>
            </a:pPr>
            <a:r>
              <a:rPr lang="en-US" sz="1000" b="1" dirty="0" smtClean="0">
                <a:solidFill>
                  <a:srgbClr val="FF9900"/>
                </a:solidFill>
              </a:rPr>
              <a:t>Effort </a:t>
            </a:r>
            <a:r>
              <a:rPr lang="en-US" sz="1000" b="1" dirty="0">
                <a:solidFill>
                  <a:srgbClr val="FF9900"/>
                </a:solidFill>
              </a:rPr>
              <a:t>Reporting System operations for UCSF, UCSD, </a:t>
            </a:r>
            <a:r>
              <a:rPr lang="en-US" sz="1000" b="1" dirty="0" smtClean="0">
                <a:solidFill>
                  <a:srgbClr val="FF9900"/>
                </a:solidFill>
              </a:rPr>
              <a:t>UCB</a:t>
            </a:r>
            <a:endParaRPr lang="en-US" sz="1000" b="1" dirty="0">
              <a:solidFill>
                <a:srgbClr val="FF9900"/>
              </a:solidFill>
            </a:endParaRPr>
          </a:p>
          <a:p>
            <a:pPr marL="117475" indent="-117475">
              <a:spcBef>
                <a:spcPct val="40000"/>
              </a:spcBef>
              <a:buSzPct val="125000"/>
              <a:buFont typeface="Arial" pitchFamily="34" charset="0"/>
              <a:buChar char="•"/>
            </a:pPr>
            <a:r>
              <a:rPr lang="en-US" sz="1000" b="1" dirty="0" smtClean="0">
                <a:solidFill>
                  <a:srgbClr val="FF9900"/>
                </a:solidFill>
              </a:rPr>
              <a:t>Mainframe </a:t>
            </a:r>
            <a:r>
              <a:rPr lang="en-US" sz="1000" b="1" dirty="0">
                <a:solidFill>
                  <a:srgbClr val="FF9900"/>
                </a:solidFill>
              </a:rPr>
              <a:t>computing services for UCSF, UCSC,UCSB,UCI </a:t>
            </a:r>
            <a:r>
              <a:rPr lang="en-US" sz="1000" b="1" dirty="0" smtClean="0">
                <a:solidFill>
                  <a:srgbClr val="FF9900"/>
                </a:solidFill>
              </a:rPr>
              <a:t>, UCB</a:t>
            </a:r>
            <a:endParaRPr lang="en-US" sz="1000" b="1" dirty="0">
              <a:solidFill>
                <a:srgbClr val="FF9900"/>
              </a:solidFill>
            </a:endParaRPr>
          </a:p>
          <a:p>
            <a:pPr marL="117475" indent="-117475">
              <a:spcBef>
                <a:spcPct val="40000"/>
              </a:spcBef>
              <a:buSzPct val="125000"/>
              <a:buFont typeface="Arial" pitchFamily="34" charset="0"/>
              <a:buChar char="•"/>
            </a:pPr>
            <a:r>
              <a:rPr lang="en-US" sz="1000" b="1" dirty="0" smtClean="0">
                <a:solidFill>
                  <a:srgbClr val="FF9900"/>
                </a:solidFill>
              </a:rPr>
              <a:t>Disaster </a:t>
            </a:r>
            <a:r>
              <a:rPr lang="en-US" sz="1000" b="1" dirty="0">
                <a:solidFill>
                  <a:srgbClr val="FF9900"/>
                </a:solidFill>
              </a:rPr>
              <a:t>recovery services for </a:t>
            </a:r>
            <a:r>
              <a:rPr lang="en-US" sz="1000" b="1" dirty="0" smtClean="0">
                <a:solidFill>
                  <a:srgbClr val="FF9900"/>
                </a:solidFill>
              </a:rPr>
              <a:t> UCOP + reciprocal for some of UCSD,UCI,UCSDMC</a:t>
            </a:r>
            <a:endParaRPr lang="en-US" sz="1000" b="1" dirty="0">
              <a:solidFill>
                <a:srgbClr val="FF9900"/>
              </a:solidFill>
            </a:endParaRPr>
          </a:p>
        </p:txBody>
      </p:sp>
      <p:sp>
        <p:nvSpPr>
          <p:cNvPr id="13" name="Text Box 34"/>
          <p:cNvSpPr txBox="1">
            <a:spLocks noChangeArrowheads="1"/>
          </p:cNvSpPr>
          <p:nvPr/>
        </p:nvSpPr>
        <p:spPr bwMode="auto">
          <a:xfrm>
            <a:off x="1041062" y="1217582"/>
            <a:ext cx="2057400" cy="3429000"/>
          </a:xfrm>
          <a:prstGeom prst="rect">
            <a:avLst/>
          </a:prstGeom>
          <a:solidFill>
            <a:schemeClr val="bg2"/>
          </a:solidFill>
          <a:ln w="9525" algn="ctr">
            <a:noFill/>
            <a:miter lim="800000"/>
            <a:headEnd/>
            <a:tailEnd/>
          </a:ln>
        </p:spPr>
        <p:txBody>
          <a:bodyPr>
            <a:noAutofit/>
          </a:bodyPr>
          <a:lstStyle/>
          <a:p>
            <a:pPr algn="ctr">
              <a:spcBef>
                <a:spcPct val="20000"/>
              </a:spcBef>
            </a:pPr>
            <a:r>
              <a:rPr lang="en-US" sz="1400" b="1" dirty="0">
                <a:solidFill>
                  <a:schemeClr val="bg1"/>
                </a:solidFill>
              </a:rPr>
              <a:t>UCOP</a:t>
            </a:r>
          </a:p>
          <a:p>
            <a:pPr marL="117475" indent="-117475" algn="l">
              <a:spcBef>
                <a:spcPct val="40000"/>
              </a:spcBef>
              <a:buClr>
                <a:srgbClr val="FFC000"/>
              </a:buClr>
              <a:buSzPct val="125000"/>
              <a:buFont typeface="Arial" pitchFamily="34" charset="0"/>
              <a:buChar char="•"/>
            </a:pPr>
            <a:r>
              <a:rPr lang="en-US" sz="1000" b="1" dirty="0">
                <a:solidFill>
                  <a:srgbClr val="FF9900"/>
                </a:solidFill>
              </a:rPr>
              <a:t>Data collection, analysis &amp; </a:t>
            </a:r>
            <a:r>
              <a:rPr lang="en-US" sz="1000" b="1" dirty="0" smtClean="0">
                <a:solidFill>
                  <a:srgbClr val="FF9900"/>
                </a:solidFill>
              </a:rPr>
              <a:t>reporting</a:t>
            </a:r>
            <a:r>
              <a:rPr lang="en-US" sz="1000" b="1" baseline="30000" dirty="0" smtClean="0">
                <a:solidFill>
                  <a:srgbClr val="FF9900"/>
                </a:solidFill>
              </a:rPr>
              <a:t>1</a:t>
            </a:r>
            <a:endParaRPr lang="en-US" sz="1000" b="1" baseline="30000" dirty="0">
              <a:solidFill>
                <a:srgbClr val="FF9900"/>
              </a:solidFill>
            </a:endParaRPr>
          </a:p>
          <a:p>
            <a:pPr marL="117475" indent="-117475">
              <a:spcBef>
                <a:spcPct val="40000"/>
              </a:spcBef>
              <a:buClr>
                <a:srgbClr val="FFC000"/>
              </a:buClr>
              <a:buSzPct val="125000"/>
              <a:buFont typeface="Arial" pitchFamily="34" charset="0"/>
              <a:buChar char="•"/>
            </a:pPr>
            <a:r>
              <a:rPr lang="en-US" sz="1000" b="1" dirty="0">
                <a:solidFill>
                  <a:srgbClr val="FF9900"/>
                </a:solidFill>
              </a:rPr>
              <a:t>Decision Support </a:t>
            </a:r>
            <a:r>
              <a:rPr lang="en-US" sz="1000" b="1" dirty="0" smtClean="0">
                <a:solidFill>
                  <a:srgbClr val="FF9900"/>
                </a:solidFill>
              </a:rPr>
              <a:t>System</a:t>
            </a:r>
            <a:endParaRPr lang="en-US" sz="1000" b="1" dirty="0">
              <a:solidFill>
                <a:srgbClr val="FF9900"/>
              </a:solidFill>
            </a:endParaRPr>
          </a:p>
          <a:p>
            <a:pPr marL="117475" indent="-117475">
              <a:spcBef>
                <a:spcPct val="40000"/>
              </a:spcBef>
              <a:buClr>
                <a:srgbClr val="FFC000"/>
              </a:buClr>
              <a:buSzPct val="125000"/>
              <a:buFont typeface="Arial" pitchFamily="34" charset="0"/>
              <a:buChar char="•"/>
            </a:pPr>
            <a:r>
              <a:rPr lang="en-US" sz="1000" b="1" dirty="0" smtClean="0">
                <a:solidFill>
                  <a:srgbClr val="FF9900"/>
                </a:solidFill>
              </a:rPr>
              <a:t>Information </a:t>
            </a:r>
            <a:r>
              <a:rPr lang="en-US" sz="1000" b="1" dirty="0">
                <a:solidFill>
                  <a:srgbClr val="FF9900"/>
                </a:solidFill>
              </a:rPr>
              <a:t>security </a:t>
            </a:r>
            <a:r>
              <a:rPr lang="en-US" sz="1000" b="1" dirty="0" smtClean="0">
                <a:solidFill>
                  <a:srgbClr val="FF9900"/>
                </a:solidFill>
              </a:rPr>
              <a:t>program</a:t>
            </a:r>
            <a:endParaRPr lang="en-US" sz="1000" b="1" dirty="0">
              <a:solidFill>
                <a:srgbClr val="FF9900"/>
              </a:solidFill>
            </a:endParaRPr>
          </a:p>
          <a:p>
            <a:pPr marL="117475" indent="-117475">
              <a:spcBef>
                <a:spcPct val="40000"/>
              </a:spcBef>
              <a:buClr>
                <a:srgbClr val="FFC000"/>
              </a:buClr>
              <a:buSzPct val="125000"/>
              <a:buFont typeface="Arial" pitchFamily="34" charset="0"/>
              <a:buChar char="•"/>
            </a:pPr>
            <a:r>
              <a:rPr lang="en-US" sz="1000" b="1" dirty="0" smtClean="0">
                <a:solidFill>
                  <a:srgbClr val="FF9900"/>
                </a:solidFill>
              </a:rPr>
              <a:t>Desktop/dept</a:t>
            </a:r>
            <a:r>
              <a:rPr lang="en-US" sz="1000" b="1" dirty="0">
                <a:solidFill>
                  <a:srgbClr val="FF9900"/>
                </a:solidFill>
              </a:rPr>
              <a:t>. computing </a:t>
            </a:r>
            <a:r>
              <a:rPr lang="en-US" sz="1000" b="1" dirty="0" smtClean="0">
                <a:solidFill>
                  <a:srgbClr val="FF9900"/>
                </a:solidFill>
              </a:rPr>
              <a:t>support</a:t>
            </a:r>
            <a:endParaRPr lang="en-US" sz="1000" b="1" dirty="0">
              <a:solidFill>
                <a:srgbClr val="FF9900"/>
              </a:solidFill>
            </a:endParaRPr>
          </a:p>
          <a:p>
            <a:pPr marL="117475" indent="-117475">
              <a:spcBef>
                <a:spcPct val="40000"/>
              </a:spcBef>
              <a:buClr>
                <a:srgbClr val="FFC000"/>
              </a:buClr>
              <a:buSzPct val="125000"/>
              <a:buFont typeface="Arial" pitchFamily="34" charset="0"/>
              <a:buChar char="•"/>
            </a:pPr>
            <a:r>
              <a:rPr lang="en-US" sz="1000" b="1" dirty="0" smtClean="0">
                <a:solidFill>
                  <a:srgbClr val="FF9900"/>
                </a:solidFill>
              </a:rPr>
              <a:t>Network </a:t>
            </a:r>
            <a:r>
              <a:rPr lang="en-US" sz="1000" b="1" dirty="0">
                <a:solidFill>
                  <a:srgbClr val="FF9900"/>
                </a:solidFill>
              </a:rPr>
              <a:t>and </a:t>
            </a:r>
            <a:r>
              <a:rPr lang="en-US" sz="1000" b="1" dirty="0" smtClean="0">
                <a:solidFill>
                  <a:srgbClr val="FF9900"/>
                </a:solidFill>
              </a:rPr>
              <a:t>phones</a:t>
            </a:r>
            <a:endParaRPr lang="en-US" sz="1000" b="1" dirty="0">
              <a:solidFill>
                <a:srgbClr val="FF9900"/>
              </a:solidFill>
            </a:endParaRPr>
          </a:p>
          <a:p>
            <a:pPr marL="117475" indent="-117475">
              <a:spcBef>
                <a:spcPct val="40000"/>
              </a:spcBef>
              <a:buClr>
                <a:srgbClr val="FFC000"/>
              </a:buClr>
              <a:buSzPct val="125000"/>
              <a:buFont typeface="Arial" pitchFamily="34" charset="0"/>
              <a:buChar char="•"/>
            </a:pPr>
            <a:r>
              <a:rPr lang="en-US" sz="1000" b="1" dirty="0" smtClean="0">
                <a:solidFill>
                  <a:srgbClr val="FF9900"/>
                </a:solidFill>
              </a:rPr>
              <a:t>Web </a:t>
            </a:r>
            <a:r>
              <a:rPr lang="en-US" sz="1000" b="1" dirty="0">
                <a:solidFill>
                  <a:srgbClr val="FF9900"/>
                </a:solidFill>
              </a:rPr>
              <a:t>site support and </a:t>
            </a:r>
            <a:r>
              <a:rPr lang="en-US" sz="1000" b="1" dirty="0" smtClean="0">
                <a:solidFill>
                  <a:srgbClr val="FF9900"/>
                </a:solidFill>
              </a:rPr>
              <a:t>maintenance</a:t>
            </a:r>
            <a:endParaRPr lang="en-US" sz="1000" b="1" dirty="0">
              <a:solidFill>
                <a:schemeClr val="bg1"/>
              </a:solidFill>
            </a:endParaRPr>
          </a:p>
          <a:p>
            <a:pPr marL="117475" indent="-117475" algn="l">
              <a:spcBef>
                <a:spcPct val="40000"/>
              </a:spcBef>
              <a:buClr>
                <a:schemeClr val="bg1"/>
              </a:buClr>
              <a:buSzPct val="125000"/>
              <a:buFont typeface="Arial" pitchFamily="34" charset="0"/>
              <a:buChar char="•"/>
            </a:pPr>
            <a:r>
              <a:rPr lang="en-US" sz="1000" dirty="0" smtClean="0">
                <a:solidFill>
                  <a:schemeClr val="bg1"/>
                </a:solidFill>
              </a:rPr>
              <a:t>Document/correspondence </a:t>
            </a:r>
            <a:r>
              <a:rPr lang="en-US" sz="1000" dirty="0">
                <a:solidFill>
                  <a:schemeClr val="bg1"/>
                </a:solidFill>
              </a:rPr>
              <a:t>archives</a:t>
            </a:r>
          </a:p>
          <a:p>
            <a:pPr marL="117475" indent="-117475">
              <a:spcBef>
                <a:spcPct val="40000"/>
              </a:spcBef>
              <a:buClr>
                <a:srgbClr val="FFC000"/>
              </a:buClr>
              <a:buSzPct val="125000"/>
              <a:buFont typeface="Arial" pitchFamily="34" charset="0"/>
              <a:buChar char="•"/>
            </a:pPr>
            <a:r>
              <a:rPr lang="en-US" sz="1000" b="1" dirty="0" smtClean="0">
                <a:solidFill>
                  <a:srgbClr val="FF9900"/>
                </a:solidFill>
              </a:rPr>
              <a:t>SharePoint</a:t>
            </a:r>
            <a:endParaRPr lang="en-US" sz="1000" b="1" dirty="0">
              <a:solidFill>
                <a:srgbClr val="FF9900"/>
              </a:solidFill>
            </a:endParaRPr>
          </a:p>
          <a:p>
            <a:pPr algn="l">
              <a:spcBef>
                <a:spcPct val="30000"/>
              </a:spcBef>
            </a:pPr>
            <a:endParaRPr lang="en-US" sz="1000" dirty="0">
              <a:solidFill>
                <a:schemeClr val="bg1"/>
              </a:solidFill>
            </a:endParaRPr>
          </a:p>
        </p:txBody>
      </p:sp>
      <p:sp>
        <p:nvSpPr>
          <p:cNvPr id="25" name="AutoShape 39"/>
          <p:cNvSpPr>
            <a:spLocks noChangeArrowheads="1"/>
          </p:cNvSpPr>
          <p:nvPr/>
        </p:nvSpPr>
        <p:spPr bwMode="auto">
          <a:xfrm>
            <a:off x="3899670" y="4550886"/>
            <a:ext cx="685800" cy="685800"/>
          </a:xfrm>
          <a:prstGeom prst="upArrow">
            <a:avLst>
              <a:gd name="adj1" fmla="val 50000"/>
              <a:gd name="adj2" fmla="val 25000"/>
            </a:avLst>
          </a:prstGeom>
          <a:solidFill>
            <a:schemeClr val="bg1">
              <a:lumMod val="75000"/>
            </a:schemeClr>
          </a:solidFill>
          <a:ln w="25400" algn="ctr">
            <a:noFill/>
            <a:miter lim="800000"/>
            <a:headEnd/>
            <a:tailEnd/>
          </a:ln>
        </p:spPr>
        <p:txBody>
          <a:bodyPr anchor="ctr">
            <a:spAutoFit/>
          </a:bodyPr>
          <a:lstStyle/>
          <a:p>
            <a:endParaRPr lang="en-US" dirty="0"/>
          </a:p>
        </p:txBody>
      </p:sp>
      <p:sp>
        <p:nvSpPr>
          <p:cNvPr id="26" name="AutoShape 39"/>
          <p:cNvSpPr>
            <a:spLocks noChangeArrowheads="1"/>
          </p:cNvSpPr>
          <p:nvPr/>
        </p:nvSpPr>
        <p:spPr bwMode="auto">
          <a:xfrm>
            <a:off x="6098837" y="4550886"/>
            <a:ext cx="685800" cy="685800"/>
          </a:xfrm>
          <a:prstGeom prst="upArrow">
            <a:avLst>
              <a:gd name="adj1" fmla="val 50000"/>
              <a:gd name="adj2" fmla="val 25000"/>
            </a:avLst>
          </a:prstGeom>
          <a:solidFill>
            <a:schemeClr val="bg1">
              <a:lumMod val="75000"/>
            </a:schemeClr>
          </a:solidFill>
          <a:ln w="25400" algn="ctr">
            <a:noFill/>
            <a:miter lim="800000"/>
            <a:headEnd/>
            <a:tailEnd/>
          </a:ln>
        </p:spPr>
        <p:txBody>
          <a:bodyPr anchor="ctr">
            <a:spAutoFit/>
          </a:bodyPr>
          <a:lstStyle/>
          <a:p>
            <a:endParaRPr lang="en-US" dirty="0"/>
          </a:p>
        </p:txBody>
      </p:sp>
      <p:sp>
        <p:nvSpPr>
          <p:cNvPr id="23" name="AutoShape 39"/>
          <p:cNvSpPr>
            <a:spLocks noChangeArrowheads="1"/>
          </p:cNvSpPr>
          <p:nvPr/>
        </p:nvSpPr>
        <p:spPr bwMode="auto">
          <a:xfrm>
            <a:off x="8264336" y="4550886"/>
            <a:ext cx="685800" cy="685800"/>
          </a:xfrm>
          <a:prstGeom prst="upArrow">
            <a:avLst>
              <a:gd name="adj1" fmla="val 50000"/>
              <a:gd name="adj2" fmla="val 25000"/>
            </a:avLst>
          </a:prstGeom>
          <a:solidFill>
            <a:schemeClr val="bg1">
              <a:lumMod val="75000"/>
            </a:schemeClr>
          </a:solidFill>
          <a:ln w="25400" algn="ctr">
            <a:noFill/>
            <a:miter lim="800000"/>
            <a:headEnd/>
            <a:tailEnd/>
          </a:ln>
        </p:spPr>
        <p:txBody>
          <a:bodyPr anchor="ctr">
            <a:spAutoFit/>
          </a:bodyPr>
          <a:lstStyle/>
          <a:p>
            <a:endParaRPr lang="en-US" dirty="0"/>
          </a:p>
        </p:txBody>
      </p:sp>
      <p:sp>
        <p:nvSpPr>
          <p:cNvPr id="24" name="AutoShape 39"/>
          <p:cNvSpPr>
            <a:spLocks noChangeArrowheads="1"/>
          </p:cNvSpPr>
          <p:nvPr/>
        </p:nvSpPr>
        <p:spPr bwMode="auto">
          <a:xfrm>
            <a:off x="1711136" y="4550886"/>
            <a:ext cx="685800" cy="685800"/>
          </a:xfrm>
          <a:prstGeom prst="upArrow">
            <a:avLst>
              <a:gd name="adj1" fmla="val 50000"/>
              <a:gd name="adj2" fmla="val 25000"/>
            </a:avLst>
          </a:prstGeom>
          <a:solidFill>
            <a:schemeClr val="bg1">
              <a:lumMod val="75000"/>
            </a:schemeClr>
          </a:solidFill>
          <a:ln w="25400" algn="ctr">
            <a:noFill/>
            <a:miter lim="800000"/>
            <a:headEnd/>
            <a:tailEnd/>
          </a:ln>
        </p:spPr>
        <p:txBody>
          <a:bodyPr anchor="ctr">
            <a:spAutoFit/>
          </a:bodyPr>
          <a:lstStyle/>
          <a:p>
            <a:endParaRPr lang="en-US" dirty="0"/>
          </a:p>
        </p:txBody>
      </p:sp>
      <p:sp>
        <p:nvSpPr>
          <p:cNvPr id="24577" name="Rectangle 2"/>
          <p:cNvSpPr>
            <a:spLocks noGrp="1" noChangeArrowheads="1"/>
          </p:cNvSpPr>
          <p:nvPr>
            <p:ph type="title"/>
          </p:nvPr>
        </p:nvSpPr>
        <p:spPr>
          <a:xfrm>
            <a:off x="762000" y="838200"/>
            <a:ext cx="8686800" cy="288925"/>
          </a:xfrm>
        </p:spPr>
        <p:txBody>
          <a:bodyPr/>
          <a:lstStyle/>
          <a:p>
            <a:pPr lvl="1"/>
            <a:r>
              <a:rPr lang="en-US" sz="2300" dirty="0" smtClean="0"/>
              <a:t>Present tense:  ITS (</a:t>
            </a:r>
            <a:r>
              <a:rPr lang="en-US" sz="2300" dirty="0" err="1" smtClean="0"/>
              <a:t>InformationTechnology</a:t>
            </a:r>
            <a:r>
              <a:rPr lang="en-US" sz="2300" dirty="0" smtClean="0"/>
              <a:t> Services) today</a:t>
            </a:r>
            <a:endParaRPr lang="en-US" sz="2300" dirty="0" smtClean="0">
              <a:solidFill>
                <a:srgbClr val="FF0000"/>
              </a:solidFill>
            </a:endParaRPr>
          </a:p>
        </p:txBody>
      </p:sp>
      <p:sp>
        <p:nvSpPr>
          <p:cNvPr id="4" name="Text Box 6"/>
          <p:cNvSpPr txBox="1">
            <a:spLocks noChangeArrowheads="1"/>
          </p:cNvSpPr>
          <p:nvPr/>
        </p:nvSpPr>
        <p:spPr bwMode="auto">
          <a:xfrm>
            <a:off x="1069637" y="5073650"/>
            <a:ext cx="5943599" cy="548640"/>
          </a:xfrm>
          <a:prstGeom prst="rect">
            <a:avLst/>
          </a:prstGeom>
          <a:solidFill>
            <a:schemeClr val="accent2">
              <a:lumMod val="75000"/>
            </a:schemeClr>
          </a:solidFill>
          <a:ln w="9525" algn="ctr">
            <a:noFill/>
            <a:miter lim="800000"/>
            <a:headEnd/>
            <a:tailEnd/>
          </a:ln>
        </p:spPr>
        <p:txBody>
          <a:bodyPr>
            <a:noAutofit/>
          </a:bodyPr>
          <a:lstStyle/>
          <a:p>
            <a:pPr algn="ctr"/>
            <a:r>
              <a:rPr lang="en-US" sz="1400" b="1" dirty="0">
                <a:solidFill>
                  <a:schemeClr val="bg1"/>
                </a:solidFill>
              </a:rPr>
              <a:t>Information Technology Infrastructure</a:t>
            </a:r>
          </a:p>
          <a:p>
            <a:pPr marL="117475" indent="-117475" algn="ctr">
              <a:buSzPct val="125000"/>
              <a:buFont typeface="Arial" pitchFamily="34" charset="0"/>
              <a:buChar char="•"/>
            </a:pPr>
            <a:r>
              <a:rPr lang="en-US" sz="1000" b="1" dirty="0">
                <a:solidFill>
                  <a:srgbClr val="FF9900"/>
                </a:solidFill>
              </a:rPr>
              <a:t>24x7 data center operations, network, operating systems, database </a:t>
            </a:r>
            <a:r>
              <a:rPr lang="en-US" sz="1000" b="1" dirty="0" smtClean="0">
                <a:solidFill>
                  <a:srgbClr val="FF9900"/>
                </a:solidFill>
              </a:rPr>
              <a:t>administration</a:t>
            </a:r>
            <a:endParaRPr lang="en-US" sz="1000" b="1" dirty="0">
              <a:solidFill>
                <a:srgbClr val="FF9900"/>
              </a:solidFill>
            </a:endParaRPr>
          </a:p>
        </p:txBody>
      </p:sp>
      <p:sp>
        <p:nvSpPr>
          <p:cNvPr id="6" name="AutoShape 14"/>
          <p:cNvSpPr>
            <a:spLocks noChangeArrowheads="1"/>
          </p:cNvSpPr>
          <p:nvPr/>
        </p:nvSpPr>
        <p:spPr bwMode="auto">
          <a:xfrm>
            <a:off x="3936662" y="4997453"/>
            <a:ext cx="457200" cy="457200"/>
          </a:xfrm>
          <a:prstGeom prst="upArrow">
            <a:avLst>
              <a:gd name="adj1" fmla="val 50000"/>
              <a:gd name="adj2" fmla="val 25000"/>
            </a:avLst>
          </a:prstGeom>
          <a:noFill/>
          <a:ln w="9525" algn="ctr">
            <a:noFill/>
            <a:miter lim="800000"/>
            <a:headEnd/>
            <a:tailEnd/>
          </a:ln>
        </p:spPr>
        <p:txBody>
          <a:bodyPr wrap="none" anchor="ctr">
            <a:spAutoFit/>
          </a:bodyPr>
          <a:lstStyle/>
          <a:p>
            <a:endParaRPr lang="en-US"/>
          </a:p>
        </p:txBody>
      </p:sp>
      <p:sp>
        <p:nvSpPr>
          <p:cNvPr id="7" name="Line 16"/>
          <p:cNvSpPr>
            <a:spLocks noChangeShapeType="1"/>
          </p:cNvSpPr>
          <p:nvPr/>
        </p:nvSpPr>
        <p:spPr bwMode="auto">
          <a:xfrm flipV="1">
            <a:off x="4393862" y="5073653"/>
            <a:ext cx="0" cy="381000"/>
          </a:xfrm>
          <a:prstGeom prst="line">
            <a:avLst/>
          </a:prstGeom>
          <a:noFill/>
          <a:ln w="9525">
            <a:noFill/>
            <a:round/>
            <a:headEnd/>
            <a:tailEnd type="triangle" w="med" len="med"/>
          </a:ln>
        </p:spPr>
        <p:txBody>
          <a:bodyPr wrap="none" anchor="ctr">
            <a:spAutoFit/>
          </a:bodyPr>
          <a:lstStyle/>
          <a:p>
            <a:endParaRPr lang="en-US"/>
          </a:p>
        </p:txBody>
      </p:sp>
      <p:sp>
        <p:nvSpPr>
          <p:cNvPr id="8" name="Text Box 24"/>
          <p:cNvSpPr txBox="1">
            <a:spLocks noChangeArrowheads="1"/>
          </p:cNvSpPr>
          <p:nvPr/>
        </p:nvSpPr>
        <p:spPr bwMode="auto">
          <a:xfrm>
            <a:off x="7266427" y="5073653"/>
            <a:ext cx="2390775" cy="548640"/>
          </a:xfrm>
          <a:prstGeom prst="rect">
            <a:avLst/>
          </a:prstGeom>
          <a:solidFill>
            <a:schemeClr val="accent2"/>
          </a:solidFill>
          <a:ln w="9525" algn="ctr">
            <a:noFill/>
            <a:miter lim="800000"/>
            <a:headEnd/>
            <a:tailEnd/>
          </a:ln>
        </p:spPr>
        <p:txBody>
          <a:bodyPr>
            <a:noAutofit/>
          </a:bodyPr>
          <a:lstStyle/>
          <a:p>
            <a:pPr algn="ctr"/>
            <a:r>
              <a:rPr lang="en-US" sz="1400" b="1" dirty="0">
                <a:solidFill>
                  <a:schemeClr val="bg1"/>
                </a:solidFill>
              </a:rPr>
              <a:t>Systemwide Coordination </a:t>
            </a:r>
            <a:br>
              <a:rPr lang="en-US" sz="1400" b="1" dirty="0">
                <a:solidFill>
                  <a:schemeClr val="bg1"/>
                </a:solidFill>
              </a:rPr>
            </a:br>
            <a:r>
              <a:rPr lang="en-US" sz="1400" b="1" dirty="0">
                <a:solidFill>
                  <a:schemeClr val="bg1"/>
                </a:solidFill>
              </a:rPr>
              <a:t>&amp; Response</a:t>
            </a:r>
          </a:p>
        </p:txBody>
      </p:sp>
      <p:sp>
        <p:nvSpPr>
          <p:cNvPr id="15" name="Line 40"/>
          <p:cNvSpPr>
            <a:spLocks noChangeShapeType="1"/>
          </p:cNvSpPr>
          <p:nvPr/>
        </p:nvSpPr>
        <p:spPr bwMode="auto">
          <a:xfrm flipV="1">
            <a:off x="8889662" y="3854453"/>
            <a:ext cx="0" cy="381000"/>
          </a:xfrm>
          <a:prstGeom prst="line">
            <a:avLst/>
          </a:prstGeom>
          <a:noFill/>
          <a:ln w="9525">
            <a:noFill/>
            <a:round/>
            <a:headEnd/>
            <a:tailEnd type="triangle" w="med" len="med"/>
          </a:ln>
        </p:spPr>
        <p:txBody>
          <a:bodyPr wrap="none" anchor="ctr">
            <a:spAutoFit/>
          </a:bodyPr>
          <a:lstStyle/>
          <a:p>
            <a:endParaRPr lang="en-US" dirty="0"/>
          </a:p>
        </p:txBody>
      </p:sp>
      <p:sp>
        <p:nvSpPr>
          <p:cNvPr id="16" name="Line 41"/>
          <p:cNvSpPr>
            <a:spLocks noChangeShapeType="1"/>
          </p:cNvSpPr>
          <p:nvPr/>
        </p:nvSpPr>
        <p:spPr bwMode="auto">
          <a:xfrm flipV="1">
            <a:off x="8813462" y="4768853"/>
            <a:ext cx="0" cy="304800"/>
          </a:xfrm>
          <a:prstGeom prst="line">
            <a:avLst/>
          </a:prstGeom>
          <a:noFill/>
          <a:ln w="9525">
            <a:noFill/>
            <a:round/>
            <a:headEnd/>
            <a:tailEnd type="triangle" w="med" len="med"/>
          </a:ln>
        </p:spPr>
        <p:txBody>
          <a:bodyPr wrap="none" anchor="ctr">
            <a:spAutoFit/>
          </a:bodyPr>
          <a:lstStyle/>
          <a:p>
            <a:endParaRPr lang="en-US" dirty="0"/>
          </a:p>
        </p:txBody>
      </p:sp>
      <p:sp>
        <p:nvSpPr>
          <p:cNvPr id="17" name="Line 42"/>
          <p:cNvSpPr>
            <a:spLocks noChangeShapeType="1"/>
          </p:cNvSpPr>
          <p:nvPr/>
        </p:nvSpPr>
        <p:spPr bwMode="auto">
          <a:xfrm flipV="1">
            <a:off x="8889662" y="3854453"/>
            <a:ext cx="0" cy="381000"/>
          </a:xfrm>
          <a:prstGeom prst="line">
            <a:avLst/>
          </a:prstGeom>
          <a:noFill/>
          <a:ln w="9525">
            <a:noFill/>
            <a:round/>
            <a:headEnd/>
            <a:tailEnd type="triangle" w="med" len="med"/>
          </a:ln>
        </p:spPr>
        <p:txBody>
          <a:bodyPr wrap="none" anchor="ctr">
            <a:spAutoFit/>
          </a:bodyPr>
          <a:lstStyle/>
          <a:p>
            <a:endParaRPr lang="en-US" dirty="0"/>
          </a:p>
        </p:txBody>
      </p:sp>
      <p:sp>
        <p:nvSpPr>
          <p:cNvPr id="18" name="Line 43"/>
          <p:cNvSpPr>
            <a:spLocks noChangeShapeType="1"/>
          </p:cNvSpPr>
          <p:nvPr/>
        </p:nvSpPr>
        <p:spPr bwMode="auto">
          <a:xfrm>
            <a:off x="8889662" y="4921253"/>
            <a:ext cx="0" cy="0"/>
          </a:xfrm>
          <a:prstGeom prst="line">
            <a:avLst/>
          </a:prstGeom>
          <a:noFill/>
          <a:ln w="9525">
            <a:noFill/>
            <a:round/>
            <a:headEnd/>
            <a:tailEnd type="triangle" w="med" len="med"/>
          </a:ln>
        </p:spPr>
        <p:txBody>
          <a:bodyPr wrap="none" anchor="ctr">
            <a:spAutoFit/>
          </a:bodyPr>
          <a:lstStyle/>
          <a:p>
            <a:endParaRPr lang="en-US" dirty="0"/>
          </a:p>
        </p:txBody>
      </p:sp>
      <p:sp>
        <p:nvSpPr>
          <p:cNvPr id="22" name="Text Box 24"/>
          <p:cNvSpPr txBox="1">
            <a:spLocks noChangeArrowheads="1"/>
          </p:cNvSpPr>
          <p:nvPr/>
        </p:nvSpPr>
        <p:spPr bwMode="auto">
          <a:xfrm>
            <a:off x="1752600" y="6781800"/>
            <a:ext cx="8077200" cy="530915"/>
          </a:xfrm>
          <a:prstGeom prst="rect">
            <a:avLst/>
          </a:prstGeom>
          <a:noFill/>
          <a:ln w="9525" algn="ctr">
            <a:noFill/>
            <a:miter lim="800000"/>
            <a:headEnd/>
            <a:tailEnd/>
          </a:ln>
        </p:spPr>
        <p:txBody>
          <a:bodyPr wrap="square">
            <a:spAutoFit/>
          </a:bodyPr>
          <a:lstStyle/>
          <a:p>
            <a:r>
              <a:rPr lang="en-US" sz="950" baseline="30000" dirty="0" smtClean="0"/>
              <a:t>1</a:t>
            </a:r>
            <a:r>
              <a:rPr lang="en-US" sz="950" dirty="0" smtClean="0"/>
              <a:t> Data collection, analysis &amp; reporting:  20 systems collect student, personnel, compensation, finance, budget, equipment, facilities, assets, contracts/grants data.  Data is used for key reports such as </a:t>
            </a:r>
            <a:r>
              <a:rPr lang="en-US" sz="950" i="1" dirty="0" smtClean="0"/>
              <a:t>Executive Compensation Report, Statistical Summary of Students/Staff, UC Financial Report,</a:t>
            </a:r>
            <a:r>
              <a:rPr lang="en-US" sz="950" dirty="0" smtClean="0"/>
              <a:t> etc.</a:t>
            </a:r>
            <a:r>
              <a:rPr lang="en-US" sz="950" i="1" dirty="0" smtClean="0"/>
              <a:t> </a:t>
            </a:r>
            <a:r>
              <a:rPr lang="en-US" sz="950" dirty="0" smtClean="0"/>
              <a:t> </a:t>
            </a:r>
            <a:endParaRPr lang="en-US" sz="950" b="1" dirty="0"/>
          </a:p>
        </p:txBody>
      </p:sp>
      <p:sp>
        <p:nvSpPr>
          <p:cNvPr id="20" name="AutoShape 46"/>
          <p:cNvSpPr>
            <a:spLocks noChangeArrowheads="1"/>
          </p:cNvSpPr>
          <p:nvPr/>
        </p:nvSpPr>
        <p:spPr bwMode="auto">
          <a:xfrm>
            <a:off x="4089062" y="5532622"/>
            <a:ext cx="685800" cy="685800"/>
          </a:xfrm>
          <a:prstGeom prst="upArrow">
            <a:avLst>
              <a:gd name="adj1" fmla="val 50000"/>
              <a:gd name="adj2" fmla="val 25000"/>
            </a:avLst>
          </a:prstGeom>
          <a:solidFill>
            <a:schemeClr val="bg1">
              <a:lumMod val="75000"/>
            </a:schemeClr>
          </a:solidFill>
          <a:ln w="25400" algn="ctr">
            <a:noFill/>
            <a:miter lim="800000"/>
            <a:headEnd/>
            <a:tailEnd/>
          </a:ln>
        </p:spPr>
        <p:txBody>
          <a:bodyPr wrap="square" anchor="ctr">
            <a:spAutoFit/>
          </a:bodyPr>
          <a:lstStyle/>
          <a:p>
            <a:endParaRPr lang="en-US" dirty="0"/>
          </a:p>
        </p:txBody>
      </p:sp>
      <p:sp>
        <p:nvSpPr>
          <p:cNvPr id="21" name="AutoShape 47"/>
          <p:cNvSpPr>
            <a:spLocks noChangeArrowheads="1"/>
          </p:cNvSpPr>
          <p:nvPr/>
        </p:nvSpPr>
        <p:spPr bwMode="auto">
          <a:xfrm>
            <a:off x="8280062" y="5532622"/>
            <a:ext cx="685800" cy="685800"/>
          </a:xfrm>
          <a:prstGeom prst="upArrow">
            <a:avLst>
              <a:gd name="adj1" fmla="val 50000"/>
              <a:gd name="adj2" fmla="val 25000"/>
            </a:avLst>
          </a:prstGeom>
          <a:solidFill>
            <a:schemeClr val="bg1">
              <a:lumMod val="75000"/>
            </a:schemeClr>
          </a:solidFill>
          <a:ln w="25400" algn="ctr">
            <a:noFill/>
            <a:miter lim="800000"/>
            <a:headEnd/>
            <a:tailEnd/>
          </a:ln>
        </p:spPr>
        <p:txBody>
          <a:bodyPr wrap="square" anchor="ctr">
            <a:spAutoFit/>
          </a:bodyPr>
          <a:lstStyle/>
          <a:p>
            <a:endParaRPr lang="en-US" dirty="0"/>
          </a:p>
        </p:txBody>
      </p:sp>
      <p:sp>
        <p:nvSpPr>
          <p:cNvPr id="19" name="Text Box 45"/>
          <p:cNvSpPr txBox="1">
            <a:spLocks noChangeArrowheads="1"/>
          </p:cNvSpPr>
          <p:nvPr/>
        </p:nvSpPr>
        <p:spPr bwMode="auto">
          <a:xfrm>
            <a:off x="1082040" y="5928360"/>
            <a:ext cx="8595360" cy="548640"/>
          </a:xfrm>
          <a:prstGeom prst="rect">
            <a:avLst/>
          </a:prstGeom>
          <a:solidFill>
            <a:schemeClr val="bg1">
              <a:lumMod val="50000"/>
            </a:schemeClr>
          </a:solidFill>
          <a:ln w="9525" algn="ctr">
            <a:noFill/>
            <a:miter lim="800000"/>
            <a:headEnd/>
            <a:tailEnd/>
          </a:ln>
        </p:spPr>
        <p:txBody>
          <a:bodyPr wrap="square">
            <a:noAutofit/>
          </a:bodyPr>
          <a:lstStyle/>
          <a:p>
            <a:pPr algn="ctr"/>
            <a:r>
              <a:rPr lang="en-US" sz="2600" b="1" dirty="0">
                <a:solidFill>
                  <a:schemeClr val="bg1"/>
                </a:solidFill>
              </a:rPr>
              <a:t>Services Delivered by IR&amp;C</a:t>
            </a:r>
          </a:p>
          <a:p>
            <a:pPr algn="ctr"/>
            <a:endParaRPr lang="en-US" sz="1000" dirty="0">
              <a:solidFill>
                <a:schemeClr val="bg1"/>
              </a:solidFill>
            </a:endParaRPr>
          </a:p>
        </p:txBody>
      </p:sp>
      <p:sp>
        <p:nvSpPr>
          <p:cNvPr id="27" name="Rectangle 26"/>
          <p:cNvSpPr/>
          <p:nvPr/>
        </p:nvSpPr>
        <p:spPr>
          <a:xfrm>
            <a:off x="6705600" y="304800"/>
            <a:ext cx="3124200" cy="461665"/>
          </a:xfrm>
          <a:prstGeom prst="rect">
            <a:avLst/>
          </a:prstGeom>
        </p:spPr>
        <p:txBody>
          <a:bodyPr wrap="square">
            <a:spAutoFit/>
          </a:bodyPr>
          <a:lstStyle/>
          <a:p>
            <a:pPr algn="ctr"/>
            <a:r>
              <a:rPr lang="en-US" sz="1200" b="1" dirty="0" smtClean="0">
                <a:solidFill>
                  <a:srgbClr val="FF9900"/>
                </a:solidFill>
              </a:rPr>
              <a:t>Bold orange font indicates</a:t>
            </a:r>
          </a:p>
          <a:p>
            <a:pPr algn="ctr"/>
            <a:r>
              <a:rPr lang="en-US" sz="1200" b="1" dirty="0" smtClean="0">
                <a:solidFill>
                  <a:srgbClr val="FF9900"/>
                </a:solidFill>
              </a:rPr>
              <a:t>significant change since ‘04 </a:t>
            </a:r>
            <a:endParaRPr lang="en-US" sz="1200" b="1" dirty="0">
              <a:solidFill>
                <a:srgbClr val="FF9900"/>
              </a:solidFill>
            </a:endParaRPr>
          </a:p>
        </p:txBody>
      </p:sp>
    </p:spTree>
    <p:custDataLst>
      <p:tags r:id="rId1"/>
    </p:custDataLst>
  </p:cSld>
  <p:clrMapOvr>
    <a:masterClrMapping/>
  </p:clrMapOvr>
  <p:transition>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Placeholder 2"/>
          <p:cNvSpPr>
            <a:spLocks noGrp="1"/>
          </p:cNvSpPr>
          <p:nvPr>
            <p:ph type="body" idx="1"/>
          </p:nvPr>
        </p:nvSpPr>
        <p:spPr/>
        <p:txBody>
          <a:bodyPr/>
          <a:lstStyle/>
          <a:p>
            <a:r>
              <a:rPr lang="en-US" dirty="0" smtClean="0"/>
              <a:t>Welcome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762000" y="838200"/>
            <a:ext cx="8686800" cy="288925"/>
          </a:xfrm>
        </p:spPr>
        <p:txBody>
          <a:bodyPr/>
          <a:lstStyle/>
          <a:p>
            <a:pPr lvl="1"/>
            <a:r>
              <a:rPr lang="en-US" sz="2300" dirty="0" smtClean="0"/>
              <a:t>ITS units today: </a:t>
            </a:r>
            <a:endParaRPr lang="en-US" sz="2300" dirty="0" smtClean="0">
              <a:solidFill>
                <a:srgbClr val="FF0000"/>
              </a:solidFill>
            </a:endParaRPr>
          </a:p>
        </p:txBody>
      </p:sp>
      <p:sp>
        <p:nvSpPr>
          <p:cNvPr id="3" name="Rectangle 2"/>
          <p:cNvSpPr/>
          <p:nvPr/>
        </p:nvSpPr>
        <p:spPr>
          <a:xfrm>
            <a:off x="3994692" y="2314575"/>
            <a:ext cx="2409825" cy="1600200"/>
          </a:xfrm>
          <a:prstGeom prst="rect">
            <a:avLst/>
          </a:prstGeom>
        </p:spPr>
        <p:txBody>
          <a:bodyPr wrap="square">
            <a:noAutofit/>
          </a:bodyPr>
          <a:lstStyle/>
          <a:p>
            <a:pPr marL="233363" indent="-233363">
              <a:buClr>
                <a:schemeClr val="bg2"/>
              </a:buClr>
              <a:buSzPct val="125000"/>
              <a:buFont typeface="Arial" pitchFamily="34" charset="0"/>
              <a:buChar char="•"/>
            </a:pPr>
            <a:r>
              <a:rPr lang="en-US" dirty="0" smtClean="0"/>
              <a:t>IT strategic planning</a:t>
            </a:r>
          </a:p>
          <a:p>
            <a:pPr marL="233363" indent="-233363">
              <a:buClr>
                <a:schemeClr val="bg2"/>
              </a:buClr>
              <a:buSzPct val="125000"/>
              <a:buFont typeface="Arial" pitchFamily="34" charset="0"/>
              <a:buChar char="•"/>
            </a:pPr>
            <a:r>
              <a:rPr lang="en-US" dirty="0" smtClean="0"/>
              <a:t>ITLC executive committee</a:t>
            </a:r>
          </a:p>
          <a:p>
            <a:pPr marL="233363" indent="-233363">
              <a:buClr>
                <a:schemeClr val="bg2"/>
              </a:buClr>
              <a:buSzPct val="125000"/>
              <a:buFont typeface="Arial" pitchFamily="34" charset="0"/>
              <a:buChar char="•"/>
            </a:pPr>
            <a:r>
              <a:rPr lang="en-US" dirty="0" smtClean="0"/>
              <a:t>IT policy</a:t>
            </a:r>
          </a:p>
          <a:p>
            <a:pPr marL="233363" indent="-233363">
              <a:buClr>
                <a:schemeClr val="bg2"/>
              </a:buClr>
              <a:buSzPct val="125000"/>
              <a:buFont typeface="Arial" pitchFamily="34" charset="0"/>
              <a:buChar char="•"/>
            </a:pPr>
            <a:r>
              <a:rPr lang="en-US" dirty="0" smtClean="0"/>
              <a:t>Information privacy/security</a:t>
            </a:r>
          </a:p>
          <a:p>
            <a:pPr marL="233363" indent="-233363">
              <a:buClr>
                <a:schemeClr val="bg2"/>
              </a:buClr>
              <a:buSzPct val="125000"/>
              <a:buFont typeface="Arial" pitchFamily="34" charset="0"/>
              <a:buChar char="•"/>
            </a:pPr>
            <a:r>
              <a:rPr lang="en-US" dirty="0" smtClean="0"/>
              <a:t>CENIC governance</a:t>
            </a:r>
          </a:p>
          <a:p>
            <a:pPr marL="233363" indent="-233363">
              <a:buClr>
                <a:schemeClr val="bg2"/>
              </a:buClr>
              <a:buSzPct val="125000"/>
              <a:buFont typeface="Arial" pitchFamily="34" charset="0"/>
              <a:buChar char="•"/>
            </a:pPr>
            <a:r>
              <a:rPr lang="en-US" dirty="0" smtClean="0"/>
              <a:t>FCC license </a:t>
            </a:r>
          </a:p>
          <a:p>
            <a:pPr marL="233363" indent="-233363">
              <a:buClr>
                <a:schemeClr val="bg2"/>
              </a:buClr>
              <a:buSzPct val="125000"/>
              <a:buFont typeface="Arial" pitchFamily="34" charset="0"/>
              <a:buChar char="•"/>
            </a:pPr>
            <a:r>
              <a:rPr lang="en-US" dirty="0" smtClean="0"/>
              <a:t>Coordination</a:t>
            </a:r>
          </a:p>
          <a:p>
            <a:pPr marL="1147763" lvl="2" indent="-233363">
              <a:buClr>
                <a:schemeClr val="bg1">
                  <a:lumMod val="50000"/>
                </a:schemeClr>
              </a:buClr>
              <a:buSzPct val="125000"/>
              <a:buFont typeface="Trebuchet MS" pitchFamily="34" charset="0"/>
              <a:buChar char="—"/>
            </a:pPr>
            <a:endParaRPr lang="en-US" sz="1500" dirty="0" smtClean="0"/>
          </a:p>
        </p:txBody>
      </p:sp>
      <p:sp>
        <p:nvSpPr>
          <p:cNvPr id="4" name="Rectangle 3"/>
          <p:cNvSpPr/>
          <p:nvPr/>
        </p:nvSpPr>
        <p:spPr>
          <a:xfrm>
            <a:off x="6858000" y="2847975"/>
            <a:ext cx="2362200" cy="1447800"/>
          </a:xfrm>
          <a:prstGeom prst="rect">
            <a:avLst/>
          </a:prstGeom>
        </p:spPr>
        <p:txBody>
          <a:bodyPr wrap="square">
            <a:noAutofit/>
          </a:bodyPr>
          <a:lstStyle/>
          <a:p>
            <a:pPr marL="233363" lvl="2" indent="-233363">
              <a:buClr>
                <a:schemeClr val="bg2"/>
              </a:buClr>
              <a:buSzPct val="125000"/>
              <a:buFont typeface="Arial" pitchFamily="34" charset="0"/>
              <a:buChar char="•"/>
            </a:pPr>
            <a:r>
              <a:rPr lang="en-US" dirty="0" smtClean="0"/>
              <a:t>Tech Desk</a:t>
            </a:r>
          </a:p>
          <a:p>
            <a:pPr marL="233363" lvl="2" indent="-233363">
              <a:buClr>
                <a:schemeClr val="bg2"/>
              </a:buClr>
              <a:buSzPct val="125000"/>
              <a:buFont typeface="Arial" pitchFamily="34" charset="0"/>
              <a:buChar char="•"/>
            </a:pPr>
            <a:r>
              <a:rPr lang="en-US" dirty="0" smtClean="0"/>
              <a:t>Data Center</a:t>
            </a:r>
          </a:p>
          <a:p>
            <a:pPr marL="233363" lvl="2" indent="-233363">
              <a:buClr>
                <a:schemeClr val="bg2"/>
              </a:buClr>
              <a:buSzPct val="125000"/>
              <a:buFont typeface="Arial" pitchFamily="34" charset="0"/>
              <a:buChar char="•"/>
            </a:pPr>
            <a:r>
              <a:rPr lang="en-US" dirty="0" smtClean="0"/>
              <a:t>Operations</a:t>
            </a:r>
          </a:p>
          <a:p>
            <a:pPr marL="233363" lvl="2" indent="-233363">
              <a:buClr>
                <a:schemeClr val="bg2"/>
              </a:buClr>
              <a:buSzPct val="125000"/>
              <a:buFont typeface="Arial" pitchFamily="34" charset="0"/>
              <a:buChar char="•"/>
            </a:pPr>
            <a:r>
              <a:rPr lang="en-US" dirty="0" smtClean="0"/>
              <a:t>Network and Telecom Services</a:t>
            </a:r>
          </a:p>
          <a:p>
            <a:pPr marL="233363" lvl="2" indent="-233363">
              <a:buClr>
                <a:schemeClr val="bg2"/>
              </a:buClr>
              <a:buSzPct val="125000"/>
              <a:buFont typeface="Arial" pitchFamily="34" charset="0"/>
              <a:buChar char="•"/>
            </a:pPr>
            <a:r>
              <a:rPr lang="en-US" dirty="0" smtClean="0"/>
              <a:t>Server Maintenance and Support</a:t>
            </a:r>
          </a:p>
          <a:p>
            <a:pPr marL="233363" lvl="2" indent="-233363">
              <a:buClr>
                <a:schemeClr val="bg2"/>
              </a:buClr>
              <a:buSzPct val="125000"/>
              <a:buFont typeface="Arial" pitchFamily="34" charset="0"/>
              <a:buChar char="•"/>
            </a:pPr>
            <a:r>
              <a:rPr lang="en-US" dirty="0" smtClean="0"/>
              <a:t>Mainframe Services </a:t>
            </a:r>
          </a:p>
          <a:p>
            <a:pPr marL="233363" indent="-233363">
              <a:buClr>
                <a:schemeClr val="bg2"/>
              </a:buClr>
              <a:buSzPct val="125000"/>
              <a:buFont typeface="Arial" pitchFamily="34" charset="0"/>
              <a:buChar char="•"/>
            </a:pPr>
            <a:endParaRPr lang="en-US" sz="1500" dirty="0" smtClean="0"/>
          </a:p>
        </p:txBody>
      </p:sp>
      <p:sp>
        <p:nvSpPr>
          <p:cNvPr id="5" name="Rectangle 4"/>
          <p:cNvSpPr/>
          <p:nvPr/>
        </p:nvSpPr>
        <p:spPr>
          <a:xfrm>
            <a:off x="1057275" y="2971800"/>
            <a:ext cx="2362200" cy="2286000"/>
          </a:xfrm>
          <a:prstGeom prst="rect">
            <a:avLst/>
          </a:prstGeom>
        </p:spPr>
        <p:txBody>
          <a:bodyPr wrap="square">
            <a:noAutofit/>
          </a:bodyPr>
          <a:lstStyle/>
          <a:p>
            <a:pPr marL="233363" indent="-233363">
              <a:buClr>
                <a:schemeClr val="bg2"/>
              </a:buClr>
              <a:buSzPct val="125000"/>
              <a:buFont typeface="Arial" pitchFamily="34" charset="0"/>
              <a:buChar char="•"/>
            </a:pPr>
            <a:r>
              <a:rPr lang="en-US" dirty="0" smtClean="0"/>
              <a:t>PPS</a:t>
            </a:r>
          </a:p>
          <a:p>
            <a:pPr marL="233363" indent="-233363">
              <a:buClr>
                <a:schemeClr val="bg2"/>
              </a:buClr>
              <a:buSzPct val="125000"/>
              <a:buFont typeface="Arial" pitchFamily="34" charset="0"/>
              <a:buChar char="•"/>
            </a:pPr>
            <a:r>
              <a:rPr lang="en-US" dirty="0" smtClean="0"/>
              <a:t>AYSO &amp; Benefits</a:t>
            </a:r>
          </a:p>
          <a:p>
            <a:pPr marL="233363" indent="-233363">
              <a:buClr>
                <a:schemeClr val="bg2"/>
              </a:buClr>
              <a:buSzPct val="125000"/>
              <a:buFont typeface="Arial" pitchFamily="34" charset="0"/>
              <a:buChar char="•"/>
            </a:pPr>
            <a:r>
              <a:rPr lang="en-US" dirty="0" smtClean="0"/>
              <a:t>Undergraduate Applications</a:t>
            </a:r>
          </a:p>
          <a:p>
            <a:pPr marL="233363" indent="-233363">
              <a:buClr>
                <a:schemeClr val="bg2"/>
              </a:buClr>
              <a:buSzPct val="125000"/>
              <a:buFont typeface="Arial" pitchFamily="34" charset="0"/>
              <a:buChar char="•"/>
            </a:pPr>
            <a:r>
              <a:rPr lang="en-US" dirty="0" smtClean="0"/>
              <a:t>Business Intelligence &amp; Reporting</a:t>
            </a:r>
          </a:p>
          <a:p>
            <a:pPr marL="233363" indent="-233363">
              <a:buClr>
                <a:schemeClr val="bg2"/>
              </a:buClr>
              <a:buSzPct val="125000"/>
              <a:buFont typeface="Arial" pitchFamily="34" charset="0"/>
              <a:buChar char="•"/>
            </a:pPr>
            <a:r>
              <a:rPr lang="en-US" dirty="0" smtClean="0"/>
              <a:t>OP Department Applications and Web Development</a:t>
            </a:r>
          </a:p>
        </p:txBody>
      </p:sp>
      <p:sp>
        <p:nvSpPr>
          <p:cNvPr id="6" name="Rectangle 5"/>
          <p:cNvSpPr/>
          <p:nvPr/>
        </p:nvSpPr>
        <p:spPr>
          <a:xfrm>
            <a:off x="3705225" y="5867400"/>
            <a:ext cx="2971800" cy="685800"/>
          </a:xfrm>
          <a:prstGeom prst="rect">
            <a:avLst/>
          </a:prstGeom>
        </p:spPr>
        <p:txBody>
          <a:bodyPr wrap="square">
            <a:noAutofit/>
          </a:bodyPr>
          <a:lstStyle/>
          <a:p>
            <a:pPr marL="233363" indent="-233363">
              <a:buClr>
                <a:schemeClr val="bg2"/>
              </a:buClr>
              <a:buSzPct val="125000"/>
              <a:buFont typeface="Arial" pitchFamily="34" charset="0"/>
              <a:buChar char="•"/>
            </a:pPr>
            <a:r>
              <a:rPr lang="en-US" dirty="0" smtClean="0"/>
              <a:t>Oversight and management of IT-oriented projects for UCOP</a:t>
            </a:r>
          </a:p>
        </p:txBody>
      </p:sp>
      <p:sp>
        <p:nvSpPr>
          <p:cNvPr id="7" name="Rounded Rectangle 6"/>
          <p:cNvSpPr/>
          <p:nvPr/>
        </p:nvSpPr>
        <p:spPr bwMode="auto">
          <a:xfrm>
            <a:off x="3889917" y="1857375"/>
            <a:ext cx="2529933" cy="457200"/>
          </a:xfrm>
          <a:prstGeom prst="roundRect">
            <a:avLst/>
          </a:prstGeom>
          <a:solidFill>
            <a:schemeClr val="bg2">
              <a:lumMod val="40000"/>
              <a:lumOff val="60000"/>
            </a:schemeClr>
          </a:solidFill>
          <a:ln w="254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rebuchet MS" pitchFamily="34" charset="0"/>
              </a:rPr>
              <a:t>Immediate Office</a:t>
            </a:r>
          </a:p>
        </p:txBody>
      </p:sp>
      <p:sp>
        <p:nvSpPr>
          <p:cNvPr id="8" name="Rounded Rectangle 7"/>
          <p:cNvSpPr/>
          <p:nvPr/>
        </p:nvSpPr>
        <p:spPr bwMode="auto">
          <a:xfrm>
            <a:off x="6781800" y="2390775"/>
            <a:ext cx="2514600" cy="457200"/>
          </a:xfrm>
          <a:prstGeom prst="roundRect">
            <a:avLst/>
          </a:prstGeom>
          <a:solidFill>
            <a:schemeClr val="bg2">
              <a:lumMod val="40000"/>
              <a:lumOff val="60000"/>
            </a:schemeClr>
          </a:solidFill>
          <a:ln w="254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rebuchet MS" pitchFamily="34" charset="0"/>
              </a:rPr>
              <a:t>Infrastructure</a:t>
            </a:r>
          </a:p>
        </p:txBody>
      </p:sp>
      <p:sp>
        <p:nvSpPr>
          <p:cNvPr id="9" name="Rounded Rectangle 8"/>
          <p:cNvSpPr/>
          <p:nvPr/>
        </p:nvSpPr>
        <p:spPr bwMode="auto">
          <a:xfrm>
            <a:off x="1066800" y="2466975"/>
            <a:ext cx="2514600" cy="457200"/>
          </a:xfrm>
          <a:prstGeom prst="roundRect">
            <a:avLst/>
          </a:prstGeom>
          <a:solidFill>
            <a:schemeClr val="bg2">
              <a:lumMod val="40000"/>
              <a:lumOff val="60000"/>
            </a:schemeClr>
          </a:solidFill>
          <a:ln w="254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rebuchet MS" pitchFamily="34" charset="0"/>
              </a:rPr>
              <a:t>Applications</a:t>
            </a:r>
          </a:p>
        </p:txBody>
      </p:sp>
      <p:sp>
        <p:nvSpPr>
          <p:cNvPr id="10" name="Rounded Rectangle 9"/>
          <p:cNvSpPr/>
          <p:nvPr/>
        </p:nvSpPr>
        <p:spPr bwMode="auto">
          <a:xfrm>
            <a:off x="3686175" y="5334000"/>
            <a:ext cx="2990850" cy="457200"/>
          </a:xfrm>
          <a:prstGeom prst="roundRect">
            <a:avLst/>
          </a:prstGeom>
          <a:solidFill>
            <a:schemeClr val="bg2">
              <a:lumMod val="40000"/>
              <a:lumOff val="60000"/>
            </a:schemeClr>
          </a:solidFill>
          <a:ln w="25400"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algn="ctr" eaLnBrk="0" hangingPunct="0">
              <a:spcBef>
                <a:spcPct val="50000"/>
              </a:spcBef>
            </a:pPr>
            <a:r>
              <a:rPr lang="en-US" sz="1800" dirty="0" smtClean="0"/>
              <a:t>Project Management Office </a:t>
            </a:r>
          </a:p>
        </p:txBody>
      </p:sp>
      <p:sp>
        <p:nvSpPr>
          <p:cNvPr id="16" name="Rounded Rectangle 15"/>
          <p:cNvSpPr/>
          <p:nvPr/>
        </p:nvSpPr>
        <p:spPr bwMode="auto">
          <a:xfrm>
            <a:off x="3880392" y="1219200"/>
            <a:ext cx="2529933" cy="578882"/>
          </a:xfrm>
          <a:prstGeom prst="roundRect">
            <a:avLst/>
          </a:prstGeom>
          <a:solidFill>
            <a:schemeClr val="accent2">
              <a:lumMod val="60000"/>
              <a:lumOff val="40000"/>
            </a:schemeClr>
          </a:solidFill>
          <a:ln w="25400">
            <a:solidFill>
              <a:schemeClr val="accent2">
                <a:lumMod val="75000"/>
              </a:schemeClr>
            </a:solidFill>
          </a:ln>
        </p:spPr>
        <p:txBody>
          <a:bodyPr wrap="square" rtlCol="0">
            <a:spAutoFit/>
          </a:bodyPr>
          <a:lstStyle/>
          <a:p>
            <a:pPr marL="0" marR="0" indent="0" algn="ctr" defTabSz="914400" eaLnBrk="0" latinLnBrk="0" hangingPunct="0">
              <a:lnSpc>
                <a:spcPct val="100000"/>
              </a:lnSpc>
              <a:buClrTx/>
              <a:buSzTx/>
              <a:buFontTx/>
              <a:buNone/>
              <a:tabLst/>
            </a:pPr>
            <a:r>
              <a:rPr lang="en-US" dirty="0" smtClean="0"/>
              <a:t>Paul Weiss </a:t>
            </a:r>
          </a:p>
          <a:p>
            <a:pPr marL="0" marR="0" indent="0" algn="ctr" defTabSz="914400" eaLnBrk="0" latinLnBrk="0" hangingPunct="0">
              <a:lnSpc>
                <a:spcPct val="100000"/>
              </a:lnSpc>
              <a:buClrTx/>
              <a:buSzTx/>
              <a:buFontTx/>
              <a:buNone/>
              <a:tabLst/>
            </a:pPr>
            <a:r>
              <a:rPr lang="en-US" dirty="0" smtClean="0"/>
              <a:t>CIO UCOP</a:t>
            </a:r>
          </a:p>
        </p:txBody>
      </p:sp>
      <p:sp>
        <p:nvSpPr>
          <p:cNvPr id="19" name="Rounded Rectangle 18"/>
          <p:cNvSpPr/>
          <p:nvPr/>
        </p:nvSpPr>
        <p:spPr bwMode="auto">
          <a:xfrm>
            <a:off x="1066800" y="1781175"/>
            <a:ext cx="2529933" cy="578882"/>
          </a:xfrm>
          <a:prstGeom prst="roundRect">
            <a:avLst/>
          </a:prstGeom>
          <a:solidFill>
            <a:schemeClr val="accent2">
              <a:lumMod val="60000"/>
              <a:lumOff val="40000"/>
            </a:schemeClr>
          </a:solidFill>
          <a:ln w="25400">
            <a:solidFill>
              <a:schemeClr val="accent2">
                <a:lumMod val="75000"/>
              </a:schemeClr>
            </a:solidFill>
          </a:ln>
        </p:spPr>
        <p:txBody>
          <a:bodyPr wrap="square" rtlCol="0">
            <a:spAutoFit/>
          </a:bodyPr>
          <a:lstStyle/>
          <a:p>
            <a:pPr algn="ctr"/>
            <a:r>
              <a:rPr lang="en-US" dirty="0" smtClean="0"/>
              <a:t>Jo Ellen Francis</a:t>
            </a:r>
          </a:p>
          <a:p>
            <a:pPr algn="ctr"/>
            <a:r>
              <a:rPr lang="en-US" dirty="0" smtClean="0"/>
              <a:t>Director</a:t>
            </a:r>
          </a:p>
        </p:txBody>
      </p:sp>
      <p:sp>
        <p:nvSpPr>
          <p:cNvPr id="20" name="Rounded Rectangle 19"/>
          <p:cNvSpPr/>
          <p:nvPr/>
        </p:nvSpPr>
        <p:spPr bwMode="auto">
          <a:xfrm>
            <a:off x="6766467" y="1781175"/>
            <a:ext cx="2529933" cy="578882"/>
          </a:xfrm>
          <a:prstGeom prst="roundRect">
            <a:avLst/>
          </a:prstGeom>
          <a:solidFill>
            <a:schemeClr val="accent2">
              <a:lumMod val="60000"/>
              <a:lumOff val="40000"/>
            </a:schemeClr>
          </a:solidFill>
          <a:ln w="25400">
            <a:solidFill>
              <a:schemeClr val="accent2">
                <a:lumMod val="75000"/>
              </a:schemeClr>
            </a:solidFill>
          </a:ln>
        </p:spPr>
        <p:txBody>
          <a:bodyPr wrap="square" rtlCol="0">
            <a:spAutoFit/>
          </a:bodyPr>
          <a:lstStyle/>
          <a:p>
            <a:pPr algn="ctr"/>
            <a:r>
              <a:rPr lang="en-US" dirty="0" smtClean="0"/>
              <a:t>Shirley Bittlingmeier</a:t>
            </a:r>
          </a:p>
          <a:p>
            <a:pPr algn="ctr"/>
            <a:r>
              <a:rPr lang="en-US" dirty="0" smtClean="0"/>
              <a:t>Director</a:t>
            </a:r>
          </a:p>
        </p:txBody>
      </p:sp>
      <p:sp>
        <p:nvSpPr>
          <p:cNvPr id="21" name="Rounded Rectangle 20"/>
          <p:cNvSpPr/>
          <p:nvPr/>
        </p:nvSpPr>
        <p:spPr bwMode="auto">
          <a:xfrm>
            <a:off x="3648075" y="4705350"/>
            <a:ext cx="3048000" cy="578882"/>
          </a:xfrm>
          <a:prstGeom prst="roundRect">
            <a:avLst/>
          </a:prstGeom>
          <a:solidFill>
            <a:schemeClr val="accent2">
              <a:lumMod val="60000"/>
              <a:lumOff val="40000"/>
            </a:schemeClr>
          </a:solidFill>
          <a:ln w="25400">
            <a:solidFill>
              <a:schemeClr val="accent2">
                <a:lumMod val="75000"/>
              </a:schemeClr>
            </a:solidFill>
          </a:ln>
        </p:spPr>
        <p:txBody>
          <a:bodyPr wrap="square" rtlCol="0">
            <a:spAutoFit/>
          </a:bodyPr>
          <a:lstStyle/>
          <a:p>
            <a:pPr marL="0" marR="0" indent="0" algn="ctr" defTabSz="914400" eaLnBrk="0" latinLnBrk="0" hangingPunct="0">
              <a:lnSpc>
                <a:spcPct val="100000"/>
              </a:lnSpc>
              <a:buClrTx/>
              <a:buSzTx/>
              <a:buFontTx/>
              <a:buNone/>
              <a:tabLst/>
            </a:pPr>
            <a:r>
              <a:rPr lang="en-US" dirty="0" smtClean="0"/>
              <a:t>Director</a:t>
            </a:r>
          </a:p>
          <a:p>
            <a:pPr marL="0" marR="0" indent="0" algn="ctr" defTabSz="914400" eaLnBrk="0" latinLnBrk="0" hangingPunct="0">
              <a:lnSpc>
                <a:spcPct val="100000"/>
              </a:lnSpc>
              <a:buClrTx/>
              <a:buSzTx/>
              <a:buFontTx/>
              <a:buNone/>
              <a:tabLst/>
            </a:pPr>
            <a:r>
              <a:rPr lang="en-US" dirty="0" smtClean="0"/>
              <a:t>Ramon Lim</a:t>
            </a:r>
          </a:p>
        </p:txBody>
      </p:sp>
    </p:spTree>
    <p:custDataLst>
      <p:tags r:id="rId1"/>
    </p:custDataLst>
  </p:cSld>
  <p:clrMapOvr>
    <a:masterClrMapping/>
  </p:clrMapOvr>
  <p:transition>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762000" y="866775"/>
            <a:ext cx="8686800" cy="288925"/>
          </a:xfrm>
        </p:spPr>
        <p:txBody>
          <a:bodyPr/>
          <a:lstStyle/>
          <a:p>
            <a:pPr lvl="1"/>
            <a:r>
              <a:rPr lang="en-US" sz="2300" dirty="0" smtClean="0"/>
              <a:t>Going Forward ITS is Working On</a:t>
            </a:r>
            <a:endParaRPr lang="en-US" sz="2300" dirty="0" smtClean="0">
              <a:solidFill>
                <a:srgbClr val="FF0000"/>
              </a:solidFill>
            </a:endParaRPr>
          </a:p>
        </p:txBody>
      </p:sp>
      <p:sp>
        <p:nvSpPr>
          <p:cNvPr id="3" name="Rectangle 2"/>
          <p:cNvSpPr/>
          <p:nvPr/>
        </p:nvSpPr>
        <p:spPr>
          <a:xfrm>
            <a:off x="1066800" y="1371600"/>
            <a:ext cx="8382000" cy="5562600"/>
          </a:xfrm>
          <a:prstGeom prst="rect">
            <a:avLst/>
          </a:prstGeom>
        </p:spPr>
        <p:txBody>
          <a:bodyPr wrap="square">
            <a:noAutofit/>
          </a:bodyPr>
          <a:lstStyle/>
          <a:p>
            <a:pPr marL="233363" indent="-233363">
              <a:buClr>
                <a:schemeClr val="bg2"/>
              </a:buClr>
              <a:buSzPct val="125000"/>
              <a:buFont typeface="Arial" pitchFamily="34" charset="0"/>
              <a:buChar char="•"/>
            </a:pPr>
            <a:r>
              <a:rPr lang="en-US" sz="1800" dirty="0" smtClean="0">
                <a:solidFill>
                  <a:schemeClr val="bg2"/>
                </a:solidFill>
              </a:rPr>
              <a:t>Add staff to ITS in order to support PPS replacement project and build UC wide IT shared services capability </a:t>
            </a:r>
          </a:p>
          <a:p>
            <a:pPr marL="690563" lvl="1" indent="-233363">
              <a:buClr>
                <a:schemeClr val="bg1">
                  <a:lumMod val="50000"/>
                </a:schemeClr>
              </a:buClr>
              <a:buSzPct val="125000"/>
              <a:buFont typeface="Trebuchet MS" pitchFamily="34" charset="0"/>
              <a:buChar char="—"/>
            </a:pPr>
            <a:r>
              <a:rPr lang="en-US" sz="1600" dirty="0" smtClean="0"/>
              <a:t>Funding in place for first 3 yrs of PPS replacement project</a:t>
            </a:r>
          </a:p>
          <a:p>
            <a:pPr marL="233363" indent="-233363">
              <a:buClr>
                <a:schemeClr val="bg2"/>
              </a:buClr>
              <a:buSzPct val="125000"/>
              <a:buFont typeface="Arial" pitchFamily="34" charset="0"/>
              <a:buChar char="•"/>
            </a:pPr>
            <a:endParaRPr lang="en-US" sz="1800" dirty="0" smtClean="0">
              <a:solidFill>
                <a:schemeClr val="bg2"/>
              </a:solidFill>
            </a:endParaRPr>
          </a:p>
          <a:p>
            <a:pPr marL="233363" indent="-233363">
              <a:buClr>
                <a:schemeClr val="bg2"/>
              </a:buClr>
              <a:buSzPct val="125000"/>
              <a:buFont typeface="Arial" pitchFamily="34" charset="0"/>
              <a:buChar char="•"/>
            </a:pPr>
            <a:r>
              <a:rPr lang="en-US" sz="1800" dirty="0" smtClean="0">
                <a:solidFill>
                  <a:schemeClr val="bg2"/>
                </a:solidFill>
              </a:rPr>
              <a:t>Fix/enhance end user and executive support</a:t>
            </a:r>
          </a:p>
          <a:p>
            <a:pPr marL="690563" lvl="1" indent="-233363">
              <a:buClr>
                <a:schemeClr val="bg1">
                  <a:lumMod val="50000"/>
                </a:schemeClr>
              </a:buClr>
              <a:buSzPct val="125000"/>
              <a:buFont typeface="Trebuchet MS" pitchFamily="34" charset="0"/>
              <a:buChar char="—"/>
            </a:pPr>
            <a:r>
              <a:rPr lang="en-US" sz="1600" dirty="0" smtClean="0"/>
              <a:t>Internal restructuring of ITS is self funding needed changes</a:t>
            </a:r>
          </a:p>
          <a:p>
            <a:pPr marL="233363" indent="-233363">
              <a:buClr>
                <a:schemeClr val="bg2"/>
              </a:buClr>
              <a:buSzPct val="125000"/>
              <a:buFont typeface="Arial" pitchFamily="34" charset="0"/>
              <a:buChar char="•"/>
            </a:pPr>
            <a:endParaRPr lang="en-US" sz="1800" dirty="0" smtClean="0">
              <a:solidFill>
                <a:schemeClr val="bg2"/>
              </a:solidFill>
            </a:endParaRPr>
          </a:p>
          <a:p>
            <a:pPr marL="233363" indent="-233363">
              <a:buClr>
                <a:schemeClr val="bg2"/>
              </a:buClr>
              <a:buSzPct val="125000"/>
              <a:buFont typeface="Arial" pitchFamily="34" charset="0"/>
              <a:buChar char="•"/>
            </a:pPr>
            <a:r>
              <a:rPr lang="en-US" sz="1800" dirty="0" smtClean="0">
                <a:solidFill>
                  <a:schemeClr val="bg2"/>
                </a:solidFill>
              </a:rPr>
              <a:t>Develop architecture for UCOP and broad UC administrative system roadmap</a:t>
            </a:r>
          </a:p>
          <a:p>
            <a:pPr marL="690563" lvl="1" indent="-233363">
              <a:buClr>
                <a:schemeClr val="bg1">
                  <a:lumMod val="50000"/>
                </a:schemeClr>
              </a:buClr>
              <a:buSzPct val="125000"/>
              <a:buFont typeface="Trebuchet MS" pitchFamily="34" charset="0"/>
              <a:buChar char="—"/>
            </a:pPr>
            <a:r>
              <a:rPr lang="en-US" sz="1600" dirty="0" smtClean="0"/>
              <a:t>Some funding from PPS replacement project can  be leveraged, may require some augmentation</a:t>
            </a:r>
          </a:p>
          <a:p>
            <a:pPr marL="233363" indent="-233363">
              <a:buClr>
                <a:schemeClr val="bg2"/>
              </a:buClr>
              <a:buSzPct val="125000"/>
              <a:buFont typeface="Arial" pitchFamily="34" charset="0"/>
              <a:buChar char="•"/>
            </a:pPr>
            <a:endParaRPr lang="en-US" sz="1800" dirty="0" smtClean="0">
              <a:solidFill>
                <a:schemeClr val="bg2"/>
              </a:solidFill>
            </a:endParaRPr>
          </a:p>
          <a:p>
            <a:pPr marL="233363" indent="-233363">
              <a:buClr>
                <a:schemeClr val="bg2"/>
              </a:buClr>
              <a:buSzPct val="125000"/>
              <a:buFont typeface="Arial" pitchFamily="34" charset="0"/>
              <a:buChar char="•"/>
            </a:pPr>
            <a:r>
              <a:rPr lang="en-US" sz="1800" dirty="0" smtClean="0">
                <a:solidFill>
                  <a:schemeClr val="bg2"/>
                </a:solidFill>
              </a:rPr>
              <a:t>Develop customer relationship management</a:t>
            </a:r>
          </a:p>
          <a:p>
            <a:pPr marL="690563" lvl="1" indent="-233363">
              <a:buClr>
                <a:schemeClr val="bg1">
                  <a:lumMod val="50000"/>
                </a:schemeClr>
              </a:buClr>
              <a:buSzPct val="125000"/>
              <a:buFont typeface="Trebuchet MS" pitchFamily="34" charset="0"/>
              <a:buChar char="—"/>
            </a:pPr>
            <a:r>
              <a:rPr lang="en-US" sz="1600" dirty="0" smtClean="0"/>
              <a:t>Will require some funding augmentation and functional leadership taking advantage of.  ITS has some customer relationship mgt in place today, but falls short of what is needed</a:t>
            </a:r>
          </a:p>
          <a:p>
            <a:pPr marL="233363" indent="-233363">
              <a:buClr>
                <a:schemeClr val="bg2"/>
              </a:buClr>
              <a:buSzPct val="125000"/>
              <a:buFont typeface="Arial" pitchFamily="34" charset="0"/>
              <a:buChar char="•"/>
            </a:pPr>
            <a:endParaRPr lang="en-US" sz="1800" dirty="0" smtClean="0">
              <a:solidFill>
                <a:schemeClr val="bg2"/>
              </a:solidFill>
            </a:endParaRPr>
          </a:p>
          <a:p>
            <a:pPr marL="233363" indent="-233363">
              <a:buClr>
                <a:schemeClr val="bg2"/>
              </a:buClr>
              <a:buSzPct val="125000"/>
              <a:buFont typeface="Arial" pitchFamily="34" charset="0"/>
              <a:buChar char="•"/>
            </a:pPr>
            <a:r>
              <a:rPr lang="en-US" sz="1800" dirty="0" smtClean="0">
                <a:solidFill>
                  <a:schemeClr val="bg2"/>
                </a:solidFill>
              </a:rPr>
              <a:t>Build higher quality PMO, Support more fully developed IT governance</a:t>
            </a:r>
          </a:p>
          <a:p>
            <a:pPr marL="690563" lvl="1" indent="-233363">
              <a:buClr>
                <a:schemeClr val="bg1">
                  <a:lumMod val="50000"/>
                </a:schemeClr>
              </a:buClr>
              <a:buSzPct val="125000"/>
              <a:buFont typeface="Trebuchet MS" pitchFamily="34" charset="0"/>
              <a:buChar char="—"/>
            </a:pPr>
            <a:r>
              <a:rPr lang="en-US" sz="1600" dirty="0" smtClean="0"/>
              <a:t>Can leverage initial IR&amp;C investments and PPS replacement project, will require augmentation</a:t>
            </a:r>
          </a:p>
          <a:p>
            <a:pPr marL="690563" lvl="1" indent="-233363">
              <a:buClr>
                <a:schemeClr val="bg1">
                  <a:lumMod val="50000"/>
                </a:schemeClr>
              </a:buClr>
              <a:buSzPct val="125000"/>
              <a:buFont typeface="Trebuchet MS" pitchFamily="34" charset="0"/>
              <a:buChar char="—"/>
            </a:pPr>
            <a:r>
              <a:rPr lang="en-US" sz="1600" dirty="0" smtClean="0"/>
              <a:t>Governance will require staffing by ITS, but key is executive engagement to make a reality</a:t>
            </a:r>
          </a:p>
        </p:txBody>
      </p:sp>
    </p:spTree>
    <p:custDataLst>
      <p:tags r:id="rId1"/>
    </p:custDataLst>
  </p:cSld>
  <p:clrMapOvr>
    <a:masterClrMapping/>
  </p:clrMapOvr>
  <p:transition>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762000" y="866775"/>
            <a:ext cx="8686800" cy="288925"/>
          </a:xfrm>
        </p:spPr>
        <p:txBody>
          <a:bodyPr/>
          <a:lstStyle/>
          <a:p>
            <a:pPr lvl="1"/>
            <a:r>
              <a:rPr lang="en-US" sz="2300" dirty="0" smtClean="0"/>
              <a:t>What does ITS do for the CFO Division (today)?</a:t>
            </a:r>
            <a:endParaRPr lang="en-US" sz="2300" dirty="0" smtClean="0">
              <a:solidFill>
                <a:srgbClr val="FF0000"/>
              </a:solidFill>
            </a:endParaRPr>
          </a:p>
        </p:txBody>
      </p:sp>
      <p:sp>
        <p:nvSpPr>
          <p:cNvPr id="3" name="Rectangle 2"/>
          <p:cNvSpPr/>
          <p:nvPr/>
        </p:nvSpPr>
        <p:spPr>
          <a:xfrm>
            <a:off x="838200" y="1524000"/>
            <a:ext cx="8991600" cy="4572000"/>
          </a:xfrm>
          <a:prstGeom prst="rect">
            <a:avLst/>
          </a:prstGeom>
        </p:spPr>
        <p:txBody>
          <a:bodyPr wrap="square">
            <a:noAutofit/>
          </a:bodyPr>
          <a:lstStyle/>
          <a:p>
            <a:pPr marL="233363" indent="-233363">
              <a:buClr>
                <a:schemeClr val="bg2"/>
              </a:buClr>
              <a:buSzPct val="125000"/>
              <a:buFont typeface="Arial" pitchFamily="34" charset="0"/>
              <a:buChar char="•"/>
            </a:pPr>
            <a:r>
              <a:rPr lang="en-US" sz="1600" dirty="0" smtClean="0"/>
              <a:t>Common financial systems</a:t>
            </a:r>
          </a:p>
          <a:p>
            <a:pPr marL="233363" indent="-233363">
              <a:buClr>
                <a:schemeClr val="bg2"/>
              </a:buClr>
              <a:buSzPct val="125000"/>
              <a:buFont typeface="Arial" pitchFamily="34" charset="0"/>
              <a:buChar char="•"/>
            </a:pPr>
            <a:r>
              <a:rPr lang="en-US" sz="1600" dirty="0" smtClean="0"/>
              <a:t>DSS – better business analysis</a:t>
            </a:r>
          </a:p>
          <a:p>
            <a:pPr marL="233363" indent="-233363">
              <a:buClr>
                <a:schemeClr val="bg2"/>
              </a:buClr>
              <a:buSzPct val="125000"/>
              <a:buFont typeface="Arial" pitchFamily="34" charset="0"/>
              <a:buChar char="•"/>
            </a:pPr>
            <a:r>
              <a:rPr lang="en-US" sz="1600" dirty="0" smtClean="0"/>
              <a:t>EIAS – supporting change to a vendor product</a:t>
            </a:r>
          </a:p>
          <a:p>
            <a:pPr marL="233363" indent="-233363">
              <a:buClr>
                <a:schemeClr val="bg2"/>
              </a:buClr>
              <a:buSzPct val="125000"/>
              <a:buFont typeface="Arial" pitchFamily="34" charset="0"/>
              <a:buChar char="•"/>
            </a:pPr>
            <a:r>
              <a:rPr lang="en-US" sz="1600" dirty="0" smtClean="0"/>
              <a:t>Strategic purchasing support</a:t>
            </a:r>
          </a:p>
          <a:p>
            <a:pPr marL="233363" indent="-233363">
              <a:buClr>
                <a:schemeClr val="bg2"/>
              </a:buClr>
              <a:buSzPct val="125000"/>
              <a:buFont typeface="Arial" pitchFamily="34" charset="0"/>
              <a:buChar char="•"/>
            </a:pPr>
            <a:r>
              <a:rPr lang="en-US" sz="1600" dirty="0" smtClean="0"/>
              <a:t>Liaison with Risk Services</a:t>
            </a:r>
          </a:p>
          <a:p>
            <a:pPr marL="233363" indent="-233363">
              <a:buClr>
                <a:schemeClr val="bg2"/>
              </a:buClr>
              <a:buSzPct val="125000"/>
              <a:buFont typeface="Arial" pitchFamily="34" charset="0"/>
              <a:buChar char="•"/>
            </a:pPr>
            <a:r>
              <a:rPr lang="en-US" sz="1600" dirty="0" smtClean="0"/>
              <a:t>IT policies (electronic communications Policy, information security policy)</a:t>
            </a:r>
          </a:p>
          <a:p>
            <a:pPr marL="233363" indent="-233363">
              <a:buClr>
                <a:schemeClr val="bg2"/>
              </a:buClr>
              <a:buSzPct val="125000"/>
              <a:buFont typeface="Arial" pitchFamily="34" charset="0"/>
              <a:buChar char="•"/>
            </a:pPr>
            <a:r>
              <a:rPr lang="en-US" sz="1600" dirty="0" smtClean="0"/>
              <a:t>Disaster Recovery Infrastructure support for Payroll Processing DR/BC initiative</a:t>
            </a:r>
          </a:p>
          <a:p>
            <a:pPr marL="233363" indent="-233363">
              <a:buClr>
                <a:schemeClr val="bg2"/>
              </a:buClr>
              <a:buSzPct val="125000"/>
              <a:buFont typeface="Arial" pitchFamily="34" charset="0"/>
              <a:buChar char="•"/>
            </a:pPr>
            <a:r>
              <a:rPr lang="en-US" sz="1600" dirty="0" smtClean="0"/>
              <a:t>Information security</a:t>
            </a:r>
          </a:p>
          <a:p>
            <a:pPr marL="233363" indent="-233363">
              <a:buClr>
                <a:schemeClr val="bg2"/>
              </a:buClr>
              <a:buSzPct val="125000"/>
              <a:buFont typeface="Arial" pitchFamily="34" charset="0"/>
              <a:buChar char="•"/>
            </a:pPr>
            <a:r>
              <a:rPr lang="en-US" sz="1600" dirty="0" smtClean="0"/>
              <a:t>Tech Desk Services</a:t>
            </a:r>
          </a:p>
          <a:p>
            <a:pPr marL="233363" indent="-233363">
              <a:buClr>
                <a:schemeClr val="bg2"/>
              </a:buClr>
              <a:buSzPct val="125000"/>
              <a:buFont typeface="Arial" pitchFamily="34" charset="0"/>
              <a:buChar char="•"/>
            </a:pPr>
            <a:r>
              <a:rPr lang="en-US" sz="1600" dirty="0" smtClean="0"/>
              <a:t>Technology Asset Management Program – cost effective, quicker installs for new hires</a:t>
            </a:r>
          </a:p>
          <a:p>
            <a:pPr marL="233363" indent="-233363">
              <a:buClr>
                <a:schemeClr val="bg2"/>
              </a:buClr>
              <a:buSzPct val="125000"/>
              <a:buFont typeface="Arial" pitchFamily="34" charset="0"/>
              <a:buChar char="•"/>
            </a:pPr>
            <a:r>
              <a:rPr lang="en-US" sz="1600" dirty="0" smtClean="0"/>
              <a:t>Accelerated Desktop Refresh Program (begins late Sept., BRC top of list for refresh)</a:t>
            </a:r>
          </a:p>
          <a:p>
            <a:pPr marL="233363" indent="-233363">
              <a:buClr>
                <a:schemeClr val="bg2"/>
              </a:buClr>
              <a:buSzPct val="125000"/>
              <a:buFont typeface="Arial" pitchFamily="34" charset="0"/>
              <a:buChar char="•"/>
            </a:pPr>
            <a:r>
              <a:rPr lang="en-US" sz="1600" dirty="0" smtClean="0"/>
              <a:t>Laptop Loaner program</a:t>
            </a:r>
          </a:p>
          <a:p>
            <a:pPr marL="233363" indent="-233363">
              <a:buClr>
                <a:schemeClr val="bg2"/>
              </a:buClr>
              <a:buSzPct val="125000"/>
              <a:buFont typeface="Arial" pitchFamily="34" charset="0"/>
              <a:buChar char="•"/>
            </a:pPr>
            <a:endParaRPr lang="en-US" sz="1800" dirty="0" smtClean="0"/>
          </a:p>
          <a:p>
            <a:pPr marL="233363" indent="-233363">
              <a:buClr>
                <a:schemeClr val="bg2"/>
              </a:buClr>
              <a:buSzPct val="125000"/>
            </a:pPr>
            <a:endParaRPr lang="en-US" sz="1800" b="1" i="1" dirty="0" smtClean="0">
              <a:solidFill>
                <a:srgbClr val="FF0000"/>
              </a:solidFill>
            </a:endParaRPr>
          </a:p>
          <a:p>
            <a:pPr marL="233363" indent="-233363" algn="ctr">
              <a:buClr>
                <a:schemeClr val="bg2"/>
              </a:buClr>
              <a:buSzPct val="125000"/>
            </a:pPr>
            <a:r>
              <a:rPr lang="en-US" sz="2200" b="1" i="1" dirty="0" smtClean="0">
                <a:solidFill>
                  <a:srgbClr val="FF0000"/>
                </a:solidFill>
              </a:rPr>
              <a:t>But… we do not have an integrated roadmap</a:t>
            </a:r>
          </a:p>
          <a:p>
            <a:pPr marL="233363" indent="-233363" algn="ctr">
              <a:buClr>
                <a:schemeClr val="bg2"/>
              </a:buClr>
              <a:buSzPct val="125000"/>
            </a:pPr>
            <a:r>
              <a:rPr lang="en-US" sz="2200" b="1" i="1" dirty="0" smtClean="0">
                <a:solidFill>
                  <a:srgbClr val="FF0000"/>
                </a:solidFill>
              </a:rPr>
              <a:t>or strategy in place today</a:t>
            </a:r>
          </a:p>
        </p:txBody>
      </p:sp>
    </p:spTree>
    <p:custDataLst>
      <p:tags r:id="rId1"/>
    </p:custDataLst>
  </p:cSld>
  <p:clrMapOvr>
    <a:masterClrMapping/>
  </p:clrMapOvr>
  <p:transition>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762000" y="866775"/>
            <a:ext cx="8686800" cy="288925"/>
          </a:xfrm>
        </p:spPr>
        <p:txBody>
          <a:bodyPr/>
          <a:lstStyle/>
          <a:p>
            <a:pPr lvl="1"/>
            <a:r>
              <a:rPr lang="en-US" sz="2300" dirty="0" smtClean="0"/>
              <a:t>Opportunities for CFO Division + ITS</a:t>
            </a:r>
            <a:endParaRPr lang="en-US" sz="2300" dirty="0" smtClean="0">
              <a:solidFill>
                <a:srgbClr val="FF0000"/>
              </a:solidFill>
            </a:endParaRPr>
          </a:p>
        </p:txBody>
      </p:sp>
      <p:sp>
        <p:nvSpPr>
          <p:cNvPr id="3" name="Rectangle 2"/>
          <p:cNvSpPr/>
          <p:nvPr/>
        </p:nvSpPr>
        <p:spPr>
          <a:xfrm>
            <a:off x="1066800" y="1676400"/>
            <a:ext cx="8534400" cy="5638800"/>
          </a:xfrm>
          <a:prstGeom prst="rect">
            <a:avLst/>
          </a:prstGeom>
        </p:spPr>
        <p:txBody>
          <a:bodyPr wrap="square">
            <a:noAutofit/>
          </a:bodyPr>
          <a:lstStyle/>
          <a:p>
            <a:pPr marL="233363" indent="-233363">
              <a:buClr>
                <a:schemeClr val="bg2"/>
              </a:buClr>
              <a:buSzPct val="125000"/>
              <a:buFont typeface="Arial" pitchFamily="34" charset="0"/>
              <a:buChar char="•"/>
            </a:pPr>
            <a:r>
              <a:rPr lang="en-US" sz="1800" dirty="0" smtClean="0">
                <a:solidFill>
                  <a:schemeClr val="bg2"/>
                </a:solidFill>
              </a:rPr>
              <a:t>Engage ITS early to brainstorm about CFO needs and potential technology solutions</a:t>
            </a:r>
          </a:p>
          <a:p>
            <a:pPr marL="233363" indent="-233363">
              <a:buClr>
                <a:schemeClr val="bg2"/>
              </a:buClr>
              <a:buSzPct val="125000"/>
              <a:buFont typeface="Arial" pitchFamily="34" charset="0"/>
              <a:buChar char="•"/>
            </a:pPr>
            <a:endParaRPr lang="en-US" sz="1800" dirty="0" smtClean="0">
              <a:solidFill>
                <a:schemeClr val="bg2"/>
              </a:solidFill>
            </a:endParaRPr>
          </a:p>
          <a:p>
            <a:pPr marL="233363" indent="-233363">
              <a:buClr>
                <a:schemeClr val="bg2"/>
              </a:buClr>
              <a:buSzPct val="125000"/>
              <a:buFont typeface="Arial" pitchFamily="34" charset="0"/>
              <a:buChar char="•"/>
            </a:pPr>
            <a:r>
              <a:rPr lang="en-US" sz="1800" dirty="0" smtClean="0">
                <a:solidFill>
                  <a:schemeClr val="bg2"/>
                </a:solidFill>
              </a:rPr>
              <a:t>Don’t engage vendor/solution without ITS</a:t>
            </a:r>
          </a:p>
          <a:p>
            <a:pPr marL="233363" indent="-233363">
              <a:buClr>
                <a:schemeClr val="bg2"/>
              </a:buClr>
              <a:buSzPct val="125000"/>
              <a:buFont typeface="Arial" pitchFamily="34" charset="0"/>
              <a:buChar char="•"/>
            </a:pPr>
            <a:endParaRPr lang="en-US" sz="1800" dirty="0" smtClean="0">
              <a:solidFill>
                <a:schemeClr val="bg2"/>
              </a:solidFill>
            </a:endParaRPr>
          </a:p>
          <a:p>
            <a:pPr marL="233363" indent="-233363">
              <a:buClr>
                <a:schemeClr val="bg2"/>
              </a:buClr>
              <a:buSzPct val="125000"/>
              <a:buFont typeface="Arial" pitchFamily="34" charset="0"/>
              <a:buChar char="•"/>
            </a:pPr>
            <a:r>
              <a:rPr lang="en-US" sz="1800" dirty="0" smtClean="0">
                <a:solidFill>
                  <a:schemeClr val="bg2"/>
                </a:solidFill>
              </a:rPr>
              <a:t>Work with the Customer Relationship Manager (once in place) to develop a broader view of needs and develop a roadmap</a:t>
            </a:r>
          </a:p>
          <a:p>
            <a:pPr marL="233363" indent="-233363">
              <a:buClr>
                <a:schemeClr val="bg2"/>
              </a:buClr>
              <a:buSzPct val="125000"/>
              <a:buFont typeface="Arial" pitchFamily="34" charset="0"/>
              <a:buChar char="•"/>
            </a:pPr>
            <a:endParaRPr lang="en-US" sz="1800" dirty="0" smtClean="0">
              <a:solidFill>
                <a:schemeClr val="bg2"/>
              </a:solidFill>
            </a:endParaRPr>
          </a:p>
          <a:p>
            <a:pPr marL="233363" indent="-233363">
              <a:buClr>
                <a:schemeClr val="bg2"/>
              </a:buClr>
              <a:buSzPct val="125000"/>
              <a:buFont typeface="Arial" pitchFamily="34" charset="0"/>
              <a:buChar char="•"/>
            </a:pPr>
            <a:r>
              <a:rPr lang="en-US" sz="1800" dirty="0" smtClean="0">
                <a:solidFill>
                  <a:schemeClr val="bg2"/>
                </a:solidFill>
              </a:rPr>
              <a:t>Communicate needs/provide feedback</a:t>
            </a:r>
          </a:p>
          <a:p>
            <a:pPr marL="233363" indent="-233363">
              <a:buClr>
                <a:schemeClr val="bg2"/>
              </a:buClr>
              <a:buSzPct val="125000"/>
              <a:buFont typeface="Arial" pitchFamily="34" charset="0"/>
              <a:buChar char="•"/>
            </a:pPr>
            <a:endParaRPr lang="en-US" sz="1800" dirty="0" smtClean="0"/>
          </a:p>
        </p:txBody>
      </p:sp>
    </p:spTree>
    <p:custDataLst>
      <p:tags r:id="rId1"/>
    </p:custDataLst>
  </p:cSld>
  <p:clrMapOvr>
    <a:masterClrMapping/>
  </p:clrMapOvr>
  <p:transition>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4" name="Picture 4" descr="http://images2.cpcache.com/product/250622912v11_240x240_Front.jpg"/>
          <p:cNvPicPr>
            <a:picLocks noChangeAspect="1" noChangeArrowheads="1"/>
          </p:cNvPicPr>
          <p:nvPr/>
        </p:nvPicPr>
        <p:blipFill>
          <a:blip r:embed="rId4" cstate="print"/>
          <a:srcRect l="6250" t="20625" r="8333" b="20000"/>
          <a:stretch>
            <a:fillRect/>
          </a:stretch>
        </p:blipFill>
        <p:spPr bwMode="auto">
          <a:xfrm>
            <a:off x="7543800" y="533400"/>
            <a:ext cx="1534694" cy="1066800"/>
          </a:xfrm>
          <a:prstGeom prst="rect">
            <a:avLst/>
          </a:prstGeom>
          <a:noFill/>
        </p:spPr>
      </p:pic>
      <p:sp>
        <p:nvSpPr>
          <p:cNvPr id="24577" name="Rectangle 2"/>
          <p:cNvSpPr>
            <a:spLocks noGrp="1" noChangeArrowheads="1"/>
          </p:cNvSpPr>
          <p:nvPr>
            <p:ph type="title"/>
          </p:nvPr>
        </p:nvSpPr>
        <p:spPr>
          <a:xfrm>
            <a:off x="762000" y="866775"/>
            <a:ext cx="8686800" cy="288925"/>
          </a:xfrm>
        </p:spPr>
        <p:txBody>
          <a:bodyPr/>
          <a:lstStyle/>
          <a:p>
            <a:pPr lvl="1"/>
            <a:r>
              <a:rPr lang="en-US" sz="2300" dirty="0" smtClean="0"/>
              <a:t>Key takeaways for CFO Division staff </a:t>
            </a:r>
          </a:p>
        </p:txBody>
      </p:sp>
      <p:sp>
        <p:nvSpPr>
          <p:cNvPr id="3" name="Rectangle 2"/>
          <p:cNvSpPr/>
          <p:nvPr/>
        </p:nvSpPr>
        <p:spPr>
          <a:xfrm>
            <a:off x="1219200" y="1524000"/>
            <a:ext cx="8153400" cy="5486400"/>
          </a:xfrm>
          <a:prstGeom prst="rect">
            <a:avLst/>
          </a:prstGeom>
        </p:spPr>
        <p:txBody>
          <a:bodyPr wrap="square">
            <a:noAutofit/>
          </a:bodyPr>
          <a:lstStyle/>
          <a:p>
            <a:pPr marL="233363" lvl="1" indent="-233363">
              <a:buClr>
                <a:schemeClr val="bg2"/>
              </a:buClr>
              <a:buSzPct val="125000"/>
              <a:buFont typeface="Arial" pitchFamily="34" charset="0"/>
              <a:buChar char="•"/>
            </a:pPr>
            <a:r>
              <a:rPr lang="en-US" sz="1600" dirty="0" smtClean="0"/>
              <a:t>Understand the CFO Division role of the </a:t>
            </a:r>
            <a:r>
              <a:rPr lang="en-US" sz="1600" b="1" dirty="0" smtClean="0">
                <a:solidFill>
                  <a:schemeClr val="accent1"/>
                </a:solidFill>
              </a:rPr>
              <a:t>business decision-maker</a:t>
            </a:r>
            <a:r>
              <a:rPr lang="en-US" sz="1600" dirty="0" smtClean="0"/>
              <a:t>:</a:t>
            </a:r>
          </a:p>
          <a:p>
            <a:pPr marL="690563" lvl="1" indent="-233363">
              <a:buClr>
                <a:schemeClr val="bg1">
                  <a:lumMod val="50000"/>
                </a:schemeClr>
              </a:buClr>
              <a:buSzPct val="125000"/>
              <a:buFont typeface="Trebuchet MS" pitchFamily="34" charset="0"/>
              <a:buChar char="—"/>
            </a:pPr>
            <a:r>
              <a:rPr lang="en-US" sz="1600" dirty="0" smtClean="0"/>
              <a:t>As managers, </a:t>
            </a:r>
            <a:r>
              <a:rPr lang="en-US" sz="1600" b="1" dirty="0" smtClean="0">
                <a:solidFill>
                  <a:schemeClr val="accent1"/>
                </a:solidFill>
              </a:rPr>
              <a:t>we decide </a:t>
            </a:r>
            <a:r>
              <a:rPr lang="en-US" sz="1600" dirty="0" smtClean="0"/>
              <a:t>(not IR&amp;C), </a:t>
            </a:r>
            <a:r>
              <a:rPr lang="en-US" sz="1600" b="1" dirty="0" smtClean="0">
                <a:solidFill>
                  <a:schemeClr val="accent1"/>
                </a:solidFill>
              </a:rPr>
              <a:t>HOWEVER</a:t>
            </a:r>
            <a:r>
              <a:rPr lang="en-US" sz="1600" dirty="0" smtClean="0"/>
              <a:t>…</a:t>
            </a:r>
          </a:p>
          <a:p>
            <a:pPr marL="690563" lvl="1" indent="-233363">
              <a:buClr>
                <a:schemeClr val="bg1">
                  <a:lumMod val="50000"/>
                </a:schemeClr>
              </a:buClr>
              <a:buSzPct val="125000"/>
              <a:buFont typeface="Trebuchet MS" pitchFamily="34" charset="0"/>
              <a:buChar char="—"/>
            </a:pPr>
            <a:r>
              <a:rPr lang="en-US" sz="1600" dirty="0" smtClean="0"/>
              <a:t>As non-IT managers, we need help from IR&amp;C to know </a:t>
            </a:r>
            <a:r>
              <a:rPr lang="en-US" sz="1600" b="1" dirty="0" smtClean="0">
                <a:solidFill>
                  <a:schemeClr val="accent1"/>
                </a:solidFill>
              </a:rPr>
              <a:t>what questions to ask</a:t>
            </a:r>
          </a:p>
          <a:p>
            <a:pPr marL="690563" lvl="1" indent="-233363">
              <a:buClr>
                <a:schemeClr val="bg1">
                  <a:lumMod val="50000"/>
                </a:schemeClr>
              </a:buClr>
              <a:buSzPct val="125000"/>
              <a:buFont typeface="Trebuchet MS" pitchFamily="34" charset="0"/>
              <a:buChar char="—"/>
            </a:pPr>
            <a:r>
              <a:rPr lang="en-US" sz="1600" dirty="0" smtClean="0"/>
              <a:t>We need IR&amp;C to not only be a technical consultant, but also an advisor, in the same way that a home lender should not only offer the different loan products, but should also be able to explain the pros/cons of each </a:t>
            </a:r>
            <a:r>
              <a:rPr lang="en-US" sz="1600" b="1" dirty="0" smtClean="0">
                <a:solidFill>
                  <a:schemeClr val="accent1"/>
                </a:solidFill>
              </a:rPr>
              <a:t>from the consumer’s perspective.</a:t>
            </a:r>
            <a:r>
              <a:rPr lang="en-US" sz="1600" dirty="0" smtClean="0"/>
              <a:t> We have to learn the difference, and ask!</a:t>
            </a:r>
            <a:endParaRPr lang="en-US" sz="1600" b="1" dirty="0" smtClean="0">
              <a:solidFill>
                <a:schemeClr val="accent1"/>
              </a:solidFill>
            </a:endParaRPr>
          </a:p>
          <a:p>
            <a:pPr marL="690563" lvl="1" indent="-233363">
              <a:buClr>
                <a:schemeClr val="bg2"/>
              </a:buClr>
              <a:buSzPct val="125000"/>
              <a:buFont typeface="Arial" pitchFamily="34" charset="0"/>
              <a:buChar char="•"/>
            </a:pPr>
            <a:endParaRPr lang="en-US" sz="1600" dirty="0" smtClean="0"/>
          </a:p>
          <a:p>
            <a:pPr marL="233363" indent="-233363">
              <a:buClr>
                <a:schemeClr val="bg2"/>
              </a:buClr>
              <a:buSzPct val="125000"/>
              <a:buFont typeface="Arial" pitchFamily="34" charset="0"/>
              <a:buChar char="•"/>
            </a:pPr>
            <a:r>
              <a:rPr lang="en-US" sz="1600" dirty="0" smtClean="0"/>
              <a:t>Commonality and the role of Homegrown vs. COTS:</a:t>
            </a:r>
          </a:p>
          <a:p>
            <a:pPr marL="690563" lvl="1" indent="-233363">
              <a:buClr>
                <a:schemeClr val="bg1">
                  <a:lumMod val="50000"/>
                </a:schemeClr>
              </a:buClr>
              <a:buSzPct val="125000"/>
              <a:buFont typeface="Trebuchet MS" pitchFamily="34" charset="0"/>
              <a:buChar char="—"/>
            </a:pPr>
            <a:r>
              <a:rPr lang="en-US" sz="1600" dirty="0" smtClean="0"/>
              <a:t>Rely on Policy 5100 more to drive home the point about common systems, </a:t>
            </a:r>
            <a:r>
              <a:rPr lang="en-US" sz="1600" b="1" dirty="0" smtClean="0">
                <a:solidFill>
                  <a:schemeClr val="accent1"/>
                </a:solidFill>
              </a:rPr>
              <a:t>HOWEVER</a:t>
            </a:r>
            <a:r>
              <a:rPr lang="en-US" sz="1600" dirty="0" smtClean="0"/>
              <a:t>…</a:t>
            </a:r>
          </a:p>
          <a:p>
            <a:pPr marL="690563" lvl="1" indent="-233363">
              <a:buClr>
                <a:schemeClr val="bg1">
                  <a:lumMod val="50000"/>
                </a:schemeClr>
              </a:buClr>
              <a:buSzPct val="125000"/>
              <a:buFont typeface="Trebuchet MS" pitchFamily="34" charset="0"/>
              <a:buChar char="—"/>
            </a:pPr>
            <a:r>
              <a:rPr lang="en-US" sz="1600" dirty="0" smtClean="0"/>
              <a:t>We need to drive home the point internally (within CFO Division) that </a:t>
            </a:r>
            <a:r>
              <a:rPr lang="en-US" sz="1600" b="1" dirty="0" smtClean="0">
                <a:solidFill>
                  <a:schemeClr val="accent1"/>
                </a:solidFill>
              </a:rPr>
              <a:t>homegrown is the least attractive option </a:t>
            </a:r>
            <a:r>
              <a:rPr lang="en-US" sz="1600" dirty="0" smtClean="0"/>
              <a:t>(Policy 5100 is silent on the aspect of homegrown vs. COTS)</a:t>
            </a:r>
          </a:p>
          <a:p>
            <a:pPr marL="690563" lvl="1" indent="-233363">
              <a:buClr>
                <a:schemeClr val="bg1">
                  <a:lumMod val="50000"/>
                </a:schemeClr>
              </a:buClr>
              <a:buSzPct val="125000"/>
              <a:buFont typeface="Trebuchet MS" pitchFamily="34" charset="0"/>
              <a:buChar char="—"/>
            </a:pPr>
            <a:r>
              <a:rPr lang="en-US" sz="1600" dirty="0" smtClean="0"/>
              <a:t>We often dismiss COTS because it can only get us 80% of what we want</a:t>
            </a:r>
          </a:p>
          <a:p>
            <a:pPr marL="690563" lvl="1" indent="-233363">
              <a:buClr>
                <a:schemeClr val="bg1">
                  <a:lumMod val="50000"/>
                </a:schemeClr>
              </a:buClr>
              <a:buSzPct val="125000"/>
              <a:buFont typeface="Trebuchet MS" pitchFamily="34" charset="0"/>
              <a:buChar char="—"/>
            </a:pPr>
            <a:r>
              <a:rPr lang="en-US" sz="1600" b="1" dirty="0" smtClean="0">
                <a:solidFill>
                  <a:schemeClr val="accent1"/>
                </a:solidFill>
              </a:rPr>
              <a:t>We need to become comfortable with 80%</a:t>
            </a:r>
          </a:p>
          <a:p>
            <a:pPr marL="690563" lvl="1" indent="-233363">
              <a:buClr>
                <a:schemeClr val="bg2"/>
              </a:buClr>
              <a:buSzPct val="125000"/>
              <a:buFont typeface="Arial" pitchFamily="34" charset="0"/>
              <a:buChar char="•"/>
            </a:pPr>
            <a:endParaRPr lang="en-US" sz="1600" b="1" dirty="0" smtClean="0">
              <a:solidFill>
                <a:schemeClr val="accent1"/>
              </a:solidFill>
            </a:endParaRPr>
          </a:p>
          <a:p>
            <a:pPr marL="233363" indent="-233363">
              <a:buClr>
                <a:schemeClr val="bg2"/>
              </a:buClr>
              <a:buSzPct val="125000"/>
              <a:buFont typeface="Arial" pitchFamily="34" charset="0"/>
              <a:buChar char="•"/>
            </a:pPr>
            <a:r>
              <a:rPr lang="en-US" sz="1600" dirty="0" smtClean="0"/>
              <a:t>Many unknowns, but </a:t>
            </a:r>
            <a:r>
              <a:rPr lang="en-US" sz="1600" b="1" dirty="0" smtClean="0">
                <a:solidFill>
                  <a:schemeClr val="accent1"/>
                </a:solidFill>
              </a:rPr>
              <a:t>progress</a:t>
            </a:r>
            <a:r>
              <a:rPr lang="en-US" sz="1600" dirty="0" smtClean="0"/>
              <a:t> is being made</a:t>
            </a:r>
          </a:p>
          <a:p>
            <a:pPr marL="690563" lvl="1" indent="-233363">
              <a:buClr>
                <a:schemeClr val="bg1">
                  <a:lumMod val="50000"/>
                </a:schemeClr>
              </a:buClr>
              <a:buSzPct val="125000"/>
              <a:buFont typeface="Trebuchet MS" pitchFamily="34" charset="0"/>
              <a:buChar char="—"/>
            </a:pPr>
            <a:r>
              <a:rPr lang="en-US" sz="1600" dirty="0" smtClean="0"/>
              <a:t>Anticipate a </a:t>
            </a:r>
            <a:r>
              <a:rPr lang="en-US" sz="1600" b="1" dirty="0" smtClean="0">
                <a:solidFill>
                  <a:schemeClr val="accent1"/>
                </a:solidFill>
              </a:rPr>
              <a:t>strategic business relationship </a:t>
            </a:r>
            <a:r>
              <a:rPr lang="en-US" sz="1600" dirty="0" smtClean="0"/>
              <a:t>with IR&amp;C going forward instead of a one-off project approach</a:t>
            </a:r>
          </a:p>
          <a:p>
            <a:pPr marL="690563" lvl="1" indent="-233363">
              <a:buClr>
                <a:schemeClr val="bg2"/>
              </a:buClr>
              <a:buSzPct val="125000"/>
              <a:buFont typeface="Arial" pitchFamily="34" charset="0"/>
              <a:buChar char="•"/>
            </a:pPr>
            <a:endParaRPr lang="en-US" sz="1600" b="1" dirty="0" smtClean="0">
              <a:solidFill>
                <a:schemeClr val="accent1"/>
              </a:solidFill>
            </a:endParaRPr>
          </a:p>
          <a:p>
            <a:pPr marL="690563" lvl="1" indent="-233363">
              <a:buClr>
                <a:schemeClr val="bg2"/>
              </a:buClr>
              <a:buSzPct val="125000"/>
              <a:buFont typeface="Arial" pitchFamily="34" charset="0"/>
              <a:buChar char="•"/>
            </a:pPr>
            <a:endParaRPr lang="en-US" sz="1600" dirty="0" smtClean="0"/>
          </a:p>
        </p:txBody>
      </p:sp>
      <p:cxnSp>
        <p:nvCxnSpPr>
          <p:cNvPr id="5" name="Straight Arrow Connector 4"/>
          <p:cNvCxnSpPr/>
          <p:nvPr/>
        </p:nvCxnSpPr>
        <p:spPr bwMode="auto">
          <a:xfrm flipV="1">
            <a:off x="6705600" y="1219200"/>
            <a:ext cx="685800" cy="381000"/>
          </a:xfrm>
          <a:prstGeom prst="straightConnector1">
            <a:avLst/>
          </a:prstGeom>
          <a:noFill/>
          <a:ln w="25400" cap="flat" cmpd="sng" algn="ctr">
            <a:solidFill>
              <a:schemeClr val="bg1">
                <a:lumMod val="50000"/>
              </a:schemeClr>
            </a:solidFill>
            <a:prstDash val="solid"/>
            <a:round/>
            <a:headEnd type="none" w="med" len="med"/>
            <a:tailEnd type="arrow"/>
          </a:ln>
          <a:effectLst/>
        </p:spPr>
      </p:cxnSp>
    </p:spTree>
    <p:custDataLst>
      <p:tags r:id="rId1"/>
    </p:custDataLst>
  </p:cSld>
  <p:clrMapOvr>
    <a:masterClrMapping/>
  </p:clrMapOvr>
  <p:transition>
    <p:cu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6800" y="2743200"/>
            <a:ext cx="8534400" cy="609600"/>
          </a:xfrm>
          <a:prstGeom prst="rect">
            <a:avLst/>
          </a:prstGeom>
        </p:spPr>
        <p:txBody>
          <a:bodyPr wrap="square">
            <a:noAutofit/>
          </a:bodyPr>
          <a:lstStyle/>
          <a:p>
            <a:pPr marL="233363" indent="-233363">
              <a:buClr>
                <a:schemeClr val="bg2"/>
              </a:buClr>
              <a:buSzPct val="125000"/>
            </a:pPr>
            <a:r>
              <a:rPr lang="en-US" sz="2400" dirty="0" smtClean="0">
                <a:solidFill>
                  <a:schemeClr val="bg2"/>
                </a:solidFill>
              </a:rPr>
              <a:t>			</a:t>
            </a:r>
            <a:r>
              <a:rPr lang="en-US" sz="6000" dirty="0" smtClean="0">
                <a:solidFill>
                  <a:schemeClr val="bg2"/>
                </a:solidFill>
              </a:rPr>
              <a:t>QUESTIONS? </a:t>
            </a:r>
          </a:p>
          <a:p>
            <a:pPr marL="233363" indent="-233363">
              <a:buClr>
                <a:schemeClr val="bg2"/>
              </a:buClr>
              <a:buSzPct val="125000"/>
              <a:buFont typeface="Arial" pitchFamily="34" charset="0"/>
              <a:buChar char="•"/>
            </a:pPr>
            <a:endParaRPr lang="en-US" sz="2400" dirty="0" smtClean="0">
              <a:solidFill>
                <a:schemeClr val="bg2"/>
              </a:solidFill>
            </a:endParaRPr>
          </a:p>
        </p:txBody>
      </p:sp>
    </p:spTree>
    <p:custDataLst>
      <p:tags r:id="rId1"/>
    </p:custDataLst>
  </p:cSld>
  <p:clrMapOvr>
    <a:masterClrMapping/>
  </p:clrMapOvr>
  <p:transition>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Placeholder 2"/>
          <p:cNvSpPr>
            <a:spLocks noGrp="1"/>
          </p:cNvSpPr>
          <p:nvPr>
            <p:ph type="body" idx="1"/>
          </p:nvPr>
        </p:nvSpPr>
        <p:spPr/>
        <p:txBody>
          <a:bodyPr/>
          <a:lstStyle/>
          <a:p>
            <a:pPr lvl="0">
              <a:lnSpc>
                <a:spcPct val="100000"/>
              </a:lnSpc>
              <a:spcBef>
                <a:spcPct val="20000"/>
              </a:spcBef>
              <a:buClrTx/>
              <a:buSzPct val="25000"/>
              <a:defRPr/>
            </a:pPr>
            <a:r>
              <a:rPr lang="en-US" dirty="0" smtClean="0">
                <a:latin typeface="Trebuchet MS" pitchFamily="34" charset="0"/>
                <a:cs typeface="Arial" charset="0"/>
              </a:rPr>
              <a:t>Wrap-Up</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gray">
          <a:xfrm>
            <a:off x="381000" y="1524000"/>
            <a:ext cx="8915400" cy="5181600"/>
          </a:xfrm>
          <a:prstGeom prst="rect">
            <a:avLst/>
          </a:prstGeom>
          <a:noFill/>
          <a:ln w="9525">
            <a:noFill/>
            <a:miter lim="800000"/>
            <a:headEnd/>
            <a:tailEnd/>
          </a:ln>
        </p:spPr>
        <p:txBody>
          <a:bodyPr lIns="91429" tIns="36571" rIns="36571" bIns="36571"/>
          <a:lstStyle/>
          <a:p>
            <a:pPr marL="1373188" lvl="3" indent="-457200" algn="just" defTabSz="1019175" eaLnBrk="0" hangingPunct="0">
              <a:buClr>
                <a:schemeClr val="folHlink"/>
              </a:buClr>
              <a:buSzPct val="125000"/>
              <a:buFont typeface="+mj-lt"/>
              <a:buAutoNum type="arabicPeriod"/>
            </a:pPr>
            <a:endParaRPr lang="en-US" sz="3000" b="1" dirty="0" smtClean="0">
              <a:solidFill>
                <a:schemeClr val="accent1"/>
              </a:solidFill>
              <a:sym typeface="Wingdings" pitchFamily="2" charset="2"/>
            </a:endParaRPr>
          </a:p>
          <a:p>
            <a:pPr marL="1373188" lvl="3" indent="-457200" algn="just" defTabSz="1019175" eaLnBrk="0" hangingPunct="0">
              <a:buClr>
                <a:schemeClr val="folHlink"/>
              </a:buClr>
              <a:buSzPct val="125000"/>
            </a:pPr>
            <a:r>
              <a:rPr lang="en-US" sz="3000" b="1" dirty="0" smtClean="0">
                <a:solidFill>
                  <a:schemeClr val="accent1"/>
                </a:solidFill>
                <a:sym typeface="Wingdings" pitchFamily="2" charset="2"/>
              </a:rPr>
              <a:t>Next Meeting: </a:t>
            </a:r>
          </a:p>
          <a:p>
            <a:pPr marL="1373188" lvl="3" indent="-457200" algn="just" defTabSz="1019175" eaLnBrk="0" hangingPunct="0">
              <a:buClr>
                <a:schemeClr val="folHlink"/>
              </a:buClr>
              <a:buSzPct val="125000"/>
            </a:pPr>
            <a:r>
              <a:rPr lang="en-US" sz="3000" b="1" dirty="0" smtClean="0">
                <a:solidFill>
                  <a:schemeClr val="accent1"/>
                </a:solidFill>
                <a:sym typeface="Wingdings" pitchFamily="2" charset="2"/>
              </a:rPr>
              <a:t>Managers’ Town Hall Feb 2012 (TBD)</a:t>
            </a:r>
          </a:p>
          <a:p>
            <a:pPr marL="1373188" lvl="3" indent="-457200" algn="just" defTabSz="1019175" eaLnBrk="0" hangingPunct="0">
              <a:buClr>
                <a:schemeClr val="folHlink"/>
              </a:buClr>
              <a:buSzPct val="125000"/>
            </a:pPr>
            <a:r>
              <a:rPr lang="en-US" sz="3000" b="1" dirty="0" smtClean="0">
                <a:solidFill>
                  <a:schemeClr val="accent1"/>
                </a:solidFill>
                <a:sym typeface="Wingdings" pitchFamily="2" charset="2"/>
              </a:rPr>
              <a:t>	</a:t>
            </a:r>
          </a:p>
          <a:p>
            <a:pPr marL="1373188" lvl="3" indent="-457200" algn="just" defTabSz="1019175" eaLnBrk="0" hangingPunct="0">
              <a:buClr>
                <a:schemeClr val="folHlink"/>
              </a:buClr>
              <a:buSzPct val="125000"/>
            </a:pPr>
            <a:r>
              <a:rPr lang="en-US" sz="3000" b="1" dirty="0" smtClean="0">
                <a:solidFill>
                  <a:schemeClr val="accent1"/>
                </a:solidFill>
                <a:sym typeface="Wingdings" pitchFamily="2" charset="2"/>
              </a:rPr>
              <a:t>	</a:t>
            </a:r>
            <a:r>
              <a:rPr lang="en-US" sz="3000" b="1" dirty="0" smtClean="0">
                <a:sym typeface="Wingdings" pitchFamily="2" charset="2"/>
              </a:rPr>
              <a:t>2012 Strategic Goals </a:t>
            </a:r>
          </a:p>
          <a:p>
            <a:pPr marL="1373188" lvl="3" indent="-457200" algn="just" defTabSz="1019175" eaLnBrk="0" hangingPunct="0">
              <a:buClr>
                <a:schemeClr val="folHlink"/>
              </a:buClr>
              <a:buSzPct val="125000"/>
            </a:pPr>
            <a:r>
              <a:rPr lang="en-US" sz="3000" b="1" dirty="0" smtClean="0">
                <a:solidFill>
                  <a:schemeClr val="accent1"/>
                </a:solidFill>
                <a:sym typeface="Wingdings" pitchFamily="2" charset="2"/>
              </a:rPr>
              <a:t>	</a:t>
            </a:r>
            <a:r>
              <a:rPr lang="en-US" sz="3000" b="1" dirty="0" smtClean="0">
                <a:sym typeface="Wingdings" pitchFamily="2" charset="2"/>
              </a:rPr>
              <a:t>Operational Focus Areas</a:t>
            </a:r>
          </a:p>
          <a:p>
            <a:pPr marL="1373188" lvl="3" indent="-457200" algn="just" defTabSz="1019175" eaLnBrk="0" hangingPunct="0">
              <a:buClr>
                <a:schemeClr val="folHlink"/>
              </a:buClr>
              <a:buSzPct val="125000"/>
              <a:buFont typeface="+mj-lt"/>
              <a:buAutoNum type="arabicPeriod"/>
            </a:pPr>
            <a:endParaRPr lang="en-US" sz="3000" b="1" dirty="0" smtClean="0">
              <a:solidFill>
                <a:schemeClr val="accent1"/>
              </a:solidFill>
              <a:sym typeface="Wingdings" pitchFamily="2" charset="2"/>
            </a:endParaRPr>
          </a:p>
          <a:p>
            <a:pPr marL="1373188" lvl="3" indent="-457200" algn="just" defTabSz="1019175" eaLnBrk="0" hangingPunct="0">
              <a:buClr>
                <a:schemeClr val="folHlink"/>
              </a:buClr>
              <a:buSzPct val="125000"/>
              <a:buFont typeface="+mj-lt"/>
              <a:buAutoNum type="arabicPeriod"/>
            </a:pPr>
            <a:endParaRPr lang="en-US" sz="3000" b="1" dirty="0" smtClean="0">
              <a:solidFill>
                <a:schemeClr val="accent1"/>
              </a:solidFill>
              <a:sym typeface="Wingdings" pitchFamily="2" charset="2"/>
            </a:endParaRPr>
          </a:p>
          <a:p>
            <a:pPr marL="1373188" lvl="3" indent="-457200" algn="just" defTabSz="1019175" eaLnBrk="0" hangingPunct="0">
              <a:buClr>
                <a:schemeClr val="folHlink"/>
              </a:buClr>
              <a:buSzPct val="125000"/>
            </a:pPr>
            <a:endParaRPr lang="en-US" sz="2000" b="1" dirty="0" smtClean="0">
              <a:solidFill>
                <a:schemeClr val="accent1"/>
              </a:solidFill>
              <a:sym typeface="Wingdings" pitchFamily="2" charset="2"/>
            </a:endParaRPr>
          </a:p>
          <a:p>
            <a:pPr marL="1373188" lvl="3" indent="-457200" algn="just" defTabSz="1019175" eaLnBrk="0" hangingPunct="0">
              <a:buClr>
                <a:schemeClr val="folHlink"/>
              </a:buClr>
              <a:buSzPct val="125000"/>
            </a:pPr>
            <a:endParaRPr lang="en-US" sz="2000" b="1" dirty="0" smtClean="0">
              <a:solidFill>
                <a:schemeClr val="accent1"/>
              </a:solidFill>
              <a:sym typeface="Wingdings" pitchFamily="2" charset="2"/>
            </a:endParaRPr>
          </a:p>
          <a:p>
            <a:pPr marL="1373188" lvl="3" indent="-457200" algn="just" defTabSz="1019175" eaLnBrk="0" hangingPunct="0">
              <a:buClr>
                <a:schemeClr val="folHlink"/>
              </a:buClr>
              <a:buSzPct val="125000"/>
            </a:pPr>
            <a:endParaRPr lang="en-US" sz="2000" b="1" dirty="0" smtClean="0">
              <a:solidFill>
                <a:schemeClr val="accent1"/>
              </a:solidFill>
              <a:sym typeface="Wingdings" pitchFamily="2" charset="2"/>
            </a:endParaRPr>
          </a:p>
        </p:txBody>
      </p:sp>
      <p:sp>
        <p:nvSpPr>
          <p:cNvPr id="24577" name="Rectangle 2"/>
          <p:cNvSpPr>
            <a:spLocks noGrp="1" noChangeArrowheads="1"/>
          </p:cNvSpPr>
          <p:nvPr>
            <p:ph type="title"/>
          </p:nvPr>
        </p:nvSpPr>
        <p:spPr>
          <a:xfrm>
            <a:off x="762000" y="838200"/>
            <a:ext cx="7696200" cy="288925"/>
          </a:xfrm>
        </p:spPr>
        <p:txBody>
          <a:bodyPr/>
          <a:lstStyle/>
          <a:p>
            <a:pPr lvl="1"/>
            <a:r>
              <a:rPr lang="en-US" sz="2300" dirty="0" smtClean="0"/>
              <a:t>Wrap-up</a:t>
            </a:r>
          </a:p>
        </p:txBody>
      </p:sp>
      <p:sp>
        <p:nvSpPr>
          <p:cNvPr id="56" name="TextBox 55"/>
          <p:cNvSpPr txBox="1"/>
          <p:nvPr/>
        </p:nvSpPr>
        <p:spPr>
          <a:xfrm rot="233865">
            <a:off x="5286126" y="655755"/>
            <a:ext cx="808076" cy="307777"/>
          </a:xfrm>
          <a:prstGeom prst="rect">
            <a:avLst/>
          </a:prstGeom>
          <a:noFill/>
          <a:ln w="50800">
            <a:noFill/>
          </a:ln>
        </p:spPr>
        <p:txBody>
          <a:bodyPr wrap="square" rtlCol="0">
            <a:spAutoFit/>
          </a:bodyPr>
          <a:lstStyle/>
          <a:p>
            <a:pPr algn="ctr"/>
            <a:r>
              <a:rPr lang="en-US" dirty="0" smtClean="0">
                <a:solidFill>
                  <a:schemeClr val="bg1"/>
                </a:solidFill>
              </a:rPr>
              <a:t>Values</a:t>
            </a:r>
          </a:p>
        </p:txBody>
      </p:sp>
      <p:sp>
        <p:nvSpPr>
          <p:cNvPr id="93186" name="AutoShape 2" descr="data:image/jpg;base64,/9j/4AAQSkZJRgABAQAAAQABAAD/2wCEAAkGBhQSDhQQEA8QEBQUEBkQFA4QFhEQFBAQFBwWFRUQFRQYHycqFxkjGRUTHy8iIycsLCwsFR4xQTIqNSYrLSkBCQoKBQUFDQUFDSkYEhgpKSkpKSkpKSkpKSkpKSkpKSkpKSkpKSkpKSkpKSkpKSkpKSkpKSkpKSkpKSkpKSkpKf/AABEIAMwA9wMBIgACEQEDEQH/xAAbAAACAwEBAQAAAAAAAAAAAAAABAMFBgECB//EAEkQAAIBAQMEDQkIAQMDBQEAAAECAwAEERIFEyFTBhQVIzEzUVJzkZKT0iIyQVRxsbLR0wc0QmFiY3Kis0OBoSR0dRY1NsHCCP/EABQBAQAAAAAAAAAAAAAAAAAAAAD/xAAUEQEAAAAAAAAAAAAAAAAAAAAA/9oADAMBAAIRAxEAPwD7PLaXzhRERrkViWcp5xYXABTzf+a5nJtXF3j/AE67H94foo/ilpqgUzk2ri7x/p0ZybVxd4/06booFM5Nq4u8f6dGcm1cXeP9Om6KBTOTauLvH+nRnJtXF3j/AE6booFM5Nq4u8f6dGcm1cXeP9Om6KBTOTauLvH+nRnJtXF3j/TrL5O+0FpctS5KNjwtCpkefPBlzVyFXC4LyTnI9HovOnRV3YNl1kmWV4bVFKsK4pShLZpdOluTzT1Ggdzk2ri7x/p0ZybVxd4/06rZNnNhWBLQ1tgELsUSYtcjuvnKG4CR/wDR5KnynssslnEZtFqihEq4o84cOcGjzb+HhGj86BvOTauLvH+nRnJtXF3j/TqOfL0CWiOzPMizSrijhN+J106VHpHknqqHZRsijsNjltc2IpGAcK6WdmIVUH5liBQNZybVxd4/06M5Nq4u8f6dYXYr9sAtNshslpsEtia0xCazu7iRZkYMVbzVuDBWuOm8i6qu1f8A9ARLLI0eT55bLHMIXtiuo8psWErGRpvCORew0D0UH07OTauLvH+nRnJtXF3j/TrH7LPtjsNiiVlfbUsiJIlniNzZuRQ6u7Eb2CjAgHSbxo9Ij2WfbNZLEqLcbROwUtZYmF8IYBt8e64EXjRw/kKDaZybVxd4/wBOjOTauLvH+nTQNdoFM5Nq4u8f6dGcm1cXeP8ATpuigUzk2ri7x/p0ZybVxd4/06booFM5Nq4u8f6dGcm1cXeP9Om6KBTOTauLvH+nRnJtXF3j/TpuigWs1oYuyOiqQqterFwQxYelRd5v/NFcj+8P0UfxS0UBH94foo/ilpqlY/vD9FH8UtNUBRRRQFFFFAUUUUBRRRQfJtjv/wA5yh/2Q+Gx1P8AZMdGWf8AyU3/AOqNhViefZPlDKcattUxbWSZlZBLKogVgmIDEAYXvI/Llq+H2evFPa3sVuazJbWMk0LRJNhka/FJC5YYCcR4Qw6hQfNNkf8A8Lyb/wB2nvtNfTPtY2ObcyTMqm6WAbbhN9xDxXkge1cS+0jkrxsk+zGO05Ns+TYp2s8NnZXBwCV3KBlUkkgaS7k6NJPopj/0VO00882UM7JLYmsKnMIiQxu2JmCB/KY/meTkuoEfs0tj5QUZXnW5mgWxwryLHcbTLcDozk4YfxiWtXsgyLBarM0FrQPCbnZWZox5BxAllIIAIv4fRSOwfYtudYlsYmz6ozFHKCMgOS5U3E3+UW06OGvOz/ItoteTZrLZJEiklATHIWVc2SM4pKgnSt44PTQfKNg9lGU9kBtkCFLFk6IQ2cHEd7jVo7OgLabz5chvvI4Dw18/yd/7Ba//ACFl+C019m+znYRlbJ7xwSTZP2mHd5o4gxlkLKbjiMYvN+AcPAt1Ze0fYdlBBNYoJrIbJLaUnz0hkEqiISKgKheG6Q3gX3kDSNNAl9p2S4l2O5JtCwxrK8MKvMqqHdRZxcGYC9rsK3X8F1TfbrkyJLPk2ZIY0kkRs5KiqrS3JBdjYDyrrzw8tbn7QvsymteS7HYbJJENq4VxTlkxIkebB8lW0nQaj+077NrTlGz2KKzvZ1azKwcys6gkrGow4UN+lDw3eig+lrwV2uCu0BRRRQFFFFAUUUUBRRRQKx/eH6KP4paKI/vD9FH8UtFBE8xW0PdG771HpUxi7ypecwqXbjery9cHjoRv+ofoo/ilpLZRY89Y5IlMt7YQDCY8YuZTiukIV1F17KfOUMum+6gd22/q8vXB46NuN6vL1weOvncOxm1XPnLLGpkzUxWJohEjR2aeJogpbyTnGW4C8DH51wJGm2FZJls2ejm0qrJFBKSpaSzIt8eO4+egbNknhzd/poL7bjery9cHjo243q8vXB46ZxjlFUmzHJW2rC9mUm+Ro1xIQGjGcQmUEkaVALcuigstuN6vL1weOjbjery9cHjr53FsZtmcd7TDtgSSvJLEjxYZJpbJCiugZh5CTCdBfcRjVrvSHtj2xy1w2yB5TnUJU2h2dTdaYbKIBaUBN5Ehd1bRffGhu0mg223G9Xl64PHRtxvV5euDx0xjHKK7jHKKBbbbery9cHjo22/q8vXB46zuXtjQmyhFKIUZTZ5xLKSuic7W2uTeb9Gae64XDTzjfl//AEraTHZcVlJzUMEMqE2aQsYbLaonNzOAymWWIAk+jFoABoPpW3G9Xl64PHRtxvV5euDx1NEwwjgGgaL77vyvr3jHKKBbbjery9cHjo22/q8vXB46yez3Y5NaZFay6C9knsssiuEZL83PAwvIv32HBo9ExqqtOxm0GYytZsRlsV7qu12CWyV7TK6B2cFcBmj8pb8QQLwUH0Hbjery9cHjo243q8vXB46zmwTJMsAkzq5lGis6LAWVrpo4gs81ykhcTYRoOnNk+nTrMY5RQLbcb1eXrg8dG239Xl64PHXu1QJIhjkCurC5kPAw5DyivmE2wu07TjWODNynJ1viluaC9rRNm1gQnHdeVQjEOD0kUH0zbjery9cHjo243q8vXB46yWxzIU0dsxPFgRbRaZw+KMqUnWEIoAN+IYXBF1wwfmL9tjHKKBbbjery9cHjo22/q8vXB46YxjlFfPdkWxSeaXKEixK2cezmAERFnwizrI6uXGFQElBQ3Yr7+Sg3W3G9Xl64PHRtxvV5euDx1kth+RZ4bYzzxYFFmkhxhozGzm1TyjNqGJSMxyIVU+aLlvJWtrjHKKBfbjery9cHjo243q8vXB46ZxjlFZjZ3k2SeFBAhkdHMixnNtDI2BkzVoVmXyGDsMS6UNzeigvttt6vL1weOjbjery9cHjr59lLY5aZXtDtZseeezWlAXibMyJaFE0VzPdi2qkIJGgiMjhYg/RbNCkaLGgCqihFUcCqouAH+1AvZZS08l6Mm9x6GwG/TLzWNFSRH/qH6KP4paKCM2ZGtD40Rroo/OUNd5UvLU250Wpj7C/KvMf3h+ij+KWmqBfc6LUx9hflRudFqY+wvypiigrrZk+O+Peo+NH4F5G/KmdzotTH2F+Vebbwx9KPc1NUC+50Wpj7C/Kjc6LUx9hflTFFAq+TorjvMXBzF+VQ2DJ8eZj3qPi1/AvIPyp5+A+yocn8TH0a+4UBudFqY+wvyo3Oi1MfYX5UxRQL7nRamPsL8qVsmT48cu9R8aPwLq4vyqypSx+fN0o/xxUHvc6LUx9hflRudFqY+wvypiigX3Oi1MfYX5UtJk+PPoM1H5j/AIF5Y/yqxpWXj4/4P746D1udFqY+wvyo3Oi1MfYX5UxRQL7nRamPsL8qWyjk+MQvvUfBzF+VWNK5T4l/ZQLSmBbQlnMK45EaRd6GHCmENe911/lDRw03udFqY+wvypa15NdrXDOsiKsSupjKMzPnMN5DhgFuwj8J9NWNAvudFqY+wvyrm50Wpj7C/KmaKCpgssawu+11kIkluREjLNdI9yi+4dZAr3kzMzxCRYFXynQo6IGSSNmjdDdeLwysLwSDdoJFdzLvZpEhlEMjPKFlK5zAxkfysN4vu9tS5GsBhgWIlDhvF8augN5JvON3JY33lixJJJ9NBLudFqY+wvyo3Oi1MfYX5UxRQJWaBVncIqrvUfmgLfpl5KK9x/eH6KP4paKAj+8P0UfxS01Ve9mDWhyS4uiTzXkT8UvoUi+oMmzQzhs29ovRgrJI1rhdSQGF6SEG4ggg3XUFvRSu5y86XvZ/FRucvOl72fxUBbeGPpR7mpqqy2ZPW+PypeNA42fkb9Vcvhz+1s7Jnc0Zs3nbReIwQuI+Vo0kDTw6eQ0FpRSu5y86XvZ/FRucvOl72fxUDD8B9lQ5P4mPo19wrw+TluPlS8Gtn8VVrSwwwQmRrR5YVFWM2yZmbAXICR4j5qseD0UF7RSi5PUi/FN/vLOP+MVd3OXnS97P4qBqlLH583Sj/HFXdzl50vez+KkM1HGJ5JJJFRJLyxln0DNxcjaT/wA0FzRSFmsySIHU2gAi8B3tUTf7o5BH+4qXc5edL3s/ioGqVl4+P+D++Ojc5edL3s/ipaTJ655Bil8x/wDVn5Y/1UFnRVPHaIWtG18VqElzMA+3UVlQqGZZGuVgC68BPnCntzl50vez+KgapXKfEv7KNzl50vez+Klso5PUQucUvBrZ/FQWdFU9qtMEcqxPLMHbDoD2pgucYpHjcG5MTgquIi8i4U9ucvOl72fxUDVcpbc5edL3s/io3OXnS97P4qAyd5h6WX/I9NVTJHFFA8skkqqskhLZ2c6BI40ANeSdAuGkk1PYFimjzkbzFbyumS0oyspKsrKzAqQQRcRQWVFK7nLzpe9n8VG5y86XvZ/FQEf3h+ij+KWio7LAFnkALHe4/OZ39MvOJurtB6Xj5LuHNJdfy3y0lkDJskbTySiNDNKJc1E7zKpwqrNnHVSSSOC64AC7009H94foo/ilpqgKKKKBW28MfSj3NVbZ9jWC37aWWQqyTY43IN8kpgII8m/CFhu0nRhQDQKsrbwx9KPc1NUBRRRQeX4D7KoMsZJe0WKJI0jZwgKSSSSwmBzGUEyNGpJYYjovF950ir9+A+yocn8TH0a+4UEsSkKATiIABY6MRHpr3RRQFUeVcmG0Q2iJSt+fjkAYsqsYhZ5QjFdIDYMJI0gG/TV5Slj8+bpR/jioIcgWB4bOI5CCcbsFVmdY0d2dIVZgCyopCgkDzeADQLGiigKVl4+P+D++OmqVl4+P+D++OghsuTmFpltEhUllWKIC/e4VGI33/iaRmJu9Cx8lWFFFAUrlPiX9lNUrlPiX9lBTZY2OSS22O0KUAXM3MWdWjzUrSSDNgXTB1KqMZGAriGmtHRRQFFFFBVS2ITWWWIqHxPLcpZovLEjlTnFBKEMAcQBIuvr1seyU0EJV2xO8rzOcTP5TknDiYAtcMIvuF919w4Azk7zD0sv+R6aoCiiigVj+8P0UfxS0UR/eH6KP4paKCJoS1oe6R03qPQojN/lS85TUu1G18vVD4KE49+ij+KWsFbYGay3CK1OBugIQ8dqZ1tkkoexS+WMQOAvhkOhb+EGg3u1G18vVD4KNqNr5eqHwUyvBprtBWWyytfHv8vGj0Q8jfopnaja+Xqh8FFt4Y+lHuaqdyBb7ViFpwtYogWUWrDiUzYhEyi4NhePRGcRJ5RQXG1G18vVD4KNqNr5eqHwUpsVJ3PswYOrCzRqyyK6OHVQrBlYAg3g8NWtAo9ka47/LwckPgqGwWVszHv8ALxa+iHkH6KffgPsrPZe+4QECYkTWV7oRM5uWSJnLLECSuAOSCLtHsoLnaja+Xqh8FG1G18vVD4KpMlopynM6QyQ4Y2jYmKZBanLIzTNIVwsFuCppJ8qT8N1+loFdqNr5eqHwUrZLK2Obf5eNHoh1cX6KtKrZLsFpxY7sRvzecx3ZqPzc35V/8dNAxtRtfL1Q+Cjaja+Xqh8FZGzw4hkwiGXPpHCJC0FoSQRqjKwM7ACNVbGWQ6X8kaL1v3FArtRtfL1Q+ClpLK2fTf5fMf0Q8sf6Ks6Vl4+P+D++OgNqNr5eqHwUbUbXy9UPgrP2mKZrZa0s+cUvHZ/LlNpjjuUy55YZSrBWwsnmaAWvuvvqz2IxOuTrMsqlHWzorIS5KkKBccQBvuuvvHDfw8NA7tRtfL1Q+Clso2Vsy+/y8HJD4Ks6VynxL+ygNqNr5eqHwUbUbXy9UPgqpyyP+vg4+42edGZFndFxBMN4UFQ2hrr9Po9NR7BYM3Z3jCAIkgRJhDJZWtCiOO+V45NOLFiUn04KC62o2vl6ofBRtRtfL1Q+CmqKCssFlbAd/l42T0Q6x/0UztRtfL1Q+CoobsxJixXY5r8GPFdjkvw4PKvu4MOnk01jbAJg1gYxO+CyWSNY54J2Ky42jtjlzdmZEQI2JxewW4X3m8NvtRtfL1Q+Cjaja+Xqh8FNUUCNliKzyXuz73HpbALtMvNArte4/vD9FH8UtFAR/eH6KP4paapBse2HwYOKjvxYudLyVLv37X96Bqild+/a/vRv37X96AtvDH0o9zU1VbbM7fHxXGjn8jUxv37X96Bqild+/a/vRv37X96Bh+A+yocn8TH0a+4V4fO3HiuD9dQ2DO5mPiuLXn8goLGild+/a/vRv37X96BqlLH583Sj/HFXd+/a/vS1kzuObiuNHP1cVBZ0Urvv7X96N+/a/vQNUrLx8f8AB/fHRv37X96XlzufTivMfn8sdBZUUrv37X96N+/a/vQNUrlPiX9lG/ftf3pfKOdzL8VwfroLKild+/a/vRv37X96Bqild+/a/vRv37X96Ayf5h6WX/I9NVWZPzuA8VxsnP1j0zvv7X96Bqild+/a/vRv37X96Aj+8P0UfxS0VHZcWfkx4eKjuw38svLXaD2nHv0UfxS1lpbbJJY2C2yQzm3TWWF4jEuJzI6pjUKb1jjUuRw4YzWpj+8P0UfxS1LFZEXzY0XTi8lVGm66/R6btFB7QXAC8m4XXm68/mbq9UUUCtt4Y+lHuas3l/K8iS2tEtAF0FkMaEoubaaaSJ/KuJQMAgLkHBeGuN1x0lt4Y+lHuapGsaEsTGhLLhYlVJZToKk+kXAaPyoK3Ypa2ksitIzMwkljJYqxGblkQJjGh8IULi/Fhv8ATVxXmOMKoVQFAFwVQAABwAAcAr1QeX4D7KosrWxorHZ3WbNb/ZUYnB5cbyRI8flcF6s3Bp0VevwH2UrZbOrwRh0Vxm1NzAML8N19x9poKLI1un3RkhlZ2GCaRhigeNFEqLZcAQ4o74i4IcC9ozdfcTWpqOOBVLFVVSxxMVABZuC83cJqSgKqLbaESK0vLM0CBwWlQgMowQ6F0HSeAAC8k6NN1W9JWeIM0ysoYGUXqwBB3uLhBoMfZMrziWIPaWLA2YLBihfOx2iedJBIUG+OkKLeVNwaFjwE372oEsUYKlY4wUvCkKowBvOC6NF/puqegKVl4+P+D++OmqVl4+P+D++OgzNuykwktpgtrYYrNIWLtC4jtS3FViUjQEW9WvvF7qNLK12oyfNjhje8NijVsQuN5IGnRQbBHexzUd7C5jhW9hw3E3adIHVU0cYUBVAUDQFAAAHIAKD1SuU+Jf2U1SuU+Jf2UFRlu2XW2COO0sj3h5IS0YjFm8oM7qwvLMblW433reNCvXvYjazJHK4naeIzbw8jI7mLAl7EqB5LOJGW/ThYcAIAuJLIjMGaNGYcDMqkj06CeCuwWVEvCIiXm8hFC3nlN1BLRRRQVjzKllleSUwopmLTAgGNQ8l7gkG672Vm0yhIIrLIbW+I2tUzbSQs+1pZykayRBd8coVQ6QU0t5RU4tZYkBjYMAQZZQQdIIzj6CK9pk+JSpWKMFb8JCqCuLhwm7Rf+VAxRRRQKx/eH6KP4paKI/vD9FH8UtFBE0rC0PhjL71HpvUXeVLy1Ltl9Se0leWYCWQsbgIUJOkXC+a81hJbfM1ikksUkkkJnzoAtDPPCiiERxMzksodhJIy33gMF0XtcG92xJqD2ko2xJqD2kpkV2grbZaHvj3k8aPxJyNTG2X1J7SUW3hj6Ue5qymW7Sj2u0Rx202ZkszJK0k8qrnHERQpFjGBUQEl0w8Zwk47g1e2H1J7SUbYk1B7SUnsVtOOyI1x8+RQxklnEgV3USrJISzIwAYXngYXXi41bUCj2h7jvJ4OclQ2C0PmY95PFr+JOQU+/AfZWW2U2pFsESGVoZJFCQyiWSzrHKU46RlIBVBe2Fr7yAACSKDQ7Yk1J7SUbYk1B7SVnNjmUXa3zLI2cLGYkB5f+njilVYFaInCokiZXVgAThY+VebtbQK7Yk1B7SUtZLQ+ObeTxo/Emriqzqkynao44LU85cRhxizbPG58iEBVZSCCSQOEDTpIF9BY7ZfUntJRtiTUHtJWXyVAZGsaraJZGVTPLLFaJ5IhCjMI7OSGwynGwTEwJZYHv03VsqBXbEmoPaSl5LQ+fTeT5j/iTljqypWXj4/4P746A2y+pPaSjbEmpPaSsTlnKKma0Zi0sgWSOKVJJ5rjJn487IVxXwQKt8ZZbgc4dFygnVbFJmawws5ctg0s5LFriQGDHS6kAFWOkrcTpJoHNsSag9pKXyjaHzL7yeDnJVlSuU+Jf2UBth9Se0lG2H1J7SVQ7IrSu3YIY7QYJyMeJpXWPNnGqpmS2GV3fRdcSApN4IW/mwSWRklxPnIwyKkmee1q8gRc80czgYlLXcGgHFwG8AL/AGxJqD2ko2xJqD2kpqigrMn2h8B3k8bJ+JNY9M7ZfUntJS+NBZpDK5RMcuNwzR4Vzj3tjUgr7QRdWIsVukvjBnlJEsYsuGWZ0nvtjraMBJ3+MQZsXvfcl5Fw00G/2xJqD2ko2xJqD2kpqigRssjGeTEmDeo9F4N+mXkrte4/vD9FH8UtFAR/eH6KP4paapB7SFtD3hzfFH5qSP8Ail9Kg1LuivNl7qfw0DVFK7orzZe6n8NG6K82Xup/DQFt4Y+lHuamqrLZlBb4/Jl40Hip+Rv00zuivNl7qfw0DVFK7orzZe6n8NG6K82Xup/DQMPwH2VDk/iY+jX3CvD5RW4+TLwaqfw1DYMoLmY/Jl4tf9KfkH6aCxopXdFebL3U/ho3RXmy91P4aBqlLH583Sj/ABxV3dFebL3U/hpWyZQXHL5MvGj/AEp9XF+mgtKKV3RXmy91P4aN0V5svdT+GgapWXj4/wCD++OjdFebL3U/hpaTKC59Dhl8x/8ASn5Y/wBNBZ0UruivNl7qfw0borzZe6n8NA1SuU+Jf2UborzZe6n8NLZRygphcYZeDVT+Ggs6KV3RXmy91P4aN0V5svdT+GgaopXdFebL3U/ho3RXmy91P4aAyf5h6WX/ACPTVVtitoVSCso3yQ8VNwM7EHzeQimN0V5svdT+GgaopXdFebL3U/ho3RXmy91P4aAj+8P0UfxS0VHZZw08hAYb3H5yunpl5wF9doPace/RR++Ws2mVLQglRpsTRZQs0V80ceNrPO8KMRmiFAYu5U3EgC4i/SNIovncHSM0guPp0y0uuxuyiPNCyWfN487m82mHOAXB7rvOAAAPoAHJQWIrtFFArbeGPpR7mpqlbbwx9KPc1NUBRRRQeX4D7KhyfxMfRr7hUz8B9lQ5P4mPo19woGKKKKApSx+fN0o/xxU3Slj8+bpR/jioG6KKKApWXj4/4P746apWXj4/4P746BqiiigKVynxL+ymqVynxL+ygaoqqyjbLQryCOHEqwl0IXEWkANy3Y1v03DDovvvxClLLb7aSMdniUZ3Cbr783jhGIeVzHmOnV8A4CGgorPPly2AkDJZIBcBs/HpCC8NddwPwL+fDcNNRTZatocFbBemZDmMkFhKTpjx4gDcLuBeXhoNNRWbbLNtJI2jm1uUh8SzkG/SMAZMRuI9IAuJvPBXVy5bMRG5puvOEmVV0KwAv0HhGn/jTw0GjorO2fLdsJIbJ5QXMQ2NTdcGwrd+I4govvA0k8FxMliyra2mVZLEEjbCMQkDFD5RZjo0i7ALtGkNpN4oLSP7w/RR/FLRRH94foo/ilooIzaUW0PjdVvijuxELf5UvLU26MWuj7a/OpytcwDkFBDujFro+2vzo3Ri10fbX51NgHIKMA5BQIWy3x3x77HxoPnryN+dM7oxa6Ptr86nwDkFcwDkFBDujFro+2vzo3Ri10fbX51NgHIKMA5BQLvlCK477Hwc9fnUNgyhHmY99j4tfxLyD86ewDkFGAcgoId0YtdH21+dG6MWuj7a/OpsA5BRgHIKCHdGLXR9tfnStkt8eOXfY+NH4l1cX51YYByCu4ByCgg3Ri10fbX50boxa6Ptr86mwDkFGAcgoId0YtdH21+dLSW+PPoc7H5j/jXlT86fwDkFdwDkFBBujFro+2vzo3Ri10fbX51NgHIKMA5BQQ7oxa6Ptr86Wyjb4zC4EsfBz1+dP4ByCu4ByCgg3Ri1sfbX50boxa6Ptr86mwDkFGAcgoId0YtdH21+dG6MWtj7a/OpsA5BRgHIKCHdGLXR9tfnRujFrY+2vzqbAOQUYByCgh3Ri1sfbX50boxa6Ptr86mwDkFGAcgoFLNOrTuVZW3uPzSGu0y8lFOAUUH/2Q=="/>
          <p:cNvSpPr>
            <a:spLocks noChangeAspect="1" noChangeArrowheads="1"/>
          </p:cNvSpPr>
          <p:nvPr/>
        </p:nvSpPr>
        <p:spPr bwMode="auto">
          <a:xfrm>
            <a:off x="4572000" y="-971550"/>
            <a:ext cx="2352675" cy="19431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3188" name="AutoShape 4" descr="data:image/jpg;base64,/9j/4AAQSkZJRgABAQAAAQABAAD/2wCEAAkGBhQSDhQQEA8QEBQUEBkQFA4QFhEQFBAQFBwWFRUQFRQYHycqFxkjGRUTHy8iIycsLCwsFR4xQTIqNSYrLSkBCQoKBQUFDQUFDSkYEhgpKSkpKSkpKSkpKSkpKSkpKSkpKSkpKSkpKSkpKSkpKSkpKSkpKSkpKSkpKSkpKSkpKf/AABEIAMwA9wMBIgACEQEDEQH/xAAbAAACAwEBAQAAAAAAAAAAAAAABAMFBgECB//EAEkQAAIBAQMEDQkIAQMDBQEAAAECAwAEERIFEyFTBhQVIzEzUVJzkZKT0iIyQVRxsbLR0wc0QmFiY3Kis0OBoSR0dRY1NsHCCP/EABQBAQAAAAAAAAAAAAAAAAAAAAD/xAAUEQEAAAAAAAAAAAAAAAAAAAAA/9oADAMBAAIRAxEAPwD7PLaXzhRERrkViWcp5xYXABTzf+a5nJtXF3j/AE67H94foo/ilpqgUzk2ri7x/p0ZybVxd4/06booFM5Nq4u8f6dGcm1cXeP9Om6KBTOTauLvH+nRnJtXF3j/AE6booFM5Nq4u8f6dGcm1cXeP9Om6KBTOTauLvH+nRnJtXF3j/TrL5O+0FpctS5KNjwtCpkefPBlzVyFXC4LyTnI9HovOnRV3YNl1kmWV4bVFKsK4pShLZpdOluTzT1Ggdzk2ri7x/p0ZybVxd4/06rZNnNhWBLQ1tgELsUSYtcjuvnKG4CR/wDR5KnynssslnEZtFqihEq4o84cOcGjzb+HhGj86BvOTauLvH+nRnJtXF3j/TqOfL0CWiOzPMizSrijhN+J106VHpHknqqHZRsijsNjltc2IpGAcK6WdmIVUH5liBQNZybVxd4/06M5Nq4u8f6dYXYr9sAtNshslpsEtia0xCazu7iRZkYMVbzVuDBWuOm8i6qu1f8A9ARLLI0eT55bLHMIXtiuo8psWErGRpvCORew0D0UH07OTauLvH+nRnJtXF3j/TrH7LPtjsNiiVlfbUsiJIlniNzZuRQ6u7Eb2CjAgHSbxo9Ij2WfbNZLEqLcbROwUtZYmF8IYBt8e64EXjRw/kKDaZybVxd4/wBOjOTauLvH+nTQNdoFM5Nq4u8f6dGcm1cXeP8ATpuigUzk2ri7x/p0ZybVxd4/06booFM5Nq4u8f6dGcm1cXeP9Om6KBTOTauLvH+nRnJtXF3j/TpuigWs1oYuyOiqQqterFwQxYelRd5v/NFcj+8P0UfxS0UBH94foo/ilpqlY/vD9FH8UtNUBRRRQFFFFAUUUUBRRRQfJtjv/wA5yh/2Q+Gx1P8AZMdGWf8AyU3/AOqNhViefZPlDKcattUxbWSZlZBLKogVgmIDEAYXvI/Llq+H2evFPa3sVuazJbWMk0LRJNhka/FJC5YYCcR4Qw6hQfNNkf8A8Lyb/wB2nvtNfTPtY2ObcyTMqm6WAbbhN9xDxXkge1cS+0jkrxsk+zGO05Ns+TYp2s8NnZXBwCV3KBlUkkgaS7k6NJPopj/0VO00882UM7JLYmsKnMIiQxu2JmCB/KY/meTkuoEfs0tj5QUZXnW5mgWxwryLHcbTLcDozk4YfxiWtXsgyLBarM0FrQPCbnZWZox5BxAllIIAIv4fRSOwfYtudYlsYmz6ozFHKCMgOS5U3E3+UW06OGvOz/ItoteTZrLZJEiklATHIWVc2SM4pKgnSt44PTQfKNg9lGU9kBtkCFLFk6IQ2cHEd7jVo7OgLabz5chvvI4Dw18/yd/7Ba//ACFl+C019m+znYRlbJ7xwSTZP2mHd5o4gxlkLKbjiMYvN+AcPAt1Ze0fYdlBBNYoJrIbJLaUnz0hkEqiISKgKheG6Q3gX3kDSNNAl9p2S4l2O5JtCwxrK8MKvMqqHdRZxcGYC9rsK3X8F1TfbrkyJLPk2ZIY0kkRs5KiqrS3JBdjYDyrrzw8tbn7QvsymteS7HYbJJENq4VxTlkxIkebB8lW0nQaj+077NrTlGz2KKzvZ1azKwcys6gkrGow4UN+lDw3eig+lrwV2uCu0BRRRQFFFFAUUUUBRRRQKx/eH6KP4paKI/vD9FH8UtFBE8xW0PdG771HpUxi7ypecwqXbjery9cHjoRv+ofoo/ilpLZRY89Y5IlMt7YQDCY8YuZTiukIV1F17KfOUMum+6gd22/q8vXB46NuN6vL1weOvncOxm1XPnLLGpkzUxWJohEjR2aeJogpbyTnGW4C8DH51wJGm2FZJls2ejm0qrJFBKSpaSzIt8eO4+egbNknhzd/poL7bjery9cHjo243q8vXB46ZxjlFUmzHJW2rC9mUm+Ro1xIQGjGcQmUEkaVALcuigstuN6vL1weOjbjery9cHjr53FsZtmcd7TDtgSSvJLEjxYZJpbJCiugZh5CTCdBfcRjVrvSHtj2xy1w2yB5TnUJU2h2dTdaYbKIBaUBN5Ehd1bRffGhu0mg223G9Xl64PHRtxvV5euDx0xjHKK7jHKKBbbbery9cHjo22/q8vXB46zuXtjQmyhFKIUZTZ5xLKSuic7W2uTeb9Gae64XDTzjfl//AEraTHZcVlJzUMEMqE2aQsYbLaonNzOAymWWIAk+jFoABoPpW3G9Xl64PHRtxvV5euDx1NEwwjgGgaL77vyvr3jHKKBbbjery9cHjo22/q8vXB46yez3Y5NaZFay6C9knsssiuEZL83PAwvIv32HBo9ExqqtOxm0GYytZsRlsV7qu12CWyV7TK6B2cFcBmj8pb8QQLwUH0Hbjery9cHjo243q8vXB46zmwTJMsAkzq5lGis6LAWVrpo4gs81ykhcTYRoOnNk+nTrMY5RQLbcb1eXrg8dG239Xl64PHXu1QJIhjkCurC5kPAw5DyivmE2wu07TjWODNynJ1viluaC9rRNm1gQnHdeVQjEOD0kUH0zbjery9cHjo243q8vXB46yWxzIU0dsxPFgRbRaZw+KMqUnWEIoAN+IYXBF1wwfmL9tjHKKBbbjery9cHjo22/q8vXB46YxjlFfPdkWxSeaXKEixK2cezmAERFnwizrI6uXGFQElBQ3Yr7+Sg3W3G9Xl64PHRtxvV5euDx1kth+RZ4bYzzxYFFmkhxhozGzm1TyjNqGJSMxyIVU+aLlvJWtrjHKKBfbjery9cHjo243q8vXB46ZxjlFZjZ3k2SeFBAhkdHMixnNtDI2BkzVoVmXyGDsMS6UNzeigvttt6vL1weOjbjery9cHjr59lLY5aZXtDtZseeezWlAXibMyJaFE0VzPdi2qkIJGgiMjhYg/RbNCkaLGgCqihFUcCqouAH+1AvZZS08l6Mm9x6GwG/TLzWNFSRH/qH6KP4paKCM2ZGtD40Rroo/OUNd5UvLU250Wpj7C/KvMf3h+ij+KWmqBfc6LUx9hflRudFqY+wvypiigrrZk+O+Peo+NH4F5G/KmdzotTH2F+Vebbwx9KPc1NUC+50Wpj7C/Kjc6LUx9hflTFFAq+TorjvMXBzF+VQ2DJ8eZj3qPi1/AvIPyp5+A+yocn8TH0a+4UBudFqY+wvyo3Oi1MfYX5UxRQL7nRamPsL8qVsmT48cu9R8aPwLq4vyqypSx+fN0o/xxUHvc6LUx9hflRudFqY+wvypiigX3Oi1MfYX5UtJk+PPoM1H5j/AIF5Y/yqxpWXj4/4P746D1udFqY+wvyo3Oi1MfYX5UxRQL7nRamPsL8qWyjk+MQvvUfBzF+VWNK5T4l/ZQLSmBbQlnMK45EaRd6GHCmENe911/lDRw03udFqY+wvypa15NdrXDOsiKsSupjKMzPnMN5DhgFuwj8J9NWNAvudFqY+wvyrm50Wpj7C/KmaKCpgssawu+11kIkluREjLNdI9yi+4dZAr3kzMzxCRYFXynQo6IGSSNmjdDdeLwysLwSDdoJFdzLvZpEhlEMjPKFlK5zAxkfysN4vu9tS5GsBhgWIlDhvF8augN5JvON3JY33lixJJJ9NBLudFqY+wvyo3Oi1MfYX5UxRQJWaBVncIqrvUfmgLfpl5KK9x/eH6KP4paKAj+8P0UfxS01Ve9mDWhyS4uiTzXkT8UvoUi+oMmzQzhs29ovRgrJI1rhdSQGF6SEG4ggg3XUFvRSu5y86XvZ/FRucvOl72fxUBbeGPpR7mpqqy2ZPW+PypeNA42fkb9Vcvhz+1s7Jnc0Zs3nbReIwQuI+Vo0kDTw6eQ0FpRSu5y86XvZ/FRucvOl72fxUDD8B9lQ5P4mPo19wrw+TluPlS8Gtn8VVrSwwwQmRrR5YVFWM2yZmbAXICR4j5qseD0UF7RSi5PUi/FN/vLOP+MVd3OXnS97P4qBqlLH583Sj/HFXdzl50vez+KkM1HGJ5JJJFRJLyxln0DNxcjaT/wA0FzRSFmsySIHU2gAi8B3tUTf7o5BH+4qXc5edL3s/ioGqVl4+P+D++Ojc5edL3s/ipaTJ655Bil8x/wDVn5Y/1UFnRVPHaIWtG18VqElzMA+3UVlQqGZZGuVgC68BPnCntzl50vez+KgapXKfEv7KNzl50vez+Klso5PUQucUvBrZ/FQWdFU9qtMEcqxPLMHbDoD2pgucYpHjcG5MTgquIi8i4U9ucvOl72fxUDVcpbc5edL3s/io3OXnS97P4qAyd5h6WX/I9NVTJHFFA8skkqqskhLZ2c6BI40ANeSdAuGkk1PYFimjzkbzFbyumS0oyspKsrKzAqQQRcRQWVFK7nLzpe9n8VG5y86XvZ/FQEf3h+ij+KWio7LAFnkALHe4/OZ39MvOJurtB6Xj5LuHNJdfy3y0lkDJskbTySiNDNKJc1E7zKpwqrNnHVSSSOC64AC7009H94foo/ilpqgKKKKBW28MfSj3NVbZ9jWC37aWWQqyTY43IN8kpgII8m/CFhu0nRhQDQKsrbwx9KPc1NUBRRRQeX4D7KoMsZJe0WKJI0jZwgKSSSSwmBzGUEyNGpJYYjovF950ir9+A+yocn8TH0a+4UEsSkKATiIABY6MRHpr3RRQFUeVcmG0Q2iJSt+fjkAYsqsYhZ5QjFdIDYMJI0gG/TV5Slj8+bpR/jioIcgWB4bOI5CCcbsFVmdY0d2dIVZgCyopCgkDzeADQLGiigKVl4+P+D++OmqVl4+P+D++OghsuTmFpltEhUllWKIC/e4VGI33/iaRmJu9Cx8lWFFFAUrlPiX9lNUrlPiX9lBTZY2OSS22O0KUAXM3MWdWjzUrSSDNgXTB1KqMZGAriGmtHRRQFFFFBVS2ITWWWIqHxPLcpZovLEjlTnFBKEMAcQBIuvr1seyU0EJV2xO8rzOcTP5TknDiYAtcMIvuF919w4Azk7zD0sv+R6aoCiiigVj+8P0UfxS0UR/eH6KP4paKCJoS1oe6R03qPQojN/lS85TUu1G18vVD4KE49+ij+KWsFbYGay3CK1OBugIQ8dqZ1tkkoexS+WMQOAvhkOhb+EGg3u1G18vVD4KNqNr5eqHwUyvBprtBWWyytfHv8vGj0Q8jfopnaja+Xqh8FFt4Y+lHuaqdyBb7ViFpwtYogWUWrDiUzYhEyi4NhePRGcRJ5RQXG1G18vVD4KNqNr5eqHwUpsVJ3PswYOrCzRqyyK6OHVQrBlYAg3g8NWtAo9ka47/LwckPgqGwWVszHv8ALxa+iHkH6KffgPsrPZe+4QECYkTWV7oRM5uWSJnLLECSuAOSCLtHsoLnaja+Xqh8FG1G18vVD4KpMlopynM6QyQ4Y2jYmKZBanLIzTNIVwsFuCppJ8qT8N1+loFdqNr5eqHwUrZLK2Obf5eNHoh1cX6KtKrZLsFpxY7sRvzecx3ZqPzc35V/8dNAxtRtfL1Q+Cjaja+Xqh8FZGzw4hkwiGXPpHCJC0FoSQRqjKwM7ACNVbGWQ6X8kaL1v3FArtRtfL1Q+ClpLK2fTf5fMf0Q8sf6Ks6Vl4+P+D++OgNqNr5eqHwUbUbXy9UPgrP2mKZrZa0s+cUvHZ/LlNpjjuUy55YZSrBWwsnmaAWvuvvqz2IxOuTrMsqlHWzorIS5KkKBccQBvuuvvHDfw8NA7tRtfL1Q+Clso2Vsy+/y8HJD4Ks6VynxL+ygNqNr5eqHwUbUbXy9UPgqpyyP+vg4+42edGZFndFxBMN4UFQ2hrr9Po9NR7BYM3Z3jCAIkgRJhDJZWtCiOO+V45NOLFiUn04KC62o2vl6ofBRtRtfL1Q+CmqKCssFlbAd/l42T0Q6x/0UztRtfL1Q+CoobsxJixXY5r8GPFdjkvw4PKvu4MOnk01jbAJg1gYxO+CyWSNY54J2Ky42jtjlzdmZEQI2JxewW4X3m8NvtRtfL1Q+Cjaja+Xqh8FNUUCNliKzyXuz73HpbALtMvNArte4/vD9FH8UtFAR/eH6KP4paapBse2HwYOKjvxYudLyVLv37X96Bqild+/a/vRv37X96AtvDH0o9zU1VbbM7fHxXGjn8jUxv37X96Bqild+/a/vRv37X96Bh+A+yocn8TH0a+4V4fO3HiuD9dQ2DO5mPiuLXn8goLGild+/a/vRv37X96BqlLH583Sj/HFXd+/a/vS1kzuObiuNHP1cVBZ0Urvv7X96N+/a/vQNUrLx8f8AB/fHRv37X96XlzufTivMfn8sdBZUUrv37X96N+/a/vQNUrlPiX9lG/ftf3pfKOdzL8VwfroLKild+/a/vRv37X96Bqild+/a/vRv37X96Ayf5h6WX/I9NVWZPzuA8VxsnP1j0zvv7X96Bqild+/a/vRv37X96Aj+8P0UfxS0VHZcWfkx4eKjuw38svLXaD2nHv0UfxS1lpbbJJY2C2yQzm3TWWF4jEuJzI6pjUKb1jjUuRw4YzWpj+8P0UfxS1LFZEXzY0XTi8lVGm66/R6btFB7QXAC8m4XXm68/mbq9UUUCtt4Y+lHuas3l/K8iS2tEtAF0FkMaEoubaaaSJ/KuJQMAgLkHBeGuN1x0lt4Y+lHuapGsaEsTGhLLhYlVJZToKk+kXAaPyoK3Ypa2ksitIzMwkljJYqxGblkQJjGh8IULi/Fhv8ATVxXmOMKoVQFAFwVQAABwAAcAr1QeX4D7KosrWxorHZ3WbNb/ZUYnB5cbyRI8flcF6s3Bp0VevwH2UrZbOrwRh0Vxm1NzAML8N19x9poKLI1un3RkhlZ2GCaRhigeNFEqLZcAQ4o74i4IcC9ozdfcTWpqOOBVLFVVSxxMVABZuC83cJqSgKqLbaESK0vLM0CBwWlQgMowQ6F0HSeAAC8k6NN1W9JWeIM0ysoYGUXqwBB3uLhBoMfZMrziWIPaWLA2YLBihfOx2iedJBIUG+OkKLeVNwaFjwE372oEsUYKlY4wUvCkKowBvOC6NF/puqegKVl4+P+D++OmqVl4+P+D++OgzNuykwktpgtrYYrNIWLtC4jtS3FViUjQEW9WvvF7qNLK12oyfNjhje8NijVsQuN5IGnRQbBHexzUd7C5jhW9hw3E3adIHVU0cYUBVAUDQFAAAHIAKD1SuU+Jf2U1SuU+Jf2UFRlu2XW2COO0sj3h5IS0YjFm8oM7qwvLMblW433reNCvXvYjazJHK4naeIzbw8jI7mLAl7EqB5LOJGW/ThYcAIAuJLIjMGaNGYcDMqkj06CeCuwWVEvCIiXm8hFC3nlN1BLRRRQVjzKllleSUwopmLTAgGNQ8l7gkG672Vm0yhIIrLIbW+I2tUzbSQs+1pZykayRBd8coVQ6QU0t5RU4tZYkBjYMAQZZQQdIIzj6CK9pk+JSpWKMFb8JCqCuLhwm7Rf+VAxRRRQKx/eH6KP4paKI/vD9FH8UtFBE0rC0PhjL71HpvUXeVLy1Ltl9Se0leWYCWQsbgIUJOkXC+a81hJbfM1ikksUkkkJnzoAtDPPCiiERxMzksodhJIy33gMF0XtcG92xJqD2ko2xJqD2kpkV2grbZaHvj3k8aPxJyNTG2X1J7SUW3hj6Ue5qymW7Sj2u0Rx202ZkszJK0k8qrnHERQpFjGBUQEl0w8Zwk47g1e2H1J7SUbYk1B7SUnsVtOOyI1x8+RQxklnEgV3USrJISzIwAYXngYXXi41bUCj2h7jvJ4OclQ2C0PmY95PFr+JOQU+/AfZWW2U2pFsESGVoZJFCQyiWSzrHKU46RlIBVBe2Fr7yAACSKDQ7Yk1J7SUbYk1B7SVnNjmUXa3zLI2cLGYkB5f+njilVYFaInCokiZXVgAThY+VebtbQK7Yk1B7SUtZLQ+ObeTxo/Emriqzqkynao44LU85cRhxizbPG58iEBVZSCCSQOEDTpIF9BY7ZfUntJRtiTUHtJWXyVAZGsaraJZGVTPLLFaJ5IhCjMI7OSGwynGwTEwJZYHv03VsqBXbEmoPaSl5LQ+fTeT5j/iTljqypWXj4/4P746A2y+pPaSjbEmpPaSsTlnKKma0Zi0sgWSOKVJJ5rjJn487IVxXwQKt8ZZbgc4dFygnVbFJmawws5ctg0s5LFriQGDHS6kAFWOkrcTpJoHNsSag9pKXyjaHzL7yeDnJVlSuU+Jf2UBth9Se0lG2H1J7SVQ7IrSu3YIY7QYJyMeJpXWPNnGqpmS2GV3fRdcSApN4IW/mwSWRklxPnIwyKkmee1q8gRc80czgYlLXcGgHFwG8AL/AGxJqD2ko2xJqD2kpqigrMn2h8B3k8bJ+JNY9M7ZfUntJS+NBZpDK5RMcuNwzR4Vzj3tjUgr7QRdWIsVukvjBnlJEsYsuGWZ0nvtjraMBJ3+MQZsXvfcl5Fw00G/2xJqD2ko2xJqD2kpqigRssjGeTEmDeo9F4N+mXkrte4/vD9FH8UtFAR/eH6KP4paapB7SFtD3hzfFH5qSP8Ail9Kg1LuivNl7qfw0DVFK7orzZe6n8NG6K82Xup/DQFt4Y+lHuamqrLZlBb4/Jl40Hip+Rv00zuivNl7qfw0DVFK7orzZe6n8NG6K82Xup/DQMPwH2VDk/iY+jX3CvD5RW4+TLwaqfw1DYMoLmY/Jl4tf9KfkH6aCxopXdFebL3U/ho3RXmy91P4aBqlLH583Sj/ABxV3dFebL3U/hpWyZQXHL5MvGj/AEp9XF+mgtKKV3RXmy91P4aN0V5svdT+GgapWXj4/wCD++OjdFebL3U/hpaTKC59Dhl8x/8ASn5Y/wBNBZ0UruivNl7qfw0borzZe6n8NA1SuU+Jf2UborzZe6n8NLZRygphcYZeDVT+Ggs6KV3RXmy91P4aN0V5svdT+GgaopXdFebL3U/ho3RXmy91P4aAyf5h6WX/ACPTVVtitoVSCso3yQ8VNwM7EHzeQimN0V5svdT+GgaopXdFebL3U/ho3RXmy91P4aAj+8P0UfxS0VHZZw08hAYb3H5yunpl5wF9doPace/RR++Ws2mVLQglRpsTRZQs0V80ceNrPO8KMRmiFAYu5U3EgC4i/SNIovncHSM0guPp0y0uuxuyiPNCyWfN487m82mHOAXB7rvOAAAPoAHJQWIrtFFArbeGPpR7mpqlbbwx9KPc1NUBRRRQeX4D7KhyfxMfRr7hUz8B9lQ5P4mPo19woGKKKKApSx+fN0o/xxU3Slj8+bpR/jioG6KKKApWXj4/4P746apWXj4/4P746BqiiigKVynxL+ymqVynxL+ygaoqqyjbLQryCOHEqwl0IXEWkANy3Y1v03DDovvvxClLLb7aSMdniUZ3Cbr783jhGIeVzHmOnV8A4CGgorPPly2AkDJZIBcBs/HpCC8NddwPwL+fDcNNRTZatocFbBemZDmMkFhKTpjx4gDcLuBeXhoNNRWbbLNtJI2jm1uUh8SzkG/SMAZMRuI9IAuJvPBXVy5bMRG5puvOEmVV0KwAv0HhGn/jTw0GjorO2fLdsJIbJ5QXMQ2NTdcGwrd+I4govvA0k8FxMliyra2mVZLEEjbCMQkDFD5RZjo0i7ALtGkNpN4oLSP7w/RR/FLRRH94foo/ilooIzaUW0PjdVvijuxELf5UvLU26MWuj7a/OpytcwDkFBDujFro+2vzo3Ri10fbX51NgHIKMA5BQIWy3x3x77HxoPnryN+dM7oxa6Ptr86nwDkFcwDkFBDujFro+2vzo3Ri10fbX51NgHIKMA5BQLvlCK477Hwc9fnUNgyhHmY99j4tfxLyD86ewDkFGAcgoId0YtdH21+dG6MWuj7a/OpsA5BRgHIKCHdGLXR9tfnStkt8eOXfY+NH4l1cX51YYByCu4ByCgg3Ri10fbX50boxa6Ptr86mwDkFGAcgoId0YtdH21+dLSW+PPoc7H5j/jXlT86fwDkFdwDkFBBujFro+2vzo3Ri10fbX51NgHIKMA5BQQ7oxa6Ptr86Wyjb4zC4EsfBz1+dP4ByCu4ByCgg3Ri1sfbX50boxa6Ptr86mwDkFGAcgoId0YtdH21+dG6MWtj7a/OpsA5BRgHIKCHdGLXR9tfnRujFrY+2vzqbAOQUYByCgh3Ri1sfbX50boxa6Ptr86mwDkFGAcgoFLNOrTuVZW3uPzSGu0y8lFOAUUH/2Q=="/>
          <p:cNvSpPr>
            <a:spLocks noChangeAspect="1" noChangeArrowheads="1"/>
          </p:cNvSpPr>
          <p:nvPr/>
        </p:nvSpPr>
        <p:spPr bwMode="auto">
          <a:xfrm>
            <a:off x="79375" y="-727075"/>
            <a:ext cx="1828800" cy="15049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ustDataLst>
      <p:tags r:id="rId1"/>
    </p:custDataLst>
  </p:cSld>
  <p:clrMapOvr>
    <a:masterClrMapping/>
  </p:clrMapOvr>
  <p:transition>
    <p:cu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8353" name="Picture 2"/>
          <p:cNvPicPr>
            <a:picLocks noChangeAspect="1" noChangeArrowheads="1"/>
          </p:cNvPicPr>
          <p:nvPr/>
        </p:nvPicPr>
        <p:blipFill>
          <a:blip r:embed="rId4" cstate="print"/>
          <a:srcRect/>
          <a:stretch>
            <a:fillRect/>
          </a:stretch>
        </p:blipFill>
        <p:spPr bwMode="auto">
          <a:xfrm>
            <a:off x="2590800" y="1219200"/>
            <a:ext cx="5416550" cy="5562600"/>
          </a:xfrm>
          <a:prstGeom prst="rect">
            <a:avLst/>
          </a:prstGeom>
          <a:noFill/>
          <a:ln w="9525" algn="ctr">
            <a:noFill/>
            <a:miter lim="800000"/>
            <a:headEnd/>
            <a:tailEnd/>
          </a:ln>
        </p:spPr>
      </p:pic>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Oval 33"/>
          <p:cNvSpPr/>
          <p:nvPr/>
        </p:nvSpPr>
        <p:spPr bwMode="auto">
          <a:xfrm>
            <a:off x="914400" y="3733800"/>
            <a:ext cx="2286000" cy="2286000"/>
          </a:xfrm>
          <a:prstGeom prst="ellipse">
            <a:avLst/>
          </a:prstGeom>
          <a:solidFill>
            <a:schemeClr val="bg2">
              <a:lumMod val="60000"/>
              <a:lumOff val="40000"/>
            </a:schemeClr>
          </a:solidFill>
          <a:ln w="38100" cap="flat" cmpd="sng" algn="ctr">
            <a:solidFill>
              <a:schemeClr val="bg2"/>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18" name="Oval 17"/>
          <p:cNvSpPr/>
          <p:nvPr/>
        </p:nvSpPr>
        <p:spPr bwMode="auto">
          <a:xfrm>
            <a:off x="3400646" y="5328684"/>
            <a:ext cx="2286000" cy="2286000"/>
          </a:xfrm>
          <a:prstGeom prst="ellipse">
            <a:avLst/>
          </a:prstGeom>
          <a:solidFill>
            <a:schemeClr val="bg2">
              <a:lumMod val="60000"/>
              <a:lumOff val="40000"/>
            </a:schemeClr>
          </a:solidFill>
          <a:ln w="38100" cap="flat" cmpd="sng" algn="ctr">
            <a:solidFill>
              <a:schemeClr val="bg2"/>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15" name="Rectangle 2"/>
          <p:cNvSpPr txBox="1">
            <a:spLocks noChangeArrowheads="1"/>
          </p:cNvSpPr>
          <p:nvPr/>
        </p:nvSpPr>
        <p:spPr bwMode="auto">
          <a:xfrm>
            <a:off x="762000" y="838200"/>
            <a:ext cx="2667000" cy="2889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marL="0" lvl="1" defTabSz="1019175" eaLnBrk="0" hangingPunct="0">
              <a:lnSpc>
                <a:spcPts val="2788"/>
              </a:lnSpc>
            </a:pPr>
            <a:r>
              <a:rPr lang="en-US" sz="2300" b="1" kern="0" dirty="0" smtClean="0">
                <a:ea typeface="LF_Kai" pitchFamily="2" charset="-122"/>
              </a:rPr>
              <a:t>CFO Division</a:t>
            </a:r>
          </a:p>
          <a:p>
            <a:pPr marL="0" lvl="1" defTabSz="1019175" eaLnBrk="0" hangingPunct="0">
              <a:lnSpc>
                <a:spcPts val="2788"/>
              </a:lnSpc>
            </a:pPr>
            <a:r>
              <a:rPr lang="en-US" sz="2300" b="1" kern="0" dirty="0" smtClean="0">
                <a:ea typeface="LF_Kai" pitchFamily="2" charset="-122"/>
              </a:rPr>
              <a:t>Announcements…</a:t>
            </a:r>
            <a:endParaRPr kumimoji="0" lang="en-US" sz="2300" b="1" i="0" u="none" strike="noStrike" kern="0" cap="none" spc="0" normalizeH="0" baseline="0" noProof="0" dirty="0" smtClean="0">
              <a:ln>
                <a:noFill/>
              </a:ln>
              <a:solidFill>
                <a:schemeClr val="accent1"/>
              </a:solidFill>
              <a:effectLst/>
              <a:uLnTx/>
              <a:uFillTx/>
              <a:latin typeface="Trebuchet MS" pitchFamily="34" charset="0"/>
              <a:ea typeface="LF_Kai" pitchFamily="2" charset="-122"/>
              <a:cs typeface="LF_Kai"/>
            </a:endParaRPr>
          </a:p>
        </p:txBody>
      </p:sp>
      <p:sp>
        <p:nvSpPr>
          <p:cNvPr id="71" name="Oval 70"/>
          <p:cNvSpPr/>
          <p:nvPr/>
        </p:nvSpPr>
        <p:spPr bwMode="auto">
          <a:xfrm>
            <a:off x="1524000" y="1219200"/>
            <a:ext cx="2286000" cy="2286000"/>
          </a:xfrm>
          <a:prstGeom prst="ellipse">
            <a:avLst/>
          </a:prstGeom>
          <a:solidFill>
            <a:schemeClr val="bg2">
              <a:lumMod val="60000"/>
              <a:lumOff val="40000"/>
            </a:schemeClr>
          </a:solidFill>
          <a:ln w="38100" cap="flat" cmpd="sng" algn="ctr">
            <a:solidFill>
              <a:schemeClr val="bg2"/>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grpSp>
        <p:nvGrpSpPr>
          <p:cNvPr id="2" name="Group 71"/>
          <p:cNvGrpSpPr/>
          <p:nvPr/>
        </p:nvGrpSpPr>
        <p:grpSpPr>
          <a:xfrm>
            <a:off x="880750" y="1933361"/>
            <a:ext cx="3538850" cy="980405"/>
            <a:chOff x="2057400" y="1955770"/>
            <a:chExt cx="3538850" cy="980405"/>
          </a:xfrm>
        </p:grpSpPr>
        <p:sp>
          <p:nvSpPr>
            <p:cNvPr id="74" name="Curved Up Ribbon 73"/>
            <p:cNvSpPr/>
            <p:nvPr/>
          </p:nvSpPr>
          <p:spPr bwMode="auto">
            <a:xfrm>
              <a:off x="2057400" y="1955770"/>
              <a:ext cx="3538850" cy="980405"/>
            </a:xfrm>
            <a:prstGeom prst="ellipseRibbon2">
              <a:avLst/>
            </a:prstGeom>
            <a:solidFill>
              <a:srgbClr val="FFFF00"/>
            </a:solidFill>
            <a:ln w="25400" cap="flat" cmpd="sng" algn="ctr">
              <a:solidFill>
                <a:srgbClr val="FFCC00"/>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75" name="TextBox 74"/>
            <p:cNvSpPr txBox="1"/>
            <p:nvPr/>
          </p:nvSpPr>
          <p:spPr>
            <a:xfrm>
              <a:off x="2907475" y="2007792"/>
              <a:ext cx="1828800" cy="646331"/>
            </a:xfrm>
            <a:prstGeom prst="rect">
              <a:avLst/>
            </a:prstGeom>
            <a:noFill/>
            <a:ln w="50800">
              <a:noFill/>
            </a:ln>
          </p:spPr>
          <p:txBody>
            <a:bodyPr wrap="square" rtlCol="0">
              <a:spAutoFit/>
            </a:bodyPr>
            <a:lstStyle/>
            <a:p>
              <a:pPr algn="ctr"/>
              <a:r>
                <a:rPr lang="en-US" sz="1800" b="1" dirty="0" smtClean="0">
                  <a:solidFill>
                    <a:schemeClr val="bg2"/>
                  </a:solidFill>
                </a:rPr>
                <a:t>Grace Crickette!</a:t>
              </a:r>
            </a:p>
          </p:txBody>
        </p:sp>
      </p:grpSp>
      <p:sp>
        <p:nvSpPr>
          <p:cNvPr id="76" name="Oval 75"/>
          <p:cNvSpPr/>
          <p:nvPr/>
        </p:nvSpPr>
        <p:spPr bwMode="auto">
          <a:xfrm>
            <a:off x="7117275" y="4876800"/>
            <a:ext cx="2286000" cy="2286000"/>
          </a:xfrm>
          <a:prstGeom prst="ellipse">
            <a:avLst/>
          </a:prstGeom>
          <a:solidFill>
            <a:schemeClr val="bg2">
              <a:lumMod val="60000"/>
              <a:lumOff val="40000"/>
            </a:schemeClr>
          </a:solidFill>
          <a:ln w="38100" cap="flat" cmpd="sng" algn="ctr">
            <a:solidFill>
              <a:schemeClr val="bg2"/>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grpSp>
        <p:nvGrpSpPr>
          <p:cNvPr id="3" name="Group 80"/>
          <p:cNvGrpSpPr/>
          <p:nvPr/>
        </p:nvGrpSpPr>
        <p:grpSpPr>
          <a:xfrm>
            <a:off x="6519550" y="5597886"/>
            <a:ext cx="3538850" cy="980405"/>
            <a:chOff x="2057400" y="1955770"/>
            <a:chExt cx="3538850" cy="980405"/>
          </a:xfrm>
        </p:grpSpPr>
        <p:sp>
          <p:nvSpPr>
            <p:cNvPr id="82" name="Curved Up Ribbon 81"/>
            <p:cNvSpPr/>
            <p:nvPr/>
          </p:nvSpPr>
          <p:spPr bwMode="auto">
            <a:xfrm>
              <a:off x="2057400" y="1955770"/>
              <a:ext cx="3538850" cy="980405"/>
            </a:xfrm>
            <a:prstGeom prst="ellipseRibbon2">
              <a:avLst/>
            </a:prstGeom>
            <a:solidFill>
              <a:srgbClr val="FFFF00"/>
            </a:solidFill>
            <a:ln w="25400" cap="flat" cmpd="sng" algn="ctr">
              <a:solidFill>
                <a:srgbClr val="FFCC00"/>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83" name="TextBox 82"/>
            <p:cNvSpPr txBox="1"/>
            <p:nvPr/>
          </p:nvSpPr>
          <p:spPr>
            <a:xfrm>
              <a:off x="2907475" y="2150119"/>
              <a:ext cx="1828800" cy="369332"/>
            </a:xfrm>
            <a:prstGeom prst="rect">
              <a:avLst/>
            </a:prstGeom>
            <a:noFill/>
            <a:ln w="50800">
              <a:noFill/>
            </a:ln>
          </p:spPr>
          <p:txBody>
            <a:bodyPr wrap="square" rtlCol="0">
              <a:spAutoFit/>
            </a:bodyPr>
            <a:lstStyle/>
            <a:p>
              <a:pPr algn="ctr"/>
              <a:r>
                <a:rPr lang="en-US" sz="1800" b="1" dirty="0" smtClean="0">
                  <a:solidFill>
                    <a:schemeClr val="bg2"/>
                  </a:solidFill>
                </a:rPr>
                <a:t>Skip Worden!</a:t>
              </a:r>
            </a:p>
          </p:txBody>
        </p:sp>
      </p:grpSp>
      <p:sp>
        <p:nvSpPr>
          <p:cNvPr id="86" name="Oval 85"/>
          <p:cNvSpPr/>
          <p:nvPr/>
        </p:nvSpPr>
        <p:spPr bwMode="auto">
          <a:xfrm>
            <a:off x="7315200" y="2438400"/>
            <a:ext cx="2286000" cy="2286000"/>
          </a:xfrm>
          <a:prstGeom prst="ellipse">
            <a:avLst/>
          </a:prstGeom>
          <a:solidFill>
            <a:schemeClr val="bg2">
              <a:lumMod val="60000"/>
              <a:lumOff val="40000"/>
            </a:schemeClr>
          </a:solidFill>
          <a:ln w="38100" cap="flat" cmpd="sng" algn="ctr">
            <a:solidFill>
              <a:schemeClr val="bg2"/>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grpSp>
        <p:nvGrpSpPr>
          <p:cNvPr id="5" name="Group 86"/>
          <p:cNvGrpSpPr/>
          <p:nvPr/>
        </p:nvGrpSpPr>
        <p:grpSpPr>
          <a:xfrm>
            <a:off x="6693725" y="3136075"/>
            <a:ext cx="3538850" cy="980405"/>
            <a:chOff x="2057400" y="1955770"/>
            <a:chExt cx="3538850" cy="980405"/>
          </a:xfrm>
        </p:grpSpPr>
        <p:sp>
          <p:nvSpPr>
            <p:cNvPr id="89" name="Curved Up Ribbon 88"/>
            <p:cNvSpPr/>
            <p:nvPr/>
          </p:nvSpPr>
          <p:spPr bwMode="auto">
            <a:xfrm>
              <a:off x="2057400" y="1955770"/>
              <a:ext cx="3538850" cy="980405"/>
            </a:xfrm>
            <a:prstGeom prst="ellipseRibbon2">
              <a:avLst/>
            </a:prstGeom>
            <a:solidFill>
              <a:srgbClr val="FFCC00"/>
            </a:solidFill>
            <a:ln w="25400" cap="flat" cmpd="sng" algn="ctr">
              <a:solidFill>
                <a:srgbClr val="FFFF00"/>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95" name="TextBox 94"/>
            <p:cNvSpPr txBox="1"/>
            <p:nvPr/>
          </p:nvSpPr>
          <p:spPr>
            <a:xfrm>
              <a:off x="2929250" y="2020095"/>
              <a:ext cx="1828800" cy="646331"/>
            </a:xfrm>
            <a:prstGeom prst="rect">
              <a:avLst/>
            </a:prstGeom>
            <a:noFill/>
            <a:ln w="50800">
              <a:noFill/>
            </a:ln>
          </p:spPr>
          <p:txBody>
            <a:bodyPr wrap="square" rtlCol="0">
              <a:spAutoFit/>
            </a:bodyPr>
            <a:lstStyle/>
            <a:p>
              <a:pPr algn="ctr"/>
              <a:r>
                <a:rPr lang="en-US" sz="1800" b="1" dirty="0" smtClean="0">
                  <a:solidFill>
                    <a:schemeClr val="bg2"/>
                  </a:solidFill>
                </a:rPr>
                <a:t>$400 million </a:t>
              </a:r>
            </a:p>
            <a:p>
              <a:pPr algn="ctr"/>
              <a:r>
                <a:rPr lang="en-US" sz="1800" b="1" dirty="0" smtClean="0">
                  <a:solidFill>
                    <a:schemeClr val="bg2"/>
                  </a:solidFill>
                </a:rPr>
                <a:t>Bond Deal!</a:t>
              </a:r>
            </a:p>
          </p:txBody>
        </p:sp>
      </p:grpSp>
      <p:grpSp>
        <p:nvGrpSpPr>
          <p:cNvPr id="6" name="Group 62"/>
          <p:cNvGrpSpPr/>
          <p:nvPr/>
        </p:nvGrpSpPr>
        <p:grpSpPr>
          <a:xfrm>
            <a:off x="2788071" y="6014484"/>
            <a:ext cx="3538850" cy="980405"/>
            <a:chOff x="2057400" y="1955770"/>
            <a:chExt cx="3538850" cy="980405"/>
          </a:xfrm>
        </p:grpSpPr>
        <p:sp>
          <p:nvSpPr>
            <p:cNvPr id="56" name="Curved Up Ribbon 55"/>
            <p:cNvSpPr/>
            <p:nvPr/>
          </p:nvSpPr>
          <p:spPr bwMode="auto">
            <a:xfrm>
              <a:off x="2057400" y="1955770"/>
              <a:ext cx="3538850" cy="980405"/>
            </a:xfrm>
            <a:prstGeom prst="ellipseRibbon2">
              <a:avLst/>
            </a:prstGeom>
            <a:solidFill>
              <a:srgbClr val="FFCC00"/>
            </a:solidFill>
            <a:ln w="25400" cap="flat" cmpd="sng" algn="ctr">
              <a:solidFill>
                <a:srgbClr val="FFFF00"/>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58" name="TextBox 57"/>
            <p:cNvSpPr txBox="1"/>
            <p:nvPr/>
          </p:nvSpPr>
          <p:spPr>
            <a:xfrm>
              <a:off x="2907475" y="2030165"/>
              <a:ext cx="1828800" cy="646331"/>
            </a:xfrm>
            <a:prstGeom prst="rect">
              <a:avLst/>
            </a:prstGeom>
            <a:noFill/>
            <a:ln w="50800">
              <a:noFill/>
            </a:ln>
          </p:spPr>
          <p:txBody>
            <a:bodyPr wrap="square" rtlCol="0">
              <a:spAutoFit/>
            </a:bodyPr>
            <a:lstStyle/>
            <a:p>
              <a:pPr algn="ctr"/>
              <a:r>
                <a:rPr lang="en-US" sz="1800" b="1" dirty="0" smtClean="0">
                  <a:solidFill>
                    <a:schemeClr val="bg2"/>
                  </a:solidFill>
                </a:rPr>
                <a:t>PPS Contract Signed!</a:t>
              </a:r>
            </a:p>
          </p:txBody>
        </p:sp>
      </p:grpSp>
      <p:sp>
        <p:nvSpPr>
          <p:cNvPr id="30" name="Oval 29"/>
          <p:cNvSpPr/>
          <p:nvPr/>
        </p:nvSpPr>
        <p:spPr bwMode="auto">
          <a:xfrm>
            <a:off x="5486400" y="609600"/>
            <a:ext cx="2286000" cy="2286000"/>
          </a:xfrm>
          <a:prstGeom prst="ellipse">
            <a:avLst/>
          </a:prstGeom>
          <a:solidFill>
            <a:schemeClr val="bg2">
              <a:lumMod val="60000"/>
              <a:lumOff val="40000"/>
            </a:schemeClr>
          </a:solidFill>
          <a:ln w="38100" cap="flat" cmpd="sng" algn="ctr">
            <a:solidFill>
              <a:schemeClr val="bg2"/>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grpSp>
        <p:nvGrpSpPr>
          <p:cNvPr id="31" name="Group 101"/>
          <p:cNvGrpSpPr/>
          <p:nvPr/>
        </p:nvGrpSpPr>
        <p:grpSpPr>
          <a:xfrm>
            <a:off x="4876800" y="1295400"/>
            <a:ext cx="3538850" cy="980405"/>
            <a:chOff x="2057400" y="1955770"/>
            <a:chExt cx="3538850" cy="980405"/>
          </a:xfrm>
        </p:grpSpPr>
        <p:sp>
          <p:nvSpPr>
            <p:cNvPr id="32" name="Curved Up Ribbon 31"/>
            <p:cNvSpPr/>
            <p:nvPr/>
          </p:nvSpPr>
          <p:spPr bwMode="auto">
            <a:xfrm>
              <a:off x="2057400" y="1955770"/>
              <a:ext cx="3538850" cy="980405"/>
            </a:xfrm>
            <a:prstGeom prst="ellipseRibbon2">
              <a:avLst/>
            </a:prstGeom>
            <a:solidFill>
              <a:srgbClr val="FFFF00"/>
            </a:solidFill>
            <a:ln w="25400" cap="flat" cmpd="sng" algn="ctr">
              <a:solidFill>
                <a:srgbClr val="FFCC00"/>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33" name="TextBox 32"/>
            <p:cNvSpPr txBox="1"/>
            <p:nvPr/>
          </p:nvSpPr>
          <p:spPr>
            <a:xfrm>
              <a:off x="2907475" y="2141104"/>
              <a:ext cx="1828800" cy="369332"/>
            </a:xfrm>
            <a:prstGeom prst="rect">
              <a:avLst/>
            </a:prstGeom>
            <a:noFill/>
            <a:ln w="50800">
              <a:noFill/>
            </a:ln>
          </p:spPr>
          <p:txBody>
            <a:bodyPr wrap="square" rtlCol="0">
              <a:spAutoFit/>
            </a:bodyPr>
            <a:lstStyle/>
            <a:p>
              <a:pPr algn="ctr"/>
              <a:r>
                <a:rPr lang="en-US" sz="1800" b="1" dirty="0" smtClean="0">
                  <a:solidFill>
                    <a:schemeClr val="bg2"/>
                  </a:solidFill>
                </a:rPr>
                <a:t>Cheryl Lloyd !</a:t>
              </a:r>
            </a:p>
          </p:txBody>
        </p:sp>
      </p:grpSp>
      <p:sp>
        <p:nvSpPr>
          <p:cNvPr id="42" name="Oval 41"/>
          <p:cNvSpPr/>
          <p:nvPr/>
        </p:nvSpPr>
        <p:spPr bwMode="auto">
          <a:xfrm>
            <a:off x="3962400" y="2743200"/>
            <a:ext cx="2286000" cy="2286000"/>
          </a:xfrm>
          <a:prstGeom prst="ellipse">
            <a:avLst/>
          </a:prstGeom>
          <a:solidFill>
            <a:schemeClr val="bg2">
              <a:lumMod val="60000"/>
              <a:lumOff val="40000"/>
            </a:schemeClr>
          </a:solidFill>
          <a:ln w="38100" cap="flat" cmpd="sng" algn="ctr">
            <a:solidFill>
              <a:schemeClr val="bg2"/>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grpSp>
        <p:nvGrpSpPr>
          <p:cNvPr id="43" name="Group 80"/>
          <p:cNvGrpSpPr/>
          <p:nvPr/>
        </p:nvGrpSpPr>
        <p:grpSpPr>
          <a:xfrm>
            <a:off x="3364675" y="3429000"/>
            <a:ext cx="3538850" cy="1015691"/>
            <a:chOff x="2057400" y="1920484"/>
            <a:chExt cx="3538850" cy="1015691"/>
          </a:xfrm>
        </p:grpSpPr>
        <p:sp>
          <p:nvSpPr>
            <p:cNvPr id="44" name="Curved Up Ribbon 43"/>
            <p:cNvSpPr/>
            <p:nvPr/>
          </p:nvSpPr>
          <p:spPr bwMode="auto">
            <a:xfrm>
              <a:off x="2057400" y="1955770"/>
              <a:ext cx="3538850" cy="980405"/>
            </a:xfrm>
            <a:prstGeom prst="ellipseRibbon2">
              <a:avLst/>
            </a:prstGeom>
            <a:solidFill>
              <a:srgbClr val="FFCC00"/>
            </a:solidFill>
            <a:ln w="25400" cap="flat" cmpd="sng" algn="ctr">
              <a:solidFill>
                <a:srgbClr val="FFFF00"/>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45" name="TextBox 44"/>
            <p:cNvSpPr txBox="1"/>
            <p:nvPr/>
          </p:nvSpPr>
          <p:spPr>
            <a:xfrm>
              <a:off x="2895600" y="1920484"/>
              <a:ext cx="1828800" cy="830997"/>
            </a:xfrm>
            <a:prstGeom prst="rect">
              <a:avLst/>
            </a:prstGeom>
            <a:noFill/>
            <a:ln w="50800">
              <a:noFill/>
            </a:ln>
          </p:spPr>
          <p:txBody>
            <a:bodyPr wrap="square" rtlCol="0">
              <a:spAutoFit/>
            </a:bodyPr>
            <a:lstStyle/>
            <a:p>
              <a:pPr algn="ctr"/>
              <a:r>
                <a:rPr lang="en-US" sz="1600" b="1" dirty="0" smtClean="0">
                  <a:solidFill>
                    <a:schemeClr val="bg2"/>
                  </a:solidFill>
                </a:rPr>
                <a:t>Financial Statements Complete!</a:t>
              </a:r>
            </a:p>
          </p:txBody>
        </p:sp>
      </p:grpSp>
      <p:grpSp>
        <p:nvGrpSpPr>
          <p:cNvPr id="39" name="Group 80"/>
          <p:cNvGrpSpPr/>
          <p:nvPr/>
        </p:nvGrpSpPr>
        <p:grpSpPr>
          <a:xfrm>
            <a:off x="316675" y="4454886"/>
            <a:ext cx="3538850" cy="980405"/>
            <a:chOff x="2057400" y="1955770"/>
            <a:chExt cx="3538850" cy="980405"/>
          </a:xfrm>
        </p:grpSpPr>
        <p:sp>
          <p:nvSpPr>
            <p:cNvPr id="40" name="Curved Up Ribbon 39"/>
            <p:cNvSpPr/>
            <p:nvPr/>
          </p:nvSpPr>
          <p:spPr bwMode="auto">
            <a:xfrm>
              <a:off x="2057400" y="1955770"/>
              <a:ext cx="3538850" cy="980405"/>
            </a:xfrm>
            <a:prstGeom prst="ellipseRibbon2">
              <a:avLst/>
            </a:prstGeom>
            <a:solidFill>
              <a:srgbClr val="FFCC00"/>
            </a:solidFill>
            <a:ln w="25400" cap="flat" cmpd="sng" algn="ctr">
              <a:solidFill>
                <a:srgbClr val="FFFF00"/>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400" b="0" i="0" u="none" strike="noStrike" cap="none" normalizeH="0" baseline="0" smtClean="0">
                <a:ln>
                  <a:noFill/>
                </a:ln>
                <a:solidFill>
                  <a:schemeClr val="tx1"/>
                </a:solidFill>
                <a:effectLst/>
                <a:latin typeface="Trebuchet MS" pitchFamily="34" charset="0"/>
              </a:endParaRPr>
            </a:p>
          </p:txBody>
        </p:sp>
        <p:sp>
          <p:nvSpPr>
            <p:cNvPr id="41" name="TextBox 40"/>
            <p:cNvSpPr txBox="1"/>
            <p:nvPr/>
          </p:nvSpPr>
          <p:spPr>
            <a:xfrm>
              <a:off x="2959925" y="1996684"/>
              <a:ext cx="1828800" cy="584775"/>
            </a:xfrm>
            <a:prstGeom prst="rect">
              <a:avLst/>
            </a:prstGeom>
            <a:noFill/>
            <a:ln w="50800">
              <a:noFill/>
            </a:ln>
          </p:spPr>
          <p:txBody>
            <a:bodyPr wrap="square" rtlCol="0">
              <a:spAutoFit/>
            </a:bodyPr>
            <a:lstStyle/>
            <a:p>
              <a:pPr algn="ctr"/>
              <a:r>
                <a:rPr lang="en-US" sz="1600" b="1" dirty="0" smtClean="0">
                  <a:solidFill>
                    <a:schemeClr val="bg2"/>
                  </a:solidFill>
                </a:rPr>
                <a:t>Procurement </a:t>
              </a:r>
            </a:p>
            <a:p>
              <a:pPr algn="ctr"/>
              <a:r>
                <a:rPr lang="en-US" sz="1600" b="1" dirty="0" smtClean="0">
                  <a:solidFill>
                    <a:schemeClr val="bg2"/>
                  </a:solidFill>
                </a:rPr>
                <a:t>200 Launched!</a:t>
              </a:r>
            </a:p>
          </p:txBody>
        </p:sp>
      </p:grpSp>
    </p:spTree>
    <p:custDataLst>
      <p:tags r:id="rId1"/>
    </p:custDataLst>
  </p:cSld>
  <p:clrMapOvr>
    <a:masterClrMapping/>
  </p:clrMapOvr>
  <p:transition>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txBox="1">
            <a:spLocks noChangeArrowheads="1"/>
          </p:cNvSpPr>
          <p:nvPr/>
        </p:nvSpPr>
        <p:spPr bwMode="auto">
          <a:xfrm>
            <a:off x="762000" y="457200"/>
            <a:ext cx="8991600" cy="6699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marL="0" lvl="1" defTabSz="1019175" eaLnBrk="0" hangingPunct="0">
              <a:lnSpc>
                <a:spcPts val="2788"/>
              </a:lnSpc>
            </a:pPr>
            <a:r>
              <a:rPr lang="en-US" sz="2300" b="1" kern="0" dirty="0" smtClean="0">
                <a:ea typeface="LF_Kai" pitchFamily="2" charset="-122"/>
              </a:rPr>
              <a:t>Developmental Goals: Already Completed at least one!</a:t>
            </a:r>
            <a:endParaRPr kumimoji="0" lang="en-US" sz="2300" b="1" i="0" u="none" strike="noStrike" kern="0" cap="none" spc="0" normalizeH="0" baseline="0" noProof="0" dirty="0" smtClean="0">
              <a:ln>
                <a:noFill/>
              </a:ln>
              <a:solidFill>
                <a:schemeClr val="accent1"/>
              </a:solidFill>
              <a:effectLst/>
              <a:uLnTx/>
              <a:uFillTx/>
              <a:latin typeface="Trebuchet MS" pitchFamily="34" charset="0"/>
              <a:ea typeface="LF_Kai" pitchFamily="2" charset="-122"/>
              <a:cs typeface="LF_Kai"/>
            </a:endParaRPr>
          </a:p>
        </p:txBody>
      </p:sp>
      <p:sp>
        <p:nvSpPr>
          <p:cNvPr id="41" name="Horizontal Scroll 40"/>
          <p:cNvSpPr/>
          <p:nvPr/>
        </p:nvSpPr>
        <p:spPr bwMode="auto">
          <a:xfrm>
            <a:off x="1045534" y="1483237"/>
            <a:ext cx="2286000" cy="762000"/>
          </a:xfrm>
          <a:prstGeom prst="horizontalScroll">
            <a:avLst/>
          </a:prstGeom>
          <a:solidFill>
            <a:schemeClr val="bg2">
              <a:lumMod val="40000"/>
              <a:lumOff val="60000"/>
            </a:schemeClr>
          </a:solidFill>
          <a:ln w="25400" cap="flat" cmpd="sng" algn="ctr">
            <a:solidFill>
              <a:schemeClr val="bg2"/>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algn="ctr" eaLnBrk="0" hangingPunct="0">
              <a:spcBef>
                <a:spcPct val="50000"/>
              </a:spcBef>
            </a:pPr>
            <a:r>
              <a:rPr lang="en-US" dirty="0" smtClean="0"/>
              <a:t>Financial Services</a:t>
            </a:r>
          </a:p>
          <a:p>
            <a:pPr algn="ctr" eaLnBrk="0" hangingPunct="0">
              <a:spcBef>
                <a:spcPct val="50000"/>
              </a:spcBef>
            </a:pPr>
            <a:r>
              <a:rPr kumimoji="0" lang="en-US" sz="1400" b="0" i="0" u="none" strike="noStrike" cap="none" normalizeH="0" baseline="0" dirty="0" smtClean="0">
                <a:ln>
                  <a:noFill/>
                </a:ln>
                <a:solidFill>
                  <a:schemeClr val="tx1"/>
                </a:solidFill>
                <a:effectLst/>
                <a:latin typeface="Trebuchet MS" pitchFamily="34" charset="0"/>
              </a:rPr>
              <a:t>&amp;</a:t>
            </a:r>
            <a:r>
              <a:rPr kumimoji="0" lang="en-US" sz="1400" b="0" i="0" u="none" strike="noStrike" cap="none" normalizeH="0" dirty="0" smtClean="0">
                <a:ln>
                  <a:noFill/>
                </a:ln>
                <a:solidFill>
                  <a:schemeClr val="tx1"/>
                </a:solidFill>
                <a:effectLst/>
                <a:latin typeface="Trebuchet MS" pitchFamily="34" charset="0"/>
              </a:rPr>
              <a:t> Controls</a:t>
            </a:r>
            <a:endParaRPr kumimoji="0" lang="en-US" sz="1400" b="0" i="0" u="none" strike="noStrike" cap="none" normalizeH="0" baseline="0" dirty="0" smtClean="0">
              <a:ln>
                <a:noFill/>
              </a:ln>
              <a:solidFill>
                <a:schemeClr val="tx1"/>
              </a:solidFill>
              <a:effectLst/>
              <a:latin typeface="Trebuchet MS" pitchFamily="34" charset="0"/>
            </a:endParaRPr>
          </a:p>
        </p:txBody>
      </p:sp>
      <p:sp>
        <p:nvSpPr>
          <p:cNvPr id="54" name="Horizontal Scroll 53"/>
          <p:cNvSpPr/>
          <p:nvPr/>
        </p:nvSpPr>
        <p:spPr bwMode="auto">
          <a:xfrm>
            <a:off x="3941134" y="1483237"/>
            <a:ext cx="2286000" cy="762000"/>
          </a:xfrm>
          <a:prstGeom prst="horizontalScroll">
            <a:avLst/>
          </a:prstGeom>
          <a:solidFill>
            <a:schemeClr val="bg2">
              <a:lumMod val="40000"/>
              <a:lumOff val="60000"/>
            </a:schemeClr>
          </a:solidFill>
          <a:ln w="25400" cap="flat" cmpd="sng" algn="ctr">
            <a:solidFill>
              <a:schemeClr val="bg2"/>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algn="ctr" eaLnBrk="0" hangingPunct="0">
              <a:spcBef>
                <a:spcPct val="50000"/>
              </a:spcBef>
            </a:pPr>
            <a:r>
              <a:rPr lang="en-US" dirty="0" smtClean="0"/>
              <a:t>Financial Accounting</a:t>
            </a:r>
            <a:endParaRPr kumimoji="0" lang="en-US" sz="1400" b="0" i="0" u="none" strike="noStrike" cap="none" normalizeH="0" baseline="0" dirty="0" smtClean="0">
              <a:ln>
                <a:noFill/>
              </a:ln>
              <a:solidFill>
                <a:schemeClr val="tx1"/>
              </a:solidFill>
              <a:effectLst/>
              <a:latin typeface="Trebuchet MS" pitchFamily="34" charset="0"/>
            </a:endParaRPr>
          </a:p>
        </p:txBody>
      </p:sp>
      <p:sp>
        <p:nvSpPr>
          <p:cNvPr id="55" name="Horizontal Scroll 54"/>
          <p:cNvSpPr/>
          <p:nvPr/>
        </p:nvSpPr>
        <p:spPr bwMode="auto">
          <a:xfrm>
            <a:off x="7058025" y="4419600"/>
            <a:ext cx="2286000" cy="762000"/>
          </a:xfrm>
          <a:prstGeom prst="horizontalScroll">
            <a:avLst/>
          </a:prstGeom>
          <a:solidFill>
            <a:schemeClr val="bg2">
              <a:lumMod val="40000"/>
              <a:lumOff val="60000"/>
            </a:schemeClr>
          </a:solidFill>
          <a:ln w="25400" cap="flat" cmpd="sng" algn="ctr">
            <a:solidFill>
              <a:schemeClr val="bg2"/>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algn="ctr" eaLnBrk="0" hangingPunct="0">
              <a:spcBef>
                <a:spcPct val="50000"/>
              </a:spcBef>
            </a:pPr>
            <a:r>
              <a:rPr lang="en-US" dirty="0" smtClean="0"/>
              <a:t>Risk Services</a:t>
            </a:r>
            <a:endParaRPr kumimoji="0" lang="en-US" sz="1400" b="0" i="0" u="none" strike="noStrike" cap="none" normalizeH="0" baseline="0" dirty="0" smtClean="0">
              <a:ln>
                <a:noFill/>
              </a:ln>
              <a:solidFill>
                <a:schemeClr val="tx1"/>
              </a:solidFill>
              <a:effectLst/>
              <a:latin typeface="Trebuchet MS" pitchFamily="34" charset="0"/>
            </a:endParaRPr>
          </a:p>
        </p:txBody>
      </p:sp>
      <p:sp>
        <p:nvSpPr>
          <p:cNvPr id="57" name="Horizontal Scroll 56"/>
          <p:cNvSpPr/>
          <p:nvPr/>
        </p:nvSpPr>
        <p:spPr bwMode="auto">
          <a:xfrm>
            <a:off x="7086600" y="1447800"/>
            <a:ext cx="2057400" cy="762000"/>
          </a:xfrm>
          <a:prstGeom prst="horizontalScroll">
            <a:avLst/>
          </a:prstGeom>
          <a:solidFill>
            <a:schemeClr val="bg2">
              <a:lumMod val="40000"/>
              <a:lumOff val="60000"/>
            </a:schemeClr>
          </a:solidFill>
          <a:ln w="25400" cap="flat" cmpd="sng" algn="ctr">
            <a:solidFill>
              <a:schemeClr val="bg2"/>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algn="ctr" eaLnBrk="0" hangingPunct="0">
              <a:spcBef>
                <a:spcPct val="50000"/>
              </a:spcBef>
            </a:pPr>
            <a:r>
              <a:rPr lang="en-US" dirty="0" smtClean="0"/>
              <a:t>Procurement Services</a:t>
            </a:r>
            <a:endParaRPr kumimoji="0" lang="en-US" sz="1400" b="0" i="0" u="none" strike="noStrike" cap="none" normalizeH="0" baseline="0" dirty="0" smtClean="0">
              <a:ln>
                <a:noFill/>
              </a:ln>
              <a:solidFill>
                <a:schemeClr val="tx1"/>
              </a:solidFill>
              <a:effectLst/>
              <a:latin typeface="Trebuchet MS" pitchFamily="34" charset="0"/>
            </a:endParaRPr>
          </a:p>
        </p:txBody>
      </p:sp>
      <p:sp>
        <p:nvSpPr>
          <p:cNvPr id="60" name="Horizontal Scroll 59"/>
          <p:cNvSpPr/>
          <p:nvPr/>
        </p:nvSpPr>
        <p:spPr bwMode="auto">
          <a:xfrm>
            <a:off x="1371600" y="5662136"/>
            <a:ext cx="2057400" cy="762000"/>
          </a:xfrm>
          <a:prstGeom prst="horizontalScroll">
            <a:avLst/>
          </a:prstGeom>
          <a:solidFill>
            <a:schemeClr val="bg2">
              <a:lumMod val="40000"/>
              <a:lumOff val="60000"/>
            </a:schemeClr>
          </a:solidFill>
          <a:ln w="25400" cap="flat" cmpd="sng" algn="ctr">
            <a:solidFill>
              <a:schemeClr val="bg2"/>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algn="ctr" eaLnBrk="0" hangingPunct="0">
              <a:spcBef>
                <a:spcPct val="50000"/>
              </a:spcBef>
            </a:pPr>
            <a:r>
              <a:rPr lang="en-US" dirty="0" smtClean="0"/>
              <a:t>Capital Market Finance</a:t>
            </a:r>
            <a:endParaRPr kumimoji="0" lang="en-US" sz="1400" b="0" i="0" u="none" strike="noStrike" cap="none" normalizeH="0" baseline="0" dirty="0" smtClean="0">
              <a:ln>
                <a:noFill/>
              </a:ln>
              <a:solidFill>
                <a:schemeClr val="tx1"/>
              </a:solidFill>
              <a:effectLst/>
              <a:latin typeface="Trebuchet MS" pitchFamily="34" charset="0"/>
            </a:endParaRPr>
          </a:p>
        </p:txBody>
      </p:sp>
      <p:sp>
        <p:nvSpPr>
          <p:cNvPr id="61" name="TextBox 60"/>
          <p:cNvSpPr txBox="1"/>
          <p:nvPr/>
        </p:nvSpPr>
        <p:spPr>
          <a:xfrm>
            <a:off x="1752600" y="6424136"/>
            <a:ext cx="1141274" cy="738664"/>
          </a:xfrm>
          <a:prstGeom prst="rect">
            <a:avLst/>
          </a:prstGeom>
          <a:solidFill>
            <a:schemeClr val="bg1"/>
          </a:solidFill>
          <a:ln w="25400">
            <a:noFill/>
          </a:ln>
        </p:spPr>
        <p:txBody>
          <a:bodyPr wrap="square" rtlCol="0">
            <a:spAutoFit/>
          </a:bodyPr>
          <a:lstStyle/>
          <a:p>
            <a:pPr algn="ctr"/>
            <a:r>
              <a:rPr lang="en-US" dirty="0" smtClean="0">
                <a:solidFill>
                  <a:schemeClr val="bg2">
                    <a:lumMod val="60000"/>
                    <a:lumOff val="40000"/>
                  </a:schemeClr>
                </a:solidFill>
              </a:rPr>
              <a:t>Tim Loving</a:t>
            </a:r>
          </a:p>
          <a:p>
            <a:pPr algn="ctr"/>
            <a:r>
              <a:rPr lang="en-US" dirty="0" smtClean="0">
                <a:solidFill>
                  <a:schemeClr val="bg2">
                    <a:lumMod val="60000"/>
                    <a:lumOff val="40000"/>
                  </a:schemeClr>
                </a:solidFill>
              </a:rPr>
              <a:t>Pikka Sodhi </a:t>
            </a:r>
          </a:p>
          <a:p>
            <a:pPr algn="ctr"/>
            <a:r>
              <a:rPr lang="en-US" dirty="0" smtClean="0">
                <a:solidFill>
                  <a:schemeClr val="bg2">
                    <a:lumMod val="60000"/>
                    <a:lumOff val="40000"/>
                  </a:schemeClr>
                </a:solidFill>
              </a:rPr>
              <a:t>Allen Yin</a:t>
            </a:r>
          </a:p>
        </p:txBody>
      </p:sp>
      <p:sp>
        <p:nvSpPr>
          <p:cNvPr id="62" name="Horizontal Scroll 61"/>
          <p:cNvSpPr/>
          <p:nvPr/>
        </p:nvSpPr>
        <p:spPr bwMode="auto">
          <a:xfrm>
            <a:off x="3962400" y="5648980"/>
            <a:ext cx="2057400" cy="762000"/>
          </a:xfrm>
          <a:prstGeom prst="horizontalScroll">
            <a:avLst/>
          </a:prstGeom>
          <a:solidFill>
            <a:schemeClr val="bg2">
              <a:lumMod val="40000"/>
              <a:lumOff val="60000"/>
            </a:schemeClr>
          </a:solidFill>
          <a:ln w="25400" cap="flat" cmpd="sng" algn="ctr">
            <a:solidFill>
              <a:schemeClr val="bg2"/>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algn="ctr" eaLnBrk="0" hangingPunct="0">
              <a:spcBef>
                <a:spcPct val="50000"/>
              </a:spcBef>
            </a:pPr>
            <a:r>
              <a:rPr lang="en-US" dirty="0" smtClean="0"/>
              <a:t>Strategic Initiatives</a:t>
            </a:r>
            <a:endParaRPr kumimoji="0" lang="en-US" sz="1400" b="0" i="0" u="none" strike="noStrike" cap="none" normalizeH="0" baseline="0" dirty="0" smtClean="0">
              <a:ln>
                <a:noFill/>
              </a:ln>
              <a:solidFill>
                <a:schemeClr val="tx1"/>
              </a:solidFill>
              <a:effectLst/>
              <a:latin typeface="Trebuchet MS" pitchFamily="34" charset="0"/>
            </a:endParaRPr>
          </a:p>
        </p:txBody>
      </p:sp>
      <p:sp>
        <p:nvSpPr>
          <p:cNvPr id="63" name="TextBox 62"/>
          <p:cNvSpPr txBox="1"/>
          <p:nvPr/>
        </p:nvSpPr>
        <p:spPr>
          <a:xfrm>
            <a:off x="4191000" y="6487180"/>
            <a:ext cx="1600200" cy="523220"/>
          </a:xfrm>
          <a:prstGeom prst="rect">
            <a:avLst/>
          </a:prstGeom>
          <a:solidFill>
            <a:schemeClr val="bg1"/>
          </a:solidFill>
          <a:ln w="25400">
            <a:noFill/>
          </a:ln>
        </p:spPr>
        <p:txBody>
          <a:bodyPr wrap="square" rtlCol="0">
            <a:spAutoFit/>
          </a:bodyPr>
          <a:lstStyle/>
          <a:p>
            <a:pPr algn="ctr"/>
            <a:r>
              <a:rPr lang="en-US" dirty="0" smtClean="0">
                <a:solidFill>
                  <a:schemeClr val="bg2">
                    <a:lumMod val="60000"/>
                    <a:lumOff val="40000"/>
                  </a:schemeClr>
                </a:solidFill>
              </a:rPr>
              <a:t>Maria Anguiano</a:t>
            </a:r>
          </a:p>
          <a:p>
            <a:pPr algn="ctr"/>
            <a:r>
              <a:rPr lang="en-US" dirty="0" smtClean="0">
                <a:solidFill>
                  <a:schemeClr val="bg2">
                    <a:lumMod val="60000"/>
                    <a:lumOff val="40000"/>
                  </a:schemeClr>
                </a:solidFill>
              </a:rPr>
              <a:t>Lisa Baird</a:t>
            </a:r>
          </a:p>
        </p:txBody>
      </p:sp>
      <p:sp>
        <p:nvSpPr>
          <p:cNvPr id="66" name="TextBox 65"/>
          <p:cNvSpPr txBox="1"/>
          <p:nvPr/>
        </p:nvSpPr>
        <p:spPr>
          <a:xfrm>
            <a:off x="969334" y="2226187"/>
            <a:ext cx="1676400" cy="3416320"/>
          </a:xfrm>
          <a:prstGeom prst="rect">
            <a:avLst/>
          </a:prstGeom>
          <a:noFill/>
          <a:ln w="25400">
            <a:noFill/>
          </a:ln>
        </p:spPr>
        <p:txBody>
          <a:bodyPr wrap="square" rtlCol="0">
            <a:spAutoFit/>
          </a:bodyPr>
          <a:lstStyle/>
          <a:p>
            <a:r>
              <a:rPr lang="en-US" sz="1200" dirty="0" smtClean="0">
                <a:solidFill>
                  <a:schemeClr val="bg2">
                    <a:lumMod val="60000"/>
                    <a:lumOff val="40000"/>
                  </a:schemeClr>
                </a:solidFill>
              </a:rPr>
              <a:t>Helen Valness</a:t>
            </a:r>
          </a:p>
          <a:p>
            <a:r>
              <a:rPr lang="en-US" sz="1200" dirty="0" smtClean="0">
                <a:solidFill>
                  <a:schemeClr val="bg2">
                    <a:lumMod val="60000"/>
                    <a:lumOff val="40000"/>
                  </a:schemeClr>
                </a:solidFill>
              </a:rPr>
              <a:t>Amal Smith</a:t>
            </a:r>
          </a:p>
          <a:p>
            <a:r>
              <a:rPr lang="en-US" sz="1200" dirty="0" smtClean="0">
                <a:solidFill>
                  <a:schemeClr val="bg2">
                    <a:lumMod val="60000"/>
                    <a:lumOff val="40000"/>
                  </a:schemeClr>
                </a:solidFill>
              </a:rPr>
              <a:t>Sharon Perry</a:t>
            </a:r>
          </a:p>
          <a:p>
            <a:r>
              <a:rPr lang="en-US" sz="1200" dirty="0" smtClean="0">
                <a:solidFill>
                  <a:schemeClr val="bg2">
                    <a:lumMod val="60000"/>
                    <a:lumOff val="40000"/>
                  </a:schemeClr>
                </a:solidFill>
              </a:rPr>
              <a:t>Gigi Stollar</a:t>
            </a:r>
          </a:p>
          <a:p>
            <a:r>
              <a:rPr lang="en-US" sz="1200" dirty="0" smtClean="0">
                <a:solidFill>
                  <a:schemeClr val="bg2">
                    <a:lumMod val="60000"/>
                    <a:lumOff val="40000"/>
                  </a:schemeClr>
                </a:solidFill>
              </a:rPr>
              <a:t>Karen Tomajan</a:t>
            </a:r>
          </a:p>
          <a:p>
            <a:r>
              <a:rPr lang="en-US" sz="1200" dirty="0" smtClean="0">
                <a:solidFill>
                  <a:schemeClr val="bg2">
                    <a:lumMod val="60000"/>
                    <a:lumOff val="40000"/>
                  </a:schemeClr>
                </a:solidFill>
              </a:rPr>
              <a:t>Ana Trejo</a:t>
            </a:r>
          </a:p>
          <a:p>
            <a:r>
              <a:rPr lang="en-US" sz="1200" dirty="0" smtClean="0">
                <a:solidFill>
                  <a:schemeClr val="bg2">
                    <a:lumMod val="60000"/>
                    <a:lumOff val="40000"/>
                  </a:schemeClr>
                </a:solidFill>
              </a:rPr>
              <a:t>Brad Niess</a:t>
            </a:r>
          </a:p>
          <a:p>
            <a:r>
              <a:rPr lang="en-US" sz="1200" dirty="0" smtClean="0">
                <a:solidFill>
                  <a:schemeClr val="bg2">
                    <a:lumMod val="60000"/>
                    <a:lumOff val="40000"/>
                  </a:schemeClr>
                </a:solidFill>
              </a:rPr>
              <a:t>Charlotte Canilao</a:t>
            </a:r>
          </a:p>
          <a:p>
            <a:r>
              <a:rPr lang="en-US" sz="1200" dirty="0" smtClean="0">
                <a:solidFill>
                  <a:schemeClr val="bg2">
                    <a:lumMod val="60000"/>
                    <a:lumOff val="40000"/>
                  </a:schemeClr>
                </a:solidFill>
              </a:rPr>
              <a:t>Mark Lozano</a:t>
            </a:r>
          </a:p>
          <a:p>
            <a:r>
              <a:rPr lang="en-US" sz="1200" dirty="0" smtClean="0">
                <a:solidFill>
                  <a:schemeClr val="bg2">
                    <a:lumMod val="60000"/>
                    <a:lumOff val="40000"/>
                  </a:schemeClr>
                </a:solidFill>
              </a:rPr>
              <a:t>Josie Aguayo</a:t>
            </a:r>
          </a:p>
          <a:p>
            <a:r>
              <a:rPr lang="en-US" sz="1200" dirty="0" smtClean="0">
                <a:solidFill>
                  <a:schemeClr val="bg2">
                    <a:lumMod val="60000"/>
                    <a:lumOff val="40000"/>
                  </a:schemeClr>
                </a:solidFill>
              </a:rPr>
              <a:t>Todd Colburn</a:t>
            </a:r>
          </a:p>
          <a:p>
            <a:r>
              <a:rPr lang="en-US" sz="1200" dirty="0" smtClean="0">
                <a:solidFill>
                  <a:schemeClr val="bg2">
                    <a:lumMod val="60000"/>
                    <a:lumOff val="40000"/>
                  </a:schemeClr>
                </a:solidFill>
              </a:rPr>
              <a:t>Alex Zabelin</a:t>
            </a:r>
          </a:p>
          <a:p>
            <a:r>
              <a:rPr lang="en-US" sz="1200" dirty="0" smtClean="0">
                <a:solidFill>
                  <a:schemeClr val="bg2">
                    <a:lumMod val="60000"/>
                    <a:lumOff val="40000"/>
                  </a:schemeClr>
                </a:solidFill>
              </a:rPr>
              <a:t>Barbara Heilmann</a:t>
            </a:r>
          </a:p>
          <a:p>
            <a:r>
              <a:rPr lang="en-US" sz="1200" dirty="0" smtClean="0">
                <a:solidFill>
                  <a:schemeClr val="bg2">
                    <a:lumMod val="60000"/>
                    <a:lumOff val="40000"/>
                  </a:schemeClr>
                </a:solidFill>
              </a:rPr>
              <a:t>Rebecca Armstrong</a:t>
            </a:r>
          </a:p>
          <a:p>
            <a:r>
              <a:rPr lang="en-US" sz="1200" dirty="0" smtClean="0">
                <a:solidFill>
                  <a:schemeClr val="bg2">
                    <a:lumMod val="60000"/>
                    <a:lumOff val="40000"/>
                  </a:schemeClr>
                </a:solidFill>
              </a:rPr>
              <a:t>Sonia Scott</a:t>
            </a:r>
          </a:p>
          <a:p>
            <a:r>
              <a:rPr lang="en-US" sz="1200" dirty="0" smtClean="0">
                <a:solidFill>
                  <a:schemeClr val="bg2">
                    <a:lumMod val="60000"/>
                    <a:lumOff val="40000"/>
                  </a:schemeClr>
                </a:solidFill>
              </a:rPr>
              <a:t>Amy Vrizuela</a:t>
            </a:r>
          </a:p>
          <a:p>
            <a:r>
              <a:rPr lang="en-US" sz="1200" dirty="0" smtClean="0">
                <a:solidFill>
                  <a:schemeClr val="bg2">
                    <a:lumMod val="60000"/>
                    <a:lumOff val="40000"/>
                  </a:schemeClr>
                </a:solidFill>
              </a:rPr>
              <a:t>Lorrelie Esteban</a:t>
            </a:r>
          </a:p>
          <a:p>
            <a:endParaRPr lang="en-US" sz="1200" dirty="0" smtClean="0">
              <a:solidFill>
                <a:schemeClr val="bg2">
                  <a:lumMod val="60000"/>
                  <a:lumOff val="40000"/>
                </a:schemeClr>
              </a:solidFill>
            </a:endParaRPr>
          </a:p>
        </p:txBody>
      </p:sp>
      <p:sp>
        <p:nvSpPr>
          <p:cNvPr id="67" name="TextBox 66"/>
          <p:cNvSpPr txBox="1"/>
          <p:nvPr/>
        </p:nvSpPr>
        <p:spPr>
          <a:xfrm>
            <a:off x="2324100" y="2228850"/>
            <a:ext cx="1600200" cy="3231654"/>
          </a:xfrm>
          <a:prstGeom prst="rect">
            <a:avLst/>
          </a:prstGeom>
          <a:noFill/>
          <a:ln w="25400">
            <a:noFill/>
          </a:ln>
        </p:spPr>
        <p:txBody>
          <a:bodyPr wrap="square" rtlCol="0">
            <a:spAutoFit/>
          </a:bodyPr>
          <a:lstStyle/>
          <a:p>
            <a:r>
              <a:rPr lang="en-US" sz="1200" dirty="0" smtClean="0">
                <a:solidFill>
                  <a:schemeClr val="bg2">
                    <a:lumMod val="60000"/>
                    <a:lumOff val="40000"/>
                  </a:schemeClr>
                </a:solidFill>
              </a:rPr>
              <a:t>Gail Higgins</a:t>
            </a:r>
          </a:p>
          <a:p>
            <a:r>
              <a:rPr lang="en-US" sz="1200" dirty="0" smtClean="0">
                <a:solidFill>
                  <a:schemeClr val="bg2">
                    <a:lumMod val="60000"/>
                    <a:lumOff val="40000"/>
                  </a:schemeClr>
                </a:solidFill>
              </a:rPr>
              <a:t>Grace Lin-</a:t>
            </a:r>
            <a:r>
              <a:rPr lang="en-US" sz="1200" dirty="0" err="1" smtClean="0">
                <a:solidFill>
                  <a:schemeClr val="bg2">
                    <a:lumMod val="60000"/>
                    <a:lumOff val="40000"/>
                  </a:schemeClr>
                </a:solidFill>
              </a:rPr>
              <a:t>Xie</a:t>
            </a:r>
            <a:endParaRPr lang="en-US" sz="1200" dirty="0" smtClean="0">
              <a:solidFill>
                <a:schemeClr val="bg2">
                  <a:lumMod val="60000"/>
                  <a:lumOff val="40000"/>
                </a:schemeClr>
              </a:solidFill>
            </a:endParaRPr>
          </a:p>
          <a:p>
            <a:r>
              <a:rPr lang="en-US" sz="1200" dirty="0" smtClean="0">
                <a:solidFill>
                  <a:schemeClr val="bg2">
                    <a:lumMod val="60000"/>
                    <a:lumOff val="40000"/>
                  </a:schemeClr>
                </a:solidFill>
              </a:rPr>
              <a:t>Gemma Rieser</a:t>
            </a:r>
          </a:p>
          <a:p>
            <a:r>
              <a:rPr lang="en-US" sz="1200" dirty="0" smtClean="0">
                <a:solidFill>
                  <a:schemeClr val="bg2">
                    <a:lumMod val="60000"/>
                    <a:lumOff val="40000"/>
                  </a:schemeClr>
                </a:solidFill>
              </a:rPr>
              <a:t>Matt Golden </a:t>
            </a:r>
          </a:p>
          <a:p>
            <a:r>
              <a:rPr lang="en-US" sz="1200" dirty="0" smtClean="0">
                <a:solidFill>
                  <a:schemeClr val="bg2">
                    <a:lumMod val="60000"/>
                    <a:lumOff val="40000"/>
                  </a:schemeClr>
                </a:solidFill>
              </a:rPr>
              <a:t>Giesel Velez</a:t>
            </a:r>
          </a:p>
          <a:p>
            <a:r>
              <a:rPr lang="en-US" sz="1200" dirty="0" smtClean="0">
                <a:solidFill>
                  <a:schemeClr val="bg2">
                    <a:lumMod val="60000"/>
                    <a:lumOff val="40000"/>
                  </a:schemeClr>
                </a:solidFill>
              </a:rPr>
              <a:t>Debra Stevens </a:t>
            </a:r>
          </a:p>
          <a:p>
            <a:r>
              <a:rPr lang="en-US" sz="1200" dirty="0" smtClean="0">
                <a:solidFill>
                  <a:schemeClr val="bg2">
                    <a:lumMod val="60000"/>
                    <a:lumOff val="40000"/>
                  </a:schemeClr>
                </a:solidFill>
              </a:rPr>
              <a:t>Debra Almason </a:t>
            </a:r>
          </a:p>
          <a:p>
            <a:r>
              <a:rPr lang="en-US" sz="1200" dirty="0" smtClean="0">
                <a:solidFill>
                  <a:schemeClr val="bg2">
                    <a:lumMod val="60000"/>
                    <a:lumOff val="40000"/>
                  </a:schemeClr>
                </a:solidFill>
              </a:rPr>
              <a:t>Jerry Franz </a:t>
            </a:r>
          </a:p>
          <a:p>
            <a:r>
              <a:rPr lang="en-US" sz="1200" dirty="0" smtClean="0">
                <a:solidFill>
                  <a:schemeClr val="bg2">
                    <a:lumMod val="60000"/>
                    <a:lumOff val="40000"/>
                  </a:schemeClr>
                </a:solidFill>
              </a:rPr>
              <a:t>Michael Strach </a:t>
            </a:r>
          </a:p>
          <a:p>
            <a:r>
              <a:rPr lang="en-US" sz="1200" dirty="0" smtClean="0">
                <a:solidFill>
                  <a:schemeClr val="bg2">
                    <a:lumMod val="60000"/>
                    <a:lumOff val="40000"/>
                  </a:schemeClr>
                </a:solidFill>
              </a:rPr>
              <a:t>Jeff Donahue  Gordon Helmer</a:t>
            </a:r>
          </a:p>
          <a:p>
            <a:r>
              <a:rPr lang="en-US" sz="1200" dirty="0" smtClean="0">
                <a:solidFill>
                  <a:schemeClr val="bg2">
                    <a:lumMod val="60000"/>
                    <a:lumOff val="40000"/>
                  </a:schemeClr>
                </a:solidFill>
              </a:rPr>
              <a:t>Luann Ford </a:t>
            </a:r>
          </a:p>
          <a:p>
            <a:r>
              <a:rPr lang="en-US" sz="1200" dirty="0" smtClean="0">
                <a:solidFill>
                  <a:schemeClr val="bg2">
                    <a:lumMod val="60000"/>
                    <a:lumOff val="40000"/>
                  </a:schemeClr>
                </a:solidFill>
              </a:rPr>
              <a:t>Wendy Fong</a:t>
            </a:r>
          </a:p>
          <a:p>
            <a:r>
              <a:rPr lang="en-US" sz="1200" dirty="0" smtClean="0">
                <a:solidFill>
                  <a:schemeClr val="bg2">
                    <a:lumMod val="60000"/>
                    <a:lumOff val="40000"/>
                  </a:schemeClr>
                </a:solidFill>
              </a:rPr>
              <a:t>Jay Valancy</a:t>
            </a:r>
          </a:p>
          <a:p>
            <a:r>
              <a:rPr lang="en-US" sz="1200" dirty="0" smtClean="0">
                <a:solidFill>
                  <a:schemeClr val="bg2">
                    <a:lumMod val="60000"/>
                    <a:lumOff val="40000"/>
                  </a:schemeClr>
                </a:solidFill>
              </a:rPr>
              <a:t>Alyce Brown </a:t>
            </a:r>
          </a:p>
          <a:p>
            <a:r>
              <a:rPr lang="en-US" sz="1200" dirty="0" smtClean="0">
                <a:solidFill>
                  <a:schemeClr val="bg2">
                    <a:lumMod val="60000"/>
                    <a:lumOff val="40000"/>
                  </a:schemeClr>
                </a:solidFill>
              </a:rPr>
              <a:t>Janis Vega</a:t>
            </a:r>
          </a:p>
          <a:p>
            <a:r>
              <a:rPr lang="en-US" sz="1200" dirty="0" smtClean="0">
                <a:solidFill>
                  <a:schemeClr val="bg2">
                    <a:lumMod val="60000"/>
                    <a:lumOff val="40000"/>
                  </a:schemeClr>
                </a:solidFill>
              </a:rPr>
              <a:t>Chungwai Chum</a:t>
            </a:r>
          </a:p>
        </p:txBody>
      </p:sp>
      <p:sp>
        <p:nvSpPr>
          <p:cNvPr id="68" name="TextBox 67"/>
          <p:cNvSpPr txBox="1"/>
          <p:nvPr/>
        </p:nvSpPr>
        <p:spPr>
          <a:xfrm>
            <a:off x="4267200" y="2251770"/>
            <a:ext cx="1752600" cy="3539430"/>
          </a:xfrm>
          <a:prstGeom prst="rect">
            <a:avLst/>
          </a:prstGeom>
          <a:noFill/>
          <a:ln w="25400">
            <a:noFill/>
          </a:ln>
        </p:spPr>
        <p:txBody>
          <a:bodyPr wrap="square" rtlCol="0">
            <a:spAutoFit/>
          </a:bodyPr>
          <a:lstStyle/>
          <a:p>
            <a:pPr algn="ctr"/>
            <a:r>
              <a:rPr lang="en-US" dirty="0" smtClean="0">
                <a:solidFill>
                  <a:schemeClr val="bg2">
                    <a:lumMod val="60000"/>
                    <a:lumOff val="40000"/>
                  </a:schemeClr>
                </a:solidFill>
              </a:rPr>
              <a:t>Peggy Arrivas</a:t>
            </a:r>
          </a:p>
          <a:p>
            <a:pPr algn="ctr"/>
            <a:r>
              <a:rPr lang="en-US" dirty="0" smtClean="0">
                <a:solidFill>
                  <a:schemeClr val="bg2">
                    <a:lumMod val="60000"/>
                    <a:lumOff val="40000"/>
                  </a:schemeClr>
                </a:solidFill>
              </a:rPr>
              <a:t>Wilma Van Hook</a:t>
            </a:r>
          </a:p>
          <a:p>
            <a:pPr algn="ctr"/>
            <a:r>
              <a:rPr lang="en-US" dirty="0" smtClean="0">
                <a:solidFill>
                  <a:schemeClr val="bg2">
                    <a:lumMod val="60000"/>
                    <a:lumOff val="40000"/>
                  </a:schemeClr>
                </a:solidFill>
              </a:rPr>
              <a:t>John Barrett</a:t>
            </a:r>
          </a:p>
          <a:p>
            <a:pPr algn="ctr"/>
            <a:r>
              <a:rPr lang="en-US" dirty="0" smtClean="0">
                <a:solidFill>
                  <a:schemeClr val="bg2">
                    <a:lumMod val="60000"/>
                    <a:lumOff val="40000"/>
                  </a:schemeClr>
                </a:solidFill>
              </a:rPr>
              <a:t>Marcia Johnson</a:t>
            </a:r>
          </a:p>
          <a:p>
            <a:pPr algn="ctr"/>
            <a:r>
              <a:rPr lang="en-US" dirty="0" smtClean="0">
                <a:solidFill>
                  <a:schemeClr val="bg2">
                    <a:lumMod val="60000"/>
                    <a:lumOff val="40000"/>
                  </a:schemeClr>
                </a:solidFill>
              </a:rPr>
              <a:t>Helen McCullough</a:t>
            </a:r>
          </a:p>
          <a:p>
            <a:pPr algn="ctr"/>
            <a:r>
              <a:rPr lang="en-US" dirty="0" smtClean="0">
                <a:solidFill>
                  <a:schemeClr val="bg2">
                    <a:lumMod val="60000"/>
                    <a:lumOff val="40000"/>
                  </a:schemeClr>
                </a:solidFill>
              </a:rPr>
              <a:t>David Olsen</a:t>
            </a:r>
          </a:p>
          <a:p>
            <a:pPr algn="ctr"/>
            <a:r>
              <a:rPr lang="en-US" dirty="0" smtClean="0">
                <a:solidFill>
                  <a:schemeClr val="bg2">
                    <a:lumMod val="60000"/>
                    <a:lumOff val="40000"/>
                  </a:schemeClr>
                </a:solidFill>
              </a:rPr>
              <a:t>Cathy Chen</a:t>
            </a:r>
          </a:p>
          <a:p>
            <a:pPr algn="ctr"/>
            <a:r>
              <a:rPr lang="en-US" dirty="0" smtClean="0">
                <a:solidFill>
                  <a:schemeClr val="bg2">
                    <a:lumMod val="60000"/>
                    <a:lumOff val="40000"/>
                  </a:schemeClr>
                </a:solidFill>
              </a:rPr>
              <a:t>Sandra Chan</a:t>
            </a:r>
          </a:p>
          <a:p>
            <a:pPr algn="ctr"/>
            <a:r>
              <a:rPr lang="en-US" dirty="0" smtClean="0">
                <a:solidFill>
                  <a:schemeClr val="bg2">
                    <a:lumMod val="60000"/>
                    <a:lumOff val="40000"/>
                  </a:schemeClr>
                </a:solidFill>
              </a:rPr>
              <a:t>Teresa Chung</a:t>
            </a:r>
          </a:p>
          <a:p>
            <a:pPr algn="ctr"/>
            <a:r>
              <a:rPr lang="en-US" dirty="0" smtClean="0">
                <a:solidFill>
                  <a:schemeClr val="bg2">
                    <a:lumMod val="60000"/>
                    <a:lumOff val="40000"/>
                  </a:schemeClr>
                </a:solidFill>
              </a:rPr>
              <a:t>Kimberly Dominick</a:t>
            </a:r>
          </a:p>
          <a:p>
            <a:pPr algn="ctr"/>
            <a:r>
              <a:rPr lang="en-US" dirty="0" smtClean="0">
                <a:solidFill>
                  <a:schemeClr val="bg2">
                    <a:lumMod val="60000"/>
                    <a:lumOff val="40000"/>
                  </a:schemeClr>
                </a:solidFill>
              </a:rPr>
              <a:t>Fanny Ngo</a:t>
            </a:r>
          </a:p>
          <a:p>
            <a:pPr algn="ctr"/>
            <a:r>
              <a:rPr lang="en-US" dirty="0" smtClean="0">
                <a:solidFill>
                  <a:schemeClr val="bg2">
                    <a:lumMod val="60000"/>
                    <a:lumOff val="40000"/>
                  </a:schemeClr>
                </a:solidFill>
              </a:rPr>
              <a:t>Pusadee Berreman</a:t>
            </a:r>
          </a:p>
          <a:p>
            <a:pPr algn="ctr"/>
            <a:r>
              <a:rPr lang="en-US" dirty="0" smtClean="0">
                <a:solidFill>
                  <a:schemeClr val="bg2">
                    <a:lumMod val="60000"/>
                    <a:lumOff val="40000"/>
                  </a:schemeClr>
                </a:solidFill>
              </a:rPr>
              <a:t>Kevin Kendall</a:t>
            </a:r>
          </a:p>
          <a:p>
            <a:pPr algn="ctr"/>
            <a:r>
              <a:rPr lang="en-US" dirty="0" smtClean="0">
                <a:solidFill>
                  <a:schemeClr val="bg2">
                    <a:lumMod val="60000"/>
                    <a:lumOff val="40000"/>
                  </a:schemeClr>
                </a:solidFill>
              </a:rPr>
              <a:t>Johnny Wu</a:t>
            </a:r>
          </a:p>
          <a:p>
            <a:pPr algn="ctr"/>
            <a:r>
              <a:rPr lang="en-US" dirty="0" smtClean="0">
                <a:solidFill>
                  <a:schemeClr val="bg2">
                    <a:lumMod val="60000"/>
                    <a:lumOff val="40000"/>
                  </a:schemeClr>
                </a:solidFill>
              </a:rPr>
              <a:t>Helen Zhu</a:t>
            </a:r>
          </a:p>
          <a:p>
            <a:pPr algn="ctr"/>
            <a:endParaRPr lang="en-US" dirty="0" smtClean="0">
              <a:solidFill>
                <a:schemeClr val="bg2">
                  <a:lumMod val="60000"/>
                  <a:lumOff val="40000"/>
                </a:schemeClr>
              </a:solidFill>
            </a:endParaRPr>
          </a:p>
        </p:txBody>
      </p:sp>
      <p:sp>
        <p:nvSpPr>
          <p:cNvPr id="69" name="TextBox 68"/>
          <p:cNvSpPr txBox="1"/>
          <p:nvPr/>
        </p:nvSpPr>
        <p:spPr>
          <a:xfrm>
            <a:off x="7315200" y="2209800"/>
            <a:ext cx="1752600" cy="2246769"/>
          </a:xfrm>
          <a:prstGeom prst="rect">
            <a:avLst/>
          </a:prstGeom>
          <a:noFill/>
          <a:ln w="25400">
            <a:noFill/>
          </a:ln>
        </p:spPr>
        <p:txBody>
          <a:bodyPr wrap="square" rtlCol="0">
            <a:spAutoFit/>
          </a:bodyPr>
          <a:lstStyle/>
          <a:p>
            <a:pPr algn="ctr"/>
            <a:r>
              <a:rPr lang="en-US" dirty="0" smtClean="0">
                <a:solidFill>
                  <a:schemeClr val="bg2">
                    <a:lumMod val="60000"/>
                    <a:lumOff val="40000"/>
                  </a:schemeClr>
                </a:solidFill>
              </a:rPr>
              <a:t>Alan Moloney</a:t>
            </a:r>
          </a:p>
          <a:p>
            <a:pPr algn="ctr"/>
            <a:r>
              <a:rPr lang="en-US" dirty="0" smtClean="0">
                <a:solidFill>
                  <a:schemeClr val="bg2">
                    <a:lumMod val="60000"/>
                    <a:lumOff val="40000"/>
                  </a:schemeClr>
                </a:solidFill>
              </a:rPr>
              <a:t>Lesley Clark</a:t>
            </a:r>
          </a:p>
          <a:p>
            <a:pPr algn="ctr"/>
            <a:r>
              <a:rPr lang="en-US" dirty="0" smtClean="0">
                <a:solidFill>
                  <a:schemeClr val="bg2">
                    <a:lumMod val="60000"/>
                    <a:lumOff val="40000"/>
                  </a:schemeClr>
                </a:solidFill>
              </a:rPr>
              <a:t>Pat Cheney</a:t>
            </a:r>
          </a:p>
          <a:p>
            <a:pPr algn="ctr"/>
            <a:r>
              <a:rPr lang="en-US" dirty="0" smtClean="0">
                <a:solidFill>
                  <a:schemeClr val="bg2">
                    <a:lumMod val="60000"/>
                    <a:lumOff val="40000"/>
                  </a:schemeClr>
                </a:solidFill>
              </a:rPr>
              <a:t>Brian Agius</a:t>
            </a:r>
          </a:p>
          <a:p>
            <a:pPr algn="ctr"/>
            <a:r>
              <a:rPr lang="en-US" dirty="0" smtClean="0">
                <a:solidFill>
                  <a:schemeClr val="bg2">
                    <a:lumMod val="60000"/>
                    <a:lumOff val="40000"/>
                  </a:schemeClr>
                </a:solidFill>
              </a:rPr>
              <a:t>Neil Kronenthal</a:t>
            </a:r>
          </a:p>
          <a:p>
            <a:pPr algn="ctr"/>
            <a:r>
              <a:rPr lang="en-US" dirty="0" smtClean="0">
                <a:solidFill>
                  <a:schemeClr val="bg2">
                    <a:lumMod val="60000"/>
                    <a:lumOff val="40000"/>
                  </a:schemeClr>
                </a:solidFill>
              </a:rPr>
              <a:t>Susan Bielen</a:t>
            </a:r>
          </a:p>
          <a:p>
            <a:pPr algn="ctr"/>
            <a:r>
              <a:rPr lang="en-US" dirty="0" smtClean="0">
                <a:solidFill>
                  <a:schemeClr val="bg2">
                    <a:lumMod val="60000"/>
                    <a:lumOff val="40000"/>
                  </a:schemeClr>
                </a:solidFill>
              </a:rPr>
              <a:t>Cathy O’Sullivan</a:t>
            </a:r>
          </a:p>
          <a:p>
            <a:pPr algn="ctr"/>
            <a:r>
              <a:rPr lang="en-US" dirty="0" smtClean="0">
                <a:solidFill>
                  <a:schemeClr val="bg2">
                    <a:lumMod val="60000"/>
                    <a:lumOff val="40000"/>
                  </a:schemeClr>
                </a:solidFill>
              </a:rPr>
              <a:t>Tracy Yuan</a:t>
            </a:r>
          </a:p>
          <a:p>
            <a:pPr algn="ctr"/>
            <a:r>
              <a:rPr lang="en-US" dirty="0" smtClean="0">
                <a:solidFill>
                  <a:schemeClr val="bg2">
                    <a:lumMod val="60000"/>
                    <a:lumOff val="40000"/>
                  </a:schemeClr>
                </a:solidFill>
              </a:rPr>
              <a:t>Stephen Benedict</a:t>
            </a:r>
          </a:p>
          <a:p>
            <a:pPr algn="ctr"/>
            <a:endParaRPr lang="en-US" dirty="0" smtClean="0">
              <a:solidFill>
                <a:schemeClr val="bg2">
                  <a:lumMod val="60000"/>
                  <a:lumOff val="40000"/>
                </a:schemeClr>
              </a:solidFill>
            </a:endParaRPr>
          </a:p>
        </p:txBody>
      </p:sp>
      <p:pic>
        <p:nvPicPr>
          <p:cNvPr id="70" name="Picture 7"/>
          <p:cNvPicPr>
            <a:picLocks noChangeAspect="1" noChangeArrowheads="1"/>
          </p:cNvPicPr>
          <p:nvPr/>
        </p:nvPicPr>
        <p:blipFill>
          <a:blip r:embed="rId4" cstate="print"/>
          <a:srcRect/>
          <a:stretch>
            <a:fillRect/>
          </a:stretch>
        </p:blipFill>
        <p:spPr bwMode="auto">
          <a:xfrm>
            <a:off x="8605443" y="152400"/>
            <a:ext cx="1452957" cy="941388"/>
          </a:xfrm>
          <a:prstGeom prst="rect">
            <a:avLst/>
          </a:prstGeom>
          <a:noFill/>
          <a:ln w="9525">
            <a:noFill/>
            <a:miter lim="800000"/>
            <a:headEnd/>
            <a:tailEnd/>
          </a:ln>
          <a:effectLst/>
        </p:spPr>
      </p:pic>
      <p:sp>
        <p:nvSpPr>
          <p:cNvPr id="17" name="TextBox 16"/>
          <p:cNvSpPr txBox="1"/>
          <p:nvPr/>
        </p:nvSpPr>
        <p:spPr>
          <a:xfrm>
            <a:off x="7362825" y="5181362"/>
            <a:ext cx="1752600" cy="1815882"/>
          </a:xfrm>
          <a:prstGeom prst="rect">
            <a:avLst/>
          </a:prstGeom>
          <a:noFill/>
          <a:ln w="25400">
            <a:noFill/>
          </a:ln>
        </p:spPr>
        <p:txBody>
          <a:bodyPr wrap="square" rtlCol="0">
            <a:spAutoFit/>
          </a:bodyPr>
          <a:lstStyle/>
          <a:p>
            <a:pPr algn="ctr"/>
            <a:r>
              <a:rPr lang="en-US" dirty="0" smtClean="0">
                <a:solidFill>
                  <a:schemeClr val="bg2">
                    <a:lumMod val="60000"/>
                    <a:lumOff val="40000"/>
                  </a:schemeClr>
                </a:solidFill>
              </a:rPr>
              <a:t>Erike Young</a:t>
            </a:r>
          </a:p>
          <a:p>
            <a:pPr algn="ctr"/>
            <a:r>
              <a:rPr lang="en-US" dirty="0" smtClean="0">
                <a:solidFill>
                  <a:schemeClr val="bg2">
                    <a:lumMod val="60000"/>
                    <a:lumOff val="40000"/>
                  </a:schemeClr>
                </a:solidFill>
              </a:rPr>
              <a:t>Cynthia Low</a:t>
            </a:r>
          </a:p>
          <a:p>
            <a:pPr algn="ctr"/>
            <a:r>
              <a:rPr lang="en-US" dirty="0" smtClean="0">
                <a:solidFill>
                  <a:schemeClr val="bg2">
                    <a:lumMod val="60000"/>
                    <a:lumOff val="40000"/>
                  </a:schemeClr>
                </a:solidFill>
              </a:rPr>
              <a:t>Karen Vecchi</a:t>
            </a:r>
          </a:p>
          <a:p>
            <a:pPr algn="ctr"/>
            <a:r>
              <a:rPr lang="en-US" dirty="0" smtClean="0">
                <a:solidFill>
                  <a:schemeClr val="bg2">
                    <a:lumMod val="60000"/>
                    <a:lumOff val="40000"/>
                  </a:schemeClr>
                </a:solidFill>
              </a:rPr>
              <a:t>Gary Leonard</a:t>
            </a:r>
          </a:p>
          <a:p>
            <a:pPr algn="ctr"/>
            <a:r>
              <a:rPr lang="en-US" dirty="0" smtClean="0">
                <a:solidFill>
                  <a:schemeClr val="bg2">
                    <a:lumMod val="60000"/>
                    <a:lumOff val="40000"/>
                  </a:schemeClr>
                </a:solidFill>
              </a:rPr>
              <a:t>Terri Kielhorn</a:t>
            </a:r>
          </a:p>
          <a:p>
            <a:pPr algn="ctr"/>
            <a:r>
              <a:rPr lang="en-US" dirty="0" smtClean="0">
                <a:solidFill>
                  <a:schemeClr val="bg2">
                    <a:lumMod val="60000"/>
                    <a:lumOff val="40000"/>
                  </a:schemeClr>
                </a:solidFill>
              </a:rPr>
              <a:t>Kevin Confetti</a:t>
            </a:r>
          </a:p>
          <a:p>
            <a:pPr algn="ctr"/>
            <a:r>
              <a:rPr lang="en-US" dirty="0" smtClean="0">
                <a:solidFill>
                  <a:schemeClr val="bg2">
                    <a:lumMod val="60000"/>
                    <a:lumOff val="40000"/>
                  </a:schemeClr>
                </a:solidFill>
              </a:rPr>
              <a:t>Bob Charbonneau</a:t>
            </a:r>
          </a:p>
          <a:p>
            <a:pPr algn="ctr"/>
            <a:r>
              <a:rPr lang="en-US" dirty="0" smtClean="0">
                <a:solidFill>
                  <a:schemeClr val="bg2">
                    <a:lumMod val="60000"/>
                    <a:lumOff val="40000"/>
                  </a:schemeClr>
                </a:solidFill>
              </a:rPr>
              <a:t>Emily Breed</a:t>
            </a:r>
          </a:p>
        </p:txBody>
      </p:sp>
    </p:spTree>
    <p:custDataLst>
      <p:tags r:id="rId1"/>
    </p:custDataLst>
  </p:cSld>
  <p:clrMapOvr>
    <a:masterClrMapping/>
  </p:clrMapOvr>
  <p:transition>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4" cstate="print"/>
          <a:srcRect/>
          <a:stretch>
            <a:fillRect/>
          </a:stretch>
        </p:blipFill>
        <p:spPr bwMode="auto">
          <a:xfrm>
            <a:off x="914400" y="990600"/>
            <a:ext cx="2438400" cy="2674374"/>
          </a:xfrm>
          <a:prstGeom prst="rect">
            <a:avLst/>
          </a:prstGeom>
          <a:noFill/>
          <a:ln w="9525">
            <a:noFill/>
            <a:miter lim="800000"/>
            <a:headEnd/>
            <a:tailEnd/>
          </a:ln>
        </p:spPr>
      </p:pic>
      <p:sp>
        <p:nvSpPr>
          <p:cNvPr id="6" name="TextBox 5"/>
          <p:cNvSpPr txBox="1"/>
          <p:nvPr/>
        </p:nvSpPr>
        <p:spPr>
          <a:xfrm>
            <a:off x="4114800" y="1272992"/>
            <a:ext cx="4572000" cy="307777"/>
          </a:xfrm>
          <a:prstGeom prst="rect">
            <a:avLst/>
          </a:prstGeom>
          <a:solidFill>
            <a:schemeClr val="accent1"/>
          </a:solidFill>
          <a:ln w="25400">
            <a:solidFill>
              <a:schemeClr val="bg2"/>
            </a:solidFill>
          </a:ln>
        </p:spPr>
        <p:txBody>
          <a:bodyPr wrap="square" rtlCol="0">
            <a:spAutoFit/>
          </a:bodyPr>
          <a:lstStyle/>
          <a:p>
            <a:pPr algn="ctr"/>
            <a:r>
              <a:rPr lang="en-US" dirty="0" smtClean="0">
                <a:solidFill>
                  <a:schemeClr val="bg1"/>
                </a:solidFill>
              </a:rPr>
              <a:t>Lunch &amp; Learn Series Schedule </a:t>
            </a:r>
          </a:p>
        </p:txBody>
      </p:sp>
      <p:graphicFrame>
        <p:nvGraphicFramePr>
          <p:cNvPr id="7" name="Table 6"/>
          <p:cNvGraphicFramePr>
            <a:graphicFrameLocks noGrp="1"/>
          </p:cNvGraphicFramePr>
          <p:nvPr/>
        </p:nvGraphicFramePr>
        <p:xfrm>
          <a:off x="4114800" y="1653992"/>
          <a:ext cx="4572000" cy="4746808"/>
        </p:xfrm>
        <a:graphic>
          <a:graphicData uri="http://schemas.openxmlformats.org/drawingml/2006/table">
            <a:tbl>
              <a:tblPr/>
              <a:tblGrid>
                <a:gridCol w="693122"/>
                <a:gridCol w="3878878"/>
              </a:tblGrid>
              <a:tr h="228600">
                <a:tc>
                  <a:txBody>
                    <a:bodyPr/>
                    <a:lstStyle/>
                    <a:p>
                      <a:pPr algn="ctr" fontAlgn="b"/>
                      <a:r>
                        <a:rPr lang="en-US" sz="1200" b="1" i="0" u="none" strike="noStrike" dirty="0" smtClean="0">
                          <a:solidFill>
                            <a:schemeClr val="tx1"/>
                          </a:solidFill>
                          <a:latin typeface="Calibri"/>
                        </a:rPr>
                        <a:t>Date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ctr" fontAlgn="t"/>
                      <a:r>
                        <a:rPr lang="en-US" sz="1200" b="1" i="0" u="none" strike="noStrike" dirty="0" smtClean="0">
                          <a:solidFill>
                            <a:schemeClr val="tx1"/>
                          </a:solidFill>
                          <a:latin typeface="Calibri"/>
                        </a:rPr>
                        <a:t>Presenting </a:t>
                      </a:r>
                      <a:r>
                        <a:rPr lang="en-US" sz="1200" b="1" i="0" u="none" strike="noStrike" dirty="0">
                          <a:solidFill>
                            <a:schemeClr val="tx1"/>
                          </a:solidFill>
                          <a:latin typeface="Calibri"/>
                        </a:rPr>
                        <a:t>Group</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r>
              <a:tr h="282388">
                <a:tc>
                  <a:txBody>
                    <a:bodyPr/>
                    <a:lstStyle/>
                    <a:p>
                      <a:pPr algn="r" fontAlgn="b"/>
                      <a:r>
                        <a:rPr lang="en-US" sz="1000" b="0" i="0" u="none" strike="noStrike" dirty="0">
                          <a:solidFill>
                            <a:srgbClr val="000000"/>
                          </a:solidFill>
                          <a:latin typeface="Calibri"/>
                        </a:rPr>
                        <a:t>27-Sep-11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000" b="0" i="0" u="none" strike="noStrike" kern="1200" dirty="0" smtClean="0">
                          <a:solidFill>
                            <a:srgbClr val="000000"/>
                          </a:solidFill>
                          <a:latin typeface="Calibri"/>
                          <a:ea typeface="+mn-ea"/>
                          <a:cs typeface="+mn-cs"/>
                        </a:rPr>
                        <a:t>   Strategic </a:t>
                      </a:r>
                      <a:r>
                        <a:rPr lang="pt-BR" sz="1000" b="0" i="0" u="none" strike="noStrike" kern="1200" dirty="0">
                          <a:solidFill>
                            <a:srgbClr val="000000"/>
                          </a:solidFill>
                          <a:latin typeface="Calibri"/>
                          <a:ea typeface="+mn-ea"/>
                          <a:cs typeface="+mn-cs"/>
                        </a:rPr>
                        <a:t>Initiatives (Lisa Baird/Maria Anguiano)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2388">
                <a:tc>
                  <a:txBody>
                    <a:bodyPr/>
                    <a:lstStyle/>
                    <a:p>
                      <a:pPr algn="r" fontAlgn="b"/>
                      <a:r>
                        <a:rPr lang="en-US" sz="1000" b="0" i="0" u="none" strike="noStrike" dirty="0">
                          <a:solidFill>
                            <a:srgbClr val="000000"/>
                          </a:solidFill>
                          <a:latin typeface="Calibri"/>
                        </a:rPr>
                        <a:t>18-Oct-11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kern="1200" dirty="0" smtClean="0">
                          <a:solidFill>
                            <a:srgbClr val="000000"/>
                          </a:solidFill>
                          <a:latin typeface="Calibri"/>
                          <a:ea typeface="+mn-ea"/>
                          <a:cs typeface="+mn-cs"/>
                        </a:rPr>
                        <a:t>   Risk </a:t>
                      </a:r>
                      <a:r>
                        <a:rPr lang="en-US" sz="1000" b="0" i="0" u="none" strike="noStrike" kern="1200" dirty="0">
                          <a:solidFill>
                            <a:srgbClr val="000000"/>
                          </a:solidFill>
                          <a:latin typeface="Calibri"/>
                          <a:ea typeface="+mn-ea"/>
                          <a:cs typeface="+mn-cs"/>
                        </a:rPr>
                        <a:t>Services (Grace Crickette)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2388">
                <a:tc>
                  <a:txBody>
                    <a:bodyPr/>
                    <a:lstStyle/>
                    <a:p>
                      <a:pPr algn="r" fontAlgn="b"/>
                      <a:r>
                        <a:rPr lang="en-US" sz="1000" b="0" i="0" u="none" strike="noStrike" dirty="0">
                          <a:solidFill>
                            <a:srgbClr val="000000"/>
                          </a:solidFill>
                          <a:latin typeface="Calibri"/>
                        </a:rPr>
                        <a:t>15-Nov-11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l" fontAlgn="t"/>
                      <a:r>
                        <a:rPr lang="en-US" sz="1000" b="0" i="0" u="none" strike="noStrike" kern="1200" dirty="0" smtClean="0">
                          <a:solidFill>
                            <a:srgbClr val="000000"/>
                          </a:solidFill>
                          <a:latin typeface="Calibri"/>
                          <a:ea typeface="+mn-ea"/>
                          <a:cs typeface="+mn-cs"/>
                        </a:rPr>
                        <a:t>   Benefit </a:t>
                      </a:r>
                      <a:r>
                        <a:rPr lang="en-US" sz="1000" b="0" i="0" u="none" strike="noStrike" kern="1200" dirty="0">
                          <a:solidFill>
                            <a:srgbClr val="000000"/>
                          </a:solidFill>
                          <a:latin typeface="Calibri"/>
                          <a:ea typeface="+mn-ea"/>
                          <a:cs typeface="+mn-cs"/>
                        </a:rPr>
                        <a:t>Plan Accounting (David Olson)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r>
              <a:tr h="282388">
                <a:tc>
                  <a:txBody>
                    <a:bodyPr/>
                    <a:lstStyle/>
                    <a:p>
                      <a:pPr algn="r" fontAlgn="b"/>
                      <a:r>
                        <a:rPr lang="en-US" sz="1000" b="0" i="0" u="none" strike="noStrike">
                          <a:solidFill>
                            <a:srgbClr val="000000"/>
                          </a:solidFill>
                          <a:latin typeface="Calibri"/>
                        </a:rPr>
                        <a:t>18-Dec-11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kern="1200" dirty="0" smtClean="0">
                          <a:solidFill>
                            <a:srgbClr val="000000"/>
                          </a:solidFill>
                          <a:latin typeface="Calibri"/>
                          <a:ea typeface="+mn-ea"/>
                          <a:cs typeface="+mn-cs"/>
                        </a:rPr>
                        <a:t>   No </a:t>
                      </a:r>
                      <a:r>
                        <a:rPr lang="en-US" sz="1000" b="0" i="0" u="none" strike="noStrike" kern="1200" dirty="0">
                          <a:solidFill>
                            <a:srgbClr val="000000"/>
                          </a:solidFill>
                          <a:latin typeface="Calibri"/>
                          <a:ea typeface="+mn-ea"/>
                          <a:cs typeface="+mn-cs"/>
                        </a:rPr>
                        <a:t>meeting.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282388">
                <a:tc>
                  <a:txBody>
                    <a:bodyPr/>
                    <a:lstStyle/>
                    <a:p>
                      <a:pPr algn="r" fontAlgn="b"/>
                      <a:r>
                        <a:rPr lang="en-US" sz="1000" b="0" i="0" u="none" strike="noStrike">
                          <a:solidFill>
                            <a:srgbClr val="000000"/>
                          </a:solidFill>
                          <a:latin typeface="Calibri"/>
                        </a:rPr>
                        <a:t>24-Jan-12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dirty="0" smtClean="0">
                          <a:solidFill>
                            <a:srgbClr val="000000"/>
                          </a:solidFill>
                          <a:latin typeface="Calibri"/>
                        </a:rPr>
                        <a:t>   Taxes </a:t>
                      </a:r>
                      <a:r>
                        <a:rPr lang="en-US" sz="1000" b="0" i="0" u="none" strike="noStrike" dirty="0">
                          <a:solidFill>
                            <a:srgbClr val="000000"/>
                          </a:solidFill>
                          <a:latin typeface="Calibri"/>
                        </a:rPr>
                        <a:t>(John Barrett)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2388">
                <a:tc>
                  <a:txBody>
                    <a:bodyPr/>
                    <a:lstStyle/>
                    <a:p>
                      <a:pPr algn="r" fontAlgn="b"/>
                      <a:r>
                        <a:rPr lang="en-US" sz="1000" b="0" i="0" u="none" strike="noStrike">
                          <a:solidFill>
                            <a:srgbClr val="000000"/>
                          </a:solidFill>
                          <a:latin typeface="Calibri"/>
                        </a:rPr>
                        <a:t>28-Feb-12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dirty="0" smtClean="0">
                          <a:solidFill>
                            <a:srgbClr val="000000"/>
                          </a:solidFill>
                          <a:latin typeface="Calibri"/>
                        </a:rPr>
                        <a:t>   General </a:t>
                      </a:r>
                      <a:r>
                        <a:rPr lang="en-US" sz="1000" b="0" i="0" u="none" strike="noStrike" dirty="0">
                          <a:solidFill>
                            <a:srgbClr val="000000"/>
                          </a:solidFill>
                          <a:latin typeface="Calibri"/>
                        </a:rPr>
                        <a:t>Accounting (Doris Wildeman)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2388">
                <a:tc>
                  <a:txBody>
                    <a:bodyPr/>
                    <a:lstStyle/>
                    <a:p>
                      <a:pPr algn="r" fontAlgn="b"/>
                      <a:r>
                        <a:rPr lang="en-US" sz="1000" b="0" i="0" u="none" strike="noStrike">
                          <a:solidFill>
                            <a:srgbClr val="000000"/>
                          </a:solidFill>
                          <a:latin typeface="Calibri"/>
                        </a:rPr>
                        <a:t>27-Mar-12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dirty="0" smtClean="0">
                          <a:solidFill>
                            <a:srgbClr val="000000"/>
                          </a:solidFill>
                          <a:latin typeface="Calibri"/>
                        </a:rPr>
                        <a:t>   Endowment </a:t>
                      </a:r>
                      <a:r>
                        <a:rPr lang="en-US" sz="1000" b="0" i="0" u="none" strike="noStrike" dirty="0">
                          <a:solidFill>
                            <a:srgbClr val="000000"/>
                          </a:solidFill>
                          <a:latin typeface="Calibri"/>
                        </a:rPr>
                        <a:t>&amp; Investment Accounting (Kevin Kendall)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2388">
                <a:tc>
                  <a:txBody>
                    <a:bodyPr/>
                    <a:lstStyle/>
                    <a:p>
                      <a:pPr algn="r" fontAlgn="b"/>
                      <a:r>
                        <a:rPr lang="en-US" sz="1000" b="0" i="0" u="none" strike="noStrike">
                          <a:solidFill>
                            <a:srgbClr val="000000"/>
                          </a:solidFill>
                          <a:latin typeface="Calibri"/>
                        </a:rPr>
                        <a:t>24-Apr-12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dirty="0" smtClean="0">
                          <a:solidFill>
                            <a:srgbClr val="000000"/>
                          </a:solidFill>
                          <a:latin typeface="Calibri"/>
                        </a:rPr>
                        <a:t>   Facilities </a:t>
                      </a:r>
                      <a:r>
                        <a:rPr lang="en-US" sz="1000" b="0" i="0" u="none" strike="noStrike" dirty="0">
                          <a:solidFill>
                            <a:srgbClr val="000000"/>
                          </a:solidFill>
                          <a:latin typeface="Calibri"/>
                        </a:rPr>
                        <a:t>and Administrative (F&amp;A) Rates (Joao </a:t>
                      </a:r>
                      <a:r>
                        <a:rPr lang="en-US" sz="1000" b="0" i="0" u="none" strike="noStrike" dirty="0" err="1">
                          <a:solidFill>
                            <a:srgbClr val="000000"/>
                          </a:solidFill>
                          <a:latin typeface="Calibri"/>
                        </a:rPr>
                        <a:t>Pires</a:t>
                      </a:r>
                      <a:r>
                        <a:rPr lang="en-US" sz="1000" b="0" i="0" u="none" strike="noStrike" dirty="0">
                          <a:solidFill>
                            <a:srgbClr val="000000"/>
                          </a:solidFill>
                          <a:latin typeface="Calibri"/>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2388">
                <a:tc>
                  <a:txBody>
                    <a:bodyPr/>
                    <a:lstStyle/>
                    <a:p>
                      <a:pPr algn="r" fontAlgn="b"/>
                      <a:r>
                        <a:rPr lang="en-US" sz="1000" b="0" i="0" u="none" strike="noStrike">
                          <a:solidFill>
                            <a:srgbClr val="000000"/>
                          </a:solidFill>
                          <a:latin typeface="Calibri"/>
                        </a:rPr>
                        <a:t>29-May-12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dirty="0" smtClean="0">
                          <a:solidFill>
                            <a:srgbClr val="000000"/>
                          </a:solidFill>
                          <a:latin typeface="Calibri"/>
                        </a:rPr>
                        <a:t>   Capital/Debt </a:t>
                      </a:r>
                      <a:r>
                        <a:rPr lang="en-US" sz="1000" b="0" i="0" u="none" strike="noStrike" dirty="0">
                          <a:solidFill>
                            <a:srgbClr val="000000"/>
                          </a:solidFill>
                          <a:latin typeface="Calibri"/>
                        </a:rPr>
                        <a:t>Accounting (Irene Yamamoto)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2388">
                <a:tc>
                  <a:txBody>
                    <a:bodyPr/>
                    <a:lstStyle/>
                    <a:p>
                      <a:pPr algn="r" fontAlgn="b"/>
                      <a:r>
                        <a:rPr lang="en-US" sz="1000" b="0" i="0" u="none" strike="noStrike">
                          <a:solidFill>
                            <a:srgbClr val="000000"/>
                          </a:solidFill>
                          <a:latin typeface="Calibri"/>
                        </a:rPr>
                        <a:t>19-Jun-12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dirty="0" smtClean="0">
                          <a:solidFill>
                            <a:srgbClr val="000000"/>
                          </a:solidFill>
                          <a:latin typeface="Calibri"/>
                        </a:rPr>
                        <a:t>   Office </a:t>
                      </a:r>
                      <a:r>
                        <a:rPr lang="en-US" sz="1000" b="0" i="0" u="none" strike="noStrike" dirty="0">
                          <a:solidFill>
                            <a:srgbClr val="000000"/>
                          </a:solidFill>
                          <a:latin typeface="Calibri"/>
                        </a:rPr>
                        <a:t>of Loan Programs (Ruth Assily)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2388">
                <a:tc>
                  <a:txBody>
                    <a:bodyPr/>
                    <a:lstStyle/>
                    <a:p>
                      <a:pPr algn="r" fontAlgn="b"/>
                      <a:r>
                        <a:rPr lang="en-US" sz="1000" b="0" i="0" u="none" strike="noStrike">
                          <a:solidFill>
                            <a:srgbClr val="000000"/>
                          </a:solidFill>
                          <a:latin typeface="Calibri"/>
                        </a:rPr>
                        <a:t>24-Jul-12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dirty="0" smtClean="0">
                          <a:solidFill>
                            <a:srgbClr val="000000"/>
                          </a:solidFill>
                          <a:latin typeface="Calibri"/>
                        </a:rPr>
                        <a:t>   BRC </a:t>
                      </a:r>
                      <a:r>
                        <a:rPr lang="en-US" sz="1000" b="0" i="0" u="none" strike="noStrike" dirty="0">
                          <a:solidFill>
                            <a:srgbClr val="000000"/>
                          </a:solidFill>
                          <a:latin typeface="Calibri"/>
                        </a:rPr>
                        <a:t>(Helen Valness)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2388">
                <a:tc>
                  <a:txBody>
                    <a:bodyPr/>
                    <a:lstStyle/>
                    <a:p>
                      <a:pPr algn="r" fontAlgn="b"/>
                      <a:r>
                        <a:rPr lang="en-US" sz="1000" b="0" i="0" u="none" strike="noStrike">
                          <a:solidFill>
                            <a:srgbClr val="000000"/>
                          </a:solidFill>
                          <a:latin typeface="Calibri"/>
                        </a:rPr>
                        <a:t>28-Aug-12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dirty="0" smtClean="0">
                          <a:solidFill>
                            <a:srgbClr val="000000"/>
                          </a:solidFill>
                          <a:latin typeface="Calibri"/>
                        </a:rPr>
                        <a:t>   Central </a:t>
                      </a:r>
                      <a:r>
                        <a:rPr lang="en-US" sz="1000" b="0" i="0" u="none" strike="noStrike" dirty="0">
                          <a:solidFill>
                            <a:srgbClr val="000000"/>
                          </a:solidFill>
                          <a:latin typeface="Calibri"/>
                        </a:rPr>
                        <a:t>Travel Management (Matt Golden)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2388">
                <a:tc>
                  <a:txBody>
                    <a:bodyPr/>
                    <a:lstStyle/>
                    <a:p>
                      <a:pPr algn="r" fontAlgn="b"/>
                      <a:r>
                        <a:rPr lang="en-US" sz="1000" b="0" i="0" u="none" strike="noStrike">
                          <a:solidFill>
                            <a:srgbClr val="000000"/>
                          </a:solidFill>
                          <a:latin typeface="Calibri"/>
                        </a:rPr>
                        <a:t>25-Sep-12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dirty="0" smtClean="0">
                          <a:solidFill>
                            <a:srgbClr val="000000"/>
                          </a:solidFill>
                          <a:latin typeface="Calibri"/>
                        </a:rPr>
                        <a:t>   Capital </a:t>
                      </a:r>
                      <a:r>
                        <a:rPr lang="en-US" sz="1000" b="0" i="0" u="none" strike="noStrike" dirty="0">
                          <a:solidFill>
                            <a:srgbClr val="000000"/>
                          </a:solidFill>
                          <a:latin typeface="Calibri"/>
                        </a:rPr>
                        <a:t>Markets Finance (Sandra Kim)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2388">
                <a:tc>
                  <a:txBody>
                    <a:bodyPr/>
                    <a:lstStyle/>
                    <a:p>
                      <a:pPr algn="r" fontAlgn="b"/>
                      <a:r>
                        <a:rPr lang="en-US" sz="1000" b="0" i="0" u="none" strike="noStrike">
                          <a:solidFill>
                            <a:srgbClr val="000000"/>
                          </a:solidFill>
                          <a:latin typeface="Calibri"/>
                        </a:rPr>
                        <a:t>30-Oct-12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dirty="0" smtClean="0">
                          <a:solidFill>
                            <a:srgbClr val="000000"/>
                          </a:solidFill>
                          <a:latin typeface="Calibri"/>
                        </a:rPr>
                        <a:t>   Procurement </a:t>
                      </a:r>
                      <a:r>
                        <a:rPr lang="en-US" sz="1000" b="0" i="0" u="none" strike="noStrike" dirty="0">
                          <a:solidFill>
                            <a:srgbClr val="000000"/>
                          </a:solidFill>
                          <a:latin typeface="Calibri"/>
                        </a:rPr>
                        <a:t>Services (Haggai Hisgilov)</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2388">
                <a:tc>
                  <a:txBody>
                    <a:bodyPr/>
                    <a:lstStyle/>
                    <a:p>
                      <a:pPr algn="r" fontAlgn="b"/>
                      <a:r>
                        <a:rPr lang="en-US" sz="1000" b="0" i="0" u="none" strike="noStrike">
                          <a:solidFill>
                            <a:srgbClr val="000000"/>
                          </a:solidFill>
                          <a:latin typeface="Calibri"/>
                        </a:rPr>
                        <a:t>27-Nov-12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dirty="0" smtClean="0">
                          <a:solidFill>
                            <a:srgbClr val="000000"/>
                          </a:solidFill>
                          <a:latin typeface="Calibri"/>
                        </a:rPr>
                        <a:t>   Banking </a:t>
                      </a:r>
                      <a:r>
                        <a:rPr lang="en-US" sz="1000" b="0" i="0" u="none" strike="noStrike" dirty="0">
                          <a:solidFill>
                            <a:srgbClr val="000000"/>
                          </a:solidFill>
                          <a:latin typeface="Calibri"/>
                        </a:rPr>
                        <a:t>&amp; Treasury Services (Jerry Frantz)</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2388">
                <a:tc>
                  <a:txBody>
                    <a:bodyPr/>
                    <a:lstStyle/>
                    <a:p>
                      <a:pPr algn="r" fontAlgn="t"/>
                      <a:r>
                        <a:rPr lang="en-US" sz="1000" b="0" i="0" u="none" strike="noStrike" dirty="0">
                          <a:solidFill>
                            <a:srgbClr val="000000"/>
                          </a:solidFill>
                          <a:latin typeface="Calibri"/>
                        </a:rPr>
                        <a:t>20-Dec-12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000" b="0" i="0" u="none" strike="noStrike" dirty="0" smtClean="0">
                          <a:solidFill>
                            <a:srgbClr val="000000"/>
                          </a:solidFill>
                          <a:latin typeface="Calibri"/>
                        </a:rPr>
                        <a:t>  No </a:t>
                      </a:r>
                      <a:r>
                        <a:rPr lang="en-US" sz="1000" b="0" i="0" u="none" strike="noStrike" dirty="0">
                          <a:solidFill>
                            <a:srgbClr val="000000"/>
                          </a:solidFill>
                          <a:latin typeface="Calibri"/>
                        </a:rPr>
                        <a:t>meeting.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bl>
          </a:graphicData>
        </a:graphic>
      </p:graphicFrame>
      <p:pic>
        <p:nvPicPr>
          <p:cNvPr id="3077" name="Picture 5"/>
          <p:cNvPicPr>
            <a:picLocks noChangeAspect="1" noChangeArrowheads="1"/>
          </p:cNvPicPr>
          <p:nvPr/>
        </p:nvPicPr>
        <p:blipFill>
          <a:blip r:embed="rId5" cstate="print"/>
          <a:srcRect/>
          <a:stretch>
            <a:fillRect/>
          </a:stretch>
        </p:blipFill>
        <p:spPr bwMode="auto">
          <a:xfrm>
            <a:off x="8752367" y="1850066"/>
            <a:ext cx="304800" cy="304800"/>
          </a:xfrm>
          <a:prstGeom prst="rect">
            <a:avLst/>
          </a:prstGeom>
          <a:noFill/>
          <a:ln w="9525">
            <a:noFill/>
            <a:miter lim="800000"/>
            <a:headEnd/>
            <a:tailEnd/>
          </a:ln>
        </p:spPr>
      </p:pic>
      <p:pic>
        <p:nvPicPr>
          <p:cNvPr id="16" name="Picture 5"/>
          <p:cNvPicPr>
            <a:picLocks noChangeAspect="1" noChangeArrowheads="1"/>
          </p:cNvPicPr>
          <p:nvPr/>
        </p:nvPicPr>
        <p:blipFill>
          <a:blip r:embed="rId5" cstate="print"/>
          <a:srcRect/>
          <a:stretch>
            <a:fillRect/>
          </a:stretch>
        </p:blipFill>
        <p:spPr bwMode="auto">
          <a:xfrm>
            <a:off x="8763000" y="2133600"/>
            <a:ext cx="304800" cy="304800"/>
          </a:xfrm>
          <a:prstGeom prst="rect">
            <a:avLst/>
          </a:prstGeom>
          <a:noFill/>
          <a:ln w="9525">
            <a:noFill/>
            <a:miter lim="800000"/>
            <a:headEnd/>
            <a:tailEnd/>
          </a:ln>
        </p:spPr>
      </p:pic>
      <p:sp>
        <p:nvSpPr>
          <p:cNvPr id="17" name="Explosion 2 16"/>
          <p:cNvSpPr/>
          <p:nvPr/>
        </p:nvSpPr>
        <p:spPr bwMode="auto">
          <a:xfrm>
            <a:off x="838200" y="3657600"/>
            <a:ext cx="2971800" cy="2590800"/>
          </a:xfrm>
          <a:prstGeom prst="irregularSeal2">
            <a:avLst/>
          </a:prstGeom>
          <a:solidFill>
            <a:srgbClr val="FFFF00"/>
          </a:solidFill>
          <a:ln w="25400" cap="flat" cmpd="sng" algn="ctr">
            <a:solidFill>
              <a:srgbClr val="FFCC00"/>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rebuchet MS" pitchFamily="34" charset="0"/>
              </a:rPr>
              <a:t>Come learn</a:t>
            </a:r>
            <a:r>
              <a:rPr kumimoji="0" lang="en-US" sz="1400" b="0" i="0" u="none" strike="noStrike" cap="none" normalizeH="0" dirty="0" smtClean="0">
                <a:ln>
                  <a:noFill/>
                </a:ln>
                <a:solidFill>
                  <a:schemeClr val="tx1"/>
                </a:solidFill>
                <a:effectLst/>
                <a:latin typeface="Trebuchet MS" pitchFamily="34" charset="0"/>
              </a:rPr>
              <a:t> </a:t>
            </a:r>
          </a:p>
          <a:p>
            <a:pPr marL="0" marR="0" indent="0" algn="ctr" defTabSz="914400" rtl="0" eaLnBrk="0" fontAlgn="base" latinLnBrk="0" hangingPunct="0">
              <a:lnSpc>
                <a:spcPct val="100000"/>
              </a:lnSpc>
              <a:spcBef>
                <a:spcPct val="50000"/>
              </a:spcBef>
              <a:spcAft>
                <a:spcPct val="0"/>
              </a:spcAft>
              <a:buClrTx/>
              <a:buSzTx/>
              <a:buFontTx/>
              <a:buNone/>
              <a:tabLst/>
            </a:pPr>
            <a:r>
              <a:rPr lang="en-US" baseline="0" dirty="0" smtClean="0"/>
              <a:t>what</a:t>
            </a:r>
            <a:r>
              <a:rPr lang="en-US" dirty="0" smtClean="0"/>
              <a:t> your </a:t>
            </a:r>
          </a:p>
          <a:p>
            <a:pPr marL="0" marR="0" indent="0" algn="ctr" defTabSz="914400" rtl="0" eaLnBrk="0" fontAlgn="base" latinLnBrk="0" hangingPunct="0">
              <a:lnSpc>
                <a:spcPct val="100000"/>
              </a:lnSpc>
              <a:spcBef>
                <a:spcPct val="5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rebuchet MS" pitchFamily="34" charset="0"/>
              </a:rPr>
              <a:t>co-workers</a:t>
            </a:r>
          </a:p>
          <a:p>
            <a:pPr marL="0" marR="0" indent="0" algn="ctr" defTabSz="914400" rtl="0" eaLnBrk="0" fontAlgn="base" latinLnBrk="0" hangingPunct="0">
              <a:lnSpc>
                <a:spcPct val="100000"/>
              </a:lnSpc>
              <a:spcBef>
                <a:spcPct val="50000"/>
              </a:spcBef>
              <a:spcAft>
                <a:spcPct val="0"/>
              </a:spcAft>
              <a:buClrTx/>
              <a:buSzTx/>
              <a:buFontTx/>
              <a:buNone/>
              <a:tabLst/>
            </a:pPr>
            <a:r>
              <a:rPr lang="en-US" dirty="0" smtClean="0"/>
              <a:t>do everyday!!</a:t>
            </a:r>
            <a:endParaRPr kumimoji="0" lang="en-US" sz="1400" b="0" i="0" u="none" strike="noStrike" cap="none" normalizeH="0" baseline="0" dirty="0" smtClean="0">
              <a:ln>
                <a:noFill/>
              </a:ln>
              <a:solidFill>
                <a:schemeClr val="tx1"/>
              </a:solidFill>
              <a:effectLst/>
              <a:latin typeface="Trebuchet MS" pitchFamily="34" charset="0"/>
            </a:endParaRPr>
          </a:p>
        </p:txBody>
      </p:sp>
      <p:sp>
        <p:nvSpPr>
          <p:cNvPr id="18" name="TextBox 17"/>
          <p:cNvSpPr txBox="1"/>
          <p:nvPr/>
        </p:nvSpPr>
        <p:spPr>
          <a:xfrm>
            <a:off x="3633132" y="6477000"/>
            <a:ext cx="5815668" cy="523220"/>
          </a:xfrm>
          <a:prstGeom prst="rect">
            <a:avLst/>
          </a:prstGeom>
          <a:solidFill>
            <a:schemeClr val="accent1"/>
          </a:solidFill>
          <a:ln w="25400">
            <a:solidFill>
              <a:schemeClr val="bg2"/>
            </a:solidFill>
          </a:ln>
        </p:spPr>
        <p:txBody>
          <a:bodyPr wrap="square" rtlCol="0">
            <a:spAutoFit/>
          </a:bodyPr>
          <a:lstStyle/>
          <a:p>
            <a:r>
              <a:rPr lang="en-US" dirty="0" smtClean="0">
                <a:solidFill>
                  <a:schemeClr val="bg1"/>
                </a:solidFill>
              </a:rPr>
              <a:t>Upcoming Changes:  Move to Larger Rooms (5320) starting in January</a:t>
            </a:r>
          </a:p>
          <a:p>
            <a:r>
              <a:rPr lang="en-US" dirty="0" smtClean="0">
                <a:solidFill>
                  <a:schemeClr val="bg1"/>
                </a:solidFill>
              </a:rPr>
              <a:t>	              Any Additional Suggestions? </a:t>
            </a:r>
          </a:p>
        </p:txBody>
      </p:sp>
      <p:pic>
        <p:nvPicPr>
          <p:cNvPr id="3079" name="Picture 7"/>
          <p:cNvPicPr>
            <a:picLocks noChangeAspect="1" noChangeArrowheads="1"/>
          </p:cNvPicPr>
          <p:nvPr/>
        </p:nvPicPr>
        <p:blipFill>
          <a:blip r:embed="rId6" cstate="print"/>
          <a:srcRect/>
          <a:stretch>
            <a:fillRect/>
          </a:stretch>
        </p:blipFill>
        <p:spPr bwMode="auto">
          <a:xfrm>
            <a:off x="8605443" y="152400"/>
            <a:ext cx="1452957" cy="941388"/>
          </a:xfrm>
          <a:prstGeom prst="rect">
            <a:avLst/>
          </a:prstGeom>
          <a:noFill/>
          <a:ln w="9525">
            <a:noFill/>
            <a:miter lim="800000"/>
            <a:headEnd/>
            <a:tailEnd/>
          </a:ln>
          <a:effectLst/>
        </p:spPr>
      </p:pic>
    </p:spTree>
    <p:custDataLst>
      <p:tags r:id="rId1"/>
    </p:custDataLst>
  </p:cSld>
  <p:clrMapOvr>
    <a:masterClrMapping/>
  </p:clrMapOvr>
  <p:transition>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txBox="1">
            <a:spLocks noChangeArrowheads="1"/>
          </p:cNvSpPr>
          <p:nvPr/>
        </p:nvSpPr>
        <p:spPr bwMode="auto">
          <a:xfrm>
            <a:off x="762000" y="838200"/>
            <a:ext cx="4343400" cy="2889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marL="0" lvl="1" defTabSz="1019175" eaLnBrk="0" hangingPunct="0">
              <a:lnSpc>
                <a:spcPts val="2788"/>
              </a:lnSpc>
            </a:pPr>
            <a:r>
              <a:rPr lang="en-US" sz="2300" b="1" kern="0" dirty="0" smtClean="0">
                <a:ea typeface="LF_Kai" pitchFamily="2" charset="-122"/>
              </a:rPr>
              <a:t>Campus Site Visits</a:t>
            </a:r>
            <a:endParaRPr kumimoji="0" lang="en-US" sz="2300" b="1" i="0" u="none" strike="noStrike" kern="0" cap="none" spc="0" normalizeH="0" baseline="0" noProof="0" dirty="0" smtClean="0">
              <a:ln>
                <a:noFill/>
              </a:ln>
              <a:solidFill>
                <a:schemeClr val="accent1"/>
              </a:solidFill>
              <a:effectLst/>
              <a:uLnTx/>
              <a:uFillTx/>
              <a:latin typeface="Trebuchet MS" pitchFamily="34" charset="0"/>
              <a:ea typeface="LF_Kai" pitchFamily="2" charset="-122"/>
              <a:cs typeface="LF_Kai"/>
            </a:endParaRPr>
          </a:p>
        </p:txBody>
      </p:sp>
      <p:pic>
        <p:nvPicPr>
          <p:cNvPr id="9" name="Picture 7"/>
          <p:cNvPicPr>
            <a:picLocks noChangeAspect="1" noChangeArrowheads="1"/>
          </p:cNvPicPr>
          <p:nvPr/>
        </p:nvPicPr>
        <p:blipFill>
          <a:blip r:embed="rId4" cstate="print"/>
          <a:srcRect/>
          <a:stretch>
            <a:fillRect/>
          </a:stretch>
        </p:blipFill>
        <p:spPr bwMode="auto">
          <a:xfrm>
            <a:off x="8382000" y="457200"/>
            <a:ext cx="1452957" cy="941388"/>
          </a:xfrm>
          <a:prstGeom prst="rect">
            <a:avLst/>
          </a:prstGeom>
          <a:noFill/>
          <a:ln w="9525">
            <a:noFill/>
            <a:miter lim="800000"/>
            <a:headEnd/>
            <a:tailEnd/>
          </a:ln>
          <a:effectLst/>
        </p:spPr>
      </p:pic>
      <p:sp>
        <p:nvSpPr>
          <p:cNvPr id="10" name="Rectangle 2"/>
          <p:cNvSpPr txBox="1">
            <a:spLocks noChangeArrowheads="1"/>
          </p:cNvSpPr>
          <p:nvPr/>
        </p:nvSpPr>
        <p:spPr bwMode="auto">
          <a:xfrm>
            <a:off x="838200" y="1524000"/>
            <a:ext cx="4419600" cy="2889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marL="0" lvl="1" defTabSz="1019175" eaLnBrk="0" hangingPunct="0">
              <a:lnSpc>
                <a:spcPts val="2788"/>
              </a:lnSpc>
            </a:pPr>
            <a:r>
              <a:rPr lang="en-US" sz="2300" b="1" kern="0" dirty="0" smtClean="0">
                <a:ea typeface="LF_Kai" pitchFamily="2" charset="-122"/>
              </a:rPr>
              <a:t>First Site Visit:  </a:t>
            </a:r>
            <a:endParaRPr kumimoji="0" lang="en-US" sz="2300" b="1" i="0" u="none" strike="noStrike" kern="0" cap="none" spc="0" normalizeH="0" baseline="0" noProof="0" dirty="0" smtClean="0">
              <a:ln>
                <a:noFill/>
              </a:ln>
              <a:solidFill>
                <a:schemeClr val="accent1"/>
              </a:solidFill>
              <a:effectLst/>
              <a:uLnTx/>
              <a:uFillTx/>
              <a:latin typeface="Trebuchet MS" pitchFamily="34" charset="0"/>
              <a:ea typeface="LF_Kai" pitchFamily="2" charset="-122"/>
              <a:cs typeface="LF_Kai"/>
            </a:endParaRPr>
          </a:p>
        </p:txBody>
      </p:sp>
      <p:pic>
        <p:nvPicPr>
          <p:cNvPr id="2051" name="Picture 3"/>
          <p:cNvPicPr>
            <a:picLocks noChangeAspect="1" noChangeArrowheads="1"/>
          </p:cNvPicPr>
          <p:nvPr/>
        </p:nvPicPr>
        <p:blipFill>
          <a:blip r:embed="rId5" cstate="print"/>
          <a:srcRect/>
          <a:stretch>
            <a:fillRect/>
          </a:stretch>
        </p:blipFill>
        <p:spPr bwMode="auto">
          <a:xfrm>
            <a:off x="990600" y="2438400"/>
            <a:ext cx="4267200" cy="2905125"/>
          </a:xfrm>
          <a:prstGeom prst="rect">
            <a:avLst/>
          </a:prstGeom>
          <a:noFill/>
          <a:ln w="9525">
            <a:noFill/>
            <a:miter lim="800000"/>
            <a:headEnd/>
            <a:tailEnd/>
          </a:ln>
        </p:spPr>
      </p:pic>
      <p:pic>
        <p:nvPicPr>
          <p:cNvPr id="2052" name="Picture 4"/>
          <p:cNvPicPr>
            <a:picLocks noChangeAspect="1" noChangeArrowheads="1"/>
          </p:cNvPicPr>
          <p:nvPr/>
        </p:nvPicPr>
        <p:blipFill>
          <a:blip r:embed="rId6" cstate="print"/>
          <a:srcRect l="4520" t="7407" r="5085" b="11111"/>
          <a:stretch>
            <a:fillRect/>
          </a:stretch>
        </p:blipFill>
        <p:spPr bwMode="auto">
          <a:xfrm>
            <a:off x="3190875" y="1752600"/>
            <a:ext cx="2078182" cy="1143000"/>
          </a:xfrm>
          <a:prstGeom prst="rect">
            <a:avLst/>
          </a:prstGeom>
          <a:noFill/>
          <a:ln w="9525">
            <a:noFill/>
            <a:miter lim="800000"/>
            <a:headEnd/>
            <a:tailEnd/>
          </a:ln>
        </p:spPr>
      </p:pic>
      <p:sp>
        <p:nvSpPr>
          <p:cNvPr id="14" name="Rectangle 2"/>
          <p:cNvSpPr txBox="1">
            <a:spLocks noChangeArrowheads="1"/>
          </p:cNvSpPr>
          <p:nvPr/>
        </p:nvSpPr>
        <p:spPr bwMode="auto">
          <a:xfrm>
            <a:off x="914400" y="6019800"/>
            <a:ext cx="5257800" cy="6096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marL="0" lvl="1" defTabSz="1019175" eaLnBrk="0" hangingPunct="0">
              <a:lnSpc>
                <a:spcPts val="2788"/>
              </a:lnSpc>
            </a:pPr>
            <a:r>
              <a:rPr lang="en-US" sz="2300" b="1" kern="0" dirty="0" smtClean="0">
                <a:ea typeface="LF_Kai" pitchFamily="2" charset="-122"/>
              </a:rPr>
              <a:t>Next Visit: January 2012  - UC Davis</a:t>
            </a:r>
          </a:p>
          <a:p>
            <a:pPr marL="0" lvl="1" defTabSz="1019175" eaLnBrk="0" hangingPunct="0">
              <a:lnSpc>
                <a:spcPts val="2788"/>
              </a:lnSpc>
            </a:pPr>
            <a:r>
              <a:rPr lang="en-US" sz="2300" b="1" kern="0" dirty="0" smtClean="0">
                <a:ea typeface="LF_Kai" pitchFamily="2" charset="-122"/>
              </a:rPr>
              <a:t>   </a:t>
            </a:r>
            <a:endParaRPr kumimoji="0" lang="en-US" sz="2300" b="1" i="0" u="none" strike="noStrike" kern="0" cap="none" spc="0" normalizeH="0" baseline="0" noProof="0" dirty="0" smtClean="0">
              <a:ln>
                <a:noFill/>
              </a:ln>
              <a:solidFill>
                <a:schemeClr val="accent1"/>
              </a:solidFill>
              <a:effectLst/>
              <a:uLnTx/>
              <a:uFillTx/>
              <a:latin typeface="Trebuchet MS" pitchFamily="34" charset="0"/>
              <a:ea typeface="LF_Kai" pitchFamily="2" charset="-122"/>
              <a:cs typeface="LF_Kai"/>
            </a:endParaRPr>
          </a:p>
        </p:txBody>
      </p:sp>
      <p:sp>
        <p:nvSpPr>
          <p:cNvPr id="16" name="Rectangle 2"/>
          <p:cNvSpPr txBox="1">
            <a:spLocks noChangeArrowheads="1"/>
          </p:cNvSpPr>
          <p:nvPr/>
        </p:nvSpPr>
        <p:spPr bwMode="auto">
          <a:xfrm>
            <a:off x="838200" y="1905000"/>
            <a:ext cx="4419600" cy="2889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marL="0" lvl="1" defTabSz="1019175" eaLnBrk="0" hangingPunct="0">
              <a:lnSpc>
                <a:spcPts val="2788"/>
              </a:lnSpc>
            </a:pPr>
            <a:r>
              <a:rPr lang="en-US" sz="2300" b="1" kern="0" dirty="0" smtClean="0">
                <a:ea typeface="LF_Kai" pitchFamily="2" charset="-122"/>
              </a:rPr>
              <a:t>October 11</a:t>
            </a:r>
            <a:r>
              <a:rPr lang="en-US" sz="2300" b="1" kern="0" baseline="30000" dirty="0" smtClean="0">
                <a:ea typeface="LF_Kai" pitchFamily="2" charset="-122"/>
              </a:rPr>
              <a:t>th</a:t>
            </a:r>
            <a:endParaRPr kumimoji="0" lang="en-US" sz="2300" b="1" i="0" u="none" strike="noStrike" kern="0" cap="none" spc="0" normalizeH="0" baseline="0" noProof="0" dirty="0" smtClean="0">
              <a:ln>
                <a:noFill/>
              </a:ln>
              <a:solidFill>
                <a:schemeClr val="accent1"/>
              </a:solidFill>
              <a:effectLst/>
              <a:uLnTx/>
              <a:uFillTx/>
              <a:latin typeface="Trebuchet MS" pitchFamily="34" charset="0"/>
              <a:ea typeface="LF_Kai" pitchFamily="2" charset="-122"/>
              <a:cs typeface="LF_Kai"/>
            </a:endParaRPr>
          </a:p>
        </p:txBody>
      </p:sp>
      <p:sp>
        <p:nvSpPr>
          <p:cNvPr id="17" name="Oval Callout 16"/>
          <p:cNvSpPr/>
          <p:nvPr/>
        </p:nvSpPr>
        <p:spPr bwMode="auto">
          <a:xfrm>
            <a:off x="7010400" y="1828800"/>
            <a:ext cx="2743200" cy="1143000"/>
          </a:xfrm>
          <a:prstGeom prst="wedgeEllipseCallout">
            <a:avLst/>
          </a:prstGeom>
          <a:solidFill>
            <a:schemeClr val="bg2">
              <a:lumMod val="40000"/>
              <a:lumOff val="60000"/>
            </a:schemeClr>
          </a:solidFill>
          <a:ln w="25400" cap="flat" cmpd="sng" algn="ctr">
            <a:solidFill>
              <a:schemeClr val="bg2">
                <a:lumMod val="50000"/>
              </a:schemeClr>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algn="ctr" eaLnBrk="0" hangingPunct="0">
              <a:spcBef>
                <a:spcPts val="0"/>
              </a:spcBef>
            </a:pPr>
            <a:r>
              <a:rPr lang="en-US" sz="1200" dirty="0" smtClean="0"/>
              <a:t>“I appreciated the chance to see </a:t>
            </a:r>
          </a:p>
          <a:p>
            <a:pPr algn="ctr" eaLnBrk="0" hangingPunct="0">
              <a:spcBef>
                <a:spcPts val="0"/>
              </a:spcBef>
            </a:pPr>
            <a:r>
              <a:rPr lang="en-US" sz="1200" dirty="0" smtClean="0"/>
              <a:t>UC on a broader scale, as opposed to </a:t>
            </a:r>
          </a:p>
          <a:p>
            <a:pPr algn="ctr" eaLnBrk="0" hangingPunct="0">
              <a:spcBef>
                <a:spcPts val="0"/>
              </a:spcBef>
            </a:pPr>
            <a:r>
              <a:rPr lang="en-US" sz="1200" dirty="0" smtClean="0"/>
              <a:t>what we see every day”</a:t>
            </a:r>
            <a:endParaRPr kumimoji="0" lang="en-US" sz="1200" b="0" i="0" u="none" strike="noStrike" cap="none" normalizeH="0" baseline="0" dirty="0" smtClean="0">
              <a:ln>
                <a:noFill/>
              </a:ln>
              <a:solidFill>
                <a:schemeClr val="tx1"/>
              </a:solidFill>
              <a:effectLst/>
              <a:latin typeface="Trebuchet MS" pitchFamily="34" charset="0"/>
            </a:endParaRPr>
          </a:p>
        </p:txBody>
      </p:sp>
      <p:sp>
        <p:nvSpPr>
          <p:cNvPr id="20" name="Oval Callout 19"/>
          <p:cNvSpPr/>
          <p:nvPr/>
        </p:nvSpPr>
        <p:spPr bwMode="auto">
          <a:xfrm>
            <a:off x="5410200" y="2667000"/>
            <a:ext cx="1828800" cy="990600"/>
          </a:xfrm>
          <a:prstGeom prst="wedgeEllipseCallout">
            <a:avLst>
              <a:gd name="adj1" fmla="val 28004"/>
              <a:gd name="adj2" fmla="val 63430"/>
            </a:avLst>
          </a:prstGeom>
          <a:solidFill>
            <a:schemeClr val="bg2">
              <a:lumMod val="40000"/>
              <a:lumOff val="60000"/>
            </a:schemeClr>
          </a:solidFill>
          <a:ln w="25400" cap="flat" cmpd="sng" algn="ctr">
            <a:solidFill>
              <a:schemeClr val="bg2">
                <a:lumMod val="50000"/>
              </a:schemeClr>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algn="ctr" eaLnBrk="0" hangingPunct="0">
              <a:spcBef>
                <a:spcPts val="0"/>
              </a:spcBef>
            </a:pPr>
            <a:r>
              <a:rPr lang="en-US" sz="1200" dirty="0" smtClean="0"/>
              <a:t>“unique and </a:t>
            </a:r>
          </a:p>
          <a:p>
            <a:pPr algn="ctr" eaLnBrk="0" hangingPunct="0">
              <a:spcBef>
                <a:spcPts val="0"/>
              </a:spcBef>
            </a:pPr>
            <a:r>
              <a:rPr lang="en-US" sz="1200" dirty="0" smtClean="0"/>
              <a:t>rewarding experience”</a:t>
            </a:r>
          </a:p>
        </p:txBody>
      </p:sp>
      <p:sp>
        <p:nvSpPr>
          <p:cNvPr id="12" name="Oval Callout 11"/>
          <p:cNvSpPr/>
          <p:nvPr/>
        </p:nvSpPr>
        <p:spPr bwMode="auto">
          <a:xfrm>
            <a:off x="6934200" y="5334000"/>
            <a:ext cx="2743200" cy="1524000"/>
          </a:xfrm>
          <a:prstGeom prst="wedgeEllipseCallout">
            <a:avLst/>
          </a:prstGeom>
          <a:solidFill>
            <a:schemeClr val="bg2">
              <a:lumMod val="40000"/>
              <a:lumOff val="60000"/>
            </a:schemeClr>
          </a:solidFill>
          <a:ln w="25400" cap="flat" cmpd="sng" algn="ctr">
            <a:solidFill>
              <a:schemeClr val="bg2">
                <a:lumMod val="50000"/>
              </a:schemeClr>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algn="ctr" eaLnBrk="0" hangingPunct="0">
              <a:spcBef>
                <a:spcPts val="0"/>
              </a:spcBef>
            </a:pPr>
            <a:r>
              <a:rPr lang="en-US" sz="1200" dirty="0" smtClean="0"/>
              <a:t>“Site visit gave us an opportunity </a:t>
            </a:r>
          </a:p>
          <a:p>
            <a:pPr algn="ctr" eaLnBrk="0" hangingPunct="0">
              <a:spcBef>
                <a:spcPts val="0"/>
              </a:spcBef>
            </a:pPr>
            <a:r>
              <a:rPr lang="en-US" sz="1200" dirty="0" smtClean="0"/>
              <a:t>to get to know the latest </a:t>
            </a:r>
          </a:p>
          <a:p>
            <a:pPr algn="ctr" eaLnBrk="0" hangingPunct="0">
              <a:spcBef>
                <a:spcPts val="0"/>
              </a:spcBef>
            </a:pPr>
            <a:r>
              <a:rPr lang="en-US" sz="1200" dirty="0" smtClean="0"/>
              <a:t>and greatest on campus </a:t>
            </a:r>
          </a:p>
          <a:p>
            <a:pPr algn="ctr" eaLnBrk="0" hangingPunct="0">
              <a:spcBef>
                <a:spcPts val="0"/>
              </a:spcBef>
            </a:pPr>
            <a:r>
              <a:rPr lang="en-US" sz="1200" dirty="0" smtClean="0"/>
              <a:t>which we would not usually have </a:t>
            </a:r>
          </a:p>
          <a:p>
            <a:pPr algn="ctr" eaLnBrk="0" hangingPunct="0">
              <a:spcBef>
                <a:spcPts val="0"/>
              </a:spcBef>
            </a:pPr>
            <a:r>
              <a:rPr lang="en-US" sz="1200" dirty="0" smtClean="0"/>
              <a:t>and that was very exciting.”</a:t>
            </a:r>
            <a:endParaRPr kumimoji="0" lang="en-US" sz="1200" b="0" i="0" u="none" strike="noStrike" cap="none" normalizeH="0" baseline="0" dirty="0" smtClean="0">
              <a:ln>
                <a:noFill/>
              </a:ln>
              <a:solidFill>
                <a:schemeClr val="tx1"/>
              </a:solidFill>
              <a:effectLst/>
              <a:latin typeface="Trebuchet MS" pitchFamily="34" charset="0"/>
            </a:endParaRPr>
          </a:p>
        </p:txBody>
      </p:sp>
      <p:sp>
        <p:nvSpPr>
          <p:cNvPr id="13" name="Oval Callout 12"/>
          <p:cNvSpPr/>
          <p:nvPr/>
        </p:nvSpPr>
        <p:spPr bwMode="auto">
          <a:xfrm>
            <a:off x="7924800" y="3505200"/>
            <a:ext cx="1752600" cy="990600"/>
          </a:xfrm>
          <a:prstGeom prst="wedgeEllipseCallout">
            <a:avLst>
              <a:gd name="adj1" fmla="val -58928"/>
              <a:gd name="adj2" fmla="val 46385"/>
            </a:avLst>
          </a:prstGeom>
          <a:solidFill>
            <a:schemeClr val="bg2">
              <a:lumMod val="40000"/>
              <a:lumOff val="60000"/>
            </a:schemeClr>
          </a:solidFill>
          <a:ln w="25400" cap="flat" cmpd="sng" algn="ctr">
            <a:solidFill>
              <a:schemeClr val="bg2">
                <a:lumMod val="50000"/>
              </a:schemeClr>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algn="ctr" eaLnBrk="0" hangingPunct="0">
              <a:spcBef>
                <a:spcPts val="0"/>
              </a:spcBef>
            </a:pPr>
            <a:r>
              <a:rPr lang="en-US" sz="1200" dirty="0" smtClean="0"/>
              <a:t>“definitely would </a:t>
            </a:r>
          </a:p>
          <a:p>
            <a:pPr algn="ctr" eaLnBrk="0" hangingPunct="0">
              <a:spcBef>
                <a:spcPts val="0"/>
              </a:spcBef>
            </a:pPr>
            <a:r>
              <a:rPr lang="en-US" sz="1200" dirty="0" smtClean="0"/>
              <a:t>love another chance </a:t>
            </a:r>
          </a:p>
          <a:p>
            <a:pPr algn="ctr" eaLnBrk="0" hangingPunct="0">
              <a:spcBef>
                <a:spcPts val="0"/>
              </a:spcBef>
            </a:pPr>
            <a:r>
              <a:rPr lang="en-US" sz="1200" dirty="0" smtClean="0"/>
              <a:t>to do this ”</a:t>
            </a:r>
          </a:p>
        </p:txBody>
      </p:sp>
      <p:sp>
        <p:nvSpPr>
          <p:cNvPr id="19" name="Oval Callout 18"/>
          <p:cNvSpPr/>
          <p:nvPr/>
        </p:nvSpPr>
        <p:spPr bwMode="auto">
          <a:xfrm>
            <a:off x="5410200" y="3886200"/>
            <a:ext cx="2057400" cy="1524000"/>
          </a:xfrm>
          <a:prstGeom prst="wedgeEllipseCallout">
            <a:avLst>
              <a:gd name="adj1" fmla="val 28004"/>
              <a:gd name="adj2" fmla="val 63430"/>
            </a:avLst>
          </a:prstGeom>
          <a:solidFill>
            <a:schemeClr val="bg2">
              <a:lumMod val="40000"/>
              <a:lumOff val="60000"/>
            </a:schemeClr>
          </a:solidFill>
          <a:ln w="25400" cap="flat" cmpd="sng" algn="ctr">
            <a:solidFill>
              <a:schemeClr val="bg2">
                <a:lumMod val="50000"/>
              </a:schemeClr>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algn="ctr" eaLnBrk="0" hangingPunct="0">
              <a:spcBef>
                <a:spcPts val="0"/>
              </a:spcBef>
            </a:pPr>
            <a:r>
              <a:rPr lang="en-US" sz="1200" dirty="0" smtClean="0"/>
              <a:t>“Thanks to Peter, his </a:t>
            </a:r>
          </a:p>
          <a:p>
            <a:pPr algn="ctr" eaLnBrk="0" hangingPunct="0">
              <a:spcBef>
                <a:spcPts val="0"/>
              </a:spcBef>
            </a:pPr>
            <a:r>
              <a:rPr lang="en-US" sz="1200" dirty="0" smtClean="0"/>
              <a:t>direct reports and our </a:t>
            </a:r>
          </a:p>
          <a:p>
            <a:pPr algn="ctr" eaLnBrk="0" hangingPunct="0">
              <a:spcBef>
                <a:spcPts val="0"/>
              </a:spcBef>
            </a:pPr>
            <a:r>
              <a:rPr lang="en-US" sz="1200" dirty="0" smtClean="0"/>
              <a:t>supervisors for this </a:t>
            </a:r>
          </a:p>
          <a:p>
            <a:pPr algn="ctr" eaLnBrk="0" hangingPunct="0">
              <a:spcBef>
                <a:spcPts val="0"/>
              </a:spcBef>
            </a:pPr>
            <a:r>
              <a:rPr lang="en-US" sz="1200" dirty="0" smtClean="0"/>
              <a:t>opportunity and </a:t>
            </a:r>
          </a:p>
          <a:p>
            <a:pPr algn="ctr" eaLnBrk="0" hangingPunct="0">
              <a:spcBef>
                <a:spcPts val="0"/>
              </a:spcBef>
            </a:pPr>
            <a:r>
              <a:rPr lang="en-US" sz="1200" dirty="0" smtClean="0"/>
              <a:t>allowing time for this </a:t>
            </a:r>
          </a:p>
          <a:p>
            <a:pPr algn="ctr" eaLnBrk="0" hangingPunct="0">
              <a:spcBef>
                <a:spcPts val="0"/>
              </a:spcBef>
            </a:pPr>
            <a:r>
              <a:rPr lang="en-US" sz="1200" dirty="0" smtClean="0"/>
              <a:t>site visit”</a:t>
            </a:r>
          </a:p>
        </p:txBody>
      </p:sp>
    </p:spTree>
    <p:custDataLst>
      <p:tags r:id="rId1"/>
    </p:custDataLst>
  </p:cSld>
  <p:clrMapOvr>
    <a:masterClrMapping/>
  </p:clrMapOvr>
  <p:transition>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txBox="1">
            <a:spLocks noChangeArrowheads="1"/>
          </p:cNvSpPr>
          <p:nvPr/>
        </p:nvSpPr>
        <p:spPr bwMode="auto">
          <a:xfrm>
            <a:off x="762000" y="838200"/>
            <a:ext cx="4343400" cy="2889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marL="0" lvl="1" defTabSz="1019175" eaLnBrk="0" hangingPunct="0">
              <a:lnSpc>
                <a:spcPts val="2788"/>
              </a:lnSpc>
            </a:pPr>
            <a:r>
              <a:rPr lang="en-US" sz="2300" b="1" kern="0" dirty="0" smtClean="0">
                <a:ea typeface="LF_Kai" pitchFamily="2" charset="-122"/>
              </a:rPr>
              <a:t>Customer Survey - Demo </a:t>
            </a:r>
            <a:endParaRPr kumimoji="0" lang="en-US" sz="2300" b="1" i="0" u="none" strike="noStrike" kern="0" cap="none" spc="0" normalizeH="0" baseline="0" noProof="0" dirty="0" smtClean="0">
              <a:ln>
                <a:noFill/>
              </a:ln>
              <a:solidFill>
                <a:schemeClr val="accent1"/>
              </a:solidFill>
              <a:effectLst/>
              <a:uLnTx/>
              <a:uFillTx/>
              <a:latin typeface="Trebuchet MS" pitchFamily="34" charset="0"/>
              <a:ea typeface="LF_Kai" pitchFamily="2" charset="-122"/>
              <a:cs typeface="LF_Kai"/>
            </a:endParaRPr>
          </a:p>
        </p:txBody>
      </p:sp>
      <p:pic>
        <p:nvPicPr>
          <p:cNvPr id="5" name="Picture 2"/>
          <p:cNvPicPr>
            <a:picLocks noChangeAspect="1" noChangeArrowheads="1"/>
          </p:cNvPicPr>
          <p:nvPr/>
        </p:nvPicPr>
        <p:blipFill>
          <a:blip r:embed="rId4" cstate="print"/>
          <a:srcRect/>
          <a:stretch>
            <a:fillRect/>
          </a:stretch>
        </p:blipFill>
        <p:spPr bwMode="auto">
          <a:xfrm>
            <a:off x="8305800" y="381000"/>
            <a:ext cx="1587715" cy="1028700"/>
          </a:xfrm>
          <a:prstGeom prst="rect">
            <a:avLst/>
          </a:prstGeom>
          <a:noFill/>
          <a:ln w="9525">
            <a:noFill/>
            <a:miter lim="800000"/>
            <a:headEnd/>
            <a:tailEnd/>
          </a:ln>
          <a:effectLst/>
        </p:spPr>
      </p:pic>
      <p:pic>
        <p:nvPicPr>
          <p:cNvPr id="65537" name="Picture 1"/>
          <p:cNvPicPr>
            <a:picLocks noChangeAspect="1" noChangeArrowheads="1"/>
          </p:cNvPicPr>
          <p:nvPr/>
        </p:nvPicPr>
        <p:blipFill>
          <a:blip r:embed="rId5" cstate="print"/>
          <a:srcRect l="14865" t="13714" r="60811" b="22286"/>
          <a:stretch>
            <a:fillRect/>
          </a:stretch>
        </p:blipFill>
        <p:spPr bwMode="auto">
          <a:xfrm>
            <a:off x="2286000" y="1600200"/>
            <a:ext cx="6096000" cy="5689600"/>
          </a:xfrm>
          <a:prstGeom prst="rect">
            <a:avLst/>
          </a:prstGeom>
          <a:noFill/>
          <a:ln w="9525">
            <a:noFill/>
            <a:miter lim="800000"/>
            <a:headEnd/>
            <a:tailEnd/>
          </a:ln>
        </p:spPr>
      </p:pic>
      <p:sp>
        <p:nvSpPr>
          <p:cNvPr id="6" name="TextBox 5"/>
          <p:cNvSpPr txBox="1"/>
          <p:nvPr/>
        </p:nvSpPr>
        <p:spPr>
          <a:xfrm>
            <a:off x="914400" y="1143000"/>
            <a:ext cx="2152513" cy="307777"/>
          </a:xfrm>
          <a:prstGeom prst="rect">
            <a:avLst/>
          </a:prstGeom>
          <a:noFill/>
          <a:ln w="25400">
            <a:noFill/>
          </a:ln>
        </p:spPr>
        <p:txBody>
          <a:bodyPr wrap="none" rtlCol="0">
            <a:spAutoFit/>
          </a:bodyPr>
          <a:lstStyle/>
          <a:p>
            <a:pPr algn="ctr"/>
            <a:r>
              <a:rPr lang="en-US" i="1" dirty="0" smtClean="0">
                <a:solidFill>
                  <a:schemeClr val="bg2">
                    <a:lumMod val="60000"/>
                    <a:lumOff val="40000"/>
                  </a:schemeClr>
                </a:solidFill>
              </a:rPr>
              <a:t>Erike Young, Pikka Sodhi</a:t>
            </a:r>
          </a:p>
        </p:txBody>
      </p:sp>
    </p:spTree>
    <p:custDataLst>
      <p:tags r:id="rId1"/>
    </p:custDataLst>
  </p:cSld>
  <p:clrMapOvr>
    <a:masterClrMapping/>
  </p:clrMapOvr>
  <p:transition>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txBox="1">
            <a:spLocks noChangeArrowheads="1"/>
          </p:cNvSpPr>
          <p:nvPr/>
        </p:nvSpPr>
        <p:spPr bwMode="auto">
          <a:xfrm>
            <a:off x="762000" y="533400"/>
            <a:ext cx="8991600" cy="6699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marL="0" lvl="1" defTabSz="1019175" eaLnBrk="0" hangingPunct="0">
              <a:lnSpc>
                <a:spcPts val="2788"/>
              </a:lnSpc>
            </a:pPr>
            <a:r>
              <a:rPr lang="en-US" sz="2300" b="1" kern="0" dirty="0" smtClean="0">
                <a:ea typeface="LF_Kai" pitchFamily="2" charset="-122"/>
              </a:rPr>
              <a:t>Climate Council Update: </a:t>
            </a:r>
          </a:p>
          <a:p>
            <a:pPr marL="0" lvl="1" defTabSz="1019175" eaLnBrk="0" hangingPunct="0">
              <a:lnSpc>
                <a:spcPts val="2788"/>
              </a:lnSpc>
            </a:pPr>
            <a:r>
              <a:rPr lang="en-US" sz="1800" b="1" i="1" kern="0" dirty="0" smtClean="0">
                <a:ea typeface="LF_Kai" pitchFamily="2" charset="-122"/>
              </a:rPr>
              <a:t>Cheryl Lloyd, CFO Division Rep. </a:t>
            </a:r>
            <a:endParaRPr kumimoji="0" lang="en-US" sz="1800" b="1" i="1" u="none" strike="noStrike" kern="0" cap="none" spc="0" normalizeH="0" baseline="0" noProof="0" dirty="0" smtClean="0">
              <a:ln>
                <a:noFill/>
              </a:ln>
              <a:solidFill>
                <a:schemeClr val="accent1"/>
              </a:solidFill>
              <a:effectLst/>
              <a:uLnTx/>
              <a:uFillTx/>
              <a:latin typeface="Trebuchet MS" pitchFamily="34" charset="0"/>
              <a:ea typeface="LF_Kai" pitchFamily="2" charset="-122"/>
              <a:cs typeface="LF_Kai"/>
            </a:endParaRPr>
          </a:p>
        </p:txBody>
      </p:sp>
      <p:sp>
        <p:nvSpPr>
          <p:cNvPr id="18" name="Rectangle 17"/>
          <p:cNvSpPr/>
          <p:nvPr/>
        </p:nvSpPr>
        <p:spPr>
          <a:xfrm>
            <a:off x="1066800" y="1447800"/>
            <a:ext cx="8458200" cy="4724400"/>
          </a:xfrm>
          <a:prstGeom prst="rect">
            <a:avLst/>
          </a:prstGeom>
        </p:spPr>
        <p:txBody>
          <a:bodyPr wrap="square">
            <a:noAutofit/>
          </a:bodyPr>
          <a:lstStyle/>
          <a:p>
            <a:pPr marL="233363" indent="-233363">
              <a:buClr>
                <a:schemeClr val="bg2"/>
              </a:buClr>
              <a:buSzPct val="125000"/>
              <a:buFont typeface="Arial" pitchFamily="34" charset="0"/>
              <a:buChar char="•"/>
            </a:pPr>
            <a:r>
              <a:rPr lang="en-US" sz="1900" dirty="0" smtClean="0"/>
              <a:t>Campus Climate came into focus in May of 2009 after a series of highly charged racial, religious and cultural incidents on some UC Campuses.  </a:t>
            </a:r>
          </a:p>
          <a:p>
            <a:pPr marL="233363" indent="-233363">
              <a:buClr>
                <a:schemeClr val="bg2"/>
              </a:buClr>
              <a:buSzPct val="125000"/>
              <a:buFont typeface="Arial" pitchFamily="34" charset="0"/>
              <a:buChar char="•"/>
            </a:pPr>
            <a:endParaRPr lang="en-US" sz="1900" dirty="0" smtClean="0"/>
          </a:p>
          <a:p>
            <a:pPr marL="233363" indent="-233363">
              <a:buClr>
                <a:schemeClr val="bg2"/>
              </a:buClr>
              <a:buSzPct val="125000"/>
              <a:buFont typeface="Arial" pitchFamily="34" charset="0"/>
              <a:buChar char="•"/>
            </a:pPr>
            <a:r>
              <a:rPr lang="en-US" sz="1900" dirty="0" smtClean="0"/>
              <a:t>Each campus and UCOP have representatives from each division.</a:t>
            </a:r>
          </a:p>
          <a:p>
            <a:pPr marL="233363" indent="-233363">
              <a:buClr>
                <a:schemeClr val="bg2"/>
              </a:buClr>
              <a:buSzPct val="125000"/>
              <a:buFont typeface="Arial" pitchFamily="34" charset="0"/>
              <a:buChar char="•"/>
            </a:pPr>
            <a:endParaRPr lang="en-US" sz="1900" dirty="0" smtClean="0"/>
          </a:p>
          <a:p>
            <a:pPr marL="233363" indent="-233363">
              <a:buClr>
                <a:schemeClr val="bg2"/>
              </a:buClr>
              <a:buSzPct val="125000"/>
              <a:buFont typeface="Arial" pitchFamily="34" charset="0"/>
              <a:buChar char="•"/>
            </a:pPr>
            <a:r>
              <a:rPr lang="en-US" sz="1900" dirty="0" smtClean="0"/>
              <a:t>Soon UC major survey of the faculty, staff and students will be conducted throughout the entire system to assess the climate</a:t>
            </a:r>
          </a:p>
          <a:p>
            <a:pPr marL="233363" indent="-233363">
              <a:buClr>
                <a:schemeClr val="bg2"/>
              </a:buClr>
              <a:buSzPct val="125000"/>
              <a:buFont typeface="Arial" pitchFamily="34" charset="0"/>
              <a:buChar char="•"/>
            </a:pPr>
            <a:endParaRPr lang="en-US" sz="1900" dirty="0" smtClean="0"/>
          </a:p>
          <a:p>
            <a:pPr marL="233363" indent="-233363">
              <a:buClr>
                <a:schemeClr val="bg2"/>
              </a:buClr>
              <a:buSzPct val="125000"/>
              <a:buFont typeface="Arial" pitchFamily="34" charset="0"/>
              <a:buChar char="•"/>
            </a:pPr>
            <a:r>
              <a:rPr lang="en-US" sz="1900" dirty="0" smtClean="0"/>
              <a:t>Over the next 6 months, survey questions will be developed, specific to each location. ETA: Fall 2012</a:t>
            </a:r>
          </a:p>
          <a:p>
            <a:pPr marL="233363" indent="-233363">
              <a:buClr>
                <a:schemeClr val="bg2"/>
              </a:buClr>
              <a:buSzPct val="125000"/>
              <a:buFont typeface="Arial" pitchFamily="34" charset="0"/>
              <a:buChar char="•"/>
            </a:pPr>
            <a:endParaRPr lang="en-US" sz="1900" dirty="0" smtClean="0"/>
          </a:p>
          <a:p>
            <a:pPr marL="233363" indent="-233363">
              <a:buClr>
                <a:schemeClr val="bg2"/>
              </a:buClr>
              <a:buSzPct val="125000"/>
              <a:buFont typeface="Arial" pitchFamily="34" charset="0"/>
              <a:buChar char="•"/>
            </a:pPr>
            <a:r>
              <a:rPr lang="en-US" sz="1900" dirty="0" smtClean="0"/>
              <a:t>UCOP will have its own survey with questions that are specific to issues at UCOP</a:t>
            </a:r>
          </a:p>
          <a:p>
            <a:pPr marL="233363" indent="-233363">
              <a:buClr>
                <a:schemeClr val="bg2"/>
              </a:buClr>
              <a:buSzPct val="125000"/>
              <a:buFont typeface="Arial" pitchFamily="34" charset="0"/>
              <a:buChar char="•"/>
            </a:pPr>
            <a:endParaRPr lang="en-US" sz="1900" dirty="0" smtClean="0"/>
          </a:p>
          <a:p>
            <a:pPr marL="233363" indent="-233363">
              <a:buClr>
                <a:schemeClr val="bg2"/>
              </a:buClr>
              <a:buSzPct val="125000"/>
              <a:buFont typeface="Arial" pitchFamily="34" charset="0"/>
              <a:buChar char="•"/>
            </a:pPr>
            <a:r>
              <a:rPr lang="en-US" sz="1900" dirty="0" smtClean="0"/>
              <a:t>Susan R. Rankin, PH.D of Penn State is a Research Associate and Associate Professor of Education will lead the project for U.C. </a:t>
            </a:r>
          </a:p>
          <a:p>
            <a:pPr marL="233363" indent="-233363">
              <a:buClr>
                <a:schemeClr val="bg2"/>
              </a:buClr>
              <a:buSzPct val="125000"/>
              <a:buFont typeface="Arial" pitchFamily="34" charset="0"/>
              <a:buChar char="•"/>
            </a:pPr>
            <a:endParaRPr lang="en-US" sz="1900" dirty="0" smtClean="0"/>
          </a:p>
          <a:p>
            <a:pPr marL="233363" indent="-233363">
              <a:buClr>
                <a:schemeClr val="bg2"/>
              </a:buClr>
              <a:buSzPct val="125000"/>
              <a:buFont typeface="Arial" pitchFamily="34" charset="0"/>
              <a:buChar char="•"/>
            </a:pPr>
            <a:endParaRPr lang="en-US" sz="1900" dirty="0" smtClean="0"/>
          </a:p>
        </p:txBody>
      </p:sp>
      <p:sp>
        <p:nvSpPr>
          <p:cNvPr id="19" name="Rectangle 18"/>
          <p:cNvSpPr/>
          <p:nvPr/>
        </p:nvSpPr>
        <p:spPr bwMode="auto">
          <a:xfrm>
            <a:off x="3657600" y="6324600"/>
            <a:ext cx="3352800" cy="457200"/>
          </a:xfrm>
          <a:prstGeom prst="rect">
            <a:avLst/>
          </a:prstGeom>
          <a:solidFill>
            <a:schemeClr val="accent2">
              <a:lumMod val="60000"/>
              <a:lumOff val="40000"/>
            </a:schemeClr>
          </a:solidFill>
          <a:ln w="25400" cap="flat" cmpd="sng" algn="ctr">
            <a:solidFill>
              <a:schemeClr val="accent2">
                <a:lumMod val="75000"/>
              </a:schemeClr>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rebuchet MS" pitchFamily="34" charset="0"/>
              </a:rPr>
              <a:t>Questions? Contact Cheryl</a:t>
            </a:r>
            <a:r>
              <a:rPr kumimoji="0" lang="en-US" sz="1400" b="0" i="0" u="none" strike="noStrike" cap="none" normalizeH="0" dirty="0" smtClean="0">
                <a:ln>
                  <a:noFill/>
                </a:ln>
                <a:solidFill>
                  <a:schemeClr val="tx1"/>
                </a:solidFill>
                <a:effectLst/>
                <a:latin typeface="Trebuchet MS" pitchFamily="34" charset="0"/>
              </a:rPr>
              <a:t> Lloyd</a:t>
            </a:r>
            <a:endParaRPr kumimoji="0" lang="en-US" sz="1400" b="0" i="0" u="none" strike="noStrike" cap="none" normalizeH="0" baseline="0" dirty="0" smtClean="0">
              <a:ln>
                <a:noFill/>
              </a:ln>
              <a:solidFill>
                <a:schemeClr val="tx1"/>
              </a:solidFill>
              <a:effectLst/>
              <a:latin typeface="Trebuchet MS" pitchFamily="34" charset="0"/>
            </a:endParaRPr>
          </a:p>
        </p:txBody>
      </p:sp>
    </p:spTree>
    <p:custDataLst>
      <p:tags r:id="rId1"/>
    </p:custDataLst>
  </p:cSld>
  <p:clrMapOvr>
    <a:masterClrMapping/>
  </p:clrMapOvr>
  <p:transition>
    <p:cut/>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JPM_ACTIVE_TEMPLATE" val="Pitchbook-US"/>
  <p:tag name="JPM_AGENDA_PAGE_TITLE" val="Agenda"/>
  <p:tag name="JPM_APPENDIX_PAGE_TITLE" val=" "/>
  <p:tag name="JPM_BASE_TEMPLATE" val="Pitchbook-US.pot"/>
  <p:tag name="JPM_BRAND" val="JPMorgan"/>
  <p:tag name="JPM_CONTINUOUS_NUMBERING" val="True"/>
  <p:tag name="JPM_RESTART_NUMBERS" val="False"/>
  <p:tag name="JPM_PAGE_NUMBERS" val="True"/>
  <p:tag name="JPM_SECTION_NUMBERS" val="False"/>
  <p:tag name="JPM_TRACKERS" val="True"/>
  <p:tag name="JPM_NUMBER_PAGES" val="True"/>
  <p:tag name="JPM_TRACKER_FILENAME_ONLY" val="False"/>
  <p:tag name="JPM_TRACKER_FULL_PATH" val="True"/>
  <p:tag name="JPM_TRACKER_USER_PATH" val="False"/>
  <p:tag name="JPM_TRACKER_USER_PATH_TEXT" val=" "/>
  <p:tag name="JPM_TRACKER_NONE" val="False"/>
</p:tagLst>
</file>

<file path=ppt/tags/tag10.xml><?xml version="1.0" encoding="utf-8"?>
<p:tagLst xmlns:a="http://schemas.openxmlformats.org/drawingml/2006/main" xmlns:r="http://schemas.openxmlformats.org/officeDocument/2006/relationships" xmlns:p="http://schemas.openxmlformats.org/presentationml/2006/main">
  <p:tag name="JPM_OBJECT_NAME" val="jpmBrandCover"/>
  <p:tag name="JPM_BRAND" val="JPMorgan"/>
</p:tagLst>
</file>

<file path=ppt/tags/tag11.xml><?xml version="1.0" encoding="utf-8"?>
<p:tagLst xmlns:a="http://schemas.openxmlformats.org/drawingml/2006/main" xmlns:r="http://schemas.openxmlformats.org/officeDocument/2006/relationships" xmlns:p="http://schemas.openxmlformats.org/presentationml/2006/main">
  <p:tag name="JPM_OBJECT_NAME" val="jpmBrandCover"/>
  <p:tag name="JPM_BRAND" val="JPMorgan Fleming"/>
</p:tagLst>
</file>

<file path=ppt/tags/tag12.xml><?xml version="1.0" encoding="utf-8"?>
<p:tagLst xmlns:a="http://schemas.openxmlformats.org/drawingml/2006/main" xmlns:r="http://schemas.openxmlformats.org/officeDocument/2006/relationships" xmlns:p="http://schemas.openxmlformats.org/presentationml/2006/main">
  <p:tag name="JPM_BRAND" val="JPMorgan Chase"/>
  <p:tag name="JPM_OBJECT_NAME" val="jpmBrandCover"/>
</p:tagLst>
</file>

<file path=ppt/tags/tag13.xml><?xml version="1.0" encoding="utf-8"?>
<p:tagLst xmlns:a="http://schemas.openxmlformats.org/drawingml/2006/main" xmlns:r="http://schemas.openxmlformats.org/officeDocument/2006/relationships" xmlns:p="http://schemas.openxmlformats.org/presentationml/2006/main">
  <p:tag name="JPM_OBJECT_NAME" val="jpmBrandCover"/>
  <p:tag name="JPM_BRAND" val="JPMorgan Partners"/>
</p:tagLst>
</file>

<file path=ppt/tags/tag14.xml><?xml version="1.0" encoding="utf-8"?>
<p:tagLst xmlns:a="http://schemas.openxmlformats.org/drawingml/2006/main" xmlns:r="http://schemas.openxmlformats.org/officeDocument/2006/relationships" xmlns:p="http://schemas.openxmlformats.org/presentationml/2006/main">
  <p:tag name="JPM_SLIDE_ROLE" val="jpmCover"/>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12.gn9snKEivUl2jpdhlh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4lbHIENwCkmdrhOgRgd02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jGDu3ygOdU21nfXvyztl5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12.gn9snKEivUl2jpdhlh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97vh90X6pEmiRWKx2D2klA"/>
</p:tagLst>
</file>

<file path=ppt/tags/tag2.xml><?xml version="1.0" encoding="utf-8"?>
<p:tagLst xmlns:a="http://schemas.openxmlformats.org/drawingml/2006/main" xmlns:r="http://schemas.openxmlformats.org/officeDocument/2006/relationships" xmlns:p="http://schemas.openxmlformats.org/presentationml/2006/main">
  <p:tag name="JPM_OBJECT_NAME" val="jpmSlideMasterVerticalRul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97vh90X6pEmiRWKx2D2klA"/>
</p:tagLst>
</file>

<file path=ppt/tags/tag21.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22.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23.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24.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25.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26.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27.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28.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29.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jGDu3ygOdU21nfXvyztl5A"/>
</p:tagLst>
</file>

<file path=ppt/tags/tag30.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31.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32.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33.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34.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35.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36.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37.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38.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39.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4.xml><?xml version="1.0" encoding="utf-8"?>
<p:tagLst xmlns:a="http://schemas.openxmlformats.org/drawingml/2006/main" xmlns:r="http://schemas.openxmlformats.org/officeDocument/2006/relationships" xmlns:p="http://schemas.openxmlformats.org/presentationml/2006/main">
  <p:tag name="JPM_OBJECT_NAME" val="jpmStamp"/>
</p:tagLst>
</file>

<file path=ppt/tags/tag40.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41.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42.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43.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44.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45.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46.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47.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48.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49.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5.xml><?xml version="1.0" encoding="utf-8"?>
<p:tagLst xmlns:a="http://schemas.openxmlformats.org/drawingml/2006/main" xmlns:r="http://schemas.openxmlformats.org/officeDocument/2006/relationships" xmlns:p="http://schemas.openxmlformats.org/presentationml/2006/main">
  <p:tag name="JPM_OBJECT_NAME" val="jpmBrandCover"/>
  <p:tag name="JPM_BRAND" val="JF Asset Management"/>
</p:tagLst>
</file>

<file path=ppt/tags/tag50.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51.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52.xml><?xml version="1.0" encoding="utf-8"?>
<p:tagLst xmlns:a="http://schemas.openxmlformats.org/drawingml/2006/main" xmlns:r="http://schemas.openxmlformats.org/officeDocument/2006/relationships" xmlns:p="http://schemas.openxmlformats.org/presentationml/2006/main">
  <p:tag name="JPM_SLIDE_ROLE" val="jpmPage"/>
</p:tagLst>
</file>

<file path=ppt/tags/tag53.xml><?xml version="1.0" encoding="utf-8"?>
<p:tagLst xmlns:a="http://schemas.openxmlformats.org/drawingml/2006/main" xmlns:r="http://schemas.openxmlformats.org/officeDocument/2006/relationships" xmlns:p="http://schemas.openxmlformats.org/presentationml/2006/main">
  <p:tag name="JPM_SLIDE_ROLE" val="jpmCover"/>
</p:tagLst>
</file>

<file path=ppt/tags/tag6.xml><?xml version="1.0" encoding="utf-8"?>
<p:tagLst xmlns:a="http://schemas.openxmlformats.org/drawingml/2006/main" xmlns:r="http://schemas.openxmlformats.org/officeDocument/2006/relationships" xmlns:p="http://schemas.openxmlformats.org/presentationml/2006/main">
  <p:tag name="JPM_OBJECT_NAME" val="jpmBrandCover"/>
  <p:tag name="JPM_BRAND" val="JF Funds"/>
</p:tagLst>
</file>

<file path=ppt/tags/tag7.xml><?xml version="1.0" encoding="utf-8"?>
<p:tagLst xmlns:a="http://schemas.openxmlformats.org/drawingml/2006/main" xmlns:r="http://schemas.openxmlformats.org/officeDocument/2006/relationships" xmlns:p="http://schemas.openxmlformats.org/presentationml/2006/main">
  <p:tag name="JPM_OBJECT_NAME" val="jpmBrandCover"/>
  <p:tag name="JPM_BRAND" val="JPMorgan Cazenove"/>
</p:tagLst>
</file>

<file path=ppt/tags/tag8.xml><?xml version="1.0" encoding="utf-8"?>
<p:tagLst xmlns:a="http://schemas.openxmlformats.org/drawingml/2006/main" xmlns:r="http://schemas.openxmlformats.org/officeDocument/2006/relationships" xmlns:p="http://schemas.openxmlformats.org/presentationml/2006/main">
  <p:tag name="JPM_OBJECT_NAME" val="jpmBrandCover"/>
  <p:tag name="JPM_BRAND" val="JPMorgan Private Bank"/>
</p:tagLst>
</file>

<file path=ppt/tags/tag9.xml><?xml version="1.0" encoding="utf-8"?>
<p:tagLst xmlns:a="http://schemas.openxmlformats.org/drawingml/2006/main" xmlns:r="http://schemas.openxmlformats.org/officeDocument/2006/relationships" xmlns:p="http://schemas.openxmlformats.org/presentationml/2006/main">
  <p:tag name="JPM_OBJECT_NAME" val="jpmBrandCover"/>
  <p:tag name="JPM_BRAND" val="Chase"/>
</p:tagLst>
</file>

<file path=ppt/theme/theme1.xml><?xml version="1.0" encoding="utf-8"?>
<a:theme xmlns:a="http://schemas.openxmlformats.org/drawingml/2006/main" name="Pitchbook-US">
  <a:themeElements>
    <a:clrScheme name="Pitchbook-US 1">
      <a:dk1>
        <a:srgbClr val="000000"/>
      </a:dk1>
      <a:lt1>
        <a:srgbClr val="FFFFFF"/>
      </a:lt1>
      <a:dk2>
        <a:srgbClr val="EAEAEA"/>
      </a:dk2>
      <a:lt2>
        <a:srgbClr val="264E84"/>
      </a:lt2>
      <a:accent1>
        <a:srgbClr val="6490CB"/>
      </a:accent1>
      <a:accent2>
        <a:srgbClr val="5FA364"/>
      </a:accent2>
      <a:accent3>
        <a:srgbClr val="FFFFFF"/>
      </a:accent3>
      <a:accent4>
        <a:srgbClr val="000000"/>
      </a:accent4>
      <a:accent5>
        <a:srgbClr val="B8C6E2"/>
      </a:accent5>
      <a:accent6>
        <a:srgbClr val="55935A"/>
      </a:accent6>
      <a:hlink>
        <a:srgbClr val="D6BC38"/>
      </a:hlink>
      <a:folHlink>
        <a:srgbClr val="264E84"/>
      </a:folHlink>
    </a:clrScheme>
    <a:fontScheme name="Pitchbook-US">
      <a:majorFont>
        <a:latin typeface="Trebuchet MS"/>
        <a:ea typeface="LF_Kai"/>
        <a:cs typeface=""/>
      </a:majorFont>
      <a:minorFont>
        <a:latin typeface="Trebuchet MS"/>
        <a:ea typeface="LF_Ka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00"/>
        </a:solidFill>
        <a:ln w="25400" cap="flat" cmpd="sng" algn="ctr">
          <a:solidFill>
            <a:srgbClr val="FFCC00"/>
          </a:solidFill>
          <a:prstDash val="solid"/>
          <a:round/>
          <a:headEnd type="none" w="med" len="med"/>
          <a:tailEnd type="none" w="med" len="med"/>
        </a:ln>
        <a:effectLst/>
      </a:spPr>
      <a:bodyPr vert="horz" wrap="none" lIns="45720" tIns="45720" rIns="45720" bIns="45720" numCol="1" rtlCol="0" anchor="ctr"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400" b="0" i="0" u="none" strike="noStrike" cap="none" normalizeH="0" baseline="0" smtClean="0">
            <a:ln>
              <a:noFill/>
            </a:ln>
            <a:solidFill>
              <a:schemeClr val="tx1"/>
            </a:solidFill>
            <a:effectLst/>
            <a:latin typeface="Trebuchet MS"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Trebuchet MS" pitchFamily="34" charset="0"/>
          </a:defRPr>
        </a:defPPr>
      </a:lstStyle>
    </a:lnDef>
    <a:txDef>
      <a:spPr>
        <a:solidFill>
          <a:schemeClr val="accent1"/>
        </a:solidFill>
        <a:ln w="25400">
          <a:solidFill>
            <a:schemeClr val="bg2"/>
          </a:solidFill>
        </a:ln>
      </a:spPr>
      <a:bodyPr wrap="square" rtlCol="0">
        <a:spAutoFit/>
      </a:bodyPr>
      <a:lstStyle>
        <a:defPPr algn="ctr">
          <a:defRPr dirty="0" smtClean="0">
            <a:solidFill>
              <a:schemeClr val="bg1"/>
            </a:solidFill>
          </a:defRPr>
        </a:defPPr>
      </a:lstStyle>
    </a:txDef>
  </a:objectDefaults>
  <a:extraClrSchemeLst>
    <a:extraClrScheme>
      <a:clrScheme name="Pitchbook-US 1">
        <a:dk1>
          <a:srgbClr val="000000"/>
        </a:dk1>
        <a:lt1>
          <a:srgbClr val="FFFFFF"/>
        </a:lt1>
        <a:dk2>
          <a:srgbClr val="EAEAEA"/>
        </a:dk2>
        <a:lt2>
          <a:srgbClr val="264E84"/>
        </a:lt2>
        <a:accent1>
          <a:srgbClr val="6490CB"/>
        </a:accent1>
        <a:accent2>
          <a:srgbClr val="5FA364"/>
        </a:accent2>
        <a:accent3>
          <a:srgbClr val="FFFFFF"/>
        </a:accent3>
        <a:accent4>
          <a:srgbClr val="000000"/>
        </a:accent4>
        <a:accent5>
          <a:srgbClr val="B8C6E2"/>
        </a:accent5>
        <a:accent6>
          <a:srgbClr val="55935A"/>
        </a:accent6>
        <a:hlink>
          <a:srgbClr val="D6BC38"/>
        </a:hlink>
        <a:folHlink>
          <a:srgbClr val="264E8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E6EAD0"/>
      </a:dk2>
      <a:lt2>
        <a:srgbClr val="2C5280"/>
      </a:lt2>
      <a:accent1>
        <a:srgbClr val="799656"/>
      </a:accent1>
      <a:accent2>
        <a:srgbClr val="D6BC38"/>
      </a:accent2>
      <a:accent3>
        <a:srgbClr val="FFFFFF"/>
      </a:accent3>
      <a:accent4>
        <a:srgbClr val="000000"/>
      </a:accent4>
      <a:accent5>
        <a:srgbClr val="BEC9B4"/>
      </a:accent5>
      <a:accent6>
        <a:srgbClr val="C2AA32"/>
      </a:accent6>
      <a:hlink>
        <a:srgbClr val="6490CB"/>
      </a:hlink>
      <a:folHlink>
        <a:srgbClr val="9579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Pitchbook-US</Template>
  <TotalTime>19982</TotalTime>
  <Words>2885</Words>
  <Application>Microsoft Office PowerPoint</Application>
  <PresentationFormat>Custom</PresentationFormat>
  <Paragraphs>601</Paragraphs>
  <Slides>38</Slides>
  <Notes>34</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Pitchbook-US</vt:lpstr>
      <vt:lpstr>Slide 0</vt:lpstr>
      <vt:lpstr>Agenda</vt:lpstr>
      <vt:lpstr>Slide 2</vt:lpstr>
      <vt:lpstr>Slide 3</vt:lpstr>
      <vt:lpstr>Slide 4</vt:lpstr>
      <vt:lpstr>Slide 5</vt:lpstr>
      <vt:lpstr>Slide 6</vt:lpstr>
      <vt:lpstr>Slide 7</vt:lpstr>
      <vt:lpstr>Slide 8</vt:lpstr>
      <vt:lpstr>Slide 9</vt:lpstr>
      <vt:lpstr>Events</vt:lpstr>
      <vt:lpstr>Slide 11</vt:lpstr>
      <vt:lpstr>Why are we talking about this?</vt:lpstr>
      <vt:lpstr>What is leadership?</vt:lpstr>
      <vt:lpstr>Does leadership matter in influencing strategic change?</vt:lpstr>
      <vt:lpstr>Key research findings are very telling </vt:lpstr>
      <vt:lpstr>What does it mean to be a leader?</vt:lpstr>
      <vt:lpstr>Who are we talking about?</vt:lpstr>
      <vt:lpstr>What do you need to do?</vt:lpstr>
      <vt:lpstr>The myth of the central monopoly</vt:lpstr>
      <vt:lpstr>Common pitfalls… don’t be a victim!</vt:lpstr>
      <vt:lpstr>Common pitfalls… (con’t.)</vt:lpstr>
      <vt:lpstr>Slide 22</vt:lpstr>
      <vt:lpstr>It helps to start with “why”</vt:lpstr>
      <vt:lpstr>Slide 24</vt:lpstr>
      <vt:lpstr>IT literacy impacts the bottom line </vt:lpstr>
      <vt:lpstr>A trip back in time:  IR&amp;C in 2004 (at a glance)</vt:lpstr>
      <vt:lpstr>Some major changes</vt:lpstr>
      <vt:lpstr>Present tense:  ITS (InformationTechnology Services) today</vt:lpstr>
      <vt:lpstr>ITS units today: </vt:lpstr>
      <vt:lpstr>Going Forward ITS is Working On</vt:lpstr>
      <vt:lpstr>What does ITS do for the CFO Division (today)?</vt:lpstr>
      <vt:lpstr>Opportunities for CFO Division + ITS</vt:lpstr>
      <vt:lpstr>Key takeaways for CFO Division staff </vt:lpstr>
      <vt:lpstr>Slide 34</vt:lpstr>
      <vt:lpstr>Slide 35</vt:lpstr>
      <vt:lpstr>Wrap-up</vt:lpstr>
      <vt:lpstr>Slide 37</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0</dc:title>
  <dc:subject/>
  <dc:creator/>
  <cp:keywords/>
  <cp:lastModifiedBy>manguiano</cp:lastModifiedBy>
  <cp:revision>2308</cp:revision>
  <cp:lastPrinted>2002-05-20T22:18:19Z</cp:lastPrinted>
  <dcterms:created xsi:type="dcterms:W3CDTF">2002-01-15T15:45:57Z</dcterms:created>
  <dcterms:modified xsi:type="dcterms:W3CDTF">2011-10-21T15:38:16Z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Current">
    <vt:lpwstr>2.2.0</vt:lpwstr>
  </property>
  <property fmtid="{D5CDD505-2E9C-101B-9397-08002B2CF9AE}" pid="3" name="VersionOriginal">
    <vt:lpwstr>2.2.0</vt:lpwstr>
  </property>
  <property fmtid="{D5CDD505-2E9C-101B-9397-08002B2CF9AE}" pid="4" name="ProductID">
    <vt:lpwstr>2.2.0</vt:lpwstr>
  </property>
</Properties>
</file>