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57"/>
  </p:notesMasterIdLst>
  <p:sldIdLst>
    <p:sldId id="273" r:id="rId3"/>
    <p:sldId id="325" r:id="rId4"/>
    <p:sldId id="326" r:id="rId5"/>
    <p:sldId id="327" r:id="rId6"/>
    <p:sldId id="329" r:id="rId7"/>
    <p:sldId id="328" r:id="rId8"/>
    <p:sldId id="330" r:id="rId9"/>
    <p:sldId id="331" r:id="rId10"/>
    <p:sldId id="283" r:id="rId11"/>
    <p:sldId id="290" r:id="rId12"/>
    <p:sldId id="376" r:id="rId13"/>
    <p:sldId id="291" r:id="rId14"/>
    <p:sldId id="334" r:id="rId15"/>
    <p:sldId id="354" r:id="rId16"/>
    <p:sldId id="335" r:id="rId17"/>
    <p:sldId id="293" r:id="rId18"/>
    <p:sldId id="337" r:id="rId19"/>
    <p:sldId id="338" r:id="rId20"/>
    <p:sldId id="355" r:id="rId21"/>
    <p:sldId id="339" r:id="rId22"/>
    <p:sldId id="340" r:id="rId23"/>
    <p:sldId id="341" r:id="rId24"/>
    <p:sldId id="343" r:id="rId25"/>
    <p:sldId id="342" r:id="rId26"/>
    <p:sldId id="303" r:id="rId27"/>
    <p:sldId id="345" r:id="rId28"/>
    <p:sldId id="347" r:id="rId29"/>
    <p:sldId id="308" r:id="rId30"/>
    <p:sldId id="346" r:id="rId31"/>
    <p:sldId id="348" r:id="rId32"/>
    <p:sldId id="349" r:id="rId33"/>
    <p:sldId id="350" r:id="rId34"/>
    <p:sldId id="352" r:id="rId35"/>
    <p:sldId id="353" r:id="rId36"/>
    <p:sldId id="356" r:id="rId37"/>
    <p:sldId id="357" r:id="rId38"/>
    <p:sldId id="358" r:id="rId39"/>
    <p:sldId id="361" r:id="rId40"/>
    <p:sldId id="362" r:id="rId41"/>
    <p:sldId id="363" r:id="rId42"/>
    <p:sldId id="315" r:id="rId43"/>
    <p:sldId id="316" r:id="rId44"/>
    <p:sldId id="360" r:id="rId45"/>
    <p:sldId id="368" r:id="rId46"/>
    <p:sldId id="369" r:id="rId47"/>
    <p:sldId id="370" r:id="rId48"/>
    <p:sldId id="367" r:id="rId49"/>
    <p:sldId id="364" r:id="rId50"/>
    <p:sldId id="365" r:id="rId51"/>
    <p:sldId id="366" r:id="rId52"/>
    <p:sldId id="371" r:id="rId53"/>
    <p:sldId id="372" r:id="rId54"/>
    <p:sldId id="373" r:id="rId55"/>
    <p:sldId id="375"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1C24"/>
    <a:srgbClr val="E44C9A"/>
    <a:srgbClr val="FFB511"/>
    <a:srgbClr val="006699"/>
    <a:srgbClr val="F4DCA6"/>
    <a:srgbClr val="BE707B"/>
    <a:srgbClr val="CFD3E7"/>
    <a:srgbClr val="BEE1E4"/>
    <a:srgbClr val="BA6672"/>
    <a:srgbClr val="FBF3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21" autoAdjust="0"/>
    <p:restoredTop sz="92127" autoAdjust="0"/>
  </p:normalViewPr>
  <p:slideViewPr>
    <p:cSldViewPr snapToGrid="0">
      <p:cViewPr varScale="1">
        <p:scale>
          <a:sx n="105" d="100"/>
          <a:sy n="105" d="100"/>
        </p:scale>
        <p:origin x="684"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F95837-F1C1-4EE0-91A8-9085212F9E74}" type="datetimeFigureOut">
              <a:rPr lang="en-US" smtClean="0"/>
              <a:t>9/2/2022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CBF793-6D04-4940-B15F-5B96425B85B8}" type="slidenum">
              <a:rPr lang="en-US" smtClean="0"/>
              <a:t>‹#›</a:t>
            </a:fld>
            <a:endParaRPr lang="en-US" dirty="0"/>
          </a:p>
        </p:txBody>
      </p:sp>
    </p:spTree>
    <p:extLst>
      <p:ext uri="{BB962C8B-B14F-4D97-AF65-F5344CB8AC3E}">
        <p14:creationId xmlns:p14="http://schemas.microsoft.com/office/powerpoint/2010/main" val="118644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CBF793-6D04-4940-B15F-5B96425B85B8}" type="slidenum">
              <a:rPr lang="en-US" smtClean="0"/>
              <a:t>44</a:t>
            </a:fld>
            <a:endParaRPr lang="en-US" dirty="0"/>
          </a:p>
        </p:txBody>
      </p:sp>
    </p:spTree>
    <p:extLst>
      <p:ext uri="{BB962C8B-B14F-4D97-AF65-F5344CB8AC3E}">
        <p14:creationId xmlns:p14="http://schemas.microsoft.com/office/powerpoint/2010/main" val="358951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315C-4AF9-45C6-A5CF-8FE8BD377767}"/>
              </a:ext>
            </a:extLst>
          </p:cNvPr>
          <p:cNvSpPr>
            <a:spLocks noGrp="1"/>
          </p:cNvSpPr>
          <p:nvPr>
            <p:ph type="ctrTitle"/>
          </p:nvPr>
        </p:nvSpPr>
        <p:spPr>
          <a:xfrm>
            <a:off x="1106424" y="566928"/>
            <a:ext cx="10369296" cy="2387600"/>
          </a:xfrm>
        </p:spPr>
        <p:txBody>
          <a:bodyPr anchor="b">
            <a:normAutofit/>
          </a:bodyPr>
          <a:lstStyle>
            <a:lvl1pPr algn="l">
              <a:defRPr sz="4800" b="1">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D43985AA-9DD2-4AE9-8F4F-ED6531E6D127}"/>
              </a:ext>
            </a:extLst>
          </p:cNvPr>
          <p:cNvSpPr>
            <a:spLocks noGrp="1"/>
          </p:cNvSpPr>
          <p:nvPr>
            <p:ph type="subTitle" idx="1"/>
          </p:nvPr>
        </p:nvSpPr>
        <p:spPr>
          <a:xfrm>
            <a:off x="1106424" y="3666744"/>
            <a:ext cx="9144000" cy="1490472"/>
          </a:xfrm>
        </p:spPr>
        <p:txBody>
          <a:bodyPr/>
          <a:lstStyle>
            <a:lvl1pPr marL="0" indent="0" algn="l">
              <a:buNone/>
              <a:defRPr sz="2400" b="1">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reeform: Shape 6">
            <a:extLst>
              <a:ext uri="{FF2B5EF4-FFF2-40B4-BE49-F238E27FC236}">
                <a16:creationId xmlns:a16="http://schemas.microsoft.com/office/drawing/2014/main" id="{6CC164E2-FBBC-4051-B942-A5A5BDE9994C}"/>
              </a:ext>
              <a:ext uri="{C183D7F6-B498-43B3-948B-1728B52AA6E4}">
                <adec:decorative xmlns:adec="http://schemas.microsoft.com/office/drawing/2017/decorative" val="1"/>
              </a:ext>
            </a:extLst>
          </p:cNvPr>
          <p:cNvSpPr/>
          <p:nvPr userDrawn="1"/>
        </p:nvSpPr>
        <p:spPr>
          <a:xfrm>
            <a:off x="0" y="3187814"/>
            <a:ext cx="12192000" cy="0"/>
          </a:xfrm>
          <a:custGeom>
            <a:avLst/>
            <a:gdLst>
              <a:gd name="connsiteX0" fmla="*/ 0 w 12684154"/>
              <a:gd name="connsiteY0" fmla="*/ 0 h 0"/>
              <a:gd name="connsiteX1" fmla="*/ 12684154 w 12684154"/>
              <a:gd name="connsiteY1" fmla="*/ 0 h 0"/>
            </a:gdLst>
            <a:ahLst/>
            <a:cxnLst>
              <a:cxn ang="0">
                <a:pos x="connsiteX0" y="connsiteY0"/>
              </a:cxn>
              <a:cxn ang="0">
                <a:pos x="connsiteX1" y="connsiteY1"/>
              </a:cxn>
            </a:cxnLst>
            <a:rect l="l" t="t" r="r" b="b"/>
            <a:pathLst>
              <a:path w="12684154">
                <a:moveTo>
                  <a:pt x="0" y="0"/>
                </a:moveTo>
                <a:lnTo>
                  <a:pt x="12684154" y="0"/>
                </a:ln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696E4B2E-61A7-43C9-ABE4-EA965FB2ACC1}"/>
              </a:ext>
              <a:ext uri="{C183D7F6-B498-43B3-948B-1728B52AA6E4}">
                <adec:decorative xmlns:adec="http://schemas.microsoft.com/office/drawing/2017/decorative" val="1"/>
              </a:ext>
            </a:extLst>
          </p:cNvPr>
          <p:cNvSpPr/>
          <p:nvPr userDrawn="1"/>
        </p:nvSpPr>
        <p:spPr>
          <a:xfrm flipV="1">
            <a:off x="0" y="3402155"/>
            <a:ext cx="10058400" cy="0"/>
          </a:xfrm>
          <a:custGeom>
            <a:avLst/>
            <a:gdLst>
              <a:gd name="connsiteX0" fmla="*/ 0 w 10201013"/>
              <a:gd name="connsiteY0" fmla="*/ 0 h 0"/>
              <a:gd name="connsiteX1" fmla="*/ 10201013 w 10201013"/>
              <a:gd name="connsiteY1" fmla="*/ 0 h 0"/>
            </a:gdLst>
            <a:ahLst/>
            <a:cxnLst>
              <a:cxn ang="0">
                <a:pos x="connsiteX0" y="connsiteY0"/>
              </a:cxn>
              <a:cxn ang="0">
                <a:pos x="connsiteX1" y="connsiteY1"/>
              </a:cxn>
            </a:cxnLst>
            <a:rect l="l" t="t" r="r" b="b"/>
            <a:pathLst>
              <a:path w="10201013">
                <a:moveTo>
                  <a:pt x="0" y="0"/>
                </a:moveTo>
                <a:lnTo>
                  <a:pt x="10201013" y="0"/>
                </a:lnTo>
              </a:path>
            </a:pathLst>
          </a:cu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3129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lu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02639-FE1C-46F6-AFF8-7030B90EE132}"/>
              </a:ext>
            </a:extLst>
          </p:cNvPr>
          <p:cNvSpPr>
            <a:spLocks noGrp="1"/>
          </p:cNvSpPr>
          <p:nvPr>
            <p:ph type="title"/>
          </p:nvPr>
        </p:nvSpPr>
        <p:spPr>
          <a:xfrm>
            <a:off x="838200" y="365125"/>
            <a:ext cx="10515600" cy="649224"/>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3439888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Re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02639-FE1C-46F6-AFF8-7030B90EE132}"/>
              </a:ext>
            </a:extLst>
          </p:cNvPr>
          <p:cNvSpPr>
            <a:spLocks noGrp="1"/>
          </p:cNvSpPr>
          <p:nvPr>
            <p:ph type="title"/>
          </p:nvPr>
        </p:nvSpPr>
        <p:spPr>
          <a:xfrm>
            <a:off x="838200" y="365125"/>
            <a:ext cx="10515600" cy="649224"/>
          </a:xfrm>
        </p:spPr>
        <p:txBody>
          <a:bodyPr/>
          <a:lstStyle>
            <a:lvl1pPr>
              <a:defRPr>
                <a:solidFill>
                  <a:schemeClr val="accent3"/>
                </a:solidFill>
              </a:defRPr>
            </a:lvl1pPr>
          </a:lstStyle>
          <a:p>
            <a:r>
              <a:rPr lang="en-US"/>
              <a:t>Click to edit Master title style</a:t>
            </a:r>
          </a:p>
        </p:txBody>
      </p:sp>
    </p:spTree>
    <p:extLst>
      <p:ext uri="{BB962C8B-B14F-4D97-AF65-F5344CB8AC3E}">
        <p14:creationId xmlns:p14="http://schemas.microsoft.com/office/powerpoint/2010/main" val="826032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139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315C-4AF9-45C6-A5CF-8FE8BD377767}"/>
              </a:ext>
            </a:extLst>
          </p:cNvPr>
          <p:cNvSpPr>
            <a:spLocks noGrp="1"/>
          </p:cNvSpPr>
          <p:nvPr>
            <p:ph type="ctrTitle"/>
          </p:nvPr>
        </p:nvSpPr>
        <p:spPr>
          <a:xfrm>
            <a:off x="1524000" y="1122363"/>
            <a:ext cx="9144000" cy="2387600"/>
          </a:xfrm>
        </p:spPr>
        <p:txBody>
          <a:bodyPr anchor="b">
            <a:normAutofit/>
          </a:bodyPr>
          <a:lstStyle>
            <a:lvl1pPr algn="l">
              <a:defRPr sz="4800" b="1">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D43985AA-9DD2-4AE9-8F4F-ED6531E6D127}"/>
              </a:ext>
            </a:extLst>
          </p:cNvPr>
          <p:cNvSpPr>
            <a:spLocks noGrp="1"/>
          </p:cNvSpPr>
          <p:nvPr>
            <p:ph type="subTitle" idx="1"/>
          </p:nvPr>
        </p:nvSpPr>
        <p:spPr>
          <a:xfrm>
            <a:off x="1524000" y="3602038"/>
            <a:ext cx="9144000" cy="1655762"/>
          </a:xfrm>
        </p:spPr>
        <p:txBody>
          <a:bodyPr/>
          <a:lstStyle>
            <a:lvl1pPr marL="0" indent="0" algn="l">
              <a:buNone/>
              <a:defRPr sz="24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FAC848-2CDE-42CA-8F45-205311A81870}"/>
              </a:ext>
            </a:extLst>
          </p:cNvPr>
          <p:cNvSpPr>
            <a:spLocks noGrp="1"/>
          </p:cNvSpPr>
          <p:nvPr>
            <p:ph type="dt" sz="half" idx="10"/>
          </p:nvPr>
        </p:nvSpPr>
        <p:spPr>
          <a:xfrm>
            <a:off x="838200" y="6356350"/>
            <a:ext cx="2743200" cy="365125"/>
          </a:xfrm>
          <a:prstGeom prst="rect">
            <a:avLst/>
          </a:prstGeom>
        </p:spPr>
        <p:txBody>
          <a:bodyPr/>
          <a:lstStyle/>
          <a:p>
            <a:fld id="{7CD21512-4A9C-4D04-8401-ABF241DD9B3E}" type="datetimeFigureOut">
              <a:rPr lang="en-US" smtClean="0"/>
              <a:t>9/2/2022</a:t>
            </a:fld>
            <a:endParaRPr lang="en-US" dirty="0"/>
          </a:p>
        </p:txBody>
      </p:sp>
      <p:sp>
        <p:nvSpPr>
          <p:cNvPr id="5" name="Footer Placeholder 4">
            <a:extLst>
              <a:ext uri="{FF2B5EF4-FFF2-40B4-BE49-F238E27FC236}">
                <a16:creationId xmlns:a16="http://schemas.microsoft.com/office/drawing/2014/main" id="{ED39DC95-DA99-4F96-97E1-139BA74787C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CFB1643-3825-432E-B1C8-4ACDBA3F0950}"/>
              </a:ext>
            </a:extLst>
          </p:cNvPr>
          <p:cNvSpPr>
            <a:spLocks noGrp="1"/>
          </p:cNvSpPr>
          <p:nvPr>
            <p:ph type="sldNum" sz="quarter" idx="12"/>
          </p:nvPr>
        </p:nvSpPr>
        <p:spPr/>
        <p:txBody>
          <a:bodyPr/>
          <a:lstStyle/>
          <a:p>
            <a:fld id="{CF69ACFD-670D-475D-8A1C-346CA5D6DA22}" type="slidenum">
              <a:rPr lang="en-US" smtClean="0"/>
              <a:t>‹#›</a:t>
            </a:fld>
            <a:endParaRPr lang="en-US" dirty="0"/>
          </a:p>
        </p:txBody>
      </p:sp>
    </p:spTree>
    <p:extLst>
      <p:ext uri="{BB962C8B-B14F-4D97-AF65-F5344CB8AC3E}">
        <p14:creationId xmlns:p14="http://schemas.microsoft.com/office/powerpoint/2010/main" val="1407290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lue Title, Re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94FB-9BF4-443F-936B-04813C1F4E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2A4420-5694-4D09-B37E-1FD2F338649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reeform: Shape 6">
            <a:extLst>
              <a:ext uri="{FF2B5EF4-FFF2-40B4-BE49-F238E27FC236}">
                <a16:creationId xmlns:a16="http://schemas.microsoft.com/office/drawing/2014/main" id="{35970674-FB8C-468E-9AC7-1F218A0CA06A}"/>
              </a:ext>
              <a:ext uri="{C183D7F6-B498-43B3-948B-1728B52AA6E4}">
                <adec:decorative xmlns:adec="http://schemas.microsoft.com/office/drawing/2017/decorative" val="1"/>
              </a:ext>
            </a:extLst>
          </p:cNvPr>
          <p:cNvSpPr/>
          <p:nvPr userDrawn="1"/>
        </p:nvSpPr>
        <p:spPr>
          <a:xfrm flipV="1">
            <a:off x="0" y="941832"/>
            <a:ext cx="2185416" cy="0"/>
          </a:xfrm>
          <a:custGeom>
            <a:avLst/>
            <a:gdLst>
              <a:gd name="connsiteX0" fmla="*/ 0 w 12684154"/>
              <a:gd name="connsiteY0" fmla="*/ 0 h 0"/>
              <a:gd name="connsiteX1" fmla="*/ 12684154 w 12684154"/>
              <a:gd name="connsiteY1" fmla="*/ 0 h 0"/>
            </a:gdLst>
            <a:ahLst/>
            <a:cxnLst>
              <a:cxn ang="0">
                <a:pos x="connsiteX0" y="connsiteY0"/>
              </a:cxn>
              <a:cxn ang="0">
                <a:pos x="connsiteX1" y="connsiteY1"/>
              </a:cxn>
            </a:cxnLst>
            <a:rect l="l" t="t" r="r" b="b"/>
            <a:pathLst>
              <a:path w="12684154">
                <a:moveTo>
                  <a:pt x="0" y="0"/>
                </a:moveTo>
                <a:lnTo>
                  <a:pt x="12684154" y="0"/>
                </a:ln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5E3E094-B58C-4B0F-A7F4-3FA987F257B5}"/>
              </a:ext>
              <a:ext uri="{C183D7F6-B498-43B3-948B-1728B52AA6E4}">
                <adec:decorative xmlns:adec="http://schemas.microsoft.com/office/drawing/2017/decorative" val="1"/>
              </a:ext>
            </a:extLst>
          </p:cNvPr>
          <p:cNvSpPr/>
          <p:nvPr userDrawn="1"/>
        </p:nvSpPr>
        <p:spPr>
          <a:xfrm flipV="1">
            <a:off x="0" y="1142998"/>
            <a:ext cx="1517904" cy="0"/>
          </a:xfrm>
          <a:custGeom>
            <a:avLst/>
            <a:gdLst>
              <a:gd name="connsiteX0" fmla="*/ 0 w 10201013"/>
              <a:gd name="connsiteY0" fmla="*/ 0 h 0"/>
              <a:gd name="connsiteX1" fmla="*/ 10201013 w 10201013"/>
              <a:gd name="connsiteY1" fmla="*/ 0 h 0"/>
            </a:gdLst>
            <a:ahLst/>
            <a:cxnLst>
              <a:cxn ang="0">
                <a:pos x="connsiteX0" y="connsiteY0"/>
              </a:cxn>
              <a:cxn ang="0">
                <a:pos x="connsiteX1" y="connsiteY1"/>
              </a:cxn>
            </a:cxnLst>
            <a:rect l="l" t="t" r="r" b="b"/>
            <a:pathLst>
              <a:path w="10201013">
                <a:moveTo>
                  <a:pt x="0" y="0"/>
                </a:moveTo>
                <a:lnTo>
                  <a:pt x="10201013" y="0"/>
                </a:lnTo>
              </a:path>
            </a:pathLst>
          </a:cu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0650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ue Title, Re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94FB-9BF4-443F-936B-04813C1F4E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2A4420-5694-4D09-B37E-1FD2F338649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reeform: Shape 6">
            <a:extLst>
              <a:ext uri="{FF2B5EF4-FFF2-40B4-BE49-F238E27FC236}">
                <a16:creationId xmlns:a16="http://schemas.microsoft.com/office/drawing/2014/main" id="{35970674-FB8C-468E-9AC7-1F218A0CA06A}"/>
              </a:ext>
              <a:ext uri="{C183D7F6-B498-43B3-948B-1728B52AA6E4}">
                <adec:decorative xmlns:adec="http://schemas.microsoft.com/office/drawing/2017/decorative" val="1"/>
              </a:ext>
            </a:extLst>
          </p:cNvPr>
          <p:cNvSpPr/>
          <p:nvPr userDrawn="1"/>
        </p:nvSpPr>
        <p:spPr>
          <a:xfrm flipV="1">
            <a:off x="0" y="941830"/>
            <a:ext cx="2188338" cy="0"/>
          </a:xfrm>
          <a:custGeom>
            <a:avLst/>
            <a:gdLst>
              <a:gd name="connsiteX0" fmla="*/ 0 w 12684154"/>
              <a:gd name="connsiteY0" fmla="*/ 0 h 0"/>
              <a:gd name="connsiteX1" fmla="*/ 12684154 w 12684154"/>
              <a:gd name="connsiteY1" fmla="*/ 0 h 0"/>
            </a:gdLst>
            <a:ahLst/>
            <a:cxnLst>
              <a:cxn ang="0">
                <a:pos x="connsiteX0" y="connsiteY0"/>
              </a:cxn>
              <a:cxn ang="0">
                <a:pos x="connsiteX1" y="connsiteY1"/>
              </a:cxn>
            </a:cxnLst>
            <a:rect l="l" t="t" r="r" b="b"/>
            <a:pathLst>
              <a:path w="12684154">
                <a:moveTo>
                  <a:pt x="0" y="0"/>
                </a:moveTo>
                <a:lnTo>
                  <a:pt x="12684154" y="0"/>
                </a:lnTo>
              </a:path>
            </a:pathLst>
          </a:custGeom>
          <a:noFill/>
          <a:ln w="762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5E3E094-B58C-4B0F-A7F4-3FA987F257B5}"/>
              </a:ext>
              <a:ext uri="{C183D7F6-B498-43B3-948B-1728B52AA6E4}">
                <adec:decorative xmlns:adec="http://schemas.microsoft.com/office/drawing/2017/decorative" val="1"/>
              </a:ext>
            </a:extLst>
          </p:cNvPr>
          <p:cNvSpPr/>
          <p:nvPr userDrawn="1"/>
        </p:nvSpPr>
        <p:spPr>
          <a:xfrm flipV="1">
            <a:off x="0" y="1142999"/>
            <a:ext cx="1517904" cy="0"/>
          </a:xfrm>
          <a:custGeom>
            <a:avLst/>
            <a:gdLst>
              <a:gd name="connsiteX0" fmla="*/ 0 w 10201013"/>
              <a:gd name="connsiteY0" fmla="*/ 0 h 0"/>
              <a:gd name="connsiteX1" fmla="*/ 10201013 w 10201013"/>
              <a:gd name="connsiteY1" fmla="*/ 0 h 0"/>
            </a:gdLst>
            <a:ahLst/>
            <a:cxnLst>
              <a:cxn ang="0">
                <a:pos x="connsiteX0" y="connsiteY0"/>
              </a:cxn>
              <a:cxn ang="0">
                <a:pos x="connsiteX1" y="connsiteY1"/>
              </a:cxn>
            </a:cxnLst>
            <a:rect l="l" t="t" r="r" b="b"/>
            <a:pathLst>
              <a:path w="10201013">
                <a:moveTo>
                  <a:pt x="0" y="0"/>
                </a:moveTo>
                <a:lnTo>
                  <a:pt x="10201013" y="0"/>
                </a:lnTo>
              </a:path>
            </a:pathLst>
          </a:cu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6282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94FB-9BF4-443F-936B-04813C1F4E1D}"/>
              </a:ext>
            </a:extLst>
          </p:cNvPr>
          <p:cNvSpPr>
            <a:spLocks noGrp="1"/>
          </p:cNvSpPr>
          <p:nvPr>
            <p:ph type="title"/>
          </p:nvPr>
        </p:nvSpPr>
        <p:spPr>
          <a:xfrm>
            <a:off x="0" y="365124"/>
            <a:ext cx="12192000" cy="679905"/>
          </a:xfrm>
          <a:solidFill>
            <a:schemeClr val="tx2"/>
          </a:solidFill>
        </p:spPr>
        <p:txBody>
          <a:bodyPr tIns="91440"/>
          <a:lstStyle>
            <a:lvl1pPr marL="841248">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F2A4420-5694-4D09-B37E-1FD2F338649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3481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ed Title, Blu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94FB-9BF4-443F-936B-04813C1F4E1D}"/>
              </a:ext>
            </a:extLst>
          </p:cNvPr>
          <p:cNvSpPr>
            <a:spLocks noGrp="1"/>
          </p:cNvSpPr>
          <p:nvPr>
            <p:ph type="title"/>
          </p:nvPr>
        </p:nvSpPr>
        <p:spPr/>
        <p:txBody>
          <a:bodyPr/>
          <a:lstStyle>
            <a:lvl1pPr>
              <a:defRPr>
                <a:solidFill>
                  <a:schemeClr val="accent3">
                    <a:lumMod val="7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F2A4420-5694-4D09-B37E-1FD2F3386494}"/>
              </a:ext>
            </a:extLst>
          </p:cNvPr>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reeform: Shape 6">
            <a:extLst>
              <a:ext uri="{FF2B5EF4-FFF2-40B4-BE49-F238E27FC236}">
                <a16:creationId xmlns:a16="http://schemas.microsoft.com/office/drawing/2014/main" id="{35970674-FB8C-468E-9AC7-1F218A0CA06A}"/>
              </a:ext>
              <a:ext uri="{C183D7F6-B498-43B3-948B-1728B52AA6E4}">
                <adec:decorative xmlns:adec="http://schemas.microsoft.com/office/drawing/2017/decorative" val="1"/>
              </a:ext>
            </a:extLst>
          </p:cNvPr>
          <p:cNvSpPr/>
          <p:nvPr userDrawn="1"/>
        </p:nvSpPr>
        <p:spPr>
          <a:xfrm flipV="1">
            <a:off x="0" y="941829"/>
            <a:ext cx="2188338" cy="0"/>
          </a:xfrm>
          <a:custGeom>
            <a:avLst/>
            <a:gdLst>
              <a:gd name="connsiteX0" fmla="*/ 0 w 12684154"/>
              <a:gd name="connsiteY0" fmla="*/ 0 h 0"/>
              <a:gd name="connsiteX1" fmla="*/ 12684154 w 12684154"/>
              <a:gd name="connsiteY1" fmla="*/ 0 h 0"/>
            </a:gdLst>
            <a:ahLst/>
            <a:cxnLst>
              <a:cxn ang="0">
                <a:pos x="connsiteX0" y="connsiteY0"/>
              </a:cxn>
              <a:cxn ang="0">
                <a:pos x="connsiteX1" y="connsiteY1"/>
              </a:cxn>
            </a:cxnLst>
            <a:rect l="l" t="t" r="r" b="b"/>
            <a:pathLst>
              <a:path w="12684154">
                <a:moveTo>
                  <a:pt x="0" y="0"/>
                </a:moveTo>
                <a:lnTo>
                  <a:pt x="12684154" y="0"/>
                </a:ln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5E3E094-B58C-4B0F-A7F4-3FA987F257B5}"/>
              </a:ext>
              <a:ext uri="{C183D7F6-B498-43B3-948B-1728B52AA6E4}">
                <adec:decorative xmlns:adec="http://schemas.microsoft.com/office/drawing/2017/decorative" val="1"/>
              </a:ext>
            </a:extLst>
          </p:cNvPr>
          <p:cNvSpPr/>
          <p:nvPr userDrawn="1"/>
        </p:nvSpPr>
        <p:spPr>
          <a:xfrm flipV="1">
            <a:off x="0" y="1142997"/>
            <a:ext cx="1517904" cy="0"/>
          </a:xfrm>
          <a:custGeom>
            <a:avLst/>
            <a:gdLst>
              <a:gd name="connsiteX0" fmla="*/ 0 w 10201013"/>
              <a:gd name="connsiteY0" fmla="*/ 0 h 0"/>
              <a:gd name="connsiteX1" fmla="*/ 10201013 w 10201013"/>
              <a:gd name="connsiteY1" fmla="*/ 0 h 0"/>
            </a:gdLst>
            <a:ahLst/>
            <a:cxnLst>
              <a:cxn ang="0">
                <a:pos x="connsiteX0" y="connsiteY0"/>
              </a:cxn>
              <a:cxn ang="0">
                <a:pos x="connsiteX1" y="connsiteY1"/>
              </a:cxn>
            </a:cxnLst>
            <a:rect l="l" t="t" r="r" b="b"/>
            <a:pathLst>
              <a:path w="10201013">
                <a:moveTo>
                  <a:pt x="0" y="0"/>
                </a:moveTo>
                <a:lnTo>
                  <a:pt x="10201013" y="0"/>
                </a:lnTo>
              </a:path>
            </a:pathLst>
          </a:cu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3673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all Blue Title, R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829C5-42D3-4193-981D-5B19BB34284B}"/>
              </a:ext>
            </a:extLst>
          </p:cNvPr>
          <p:cNvSpPr>
            <a:spLocks noGrp="1"/>
          </p:cNvSpPr>
          <p:nvPr>
            <p:ph type="title"/>
          </p:nvPr>
        </p:nvSpPr>
        <p:spPr>
          <a:xfrm>
            <a:off x="226243" y="131976"/>
            <a:ext cx="11127557" cy="568741"/>
          </a:xfrm>
        </p:spPr>
        <p:txBody>
          <a:bodyPr>
            <a:normAutofit/>
          </a:bodyPr>
          <a:lstStyle>
            <a:lvl1pPr>
              <a:defRPr sz="1600"/>
            </a:lvl1pPr>
          </a:lstStyle>
          <a:p>
            <a:r>
              <a:rPr lang="en-US"/>
              <a:t>Click to edit Master title style</a:t>
            </a:r>
          </a:p>
        </p:txBody>
      </p:sp>
      <p:sp>
        <p:nvSpPr>
          <p:cNvPr id="3" name="Content Placeholder 2">
            <a:extLst>
              <a:ext uri="{FF2B5EF4-FFF2-40B4-BE49-F238E27FC236}">
                <a16:creationId xmlns:a16="http://schemas.microsoft.com/office/drawing/2014/main" id="{3F2A4420-5694-4D09-B37E-1FD2F3386494}"/>
              </a:ext>
            </a:extLst>
          </p:cNvPr>
          <p:cNvSpPr>
            <a:spLocks noGrp="1"/>
          </p:cNvSpPr>
          <p:nvPr>
            <p:ph idx="1"/>
          </p:nvPr>
        </p:nvSpPr>
        <p:spPr>
          <a:xfrm>
            <a:off x="838200" y="643127"/>
            <a:ext cx="10515600" cy="54833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reeform: Shape 6">
            <a:extLst>
              <a:ext uri="{FF2B5EF4-FFF2-40B4-BE49-F238E27FC236}">
                <a16:creationId xmlns:a16="http://schemas.microsoft.com/office/drawing/2014/main" id="{1BD52F44-13E9-4D89-8C74-62ECDE8FF64B}"/>
              </a:ext>
              <a:ext uri="{C183D7F6-B498-43B3-948B-1728B52AA6E4}">
                <adec:decorative xmlns:adec="http://schemas.microsoft.com/office/drawing/2017/decorative" val="1"/>
              </a:ext>
            </a:extLst>
          </p:cNvPr>
          <p:cNvSpPr/>
          <p:nvPr userDrawn="1"/>
        </p:nvSpPr>
        <p:spPr>
          <a:xfrm>
            <a:off x="11124785" y="6227062"/>
            <a:ext cx="1067216" cy="0"/>
          </a:xfrm>
          <a:custGeom>
            <a:avLst/>
            <a:gdLst>
              <a:gd name="connsiteX0" fmla="*/ 0 w 12684154"/>
              <a:gd name="connsiteY0" fmla="*/ 0 h 0"/>
              <a:gd name="connsiteX1" fmla="*/ 12684154 w 12684154"/>
              <a:gd name="connsiteY1" fmla="*/ 0 h 0"/>
            </a:gdLst>
            <a:ahLst/>
            <a:cxnLst>
              <a:cxn ang="0">
                <a:pos x="connsiteX0" y="connsiteY0"/>
              </a:cxn>
              <a:cxn ang="0">
                <a:pos x="connsiteX1" y="connsiteY1"/>
              </a:cxn>
            </a:cxnLst>
            <a:rect l="l" t="t" r="r" b="b"/>
            <a:pathLst>
              <a:path w="12684154">
                <a:moveTo>
                  <a:pt x="0" y="0"/>
                </a:moveTo>
                <a:lnTo>
                  <a:pt x="12684154" y="0"/>
                </a:lnTo>
              </a:path>
            </a:pathLst>
          </a:cu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3A914A2-87AD-4ED4-95E8-395808E5C48F}"/>
              </a:ext>
              <a:ext uri="{C183D7F6-B498-43B3-948B-1728B52AA6E4}">
                <adec:decorative xmlns:adec="http://schemas.microsoft.com/office/drawing/2017/decorative" val="1"/>
              </a:ext>
            </a:extLst>
          </p:cNvPr>
          <p:cNvSpPr/>
          <p:nvPr userDrawn="1"/>
        </p:nvSpPr>
        <p:spPr>
          <a:xfrm>
            <a:off x="10847832" y="6071758"/>
            <a:ext cx="1344168" cy="0"/>
          </a:xfrm>
          <a:custGeom>
            <a:avLst/>
            <a:gdLst>
              <a:gd name="connsiteX0" fmla="*/ 0 w 10201013"/>
              <a:gd name="connsiteY0" fmla="*/ 0 h 0"/>
              <a:gd name="connsiteX1" fmla="*/ 10201013 w 10201013"/>
              <a:gd name="connsiteY1" fmla="*/ 0 h 0"/>
            </a:gdLst>
            <a:ahLst/>
            <a:cxnLst>
              <a:cxn ang="0">
                <a:pos x="connsiteX0" y="connsiteY0"/>
              </a:cxn>
              <a:cxn ang="0">
                <a:pos x="connsiteX1" y="connsiteY1"/>
              </a:cxn>
            </a:cxnLst>
            <a:rect l="l" t="t" r="r" b="b"/>
            <a:pathLst>
              <a:path w="10201013">
                <a:moveTo>
                  <a:pt x="0" y="0"/>
                </a:moveTo>
                <a:lnTo>
                  <a:pt x="10201013" y="0"/>
                </a:lnTo>
              </a:path>
            </a:pathLst>
          </a:cu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BEE3CE81-4DE2-44A7-A191-6209953DB235}"/>
              </a:ext>
              <a:ext uri="{C183D7F6-B498-43B3-948B-1728B52AA6E4}">
                <adec:decorative xmlns:adec="http://schemas.microsoft.com/office/drawing/2017/decorative" val="1"/>
              </a:ext>
            </a:extLst>
          </p:cNvPr>
          <p:cNvSpPr/>
          <p:nvPr userDrawn="1"/>
        </p:nvSpPr>
        <p:spPr>
          <a:xfrm flipV="1">
            <a:off x="0" y="538580"/>
            <a:ext cx="1028840" cy="0"/>
          </a:xfrm>
          <a:custGeom>
            <a:avLst/>
            <a:gdLst>
              <a:gd name="connsiteX0" fmla="*/ 0 w 12684154"/>
              <a:gd name="connsiteY0" fmla="*/ 0 h 0"/>
              <a:gd name="connsiteX1" fmla="*/ 12684154 w 12684154"/>
              <a:gd name="connsiteY1" fmla="*/ 0 h 0"/>
            </a:gdLst>
            <a:ahLst/>
            <a:cxnLst>
              <a:cxn ang="0">
                <a:pos x="connsiteX0" y="connsiteY0"/>
              </a:cxn>
              <a:cxn ang="0">
                <a:pos x="connsiteX1" y="connsiteY1"/>
              </a:cxn>
            </a:cxnLst>
            <a:rect l="l" t="t" r="r" b="b"/>
            <a:pathLst>
              <a:path w="12684154">
                <a:moveTo>
                  <a:pt x="0" y="0"/>
                </a:moveTo>
                <a:lnTo>
                  <a:pt x="12684154" y="0"/>
                </a:lnTo>
              </a:path>
            </a:pathLst>
          </a:cu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34F037A7-DF4E-4A14-B3DF-C9927B18BD2C}"/>
              </a:ext>
              <a:ext uri="{C183D7F6-B498-43B3-948B-1728B52AA6E4}">
                <adec:decorative xmlns:adec="http://schemas.microsoft.com/office/drawing/2017/decorative" val="1"/>
              </a:ext>
            </a:extLst>
          </p:cNvPr>
          <p:cNvSpPr/>
          <p:nvPr userDrawn="1"/>
        </p:nvSpPr>
        <p:spPr>
          <a:xfrm flipV="1">
            <a:off x="-1" y="694943"/>
            <a:ext cx="358407" cy="0"/>
          </a:xfrm>
          <a:custGeom>
            <a:avLst/>
            <a:gdLst>
              <a:gd name="connsiteX0" fmla="*/ 0 w 10201013"/>
              <a:gd name="connsiteY0" fmla="*/ 0 h 0"/>
              <a:gd name="connsiteX1" fmla="*/ 10201013 w 10201013"/>
              <a:gd name="connsiteY1" fmla="*/ 0 h 0"/>
            </a:gdLst>
            <a:ahLst/>
            <a:cxnLst>
              <a:cxn ang="0">
                <a:pos x="connsiteX0" y="connsiteY0"/>
              </a:cxn>
              <a:cxn ang="0">
                <a:pos x="connsiteX1" y="connsiteY1"/>
              </a:cxn>
            </a:cxnLst>
            <a:rect l="l" t="t" r="r" b="b"/>
            <a:pathLst>
              <a:path w="10201013">
                <a:moveTo>
                  <a:pt x="0" y="0"/>
                </a:moveTo>
                <a:lnTo>
                  <a:pt x="10201013" y="0"/>
                </a:lnTo>
              </a:path>
            </a:pathLst>
          </a:cu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830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mall Red Title, Blu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829C5-42D3-4193-981D-5B19BB34284B}"/>
              </a:ext>
            </a:extLst>
          </p:cNvPr>
          <p:cNvSpPr>
            <a:spLocks noGrp="1"/>
          </p:cNvSpPr>
          <p:nvPr>
            <p:ph type="title"/>
          </p:nvPr>
        </p:nvSpPr>
        <p:spPr>
          <a:xfrm>
            <a:off x="226243" y="131976"/>
            <a:ext cx="11127557" cy="568741"/>
          </a:xfrm>
        </p:spPr>
        <p:txBody>
          <a:bodyPr>
            <a:normAutofit/>
          </a:bodyPr>
          <a:lstStyle>
            <a:lvl1pPr>
              <a:defRPr sz="1600">
                <a:solidFill>
                  <a:schemeClr val="accent3">
                    <a:lumMod val="7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F2A4420-5694-4D09-B37E-1FD2F3386494}"/>
              </a:ext>
            </a:extLst>
          </p:cNvPr>
          <p:cNvSpPr>
            <a:spLocks noGrp="1"/>
          </p:cNvSpPr>
          <p:nvPr>
            <p:ph idx="1"/>
          </p:nvPr>
        </p:nvSpPr>
        <p:spPr>
          <a:xfrm>
            <a:off x="838200" y="643127"/>
            <a:ext cx="10515600" cy="548335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reeform: Shape 6">
            <a:extLst>
              <a:ext uri="{FF2B5EF4-FFF2-40B4-BE49-F238E27FC236}">
                <a16:creationId xmlns:a16="http://schemas.microsoft.com/office/drawing/2014/main" id="{1BD52F44-13E9-4D89-8C74-62ECDE8FF64B}"/>
              </a:ext>
              <a:ext uri="{C183D7F6-B498-43B3-948B-1728B52AA6E4}">
                <adec:decorative xmlns:adec="http://schemas.microsoft.com/office/drawing/2017/decorative" val="1"/>
              </a:ext>
            </a:extLst>
          </p:cNvPr>
          <p:cNvSpPr/>
          <p:nvPr userDrawn="1"/>
        </p:nvSpPr>
        <p:spPr>
          <a:xfrm>
            <a:off x="11124785" y="6227062"/>
            <a:ext cx="1067216" cy="0"/>
          </a:xfrm>
          <a:custGeom>
            <a:avLst/>
            <a:gdLst>
              <a:gd name="connsiteX0" fmla="*/ 0 w 12684154"/>
              <a:gd name="connsiteY0" fmla="*/ 0 h 0"/>
              <a:gd name="connsiteX1" fmla="*/ 12684154 w 12684154"/>
              <a:gd name="connsiteY1" fmla="*/ 0 h 0"/>
            </a:gdLst>
            <a:ahLst/>
            <a:cxnLst>
              <a:cxn ang="0">
                <a:pos x="connsiteX0" y="connsiteY0"/>
              </a:cxn>
              <a:cxn ang="0">
                <a:pos x="connsiteX1" y="connsiteY1"/>
              </a:cxn>
            </a:cxnLst>
            <a:rect l="l" t="t" r="r" b="b"/>
            <a:pathLst>
              <a:path w="12684154">
                <a:moveTo>
                  <a:pt x="0" y="0"/>
                </a:moveTo>
                <a:lnTo>
                  <a:pt x="12684154" y="0"/>
                </a:lnTo>
              </a:path>
            </a:pathLst>
          </a:cu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3A914A2-87AD-4ED4-95E8-395808E5C48F}"/>
              </a:ext>
              <a:ext uri="{C183D7F6-B498-43B3-948B-1728B52AA6E4}">
                <adec:decorative xmlns:adec="http://schemas.microsoft.com/office/drawing/2017/decorative" val="1"/>
              </a:ext>
            </a:extLst>
          </p:cNvPr>
          <p:cNvSpPr/>
          <p:nvPr userDrawn="1"/>
        </p:nvSpPr>
        <p:spPr>
          <a:xfrm>
            <a:off x="10847832" y="6071758"/>
            <a:ext cx="1344168" cy="0"/>
          </a:xfrm>
          <a:custGeom>
            <a:avLst/>
            <a:gdLst>
              <a:gd name="connsiteX0" fmla="*/ 0 w 10201013"/>
              <a:gd name="connsiteY0" fmla="*/ 0 h 0"/>
              <a:gd name="connsiteX1" fmla="*/ 10201013 w 10201013"/>
              <a:gd name="connsiteY1" fmla="*/ 0 h 0"/>
            </a:gdLst>
            <a:ahLst/>
            <a:cxnLst>
              <a:cxn ang="0">
                <a:pos x="connsiteX0" y="connsiteY0"/>
              </a:cxn>
              <a:cxn ang="0">
                <a:pos x="connsiteX1" y="connsiteY1"/>
              </a:cxn>
            </a:cxnLst>
            <a:rect l="l" t="t" r="r" b="b"/>
            <a:pathLst>
              <a:path w="10201013">
                <a:moveTo>
                  <a:pt x="0" y="0"/>
                </a:moveTo>
                <a:lnTo>
                  <a:pt x="10201013" y="0"/>
                </a:lnTo>
              </a:path>
            </a:pathLst>
          </a:cu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BEE3CE81-4DE2-44A7-A191-6209953DB235}"/>
              </a:ext>
              <a:ext uri="{C183D7F6-B498-43B3-948B-1728B52AA6E4}">
                <adec:decorative xmlns:adec="http://schemas.microsoft.com/office/drawing/2017/decorative" val="1"/>
              </a:ext>
            </a:extLst>
          </p:cNvPr>
          <p:cNvSpPr/>
          <p:nvPr userDrawn="1"/>
        </p:nvSpPr>
        <p:spPr>
          <a:xfrm flipV="1">
            <a:off x="0" y="538580"/>
            <a:ext cx="1028840" cy="0"/>
          </a:xfrm>
          <a:custGeom>
            <a:avLst/>
            <a:gdLst>
              <a:gd name="connsiteX0" fmla="*/ 0 w 12684154"/>
              <a:gd name="connsiteY0" fmla="*/ 0 h 0"/>
              <a:gd name="connsiteX1" fmla="*/ 12684154 w 12684154"/>
              <a:gd name="connsiteY1" fmla="*/ 0 h 0"/>
            </a:gdLst>
            <a:ahLst/>
            <a:cxnLst>
              <a:cxn ang="0">
                <a:pos x="connsiteX0" y="connsiteY0"/>
              </a:cxn>
              <a:cxn ang="0">
                <a:pos x="connsiteX1" y="connsiteY1"/>
              </a:cxn>
            </a:cxnLst>
            <a:rect l="l" t="t" r="r" b="b"/>
            <a:pathLst>
              <a:path w="12684154">
                <a:moveTo>
                  <a:pt x="0" y="0"/>
                </a:moveTo>
                <a:lnTo>
                  <a:pt x="12684154" y="0"/>
                </a:lnTo>
              </a:path>
            </a:pathLst>
          </a:cu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34F037A7-DF4E-4A14-B3DF-C9927B18BD2C}"/>
              </a:ext>
              <a:ext uri="{C183D7F6-B498-43B3-948B-1728B52AA6E4}">
                <adec:decorative xmlns:adec="http://schemas.microsoft.com/office/drawing/2017/decorative" val="1"/>
              </a:ext>
            </a:extLst>
          </p:cNvPr>
          <p:cNvSpPr/>
          <p:nvPr userDrawn="1"/>
        </p:nvSpPr>
        <p:spPr>
          <a:xfrm flipV="1">
            <a:off x="-1" y="694943"/>
            <a:ext cx="358407" cy="0"/>
          </a:xfrm>
          <a:custGeom>
            <a:avLst/>
            <a:gdLst>
              <a:gd name="connsiteX0" fmla="*/ 0 w 10201013"/>
              <a:gd name="connsiteY0" fmla="*/ 0 h 0"/>
              <a:gd name="connsiteX1" fmla="*/ 10201013 w 10201013"/>
              <a:gd name="connsiteY1" fmla="*/ 0 h 0"/>
            </a:gdLst>
            <a:ahLst/>
            <a:cxnLst>
              <a:cxn ang="0">
                <a:pos x="connsiteX0" y="connsiteY0"/>
              </a:cxn>
              <a:cxn ang="0">
                <a:pos x="connsiteX1" y="connsiteY1"/>
              </a:cxn>
            </a:cxnLst>
            <a:rect l="l" t="t" r="r" b="b"/>
            <a:pathLst>
              <a:path w="10201013">
                <a:moveTo>
                  <a:pt x="0" y="0"/>
                </a:moveTo>
                <a:lnTo>
                  <a:pt x="10201013" y="0"/>
                </a:lnTo>
              </a:path>
            </a:pathLst>
          </a:cu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040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ue Title, R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94FB-9BF4-443F-936B-04813C1F4E1D}"/>
              </a:ext>
            </a:extLst>
          </p:cNvPr>
          <p:cNvSpPr>
            <a:spLocks noGrp="1"/>
          </p:cNvSpPr>
          <p:nvPr>
            <p:ph type="title"/>
          </p:nvPr>
        </p:nvSpPr>
        <p:spPr>
          <a:xfrm>
            <a:off x="838200" y="365125"/>
            <a:ext cx="10515600" cy="649224"/>
          </a:xfrm>
        </p:spPr>
        <p:txBody>
          <a:bodyPr anchor="t"/>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F2A4420-5694-4D09-B37E-1FD2F3386494}"/>
              </a:ext>
            </a:extLst>
          </p:cNvPr>
          <p:cNvSpPr>
            <a:spLocks noGrp="1"/>
          </p:cNvSpPr>
          <p:nvPr>
            <p:ph idx="1"/>
          </p:nvPr>
        </p:nvSpPr>
        <p:spPr>
          <a:xfrm>
            <a:off x="838200" y="1325880"/>
            <a:ext cx="10515600" cy="4786702"/>
          </a:xfrm>
        </p:spPr>
        <p:txBody>
          <a:bodyPr/>
          <a:lstStyle>
            <a:lvl1pPr>
              <a:defRPr sz="2000">
                <a:solidFill>
                  <a:schemeClr val="accent3"/>
                </a:solidFill>
              </a:defRPr>
            </a:lvl1pPr>
            <a:lvl2pPr>
              <a:defRPr sz="2000">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reeform: Shape 6">
            <a:extLst>
              <a:ext uri="{FF2B5EF4-FFF2-40B4-BE49-F238E27FC236}">
                <a16:creationId xmlns:a16="http://schemas.microsoft.com/office/drawing/2014/main" id="{CE900196-2481-4E44-8F2C-BCE738BB586A}"/>
              </a:ext>
              <a:ext uri="{C183D7F6-B498-43B3-948B-1728B52AA6E4}">
                <adec:decorative xmlns:adec="http://schemas.microsoft.com/office/drawing/2017/decorative" val="1"/>
              </a:ext>
            </a:extLst>
          </p:cNvPr>
          <p:cNvSpPr/>
          <p:nvPr userDrawn="1"/>
        </p:nvSpPr>
        <p:spPr>
          <a:xfrm flipV="1">
            <a:off x="0" y="941831"/>
            <a:ext cx="2188338" cy="0"/>
          </a:xfrm>
          <a:custGeom>
            <a:avLst/>
            <a:gdLst>
              <a:gd name="connsiteX0" fmla="*/ 0 w 12684154"/>
              <a:gd name="connsiteY0" fmla="*/ 0 h 0"/>
              <a:gd name="connsiteX1" fmla="*/ 12684154 w 12684154"/>
              <a:gd name="connsiteY1" fmla="*/ 0 h 0"/>
            </a:gdLst>
            <a:ahLst/>
            <a:cxnLst>
              <a:cxn ang="0">
                <a:pos x="connsiteX0" y="connsiteY0"/>
              </a:cxn>
              <a:cxn ang="0">
                <a:pos x="connsiteX1" y="connsiteY1"/>
              </a:cxn>
            </a:cxnLst>
            <a:rect l="l" t="t" r="r" b="b"/>
            <a:pathLst>
              <a:path w="12684154">
                <a:moveTo>
                  <a:pt x="0" y="0"/>
                </a:moveTo>
                <a:lnTo>
                  <a:pt x="12684154" y="0"/>
                </a:lnTo>
              </a:path>
            </a:pathLst>
          </a:custGeom>
          <a:noFill/>
          <a:ln w="762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CF5C9BE0-8119-491A-8E9A-37EFCB1319DA}"/>
              </a:ext>
              <a:ext uri="{C183D7F6-B498-43B3-948B-1728B52AA6E4}">
                <adec:decorative xmlns:adec="http://schemas.microsoft.com/office/drawing/2017/decorative" val="1"/>
              </a:ext>
            </a:extLst>
          </p:cNvPr>
          <p:cNvSpPr/>
          <p:nvPr userDrawn="1"/>
        </p:nvSpPr>
        <p:spPr>
          <a:xfrm flipV="1">
            <a:off x="0" y="1142999"/>
            <a:ext cx="1517903" cy="0"/>
          </a:xfrm>
          <a:custGeom>
            <a:avLst/>
            <a:gdLst>
              <a:gd name="connsiteX0" fmla="*/ 0 w 10201013"/>
              <a:gd name="connsiteY0" fmla="*/ 0 h 0"/>
              <a:gd name="connsiteX1" fmla="*/ 10201013 w 10201013"/>
              <a:gd name="connsiteY1" fmla="*/ 0 h 0"/>
            </a:gdLst>
            <a:ahLst/>
            <a:cxnLst>
              <a:cxn ang="0">
                <a:pos x="connsiteX0" y="connsiteY0"/>
              </a:cxn>
              <a:cxn ang="0">
                <a:pos x="connsiteX1" y="connsiteY1"/>
              </a:cxn>
            </a:cxnLst>
            <a:rect l="l" t="t" r="r" b="b"/>
            <a:pathLst>
              <a:path w="10201013">
                <a:moveTo>
                  <a:pt x="0" y="0"/>
                </a:moveTo>
                <a:lnTo>
                  <a:pt x="10201013" y="0"/>
                </a:lnTo>
              </a:path>
            </a:pathLst>
          </a:custGeom>
          <a:noFill/>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2268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dium Red Title, Blu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829C5-42D3-4193-981D-5B19BB34284B}"/>
              </a:ext>
            </a:extLst>
          </p:cNvPr>
          <p:cNvSpPr>
            <a:spLocks noGrp="1"/>
          </p:cNvSpPr>
          <p:nvPr>
            <p:ph type="title"/>
          </p:nvPr>
        </p:nvSpPr>
        <p:spPr>
          <a:xfrm>
            <a:off x="226243" y="131976"/>
            <a:ext cx="11127557" cy="568741"/>
          </a:xfrm>
        </p:spPr>
        <p:txBody>
          <a:bodyPr>
            <a:normAutofit/>
          </a:bodyPr>
          <a:lstStyle>
            <a:lvl1pPr>
              <a:defRPr sz="2400">
                <a:solidFill>
                  <a:schemeClr val="accent3">
                    <a:lumMod val="7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F2A4420-5694-4D09-B37E-1FD2F3386494}"/>
              </a:ext>
            </a:extLst>
          </p:cNvPr>
          <p:cNvSpPr>
            <a:spLocks noGrp="1"/>
          </p:cNvSpPr>
          <p:nvPr>
            <p:ph idx="1"/>
          </p:nvPr>
        </p:nvSpPr>
        <p:spPr>
          <a:xfrm>
            <a:off x="838200" y="759239"/>
            <a:ext cx="10515600" cy="548335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reeform: Shape 6">
            <a:extLst>
              <a:ext uri="{FF2B5EF4-FFF2-40B4-BE49-F238E27FC236}">
                <a16:creationId xmlns:a16="http://schemas.microsoft.com/office/drawing/2014/main" id="{1BD52F44-13E9-4D89-8C74-62ECDE8FF64B}"/>
              </a:ext>
              <a:ext uri="{C183D7F6-B498-43B3-948B-1728B52AA6E4}">
                <adec:decorative xmlns:adec="http://schemas.microsoft.com/office/drawing/2017/decorative" val="1"/>
              </a:ext>
            </a:extLst>
          </p:cNvPr>
          <p:cNvSpPr/>
          <p:nvPr userDrawn="1"/>
        </p:nvSpPr>
        <p:spPr>
          <a:xfrm>
            <a:off x="11124785" y="6227062"/>
            <a:ext cx="1067216" cy="0"/>
          </a:xfrm>
          <a:custGeom>
            <a:avLst/>
            <a:gdLst>
              <a:gd name="connsiteX0" fmla="*/ 0 w 12684154"/>
              <a:gd name="connsiteY0" fmla="*/ 0 h 0"/>
              <a:gd name="connsiteX1" fmla="*/ 12684154 w 12684154"/>
              <a:gd name="connsiteY1" fmla="*/ 0 h 0"/>
            </a:gdLst>
            <a:ahLst/>
            <a:cxnLst>
              <a:cxn ang="0">
                <a:pos x="connsiteX0" y="connsiteY0"/>
              </a:cxn>
              <a:cxn ang="0">
                <a:pos x="connsiteX1" y="connsiteY1"/>
              </a:cxn>
            </a:cxnLst>
            <a:rect l="l" t="t" r="r" b="b"/>
            <a:pathLst>
              <a:path w="12684154">
                <a:moveTo>
                  <a:pt x="0" y="0"/>
                </a:moveTo>
                <a:lnTo>
                  <a:pt x="12684154" y="0"/>
                </a:lnTo>
              </a:path>
            </a:pathLst>
          </a:cu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3A914A2-87AD-4ED4-95E8-395808E5C48F}"/>
              </a:ext>
              <a:ext uri="{C183D7F6-B498-43B3-948B-1728B52AA6E4}">
                <adec:decorative xmlns:adec="http://schemas.microsoft.com/office/drawing/2017/decorative" val="1"/>
              </a:ext>
            </a:extLst>
          </p:cNvPr>
          <p:cNvSpPr/>
          <p:nvPr userDrawn="1"/>
        </p:nvSpPr>
        <p:spPr>
          <a:xfrm>
            <a:off x="10847832" y="6071759"/>
            <a:ext cx="1344168" cy="0"/>
          </a:xfrm>
          <a:custGeom>
            <a:avLst/>
            <a:gdLst>
              <a:gd name="connsiteX0" fmla="*/ 0 w 10201013"/>
              <a:gd name="connsiteY0" fmla="*/ 0 h 0"/>
              <a:gd name="connsiteX1" fmla="*/ 10201013 w 10201013"/>
              <a:gd name="connsiteY1" fmla="*/ 0 h 0"/>
            </a:gdLst>
            <a:ahLst/>
            <a:cxnLst>
              <a:cxn ang="0">
                <a:pos x="connsiteX0" y="connsiteY0"/>
              </a:cxn>
              <a:cxn ang="0">
                <a:pos x="connsiteX1" y="connsiteY1"/>
              </a:cxn>
            </a:cxnLst>
            <a:rect l="l" t="t" r="r" b="b"/>
            <a:pathLst>
              <a:path w="10201013">
                <a:moveTo>
                  <a:pt x="0" y="0"/>
                </a:moveTo>
                <a:lnTo>
                  <a:pt x="10201013" y="0"/>
                </a:lnTo>
              </a:path>
            </a:pathLst>
          </a:cu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BEE3CE81-4DE2-44A7-A191-6209953DB235}"/>
              </a:ext>
              <a:ext uri="{C183D7F6-B498-43B3-948B-1728B52AA6E4}">
                <adec:decorative xmlns:adec="http://schemas.microsoft.com/office/drawing/2017/decorative" val="1"/>
              </a:ext>
            </a:extLst>
          </p:cNvPr>
          <p:cNvSpPr/>
          <p:nvPr userDrawn="1"/>
        </p:nvSpPr>
        <p:spPr>
          <a:xfrm flipV="1">
            <a:off x="0" y="658367"/>
            <a:ext cx="1028840" cy="0"/>
          </a:xfrm>
          <a:custGeom>
            <a:avLst/>
            <a:gdLst>
              <a:gd name="connsiteX0" fmla="*/ 0 w 12684154"/>
              <a:gd name="connsiteY0" fmla="*/ 0 h 0"/>
              <a:gd name="connsiteX1" fmla="*/ 12684154 w 12684154"/>
              <a:gd name="connsiteY1" fmla="*/ 0 h 0"/>
            </a:gdLst>
            <a:ahLst/>
            <a:cxnLst>
              <a:cxn ang="0">
                <a:pos x="connsiteX0" y="connsiteY0"/>
              </a:cxn>
              <a:cxn ang="0">
                <a:pos x="connsiteX1" y="connsiteY1"/>
              </a:cxn>
            </a:cxnLst>
            <a:rect l="l" t="t" r="r" b="b"/>
            <a:pathLst>
              <a:path w="12684154">
                <a:moveTo>
                  <a:pt x="0" y="0"/>
                </a:moveTo>
                <a:lnTo>
                  <a:pt x="12684154" y="0"/>
                </a:lnTo>
              </a:path>
            </a:pathLst>
          </a:cu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34F037A7-DF4E-4A14-B3DF-C9927B18BD2C}"/>
              </a:ext>
              <a:ext uri="{C183D7F6-B498-43B3-948B-1728B52AA6E4}">
                <adec:decorative xmlns:adec="http://schemas.microsoft.com/office/drawing/2017/decorative" val="1"/>
              </a:ext>
            </a:extLst>
          </p:cNvPr>
          <p:cNvSpPr/>
          <p:nvPr userDrawn="1"/>
        </p:nvSpPr>
        <p:spPr>
          <a:xfrm flipV="1">
            <a:off x="-1" y="804672"/>
            <a:ext cx="358407" cy="0"/>
          </a:xfrm>
          <a:custGeom>
            <a:avLst/>
            <a:gdLst>
              <a:gd name="connsiteX0" fmla="*/ 0 w 10201013"/>
              <a:gd name="connsiteY0" fmla="*/ 0 h 0"/>
              <a:gd name="connsiteX1" fmla="*/ 10201013 w 10201013"/>
              <a:gd name="connsiteY1" fmla="*/ 0 h 0"/>
            </a:gdLst>
            <a:ahLst/>
            <a:cxnLst>
              <a:cxn ang="0">
                <a:pos x="connsiteX0" y="connsiteY0"/>
              </a:cxn>
              <a:cxn ang="0">
                <a:pos x="connsiteX1" y="connsiteY1"/>
              </a:cxn>
            </a:cxnLst>
            <a:rect l="l" t="t" r="r" b="b"/>
            <a:pathLst>
              <a:path w="10201013">
                <a:moveTo>
                  <a:pt x="0" y="0"/>
                </a:moveTo>
                <a:lnTo>
                  <a:pt x="10201013" y="0"/>
                </a:lnTo>
              </a:path>
            </a:pathLst>
          </a:cu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24189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d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829C5-42D3-4193-981D-5B19BB34284B}"/>
              </a:ext>
            </a:extLst>
          </p:cNvPr>
          <p:cNvSpPr>
            <a:spLocks noGrp="1"/>
          </p:cNvSpPr>
          <p:nvPr>
            <p:ph type="title"/>
          </p:nvPr>
        </p:nvSpPr>
        <p:spPr>
          <a:xfrm>
            <a:off x="226243" y="131976"/>
            <a:ext cx="11127557" cy="568741"/>
          </a:xfrm>
        </p:spPr>
        <p:txBody>
          <a:bodyPr>
            <a:normAutofit/>
          </a:bodyPr>
          <a:lstStyle>
            <a:lvl1pPr>
              <a:defRPr sz="2400">
                <a:solidFill>
                  <a:schemeClr val="accent3">
                    <a:lumMod val="75000"/>
                  </a:schemeClr>
                </a:solidFill>
              </a:defRPr>
            </a:lvl1pPr>
          </a:lstStyle>
          <a:p>
            <a:r>
              <a:rPr lang="en-US"/>
              <a:t>Click to edit Master title style</a:t>
            </a:r>
          </a:p>
        </p:txBody>
      </p:sp>
      <p:sp>
        <p:nvSpPr>
          <p:cNvPr id="6" name="Freeform: Shape 5">
            <a:extLst>
              <a:ext uri="{FF2B5EF4-FFF2-40B4-BE49-F238E27FC236}">
                <a16:creationId xmlns:a16="http://schemas.microsoft.com/office/drawing/2014/main" id="{BEE3CE81-4DE2-44A7-A191-6209953DB235}"/>
              </a:ext>
              <a:ext uri="{C183D7F6-B498-43B3-948B-1728B52AA6E4}">
                <adec:decorative xmlns:adec="http://schemas.microsoft.com/office/drawing/2017/decorative" val="1"/>
              </a:ext>
            </a:extLst>
          </p:cNvPr>
          <p:cNvSpPr/>
          <p:nvPr userDrawn="1"/>
        </p:nvSpPr>
        <p:spPr>
          <a:xfrm flipV="1">
            <a:off x="0" y="654693"/>
            <a:ext cx="1028840" cy="0"/>
          </a:xfrm>
          <a:custGeom>
            <a:avLst/>
            <a:gdLst>
              <a:gd name="connsiteX0" fmla="*/ 0 w 12684154"/>
              <a:gd name="connsiteY0" fmla="*/ 0 h 0"/>
              <a:gd name="connsiteX1" fmla="*/ 12684154 w 12684154"/>
              <a:gd name="connsiteY1" fmla="*/ 0 h 0"/>
            </a:gdLst>
            <a:ahLst/>
            <a:cxnLst>
              <a:cxn ang="0">
                <a:pos x="connsiteX0" y="connsiteY0"/>
              </a:cxn>
              <a:cxn ang="0">
                <a:pos x="connsiteX1" y="connsiteY1"/>
              </a:cxn>
            </a:cxnLst>
            <a:rect l="l" t="t" r="r" b="b"/>
            <a:pathLst>
              <a:path w="12684154">
                <a:moveTo>
                  <a:pt x="0" y="0"/>
                </a:moveTo>
                <a:lnTo>
                  <a:pt x="12684154" y="0"/>
                </a:lnTo>
              </a:path>
            </a:pathLst>
          </a:cu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34F037A7-DF4E-4A14-B3DF-C9927B18BD2C}"/>
              </a:ext>
              <a:ext uri="{C183D7F6-B498-43B3-948B-1728B52AA6E4}">
                <adec:decorative xmlns:adec="http://schemas.microsoft.com/office/drawing/2017/decorative" val="1"/>
              </a:ext>
            </a:extLst>
          </p:cNvPr>
          <p:cNvSpPr/>
          <p:nvPr userDrawn="1"/>
        </p:nvSpPr>
        <p:spPr>
          <a:xfrm flipV="1">
            <a:off x="-1" y="808725"/>
            <a:ext cx="358407" cy="0"/>
          </a:xfrm>
          <a:custGeom>
            <a:avLst/>
            <a:gdLst>
              <a:gd name="connsiteX0" fmla="*/ 0 w 10201013"/>
              <a:gd name="connsiteY0" fmla="*/ 0 h 0"/>
              <a:gd name="connsiteX1" fmla="*/ 10201013 w 10201013"/>
              <a:gd name="connsiteY1" fmla="*/ 0 h 0"/>
            </a:gdLst>
            <a:ahLst/>
            <a:cxnLst>
              <a:cxn ang="0">
                <a:pos x="connsiteX0" y="connsiteY0"/>
              </a:cxn>
              <a:cxn ang="0">
                <a:pos x="connsiteX1" y="connsiteY1"/>
              </a:cxn>
            </a:cxnLst>
            <a:rect l="l" t="t" r="r" b="b"/>
            <a:pathLst>
              <a:path w="10201013">
                <a:moveTo>
                  <a:pt x="0" y="0"/>
                </a:moveTo>
                <a:lnTo>
                  <a:pt x="10201013" y="0"/>
                </a:lnTo>
              </a:path>
            </a:pathLst>
          </a:cu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8439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mall Red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829C5-42D3-4193-981D-5B19BB34284B}"/>
              </a:ext>
            </a:extLst>
          </p:cNvPr>
          <p:cNvSpPr>
            <a:spLocks noGrp="1"/>
          </p:cNvSpPr>
          <p:nvPr>
            <p:ph type="title"/>
          </p:nvPr>
        </p:nvSpPr>
        <p:spPr>
          <a:xfrm>
            <a:off x="226243" y="131976"/>
            <a:ext cx="11127557" cy="568741"/>
          </a:xfrm>
        </p:spPr>
        <p:txBody>
          <a:bodyPr>
            <a:normAutofit/>
          </a:bodyPr>
          <a:lstStyle>
            <a:lvl1pPr>
              <a:defRPr sz="1600">
                <a:solidFill>
                  <a:schemeClr val="accent3">
                    <a:lumMod val="75000"/>
                  </a:schemeClr>
                </a:solidFill>
              </a:defRPr>
            </a:lvl1pPr>
          </a:lstStyle>
          <a:p>
            <a:r>
              <a:rPr lang="en-US" dirty="0"/>
              <a:t>Click to edit Master title style</a:t>
            </a:r>
          </a:p>
        </p:txBody>
      </p:sp>
      <p:sp>
        <p:nvSpPr>
          <p:cNvPr id="6" name="Freeform: Shape 5">
            <a:extLst>
              <a:ext uri="{FF2B5EF4-FFF2-40B4-BE49-F238E27FC236}">
                <a16:creationId xmlns:a16="http://schemas.microsoft.com/office/drawing/2014/main" id="{BEE3CE81-4DE2-44A7-A191-6209953DB235}"/>
              </a:ext>
              <a:ext uri="{C183D7F6-B498-43B3-948B-1728B52AA6E4}">
                <adec:decorative xmlns:adec="http://schemas.microsoft.com/office/drawing/2017/decorative" val="1"/>
              </a:ext>
            </a:extLst>
          </p:cNvPr>
          <p:cNvSpPr/>
          <p:nvPr userDrawn="1"/>
        </p:nvSpPr>
        <p:spPr>
          <a:xfrm flipV="1">
            <a:off x="0" y="538580"/>
            <a:ext cx="1028840" cy="0"/>
          </a:xfrm>
          <a:custGeom>
            <a:avLst/>
            <a:gdLst>
              <a:gd name="connsiteX0" fmla="*/ 0 w 12684154"/>
              <a:gd name="connsiteY0" fmla="*/ 0 h 0"/>
              <a:gd name="connsiteX1" fmla="*/ 12684154 w 12684154"/>
              <a:gd name="connsiteY1" fmla="*/ 0 h 0"/>
            </a:gdLst>
            <a:ahLst/>
            <a:cxnLst>
              <a:cxn ang="0">
                <a:pos x="connsiteX0" y="connsiteY0"/>
              </a:cxn>
              <a:cxn ang="0">
                <a:pos x="connsiteX1" y="connsiteY1"/>
              </a:cxn>
            </a:cxnLst>
            <a:rect l="l" t="t" r="r" b="b"/>
            <a:pathLst>
              <a:path w="12684154">
                <a:moveTo>
                  <a:pt x="0" y="0"/>
                </a:moveTo>
                <a:lnTo>
                  <a:pt x="12684154" y="0"/>
                </a:lnTo>
              </a:path>
            </a:pathLst>
          </a:cu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34F037A7-DF4E-4A14-B3DF-C9927B18BD2C}"/>
              </a:ext>
              <a:ext uri="{C183D7F6-B498-43B3-948B-1728B52AA6E4}">
                <adec:decorative xmlns:adec="http://schemas.microsoft.com/office/drawing/2017/decorative" val="1"/>
              </a:ext>
            </a:extLst>
          </p:cNvPr>
          <p:cNvSpPr/>
          <p:nvPr userDrawn="1"/>
        </p:nvSpPr>
        <p:spPr>
          <a:xfrm flipV="1">
            <a:off x="-1" y="694943"/>
            <a:ext cx="358407" cy="0"/>
          </a:xfrm>
          <a:custGeom>
            <a:avLst/>
            <a:gdLst>
              <a:gd name="connsiteX0" fmla="*/ 0 w 10201013"/>
              <a:gd name="connsiteY0" fmla="*/ 0 h 0"/>
              <a:gd name="connsiteX1" fmla="*/ 10201013 w 10201013"/>
              <a:gd name="connsiteY1" fmla="*/ 0 h 0"/>
            </a:gdLst>
            <a:ahLst/>
            <a:cxnLst>
              <a:cxn ang="0">
                <a:pos x="connsiteX0" y="connsiteY0"/>
              </a:cxn>
              <a:cxn ang="0">
                <a:pos x="connsiteX1" y="connsiteY1"/>
              </a:cxn>
            </a:cxnLst>
            <a:rect l="l" t="t" r="r" b="b"/>
            <a:pathLst>
              <a:path w="10201013">
                <a:moveTo>
                  <a:pt x="0" y="0"/>
                </a:moveTo>
                <a:lnTo>
                  <a:pt x="10201013" y="0"/>
                </a:lnTo>
              </a:path>
            </a:pathLst>
          </a:cu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859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lu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02639-FE1C-46F6-AFF8-7030B90EE13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06037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0147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mall Blue Title, R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94FB-9BF4-443F-936B-04813C1F4E1D}"/>
              </a:ext>
            </a:extLst>
          </p:cNvPr>
          <p:cNvSpPr>
            <a:spLocks noGrp="1"/>
          </p:cNvSpPr>
          <p:nvPr>
            <p:ph type="title"/>
          </p:nvPr>
        </p:nvSpPr>
        <p:spPr>
          <a:xfrm>
            <a:off x="228600" y="128016"/>
            <a:ext cx="11128248" cy="566928"/>
          </a:xfrm>
        </p:spPr>
        <p:txBody>
          <a:bodyPr anchor="t">
            <a:normAutofit/>
          </a:bodyPr>
          <a:lstStyle>
            <a:lvl1pPr>
              <a:defRPr sz="1600">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F2A4420-5694-4D09-B37E-1FD2F3386494}"/>
              </a:ext>
            </a:extLst>
          </p:cNvPr>
          <p:cNvSpPr>
            <a:spLocks noGrp="1"/>
          </p:cNvSpPr>
          <p:nvPr>
            <p:ph idx="1"/>
          </p:nvPr>
        </p:nvSpPr>
        <p:spPr>
          <a:xfrm>
            <a:off x="838200" y="640080"/>
            <a:ext cx="10515600" cy="5486400"/>
          </a:xfrm>
        </p:spPr>
        <p:txBody>
          <a:bodyPr/>
          <a:lstStyle>
            <a:lvl1pPr>
              <a:defRPr sz="2000">
                <a:solidFill>
                  <a:schemeClr val="accent3"/>
                </a:solidFill>
              </a:defRPr>
            </a:lvl1pPr>
            <a:lvl2pPr>
              <a:defRPr sz="2000">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Shape 5">
            <a:extLst>
              <a:ext uri="{FF2B5EF4-FFF2-40B4-BE49-F238E27FC236}">
                <a16:creationId xmlns:a16="http://schemas.microsoft.com/office/drawing/2014/main" id="{6102CA35-46B2-4537-8EBF-D514B074D5D4}"/>
              </a:ext>
              <a:ext uri="{C183D7F6-B498-43B3-948B-1728B52AA6E4}">
                <adec:decorative xmlns:adec="http://schemas.microsoft.com/office/drawing/2017/decorative" val="1"/>
              </a:ext>
            </a:extLst>
          </p:cNvPr>
          <p:cNvSpPr/>
          <p:nvPr userDrawn="1"/>
        </p:nvSpPr>
        <p:spPr>
          <a:xfrm flipV="1">
            <a:off x="11124784" y="6227064"/>
            <a:ext cx="1067216" cy="0"/>
          </a:xfrm>
          <a:custGeom>
            <a:avLst/>
            <a:gdLst>
              <a:gd name="connsiteX0" fmla="*/ 0 w 12684154"/>
              <a:gd name="connsiteY0" fmla="*/ 0 h 0"/>
              <a:gd name="connsiteX1" fmla="*/ 12684154 w 12684154"/>
              <a:gd name="connsiteY1" fmla="*/ 0 h 0"/>
            </a:gdLst>
            <a:ahLst/>
            <a:cxnLst>
              <a:cxn ang="0">
                <a:pos x="connsiteX0" y="connsiteY0"/>
              </a:cxn>
              <a:cxn ang="0">
                <a:pos x="connsiteX1" y="connsiteY1"/>
              </a:cxn>
            </a:cxnLst>
            <a:rect l="l" t="t" r="r" b="b"/>
            <a:pathLst>
              <a:path w="12684154">
                <a:moveTo>
                  <a:pt x="0" y="0"/>
                </a:moveTo>
                <a:lnTo>
                  <a:pt x="12684154" y="0"/>
                </a:lnTo>
              </a:path>
            </a:pathLst>
          </a:custGeom>
          <a:no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FD419EE7-8CE6-4FDF-B325-DB19CA1798B5}"/>
              </a:ext>
              <a:ext uri="{C183D7F6-B498-43B3-948B-1728B52AA6E4}">
                <adec:decorative xmlns:adec="http://schemas.microsoft.com/office/drawing/2017/decorative" val="1"/>
              </a:ext>
            </a:extLst>
          </p:cNvPr>
          <p:cNvSpPr/>
          <p:nvPr userDrawn="1"/>
        </p:nvSpPr>
        <p:spPr>
          <a:xfrm flipV="1">
            <a:off x="10847672" y="6071758"/>
            <a:ext cx="1344328" cy="0"/>
          </a:xfrm>
          <a:custGeom>
            <a:avLst/>
            <a:gdLst>
              <a:gd name="connsiteX0" fmla="*/ 0 w 10201013"/>
              <a:gd name="connsiteY0" fmla="*/ 0 h 0"/>
              <a:gd name="connsiteX1" fmla="*/ 10201013 w 10201013"/>
              <a:gd name="connsiteY1" fmla="*/ 0 h 0"/>
            </a:gdLst>
            <a:ahLst/>
            <a:cxnLst>
              <a:cxn ang="0">
                <a:pos x="connsiteX0" y="connsiteY0"/>
              </a:cxn>
              <a:cxn ang="0">
                <a:pos x="connsiteX1" y="connsiteY1"/>
              </a:cxn>
            </a:cxnLst>
            <a:rect l="l" t="t" r="r" b="b"/>
            <a:pathLst>
              <a:path w="10201013">
                <a:moveTo>
                  <a:pt x="0" y="0"/>
                </a:moveTo>
                <a:lnTo>
                  <a:pt x="10201013" y="0"/>
                </a:lnTo>
              </a:path>
            </a:pathLst>
          </a:custGeom>
          <a:no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4F331C2-0CB9-40DB-B96E-EADE7415BEC3}"/>
              </a:ext>
              <a:ext uri="{C183D7F6-B498-43B3-948B-1728B52AA6E4}">
                <adec:decorative xmlns:adec="http://schemas.microsoft.com/office/drawing/2017/decorative" val="1"/>
              </a:ext>
            </a:extLst>
          </p:cNvPr>
          <p:cNvSpPr/>
          <p:nvPr userDrawn="1"/>
        </p:nvSpPr>
        <p:spPr>
          <a:xfrm flipV="1">
            <a:off x="-1" y="539495"/>
            <a:ext cx="1028841" cy="0"/>
          </a:xfrm>
          <a:custGeom>
            <a:avLst/>
            <a:gdLst>
              <a:gd name="connsiteX0" fmla="*/ 0 w 12684154"/>
              <a:gd name="connsiteY0" fmla="*/ 0 h 0"/>
              <a:gd name="connsiteX1" fmla="*/ 12684154 w 12684154"/>
              <a:gd name="connsiteY1" fmla="*/ 0 h 0"/>
            </a:gdLst>
            <a:ahLst/>
            <a:cxnLst>
              <a:cxn ang="0">
                <a:pos x="connsiteX0" y="connsiteY0"/>
              </a:cxn>
              <a:cxn ang="0">
                <a:pos x="connsiteX1" y="connsiteY1"/>
              </a:cxn>
            </a:cxnLst>
            <a:rect l="l" t="t" r="r" b="b"/>
            <a:pathLst>
              <a:path w="12684154">
                <a:moveTo>
                  <a:pt x="0" y="0"/>
                </a:moveTo>
                <a:lnTo>
                  <a:pt x="12684154" y="0"/>
                </a:lnTo>
              </a:path>
            </a:pathLst>
          </a:custGeom>
          <a:no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9A7DF65D-0AAC-435B-A4DF-1C9B2C914E85}"/>
              </a:ext>
              <a:ext uri="{C183D7F6-B498-43B3-948B-1728B52AA6E4}">
                <adec:decorative xmlns:adec="http://schemas.microsoft.com/office/drawing/2017/decorative" val="1"/>
              </a:ext>
            </a:extLst>
          </p:cNvPr>
          <p:cNvSpPr/>
          <p:nvPr userDrawn="1"/>
        </p:nvSpPr>
        <p:spPr>
          <a:xfrm flipV="1">
            <a:off x="0" y="692612"/>
            <a:ext cx="358406" cy="0"/>
          </a:xfrm>
          <a:custGeom>
            <a:avLst/>
            <a:gdLst>
              <a:gd name="connsiteX0" fmla="*/ 0 w 10201013"/>
              <a:gd name="connsiteY0" fmla="*/ 0 h 0"/>
              <a:gd name="connsiteX1" fmla="*/ 10201013 w 10201013"/>
              <a:gd name="connsiteY1" fmla="*/ 0 h 0"/>
            </a:gdLst>
            <a:ahLst/>
            <a:cxnLst>
              <a:cxn ang="0">
                <a:pos x="connsiteX0" y="connsiteY0"/>
              </a:cxn>
              <a:cxn ang="0">
                <a:pos x="connsiteX1" y="connsiteY1"/>
              </a:cxn>
            </a:cxnLst>
            <a:rect l="l" t="t" r="r" b="b"/>
            <a:pathLst>
              <a:path w="10201013">
                <a:moveTo>
                  <a:pt x="0" y="0"/>
                </a:moveTo>
                <a:lnTo>
                  <a:pt x="10201013" y="0"/>
                </a:lnTo>
              </a:path>
            </a:pathLst>
          </a:custGeom>
          <a:no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4992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ed Title, Blu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94FB-9BF4-443F-936B-04813C1F4E1D}"/>
              </a:ext>
            </a:extLst>
          </p:cNvPr>
          <p:cNvSpPr>
            <a:spLocks noGrp="1"/>
          </p:cNvSpPr>
          <p:nvPr>
            <p:ph type="title"/>
          </p:nvPr>
        </p:nvSpPr>
        <p:spPr>
          <a:xfrm>
            <a:off x="838200" y="365125"/>
            <a:ext cx="10515600" cy="649224"/>
          </a:xfrm>
        </p:spPr>
        <p:txBody>
          <a:bodyPr anchor="t"/>
          <a:lstStyle>
            <a:lvl1pPr>
              <a:defRPr>
                <a:solidFill>
                  <a:schemeClr val="accent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F2A4420-5694-4D09-B37E-1FD2F3386494}"/>
              </a:ext>
            </a:extLst>
          </p:cNvPr>
          <p:cNvSpPr>
            <a:spLocks noGrp="1"/>
          </p:cNvSpPr>
          <p:nvPr>
            <p:ph idx="1"/>
          </p:nvPr>
        </p:nvSpPr>
        <p:spPr>
          <a:xfrm>
            <a:off x="838200" y="1325879"/>
            <a:ext cx="10515600" cy="4791456"/>
          </a:xfrm>
        </p:spPr>
        <p:txBody>
          <a:bodyPr/>
          <a:lstStyle>
            <a:lvl1pPr>
              <a:defRPr sz="2000">
                <a:solidFill>
                  <a:schemeClr val="accent1"/>
                </a:solidFill>
              </a:defRPr>
            </a:lvl1pPr>
            <a:lvl2pPr>
              <a:defRPr sz="2000">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Shape 5">
            <a:extLst>
              <a:ext uri="{FF2B5EF4-FFF2-40B4-BE49-F238E27FC236}">
                <a16:creationId xmlns:a16="http://schemas.microsoft.com/office/drawing/2014/main" id="{9759D8CB-9947-4945-8904-958E0AC6DC77}"/>
              </a:ext>
              <a:ext uri="{C183D7F6-B498-43B3-948B-1728B52AA6E4}">
                <adec:decorative xmlns:adec="http://schemas.microsoft.com/office/drawing/2017/decorative" val="1"/>
              </a:ext>
            </a:extLst>
          </p:cNvPr>
          <p:cNvSpPr/>
          <p:nvPr userDrawn="1"/>
        </p:nvSpPr>
        <p:spPr>
          <a:xfrm flipV="1">
            <a:off x="0" y="941832"/>
            <a:ext cx="2188338" cy="0"/>
          </a:xfrm>
          <a:custGeom>
            <a:avLst/>
            <a:gdLst>
              <a:gd name="connsiteX0" fmla="*/ 0 w 12684154"/>
              <a:gd name="connsiteY0" fmla="*/ 0 h 0"/>
              <a:gd name="connsiteX1" fmla="*/ 12684154 w 12684154"/>
              <a:gd name="connsiteY1" fmla="*/ 0 h 0"/>
            </a:gdLst>
            <a:ahLst/>
            <a:cxnLst>
              <a:cxn ang="0">
                <a:pos x="connsiteX0" y="connsiteY0"/>
              </a:cxn>
              <a:cxn ang="0">
                <a:pos x="connsiteX1" y="connsiteY1"/>
              </a:cxn>
            </a:cxnLst>
            <a:rect l="l" t="t" r="r" b="b"/>
            <a:pathLst>
              <a:path w="12684154">
                <a:moveTo>
                  <a:pt x="0" y="0"/>
                </a:moveTo>
                <a:lnTo>
                  <a:pt x="12684154" y="0"/>
                </a:lnTo>
              </a:path>
            </a:pathLst>
          </a:cu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A4753269-B2C8-4E7E-83E4-D2102B5E4A4E}"/>
              </a:ext>
              <a:ext uri="{C183D7F6-B498-43B3-948B-1728B52AA6E4}">
                <adec:decorative xmlns:adec="http://schemas.microsoft.com/office/drawing/2017/decorative" val="1"/>
              </a:ext>
            </a:extLst>
          </p:cNvPr>
          <p:cNvSpPr/>
          <p:nvPr userDrawn="1"/>
        </p:nvSpPr>
        <p:spPr>
          <a:xfrm>
            <a:off x="0" y="1143000"/>
            <a:ext cx="1517904" cy="0"/>
          </a:xfrm>
          <a:custGeom>
            <a:avLst/>
            <a:gdLst>
              <a:gd name="connsiteX0" fmla="*/ 0 w 10201013"/>
              <a:gd name="connsiteY0" fmla="*/ 0 h 0"/>
              <a:gd name="connsiteX1" fmla="*/ 10201013 w 10201013"/>
              <a:gd name="connsiteY1" fmla="*/ 0 h 0"/>
            </a:gdLst>
            <a:ahLst/>
            <a:cxnLst>
              <a:cxn ang="0">
                <a:pos x="connsiteX0" y="connsiteY0"/>
              </a:cxn>
              <a:cxn ang="0">
                <a:pos x="connsiteX1" y="connsiteY1"/>
              </a:cxn>
            </a:cxnLst>
            <a:rect l="l" t="t" r="r" b="b"/>
            <a:pathLst>
              <a:path w="10201013">
                <a:moveTo>
                  <a:pt x="0" y="0"/>
                </a:moveTo>
                <a:lnTo>
                  <a:pt x="10201013" y="0"/>
                </a:lnTo>
              </a:path>
            </a:pathLst>
          </a:custGeom>
          <a:noFill/>
          <a:ln w="762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7809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mall Red Title, Blu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94FB-9BF4-443F-936B-04813C1F4E1D}"/>
              </a:ext>
            </a:extLst>
          </p:cNvPr>
          <p:cNvSpPr>
            <a:spLocks noGrp="1"/>
          </p:cNvSpPr>
          <p:nvPr>
            <p:ph type="title"/>
          </p:nvPr>
        </p:nvSpPr>
        <p:spPr>
          <a:xfrm>
            <a:off x="228600" y="128016"/>
            <a:ext cx="11128248" cy="566928"/>
          </a:xfrm>
        </p:spPr>
        <p:txBody>
          <a:bodyPr anchor="t">
            <a:normAutofit/>
          </a:bodyPr>
          <a:lstStyle>
            <a:lvl1pPr>
              <a:defRPr sz="1600">
                <a:solidFill>
                  <a:schemeClr val="accent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F2A4420-5694-4D09-B37E-1FD2F3386494}"/>
              </a:ext>
            </a:extLst>
          </p:cNvPr>
          <p:cNvSpPr>
            <a:spLocks noGrp="1"/>
          </p:cNvSpPr>
          <p:nvPr>
            <p:ph idx="1"/>
          </p:nvPr>
        </p:nvSpPr>
        <p:spPr>
          <a:xfrm>
            <a:off x="838200" y="640080"/>
            <a:ext cx="10515600" cy="5486400"/>
          </a:xfrm>
        </p:spPr>
        <p:txBody>
          <a:bodyPr/>
          <a:lstStyle>
            <a:lvl1pPr>
              <a:defRPr sz="2000">
                <a:solidFill>
                  <a:schemeClr val="accent1"/>
                </a:solidFill>
              </a:defRPr>
            </a:lvl1pPr>
            <a:lvl2pPr>
              <a:defRPr sz="2000">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reeform: Shape 6">
            <a:extLst>
              <a:ext uri="{FF2B5EF4-FFF2-40B4-BE49-F238E27FC236}">
                <a16:creationId xmlns:a16="http://schemas.microsoft.com/office/drawing/2014/main" id="{B8A68DEE-F6DA-4A93-BFB9-A3F1B4D2748E}"/>
              </a:ext>
              <a:ext uri="{C183D7F6-B498-43B3-948B-1728B52AA6E4}">
                <adec:decorative xmlns:adec="http://schemas.microsoft.com/office/drawing/2017/decorative" val="1"/>
              </a:ext>
            </a:extLst>
          </p:cNvPr>
          <p:cNvSpPr/>
          <p:nvPr userDrawn="1"/>
        </p:nvSpPr>
        <p:spPr>
          <a:xfrm>
            <a:off x="11124784" y="6227064"/>
            <a:ext cx="1067216" cy="0"/>
          </a:xfrm>
          <a:custGeom>
            <a:avLst/>
            <a:gdLst>
              <a:gd name="connsiteX0" fmla="*/ 0 w 12684154"/>
              <a:gd name="connsiteY0" fmla="*/ 0 h 0"/>
              <a:gd name="connsiteX1" fmla="*/ 12684154 w 12684154"/>
              <a:gd name="connsiteY1" fmla="*/ 0 h 0"/>
            </a:gdLst>
            <a:ahLst/>
            <a:cxnLst>
              <a:cxn ang="0">
                <a:pos x="connsiteX0" y="connsiteY0"/>
              </a:cxn>
              <a:cxn ang="0">
                <a:pos x="connsiteX1" y="connsiteY1"/>
              </a:cxn>
            </a:cxnLst>
            <a:rect l="l" t="t" r="r" b="b"/>
            <a:pathLst>
              <a:path w="12684154">
                <a:moveTo>
                  <a:pt x="0" y="0"/>
                </a:moveTo>
                <a:lnTo>
                  <a:pt x="12684154" y="0"/>
                </a:lnTo>
              </a:path>
            </a:pathLst>
          </a:custGeom>
          <a:no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13F2C3F7-CC6E-4093-8620-E9FCAC405B35}"/>
              </a:ext>
              <a:ext uri="{C183D7F6-B498-43B3-948B-1728B52AA6E4}">
                <adec:decorative xmlns:adec="http://schemas.microsoft.com/office/drawing/2017/decorative" val="1"/>
              </a:ext>
            </a:extLst>
          </p:cNvPr>
          <p:cNvSpPr/>
          <p:nvPr userDrawn="1"/>
        </p:nvSpPr>
        <p:spPr>
          <a:xfrm>
            <a:off x="10847832" y="6071759"/>
            <a:ext cx="1344168" cy="0"/>
          </a:xfrm>
          <a:custGeom>
            <a:avLst/>
            <a:gdLst>
              <a:gd name="connsiteX0" fmla="*/ 0 w 10201013"/>
              <a:gd name="connsiteY0" fmla="*/ 0 h 0"/>
              <a:gd name="connsiteX1" fmla="*/ 10201013 w 10201013"/>
              <a:gd name="connsiteY1" fmla="*/ 0 h 0"/>
            </a:gdLst>
            <a:ahLst/>
            <a:cxnLst>
              <a:cxn ang="0">
                <a:pos x="connsiteX0" y="connsiteY0"/>
              </a:cxn>
              <a:cxn ang="0">
                <a:pos x="connsiteX1" y="connsiteY1"/>
              </a:cxn>
            </a:cxnLst>
            <a:rect l="l" t="t" r="r" b="b"/>
            <a:pathLst>
              <a:path w="10201013">
                <a:moveTo>
                  <a:pt x="0" y="0"/>
                </a:moveTo>
                <a:lnTo>
                  <a:pt x="10201013" y="0"/>
                </a:lnTo>
              </a:path>
            </a:pathLst>
          </a:custGeom>
          <a:noFill/>
          <a:ln w="571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04600096-64EE-4617-A677-00CE1EBAEF64}"/>
              </a:ext>
              <a:ext uri="{C183D7F6-B498-43B3-948B-1728B52AA6E4}">
                <adec:decorative xmlns:adec="http://schemas.microsoft.com/office/drawing/2017/decorative" val="1"/>
              </a:ext>
            </a:extLst>
          </p:cNvPr>
          <p:cNvSpPr/>
          <p:nvPr userDrawn="1"/>
        </p:nvSpPr>
        <p:spPr>
          <a:xfrm flipV="1">
            <a:off x="0" y="538580"/>
            <a:ext cx="1028840" cy="0"/>
          </a:xfrm>
          <a:custGeom>
            <a:avLst/>
            <a:gdLst>
              <a:gd name="connsiteX0" fmla="*/ 0 w 12684154"/>
              <a:gd name="connsiteY0" fmla="*/ 0 h 0"/>
              <a:gd name="connsiteX1" fmla="*/ 12684154 w 12684154"/>
              <a:gd name="connsiteY1" fmla="*/ 0 h 0"/>
            </a:gdLst>
            <a:ahLst/>
            <a:cxnLst>
              <a:cxn ang="0">
                <a:pos x="connsiteX0" y="connsiteY0"/>
              </a:cxn>
              <a:cxn ang="0">
                <a:pos x="connsiteX1" y="connsiteY1"/>
              </a:cxn>
            </a:cxnLst>
            <a:rect l="l" t="t" r="r" b="b"/>
            <a:pathLst>
              <a:path w="12684154">
                <a:moveTo>
                  <a:pt x="0" y="0"/>
                </a:moveTo>
                <a:lnTo>
                  <a:pt x="12684154" y="0"/>
                </a:lnTo>
              </a:path>
            </a:pathLst>
          </a:custGeom>
          <a:no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B9E5F454-346E-436B-A271-28E016FDF85B}"/>
              </a:ext>
              <a:ext uri="{C183D7F6-B498-43B3-948B-1728B52AA6E4}">
                <adec:decorative xmlns:adec="http://schemas.microsoft.com/office/drawing/2017/decorative" val="1"/>
              </a:ext>
            </a:extLst>
          </p:cNvPr>
          <p:cNvSpPr/>
          <p:nvPr userDrawn="1"/>
        </p:nvSpPr>
        <p:spPr>
          <a:xfrm flipV="1">
            <a:off x="-1" y="692613"/>
            <a:ext cx="358407" cy="0"/>
          </a:xfrm>
          <a:custGeom>
            <a:avLst/>
            <a:gdLst>
              <a:gd name="connsiteX0" fmla="*/ 0 w 10201013"/>
              <a:gd name="connsiteY0" fmla="*/ 0 h 0"/>
              <a:gd name="connsiteX1" fmla="*/ 10201013 w 10201013"/>
              <a:gd name="connsiteY1" fmla="*/ 0 h 0"/>
            </a:gdLst>
            <a:ahLst/>
            <a:cxnLst>
              <a:cxn ang="0">
                <a:pos x="connsiteX0" y="connsiteY0"/>
              </a:cxn>
              <a:cxn ang="0">
                <a:pos x="connsiteX1" y="connsiteY1"/>
              </a:cxn>
            </a:cxnLst>
            <a:rect l="l" t="t" r="r" b="b"/>
            <a:pathLst>
              <a:path w="10201013">
                <a:moveTo>
                  <a:pt x="0" y="0"/>
                </a:moveTo>
                <a:lnTo>
                  <a:pt x="10201013" y="0"/>
                </a:lnTo>
              </a:path>
            </a:pathLst>
          </a:custGeom>
          <a:no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2361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TE Blue Title, R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3FF67-088A-4F62-B108-1D3DAFCBD35D}"/>
              </a:ext>
            </a:extLst>
          </p:cNvPr>
          <p:cNvSpPr>
            <a:spLocks noGrp="1"/>
          </p:cNvSpPr>
          <p:nvPr>
            <p:ph type="title"/>
          </p:nvPr>
        </p:nvSpPr>
        <p:spPr>
          <a:xfrm>
            <a:off x="838199" y="1499616"/>
            <a:ext cx="10515600" cy="647025"/>
          </a:xfrm>
        </p:spPr>
        <p:txBody>
          <a:bodyPr anchor="t">
            <a:normAutofit/>
          </a:bodyPr>
          <a:lstStyle>
            <a:lvl1pPr>
              <a:defRPr sz="3200">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4EC32CE-7A5E-4DFC-B186-9A6189FE4933}"/>
              </a:ext>
            </a:extLst>
          </p:cNvPr>
          <p:cNvSpPr>
            <a:spLocks noGrp="1"/>
          </p:cNvSpPr>
          <p:nvPr>
            <p:ph sz="half" idx="1"/>
          </p:nvPr>
        </p:nvSpPr>
        <p:spPr>
          <a:xfrm>
            <a:off x="838201" y="2458082"/>
            <a:ext cx="10515597" cy="3562988"/>
          </a:xfrm>
        </p:spPr>
        <p:txBody>
          <a:bodyPr>
            <a:normAutofit/>
          </a:bodyPr>
          <a:lstStyle>
            <a:lvl1pPr>
              <a:defRPr sz="2000">
                <a:solidFill>
                  <a:schemeClr val="accent3"/>
                </a:solidFill>
              </a:defRPr>
            </a:lvl1pPr>
            <a:lvl2pPr>
              <a:defRPr sz="2000">
                <a:solidFill>
                  <a:schemeClr val="accent3"/>
                </a:solidFill>
              </a:defRPr>
            </a:lvl2pPr>
            <a:lvl3pPr>
              <a:defRPr sz="1800">
                <a:solidFill>
                  <a:schemeClr val="accent3"/>
                </a:solidFill>
              </a:defRPr>
            </a:lvl3pPr>
            <a:lvl4pPr>
              <a:defRPr sz="1800">
                <a:solidFill>
                  <a:schemeClr val="accent3"/>
                </a:solidFill>
              </a:defRPr>
            </a:lvl4pPr>
            <a:lvl5pPr>
              <a:defRPr sz="1600">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Cascade RTE">
            <a:extLst>
              <a:ext uri="{FF2B5EF4-FFF2-40B4-BE49-F238E27FC236}">
                <a16:creationId xmlns:a16="http://schemas.microsoft.com/office/drawing/2014/main" id="{8F8B5E9C-133A-40AE-8F9C-D28F983D461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162" r="162"/>
          <a:stretch/>
        </p:blipFill>
        <p:spPr>
          <a:xfrm>
            <a:off x="2071687" y="231423"/>
            <a:ext cx="8048625" cy="1133475"/>
          </a:xfrm>
          <a:prstGeom prst="rect">
            <a:avLst/>
          </a:prstGeom>
        </p:spPr>
      </p:pic>
      <p:sp>
        <p:nvSpPr>
          <p:cNvPr id="8" name="Freeform: Shape 7">
            <a:extLst>
              <a:ext uri="{FF2B5EF4-FFF2-40B4-BE49-F238E27FC236}">
                <a16:creationId xmlns:a16="http://schemas.microsoft.com/office/drawing/2014/main" id="{6CCE3D5C-19D2-43DD-AD4C-567B707D8B4E}"/>
              </a:ext>
              <a:ext uri="{C183D7F6-B498-43B3-948B-1728B52AA6E4}">
                <adec:decorative xmlns:adec="http://schemas.microsoft.com/office/drawing/2017/decorative" val="1"/>
              </a:ext>
            </a:extLst>
          </p:cNvPr>
          <p:cNvSpPr/>
          <p:nvPr userDrawn="1"/>
        </p:nvSpPr>
        <p:spPr>
          <a:xfrm flipV="1">
            <a:off x="0" y="2075687"/>
            <a:ext cx="2188338" cy="0"/>
          </a:xfrm>
          <a:custGeom>
            <a:avLst/>
            <a:gdLst>
              <a:gd name="connsiteX0" fmla="*/ 0 w 12684154"/>
              <a:gd name="connsiteY0" fmla="*/ 0 h 0"/>
              <a:gd name="connsiteX1" fmla="*/ 12684154 w 12684154"/>
              <a:gd name="connsiteY1" fmla="*/ 0 h 0"/>
            </a:gdLst>
            <a:ahLst/>
            <a:cxnLst>
              <a:cxn ang="0">
                <a:pos x="connsiteX0" y="connsiteY0"/>
              </a:cxn>
              <a:cxn ang="0">
                <a:pos x="connsiteX1" y="connsiteY1"/>
              </a:cxn>
            </a:cxnLst>
            <a:rect l="l" t="t" r="r" b="b"/>
            <a:pathLst>
              <a:path w="12684154">
                <a:moveTo>
                  <a:pt x="0" y="0"/>
                </a:moveTo>
                <a:lnTo>
                  <a:pt x="12684154" y="0"/>
                </a:lnTo>
              </a:path>
            </a:pathLst>
          </a:custGeom>
          <a:noFill/>
          <a:ln w="762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E57AEA7-376A-4344-9BC3-086BAC081210}"/>
              </a:ext>
              <a:ext uri="{C183D7F6-B498-43B3-948B-1728B52AA6E4}">
                <adec:decorative xmlns:adec="http://schemas.microsoft.com/office/drawing/2017/decorative" val="1"/>
              </a:ext>
            </a:extLst>
          </p:cNvPr>
          <p:cNvSpPr/>
          <p:nvPr userDrawn="1"/>
        </p:nvSpPr>
        <p:spPr>
          <a:xfrm flipV="1">
            <a:off x="0" y="2276855"/>
            <a:ext cx="1517904" cy="0"/>
          </a:xfrm>
          <a:custGeom>
            <a:avLst/>
            <a:gdLst>
              <a:gd name="connsiteX0" fmla="*/ 0 w 10201013"/>
              <a:gd name="connsiteY0" fmla="*/ 0 h 0"/>
              <a:gd name="connsiteX1" fmla="*/ 10201013 w 10201013"/>
              <a:gd name="connsiteY1" fmla="*/ 0 h 0"/>
            </a:gdLst>
            <a:ahLst/>
            <a:cxnLst>
              <a:cxn ang="0">
                <a:pos x="connsiteX0" y="connsiteY0"/>
              </a:cxn>
              <a:cxn ang="0">
                <a:pos x="connsiteX1" y="connsiteY1"/>
              </a:cxn>
            </a:cxnLst>
            <a:rect l="l" t="t" r="r" b="b"/>
            <a:pathLst>
              <a:path w="10201013">
                <a:moveTo>
                  <a:pt x="0" y="0"/>
                </a:moveTo>
                <a:lnTo>
                  <a:pt x="10201013" y="0"/>
                </a:lnTo>
              </a:path>
            </a:pathLst>
          </a:custGeom>
          <a:noFill/>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8676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TE Teal Title, Purp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3FF67-088A-4F62-B108-1D3DAFCBD35D}"/>
              </a:ext>
            </a:extLst>
          </p:cNvPr>
          <p:cNvSpPr>
            <a:spLocks noGrp="1"/>
          </p:cNvSpPr>
          <p:nvPr>
            <p:ph type="title"/>
          </p:nvPr>
        </p:nvSpPr>
        <p:spPr>
          <a:xfrm>
            <a:off x="838199" y="1499616"/>
            <a:ext cx="10515600" cy="647025"/>
          </a:xfrm>
        </p:spPr>
        <p:txBody>
          <a:bodyPr anchor="t">
            <a:normAutofit/>
          </a:bodyPr>
          <a:lstStyle>
            <a:lvl1pPr>
              <a:defRPr sz="3200">
                <a:solidFill>
                  <a:schemeClr val="accent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4EC32CE-7A5E-4DFC-B186-9A6189FE4933}"/>
              </a:ext>
            </a:extLst>
          </p:cNvPr>
          <p:cNvSpPr>
            <a:spLocks noGrp="1"/>
          </p:cNvSpPr>
          <p:nvPr>
            <p:ph sz="half" idx="1"/>
          </p:nvPr>
        </p:nvSpPr>
        <p:spPr>
          <a:xfrm>
            <a:off x="838201" y="2458082"/>
            <a:ext cx="10515597" cy="3562988"/>
          </a:xfrm>
        </p:spPr>
        <p:txBody>
          <a:bodyPr/>
          <a:lstStyle>
            <a:lvl1pPr>
              <a:defRPr sz="2000">
                <a:solidFill>
                  <a:schemeClr val="accent6"/>
                </a:solidFill>
              </a:defRPr>
            </a:lvl1pPr>
            <a:lvl2pPr>
              <a:defRPr sz="2000">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Cascade RTE">
            <a:extLst>
              <a:ext uri="{FF2B5EF4-FFF2-40B4-BE49-F238E27FC236}">
                <a16:creationId xmlns:a16="http://schemas.microsoft.com/office/drawing/2014/main" id="{8F8B5E9C-133A-40AE-8F9C-D28F983D461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162" r="162"/>
          <a:stretch/>
        </p:blipFill>
        <p:spPr>
          <a:xfrm>
            <a:off x="2071687" y="231423"/>
            <a:ext cx="8048625" cy="1133475"/>
          </a:xfrm>
          <a:prstGeom prst="rect">
            <a:avLst/>
          </a:prstGeom>
        </p:spPr>
      </p:pic>
      <p:sp>
        <p:nvSpPr>
          <p:cNvPr id="8" name="Freeform: Shape 7">
            <a:extLst>
              <a:ext uri="{FF2B5EF4-FFF2-40B4-BE49-F238E27FC236}">
                <a16:creationId xmlns:a16="http://schemas.microsoft.com/office/drawing/2014/main" id="{6CCE3D5C-19D2-43DD-AD4C-567B707D8B4E}"/>
              </a:ext>
              <a:ext uri="{C183D7F6-B498-43B3-948B-1728B52AA6E4}">
                <adec:decorative xmlns:adec="http://schemas.microsoft.com/office/drawing/2017/decorative" val="1"/>
              </a:ext>
            </a:extLst>
          </p:cNvPr>
          <p:cNvSpPr/>
          <p:nvPr userDrawn="1"/>
        </p:nvSpPr>
        <p:spPr>
          <a:xfrm flipV="1">
            <a:off x="0" y="2075686"/>
            <a:ext cx="2188338" cy="0"/>
          </a:xfrm>
          <a:custGeom>
            <a:avLst/>
            <a:gdLst>
              <a:gd name="connsiteX0" fmla="*/ 0 w 12684154"/>
              <a:gd name="connsiteY0" fmla="*/ 0 h 0"/>
              <a:gd name="connsiteX1" fmla="*/ 12684154 w 12684154"/>
              <a:gd name="connsiteY1" fmla="*/ 0 h 0"/>
            </a:gdLst>
            <a:ahLst/>
            <a:cxnLst>
              <a:cxn ang="0">
                <a:pos x="connsiteX0" y="connsiteY0"/>
              </a:cxn>
              <a:cxn ang="0">
                <a:pos x="connsiteX1" y="connsiteY1"/>
              </a:cxn>
            </a:cxnLst>
            <a:rect l="l" t="t" r="r" b="b"/>
            <a:pathLst>
              <a:path w="12684154">
                <a:moveTo>
                  <a:pt x="0" y="0"/>
                </a:moveTo>
                <a:lnTo>
                  <a:pt x="12684154" y="0"/>
                </a:lnTo>
              </a:path>
            </a:pathLst>
          </a:cu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E57AEA7-376A-4344-9BC3-086BAC081210}"/>
              </a:ext>
              <a:ext uri="{C183D7F6-B498-43B3-948B-1728B52AA6E4}">
                <adec:decorative xmlns:adec="http://schemas.microsoft.com/office/drawing/2017/decorative" val="1"/>
              </a:ext>
            </a:extLst>
          </p:cNvPr>
          <p:cNvSpPr/>
          <p:nvPr userDrawn="1"/>
        </p:nvSpPr>
        <p:spPr>
          <a:xfrm flipV="1">
            <a:off x="0" y="2276854"/>
            <a:ext cx="1517904" cy="0"/>
          </a:xfrm>
          <a:custGeom>
            <a:avLst/>
            <a:gdLst>
              <a:gd name="connsiteX0" fmla="*/ 0 w 10201013"/>
              <a:gd name="connsiteY0" fmla="*/ 0 h 0"/>
              <a:gd name="connsiteX1" fmla="*/ 10201013 w 10201013"/>
              <a:gd name="connsiteY1" fmla="*/ 0 h 0"/>
            </a:gdLst>
            <a:ahLst/>
            <a:cxnLst>
              <a:cxn ang="0">
                <a:pos x="connsiteX0" y="connsiteY0"/>
              </a:cxn>
              <a:cxn ang="0">
                <a:pos x="connsiteX1" y="connsiteY1"/>
              </a:cxn>
            </a:cxnLst>
            <a:rect l="l" t="t" r="r" b="b"/>
            <a:pathLst>
              <a:path w="10201013">
                <a:moveTo>
                  <a:pt x="0" y="0"/>
                </a:moveTo>
                <a:lnTo>
                  <a:pt x="10201013" y="0"/>
                </a:lnTo>
              </a:path>
            </a:pathLst>
          </a:custGeom>
          <a:noFill/>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455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TE Red Title, Blu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3FF67-088A-4F62-B108-1D3DAFCBD35D}"/>
              </a:ext>
            </a:extLst>
          </p:cNvPr>
          <p:cNvSpPr>
            <a:spLocks noGrp="1"/>
          </p:cNvSpPr>
          <p:nvPr>
            <p:ph type="title"/>
          </p:nvPr>
        </p:nvSpPr>
        <p:spPr>
          <a:xfrm>
            <a:off x="838199" y="1499616"/>
            <a:ext cx="10515600" cy="647025"/>
          </a:xfrm>
        </p:spPr>
        <p:txBody>
          <a:bodyPr anchor="t">
            <a:normAutofit/>
          </a:bodyPr>
          <a:lstStyle>
            <a:lvl1pPr>
              <a:defRPr sz="3200">
                <a:solidFill>
                  <a:schemeClr val="accent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4EC32CE-7A5E-4DFC-B186-9A6189FE4933}"/>
              </a:ext>
            </a:extLst>
          </p:cNvPr>
          <p:cNvSpPr>
            <a:spLocks noGrp="1"/>
          </p:cNvSpPr>
          <p:nvPr>
            <p:ph sz="half" idx="1"/>
          </p:nvPr>
        </p:nvSpPr>
        <p:spPr>
          <a:xfrm>
            <a:off x="838201" y="2458082"/>
            <a:ext cx="10515597" cy="3562988"/>
          </a:xfrm>
        </p:spPr>
        <p:txBody>
          <a:bodyPr/>
          <a:lstStyle>
            <a:lvl1pPr>
              <a:defRPr sz="2000">
                <a:solidFill>
                  <a:schemeClr val="accent1"/>
                </a:solidFill>
              </a:defRPr>
            </a:lvl1pPr>
            <a:lvl2pPr>
              <a:defRPr sz="2000">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Cascade RTE">
            <a:extLst>
              <a:ext uri="{FF2B5EF4-FFF2-40B4-BE49-F238E27FC236}">
                <a16:creationId xmlns:a16="http://schemas.microsoft.com/office/drawing/2014/main" id="{8F8B5E9C-133A-40AE-8F9C-D28F983D461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162" r="162"/>
          <a:stretch/>
        </p:blipFill>
        <p:spPr>
          <a:xfrm>
            <a:off x="2071687" y="231423"/>
            <a:ext cx="8048625" cy="1133475"/>
          </a:xfrm>
          <a:prstGeom prst="rect">
            <a:avLst/>
          </a:prstGeom>
        </p:spPr>
      </p:pic>
      <p:sp>
        <p:nvSpPr>
          <p:cNvPr id="7" name="Freeform: Shape 6">
            <a:extLst>
              <a:ext uri="{FF2B5EF4-FFF2-40B4-BE49-F238E27FC236}">
                <a16:creationId xmlns:a16="http://schemas.microsoft.com/office/drawing/2014/main" id="{5C3E73DD-9C2F-4EAE-AF12-18CF987890FC}"/>
              </a:ext>
              <a:ext uri="{C183D7F6-B498-43B3-948B-1728B52AA6E4}">
                <adec:decorative xmlns:adec="http://schemas.microsoft.com/office/drawing/2017/decorative" val="1"/>
              </a:ext>
            </a:extLst>
          </p:cNvPr>
          <p:cNvSpPr/>
          <p:nvPr userDrawn="1"/>
        </p:nvSpPr>
        <p:spPr>
          <a:xfrm flipV="1">
            <a:off x="0" y="2075687"/>
            <a:ext cx="2188337" cy="0"/>
          </a:xfrm>
          <a:custGeom>
            <a:avLst/>
            <a:gdLst>
              <a:gd name="connsiteX0" fmla="*/ 0 w 12684154"/>
              <a:gd name="connsiteY0" fmla="*/ 0 h 0"/>
              <a:gd name="connsiteX1" fmla="*/ 12684154 w 12684154"/>
              <a:gd name="connsiteY1" fmla="*/ 0 h 0"/>
            </a:gdLst>
            <a:ahLst/>
            <a:cxnLst>
              <a:cxn ang="0">
                <a:pos x="connsiteX0" y="connsiteY0"/>
              </a:cxn>
              <a:cxn ang="0">
                <a:pos x="connsiteX1" y="connsiteY1"/>
              </a:cxn>
            </a:cxnLst>
            <a:rect l="l" t="t" r="r" b="b"/>
            <a:pathLst>
              <a:path w="12684154">
                <a:moveTo>
                  <a:pt x="0" y="0"/>
                </a:moveTo>
                <a:lnTo>
                  <a:pt x="12684154" y="0"/>
                </a:lnTo>
              </a:path>
            </a:pathLst>
          </a:cu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CEAF1E7-50C6-45D9-8BBC-97C910F66FC5}"/>
              </a:ext>
              <a:ext uri="{C183D7F6-B498-43B3-948B-1728B52AA6E4}">
                <adec:decorative xmlns:adec="http://schemas.microsoft.com/office/drawing/2017/decorative" val="1"/>
              </a:ext>
            </a:extLst>
          </p:cNvPr>
          <p:cNvSpPr/>
          <p:nvPr userDrawn="1"/>
        </p:nvSpPr>
        <p:spPr>
          <a:xfrm flipV="1">
            <a:off x="0" y="2276854"/>
            <a:ext cx="1517904" cy="0"/>
          </a:xfrm>
          <a:custGeom>
            <a:avLst/>
            <a:gdLst>
              <a:gd name="connsiteX0" fmla="*/ 0 w 10201013"/>
              <a:gd name="connsiteY0" fmla="*/ 0 h 0"/>
              <a:gd name="connsiteX1" fmla="*/ 10201013 w 10201013"/>
              <a:gd name="connsiteY1" fmla="*/ 0 h 0"/>
            </a:gdLst>
            <a:ahLst/>
            <a:cxnLst>
              <a:cxn ang="0">
                <a:pos x="connsiteX0" y="connsiteY0"/>
              </a:cxn>
              <a:cxn ang="0">
                <a:pos x="connsiteX1" y="connsiteY1"/>
              </a:cxn>
            </a:cxnLst>
            <a:rect l="l" t="t" r="r" b="b"/>
            <a:pathLst>
              <a:path w="10201013">
                <a:moveTo>
                  <a:pt x="0" y="0"/>
                </a:moveTo>
                <a:lnTo>
                  <a:pt x="10201013" y="0"/>
                </a:lnTo>
              </a:path>
            </a:pathLst>
          </a:custGeom>
          <a:noFill/>
          <a:ln w="762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6670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RTE Red Title, Blu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3FF67-088A-4F62-B108-1D3DAFCBD35D}"/>
              </a:ext>
            </a:extLst>
          </p:cNvPr>
          <p:cNvSpPr>
            <a:spLocks noGrp="1"/>
          </p:cNvSpPr>
          <p:nvPr>
            <p:ph type="title"/>
          </p:nvPr>
        </p:nvSpPr>
        <p:spPr>
          <a:xfrm>
            <a:off x="838199" y="1499616"/>
            <a:ext cx="10515600" cy="647025"/>
          </a:xfrm>
        </p:spPr>
        <p:txBody>
          <a:bodyPr anchor="t">
            <a:normAutofit/>
          </a:bodyPr>
          <a:lstStyle>
            <a:lvl1pPr>
              <a:defRPr sz="3200">
                <a:solidFill>
                  <a:schemeClr val="accent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4EC32CE-7A5E-4DFC-B186-9A6189FE4933}"/>
              </a:ext>
            </a:extLst>
          </p:cNvPr>
          <p:cNvSpPr>
            <a:spLocks noGrp="1"/>
          </p:cNvSpPr>
          <p:nvPr>
            <p:ph sz="half" idx="1"/>
          </p:nvPr>
        </p:nvSpPr>
        <p:spPr>
          <a:xfrm>
            <a:off x="838201" y="2458082"/>
            <a:ext cx="10515597" cy="3562988"/>
          </a:xfrm>
        </p:spPr>
        <p:txBody>
          <a:bodyPr/>
          <a:lstStyle>
            <a:lvl1pPr>
              <a:defRPr sz="2000">
                <a:solidFill>
                  <a:schemeClr val="accent1"/>
                </a:solidFill>
              </a:defRPr>
            </a:lvl1pPr>
            <a:lvl2pPr>
              <a:defRPr sz="2000">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reeform: Shape 6">
            <a:extLst>
              <a:ext uri="{FF2B5EF4-FFF2-40B4-BE49-F238E27FC236}">
                <a16:creationId xmlns:a16="http://schemas.microsoft.com/office/drawing/2014/main" id="{5C3E73DD-9C2F-4EAE-AF12-18CF987890FC}"/>
              </a:ext>
              <a:ext uri="{C183D7F6-B498-43B3-948B-1728B52AA6E4}">
                <adec:decorative xmlns:adec="http://schemas.microsoft.com/office/drawing/2017/decorative" val="1"/>
              </a:ext>
            </a:extLst>
          </p:cNvPr>
          <p:cNvSpPr/>
          <p:nvPr userDrawn="1"/>
        </p:nvSpPr>
        <p:spPr>
          <a:xfrm flipV="1">
            <a:off x="0" y="2075686"/>
            <a:ext cx="2188338" cy="0"/>
          </a:xfrm>
          <a:custGeom>
            <a:avLst/>
            <a:gdLst>
              <a:gd name="connsiteX0" fmla="*/ 0 w 12684154"/>
              <a:gd name="connsiteY0" fmla="*/ 0 h 0"/>
              <a:gd name="connsiteX1" fmla="*/ 12684154 w 12684154"/>
              <a:gd name="connsiteY1" fmla="*/ 0 h 0"/>
            </a:gdLst>
            <a:ahLst/>
            <a:cxnLst>
              <a:cxn ang="0">
                <a:pos x="connsiteX0" y="connsiteY0"/>
              </a:cxn>
              <a:cxn ang="0">
                <a:pos x="connsiteX1" y="connsiteY1"/>
              </a:cxn>
            </a:cxnLst>
            <a:rect l="l" t="t" r="r" b="b"/>
            <a:pathLst>
              <a:path w="12684154">
                <a:moveTo>
                  <a:pt x="0" y="0"/>
                </a:moveTo>
                <a:lnTo>
                  <a:pt x="12684154" y="0"/>
                </a:lnTo>
              </a:path>
            </a:pathLst>
          </a:cu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CEAF1E7-50C6-45D9-8BBC-97C910F66FC5}"/>
              </a:ext>
              <a:ext uri="{C183D7F6-B498-43B3-948B-1728B52AA6E4}">
                <adec:decorative xmlns:adec="http://schemas.microsoft.com/office/drawing/2017/decorative" val="1"/>
              </a:ext>
            </a:extLst>
          </p:cNvPr>
          <p:cNvSpPr/>
          <p:nvPr userDrawn="1"/>
        </p:nvSpPr>
        <p:spPr>
          <a:xfrm flipV="1">
            <a:off x="0" y="2276854"/>
            <a:ext cx="1517904" cy="0"/>
          </a:xfrm>
          <a:custGeom>
            <a:avLst/>
            <a:gdLst>
              <a:gd name="connsiteX0" fmla="*/ 0 w 10201013"/>
              <a:gd name="connsiteY0" fmla="*/ 0 h 0"/>
              <a:gd name="connsiteX1" fmla="*/ 10201013 w 10201013"/>
              <a:gd name="connsiteY1" fmla="*/ 0 h 0"/>
            </a:gdLst>
            <a:ahLst/>
            <a:cxnLst>
              <a:cxn ang="0">
                <a:pos x="connsiteX0" y="connsiteY0"/>
              </a:cxn>
              <a:cxn ang="0">
                <a:pos x="connsiteX1" y="connsiteY1"/>
              </a:cxn>
            </a:cxnLst>
            <a:rect l="l" t="t" r="r" b="b"/>
            <a:pathLst>
              <a:path w="10201013">
                <a:moveTo>
                  <a:pt x="0" y="0"/>
                </a:moveTo>
                <a:lnTo>
                  <a:pt x="10201013" y="0"/>
                </a:lnTo>
              </a:path>
            </a:pathLst>
          </a:custGeom>
          <a:noFill/>
          <a:ln w="762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6160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3A1327-B53C-4DBF-9FE4-1C02785AECE0}"/>
              </a:ext>
            </a:extLst>
          </p:cNvPr>
          <p:cNvSpPr>
            <a:spLocks noGrp="1"/>
          </p:cNvSpPr>
          <p:nvPr>
            <p:ph type="title"/>
          </p:nvPr>
        </p:nvSpPr>
        <p:spPr>
          <a:xfrm>
            <a:off x="838200" y="365125"/>
            <a:ext cx="10515600" cy="64922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2458B5C0-6151-426D-8F2C-F3912E1CDFDF}"/>
              </a:ext>
            </a:extLst>
          </p:cNvPr>
          <p:cNvSpPr>
            <a:spLocks noGrp="1"/>
          </p:cNvSpPr>
          <p:nvPr>
            <p:ph type="body" idx="1"/>
          </p:nvPr>
        </p:nvSpPr>
        <p:spPr>
          <a:xfrm>
            <a:off x="838200" y="1325879"/>
            <a:ext cx="10515600" cy="479145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FAB860B-3CFB-43FB-B26C-75389FBE2D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9ACFD-670D-475D-8A1C-346CA5D6DA22}" type="slidenum">
              <a:rPr lang="en-US" smtClean="0"/>
              <a:t>‹#›</a:t>
            </a:fld>
            <a:endParaRPr lang="en-US" dirty="0"/>
          </a:p>
        </p:txBody>
      </p:sp>
      <p:sp>
        <p:nvSpPr>
          <p:cNvPr id="8" name="Oval 7">
            <a:extLst>
              <a:ext uri="{FF2B5EF4-FFF2-40B4-BE49-F238E27FC236}">
                <a16:creationId xmlns:a16="http://schemas.microsoft.com/office/drawing/2014/main" id="{6154D1AE-D887-4861-82B1-09679735200F}"/>
              </a:ext>
            </a:extLst>
          </p:cNvPr>
          <p:cNvSpPr/>
          <p:nvPr userDrawn="1"/>
        </p:nvSpPr>
        <p:spPr>
          <a:xfrm>
            <a:off x="345363" y="6220448"/>
            <a:ext cx="521721" cy="521721"/>
          </a:xfrm>
          <a:prstGeom prst="ellipse">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6E2962A-FD0A-44E0-A592-F25F6A758D22}"/>
              </a:ext>
            </a:extLst>
          </p:cNvPr>
          <p:cNvSpPr txBox="1"/>
          <p:nvPr userDrawn="1"/>
        </p:nvSpPr>
        <p:spPr>
          <a:xfrm>
            <a:off x="290695" y="6342808"/>
            <a:ext cx="1758792" cy="276999"/>
          </a:xfrm>
          <a:prstGeom prst="rect">
            <a:avLst/>
          </a:prstGeom>
          <a:noFill/>
        </p:spPr>
        <p:txBody>
          <a:bodyPr wrap="square" rtlCol="0">
            <a:spAutoFit/>
          </a:bodyPr>
          <a:lstStyle/>
          <a:p>
            <a:r>
              <a:rPr lang="en-US" sz="1200" b="1" dirty="0">
                <a:solidFill>
                  <a:schemeClr val="accent1"/>
                </a:solidFill>
              </a:rPr>
              <a:t>GAAD</a:t>
            </a:r>
            <a:r>
              <a:rPr lang="en-US" sz="1200" b="1" spc="450" baseline="0" dirty="0">
                <a:solidFill>
                  <a:schemeClr val="accent1"/>
                </a:solidFill>
              </a:rPr>
              <a:t> </a:t>
            </a:r>
            <a:r>
              <a:rPr lang="en-US" sz="1200" b="1" spc="0" baseline="0" dirty="0">
                <a:solidFill>
                  <a:schemeClr val="accent1"/>
                </a:solidFill>
              </a:rPr>
              <a:t>UC</a:t>
            </a:r>
          </a:p>
        </p:txBody>
      </p:sp>
      <p:sp>
        <p:nvSpPr>
          <p:cNvPr id="11" name="Rounded Rectangle 28">
            <a:extLst>
              <a:ext uri="{FF2B5EF4-FFF2-40B4-BE49-F238E27FC236}">
                <a16:creationId xmlns:a16="http://schemas.microsoft.com/office/drawing/2014/main" id="{DAC31C01-48D0-4636-8061-9CA257417924}"/>
              </a:ext>
            </a:extLst>
          </p:cNvPr>
          <p:cNvSpPr/>
          <p:nvPr userDrawn="1"/>
        </p:nvSpPr>
        <p:spPr>
          <a:xfrm rot="19134188">
            <a:off x="702778" y="6608941"/>
            <a:ext cx="164306" cy="116752"/>
          </a:xfrm>
          <a:prstGeom prst="roundRect">
            <a:avLst/>
          </a:prstGeom>
          <a:solidFill>
            <a:schemeClr val="bg1"/>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729D8F1-234D-4CFE-89EF-291A5B95B97B}"/>
              </a:ext>
            </a:extLst>
          </p:cNvPr>
          <p:cNvSpPr/>
          <p:nvPr userDrawn="1"/>
        </p:nvSpPr>
        <p:spPr>
          <a:xfrm>
            <a:off x="10761005" y="6345936"/>
            <a:ext cx="1073372" cy="276999"/>
          </a:xfrm>
          <a:prstGeom prst="rect">
            <a:avLst/>
          </a:prstGeom>
        </p:spPr>
        <p:txBody>
          <a:bodyPr wrap="none" rIns="0">
            <a:spAutoFit/>
          </a:bodyPr>
          <a:lstStyle/>
          <a:p>
            <a:pPr algn="r"/>
            <a:r>
              <a:rPr lang="en-US" sz="1200" b="1" spc="0" baseline="0" dirty="0">
                <a:solidFill>
                  <a:schemeClr val="accent1"/>
                </a:solidFill>
              </a:rPr>
              <a:t> May 19, 2022</a:t>
            </a:r>
          </a:p>
        </p:txBody>
      </p:sp>
    </p:spTree>
    <p:extLst>
      <p:ext uri="{BB962C8B-B14F-4D97-AF65-F5344CB8AC3E}">
        <p14:creationId xmlns:p14="http://schemas.microsoft.com/office/powerpoint/2010/main" val="579312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1" r:id="rId3"/>
    <p:sldLayoutId id="2147483678" r:id="rId4"/>
    <p:sldLayoutId id="2147483682" r:id="rId5"/>
    <p:sldLayoutId id="2147483677" r:id="rId6"/>
    <p:sldLayoutId id="2147483683" r:id="rId7"/>
    <p:sldLayoutId id="2147483679" r:id="rId8"/>
    <p:sldLayoutId id="2147483684" r:id="rId9"/>
    <p:sldLayoutId id="2147483654" r:id="rId10"/>
    <p:sldLayoutId id="2147483680" r:id="rId11"/>
    <p:sldLayoutId id="2147483655" r:id="rId12"/>
  </p:sldLayoutIdLst>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114000"/>
        </a:lnSpc>
        <a:spcBef>
          <a:spcPts val="1000"/>
        </a:spcBef>
        <a:spcAft>
          <a:spcPts val="400"/>
        </a:spcAft>
        <a:buFont typeface="Arial" panose="020B0604020202020204" pitchFamily="34" charset="0"/>
        <a:buChar char="•"/>
        <a:defRPr sz="2200" b="1" kern="1200">
          <a:solidFill>
            <a:schemeClr val="accent3"/>
          </a:solidFill>
          <a:latin typeface="+mn-lt"/>
          <a:ea typeface="+mn-ea"/>
          <a:cs typeface="+mn-cs"/>
        </a:defRPr>
      </a:lvl1pPr>
      <a:lvl2pPr marL="685800" indent="-228600" algn="l" defTabSz="914400" rtl="0" eaLnBrk="1" latinLnBrk="0" hangingPunct="1">
        <a:lnSpc>
          <a:spcPct val="114000"/>
        </a:lnSpc>
        <a:spcBef>
          <a:spcPts val="500"/>
        </a:spcBef>
        <a:spcAft>
          <a:spcPts val="400"/>
        </a:spcAft>
        <a:buFont typeface="Arial" panose="020B0604020202020204" pitchFamily="34" charset="0"/>
        <a:buChar char="•"/>
        <a:defRPr sz="2200" b="1" kern="1200">
          <a:solidFill>
            <a:schemeClr val="accent3"/>
          </a:solidFill>
          <a:latin typeface="+mn-lt"/>
          <a:ea typeface="+mn-ea"/>
          <a:cs typeface="+mn-cs"/>
        </a:defRPr>
      </a:lvl2pPr>
      <a:lvl3pPr marL="1143000" indent="-228600" algn="l" defTabSz="914400" rtl="0" eaLnBrk="1" latinLnBrk="0" hangingPunct="1">
        <a:lnSpc>
          <a:spcPct val="114000"/>
        </a:lnSpc>
        <a:spcBef>
          <a:spcPts val="500"/>
        </a:spcBef>
        <a:spcAft>
          <a:spcPts val="400"/>
        </a:spcAft>
        <a:buFont typeface="Arial" panose="020B0604020202020204" pitchFamily="34" charset="0"/>
        <a:buChar char="•"/>
        <a:defRPr sz="1800" b="1" kern="1200">
          <a:solidFill>
            <a:schemeClr val="accent3"/>
          </a:solidFill>
          <a:latin typeface="+mn-lt"/>
          <a:ea typeface="+mn-ea"/>
          <a:cs typeface="+mn-cs"/>
        </a:defRPr>
      </a:lvl3pPr>
      <a:lvl4pPr marL="1600200" indent="-228600" algn="l" defTabSz="914400" rtl="0" eaLnBrk="1" latinLnBrk="0" hangingPunct="1">
        <a:lnSpc>
          <a:spcPct val="114000"/>
        </a:lnSpc>
        <a:spcBef>
          <a:spcPts val="500"/>
        </a:spcBef>
        <a:spcAft>
          <a:spcPts val="400"/>
        </a:spcAft>
        <a:buFont typeface="Arial" panose="020B0604020202020204" pitchFamily="34" charset="0"/>
        <a:buChar char="•"/>
        <a:defRPr sz="1800" b="1" kern="1200">
          <a:solidFill>
            <a:schemeClr val="accent3"/>
          </a:solidFill>
          <a:latin typeface="+mn-lt"/>
          <a:ea typeface="+mn-ea"/>
          <a:cs typeface="+mn-cs"/>
        </a:defRPr>
      </a:lvl4pPr>
      <a:lvl5pPr marL="2057400" indent="-228600" algn="l" defTabSz="914400" rtl="0" eaLnBrk="1" latinLnBrk="0" hangingPunct="1">
        <a:lnSpc>
          <a:spcPct val="114000"/>
        </a:lnSpc>
        <a:spcBef>
          <a:spcPts val="500"/>
        </a:spcBef>
        <a:spcAft>
          <a:spcPts val="400"/>
        </a:spcAft>
        <a:buFont typeface="Arial" panose="020B0604020202020204" pitchFamily="34" charset="0"/>
        <a:buChar char="•"/>
        <a:defRPr sz="1600" b="1"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3E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3A1327-B53C-4DBF-9FE4-1C02785AECE0}"/>
              </a:ext>
            </a:extLst>
          </p:cNvPr>
          <p:cNvSpPr>
            <a:spLocks noGrp="1"/>
          </p:cNvSpPr>
          <p:nvPr>
            <p:ph type="title"/>
          </p:nvPr>
        </p:nvSpPr>
        <p:spPr>
          <a:xfrm>
            <a:off x="838200" y="365125"/>
            <a:ext cx="10515600" cy="64922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2458B5C0-6151-426D-8F2C-F3912E1CDFDF}"/>
              </a:ext>
            </a:extLst>
          </p:cNvPr>
          <p:cNvSpPr>
            <a:spLocks noGrp="1"/>
          </p:cNvSpPr>
          <p:nvPr>
            <p:ph type="body" idx="1"/>
          </p:nvPr>
        </p:nvSpPr>
        <p:spPr>
          <a:xfrm>
            <a:off x="838200" y="1325880"/>
            <a:ext cx="10515600" cy="479145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FAB860B-3CFB-43FB-B26C-75389FBE2D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9ACFD-670D-475D-8A1C-346CA5D6DA22}" type="slidenum">
              <a:rPr lang="en-US" smtClean="0"/>
              <a:t>‹#›</a:t>
            </a:fld>
            <a:endParaRPr lang="en-US" dirty="0"/>
          </a:p>
        </p:txBody>
      </p:sp>
      <p:sp>
        <p:nvSpPr>
          <p:cNvPr id="19" name="Oval 18">
            <a:extLst>
              <a:ext uri="{FF2B5EF4-FFF2-40B4-BE49-F238E27FC236}">
                <a16:creationId xmlns:a16="http://schemas.microsoft.com/office/drawing/2014/main" id="{A3E13EC6-03F1-4F42-9D3E-0072CD96A4E3}"/>
              </a:ext>
            </a:extLst>
          </p:cNvPr>
          <p:cNvSpPr/>
          <p:nvPr userDrawn="1"/>
        </p:nvSpPr>
        <p:spPr>
          <a:xfrm>
            <a:off x="345363" y="6220448"/>
            <a:ext cx="521721" cy="521721"/>
          </a:xfrm>
          <a:prstGeom prst="ellipse">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2359C91-22A3-494E-9804-A5B6549795BB}"/>
              </a:ext>
            </a:extLst>
          </p:cNvPr>
          <p:cNvSpPr txBox="1"/>
          <p:nvPr userDrawn="1"/>
        </p:nvSpPr>
        <p:spPr>
          <a:xfrm>
            <a:off x="290695" y="6342808"/>
            <a:ext cx="1758792" cy="276999"/>
          </a:xfrm>
          <a:prstGeom prst="rect">
            <a:avLst/>
          </a:prstGeom>
          <a:noFill/>
        </p:spPr>
        <p:txBody>
          <a:bodyPr wrap="square" rtlCol="0">
            <a:spAutoFit/>
          </a:bodyPr>
          <a:lstStyle/>
          <a:p>
            <a:r>
              <a:rPr lang="en-US" sz="1200" b="1" dirty="0">
                <a:solidFill>
                  <a:schemeClr val="accent1"/>
                </a:solidFill>
              </a:rPr>
              <a:t>GAAD</a:t>
            </a:r>
            <a:r>
              <a:rPr lang="en-US" sz="1200" b="1" spc="450" baseline="0" dirty="0">
                <a:solidFill>
                  <a:schemeClr val="accent1"/>
                </a:solidFill>
              </a:rPr>
              <a:t> </a:t>
            </a:r>
            <a:r>
              <a:rPr lang="en-US" sz="1200" b="1" spc="0" baseline="0" dirty="0">
                <a:solidFill>
                  <a:schemeClr val="accent1"/>
                </a:solidFill>
              </a:rPr>
              <a:t>UC</a:t>
            </a:r>
          </a:p>
        </p:txBody>
      </p:sp>
      <p:grpSp>
        <p:nvGrpSpPr>
          <p:cNvPr id="21" name="Group 20">
            <a:extLst>
              <a:ext uri="{FF2B5EF4-FFF2-40B4-BE49-F238E27FC236}">
                <a16:creationId xmlns:a16="http://schemas.microsoft.com/office/drawing/2014/main" id="{C9C12D4C-F6DC-44BB-BD69-8F4044EFB32B}"/>
              </a:ext>
            </a:extLst>
          </p:cNvPr>
          <p:cNvGrpSpPr/>
          <p:nvPr userDrawn="1"/>
        </p:nvGrpSpPr>
        <p:grpSpPr>
          <a:xfrm>
            <a:off x="702778" y="6608586"/>
            <a:ext cx="164306" cy="117468"/>
            <a:chOff x="2301703" y="4496709"/>
            <a:chExt cx="164306" cy="117468"/>
          </a:xfrm>
          <a:solidFill>
            <a:schemeClr val="bg1"/>
          </a:solidFill>
        </p:grpSpPr>
        <p:sp>
          <p:nvSpPr>
            <p:cNvPr id="22" name="Rounded Rectangle 28">
              <a:extLst>
                <a:ext uri="{FF2B5EF4-FFF2-40B4-BE49-F238E27FC236}">
                  <a16:creationId xmlns:a16="http://schemas.microsoft.com/office/drawing/2014/main" id="{69B2FC54-3853-460F-801D-BA871D4C716D}"/>
                </a:ext>
              </a:extLst>
            </p:cNvPr>
            <p:cNvSpPr/>
            <p:nvPr userDrawn="1"/>
          </p:nvSpPr>
          <p:spPr>
            <a:xfrm rot="19134188">
              <a:off x="2301703" y="4497064"/>
              <a:ext cx="164306" cy="116752"/>
            </a:xfrm>
            <a:prstGeom prst="roundRect">
              <a:avLst/>
            </a:prstGeom>
            <a:grp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9" hidden="1">
              <a:extLst>
                <a:ext uri="{FF2B5EF4-FFF2-40B4-BE49-F238E27FC236}">
                  <a16:creationId xmlns:a16="http://schemas.microsoft.com/office/drawing/2014/main" id="{F2B696A8-E602-45D8-B052-1AE18B85B9D7}"/>
                </a:ext>
              </a:extLst>
            </p:cNvPr>
            <p:cNvSpPr/>
            <p:nvPr userDrawn="1"/>
          </p:nvSpPr>
          <p:spPr>
            <a:xfrm rot="19134188">
              <a:off x="2322188" y="4556127"/>
              <a:ext cx="27432" cy="27432"/>
            </a:xfrm>
            <a:prstGeom prst="roundRect">
              <a:avLst/>
            </a:prstGeom>
            <a:grp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30" hidden="1">
              <a:extLst>
                <a:ext uri="{FF2B5EF4-FFF2-40B4-BE49-F238E27FC236}">
                  <a16:creationId xmlns:a16="http://schemas.microsoft.com/office/drawing/2014/main" id="{4CE55C43-02D4-4B62-823F-B2AC1E4324AE}"/>
                </a:ext>
              </a:extLst>
            </p:cNvPr>
            <p:cNvSpPr/>
            <p:nvPr userDrawn="1"/>
          </p:nvSpPr>
          <p:spPr>
            <a:xfrm rot="19134188">
              <a:off x="2348895" y="4586745"/>
              <a:ext cx="27432" cy="27432"/>
            </a:xfrm>
            <a:prstGeom prst="roundRect">
              <a:avLst/>
            </a:prstGeom>
            <a:grp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31" hidden="1">
              <a:extLst>
                <a:ext uri="{FF2B5EF4-FFF2-40B4-BE49-F238E27FC236}">
                  <a16:creationId xmlns:a16="http://schemas.microsoft.com/office/drawing/2014/main" id="{768653B3-5071-4D53-A062-238A8047D751}"/>
                </a:ext>
              </a:extLst>
            </p:cNvPr>
            <p:cNvSpPr/>
            <p:nvPr userDrawn="1"/>
          </p:nvSpPr>
          <p:spPr>
            <a:xfrm rot="19134188">
              <a:off x="2356248" y="4526418"/>
              <a:ext cx="27432" cy="27432"/>
            </a:xfrm>
            <a:prstGeom prst="roundRect">
              <a:avLst/>
            </a:prstGeom>
            <a:grp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32" hidden="1">
              <a:extLst>
                <a:ext uri="{FF2B5EF4-FFF2-40B4-BE49-F238E27FC236}">
                  <a16:creationId xmlns:a16="http://schemas.microsoft.com/office/drawing/2014/main" id="{61F7CB32-62C2-4A54-8996-A844E2E4CC6F}"/>
                </a:ext>
              </a:extLst>
            </p:cNvPr>
            <p:cNvSpPr/>
            <p:nvPr userDrawn="1"/>
          </p:nvSpPr>
          <p:spPr>
            <a:xfrm rot="19134188">
              <a:off x="2390307" y="4496709"/>
              <a:ext cx="27432" cy="27432"/>
            </a:xfrm>
            <a:prstGeom prst="roundRect">
              <a:avLst/>
            </a:prstGeom>
            <a:grp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33" hidden="1">
              <a:extLst>
                <a:ext uri="{FF2B5EF4-FFF2-40B4-BE49-F238E27FC236}">
                  <a16:creationId xmlns:a16="http://schemas.microsoft.com/office/drawing/2014/main" id="{827C236C-2EDA-4140-A072-CC77C7DB5093}"/>
                </a:ext>
              </a:extLst>
            </p:cNvPr>
            <p:cNvSpPr/>
            <p:nvPr userDrawn="1"/>
          </p:nvSpPr>
          <p:spPr>
            <a:xfrm rot="19134188">
              <a:off x="2382955" y="4557036"/>
              <a:ext cx="27432" cy="27432"/>
            </a:xfrm>
            <a:prstGeom prst="roundRect">
              <a:avLst/>
            </a:prstGeom>
            <a:grp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34" hidden="1">
              <a:extLst>
                <a:ext uri="{FF2B5EF4-FFF2-40B4-BE49-F238E27FC236}">
                  <a16:creationId xmlns:a16="http://schemas.microsoft.com/office/drawing/2014/main" id="{CAD851CB-CCE6-42AA-A5F5-04B595142678}"/>
                </a:ext>
              </a:extLst>
            </p:cNvPr>
            <p:cNvSpPr/>
            <p:nvPr userDrawn="1"/>
          </p:nvSpPr>
          <p:spPr>
            <a:xfrm rot="19134188">
              <a:off x="2417014" y="4527328"/>
              <a:ext cx="27432" cy="27432"/>
            </a:xfrm>
            <a:prstGeom prst="roundRect">
              <a:avLst/>
            </a:prstGeom>
            <a:grp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ectangle 28">
            <a:extLst>
              <a:ext uri="{FF2B5EF4-FFF2-40B4-BE49-F238E27FC236}">
                <a16:creationId xmlns:a16="http://schemas.microsoft.com/office/drawing/2014/main" id="{C0146C78-1789-4B28-9960-FAC2E472AB8C}"/>
              </a:ext>
            </a:extLst>
          </p:cNvPr>
          <p:cNvSpPr/>
          <p:nvPr userDrawn="1"/>
        </p:nvSpPr>
        <p:spPr>
          <a:xfrm>
            <a:off x="10761005" y="6345936"/>
            <a:ext cx="1073372" cy="276999"/>
          </a:xfrm>
          <a:prstGeom prst="rect">
            <a:avLst/>
          </a:prstGeom>
        </p:spPr>
        <p:txBody>
          <a:bodyPr wrap="none" rIns="0">
            <a:spAutoFit/>
          </a:bodyPr>
          <a:lstStyle/>
          <a:p>
            <a:pPr algn="r"/>
            <a:r>
              <a:rPr lang="en-US" sz="1200" b="1" spc="0" baseline="0" dirty="0">
                <a:solidFill>
                  <a:schemeClr val="accent1"/>
                </a:solidFill>
              </a:rPr>
              <a:t> May 19, 2022</a:t>
            </a:r>
          </a:p>
        </p:txBody>
      </p:sp>
    </p:spTree>
    <p:extLst>
      <p:ext uri="{BB962C8B-B14F-4D97-AF65-F5344CB8AC3E}">
        <p14:creationId xmlns:p14="http://schemas.microsoft.com/office/powerpoint/2010/main" val="97394837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73" r:id="rId3"/>
    <p:sldLayoutId id="2147483672" r:id="rId4"/>
    <p:sldLayoutId id="2147483675" r:id="rId5"/>
    <p:sldLayoutId id="2147483666" r:id="rId6"/>
    <p:sldLayoutId id="2147483685" r:id="rId7"/>
    <p:sldLayoutId id="2147483674" r:id="rId8"/>
    <p:sldLayoutId id="2147483676" r:id="rId9"/>
    <p:sldLayoutId id="2147483686" r:id="rId10"/>
    <p:sldLayoutId id="2147483670" r:id="rId11"/>
    <p:sldLayoutId id="2147483671" r:id="rId12"/>
  </p:sldLayoutIdLst>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14000"/>
        </a:lnSpc>
        <a:spcBef>
          <a:spcPts val="1000"/>
        </a:spcBef>
        <a:spcAft>
          <a:spcPts val="400"/>
        </a:spcAft>
        <a:buFont typeface="Arial" panose="020B0604020202020204" pitchFamily="34" charset="0"/>
        <a:buChar char="•"/>
        <a:defRPr sz="2000" b="1" kern="1200">
          <a:solidFill>
            <a:schemeClr val="accent3">
              <a:lumMod val="75000"/>
            </a:schemeClr>
          </a:solidFill>
          <a:latin typeface="+mn-lt"/>
          <a:ea typeface="+mn-ea"/>
          <a:cs typeface="+mn-cs"/>
        </a:defRPr>
      </a:lvl1pPr>
      <a:lvl2pPr marL="685800" indent="-228600" algn="l" defTabSz="914400" rtl="0" eaLnBrk="1" latinLnBrk="0" hangingPunct="1">
        <a:lnSpc>
          <a:spcPct val="114000"/>
        </a:lnSpc>
        <a:spcBef>
          <a:spcPts val="500"/>
        </a:spcBef>
        <a:spcAft>
          <a:spcPts val="400"/>
        </a:spcAft>
        <a:buFont typeface="Arial" panose="020B0604020202020204" pitchFamily="34" charset="0"/>
        <a:buChar char="•"/>
        <a:defRPr sz="2000" b="1" kern="1200">
          <a:solidFill>
            <a:schemeClr val="accent3">
              <a:lumMod val="75000"/>
            </a:schemeClr>
          </a:solidFill>
          <a:latin typeface="+mn-lt"/>
          <a:ea typeface="+mn-ea"/>
          <a:cs typeface="+mn-cs"/>
        </a:defRPr>
      </a:lvl2pPr>
      <a:lvl3pPr marL="1143000" indent="-228600" algn="l" defTabSz="914400" rtl="0" eaLnBrk="1" latinLnBrk="0" hangingPunct="1">
        <a:lnSpc>
          <a:spcPct val="114000"/>
        </a:lnSpc>
        <a:spcBef>
          <a:spcPts val="500"/>
        </a:spcBef>
        <a:spcAft>
          <a:spcPts val="400"/>
        </a:spcAft>
        <a:buFont typeface="Arial" panose="020B0604020202020204" pitchFamily="34" charset="0"/>
        <a:buChar char="•"/>
        <a:defRPr sz="1800" b="1" kern="1200">
          <a:solidFill>
            <a:schemeClr val="accent3">
              <a:lumMod val="75000"/>
            </a:schemeClr>
          </a:solidFill>
          <a:latin typeface="+mn-lt"/>
          <a:ea typeface="+mn-ea"/>
          <a:cs typeface="+mn-cs"/>
        </a:defRPr>
      </a:lvl3pPr>
      <a:lvl4pPr marL="1600200" indent="-228600" algn="l" defTabSz="914400" rtl="0" eaLnBrk="1" latinLnBrk="0" hangingPunct="1">
        <a:lnSpc>
          <a:spcPct val="114000"/>
        </a:lnSpc>
        <a:spcBef>
          <a:spcPts val="500"/>
        </a:spcBef>
        <a:spcAft>
          <a:spcPts val="400"/>
        </a:spcAft>
        <a:buFont typeface="Arial" panose="020B0604020202020204" pitchFamily="34" charset="0"/>
        <a:buChar char="•"/>
        <a:defRPr sz="1800" b="1" kern="1200">
          <a:solidFill>
            <a:schemeClr val="accent3">
              <a:lumMod val="75000"/>
            </a:schemeClr>
          </a:solidFill>
          <a:latin typeface="+mn-lt"/>
          <a:ea typeface="+mn-ea"/>
          <a:cs typeface="+mn-cs"/>
        </a:defRPr>
      </a:lvl4pPr>
      <a:lvl5pPr marL="2057400" indent="-228600" algn="l" defTabSz="914400" rtl="0" eaLnBrk="1" latinLnBrk="0" hangingPunct="1">
        <a:lnSpc>
          <a:spcPct val="114000"/>
        </a:lnSpc>
        <a:spcBef>
          <a:spcPts val="500"/>
        </a:spcBef>
        <a:spcAft>
          <a:spcPts val="400"/>
        </a:spcAft>
        <a:buFont typeface="Arial" panose="020B0604020202020204" pitchFamily="34" charset="0"/>
        <a:buChar char="•"/>
        <a:defRPr sz="1600" b="1" kern="1200">
          <a:solidFill>
            <a:schemeClr val="accent3">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ouglas.Harriman@ucop.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ebaim.org/techniques/tables/data" TargetMode="External"/><Relationship Id="rId2" Type="http://schemas.openxmlformats.org/officeDocument/2006/relationships/hyperlink" Target="https://webaim.org/" TargetMode="Externa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hyperlink" Target="https://webaim.org/techniques/tables/"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ucop.edu/electronic-accessibility/" TargetMode="Externa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youtu.be/X3pVIEi0Qu8" TargetMode="External"/><Relationship Id="rId7" Type="http://schemas.openxmlformats.org/officeDocument/2006/relationships/hyperlink" Target="https://webaim.org/standards/wcag/checklist" TargetMode="External"/><Relationship Id="rId2" Type="http://schemas.openxmlformats.org/officeDocument/2006/relationships/hyperlink" Target="https://pmc.ucop.edu/past-conferences/2019/sessions.html#Find_Your" TargetMode="External"/><Relationship Id="rId1" Type="http://schemas.openxmlformats.org/officeDocument/2006/relationships/slideLayout" Target="../slideLayouts/slideLayout17.xml"/><Relationship Id="rId6" Type="http://schemas.openxmlformats.org/officeDocument/2006/relationships/hyperlink" Target="https://accessibility.ucdavis.edu/university-policies-and-guidelines-related-accessibility" TargetMode="External"/><Relationship Id="rId5" Type="http://schemas.openxmlformats.org/officeDocument/2006/relationships/hyperlink" Target="https://webaccess.berkeley.edu/resources/tips" TargetMode="External"/><Relationship Id="rId4" Type="http://schemas.openxmlformats.org/officeDocument/2006/relationships/hyperlink" Target="https://cae.ucla.edu/faculty"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ae.ucla.edu/faculty" TargetMode="External"/><Relationship Id="rId2" Type="http://schemas.openxmlformats.org/officeDocument/2006/relationships/hyperlink" Target="https://youtu.be/IsK0wW4DNm8" TargetMode="External"/><Relationship Id="rId1" Type="http://schemas.openxmlformats.org/officeDocument/2006/relationships/slideLayout" Target="../slideLayouts/slideLayout17.xml"/><Relationship Id="rId6" Type="http://schemas.openxmlformats.org/officeDocument/2006/relationships/hyperlink" Target="https://webaim.org/standards/wcag/checklist" TargetMode="External"/><Relationship Id="rId5" Type="http://schemas.openxmlformats.org/officeDocument/2006/relationships/hyperlink" Target="https://accessibility.ucdavis.edu/university-policies-and-guidelines-related-accessibility" TargetMode="External"/><Relationship Id="rId4" Type="http://schemas.openxmlformats.org/officeDocument/2006/relationships/hyperlink" Target="https://webaccess.berkeley.edu/resources/tips"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s://wave.webaim.org/extension/" TargetMode="External"/><Relationship Id="rId2" Type="http://schemas.openxmlformats.org/officeDocument/2006/relationships/hyperlink" Target="https://www.siteimprove.com/integrations/browser-extensions/" TargetMode="Externa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hyperlink" Target="https://webaim.org/resources/contrastchecker/" TargetMode="External"/><Relationship Id="rId4" Type="http://schemas.openxmlformats.org/officeDocument/2006/relationships/hyperlink" Target="https://www.tpgi.com/color-contrast-checker/"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cio.ucop.edu/watch-accessibility-is-for-everyone-recording/"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https://youtu.be/DSrwh3UeP2A" TargetMode="Externa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youtu.be/eG4ioSMhUEE" TargetMode="Externa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hyperlink" Target="https://webaim.org/techniques/hypertext/link_text" TargetMode="Externa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hyperlink" Target="https://www.ucop.edu/electronic-accessibility/_files/uc-guidelines-accessibility-procurement.pdf" TargetMode="Externa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tEkZUlNfcZo" TargetMode="External"/><Relationship Id="rId7" Type="http://schemas.openxmlformats.org/officeDocument/2006/relationships/hyperlink" Target="https://youtu.be/gvzTSlpwtXk"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hyperlink" Target="https://webaim.org/techniques/alttext/" TargetMode="External"/><Relationship Id="rId5" Type="http://schemas.openxmlformats.org/officeDocument/2006/relationships/hyperlink" Target="https://www.ucop.edu/electronic-accessibility/web-developers/transcripts-and-captions/index.html" TargetMode="External"/><Relationship Id="rId4" Type="http://schemas.openxmlformats.org/officeDocument/2006/relationships/hyperlink" Target="https://www.ucop.edu/electronic-accessibility/web-developers/create-accessible-pdfs.html"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www.ucop.edu/information-technology-services/_files/word-pdf-accessibility-guide.pdf" TargetMode="External"/><Relationship Id="rId3" Type="http://schemas.openxmlformats.org/officeDocument/2006/relationships/hyperlink" Target="https://www.ucop.edu/electronic-accessibility/web-developers/training-and-conferences/siteimprove-e-courses-on-accessibility.html" TargetMode="External"/><Relationship Id="rId7" Type="http://schemas.openxmlformats.org/officeDocument/2006/relationships/hyperlink" Target="https://webaim.org/projects/million/" TargetMode="External"/><Relationship Id="rId2" Type="http://schemas.openxmlformats.org/officeDocument/2006/relationships/hyperlink" Target="https://www.youtube.com/watch?v=dEbl5jvLKGQ" TargetMode="External"/><Relationship Id="rId1" Type="http://schemas.openxmlformats.org/officeDocument/2006/relationships/slideLayout" Target="../slideLayouts/slideLayout19.xml"/><Relationship Id="rId6" Type="http://schemas.openxmlformats.org/officeDocument/2006/relationships/hyperlink" Target="https://www.youtube.com/watch?v=EAxnE2XzL0k" TargetMode="External"/><Relationship Id="rId5" Type="http://schemas.openxmlformats.org/officeDocument/2006/relationships/hyperlink" Target="https://www.ucop.edu/electronic-accessibility/web-developers/productivity-tools/accessibility-with-zoom.html" TargetMode="External"/><Relationship Id="rId4" Type="http://schemas.openxmlformats.org/officeDocument/2006/relationships/hyperlink" Target="https://www.ucop.edu/electronic-accessibility/web-developers/tools-and-testing/siteimprove/index.html"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webaim.org/projects/million/" TargetMode="External"/><Relationship Id="rId3" Type="http://schemas.openxmlformats.org/officeDocument/2006/relationships/hyperlink" Target="https://www.youtube.com/watch?v=dEbl5jvLKGQ" TargetMode="External"/><Relationship Id="rId7" Type="http://schemas.openxmlformats.org/officeDocument/2006/relationships/hyperlink" Target="https://www.youtube.com/watch?v=EAxnE2XzL0k" TargetMode="External"/><Relationship Id="rId2" Type="http://schemas.openxmlformats.org/officeDocument/2006/relationships/hyperlink" Target="https://youtu.be/8K-wgD2zVfs" TargetMode="External"/><Relationship Id="rId1" Type="http://schemas.openxmlformats.org/officeDocument/2006/relationships/slideLayout" Target="../slideLayouts/slideLayout19.xml"/><Relationship Id="rId6" Type="http://schemas.openxmlformats.org/officeDocument/2006/relationships/hyperlink" Target="https://www.ucop.edu/electronic-accessibility/web-developers/productivity-tools/accessibility-with-zoom.html" TargetMode="External"/><Relationship Id="rId5" Type="http://schemas.openxmlformats.org/officeDocument/2006/relationships/hyperlink" Target="https://www.ucop.edu/electronic-accessibility/web-developers/tools-and-testing/siteimprove/index.html" TargetMode="External"/><Relationship Id="rId4" Type="http://schemas.openxmlformats.org/officeDocument/2006/relationships/hyperlink" Target="https://www.ucop.edu/electronic-accessibility/web-developers/training-and-conferences/siteimprove-e-courses-on-accessibility.html" TargetMode="External"/><Relationship Id="rId9" Type="http://schemas.openxmlformats.org/officeDocument/2006/relationships/hyperlink" Target="https://www.ucop.edu/information-technology-services/_files/word-pdf-accessibility-guide.pdf"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ebaim.org/techniques/alttext/" TargetMode="Externa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ebaim.org/techniques/keyboard/"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hyperlink" Target="https://cio.ucop.edu/watch-accessibility-is-for-everyone-recording/"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31CBE-4A49-4937-A9E3-5C3E9ADE3F72}"/>
              </a:ext>
            </a:extLst>
          </p:cNvPr>
          <p:cNvSpPr>
            <a:spLocks noGrp="1"/>
          </p:cNvSpPr>
          <p:nvPr>
            <p:ph type="ctrTitle"/>
          </p:nvPr>
        </p:nvSpPr>
        <p:spPr>
          <a:xfrm>
            <a:off x="1104549" y="568689"/>
            <a:ext cx="10371589" cy="2387600"/>
          </a:xfrm>
        </p:spPr>
        <p:txBody>
          <a:bodyPr>
            <a:normAutofit/>
          </a:bodyPr>
          <a:lstStyle/>
          <a:p>
            <a:r>
              <a:rPr lang="en-US" sz="4000" dirty="0"/>
              <a:t>Rich Accessibility in Rich Text Editors</a:t>
            </a:r>
          </a:p>
        </p:txBody>
      </p:sp>
      <p:sp>
        <p:nvSpPr>
          <p:cNvPr id="3" name="Subtitle 2">
            <a:extLst>
              <a:ext uri="{FF2B5EF4-FFF2-40B4-BE49-F238E27FC236}">
                <a16:creationId xmlns:a16="http://schemas.microsoft.com/office/drawing/2014/main" id="{0A52F25B-7BC8-45E7-A339-0CB25C2FD4C5}"/>
              </a:ext>
            </a:extLst>
          </p:cNvPr>
          <p:cNvSpPr>
            <a:spLocks noGrp="1"/>
          </p:cNvSpPr>
          <p:nvPr>
            <p:ph type="subTitle" idx="1"/>
          </p:nvPr>
        </p:nvSpPr>
        <p:spPr>
          <a:xfrm>
            <a:off x="1104549" y="3669150"/>
            <a:ext cx="9144000" cy="1487050"/>
          </a:xfrm>
        </p:spPr>
        <p:txBody>
          <a:bodyPr/>
          <a:lstStyle/>
          <a:p>
            <a:r>
              <a:rPr lang="en-US" dirty="0">
                <a:solidFill>
                  <a:schemeClr val="accent6"/>
                </a:solidFill>
              </a:rPr>
              <a:t>Douglas Harriman, Instructional/Web Designer, UCOP</a:t>
            </a:r>
          </a:p>
          <a:p>
            <a:pPr>
              <a:spcBef>
                <a:spcPts val="400"/>
              </a:spcBef>
            </a:pPr>
            <a:r>
              <a:rPr lang="en-US" sz="2000" dirty="0">
                <a:hlinkClick r:id="rId2"/>
              </a:rPr>
              <a:t>Douglas.Harriman@ucop.edu</a:t>
            </a:r>
            <a:r>
              <a:rPr lang="en-US" sz="2000" dirty="0"/>
              <a:t> </a:t>
            </a:r>
            <a:endParaRPr lang="en-US" sz="2000" dirty="0">
              <a:solidFill>
                <a:schemeClr val="accent6"/>
              </a:solidFill>
            </a:endParaRPr>
          </a:p>
        </p:txBody>
      </p:sp>
      <p:sp>
        <p:nvSpPr>
          <p:cNvPr id="16" name="Oval 15" descr="UC GAAD logo">
            <a:extLst>
              <a:ext uri="{FF2B5EF4-FFF2-40B4-BE49-F238E27FC236}">
                <a16:creationId xmlns:a16="http://schemas.microsoft.com/office/drawing/2014/main" id="{9E67FD06-426D-4C01-AD34-3B958F91A226}"/>
              </a:ext>
            </a:extLst>
          </p:cNvPr>
          <p:cNvSpPr/>
          <p:nvPr/>
        </p:nvSpPr>
        <p:spPr>
          <a:xfrm>
            <a:off x="345363" y="6220448"/>
            <a:ext cx="521721" cy="521721"/>
          </a:xfrm>
          <a:prstGeom prst="ellipse">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28">
            <a:extLst>
              <a:ext uri="{FF2B5EF4-FFF2-40B4-BE49-F238E27FC236}">
                <a16:creationId xmlns:a16="http://schemas.microsoft.com/office/drawing/2014/main" id="{6B0CC5E5-9AEC-433E-B48A-107696C58D73}"/>
              </a:ext>
              <a:ext uri="{C183D7F6-B498-43B3-948B-1728B52AA6E4}">
                <adec:decorative xmlns:adec="http://schemas.microsoft.com/office/drawing/2017/decorative" val="1"/>
              </a:ext>
            </a:extLst>
          </p:cNvPr>
          <p:cNvSpPr/>
          <p:nvPr/>
        </p:nvSpPr>
        <p:spPr>
          <a:xfrm rot="19134188">
            <a:off x="702778" y="6608941"/>
            <a:ext cx="164306" cy="116752"/>
          </a:xfrm>
          <a:prstGeom prst="roundRect">
            <a:avLst/>
          </a:prstGeom>
          <a:solidFill>
            <a:schemeClr val="bg1"/>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DA9281C-5D1E-48DB-AB16-749E6F726E24}"/>
              </a:ext>
              <a:ext uri="{C183D7F6-B498-43B3-948B-1728B52AA6E4}">
                <adec:decorative xmlns:adec="http://schemas.microsoft.com/office/drawing/2017/decorative" val="1"/>
              </a:ext>
            </a:extLst>
          </p:cNvPr>
          <p:cNvSpPr txBox="1"/>
          <p:nvPr/>
        </p:nvSpPr>
        <p:spPr>
          <a:xfrm>
            <a:off x="290695" y="6342808"/>
            <a:ext cx="1758792" cy="276999"/>
          </a:xfrm>
          <a:prstGeom prst="rect">
            <a:avLst/>
          </a:prstGeom>
          <a:noFill/>
        </p:spPr>
        <p:txBody>
          <a:bodyPr wrap="square" rtlCol="0">
            <a:spAutoFit/>
          </a:bodyPr>
          <a:lstStyle/>
          <a:p>
            <a:r>
              <a:rPr lang="en-US" sz="1200" b="1" dirty="0">
                <a:solidFill>
                  <a:schemeClr val="accent1"/>
                </a:solidFill>
              </a:rPr>
              <a:t>GAAD</a:t>
            </a:r>
            <a:r>
              <a:rPr lang="en-US" sz="1200" b="1" spc="450" baseline="0" dirty="0">
                <a:solidFill>
                  <a:schemeClr val="accent1"/>
                </a:solidFill>
              </a:rPr>
              <a:t> </a:t>
            </a:r>
            <a:r>
              <a:rPr lang="en-US" sz="1200" b="1" spc="0" baseline="0" dirty="0">
                <a:solidFill>
                  <a:schemeClr val="accent1"/>
                </a:solidFill>
              </a:rPr>
              <a:t>UC</a:t>
            </a:r>
          </a:p>
        </p:txBody>
      </p:sp>
      <p:sp>
        <p:nvSpPr>
          <p:cNvPr id="18" name="Rectangle 17">
            <a:extLst>
              <a:ext uri="{FF2B5EF4-FFF2-40B4-BE49-F238E27FC236}">
                <a16:creationId xmlns:a16="http://schemas.microsoft.com/office/drawing/2014/main" id="{BD14FB99-9008-4FAD-923C-9E795EC54F4C}"/>
              </a:ext>
            </a:extLst>
          </p:cNvPr>
          <p:cNvSpPr/>
          <p:nvPr/>
        </p:nvSpPr>
        <p:spPr>
          <a:xfrm>
            <a:off x="10761005" y="6345936"/>
            <a:ext cx="1073372" cy="276999"/>
          </a:xfrm>
          <a:prstGeom prst="rect">
            <a:avLst/>
          </a:prstGeom>
        </p:spPr>
        <p:txBody>
          <a:bodyPr wrap="none" rIns="0">
            <a:spAutoFit/>
          </a:bodyPr>
          <a:lstStyle/>
          <a:p>
            <a:pPr algn="r"/>
            <a:r>
              <a:rPr lang="en-US" sz="1200" b="1" spc="0" baseline="0" dirty="0">
                <a:solidFill>
                  <a:schemeClr val="accent1"/>
                </a:solidFill>
              </a:rPr>
              <a:t> May 19, 2022</a:t>
            </a:r>
          </a:p>
        </p:txBody>
      </p:sp>
    </p:spTree>
    <p:extLst>
      <p:ext uri="{BB962C8B-B14F-4D97-AF65-F5344CB8AC3E}">
        <p14:creationId xmlns:p14="http://schemas.microsoft.com/office/powerpoint/2010/main" val="91265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D082-85DD-44C3-9C7F-61E649ED9B52}"/>
              </a:ext>
            </a:extLst>
          </p:cNvPr>
          <p:cNvSpPr>
            <a:spLocks noGrp="1"/>
          </p:cNvSpPr>
          <p:nvPr>
            <p:ph type="title"/>
          </p:nvPr>
        </p:nvSpPr>
        <p:spPr/>
        <p:txBody>
          <a:bodyPr/>
          <a:lstStyle/>
          <a:p>
            <a:r>
              <a:rPr lang="en-US" dirty="0"/>
              <a:t>Purpose of This Session</a:t>
            </a:r>
          </a:p>
        </p:txBody>
      </p:sp>
      <p:sp>
        <p:nvSpPr>
          <p:cNvPr id="11" name="Content Placeholder 10">
            <a:extLst>
              <a:ext uri="{FF2B5EF4-FFF2-40B4-BE49-F238E27FC236}">
                <a16:creationId xmlns:a16="http://schemas.microsoft.com/office/drawing/2014/main" id="{B640439D-1829-43A1-A7A2-376FBB1292A3}"/>
              </a:ext>
            </a:extLst>
          </p:cNvPr>
          <p:cNvSpPr>
            <a:spLocks noGrp="1"/>
          </p:cNvSpPr>
          <p:nvPr>
            <p:ph sz="half" idx="1"/>
          </p:nvPr>
        </p:nvSpPr>
        <p:spPr/>
        <p:txBody>
          <a:bodyPr>
            <a:normAutofit/>
          </a:bodyPr>
          <a:lstStyle/>
          <a:p>
            <a:pPr marL="0" indent="0">
              <a:spcAft>
                <a:spcPts val="1500"/>
              </a:spcAft>
              <a:buNone/>
            </a:pPr>
            <a:r>
              <a:rPr lang="en-US" sz="2000" dirty="0"/>
              <a:t>If we’re going to be working with RTE and all the different types of content we can include in them — lists, links, tables, images, etc. — we need to learn to do so accessibly so that everyone can read and engage with what we create. </a:t>
            </a:r>
          </a:p>
          <a:p>
            <a:pPr marL="0" indent="0">
              <a:spcAft>
                <a:spcPts val="1500"/>
              </a:spcAft>
              <a:buNone/>
            </a:pPr>
            <a:r>
              <a:rPr lang="en-US" sz="2000" dirty="0"/>
              <a:t>So, in this session, we’ll go through a rich text editor (I’m borrowing the Cascade RTE for this), and for any feature that has an accessibility consideration involved, I’ll highlight it and share the accessibility consideration with you.</a:t>
            </a:r>
          </a:p>
        </p:txBody>
      </p:sp>
    </p:spTree>
    <p:extLst>
      <p:ext uri="{BB962C8B-B14F-4D97-AF65-F5344CB8AC3E}">
        <p14:creationId xmlns:p14="http://schemas.microsoft.com/office/powerpoint/2010/main" val="2815856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D082-85DD-44C3-9C7F-61E649ED9B52}"/>
              </a:ext>
            </a:extLst>
          </p:cNvPr>
          <p:cNvSpPr>
            <a:spLocks noGrp="1"/>
          </p:cNvSpPr>
          <p:nvPr>
            <p:ph type="title"/>
          </p:nvPr>
        </p:nvSpPr>
        <p:spPr/>
        <p:txBody>
          <a:bodyPr/>
          <a:lstStyle/>
          <a:p>
            <a:r>
              <a:rPr lang="en-US" dirty="0"/>
              <a:t>RTE Are Configurable</a:t>
            </a:r>
          </a:p>
        </p:txBody>
      </p:sp>
      <p:sp>
        <p:nvSpPr>
          <p:cNvPr id="11" name="Content Placeholder 10">
            <a:extLst>
              <a:ext uri="{FF2B5EF4-FFF2-40B4-BE49-F238E27FC236}">
                <a16:creationId xmlns:a16="http://schemas.microsoft.com/office/drawing/2014/main" id="{B640439D-1829-43A1-A7A2-376FBB1292A3}"/>
              </a:ext>
            </a:extLst>
          </p:cNvPr>
          <p:cNvSpPr>
            <a:spLocks noGrp="1"/>
          </p:cNvSpPr>
          <p:nvPr>
            <p:ph sz="half" idx="1"/>
          </p:nvPr>
        </p:nvSpPr>
        <p:spPr/>
        <p:txBody>
          <a:bodyPr>
            <a:normAutofit/>
          </a:bodyPr>
          <a:lstStyle/>
          <a:p>
            <a:pPr marL="0" indent="0">
              <a:spcAft>
                <a:spcPts val="1500"/>
              </a:spcAft>
              <a:buNone/>
            </a:pPr>
            <a:r>
              <a:rPr lang="en-US" sz="2000" dirty="0"/>
              <a:t>Since RTE are configurable, the controls and layout you encounter in the various rich text editors you use are going to vary slightly from what I’m showing you here with the Cascade editor, but I feel confident that you’ll find most of these features in most rich text editors, and certainly...</a:t>
            </a:r>
          </a:p>
          <a:p>
            <a:pPr marL="0" indent="0">
              <a:spcAft>
                <a:spcPts val="1500"/>
              </a:spcAft>
              <a:buNone/>
            </a:pPr>
            <a:r>
              <a:rPr lang="en-US" dirty="0"/>
              <a:t>The accessibility considerations involved are universal to all rich text editors and are actually universal to most content editing tools: so, Word, PowerPoint, Google Docs, even email — you could totally apply a lot of this guidance in those settings as well.</a:t>
            </a:r>
            <a:endParaRPr lang="en-US" sz="2000" dirty="0"/>
          </a:p>
        </p:txBody>
      </p:sp>
    </p:spTree>
    <p:extLst>
      <p:ext uri="{BB962C8B-B14F-4D97-AF65-F5344CB8AC3E}">
        <p14:creationId xmlns:p14="http://schemas.microsoft.com/office/powerpoint/2010/main" val="617040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Up first is tables, which is the fourth drop menu in the Cascade rich editor">
            <a:extLst>
              <a:ext uri="{FF2B5EF4-FFF2-40B4-BE49-F238E27FC236}">
                <a16:creationId xmlns:a16="http://schemas.microsoft.com/office/drawing/2014/main" id="{49398830-1500-4583-BDC8-6F39378F1E1C}"/>
              </a:ext>
              <a:ext uri="{C183D7F6-B498-43B3-948B-1728B52AA6E4}">
                <adec:decorative xmlns:adec="http://schemas.microsoft.com/office/drawing/2017/decorative" val="0"/>
              </a:ext>
            </a:extLst>
          </p:cNvPr>
          <p:cNvSpPr/>
          <p:nvPr/>
        </p:nvSpPr>
        <p:spPr>
          <a:xfrm>
            <a:off x="3872204" y="307910"/>
            <a:ext cx="587829" cy="317241"/>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E6867F74-4598-4DC2-8529-75E2E59549F6}"/>
              </a:ext>
            </a:extLst>
          </p:cNvPr>
          <p:cNvSpPr>
            <a:spLocks noGrp="1"/>
          </p:cNvSpPr>
          <p:nvPr>
            <p:ph type="title"/>
          </p:nvPr>
        </p:nvSpPr>
        <p:spPr/>
        <p:txBody>
          <a:bodyPr>
            <a:noAutofit/>
          </a:bodyPr>
          <a:lstStyle/>
          <a:p>
            <a:r>
              <a:rPr lang="en-US" sz="2400" dirty="0">
                <a:solidFill>
                  <a:schemeClr val="accent1"/>
                </a:solidFill>
              </a:rPr>
              <a:t>Use table header cells to provide column/row reminders</a:t>
            </a:r>
          </a:p>
        </p:txBody>
      </p:sp>
      <p:sp>
        <p:nvSpPr>
          <p:cNvPr id="11" name="Content Placeholder 10">
            <a:extLst>
              <a:ext uri="{FF2B5EF4-FFF2-40B4-BE49-F238E27FC236}">
                <a16:creationId xmlns:a16="http://schemas.microsoft.com/office/drawing/2014/main" id="{B640439D-1829-43A1-A7A2-376FBB1292A3}"/>
              </a:ext>
            </a:extLst>
          </p:cNvPr>
          <p:cNvSpPr>
            <a:spLocks noGrp="1"/>
          </p:cNvSpPr>
          <p:nvPr>
            <p:ph sz="half" idx="1"/>
          </p:nvPr>
        </p:nvSpPr>
        <p:spPr>
          <a:xfrm>
            <a:off x="838201" y="2458082"/>
            <a:ext cx="10687049" cy="3562988"/>
          </a:xfrm>
        </p:spPr>
        <p:txBody>
          <a:bodyPr>
            <a:normAutofit/>
          </a:bodyPr>
          <a:lstStyle/>
          <a:p>
            <a:pPr marL="0" indent="0">
              <a:buNone/>
            </a:pPr>
            <a:r>
              <a:rPr lang="en-US" sz="1800" dirty="0"/>
              <a:t>To give you an idea of just how big a difference table header cells make, imagine you’re reading through a table, like the one further below, using a screen reader.</a:t>
            </a:r>
          </a:p>
          <a:p>
            <a:pPr marL="0" indent="0">
              <a:buNone/>
            </a:pPr>
            <a:r>
              <a:rPr lang="en-US" sz="1800" dirty="0"/>
              <a:t>A screen reader is a type of software that reads aloud the content currently displayed on your computer (depending on how that content is programmed) so that folks who are blind, have difficulty seeing or have dyslexia can follow along and fully engage with the digital environment.</a:t>
            </a:r>
          </a:p>
          <a:p>
            <a:pPr marL="0" indent="0">
              <a:buNone/>
            </a:pPr>
            <a:r>
              <a:rPr lang="en-US" sz="1800" dirty="0"/>
              <a:t>So, let’s say you’re reading through the first data row of the table below, and as you navigate into and read the highlighted cell, your screen reader readers “1 Column 8.”</a:t>
            </a:r>
          </a:p>
        </p:txBody>
      </p:sp>
      <p:pic>
        <p:nvPicPr>
          <p:cNvPr id="22" name="Picture 21" descr="15 column, 5 row table presenting a baseball player's hitting statistics for the years 2009 through 2012">
            <a:extLst>
              <a:ext uri="{FF2B5EF4-FFF2-40B4-BE49-F238E27FC236}">
                <a16:creationId xmlns:a16="http://schemas.microsoft.com/office/drawing/2014/main" id="{E139515B-0425-4A0B-8D87-C1844A1B0782}"/>
              </a:ext>
            </a:extLst>
          </p:cNvPr>
          <p:cNvPicPr>
            <a:picLocks noChangeAspect="1"/>
          </p:cNvPicPr>
          <p:nvPr/>
        </p:nvPicPr>
        <p:blipFill>
          <a:blip r:embed="rId2"/>
          <a:stretch>
            <a:fillRect/>
          </a:stretch>
        </p:blipFill>
        <p:spPr>
          <a:xfrm>
            <a:off x="1517904" y="5313641"/>
            <a:ext cx="9077336" cy="2225587"/>
          </a:xfrm>
          <a:prstGeom prst="rect">
            <a:avLst/>
          </a:prstGeom>
        </p:spPr>
      </p:pic>
      <p:sp>
        <p:nvSpPr>
          <p:cNvPr id="23" name="Rectangle 22">
            <a:extLst>
              <a:ext uri="{FF2B5EF4-FFF2-40B4-BE49-F238E27FC236}">
                <a16:creationId xmlns:a16="http://schemas.microsoft.com/office/drawing/2014/main" id="{F6A4504E-E810-4944-A691-27FFF16F3E05}"/>
              </a:ext>
              <a:ext uri="{C183D7F6-B498-43B3-948B-1728B52AA6E4}">
                <adec:decorative xmlns:adec="http://schemas.microsoft.com/office/drawing/2017/decorative" val="1"/>
              </a:ext>
            </a:extLst>
          </p:cNvPr>
          <p:cNvSpPr/>
          <p:nvPr/>
        </p:nvSpPr>
        <p:spPr>
          <a:xfrm>
            <a:off x="1531185" y="5329644"/>
            <a:ext cx="9055463" cy="2197607"/>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descr="Highlighted cell, 1 run in 2009, 8th column, 2nd row">
            <a:extLst>
              <a:ext uri="{FF2B5EF4-FFF2-40B4-BE49-F238E27FC236}">
                <a16:creationId xmlns:a16="http://schemas.microsoft.com/office/drawing/2014/main" id="{08E1E2CE-2A7E-4FFC-BA76-6097D627B787}"/>
              </a:ext>
            </a:extLst>
          </p:cNvPr>
          <p:cNvSpPr/>
          <p:nvPr/>
        </p:nvSpPr>
        <p:spPr>
          <a:xfrm>
            <a:off x="6216620" y="5778759"/>
            <a:ext cx="566736" cy="407107"/>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4950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867F74-4598-4DC2-8529-75E2E59549F6}"/>
              </a:ext>
            </a:extLst>
          </p:cNvPr>
          <p:cNvSpPr>
            <a:spLocks noGrp="1"/>
          </p:cNvSpPr>
          <p:nvPr>
            <p:ph type="title"/>
          </p:nvPr>
        </p:nvSpPr>
        <p:spPr/>
        <p:txBody>
          <a:bodyPr/>
          <a:lstStyle/>
          <a:p>
            <a:r>
              <a:rPr lang="en-US" dirty="0"/>
              <a:t>Why are column/row reminders helpful?</a:t>
            </a:r>
          </a:p>
        </p:txBody>
      </p:sp>
      <p:sp>
        <p:nvSpPr>
          <p:cNvPr id="11" name="Content Placeholder 10">
            <a:extLst>
              <a:ext uri="{FF2B5EF4-FFF2-40B4-BE49-F238E27FC236}">
                <a16:creationId xmlns:a16="http://schemas.microsoft.com/office/drawing/2014/main" id="{B640439D-1829-43A1-A7A2-376FBB1292A3}"/>
              </a:ext>
            </a:extLst>
          </p:cNvPr>
          <p:cNvSpPr>
            <a:spLocks noGrp="1"/>
          </p:cNvSpPr>
          <p:nvPr>
            <p:ph idx="1"/>
          </p:nvPr>
        </p:nvSpPr>
        <p:spPr/>
        <p:txBody>
          <a:bodyPr/>
          <a:lstStyle/>
          <a:p>
            <a:pPr marL="0" indent="0">
              <a:buNone/>
            </a:pPr>
            <a:r>
              <a:rPr lang="en-US" dirty="0"/>
              <a:t>The problem with just hearing “1 Column 8” from your screen reader is that, even this early into reading through the table, you’ve probably lost track of what Column 8 represents, so you don’t know what that data point “1” really means.</a:t>
            </a:r>
          </a:p>
          <a:p>
            <a:pPr marL="0" indent="0">
              <a:buNone/>
            </a:pPr>
            <a:r>
              <a:rPr lang="en-US" dirty="0"/>
              <a:t>Similarly, let’s say you then tell your screen reader to read down Column 8, so you hear “58 Row 3.” Again, you probably don’t know what Row 3 represents, so you’re not really going to know what to make of that “58.”</a:t>
            </a:r>
          </a:p>
          <a:p>
            <a:pPr marL="0" indent="0">
              <a:buNone/>
            </a:pPr>
            <a:r>
              <a:rPr lang="en-US" dirty="0"/>
              <a:t>That’s where table header cells would come in.</a:t>
            </a:r>
          </a:p>
          <a:p>
            <a:pPr marL="0" indent="0">
              <a:buNone/>
            </a:pPr>
            <a:endParaRPr lang="en-US" dirty="0"/>
          </a:p>
        </p:txBody>
      </p:sp>
      <p:pic>
        <p:nvPicPr>
          <p:cNvPr id="22" name="Picture 21" descr="Hitting statistics table">
            <a:extLst>
              <a:ext uri="{FF2B5EF4-FFF2-40B4-BE49-F238E27FC236}">
                <a16:creationId xmlns:a16="http://schemas.microsoft.com/office/drawing/2014/main" id="{E139515B-0425-4A0B-8D87-C1844A1B0782}"/>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1517904" y="4746713"/>
            <a:ext cx="9077336" cy="2225587"/>
          </a:xfrm>
          <a:prstGeom prst="rect">
            <a:avLst/>
          </a:prstGeom>
        </p:spPr>
      </p:pic>
      <p:sp>
        <p:nvSpPr>
          <p:cNvPr id="23" name="Rectangle 22">
            <a:extLst>
              <a:ext uri="{FF2B5EF4-FFF2-40B4-BE49-F238E27FC236}">
                <a16:creationId xmlns:a16="http://schemas.microsoft.com/office/drawing/2014/main" id="{F6A4504E-E810-4944-A691-27FFF16F3E05}"/>
              </a:ext>
              <a:ext uri="{C183D7F6-B498-43B3-948B-1728B52AA6E4}">
                <adec:decorative xmlns:adec="http://schemas.microsoft.com/office/drawing/2017/decorative" val="1"/>
              </a:ext>
            </a:extLst>
          </p:cNvPr>
          <p:cNvSpPr/>
          <p:nvPr/>
        </p:nvSpPr>
        <p:spPr>
          <a:xfrm>
            <a:off x="1531185" y="4762716"/>
            <a:ext cx="9055463" cy="2197607"/>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descr="Highlighted 1 column 8 cell">
            <a:extLst>
              <a:ext uri="{FF2B5EF4-FFF2-40B4-BE49-F238E27FC236}">
                <a16:creationId xmlns:a16="http://schemas.microsoft.com/office/drawing/2014/main" id="{AD1125B8-DB84-483E-AFEE-F8B762B324B5}"/>
              </a:ext>
              <a:ext uri="{C183D7F6-B498-43B3-948B-1728B52AA6E4}">
                <adec:decorative xmlns:adec="http://schemas.microsoft.com/office/drawing/2017/decorative" val="0"/>
              </a:ext>
            </a:extLst>
          </p:cNvPr>
          <p:cNvSpPr/>
          <p:nvPr/>
        </p:nvSpPr>
        <p:spPr>
          <a:xfrm>
            <a:off x="6216620" y="5211831"/>
            <a:ext cx="566736" cy="407107"/>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descr="1 Column 8">
            <a:extLst>
              <a:ext uri="{FF2B5EF4-FFF2-40B4-BE49-F238E27FC236}">
                <a16:creationId xmlns:a16="http://schemas.microsoft.com/office/drawing/2014/main" id="{A43F8DEE-40AE-46D9-AC50-A8FD205FAB6D}"/>
              </a:ext>
              <a:ext uri="{C183D7F6-B498-43B3-948B-1728B52AA6E4}">
                <adec:decorative xmlns:adec="http://schemas.microsoft.com/office/drawing/2017/decorative" val="0"/>
              </a:ext>
            </a:extLst>
          </p:cNvPr>
          <p:cNvSpPr/>
          <p:nvPr/>
        </p:nvSpPr>
        <p:spPr>
          <a:xfrm>
            <a:off x="4956988" y="4658712"/>
            <a:ext cx="1259632" cy="553119"/>
          </a:xfrm>
          <a:prstGeom prst="rect">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rPr>
              <a:t>1 Column 8</a:t>
            </a:r>
          </a:p>
        </p:txBody>
      </p:sp>
      <p:sp>
        <p:nvSpPr>
          <p:cNvPr id="12" name="Rectangle 11" descr="Highlighted 58 column 3 cell">
            <a:extLst>
              <a:ext uri="{FF2B5EF4-FFF2-40B4-BE49-F238E27FC236}">
                <a16:creationId xmlns:a16="http://schemas.microsoft.com/office/drawing/2014/main" id="{66973E26-3F26-46A0-8938-50BB690060D3}"/>
              </a:ext>
              <a:ext uri="{C183D7F6-B498-43B3-948B-1728B52AA6E4}">
                <adec:decorative xmlns:adec="http://schemas.microsoft.com/office/drawing/2017/decorative" val="0"/>
              </a:ext>
            </a:extLst>
          </p:cNvPr>
          <p:cNvSpPr/>
          <p:nvPr/>
        </p:nvSpPr>
        <p:spPr>
          <a:xfrm>
            <a:off x="6216620" y="5618938"/>
            <a:ext cx="566736" cy="44911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descr="58 Row 3">
            <a:extLst>
              <a:ext uri="{FF2B5EF4-FFF2-40B4-BE49-F238E27FC236}">
                <a16:creationId xmlns:a16="http://schemas.microsoft.com/office/drawing/2014/main" id="{AA0D30E2-E890-4848-8342-47EE83309967}"/>
              </a:ext>
              <a:ext uri="{C183D7F6-B498-43B3-948B-1728B52AA6E4}">
                <adec:decorative xmlns:adec="http://schemas.microsoft.com/office/drawing/2017/decorative" val="0"/>
              </a:ext>
            </a:extLst>
          </p:cNvPr>
          <p:cNvSpPr/>
          <p:nvPr/>
        </p:nvSpPr>
        <p:spPr>
          <a:xfrm>
            <a:off x="6783356" y="6069279"/>
            <a:ext cx="1259632" cy="553119"/>
          </a:xfrm>
          <a:prstGeom prst="rect">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rPr>
              <a:t>58 Row 3</a:t>
            </a:r>
          </a:p>
        </p:txBody>
      </p:sp>
    </p:spTree>
    <p:extLst>
      <p:ext uri="{BB962C8B-B14F-4D97-AF65-F5344CB8AC3E}">
        <p14:creationId xmlns:p14="http://schemas.microsoft.com/office/powerpoint/2010/main" val="4257597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867F74-4598-4DC2-8529-75E2E59549F6}"/>
              </a:ext>
            </a:extLst>
          </p:cNvPr>
          <p:cNvSpPr>
            <a:spLocks noGrp="1"/>
          </p:cNvSpPr>
          <p:nvPr>
            <p:ph type="title"/>
          </p:nvPr>
        </p:nvSpPr>
        <p:spPr/>
        <p:txBody>
          <a:bodyPr/>
          <a:lstStyle/>
          <a:p>
            <a:r>
              <a:rPr lang="en-US" dirty="0"/>
              <a:t>Whe</a:t>
            </a:r>
            <a:r>
              <a:rPr lang="en-US" spc="100" dirty="0"/>
              <a:t>n/</a:t>
            </a:r>
            <a:r>
              <a:rPr lang="en-US" dirty="0"/>
              <a:t>where to program table header cells</a:t>
            </a:r>
          </a:p>
        </p:txBody>
      </p:sp>
      <p:sp>
        <p:nvSpPr>
          <p:cNvPr id="11" name="Content Placeholder 10">
            <a:extLst>
              <a:ext uri="{FF2B5EF4-FFF2-40B4-BE49-F238E27FC236}">
                <a16:creationId xmlns:a16="http://schemas.microsoft.com/office/drawing/2014/main" id="{B640439D-1829-43A1-A7A2-376FBB1292A3}"/>
              </a:ext>
            </a:extLst>
          </p:cNvPr>
          <p:cNvSpPr>
            <a:spLocks noGrp="1"/>
          </p:cNvSpPr>
          <p:nvPr>
            <p:ph idx="1"/>
          </p:nvPr>
        </p:nvSpPr>
        <p:spPr/>
        <p:txBody>
          <a:bodyPr/>
          <a:lstStyle/>
          <a:p>
            <a:pPr marL="0" indent="0">
              <a:buNone/>
            </a:pPr>
            <a:r>
              <a:rPr lang="en-US" dirty="0"/>
              <a:t>You typically program header cells in the first row of a table, when the first row labels what is in each column.</a:t>
            </a:r>
          </a:p>
          <a:p>
            <a:pPr marL="0" indent="0">
              <a:buNone/>
            </a:pPr>
            <a:r>
              <a:rPr lang="en-US" dirty="0"/>
              <a:t>You should also program table header cells in the first column of a table, when you have a first column like this table’s Year column, that effectively label</a:t>
            </a:r>
            <a:r>
              <a:rPr lang="en-US" spc="100" dirty="0"/>
              <a:t>s/</a:t>
            </a:r>
            <a:r>
              <a:rPr lang="en-US" dirty="0"/>
              <a:t>contextualizes everything else in each row.</a:t>
            </a:r>
          </a:p>
          <a:p>
            <a:pPr marL="0" indent="0">
              <a:buNone/>
            </a:pPr>
            <a:r>
              <a:rPr lang="en-US" dirty="0"/>
              <a:t>With table header cells programmed, a screen reader user reading through this table will then receive, as they read column-to-column or row-to-row, a reminder of what column or row they’ve moved into, which will provide a sense of what the data or information in each cell means.</a:t>
            </a:r>
          </a:p>
          <a:p>
            <a:pPr marL="0" indent="0">
              <a:buNone/>
            </a:pPr>
            <a:endParaRPr lang="en-US" dirty="0"/>
          </a:p>
        </p:txBody>
      </p:sp>
      <p:pic>
        <p:nvPicPr>
          <p:cNvPr id="22" name="Picture 21" descr="Hitting statistics table">
            <a:extLst>
              <a:ext uri="{FF2B5EF4-FFF2-40B4-BE49-F238E27FC236}">
                <a16:creationId xmlns:a16="http://schemas.microsoft.com/office/drawing/2014/main" id="{E139515B-0425-4A0B-8D87-C1844A1B0782}"/>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1517904" y="4746713"/>
            <a:ext cx="9077336" cy="2225587"/>
          </a:xfrm>
          <a:prstGeom prst="rect">
            <a:avLst/>
          </a:prstGeom>
        </p:spPr>
      </p:pic>
      <p:sp>
        <p:nvSpPr>
          <p:cNvPr id="23" name="Rectangle 22">
            <a:extLst>
              <a:ext uri="{FF2B5EF4-FFF2-40B4-BE49-F238E27FC236}">
                <a16:creationId xmlns:a16="http://schemas.microsoft.com/office/drawing/2014/main" id="{F6A4504E-E810-4944-A691-27FFF16F3E05}"/>
              </a:ext>
              <a:ext uri="{C183D7F6-B498-43B3-948B-1728B52AA6E4}">
                <adec:decorative xmlns:adec="http://schemas.microsoft.com/office/drawing/2017/decorative" val="1"/>
              </a:ext>
            </a:extLst>
          </p:cNvPr>
          <p:cNvSpPr/>
          <p:nvPr/>
        </p:nvSpPr>
        <p:spPr>
          <a:xfrm>
            <a:off x="1531185" y="4762716"/>
            <a:ext cx="9055463" cy="2197607"/>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8E8F8C3-336B-4BB4-8B60-EAFD40EEAC02}"/>
              </a:ext>
              <a:ext uri="{C183D7F6-B498-43B3-948B-1728B52AA6E4}">
                <adec:decorative xmlns:adec="http://schemas.microsoft.com/office/drawing/2017/decorative" val="1"/>
              </a:ext>
            </a:extLst>
          </p:cNvPr>
          <p:cNvSpPr/>
          <p:nvPr/>
        </p:nvSpPr>
        <p:spPr>
          <a:xfrm>
            <a:off x="1528137" y="4762716"/>
            <a:ext cx="9067102" cy="435553"/>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6462411-7283-4027-B7DF-02FF5E4D67FF}"/>
              </a:ext>
              <a:ext uri="{C183D7F6-B498-43B3-948B-1728B52AA6E4}">
                <adec:decorative xmlns:adec="http://schemas.microsoft.com/office/drawing/2017/decorative" val="1"/>
              </a:ext>
            </a:extLst>
          </p:cNvPr>
          <p:cNvSpPr/>
          <p:nvPr/>
        </p:nvSpPr>
        <p:spPr>
          <a:xfrm>
            <a:off x="1528137" y="4762715"/>
            <a:ext cx="922169" cy="2197607"/>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7282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4CCBB-C087-4C0C-BCFE-C0E71E1C32B3}"/>
              </a:ext>
            </a:extLst>
          </p:cNvPr>
          <p:cNvSpPr>
            <a:spLocks noGrp="1"/>
          </p:cNvSpPr>
          <p:nvPr>
            <p:ph type="title"/>
          </p:nvPr>
        </p:nvSpPr>
        <p:spPr/>
        <p:txBody>
          <a:bodyPr/>
          <a:lstStyle/>
          <a:p>
            <a:r>
              <a:rPr lang="en-US" dirty="0"/>
              <a:t>Examples of table header cells in first row and first column</a:t>
            </a:r>
          </a:p>
        </p:txBody>
      </p:sp>
      <p:sp>
        <p:nvSpPr>
          <p:cNvPr id="3" name="Content Placeholder 2">
            <a:extLst>
              <a:ext uri="{FF2B5EF4-FFF2-40B4-BE49-F238E27FC236}">
                <a16:creationId xmlns:a16="http://schemas.microsoft.com/office/drawing/2014/main" id="{6537AE32-FED7-4457-89BF-2FD27AE40B8F}"/>
              </a:ext>
            </a:extLst>
          </p:cNvPr>
          <p:cNvSpPr>
            <a:spLocks noGrp="1"/>
          </p:cNvSpPr>
          <p:nvPr>
            <p:ph idx="1"/>
          </p:nvPr>
        </p:nvSpPr>
        <p:spPr>
          <a:xfrm>
            <a:off x="838200" y="640079"/>
            <a:ext cx="10515600" cy="3895387"/>
          </a:xfrm>
        </p:spPr>
        <p:txBody>
          <a:bodyPr/>
          <a:lstStyle/>
          <a:p>
            <a:pPr marL="0" indent="0">
              <a:buNone/>
            </a:pPr>
            <a:r>
              <a:rPr lang="en-US" dirty="0"/>
              <a:t>For example, if we program the cells in the first row and first column of this table to be table header cells, then:</a:t>
            </a:r>
          </a:p>
          <a:p>
            <a:pPr marL="0" indent="0">
              <a:buNone/>
            </a:pPr>
            <a:r>
              <a:rPr lang="en-US" dirty="0"/>
              <a:t>If a screen reader user was reading left-to-right (or right-to-left) across the 2011 row, when they moved into and read the highlighted 162 cell, they’d have 162 read to them along with the reminder that it represents the number of AB (at bats).</a:t>
            </a:r>
          </a:p>
          <a:p>
            <a:pPr marL="0" indent="0">
              <a:buNone/>
            </a:pPr>
            <a:r>
              <a:rPr lang="en-US" dirty="0"/>
              <a:t>And if a screen reader user was reading up-down (or down-up) through the HR (home run) column, when they moved into and read the highlighted 18 cell, they’d have 18 read to them along with the reminder that it represents 2010.</a:t>
            </a:r>
          </a:p>
          <a:p>
            <a:pPr marL="0" indent="0">
              <a:buNone/>
            </a:pPr>
            <a:r>
              <a:rPr lang="en-US" dirty="0"/>
              <a:t>As you can imagine, that makes significant difference when reading through tables.</a:t>
            </a:r>
          </a:p>
        </p:txBody>
      </p:sp>
      <p:pic>
        <p:nvPicPr>
          <p:cNvPr id="9" name="Picture 8" descr="Hitting statistics table">
            <a:extLst>
              <a:ext uri="{FF2B5EF4-FFF2-40B4-BE49-F238E27FC236}">
                <a16:creationId xmlns:a16="http://schemas.microsoft.com/office/drawing/2014/main" id="{3437F6EA-661E-448E-861C-1F3B054B9B89}"/>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1517904" y="4746713"/>
            <a:ext cx="9077336" cy="2225587"/>
          </a:xfrm>
          <a:prstGeom prst="rect">
            <a:avLst/>
          </a:prstGeom>
        </p:spPr>
      </p:pic>
      <p:sp>
        <p:nvSpPr>
          <p:cNvPr id="10" name="Rectangle 9">
            <a:extLst>
              <a:ext uri="{FF2B5EF4-FFF2-40B4-BE49-F238E27FC236}">
                <a16:creationId xmlns:a16="http://schemas.microsoft.com/office/drawing/2014/main" id="{46ED25F6-7E98-417F-8FE5-63BD62DCD4A3}"/>
              </a:ext>
              <a:ext uri="{C183D7F6-B498-43B3-948B-1728B52AA6E4}">
                <adec:decorative xmlns:adec="http://schemas.microsoft.com/office/drawing/2017/decorative" val="1"/>
              </a:ext>
            </a:extLst>
          </p:cNvPr>
          <p:cNvSpPr/>
          <p:nvPr/>
        </p:nvSpPr>
        <p:spPr>
          <a:xfrm>
            <a:off x="1531185" y="4762716"/>
            <a:ext cx="9055463" cy="2197607"/>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descr="Highlighted 162 cell">
            <a:extLst>
              <a:ext uri="{FF2B5EF4-FFF2-40B4-BE49-F238E27FC236}">
                <a16:creationId xmlns:a16="http://schemas.microsoft.com/office/drawing/2014/main" id="{2AF88D7D-D2A5-4D53-84FD-B120E93CA475}"/>
              </a:ext>
            </a:extLst>
          </p:cNvPr>
          <p:cNvSpPr/>
          <p:nvPr/>
        </p:nvSpPr>
        <p:spPr>
          <a:xfrm>
            <a:off x="5463987" y="6079331"/>
            <a:ext cx="733424" cy="43815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descr="AB 162 Row 4">
            <a:extLst>
              <a:ext uri="{FF2B5EF4-FFF2-40B4-BE49-F238E27FC236}">
                <a16:creationId xmlns:a16="http://schemas.microsoft.com/office/drawing/2014/main" id="{583B72C5-A90D-4D93-A23C-C588E8B95CF5}"/>
              </a:ext>
              <a:ext uri="{C183D7F6-B498-43B3-948B-1728B52AA6E4}">
                <adec:decorative xmlns:adec="http://schemas.microsoft.com/office/drawing/2017/decorative" val="0"/>
              </a:ext>
            </a:extLst>
          </p:cNvPr>
          <p:cNvSpPr/>
          <p:nvPr/>
        </p:nvSpPr>
        <p:spPr>
          <a:xfrm>
            <a:off x="5201866" y="5418365"/>
            <a:ext cx="1259632" cy="553119"/>
          </a:xfrm>
          <a:prstGeom prst="rect">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rPr>
              <a:t>AB 162 </a:t>
            </a:r>
            <a:br>
              <a:rPr lang="en-US" sz="1400" b="1" dirty="0">
                <a:solidFill>
                  <a:schemeClr val="tx2"/>
                </a:solidFill>
              </a:rPr>
            </a:br>
            <a:r>
              <a:rPr lang="en-US" sz="1400" b="1" dirty="0">
                <a:solidFill>
                  <a:schemeClr val="tx2"/>
                </a:solidFill>
              </a:rPr>
              <a:t>Row 4</a:t>
            </a:r>
          </a:p>
        </p:txBody>
      </p:sp>
      <p:sp>
        <p:nvSpPr>
          <p:cNvPr id="19" name="Rectangle 18" descr="Highlighted 18 cell">
            <a:extLst>
              <a:ext uri="{FF2B5EF4-FFF2-40B4-BE49-F238E27FC236}">
                <a16:creationId xmlns:a16="http://schemas.microsoft.com/office/drawing/2014/main" id="{17E60AEB-86D9-4412-9446-1146B7BFD9A7}"/>
              </a:ext>
            </a:extLst>
          </p:cNvPr>
          <p:cNvSpPr/>
          <p:nvPr/>
        </p:nvSpPr>
        <p:spPr>
          <a:xfrm>
            <a:off x="8539163" y="5639275"/>
            <a:ext cx="578644" cy="43815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descr="2010 18 Row 3">
            <a:extLst>
              <a:ext uri="{FF2B5EF4-FFF2-40B4-BE49-F238E27FC236}">
                <a16:creationId xmlns:a16="http://schemas.microsoft.com/office/drawing/2014/main" id="{369CE04C-5A81-44DD-8660-36D491067271}"/>
              </a:ext>
            </a:extLst>
          </p:cNvPr>
          <p:cNvSpPr/>
          <p:nvPr/>
        </p:nvSpPr>
        <p:spPr>
          <a:xfrm>
            <a:off x="9239258" y="5581790"/>
            <a:ext cx="1259632" cy="553119"/>
          </a:xfrm>
          <a:prstGeom prst="rect">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rPr>
              <a:t>2010 18 </a:t>
            </a:r>
            <a:br>
              <a:rPr lang="en-US" sz="1400" b="1" dirty="0">
                <a:solidFill>
                  <a:schemeClr val="tx2"/>
                </a:solidFill>
              </a:rPr>
            </a:br>
            <a:r>
              <a:rPr lang="en-US" sz="1400" b="1" dirty="0">
                <a:solidFill>
                  <a:schemeClr val="tx2"/>
                </a:solidFill>
              </a:rPr>
              <a:t>Row 3</a:t>
            </a:r>
          </a:p>
        </p:txBody>
      </p:sp>
      <p:sp>
        <p:nvSpPr>
          <p:cNvPr id="16" name="Arrow: Right 15">
            <a:extLst>
              <a:ext uri="{FF2B5EF4-FFF2-40B4-BE49-F238E27FC236}">
                <a16:creationId xmlns:a16="http://schemas.microsoft.com/office/drawing/2014/main" id="{82814023-D9D9-4717-A48A-CBC070E05711}"/>
              </a:ext>
              <a:ext uri="{C183D7F6-B498-43B3-948B-1728B52AA6E4}">
                <adec:decorative xmlns:adec="http://schemas.microsoft.com/office/drawing/2017/decorative" val="1"/>
              </a:ext>
            </a:extLst>
          </p:cNvPr>
          <p:cNvSpPr/>
          <p:nvPr/>
        </p:nvSpPr>
        <p:spPr>
          <a:xfrm>
            <a:off x="5009778" y="6137435"/>
            <a:ext cx="393700" cy="328467"/>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Right 16">
            <a:extLst>
              <a:ext uri="{FF2B5EF4-FFF2-40B4-BE49-F238E27FC236}">
                <a16:creationId xmlns:a16="http://schemas.microsoft.com/office/drawing/2014/main" id="{F62ECC78-9915-47D3-9AB7-A8A080315FAB}"/>
              </a:ext>
              <a:ext uri="{C183D7F6-B498-43B3-948B-1728B52AA6E4}">
                <adec:decorative xmlns:adec="http://schemas.microsoft.com/office/drawing/2017/decorative" val="1"/>
              </a:ext>
            </a:extLst>
          </p:cNvPr>
          <p:cNvSpPr/>
          <p:nvPr/>
        </p:nvSpPr>
        <p:spPr>
          <a:xfrm rot="10800000">
            <a:off x="6257919" y="6137434"/>
            <a:ext cx="393700" cy="328467"/>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row: Right 20">
            <a:extLst>
              <a:ext uri="{FF2B5EF4-FFF2-40B4-BE49-F238E27FC236}">
                <a16:creationId xmlns:a16="http://schemas.microsoft.com/office/drawing/2014/main" id="{47A18822-F722-460E-8196-A88CD1DEFF18}"/>
              </a:ext>
              <a:ext uri="{C183D7F6-B498-43B3-948B-1728B52AA6E4}">
                <adec:decorative xmlns:adec="http://schemas.microsoft.com/office/drawing/2017/decorative" val="1"/>
              </a:ext>
            </a:extLst>
          </p:cNvPr>
          <p:cNvSpPr/>
          <p:nvPr/>
        </p:nvSpPr>
        <p:spPr>
          <a:xfrm rot="16200000">
            <a:off x="8631636" y="6177149"/>
            <a:ext cx="393700" cy="328467"/>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Right 21">
            <a:extLst>
              <a:ext uri="{FF2B5EF4-FFF2-40B4-BE49-F238E27FC236}">
                <a16:creationId xmlns:a16="http://schemas.microsoft.com/office/drawing/2014/main" id="{DABEDCCC-1A12-4382-8EE0-A0E6699B5615}"/>
              </a:ext>
              <a:ext uri="{C183D7F6-B498-43B3-948B-1728B52AA6E4}">
                <adec:decorative xmlns:adec="http://schemas.microsoft.com/office/drawing/2017/decorative" val="1"/>
              </a:ext>
            </a:extLst>
          </p:cNvPr>
          <p:cNvSpPr/>
          <p:nvPr/>
        </p:nvSpPr>
        <p:spPr>
          <a:xfrm rot="5400000">
            <a:off x="8631634" y="5215545"/>
            <a:ext cx="393700" cy="328467"/>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2854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Continuing on the subject of tables">
            <a:extLst>
              <a:ext uri="{FF2B5EF4-FFF2-40B4-BE49-F238E27FC236}">
                <a16:creationId xmlns:a16="http://schemas.microsoft.com/office/drawing/2014/main" id="{49398830-1500-4583-BDC8-6F39378F1E1C}"/>
              </a:ext>
            </a:extLst>
          </p:cNvPr>
          <p:cNvSpPr/>
          <p:nvPr/>
        </p:nvSpPr>
        <p:spPr>
          <a:xfrm>
            <a:off x="3872204" y="307910"/>
            <a:ext cx="587829" cy="317241"/>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E6867F74-4598-4DC2-8529-75E2E59549F6}"/>
              </a:ext>
            </a:extLst>
          </p:cNvPr>
          <p:cNvSpPr>
            <a:spLocks noGrp="1"/>
          </p:cNvSpPr>
          <p:nvPr>
            <p:ph type="title"/>
          </p:nvPr>
        </p:nvSpPr>
        <p:spPr/>
        <p:txBody>
          <a:bodyPr>
            <a:normAutofit/>
          </a:bodyPr>
          <a:lstStyle/>
          <a:p>
            <a:r>
              <a:rPr lang="en-US" sz="2400" dirty="0">
                <a:solidFill>
                  <a:schemeClr val="accent1"/>
                </a:solidFill>
              </a:rPr>
              <a:t>Use a table caption to summarize/contextualize the entire table</a:t>
            </a:r>
          </a:p>
        </p:txBody>
      </p:sp>
      <p:sp>
        <p:nvSpPr>
          <p:cNvPr id="11" name="Content Placeholder 10">
            <a:extLst>
              <a:ext uri="{FF2B5EF4-FFF2-40B4-BE49-F238E27FC236}">
                <a16:creationId xmlns:a16="http://schemas.microsoft.com/office/drawing/2014/main" id="{B640439D-1829-43A1-A7A2-376FBB1292A3}"/>
              </a:ext>
            </a:extLst>
          </p:cNvPr>
          <p:cNvSpPr>
            <a:spLocks noGrp="1"/>
          </p:cNvSpPr>
          <p:nvPr>
            <p:ph sz="half" idx="1"/>
          </p:nvPr>
        </p:nvSpPr>
        <p:spPr>
          <a:xfrm>
            <a:off x="838201" y="2458082"/>
            <a:ext cx="10515597" cy="1817877"/>
          </a:xfrm>
        </p:spPr>
        <p:txBody>
          <a:bodyPr/>
          <a:lstStyle/>
          <a:p>
            <a:pPr marL="0" indent="0">
              <a:buNone/>
            </a:pPr>
            <a:r>
              <a:rPr lang="en-US" sz="2000" dirty="0"/>
              <a:t>Table captions provide folks skimming through a page with a quick sense of what data or information is being captured and displayed in a table, so they can quickly know if they want to invest time in exploring the table in more detail.</a:t>
            </a:r>
          </a:p>
          <a:p>
            <a:pPr marL="0" indent="0">
              <a:buNone/>
            </a:pPr>
            <a:r>
              <a:rPr lang="en-US" sz="2000" dirty="0"/>
              <a:t>Table captions typically appear as text labels above a table, like so:</a:t>
            </a:r>
          </a:p>
        </p:txBody>
      </p:sp>
      <p:sp>
        <p:nvSpPr>
          <p:cNvPr id="2" name="TextBox 1">
            <a:extLst>
              <a:ext uri="{FF2B5EF4-FFF2-40B4-BE49-F238E27FC236}">
                <a16:creationId xmlns:a16="http://schemas.microsoft.com/office/drawing/2014/main" id="{A446DBAA-212E-4782-9AE0-0F172764A7FC}"/>
              </a:ext>
            </a:extLst>
          </p:cNvPr>
          <p:cNvSpPr txBox="1"/>
          <p:nvPr/>
        </p:nvSpPr>
        <p:spPr>
          <a:xfrm>
            <a:off x="4176999" y="4275959"/>
            <a:ext cx="3837998" cy="338554"/>
          </a:xfrm>
          <a:prstGeom prst="rect">
            <a:avLst/>
          </a:prstGeom>
          <a:noFill/>
        </p:spPr>
        <p:txBody>
          <a:bodyPr wrap="square" rtlCol="0">
            <a:spAutoFit/>
          </a:bodyPr>
          <a:lstStyle/>
          <a:p>
            <a:pPr algn="ctr"/>
            <a:r>
              <a:rPr lang="en-US" sz="1600" b="1" dirty="0">
                <a:solidFill>
                  <a:schemeClr val="accent1"/>
                </a:solidFill>
              </a:rPr>
              <a:t>Buster Posey Statistics 2009 – 2012</a:t>
            </a:r>
          </a:p>
        </p:txBody>
      </p:sp>
      <p:pic>
        <p:nvPicPr>
          <p:cNvPr id="15" name="Picture 14" descr="The same table we've been using as an example now has the caption Buster Posey statistics 2009 - 2012 displayed above it">
            <a:extLst>
              <a:ext uri="{FF2B5EF4-FFF2-40B4-BE49-F238E27FC236}">
                <a16:creationId xmlns:a16="http://schemas.microsoft.com/office/drawing/2014/main" id="{99B3E236-D730-4C8C-BA60-4892EB3CFA2D}"/>
              </a:ext>
            </a:extLst>
          </p:cNvPr>
          <p:cNvPicPr>
            <a:picLocks noChangeAspect="1"/>
          </p:cNvPicPr>
          <p:nvPr/>
        </p:nvPicPr>
        <p:blipFill>
          <a:blip r:embed="rId2"/>
          <a:stretch>
            <a:fillRect/>
          </a:stretch>
        </p:blipFill>
        <p:spPr>
          <a:xfrm>
            <a:off x="2882380" y="4653114"/>
            <a:ext cx="6427237" cy="1575834"/>
          </a:xfrm>
          <a:prstGeom prst="rect">
            <a:avLst/>
          </a:prstGeom>
        </p:spPr>
      </p:pic>
      <p:sp>
        <p:nvSpPr>
          <p:cNvPr id="20" name="Rectangle 19">
            <a:extLst>
              <a:ext uri="{FF2B5EF4-FFF2-40B4-BE49-F238E27FC236}">
                <a16:creationId xmlns:a16="http://schemas.microsoft.com/office/drawing/2014/main" id="{989A0949-19E7-42C2-BFA8-69995BD15220}"/>
              </a:ext>
              <a:ext uri="{C183D7F6-B498-43B3-948B-1728B52AA6E4}">
                <adec:decorative xmlns:adec="http://schemas.microsoft.com/office/drawing/2017/decorative" val="1"/>
              </a:ext>
            </a:extLst>
          </p:cNvPr>
          <p:cNvSpPr/>
          <p:nvPr/>
        </p:nvSpPr>
        <p:spPr>
          <a:xfrm>
            <a:off x="2891784" y="4664445"/>
            <a:ext cx="6411750" cy="1556022"/>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2006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1D10-E4F2-44A8-9235-35619D944453}"/>
              </a:ext>
            </a:extLst>
          </p:cNvPr>
          <p:cNvSpPr>
            <a:spLocks noGrp="1"/>
          </p:cNvSpPr>
          <p:nvPr>
            <p:ph type="title"/>
          </p:nvPr>
        </p:nvSpPr>
        <p:spPr/>
        <p:txBody>
          <a:bodyPr/>
          <a:lstStyle/>
          <a:p>
            <a:r>
              <a:rPr lang="en-US" dirty="0"/>
              <a:t>Introducing WebAIM</a:t>
            </a:r>
          </a:p>
        </p:txBody>
      </p:sp>
      <p:sp>
        <p:nvSpPr>
          <p:cNvPr id="3" name="Content Placeholder 2">
            <a:extLst>
              <a:ext uri="{FF2B5EF4-FFF2-40B4-BE49-F238E27FC236}">
                <a16:creationId xmlns:a16="http://schemas.microsoft.com/office/drawing/2014/main" id="{FE2A9270-3607-4FE8-BCD3-B69DFCD2B023}"/>
              </a:ext>
            </a:extLst>
          </p:cNvPr>
          <p:cNvSpPr>
            <a:spLocks noGrp="1"/>
          </p:cNvSpPr>
          <p:nvPr>
            <p:ph idx="1"/>
          </p:nvPr>
        </p:nvSpPr>
        <p:spPr>
          <a:xfrm>
            <a:off x="838200" y="1325879"/>
            <a:ext cx="5345784" cy="4791456"/>
          </a:xfrm>
        </p:spPr>
        <p:txBody>
          <a:bodyPr/>
          <a:lstStyle/>
          <a:p>
            <a:pPr marL="0" indent="0">
              <a:spcAft>
                <a:spcPts val="1500"/>
              </a:spcAft>
              <a:buNone/>
            </a:pPr>
            <a:r>
              <a:rPr lang="en-US" dirty="0">
                <a:hlinkClick r:id="rId2"/>
              </a:rPr>
              <a:t>WebAIM.org</a:t>
            </a:r>
            <a:r>
              <a:rPr lang="en-US" dirty="0"/>
              <a:t> is a fantastic online library of accessibility information and guidance.</a:t>
            </a:r>
          </a:p>
          <a:p>
            <a:pPr marL="0" indent="0">
              <a:buNone/>
            </a:pPr>
            <a:r>
              <a:rPr lang="en-US" dirty="0"/>
              <a:t>I’ll be sharing a few of their web pages throughout this presentation, starting with their guidance for developing accessible </a:t>
            </a:r>
            <a:r>
              <a:rPr lang="en-US" dirty="0">
                <a:hlinkClick r:id="rId3"/>
              </a:rPr>
              <a:t>data tables</a:t>
            </a:r>
            <a:r>
              <a:rPr lang="en-US" dirty="0"/>
              <a:t>, which includes coverage of programming both table header cells and table captions using HTML.</a:t>
            </a:r>
          </a:p>
        </p:txBody>
      </p:sp>
      <p:pic>
        <p:nvPicPr>
          <p:cNvPr id="7" name="Picture 6" descr="Preview of the WebAIM.org home page">
            <a:extLst>
              <a:ext uri="{FF2B5EF4-FFF2-40B4-BE49-F238E27FC236}">
                <a16:creationId xmlns:a16="http://schemas.microsoft.com/office/drawing/2014/main" id="{3B4C9922-1403-440C-A41F-8FAF3DF5E5B2}"/>
              </a:ext>
            </a:extLst>
          </p:cNvPr>
          <p:cNvPicPr>
            <a:picLocks noChangeAspect="1"/>
          </p:cNvPicPr>
          <p:nvPr/>
        </p:nvPicPr>
        <p:blipFill>
          <a:blip r:embed="rId4"/>
          <a:stretch>
            <a:fillRect/>
          </a:stretch>
        </p:blipFill>
        <p:spPr>
          <a:xfrm>
            <a:off x="6948633" y="1714500"/>
            <a:ext cx="4627486" cy="3429000"/>
          </a:xfrm>
          <a:prstGeom prst="rect">
            <a:avLst/>
          </a:prstGeom>
          <a:noFill/>
          <a:ln w="28575">
            <a:noFill/>
          </a:ln>
        </p:spPr>
      </p:pic>
      <p:sp>
        <p:nvSpPr>
          <p:cNvPr id="8" name="Freeform: Shape 7">
            <a:extLst>
              <a:ext uri="{FF2B5EF4-FFF2-40B4-BE49-F238E27FC236}">
                <a16:creationId xmlns:a16="http://schemas.microsoft.com/office/drawing/2014/main" id="{40295FEC-7CA8-4D25-952A-BF779D007832}"/>
              </a:ext>
              <a:ext uri="{C183D7F6-B498-43B3-948B-1728B52AA6E4}">
                <adec:decorative xmlns:adec="http://schemas.microsoft.com/office/drawing/2017/decorative" val="1"/>
              </a:ext>
            </a:extLst>
          </p:cNvPr>
          <p:cNvSpPr/>
          <p:nvPr/>
        </p:nvSpPr>
        <p:spPr>
          <a:xfrm>
            <a:off x="6920352" y="5345129"/>
            <a:ext cx="5271648" cy="0"/>
          </a:xfrm>
          <a:custGeom>
            <a:avLst/>
            <a:gdLst>
              <a:gd name="connsiteX0" fmla="*/ 0 w 12684154"/>
              <a:gd name="connsiteY0" fmla="*/ 0 h 0"/>
              <a:gd name="connsiteX1" fmla="*/ 12684154 w 12684154"/>
              <a:gd name="connsiteY1" fmla="*/ 0 h 0"/>
            </a:gdLst>
            <a:ahLst/>
            <a:cxnLst>
              <a:cxn ang="0">
                <a:pos x="connsiteX0" y="connsiteY0"/>
              </a:cxn>
              <a:cxn ang="0">
                <a:pos x="connsiteX1" y="connsiteY1"/>
              </a:cxn>
            </a:cxnLst>
            <a:rect l="l" t="t" r="r" b="b"/>
            <a:pathLst>
              <a:path w="12684154">
                <a:moveTo>
                  <a:pt x="0" y="0"/>
                </a:moveTo>
                <a:lnTo>
                  <a:pt x="12684154" y="0"/>
                </a:lnTo>
              </a:path>
            </a:pathLst>
          </a:cu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EADB51A-4BA7-473E-8872-B455BCFE72A1}"/>
              </a:ext>
              <a:ext uri="{C183D7F6-B498-43B3-948B-1728B52AA6E4}">
                <adec:decorative xmlns:adec="http://schemas.microsoft.com/office/drawing/2017/decorative" val="1"/>
              </a:ext>
            </a:extLst>
          </p:cNvPr>
          <p:cNvSpPr/>
          <p:nvPr/>
        </p:nvSpPr>
        <p:spPr>
          <a:xfrm>
            <a:off x="8318401" y="5500580"/>
            <a:ext cx="3873599" cy="0"/>
          </a:xfrm>
          <a:custGeom>
            <a:avLst/>
            <a:gdLst>
              <a:gd name="connsiteX0" fmla="*/ 0 w 10201013"/>
              <a:gd name="connsiteY0" fmla="*/ 0 h 0"/>
              <a:gd name="connsiteX1" fmla="*/ 10201013 w 10201013"/>
              <a:gd name="connsiteY1" fmla="*/ 0 h 0"/>
            </a:gdLst>
            <a:ahLst/>
            <a:cxnLst>
              <a:cxn ang="0">
                <a:pos x="connsiteX0" y="connsiteY0"/>
              </a:cxn>
              <a:cxn ang="0">
                <a:pos x="connsiteX1" y="connsiteY1"/>
              </a:cxn>
            </a:cxnLst>
            <a:rect l="l" t="t" r="r" b="b"/>
            <a:pathLst>
              <a:path w="10201013">
                <a:moveTo>
                  <a:pt x="0" y="0"/>
                </a:moveTo>
                <a:lnTo>
                  <a:pt x="10201013" y="0"/>
                </a:lnTo>
              </a:path>
            </a:pathLst>
          </a:custGeom>
          <a:noFill/>
          <a:ln w="762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FAD1B3E-9714-46EF-9A72-4576AC0071C9}"/>
              </a:ext>
              <a:ext uri="{C183D7F6-B498-43B3-948B-1728B52AA6E4}">
                <adec:decorative xmlns:adec="http://schemas.microsoft.com/office/drawing/2017/decorative" val="1"/>
              </a:ext>
            </a:extLst>
          </p:cNvPr>
          <p:cNvSpPr/>
          <p:nvPr/>
        </p:nvSpPr>
        <p:spPr>
          <a:xfrm>
            <a:off x="6948633" y="1714500"/>
            <a:ext cx="4626864" cy="3429000"/>
          </a:xfrm>
          <a:prstGeom prst="rect">
            <a:avLst/>
          </a:prstGeom>
          <a:solidFill>
            <a:schemeClr val="bg1">
              <a:alpha val="0"/>
            </a:schemeClr>
          </a:solidFill>
          <a:ln w="28575">
            <a:gradFill flip="none" rotWithShape="1">
              <a:gsLst>
                <a:gs pos="0">
                  <a:schemeClr val="accent6">
                    <a:lumMod val="60000"/>
                    <a:lumOff val="40000"/>
                  </a:schemeClr>
                </a:gs>
                <a:gs pos="100000">
                  <a:schemeClr val="accent5">
                    <a:lumMod val="40000"/>
                    <a:lumOff val="6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5244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Continuing on the subject of tables">
            <a:extLst>
              <a:ext uri="{FF2B5EF4-FFF2-40B4-BE49-F238E27FC236}">
                <a16:creationId xmlns:a16="http://schemas.microsoft.com/office/drawing/2014/main" id="{49398830-1500-4583-BDC8-6F39378F1E1C}"/>
              </a:ext>
            </a:extLst>
          </p:cNvPr>
          <p:cNvSpPr/>
          <p:nvPr/>
        </p:nvSpPr>
        <p:spPr>
          <a:xfrm>
            <a:off x="3872204" y="307910"/>
            <a:ext cx="587829" cy="317241"/>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E6867F74-4598-4DC2-8529-75E2E59549F6}"/>
              </a:ext>
            </a:extLst>
          </p:cNvPr>
          <p:cNvSpPr>
            <a:spLocks noGrp="1"/>
          </p:cNvSpPr>
          <p:nvPr>
            <p:ph type="title"/>
          </p:nvPr>
        </p:nvSpPr>
        <p:spPr/>
        <p:txBody>
          <a:bodyPr>
            <a:noAutofit/>
          </a:bodyPr>
          <a:lstStyle/>
          <a:p>
            <a:r>
              <a:rPr lang="en-US" sz="2400" dirty="0"/>
              <a:t>Use tables to present tabular data/info; not for layout purposes</a:t>
            </a:r>
          </a:p>
        </p:txBody>
      </p:sp>
      <p:sp>
        <p:nvSpPr>
          <p:cNvPr id="11" name="Content Placeholder 10">
            <a:extLst>
              <a:ext uri="{FF2B5EF4-FFF2-40B4-BE49-F238E27FC236}">
                <a16:creationId xmlns:a16="http://schemas.microsoft.com/office/drawing/2014/main" id="{B640439D-1829-43A1-A7A2-376FBB1292A3}"/>
              </a:ext>
            </a:extLst>
          </p:cNvPr>
          <p:cNvSpPr>
            <a:spLocks noGrp="1"/>
          </p:cNvSpPr>
          <p:nvPr>
            <p:ph sz="half" idx="1"/>
          </p:nvPr>
        </p:nvSpPr>
        <p:spPr>
          <a:xfrm>
            <a:off x="838201" y="2458082"/>
            <a:ext cx="10601130" cy="3562988"/>
          </a:xfrm>
        </p:spPr>
        <p:txBody>
          <a:bodyPr>
            <a:normAutofit/>
          </a:bodyPr>
          <a:lstStyle/>
          <a:p>
            <a:pPr marL="0" indent="0">
              <a:buNone/>
            </a:pPr>
            <a:r>
              <a:rPr lang="en-US" sz="2000" dirty="0"/>
              <a:t>Tables are intended to be used for the purpose of presenting tabular data/information.</a:t>
            </a:r>
          </a:p>
          <a:p>
            <a:pPr marL="0" indent="0">
              <a:buNone/>
            </a:pPr>
            <a:r>
              <a:rPr lang="en-US" dirty="0"/>
              <a:t>They should not be used for layout purposes: that is, for the purpose of achieving a specific visual design.</a:t>
            </a:r>
          </a:p>
          <a:p>
            <a:pPr marL="0" indent="0">
              <a:buNone/>
            </a:pPr>
            <a:r>
              <a:rPr lang="en-US" sz="2000" dirty="0"/>
              <a:t>Tables are read in a p</a:t>
            </a:r>
            <a:r>
              <a:rPr lang="en-US" dirty="0"/>
              <a:t>articular way by assistive technologies, and their structure implies very purposeful connections between the cells in each column and row.</a:t>
            </a:r>
          </a:p>
          <a:p>
            <a:pPr marL="0" indent="0">
              <a:buNone/>
            </a:pPr>
            <a:r>
              <a:rPr lang="en-US" sz="2000" dirty="0"/>
              <a:t>When you </a:t>
            </a:r>
            <a:r>
              <a:rPr lang="en-US" dirty="0"/>
              <a:t>use tables for layout purposes, you tend to create confusion in one or both of those regards: things will be read in an order that doesn’t make sense or users will infer connections between cells you didn’t actually intend.</a:t>
            </a:r>
            <a:endParaRPr lang="en-US" sz="2000" dirty="0"/>
          </a:p>
        </p:txBody>
      </p:sp>
    </p:spTree>
    <p:extLst>
      <p:ext uri="{BB962C8B-B14F-4D97-AF65-F5344CB8AC3E}">
        <p14:creationId xmlns:p14="http://schemas.microsoft.com/office/powerpoint/2010/main" val="2550121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B40B0-69C2-46F4-81AC-19BE43AC580C}"/>
              </a:ext>
            </a:extLst>
          </p:cNvPr>
          <p:cNvSpPr>
            <a:spLocks noGrp="1"/>
          </p:cNvSpPr>
          <p:nvPr>
            <p:ph type="title"/>
          </p:nvPr>
        </p:nvSpPr>
        <p:spPr/>
        <p:txBody>
          <a:bodyPr/>
          <a:lstStyle/>
          <a:p>
            <a:r>
              <a:rPr lang="en-US" dirty="0"/>
              <a:t>How can I tell if I’m using tables properly?</a:t>
            </a:r>
          </a:p>
        </p:txBody>
      </p:sp>
      <p:sp>
        <p:nvSpPr>
          <p:cNvPr id="3" name="Content Placeholder 2">
            <a:extLst>
              <a:ext uri="{FF2B5EF4-FFF2-40B4-BE49-F238E27FC236}">
                <a16:creationId xmlns:a16="http://schemas.microsoft.com/office/drawing/2014/main" id="{AA1A6BEF-14B6-47A6-92E8-27C050604D4C}"/>
              </a:ext>
            </a:extLst>
          </p:cNvPr>
          <p:cNvSpPr>
            <a:spLocks noGrp="1"/>
          </p:cNvSpPr>
          <p:nvPr>
            <p:ph idx="1"/>
          </p:nvPr>
        </p:nvSpPr>
        <p:spPr>
          <a:xfrm>
            <a:off x="838200" y="1325880"/>
            <a:ext cx="10515600" cy="2079244"/>
          </a:xfrm>
        </p:spPr>
        <p:txBody>
          <a:bodyPr/>
          <a:lstStyle/>
          <a:p>
            <a:pPr marL="0" indent="0">
              <a:buNone/>
            </a:pPr>
            <a:r>
              <a:rPr lang="en-US" dirty="0"/>
              <a:t>“How can I tell if I’m using tables properly, to present tabular data or information, or improperly, for layout purposes?” — this is one of the most common accessibility questions I get, so I wanted to provide you with a quick framework you can use when making these determinations.</a:t>
            </a:r>
          </a:p>
          <a:p>
            <a:pPr marL="0" indent="0">
              <a:buNone/>
            </a:pPr>
            <a:r>
              <a:rPr lang="en-US" dirty="0"/>
              <a:t>I call it the:</a:t>
            </a:r>
          </a:p>
        </p:txBody>
      </p:sp>
      <p:sp>
        <p:nvSpPr>
          <p:cNvPr id="4" name="TextBox 3">
            <a:extLst>
              <a:ext uri="{FF2B5EF4-FFF2-40B4-BE49-F238E27FC236}">
                <a16:creationId xmlns:a16="http://schemas.microsoft.com/office/drawing/2014/main" id="{D4DF6DF4-B3D5-4D63-B5D9-AF20DFD9A100}"/>
              </a:ext>
            </a:extLst>
          </p:cNvPr>
          <p:cNvSpPr txBox="1"/>
          <p:nvPr/>
        </p:nvSpPr>
        <p:spPr>
          <a:xfrm>
            <a:off x="0" y="3452876"/>
            <a:ext cx="12192000" cy="1411224"/>
          </a:xfrm>
          <a:prstGeom prst="rect">
            <a:avLst/>
          </a:prstGeom>
          <a:solidFill>
            <a:schemeClr val="tx2">
              <a:lumMod val="75000"/>
            </a:schemeClr>
          </a:solidFill>
        </p:spPr>
        <p:txBody>
          <a:bodyPr wrap="square" lIns="1005840" rtlCol="0">
            <a:noAutofit/>
          </a:bodyPr>
          <a:lstStyle/>
          <a:p>
            <a:r>
              <a:rPr kumimoji="0" lang="en-US" sz="8800" b="1" i="0" u="none" strike="noStrike" kern="1200" cap="none" spc="600" normalizeH="0" baseline="0" noProof="0" dirty="0">
                <a:ln>
                  <a:noFill/>
                </a:ln>
                <a:solidFill>
                  <a:prstClr val="white"/>
                </a:solidFill>
                <a:effectLst/>
                <a:uLnTx/>
                <a:uFillTx/>
                <a:latin typeface="Arial Black" panose="020B0A04020102020204" pitchFamily="34" charset="0"/>
                <a:ea typeface="+mj-ea"/>
                <a:cs typeface="+mj-cs"/>
              </a:rPr>
              <a:t>3</a:t>
            </a:r>
            <a:r>
              <a:rPr kumimoji="0" lang="en-US" sz="6000" b="1" i="0" u="none" strike="noStrike" kern="1200" cap="none" spc="200" normalizeH="0" baseline="0" noProof="0" dirty="0">
                <a:ln>
                  <a:noFill/>
                </a:ln>
                <a:solidFill>
                  <a:prstClr val="white"/>
                </a:solidFill>
                <a:effectLst/>
                <a:uLnTx/>
                <a:uFillTx/>
                <a:latin typeface="Arial Black" panose="020B0A04020102020204" pitchFamily="34" charset="0"/>
                <a:ea typeface="+mj-ea"/>
                <a:cs typeface="+mj-cs"/>
              </a:rPr>
              <a:t> </a:t>
            </a:r>
            <a:r>
              <a:rPr kumimoji="0" lang="en-US" sz="6000" b="1" i="0" u="none" strike="noStrike" kern="1200" cap="none" spc="600" normalizeH="0" baseline="0" noProof="0" dirty="0">
                <a:ln>
                  <a:noFill/>
                </a:ln>
                <a:solidFill>
                  <a:prstClr val="white"/>
                </a:solidFill>
                <a:effectLst/>
                <a:uLnTx/>
                <a:uFillTx/>
                <a:latin typeface="Arial Black" panose="020B0A04020102020204" pitchFamily="34" charset="0"/>
                <a:ea typeface="+mj-ea"/>
                <a:cs typeface="+mj-cs"/>
              </a:rPr>
              <a:t>C’s</a:t>
            </a:r>
            <a:endParaRPr lang="en-US" sz="1400" dirty="0">
              <a:solidFill>
                <a:schemeClr val="bg1"/>
              </a:solidFill>
            </a:endParaRPr>
          </a:p>
        </p:txBody>
      </p:sp>
      <p:sp>
        <p:nvSpPr>
          <p:cNvPr id="6" name="Freeform: Shape 5">
            <a:extLst>
              <a:ext uri="{FF2B5EF4-FFF2-40B4-BE49-F238E27FC236}">
                <a16:creationId xmlns:a16="http://schemas.microsoft.com/office/drawing/2014/main" id="{2020C0C0-CED8-4826-BB5C-8DB096AD3930}"/>
              </a:ext>
              <a:ext uri="{C183D7F6-B498-43B3-948B-1728B52AA6E4}">
                <adec:decorative xmlns:adec="http://schemas.microsoft.com/office/drawing/2017/decorative" val="1"/>
              </a:ext>
            </a:extLst>
          </p:cNvPr>
          <p:cNvSpPr/>
          <p:nvPr/>
        </p:nvSpPr>
        <p:spPr>
          <a:xfrm flipV="1">
            <a:off x="0" y="5010925"/>
            <a:ext cx="12192000" cy="0"/>
          </a:xfrm>
          <a:custGeom>
            <a:avLst/>
            <a:gdLst>
              <a:gd name="connsiteX0" fmla="*/ 0 w 12684154"/>
              <a:gd name="connsiteY0" fmla="*/ 0 h 0"/>
              <a:gd name="connsiteX1" fmla="*/ 12684154 w 12684154"/>
              <a:gd name="connsiteY1" fmla="*/ 0 h 0"/>
            </a:gdLst>
            <a:ahLst/>
            <a:cxnLst>
              <a:cxn ang="0">
                <a:pos x="connsiteX0" y="connsiteY0"/>
              </a:cxn>
              <a:cxn ang="0">
                <a:pos x="connsiteX1" y="connsiteY1"/>
              </a:cxn>
            </a:cxnLst>
            <a:rect l="l" t="t" r="r" b="b"/>
            <a:pathLst>
              <a:path w="12684154">
                <a:moveTo>
                  <a:pt x="0" y="0"/>
                </a:moveTo>
                <a:lnTo>
                  <a:pt x="12684154" y="0"/>
                </a:lnTo>
              </a:path>
            </a:pathLst>
          </a:custGeom>
          <a:noFill/>
          <a:ln w="76200">
            <a:solidFill>
              <a:srgbClr val="BA6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6">
            <a:extLst>
              <a:ext uri="{FF2B5EF4-FFF2-40B4-BE49-F238E27FC236}">
                <a16:creationId xmlns:a16="http://schemas.microsoft.com/office/drawing/2014/main" id="{4448FF10-5F5F-4AEC-9541-E4F3823F6122}"/>
              </a:ext>
              <a:ext uri="{C183D7F6-B498-43B3-948B-1728B52AA6E4}">
                <adec:decorative xmlns:adec="http://schemas.microsoft.com/office/drawing/2017/decorative" val="1"/>
              </a:ext>
            </a:extLst>
          </p:cNvPr>
          <p:cNvSpPr/>
          <p:nvPr/>
        </p:nvSpPr>
        <p:spPr>
          <a:xfrm>
            <a:off x="0" y="5211635"/>
            <a:ext cx="12188952" cy="0"/>
          </a:xfrm>
          <a:custGeom>
            <a:avLst/>
            <a:gdLst>
              <a:gd name="connsiteX0" fmla="*/ 0 w 10201013"/>
              <a:gd name="connsiteY0" fmla="*/ 0 h 0"/>
              <a:gd name="connsiteX1" fmla="*/ 10201013 w 10201013"/>
              <a:gd name="connsiteY1" fmla="*/ 0 h 0"/>
            </a:gdLst>
            <a:ahLst/>
            <a:cxnLst>
              <a:cxn ang="0">
                <a:pos x="connsiteX0" y="connsiteY0"/>
              </a:cxn>
              <a:cxn ang="0">
                <a:pos x="connsiteX1" y="connsiteY1"/>
              </a:cxn>
            </a:cxnLst>
            <a:rect l="l" t="t" r="r" b="b"/>
            <a:pathLst>
              <a:path w="10201013">
                <a:moveTo>
                  <a:pt x="0" y="0"/>
                </a:moveTo>
                <a:lnTo>
                  <a:pt x="10201013" y="0"/>
                </a:lnTo>
              </a:path>
            </a:pathLst>
          </a:custGeom>
          <a:noFill/>
          <a:ln w="762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4673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B483E-38AE-446C-92E9-DA4838C28D5D}"/>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C77091CA-6C8A-4A1D-A77F-A1790405BD15}"/>
              </a:ext>
            </a:extLst>
          </p:cNvPr>
          <p:cNvSpPr>
            <a:spLocks noGrp="1"/>
          </p:cNvSpPr>
          <p:nvPr>
            <p:ph idx="1"/>
          </p:nvPr>
        </p:nvSpPr>
        <p:spPr/>
        <p:txBody>
          <a:bodyPr>
            <a:normAutofit/>
          </a:bodyPr>
          <a:lstStyle/>
          <a:p>
            <a:pPr marL="0" indent="0">
              <a:spcBef>
                <a:spcPts val="0"/>
              </a:spcBef>
              <a:spcAft>
                <a:spcPts val="2000"/>
              </a:spcAft>
              <a:buNone/>
            </a:pPr>
            <a:r>
              <a:rPr lang="en-US" sz="1800" dirty="0"/>
              <a:t>This slide deck is going to be a little different than what you saw during GAAD.</a:t>
            </a:r>
          </a:p>
          <a:p>
            <a:pPr marL="0" indent="0">
              <a:spcBef>
                <a:spcPts val="0"/>
              </a:spcBef>
              <a:spcAft>
                <a:spcPts val="2000"/>
              </a:spcAft>
              <a:buNone/>
            </a:pPr>
            <a:r>
              <a:rPr lang="en-US" sz="1800" dirty="0"/>
              <a:t>All the same material is covered, but I’ve added my talking points so you can use this deck as a stand-alone resource.</a:t>
            </a:r>
          </a:p>
          <a:p>
            <a:pPr marL="0" indent="0">
              <a:spcBef>
                <a:spcPts val="0"/>
              </a:spcBef>
              <a:spcAft>
                <a:spcPts val="2000"/>
              </a:spcAft>
              <a:buNone/>
            </a:pPr>
            <a:r>
              <a:rPr lang="en-US" sz="1800" dirty="0"/>
              <a:t>I’ve also added a few slides and features you may be interested in:</a:t>
            </a:r>
          </a:p>
          <a:p>
            <a:pPr marL="457200" indent="-457200">
              <a:spcBef>
                <a:spcPts val="0"/>
              </a:spcBef>
              <a:spcAft>
                <a:spcPts val="1000"/>
              </a:spcAft>
              <a:buFont typeface="+mj-lt"/>
              <a:buAutoNum type="arabicPeriod"/>
            </a:pPr>
            <a:r>
              <a:rPr lang="en-US" sz="1800" dirty="0"/>
              <a:t>If you’re curious about PowerPoint accessibility, this deck can serve as an example of an accessible PowerPoint file</a:t>
            </a:r>
          </a:p>
          <a:p>
            <a:pPr lvl="1">
              <a:spcBef>
                <a:spcPts val="0"/>
              </a:spcBef>
              <a:spcAft>
                <a:spcPts val="2000"/>
              </a:spcAft>
            </a:pPr>
            <a:r>
              <a:rPr lang="en-US" sz="1600" dirty="0"/>
              <a:t>The following five slides cover things to pay attention to and replicate in that regard</a:t>
            </a:r>
          </a:p>
          <a:p>
            <a:pPr marL="457200" indent="-457200">
              <a:spcBef>
                <a:spcPts val="0"/>
              </a:spcBef>
              <a:spcAft>
                <a:spcPts val="2000"/>
              </a:spcAft>
              <a:buFont typeface="+mj-lt"/>
              <a:buAutoNum type="arabicPeriod"/>
            </a:pPr>
            <a:r>
              <a:rPr lang="en-US" sz="1800" dirty="0"/>
              <a:t>I’ve added some additional information I didn’t have time for during GAAD</a:t>
            </a:r>
          </a:p>
          <a:p>
            <a:pPr marL="457200" indent="-457200">
              <a:spcBef>
                <a:spcPts val="0"/>
              </a:spcBef>
              <a:spcAft>
                <a:spcPts val="2000"/>
              </a:spcAft>
              <a:buFont typeface="+mj-lt"/>
              <a:buAutoNum type="arabicPeriod"/>
            </a:pPr>
            <a:r>
              <a:rPr lang="en-US" sz="1800" dirty="0"/>
              <a:t>And I’ve added practice exercise slides so you can gain experience applying some of the accessibility practices covered in my session</a:t>
            </a:r>
          </a:p>
        </p:txBody>
      </p:sp>
    </p:spTree>
    <p:extLst>
      <p:ext uri="{BB962C8B-B14F-4D97-AF65-F5344CB8AC3E}">
        <p14:creationId xmlns:p14="http://schemas.microsoft.com/office/powerpoint/2010/main" val="1454898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9C2DCC-2EBE-4DF7-9EC8-E326500935A4}"/>
              </a:ext>
            </a:extLst>
          </p:cNvPr>
          <p:cNvSpPr>
            <a:spLocks noGrp="1"/>
          </p:cNvSpPr>
          <p:nvPr>
            <p:ph type="title"/>
          </p:nvPr>
        </p:nvSpPr>
        <p:spPr/>
        <p:txBody>
          <a:bodyPr tIns="164592">
            <a:normAutofit/>
          </a:bodyPr>
          <a:lstStyle/>
          <a:p>
            <a:r>
              <a:rPr lang="en-US" sz="2400" dirty="0"/>
              <a:t>Use the </a:t>
            </a:r>
            <a:r>
              <a:rPr lang="en-US" sz="2400" dirty="0">
                <a:solidFill>
                  <a:schemeClr val="accent4">
                    <a:lumMod val="40000"/>
                    <a:lumOff val="60000"/>
                  </a:schemeClr>
                </a:solidFill>
              </a:rPr>
              <a:t>3c’s</a:t>
            </a:r>
            <a:r>
              <a:rPr lang="en-US" sz="2400" dirty="0"/>
              <a:t> framework to tell tabular data/info from layout purposes </a:t>
            </a:r>
          </a:p>
        </p:txBody>
      </p:sp>
      <p:sp>
        <p:nvSpPr>
          <p:cNvPr id="6" name="Freeform: Shape 5">
            <a:extLst>
              <a:ext uri="{FF2B5EF4-FFF2-40B4-BE49-F238E27FC236}">
                <a16:creationId xmlns:a16="http://schemas.microsoft.com/office/drawing/2014/main" id="{B528FD9D-52C3-4600-B918-6D95EE9CE7F5}"/>
              </a:ext>
              <a:ext uri="{C183D7F6-B498-43B3-948B-1728B52AA6E4}">
                <adec:decorative xmlns:adec="http://schemas.microsoft.com/office/drawing/2017/decorative" val="1"/>
              </a:ext>
            </a:extLst>
          </p:cNvPr>
          <p:cNvSpPr/>
          <p:nvPr/>
        </p:nvSpPr>
        <p:spPr>
          <a:xfrm flipV="1">
            <a:off x="0" y="1037081"/>
            <a:ext cx="2188337" cy="0"/>
          </a:xfrm>
          <a:custGeom>
            <a:avLst/>
            <a:gdLst>
              <a:gd name="connsiteX0" fmla="*/ 0 w 12684154"/>
              <a:gd name="connsiteY0" fmla="*/ 0 h 0"/>
              <a:gd name="connsiteX1" fmla="*/ 12684154 w 12684154"/>
              <a:gd name="connsiteY1" fmla="*/ 0 h 0"/>
            </a:gdLst>
            <a:ahLst/>
            <a:cxnLst>
              <a:cxn ang="0">
                <a:pos x="connsiteX0" y="connsiteY0"/>
              </a:cxn>
              <a:cxn ang="0">
                <a:pos x="connsiteX1" y="connsiteY1"/>
              </a:cxn>
            </a:cxnLst>
            <a:rect l="l" t="t" r="r" b="b"/>
            <a:pathLst>
              <a:path w="12684154">
                <a:moveTo>
                  <a:pt x="0" y="0"/>
                </a:moveTo>
                <a:lnTo>
                  <a:pt x="12684154" y="0"/>
                </a:ln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6">
            <a:extLst>
              <a:ext uri="{FF2B5EF4-FFF2-40B4-BE49-F238E27FC236}">
                <a16:creationId xmlns:a16="http://schemas.microsoft.com/office/drawing/2014/main" id="{915E2597-AEA4-4C74-8558-CB38131CAA52}"/>
              </a:ext>
              <a:ext uri="{C183D7F6-B498-43B3-948B-1728B52AA6E4}">
                <adec:decorative xmlns:adec="http://schemas.microsoft.com/office/drawing/2017/decorative" val="1"/>
              </a:ext>
            </a:extLst>
          </p:cNvPr>
          <p:cNvSpPr/>
          <p:nvPr/>
        </p:nvSpPr>
        <p:spPr>
          <a:xfrm flipV="1">
            <a:off x="0" y="1238249"/>
            <a:ext cx="1517904" cy="0"/>
          </a:xfrm>
          <a:custGeom>
            <a:avLst/>
            <a:gdLst>
              <a:gd name="connsiteX0" fmla="*/ 0 w 10201013"/>
              <a:gd name="connsiteY0" fmla="*/ 0 h 0"/>
              <a:gd name="connsiteX1" fmla="*/ 10201013 w 10201013"/>
              <a:gd name="connsiteY1" fmla="*/ 0 h 0"/>
            </a:gdLst>
            <a:ahLst/>
            <a:cxnLst>
              <a:cxn ang="0">
                <a:pos x="connsiteX0" y="connsiteY0"/>
              </a:cxn>
              <a:cxn ang="0">
                <a:pos x="connsiteX1" y="connsiteY1"/>
              </a:cxn>
            </a:cxnLst>
            <a:rect l="l" t="t" r="r" b="b"/>
            <a:pathLst>
              <a:path w="10201013">
                <a:moveTo>
                  <a:pt x="0" y="0"/>
                </a:moveTo>
                <a:lnTo>
                  <a:pt x="10201013" y="0"/>
                </a:lnTo>
              </a:path>
            </a:pathLst>
          </a:cu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2DD2C003-A1B1-4F54-B9A1-A05925A78EF3}"/>
              </a:ext>
            </a:extLst>
          </p:cNvPr>
          <p:cNvSpPr>
            <a:spLocks noGrp="1"/>
          </p:cNvSpPr>
          <p:nvPr>
            <p:ph idx="1"/>
          </p:nvPr>
        </p:nvSpPr>
        <p:spPr/>
        <p:txBody>
          <a:bodyPr/>
          <a:lstStyle/>
          <a:p>
            <a:pPr marL="0" indent="0">
              <a:buNone/>
            </a:pPr>
            <a:r>
              <a:rPr lang="en-US" dirty="0"/>
              <a:t>The 3c’s are </a:t>
            </a:r>
            <a:r>
              <a:rPr lang="en-US" dirty="0">
                <a:solidFill>
                  <a:schemeClr val="tx2">
                    <a:lumMod val="75000"/>
                  </a:schemeClr>
                </a:solidFill>
              </a:rPr>
              <a:t>Compare</a:t>
            </a:r>
            <a:r>
              <a:rPr lang="en-US" dirty="0"/>
              <a:t>,</a:t>
            </a:r>
            <a:r>
              <a:rPr lang="en-US" dirty="0">
                <a:solidFill>
                  <a:schemeClr val="accent3">
                    <a:lumMod val="50000"/>
                  </a:schemeClr>
                </a:solidFill>
              </a:rPr>
              <a:t> </a:t>
            </a:r>
            <a:r>
              <a:rPr lang="en-US" dirty="0">
                <a:solidFill>
                  <a:schemeClr val="tx2">
                    <a:lumMod val="75000"/>
                  </a:schemeClr>
                </a:solidFill>
              </a:rPr>
              <a:t>Connect</a:t>
            </a:r>
            <a:r>
              <a:rPr lang="en-US" dirty="0"/>
              <a:t>,</a:t>
            </a:r>
            <a:r>
              <a:rPr lang="en-US" dirty="0">
                <a:solidFill>
                  <a:schemeClr val="accent3">
                    <a:lumMod val="50000"/>
                  </a:schemeClr>
                </a:solidFill>
              </a:rPr>
              <a:t> </a:t>
            </a:r>
            <a:r>
              <a:rPr lang="en-US" dirty="0">
                <a:solidFill>
                  <a:schemeClr val="tx2">
                    <a:lumMod val="75000"/>
                  </a:schemeClr>
                </a:solidFill>
              </a:rPr>
              <a:t>Consistently</a:t>
            </a:r>
            <a:r>
              <a:rPr lang="en-US" dirty="0"/>
              <a:t>.</a:t>
            </a:r>
          </a:p>
          <a:p>
            <a:pPr marL="0" indent="0">
              <a:buNone/>
            </a:pPr>
            <a:r>
              <a:rPr lang="en-US" dirty="0"/>
              <a:t>As in, you can tell if you’re using tables properly, to present tabular data/info, if you’re using their structure to </a:t>
            </a:r>
            <a:r>
              <a:rPr lang="en-US" dirty="0">
                <a:solidFill>
                  <a:schemeClr val="tx2">
                    <a:lumMod val="75000"/>
                  </a:schemeClr>
                </a:solidFill>
              </a:rPr>
              <a:t>compare and/or connect data/info consistently</a:t>
            </a:r>
            <a:r>
              <a:rPr lang="en-US" dirty="0"/>
              <a:t>.</a:t>
            </a:r>
          </a:p>
          <a:p>
            <a:pPr marL="0" indent="0">
              <a:buNone/>
            </a:pPr>
            <a:r>
              <a:rPr lang="en-US" dirty="0"/>
              <a:t>For example, with the Buster Posey table, the table structure is clearly facilitating comparisons of individual, statistical data points down each column.</a:t>
            </a:r>
          </a:p>
        </p:txBody>
      </p:sp>
      <p:sp>
        <p:nvSpPr>
          <p:cNvPr id="16" name="TextBox 15">
            <a:extLst>
              <a:ext uri="{FF2B5EF4-FFF2-40B4-BE49-F238E27FC236}">
                <a16:creationId xmlns:a16="http://schemas.microsoft.com/office/drawing/2014/main" id="{00356A26-C174-4924-B525-1D407777693F}"/>
              </a:ext>
            </a:extLst>
          </p:cNvPr>
          <p:cNvSpPr txBox="1"/>
          <p:nvPr/>
        </p:nvSpPr>
        <p:spPr>
          <a:xfrm>
            <a:off x="1662919" y="3759163"/>
            <a:ext cx="4369675" cy="338554"/>
          </a:xfrm>
          <a:prstGeom prst="rect">
            <a:avLst/>
          </a:prstGeom>
          <a:noFill/>
        </p:spPr>
        <p:txBody>
          <a:bodyPr wrap="square" rtlCol="0">
            <a:spAutoFit/>
          </a:bodyPr>
          <a:lstStyle/>
          <a:p>
            <a:r>
              <a:rPr lang="en-US" sz="1600" b="1" dirty="0">
                <a:solidFill>
                  <a:schemeClr val="tx2">
                    <a:lumMod val="75000"/>
                  </a:schemeClr>
                </a:solidFill>
              </a:rPr>
              <a:t>Buster Posey Statistics 2009 – 2012</a:t>
            </a:r>
          </a:p>
        </p:txBody>
      </p:sp>
      <p:pic>
        <p:nvPicPr>
          <p:cNvPr id="9" name="Picture 8" descr="Buster Posey 2009 - 2012 hitting statistics table">
            <a:extLst>
              <a:ext uri="{FF2B5EF4-FFF2-40B4-BE49-F238E27FC236}">
                <a16:creationId xmlns:a16="http://schemas.microsoft.com/office/drawing/2014/main" id="{11187AE4-A371-4A68-8FE6-C22215675DB8}"/>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1752600" y="4143690"/>
            <a:ext cx="8686800" cy="2129835"/>
          </a:xfrm>
          <a:prstGeom prst="rect">
            <a:avLst/>
          </a:prstGeom>
        </p:spPr>
      </p:pic>
      <p:sp>
        <p:nvSpPr>
          <p:cNvPr id="10" name="Rectangle 9">
            <a:extLst>
              <a:ext uri="{FF2B5EF4-FFF2-40B4-BE49-F238E27FC236}">
                <a16:creationId xmlns:a16="http://schemas.microsoft.com/office/drawing/2014/main" id="{E6F4EA0C-CE64-47B8-A71C-5FD4E2BFCEAE}"/>
              </a:ext>
              <a:ext uri="{C183D7F6-B498-43B3-948B-1728B52AA6E4}">
                <adec:decorative xmlns:adec="http://schemas.microsoft.com/office/drawing/2017/decorative" val="1"/>
              </a:ext>
            </a:extLst>
          </p:cNvPr>
          <p:cNvSpPr/>
          <p:nvPr/>
        </p:nvSpPr>
        <p:spPr>
          <a:xfrm>
            <a:off x="1765310" y="4159004"/>
            <a:ext cx="8665868" cy="2103058"/>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descr="By having each column represent a particular statistic and each row a particular year, this table allows us to compare individuals stats year-to-year">
            <a:extLst>
              <a:ext uri="{FF2B5EF4-FFF2-40B4-BE49-F238E27FC236}">
                <a16:creationId xmlns:a16="http://schemas.microsoft.com/office/drawing/2014/main" id="{C175E7C6-24DF-4C63-80E0-A31637FFE89E}"/>
              </a:ext>
            </a:extLst>
          </p:cNvPr>
          <p:cNvCxnSpPr>
            <a:cxnSpLocks/>
          </p:cNvCxnSpPr>
          <p:nvPr/>
        </p:nvCxnSpPr>
        <p:spPr>
          <a:xfrm>
            <a:off x="4973955" y="4624617"/>
            <a:ext cx="0" cy="1547583"/>
          </a:xfrm>
          <a:prstGeom prst="straightConnector1">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B2EB095-A29A-477F-B739-A6B3DE5F129C}"/>
              </a:ext>
              <a:ext uri="{C183D7F6-B498-43B3-948B-1728B52AA6E4}">
                <adec:decorative xmlns:adec="http://schemas.microsoft.com/office/drawing/2017/decorative" val="1"/>
              </a:ext>
            </a:extLst>
          </p:cNvPr>
          <p:cNvCxnSpPr>
            <a:cxnSpLocks/>
          </p:cNvCxnSpPr>
          <p:nvPr/>
        </p:nvCxnSpPr>
        <p:spPr>
          <a:xfrm>
            <a:off x="6392164" y="4626864"/>
            <a:ext cx="0" cy="1545336"/>
          </a:xfrm>
          <a:prstGeom prst="straightConnector1">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33926C0-2EC8-44AB-8E28-1F2A3E4D6FE0}"/>
              </a:ext>
              <a:ext uri="{C183D7F6-B498-43B3-948B-1728B52AA6E4}">
                <adec:decorative xmlns:adec="http://schemas.microsoft.com/office/drawing/2017/decorative" val="1"/>
              </a:ext>
            </a:extLst>
          </p:cNvPr>
          <p:cNvCxnSpPr>
            <a:cxnSpLocks/>
          </p:cNvCxnSpPr>
          <p:nvPr/>
        </p:nvCxnSpPr>
        <p:spPr>
          <a:xfrm>
            <a:off x="7645908" y="4626864"/>
            <a:ext cx="0" cy="1545336"/>
          </a:xfrm>
          <a:prstGeom prst="straightConnector1">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639985E-55A0-46C7-A03C-C5F9FAB59801}"/>
              </a:ext>
              <a:ext uri="{C183D7F6-B498-43B3-948B-1728B52AA6E4}">
                <adec:decorative xmlns:adec="http://schemas.microsoft.com/office/drawing/2017/decorative" val="1"/>
              </a:ext>
            </a:extLst>
          </p:cNvPr>
          <p:cNvCxnSpPr>
            <a:cxnSpLocks/>
          </p:cNvCxnSpPr>
          <p:nvPr/>
        </p:nvCxnSpPr>
        <p:spPr>
          <a:xfrm>
            <a:off x="8630920" y="4626864"/>
            <a:ext cx="0" cy="1545336"/>
          </a:xfrm>
          <a:prstGeom prst="straightConnector1">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3F08AB7-C442-4152-B103-B7C165F4EEA7}"/>
              </a:ext>
              <a:ext uri="{C183D7F6-B498-43B3-948B-1728B52AA6E4}">
                <adec:decorative xmlns:adec="http://schemas.microsoft.com/office/drawing/2017/decorative" val="1"/>
              </a:ext>
            </a:extLst>
          </p:cNvPr>
          <p:cNvCxnSpPr>
            <a:cxnSpLocks/>
          </p:cNvCxnSpPr>
          <p:nvPr/>
        </p:nvCxnSpPr>
        <p:spPr>
          <a:xfrm>
            <a:off x="9715500" y="4626864"/>
            <a:ext cx="0" cy="1545336"/>
          </a:xfrm>
          <a:prstGeom prst="straightConnector1">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284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44564C-AC0F-4A46-AE6E-EA5268728119}"/>
              </a:ext>
            </a:extLst>
          </p:cNvPr>
          <p:cNvSpPr>
            <a:spLocks noGrp="1"/>
          </p:cNvSpPr>
          <p:nvPr>
            <p:ph type="title"/>
          </p:nvPr>
        </p:nvSpPr>
        <p:spPr/>
        <p:txBody>
          <a:bodyPr>
            <a:noAutofit/>
          </a:bodyPr>
          <a:lstStyle/>
          <a:p>
            <a:r>
              <a:rPr lang="en-US" sz="2800" dirty="0"/>
              <a:t>Table structure can also facilitate connections of information</a:t>
            </a:r>
          </a:p>
        </p:txBody>
      </p:sp>
      <p:sp>
        <p:nvSpPr>
          <p:cNvPr id="5" name="Content Placeholder 4">
            <a:extLst>
              <a:ext uri="{FF2B5EF4-FFF2-40B4-BE49-F238E27FC236}">
                <a16:creationId xmlns:a16="http://schemas.microsoft.com/office/drawing/2014/main" id="{30CDAD59-C778-4353-859D-58D962E20FD6}"/>
              </a:ext>
            </a:extLst>
          </p:cNvPr>
          <p:cNvSpPr>
            <a:spLocks noGrp="1"/>
          </p:cNvSpPr>
          <p:nvPr>
            <p:ph idx="1"/>
          </p:nvPr>
        </p:nvSpPr>
        <p:spPr>
          <a:xfrm>
            <a:off x="838200" y="1325880"/>
            <a:ext cx="10515600" cy="2329534"/>
          </a:xfrm>
        </p:spPr>
        <p:txBody>
          <a:bodyPr>
            <a:normAutofit/>
          </a:bodyPr>
          <a:lstStyle/>
          <a:p>
            <a:pPr marL="0" indent="0">
              <a:buNone/>
            </a:pPr>
            <a:r>
              <a:rPr lang="en-US" dirty="0"/>
              <a:t>And in both the Buster Posey table and this new UC WI Key Contacts table (below), the table structure is facilitating connections of information across each row.</a:t>
            </a:r>
          </a:p>
          <a:p>
            <a:pPr marL="0" indent="0">
              <a:buNone/>
            </a:pPr>
            <a:r>
              <a:rPr lang="en-US" dirty="0"/>
              <a:t>For example, in the Bust Posey table, each row connects a year’s statistics, and in the UC WI table, each row connects a UC Location with its SACSW Contact and its HR Contact.</a:t>
            </a:r>
          </a:p>
        </p:txBody>
      </p:sp>
      <p:sp>
        <p:nvSpPr>
          <p:cNvPr id="11" name="TextBox 10">
            <a:extLst>
              <a:ext uri="{FF2B5EF4-FFF2-40B4-BE49-F238E27FC236}">
                <a16:creationId xmlns:a16="http://schemas.microsoft.com/office/drawing/2014/main" id="{6F1C7620-94A1-41B6-85F5-F0CF5E9E89F7}"/>
              </a:ext>
            </a:extLst>
          </p:cNvPr>
          <p:cNvSpPr txBox="1"/>
          <p:nvPr/>
        </p:nvSpPr>
        <p:spPr>
          <a:xfrm>
            <a:off x="1664208" y="3643884"/>
            <a:ext cx="8768259" cy="338554"/>
          </a:xfrm>
          <a:prstGeom prst="rect">
            <a:avLst/>
          </a:prstGeom>
          <a:noFill/>
        </p:spPr>
        <p:txBody>
          <a:bodyPr wrap="square" rtlCol="0">
            <a:spAutoFit/>
          </a:bodyPr>
          <a:lstStyle/>
          <a:p>
            <a:r>
              <a:rPr lang="en-US" sz="1600" b="1" dirty="0">
                <a:solidFill>
                  <a:schemeClr val="tx2">
                    <a:lumMod val="75000"/>
                  </a:schemeClr>
                </a:solidFill>
              </a:rPr>
              <a:t>UC WI Key Contacts by Location</a:t>
            </a:r>
          </a:p>
        </p:txBody>
      </p:sp>
      <p:pic>
        <p:nvPicPr>
          <p:cNvPr id="10" name="Picture 9" descr="Three column, five row UC WI Key Contacts by Location table">
            <a:extLst>
              <a:ext uri="{FF2B5EF4-FFF2-40B4-BE49-F238E27FC236}">
                <a16:creationId xmlns:a16="http://schemas.microsoft.com/office/drawing/2014/main" id="{6423CC43-E377-4B89-865C-A5E40976F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3889" y="4045938"/>
            <a:ext cx="8686800" cy="2149813"/>
          </a:xfrm>
          <a:prstGeom prst="rect">
            <a:avLst/>
          </a:prstGeom>
        </p:spPr>
      </p:pic>
      <p:cxnSp>
        <p:nvCxnSpPr>
          <p:cNvPr id="15" name="Straight Arrow Connector 14">
            <a:extLst>
              <a:ext uri="{FF2B5EF4-FFF2-40B4-BE49-F238E27FC236}">
                <a16:creationId xmlns:a16="http://schemas.microsoft.com/office/drawing/2014/main" id="{DA7917F4-66D9-4FF4-B8A1-39B5A8F76ED8}"/>
              </a:ext>
              <a:ext uri="{C183D7F6-B498-43B3-948B-1728B52AA6E4}">
                <adec:decorative xmlns:adec="http://schemas.microsoft.com/office/drawing/2017/decorative" val="1"/>
              </a:ext>
            </a:extLst>
          </p:cNvPr>
          <p:cNvCxnSpPr>
            <a:cxnSpLocks/>
          </p:cNvCxnSpPr>
          <p:nvPr/>
        </p:nvCxnSpPr>
        <p:spPr>
          <a:xfrm>
            <a:off x="2582658" y="4686474"/>
            <a:ext cx="7404100" cy="0"/>
          </a:xfrm>
          <a:prstGeom prst="straightConnector1">
            <a:avLst/>
          </a:prstGeom>
          <a:ln w="762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A112902-C1B2-458E-94C8-BB86DF242BDB}"/>
              </a:ext>
              <a:ext uri="{C183D7F6-B498-43B3-948B-1728B52AA6E4}">
                <adec:decorative xmlns:adec="http://schemas.microsoft.com/office/drawing/2017/decorative" val="1"/>
              </a:ext>
            </a:extLst>
          </p:cNvPr>
          <p:cNvCxnSpPr>
            <a:cxnSpLocks/>
          </p:cNvCxnSpPr>
          <p:nvPr/>
        </p:nvCxnSpPr>
        <p:spPr>
          <a:xfrm>
            <a:off x="2582658" y="5257974"/>
            <a:ext cx="7404100" cy="0"/>
          </a:xfrm>
          <a:prstGeom prst="straightConnector1">
            <a:avLst/>
          </a:prstGeom>
          <a:ln w="762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ED43BA0-7621-48E5-83B8-C8BCCBFFF146}"/>
              </a:ext>
              <a:ext uri="{C183D7F6-B498-43B3-948B-1728B52AA6E4}">
                <adec:decorative xmlns:adec="http://schemas.microsoft.com/office/drawing/2017/decorative" val="1"/>
              </a:ext>
            </a:extLst>
          </p:cNvPr>
          <p:cNvCxnSpPr>
            <a:cxnSpLocks/>
          </p:cNvCxnSpPr>
          <p:nvPr/>
        </p:nvCxnSpPr>
        <p:spPr>
          <a:xfrm>
            <a:off x="2582658" y="5715174"/>
            <a:ext cx="7404100" cy="0"/>
          </a:xfrm>
          <a:prstGeom prst="straightConnector1">
            <a:avLst/>
          </a:prstGeom>
          <a:ln w="762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595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E7F3F-646A-458C-8FA9-17B19CCD7166}"/>
              </a:ext>
            </a:extLst>
          </p:cNvPr>
          <p:cNvSpPr>
            <a:spLocks noGrp="1"/>
          </p:cNvSpPr>
          <p:nvPr>
            <p:ph type="title"/>
          </p:nvPr>
        </p:nvSpPr>
        <p:spPr>
          <a:xfrm>
            <a:off x="838200" y="365125"/>
            <a:ext cx="4116355" cy="649224"/>
          </a:xfrm>
        </p:spPr>
        <p:txBody>
          <a:bodyPr/>
          <a:lstStyle/>
          <a:p>
            <a:r>
              <a:rPr lang="en-US" dirty="0"/>
              <a:t>Consistency is Key</a:t>
            </a:r>
          </a:p>
        </p:txBody>
      </p:sp>
      <p:sp>
        <p:nvSpPr>
          <p:cNvPr id="3" name="Content Placeholder 2">
            <a:extLst>
              <a:ext uri="{FF2B5EF4-FFF2-40B4-BE49-F238E27FC236}">
                <a16:creationId xmlns:a16="http://schemas.microsoft.com/office/drawing/2014/main" id="{1313F159-171E-4B15-8A82-726CF9AEC2EF}"/>
              </a:ext>
            </a:extLst>
          </p:cNvPr>
          <p:cNvSpPr>
            <a:spLocks noGrp="1"/>
          </p:cNvSpPr>
          <p:nvPr>
            <p:ph idx="1"/>
          </p:nvPr>
        </p:nvSpPr>
        <p:spPr>
          <a:xfrm>
            <a:off x="838200" y="1325880"/>
            <a:ext cx="6429866" cy="5166996"/>
          </a:xfrm>
        </p:spPr>
        <p:txBody>
          <a:bodyPr>
            <a:normAutofit/>
          </a:bodyPr>
          <a:lstStyle/>
          <a:p>
            <a:pPr marL="0" indent="0">
              <a:spcBef>
                <a:spcPts val="700"/>
              </a:spcBef>
              <a:buNone/>
            </a:pPr>
            <a:r>
              <a:rPr lang="en-US" dirty="0"/>
              <a:t>And with both tables and the comparisons and connections facilitated by their structure, there is absolute consistency; we have the same:</a:t>
            </a:r>
          </a:p>
          <a:p>
            <a:pPr>
              <a:spcBef>
                <a:spcPts val="700"/>
              </a:spcBef>
            </a:pPr>
            <a:r>
              <a:rPr lang="en-US" dirty="0"/>
              <a:t>Type of thing in each column</a:t>
            </a:r>
          </a:p>
          <a:p>
            <a:pPr>
              <a:spcBef>
                <a:spcPts val="700"/>
              </a:spcBef>
            </a:pPr>
            <a:r>
              <a:rPr lang="en-US" dirty="0"/>
              <a:t>Order of things across each row</a:t>
            </a:r>
          </a:p>
          <a:p>
            <a:r>
              <a:rPr lang="en-US" dirty="0"/>
              <a:t>Number of cells in each column/row</a:t>
            </a:r>
          </a:p>
          <a:p>
            <a:pPr marL="0" indent="0">
              <a:buNone/>
            </a:pPr>
            <a:r>
              <a:rPr lang="en-US" dirty="0"/>
              <a:t>Consistency won’t manifest the same in all tables — e.g., some tables may have the same type of thing in each row and the same order of things down each column — but consistency is a hallmark of proper data/info tables (and often, of good accessibility design).</a:t>
            </a:r>
          </a:p>
        </p:txBody>
      </p:sp>
      <p:sp>
        <p:nvSpPr>
          <p:cNvPr id="9" name="TextBox 8">
            <a:extLst>
              <a:ext uri="{FF2B5EF4-FFF2-40B4-BE49-F238E27FC236}">
                <a16:creationId xmlns:a16="http://schemas.microsoft.com/office/drawing/2014/main" id="{265DC2E8-ECDF-442D-B533-F31F5A82EBBC}"/>
              </a:ext>
            </a:extLst>
          </p:cNvPr>
          <p:cNvSpPr txBox="1"/>
          <p:nvPr/>
        </p:nvSpPr>
        <p:spPr>
          <a:xfrm>
            <a:off x="7553002" y="1083013"/>
            <a:ext cx="4090238" cy="276999"/>
          </a:xfrm>
          <a:prstGeom prst="rect">
            <a:avLst/>
          </a:prstGeom>
          <a:noFill/>
        </p:spPr>
        <p:txBody>
          <a:bodyPr wrap="square" rtlCol="0">
            <a:spAutoFit/>
          </a:bodyPr>
          <a:lstStyle/>
          <a:p>
            <a:r>
              <a:rPr lang="en-US" sz="1200" b="1" dirty="0">
                <a:solidFill>
                  <a:schemeClr val="tx2">
                    <a:lumMod val="75000"/>
                  </a:schemeClr>
                </a:solidFill>
              </a:rPr>
              <a:t>Buster Posey Statistics 2009 – 2012</a:t>
            </a:r>
          </a:p>
        </p:txBody>
      </p:sp>
      <p:pic>
        <p:nvPicPr>
          <p:cNvPr id="5" name="Picture 4" descr="Buster Posey 2009 - 2012 hitting statistics table">
            <a:extLst>
              <a:ext uri="{FF2B5EF4-FFF2-40B4-BE49-F238E27FC236}">
                <a16:creationId xmlns:a16="http://schemas.microsoft.com/office/drawing/2014/main" id="{AC92E17D-3305-4109-A358-B57482758EB8}"/>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7641290" y="1390957"/>
            <a:ext cx="4082864" cy="1001039"/>
          </a:xfrm>
          <a:prstGeom prst="rect">
            <a:avLst/>
          </a:prstGeom>
        </p:spPr>
      </p:pic>
      <p:sp>
        <p:nvSpPr>
          <p:cNvPr id="6" name="Rectangle 5">
            <a:extLst>
              <a:ext uri="{FF2B5EF4-FFF2-40B4-BE49-F238E27FC236}">
                <a16:creationId xmlns:a16="http://schemas.microsoft.com/office/drawing/2014/main" id="{8C3FE291-7937-40AC-B13B-AE353CBF402A}"/>
              </a:ext>
              <a:ext uri="{C183D7F6-B498-43B3-948B-1728B52AA6E4}">
                <adec:decorative xmlns:adec="http://schemas.microsoft.com/office/drawing/2017/decorative" val="1"/>
              </a:ext>
            </a:extLst>
          </p:cNvPr>
          <p:cNvSpPr/>
          <p:nvPr/>
        </p:nvSpPr>
        <p:spPr>
          <a:xfrm>
            <a:off x="7653999" y="1392080"/>
            <a:ext cx="4073025" cy="988454"/>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4B0212A-CF99-4F43-B338-CF0A463FCD79}"/>
              </a:ext>
            </a:extLst>
          </p:cNvPr>
          <p:cNvSpPr txBox="1"/>
          <p:nvPr/>
        </p:nvSpPr>
        <p:spPr>
          <a:xfrm>
            <a:off x="7553002" y="2827654"/>
            <a:ext cx="4090238" cy="276999"/>
          </a:xfrm>
          <a:prstGeom prst="rect">
            <a:avLst/>
          </a:prstGeom>
          <a:noFill/>
        </p:spPr>
        <p:txBody>
          <a:bodyPr wrap="square" rtlCol="0">
            <a:spAutoFit/>
          </a:bodyPr>
          <a:lstStyle/>
          <a:p>
            <a:r>
              <a:rPr lang="en-US" sz="1200" b="1" dirty="0">
                <a:solidFill>
                  <a:schemeClr val="tx2">
                    <a:lumMod val="75000"/>
                  </a:schemeClr>
                </a:solidFill>
              </a:rPr>
              <a:t>UC WI Key Contacts by Location</a:t>
            </a:r>
          </a:p>
        </p:txBody>
      </p:sp>
      <p:pic>
        <p:nvPicPr>
          <p:cNvPr id="7" name="Picture 6" descr="UC WI Key Contacts table">
            <a:extLst>
              <a:ext uri="{FF2B5EF4-FFF2-40B4-BE49-F238E27FC236}">
                <a16:creationId xmlns:a16="http://schemas.microsoft.com/office/drawing/2014/main" id="{8ABEF9F7-ACDB-4E47-B9DB-604065E26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6786" y="3117737"/>
            <a:ext cx="4087368" cy="1011544"/>
          </a:xfrm>
          <a:prstGeom prst="rect">
            <a:avLst/>
          </a:prstGeom>
        </p:spPr>
      </p:pic>
      <p:sp>
        <p:nvSpPr>
          <p:cNvPr id="4" name="TextBox 3">
            <a:extLst>
              <a:ext uri="{FF2B5EF4-FFF2-40B4-BE49-F238E27FC236}">
                <a16:creationId xmlns:a16="http://schemas.microsoft.com/office/drawing/2014/main" id="{E6EEC576-CF31-4723-9D6F-D8D5A131062C}"/>
              </a:ext>
            </a:extLst>
          </p:cNvPr>
          <p:cNvSpPr txBox="1"/>
          <p:nvPr/>
        </p:nvSpPr>
        <p:spPr>
          <a:xfrm>
            <a:off x="7553002" y="4291712"/>
            <a:ext cx="4310743" cy="2036455"/>
          </a:xfrm>
          <a:prstGeom prst="rect">
            <a:avLst/>
          </a:prstGeom>
          <a:noFill/>
        </p:spPr>
        <p:txBody>
          <a:bodyPr wrap="square" rtlCol="0">
            <a:spAutoFit/>
          </a:bodyPr>
          <a:lstStyle/>
          <a:p>
            <a:pPr>
              <a:lnSpc>
                <a:spcPct val="114000"/>
              </a:lnSpc>
            </a:pPr>
            <a:r>
              <a:rPr lang="en-US" sz="1400" b="1" dirty="0">
                <a:solidFill>
                  <a:schemeClr val="tx2"/>
                </a:solidFill>
              </a:rPr>
              <a:t>And remember, within the 3c’s framework, it’s compare an</a:t>
            </a:r>
            <a:r>
              <a:rPr lang="en-US" sz="1400" b="1" spc="100" dirty="0">
                <a:solidFill>
                  <a:schemeClr val="tx2"/>
                </a:solidFill>
              </a:rPr>
              <a:t>d/</a:t>
            </a:r>
            <a:r>
              <a:rPr lang="en-US" sz="1400" b="1" i="1" dirty="0">
                <a:solidFill>
                  <a:schemeClr val="tx2"/>
                </a:solidFill>
              </a:rPr>
              <a:t>OR </a:t>
            </a:r>
            <a:r>
              <a:rPr lang="en-US" sz="1400" b="1" dirty="0">
                <a:solidFill>
                  <a:schemeClr val="tx2"/>
                </a:solidFill>
              </a:rPr>
              <a:t>connect, so a table like the UC WI table passes the 3c’s test even though it’s only connecting information (consistently) and not comparing data/information as well. I.e., in the 3c’s framework, you can fail compare OR connect and still pass the framework as long as the table has satisfactory consistency.</a:t>
            </a:r>
          </a:p>
        </p:txBody>
      </p:sp>
    </p:spTree>
    <p:extLst>
      <p:ext uri="{BB962C8B-B14F-4D97-AF65-F5344CB8AC3E}">
        <p14:creationId xmlns:p14="http://schemas.microsoft.com/office/powerpoint/2010/main" val="2261859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C816-2B4D-4D3D-8AA5-9516555AAADC}"/>
              </a:ext>
            </a:extLst>
          </p:cNvPr>
          <p:cNvSpPr>
            <a:spLocks noGrp="1"/>
          </p:cNvSpPr>
          <p:nvPr>
            <p:ph type="title"/>
          </p:nvPr>
        </p:nvSpPr>
        <p:spPr/>
        <p:txBody>
          <a:bodyPr/>
          <a:lstStyle/>
          <a:p>
            <a:r>
              <a:rPr lang="en-US" dirty="0"/>
              <a:t>Tables used for layout purposes fail the 3c’s test</a:t>
            </a:r>
          </a:p>
        </p:txBody>
      </p:sp>
      <p:sp>
        <p:nvSpPr>
          <p:cNvPr id="3" name="Content Placeholder 2">
            <a:extLst>
              <a:ext uri="{FF2B5EF4-FFF2-40B4-BE49-F238E27FC236}">
                <a16:creationId xmlns:a16="http://schemas.microsoft.com/office/drawing/2014/main" id="{86F3F1E8-29FE-4553-B68D-3732AEA39D16}"/>
              </a:ext>
            </a:extLst>
          </p:cNvPr>
          <p:cNvSpPr>
            <a:spLocks noGrp="1"/>
          </p:cNvSpPr>
          <p:nvPr>
            <p:ph idx="1"/>
          </p:nvPr>
        </p:nvSpPr>
        <p:spPr>
          <a:xfrm>
            <a:off x="838200" y="1325880"/>
            <a:ext cx="5739882" cy="4791456"/>
          </a:xfrm>
        </p:spPr>
        <p:txBody>
          <a:bodyPr>
            <a:normAutofit/>
          </a:bodyPr>
          <a:lstStyle/>
          <a:p>
            <a:pPr marL="0" indent="0">
              <a:buNone/>
            </a:pPr>
            <a:r>
              <a:rPr lang="en-US" sz="1800" dirty="0"/>
              <a:t>For instance, consider this table being used to simulate a three-column newspaper layout:</a:t>
            </a:r>
          </a:p>
          <a:p>
            <a:pPr marL="0" indent="0">
              <a:buNone/>
            </a:pPr>
            <a:r>
              <a:rPr lang="en-US" sz="1800" dirty="0"/>
              <a:t>Compare: </a:t>
            </a:r>
            <a:r>
              <a:rPr lang="en-US" sz="1800" dirty="0">
                <a:solidFill>
                  <a:schemeClr val="tx2"/>
                </a:solidFill>
              </a:rPr>
              <a:t>The table structure isn’t facilitating any comparisons of data/information.</a:t>
            </a:r>
          </a:p>
          <a:p>
            <a:pPr marL="0" indent="0">
              <a:buNone/>
            </a:pPr>
            <a:r>
              <a:rPr lang="en-US" sz="1800" dirty="0"/>
              <a:t>Connect: </a:t>
            </a:r>
            <a:r>
              <a:rPr lang="en-US" sz="1800" dirty="0">
                <a:solidFill>
                  <a:schemeClr val="tx2"/>
                </a:solidFill>
              </a:rPr>
              <a:t>The table structure isn’t really connecting information, since each cell’s contents are determined by what fits and not by an effort to connect particular pieces of information.</a:t>
            </a:r>
          </a:p>
          <a:p>
            <a:pPr marL="0" indent="0">
              <a:buNone/>
            </a:pPr>
            <a:r>
              <a:rPr lang="en-US" sz="1800" dirty="0"/>
              <a:t>Consistency: </a:t>
            </a:r>
            <a:r>
              <a:rPr lang="en-US" sz="1800" dirty="0">
                <a:solidFill>
                  <a:schemeClr val="tx2"/>
                </a:solidFill>
              </a:rPr>
              <a:t>And there’s no consistency — there’s a different type of thing in each columns’ cells, a different number of cells in the columns and no consistent order of things across each row.</a:t>
            </a:r>
          </a:p>
        </p:txBody>
      </p:sp>
      <p:pic>
        <p:nvPicPr>
          <p:cNvPr id="4" name="Picture 3" descr="This table demonstrates inconsistency by having an image, an image caption and the start of an unrelated newspaper article in its first column, and by having three cells in its first and last column and two cells in its second column">
            <a:extLst>
              <a:ext uri="{FF2B5EF4-FFF2-40B4-BE49-F238E27FC236}">
                <a16:creationId xmlns:a16="http://schemas.microsoft.com/office/drawing/2014/main" id="{B2C84FBA-46A7-4D94-9962-3FBA1FBB2833}"/>
              </a:ext>
            </a:extLst>
          </p:cNvPr>
          <p:cNvPicPr>
            <a:picLocks noChangeAspect="1"/>
          </p:cNvPicPr>
          <p:nvPr/>
        </p:nvPicPr>
        <p:blipFill>
          <a:blip r:embed="rId2"/>
          <a:stretch>
            <a:fillRect/>
          </a:stretch>
        </p:blipFill>
        <p:spPr>
          <a:xfrm>
            <a:off x="6767443" y="1325880"/>
            <a:ext cx="5181070" cy="3337499"/>
          </a:xfrm>
          <a:prstGeom prst="rect">
            <a:avLst/>
          </a:prstGeom>
        </p:spPr>
      </p:pic>
      <p:sp>
        <p:nvSpPr>
          <p:cNvPr id="5" name="TextBox 4">
            <a:extLst>
              <a:ext uri="{FF2B5EF4-FFF2-40B4-BE49-F238E27FC236}">
                <a16:creationId xmlns:a16="http://schemas.microsoft.com/office/drawing/2014/main" id="{E2380F53-889B-4842-AF78-748C0960BE29}"/>
              </a:ext>
            </a:extLst>
          </p:cNvPr>
          <p:cNvSpPr txBox="1"/>
          <p:nvPr/>
        </p:nvSpPr>
        <p:spPr>
          <a:xfrm>
            <a:off x="7136666" y="4749033"/>
            <a:ext cx="4442624" cy="630301"/>
          </a:xfrm>
          <a:prstGeom prst="rect">
            <a:avLst/>
          </a:prstGeom>
          <a:noFill/>
        </p:spPr>
        <p:txBody>
          <a:bodyPr wrap="square" rtlCol="0">
            <a:spAutoFit/>
          </a:bodyPr>
          <a:lstStyle/>
          <a:p>
            <a:pPr algn="ctr">
              <a:lnSpc>
                <a:spcPct val="114000"/>
              </a:lnSpc>
            </a:pPr>
            <a:r>
              <a:rPr lang="en-US" sz="1600" b="1" dirty="0">
                <a:solidFill>
                  <a:schemeClr val="accent3">
                    <a:lumMod val="75000"/>
                  </a:schemeClr>
                </a:solidFill>
              </a:rPr>
              <a:t>This table’s 3c’s failures confirm it’s being used improperly, for layout purposes</a:t>
            </a:r>
          </a:p>
        </p:txBody>
      </p:sp>
      <p:sp>
        <p:nvSpPr>
          <p:cNvPr id="6" name="Freeform: Shape 5">
            <a:extLst>
              <a:ext uri="{FF2B5EF4-FFF2-40B4-BE49-F238E27FC236}">
                <a16:creationId xmlns:a16="http://schemas.microsoft.com/office/drawing/2014/main" id="{347A2852-7294-41D7-94B5-ACD3F3BD9A3D}"/>
              </a:ext>
              <a:ext uri="{C183D7F6-B498-43B3-948B-1728B52AA6E4}">
                <adec:decorative xmlns:adec="http://schemas.microsoft.com/office/drawing/2017/decorative" val="1"/>
              </a:ext>
            </a:extLst>
          </p:cNvPr>
          <p:cNvSpPr/>
          <p:nvPr/>
        </p:nvSpPr>
        <p:spPr>
          <a:xfrm>
            <a:off x="6798585" y="5559733"/>
            <a:ext cx="5393416" cy="0"/>
          </a:xfrm>
          <a:custGeom>
            <a:avLst/>
            <a:gdLst>
              <a:gd name="connsiteX0" fmla="*/ 0 w 12684154"/>
              <a:gd name="connsiteY0" fmla="*/ 0 h 0"/>
              <a:gd name="connsiteX1" fmla="*/ 12684154 w 12684154"/>
              <a:gd name="connsiteY1" fmla="*/ 0 h 0"/>
            </a:gdLst>
            <a:ahLst/>
            <a:cxnLst>
              <a:cxn ang="0">
                <a:pos x="connsiteX0" y="connsiteY0"/>
              </a:cxn>
              <a:cxn ang="0">
                <a:pos x="connsiteX1" y="connsiteY1"/>
              </a:cxn>
            </a:cxnLst>
            <a:rect l="l" t="t" r="r" b="b"/>
            <a:pathLst>
              <a:path w="12684154">
                <a:moveTo>
                  <a:pt x="0" y="0"/>
                </a:moveTo>
                <a:lnTo>
                  <a:pt x="12684154" y="0"/>
                </a:lnTo>
              </a:path>
            </a:pathLst>
          </a:cu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6">
            <a:extLst>
              <a:ext uri="{FF2B5EF4-FFF2-40B4-BE49-F238E27FC236}">
                <a16:creationId xmlns:a16="http://schemas.microsoft.com/office/drawing/2014/main" id="{337FDFAE-652D-4ACD-BA64-C36E3180F74D}"/>
              </a:ext>
              <a:ext uri="{C183D7F6-B498-43B3-948B-1728B52AA6E4}">
                <adec:decorative xmlns:adec="http://schemas.microsoft.com/office/drawing/2017/decorative" val="1"/>
              </a:ext>
            </a:extLst>
          </p:cNvPr>
          <p:cNvSpPr/>
          <p:nvPr/>
        </p:nvSpPr>
        <p:spPr>
          <a:xfrm>
            <a:off x="8196633" y="5760901"/>
            <a:ext cx="3995367" cy="0"/>
          </a:xfrm>
          <a:custGeom>
            <a:avLst/>
            <a:gdLst>
              <a:gd name="connsiteX0" fmla="*/ 0 w 10201013"/>
              <a:gd name="connsiteY0" fmla="*/ 0 h 0"/>
              <a:gd name="connsiteX1" fmla="*/ 10201013 w 10201013"/>
              <a:gd name="connsiteY1" fmla="*/ 0 h 0"/>
            </a:gdLst>
            <a:ahLst/>
            <a:cxnLst>
              <a:cxn ang="0">
                <a:pos x="connsiteX0" y="connsiteY0"/>
              </a:cxn>
              <a:cxn ang="0">
                <a:pos x="connsiteX1" y="connsiteY1"/>
              </a:cxn>
            </a:cxnLst>
            <a:rect l="l" t="t" r="r" b="b"/>
            <a:pathLst>
              <a:path w="10201013">
                <a:moveTo>
                  <a:pt x="0" y="0"/>
                </a:moveTo>
                <a:lnTo>
                  <a:pt x="10201013" y="0"/>
                </a:lnTo>
              </a:path>
            </a:pathLst>
          </a:custGeom>
          <a:noFill/>
          <a:ln w="762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9536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1466-ABA1-4C7A-862E-0D861898B4B6}"/>
              </a:ext>
            </a:extLst>
          </p:cNvPr>
          <p:cNvSpPr>
            <a:spLocks noGrp="1"/>
          </p:cNvSpPr>
          <p:nvPr>
            <p:ph type="title"/>
          </p:nvPr>
        </p:nvSpPr>
        <p:spPr/>
        <p:txBody>
          <a:bodyPr/>
          <a:lstStyle/>
          <a:p>
            <a:r>
              <a:rPr lang="en-US" dirty="0"/>
              <a:t>Another WebAIM Resource and Table Tip</a:t>
            </a:r>
          </a:p>
        </p:txBody>
      </p:sp>
      <p:sp>
        <p:nvSpPr>
          <p:cNvPr id="3" name="Content Placeholder 2">
            <a:extLst>
              <a:ext uri="{FF2B5EF4-FFF2-40B4-BE49-F238E27FC236}">
                <a16:creationId xmlns:a16="http://schemas.microsoft.com/office/drawing/2014/main" id="{03A23836-818C-47A4-BE44-68DAD7CE4EB4}"/>
              </a:ext>
            </a:extLst>
          </p:cNvPr>
          <p:cNvSpPr>
            <a:spLocks noGrp="1"/>
          </p:cNvSpPr>
          <p:nvPr>
            <p:ph idx="1"/>
          </p:nvPr>
        </p:nvSpPr>
        <p:spPr>
          <a:xfrm>
            <a:off x="838200" y="1325879"/>
            <a:ext cx="10515600" cy="3679754"/>
          </a:xfrm>
        </p:spPr>
        <p:txBody>
          <a:bodyPr/>
          <a:lstStyle/>
          <a:p>
            <a:pPr marL="0" indent="0">
              <a:buNone/>
            </a:pPr>
            <a:r>
              <a:rPr lang="en-US" dirty="0"/>
              <a:t>There’s also a WebAIM web page on the issue of using </a:t>
            </a:r>
            <a:r>
              <a:rPr lang="en-US" dirty="0">
                <a:hlinkClick r:id="rId2"/>
              </a:rPr>
              <a:t>tables for layout purposes</a:t>
            </a:r>
            <a:r>
              <a:rPr lang="en-US" dirty="0"/>
              <a:t>.</a:t>
            </a:r>
          </a:p>
          <a:p>
            <a:pPr marL="0" indent="0">
              <a:buNone/>
            </a:pPr>
            <a:r>
              <a:rPr lang="en-US" dirty="0"/>
              <a:t>Another table tip mentioned on that web page (that I did not have time to fit into my session) is the guidance to keep tables simple: as in, try to minimize, or not use at all, merged cells; they tend to make navigating tables and properly interpreting their structure more difficult.</a:t>
            </a:r>
          </a:p>
          <a:p>
            <a:pPr marL="0" indent="0">
              <a:buNone/>
            </a:pPr>
            <a:r>
              <a:rPr lang="en-US" dirty="0"/>
              <a:t>There are ways to use merged cells accessibly in RTE and in documents, but it generally requires more advanced knowledge of HTML and PDF remediation. So, it’s often easiest and more accessible to keep tables simple and not use merged cells, even if it means repeating certain data points. For instance:</a:t>
            </a:r>
          </a:p>
        </p:txBody>
      </p:sp>
      <p:sp>
        <p:nvSpPr>
          <p:cNvPr id="4" name="TextBox 3">
            <a:extLst>
              <a:ext uri="{FF2B5EF4-FFF2-40B4-BE49-F238E27FC236}">
                <a16:creationId xmlns:a16="http://schemas.microsoft.com/office/drawing/2014/main" id="{93B5D977-9C0E-4F8F-A9B5-D7877F3FB34C}"/>
              </a:ext>
            </a:extLst>
          </p:cNvPr>
          <p:cNvSpPr txBox="1"/>
          <p:nvPr/>
        </p:nvSpPr>
        <p:spPr>
          <a:xfrm>
            <a:off x="1046376" y="5065501"/>
            <a:ext cx="1366887" cy="646331"/>
          </a:xfrm>
          <a:prstGeom prst="rect">
            <a:avLst/>
          </a:prstGeom>
          <a:noFill/>
        </p:spPr>
        <p:txBody>
          <a:bodyPr wrap="square" rtlCol="0">
            <a:spAutoFit/>
          </a:bodyPr>
          <a:lstStyle/>
          <a:p>
            <a:r>
              <a:rPr lang="en-US" b="1" dirty="0">
                <a:solidFill>
                  <a:schemeClr val="accent3"/>
                </a:solidFill>
              </a:rPr>
              <a:t>Instead of doing this:</a:t>
            </a:r>
          </a:p>
        </p:txBody>
      </p:sp>
      <p:graphicFrame>
        <p:nvGraphicFramePr>
          <p:cNvPr id="5" name="Table 5" descr="Table with a merged cell capturing a data point applicable to two consecutive rows">
            <a:extLst>
              <a:ext uri="{FF2B5EF4-FFF2-40B4-BE49-F238E27FC236}">
                <a16:creationId xmlns:a16="http://schemas.microsoft.com/office/drawing/2014/main" id="{9703411A-11EB-4B5D-845A-1390ECCAD934}"/>
              </a:ext>
            </a:extLst>
          </p:cNvPr>
          <p:cNvGraphicFramePr>
            <a:graphicFrameLocks noGrp="1"/>
          </p:cNvGraphicFramePr>
          <p:nvPr>
            <p:extLst>
              <p:ext uri="{D42A27DB-BD31-4B8C-83A1-F6EECF244321}">
                <p14:modId xmlns:p14="http://schemas.microsoft.com/office/powerpoint/2010/main" val="2066981667"/>
              </p:ext>
            </p:extLst>
          </p:nvPr>
        </p:nvGraphicFramePr>
        <p:xfrm>
          <a:off x="2471919" y="5065501"/>
          <a:ext cx="3294144" cy="1483360"/>
        </p:xfrm>
        <a:graphic>
          <a:graphicData uri="http://schemas.openxmlformats.org/drawingml/2006/table">
            <a:tbl>
              <a:tblPr firstRow="1" bandRow="1">
                <a:tableStyleId>{5C22544A-7EE6-4342-B048-85BDC9FD1C3A}</a:tableStyleId>
              </a:tblPr>
              <a:tblGrid>
                <a:gridCol w="959439">
                  <a:extLst>
                    <a:ext uri="{9D8B030D-6E8A-4147-A177-3AD203B41FA5}">
                      <a16:colId xmlns:a16="http://schemas.microsoft.com/office/drawing/2014/main" val="3026796137"/>
                    </a:ext>
                  </a:extLst>
                </a:gridCol>
                <a:gridCol w="1236657">
                  <a:extLst>
                    <a:ext uri="{9D8B030D-6E8A-4147-A177-3AD203B41FA5}">
                      <a16:colId xmlns:a16="http://schemas.microsoft.com/office/drawing/2014/main" val="3921267959"/>
                    </a:ext>
                  </a:extLst>
                </a:gridCol>
                <a:gridCol w="1098048">
                  <a:extLst>
                    <a:ext uri="{9D8B030D-6E8A-4147-A177-3AD203B41FA5}">
                      <a16:colId xmlns:a16="http://schemas.microsoft.com/office/drawing/2014/main" val="3367840534"/>
                    </a:ext>
                  </a:extLst>
                </a:gridCol>
              </a:tblGrid>
              <a:tr h="370840">
                <a:tc>
                  <a:txBody>
                    <a:bodyPr/>
                    <a:lstStyle/>
                    <a:p>
                      <a:r>
                        <a:rPr lang="en-US" sz="1400" dirty="0"/>
                        <a:t>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n-US" sz="1400" dirty="0"/>
                        <a:t>North/South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n-US" sz="1400" dirty="0"/>
                        <a:t>Founding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593602434"/>
                  </a:ext>
                </a:extLst>
              </a:tr>
              <a:tr h="370840">
                <a:tc>
                  <a:txBody>
                    <a:bodyPr/>
                    <a:lstStyle/>
                    <a:p>
                      <a:r>
                        <a:rPr lang="en-US" sz="1400" b="1" dirty="0">
                          <a:solidFill>
                            <a:schemeClr val="accent1">
                              <a:lumMod val="75000"/>
                            </a:schemeClr>
                          </a:solidFill>
                        </a:rPr>
                        <a:t>UCLA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en-US" sz="1400" b="1" dirty="0">
                          <a:solidFill>
                            <a:schemeClr val="accent1">
                              <a:lumMod val="75000"/>
                            </a:schemeClr>
                          </a:solidFill>
                        </a:rPr>
                        <a:t>South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dirty="0">
                          <a:solidFill>
                            <a:schemeClr val="accent1">
                              <a:lumMod val="75000"/>
                            </a:schemeClr>
                          </a:solidFill>
                        </a:rPr>
                        <a:t>1919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6428768"/>
                  </a:ext>
                </a:extLst>
              </a:tr>
              <a:tr h="370840">
                <a:tc>
                  <a:txBody>
                    <a:bodyPr/>
                    <a:lstStyle/>
                    <a:p>
                      <a:r>
                        <a:rPr lang="en-US" sz="1400" b="1" dirty="0">
                          <a:solidFill>
                            <a:schemeClr val="accent1">
                              <a:lumMod val="75000"/>
                            </a:schemeClr>
                          </a:solidFill>
                        </a:rPr>
                        <a:t>UCSD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sz="1400" b="1"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dirty="0">
                          <a:solidFill>
                            <a:schemeClr val="accent1">
                              <a:lumMod val="75000"/>
                            </a:schemeClr>
                          </a:solidFill>
                        </a:rPr>
                        <a:t>1960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2465195"/>
                  </a:ext>
                </a:extLst>
              </a:tr>
              <a:tr h="370840">
                <a:tc>
                  <a:txBody>
                    <a:bodyPr/>
                    <a:lstStyle/>
                    <a:p>
                      <a:r>
                        <a:rPr lang="en-US" sz="1400" b="1" dirty="0">
                          <a:solidFill>
                            <a:schemeClr val="accent1">
                              <a:lumMod val="75000"/>
                            </a:schemeClr>
                          </a:solidFill>
                        </a:rPr>
                        <a:t>UCD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dirty="0">
                          <a:solidFill>
                            <a:schemeClr val="accent1">
                              <a:lumMod val="75000"/>
                            </a:schemeClr>
                          </a:solidFill>
                        </a:rPr>
                        <a:t>North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dirty="0">
                          <a:solidFill>
                            <a:schemeClr val="accent1">
                              <a:lumMod val="75000"/>
                            </a:schemeClr>
                          </a:solidFill>
                        </a:rPr>
                        <a:t>1905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6678496"/>
                  </a:ext>
                </a:extLst>
              </a:tr>
            </a:tbl>
          </a:graphicData>
        </a:graphic>
      </p:graphicFrame>
      <p:sp>
        <p:nvSpPr>
          <p:cNvPr id="6" name="TextBox 5">
            <a:extLst>
              <a:ext uri="{FF2B5EF4-FFF2-40B4-BE49-F238E27FC236}">
                <a16:creationId xmlns:a16="http://schemas.microsoft.com/office/drawing/2014/main" id="{F364D2DB-33AD-4979-B1E0-74F6A941116B}"/>
              </a:ext>
            </a:extLst>
          </p:cNvPr>
          <p:cNvSpPr txBox="1"/>
          <p:nvPr/>
        </p:nvSpPr>
        <p:spPr>
          <a:xfrm>
            <a:off x="6202834" y="5065501"/>
            <a:ext cx="1033807" cy="369332"/>
          </a:xfrm>
          <a:prstGeom prst="rect">
            <a:avLst/>
          </a:prstGeom>
          <a:noFill/>
        </p:spPr>
        <p:txBody>
          <a:bodyPr wrap="square" rtlCol="0">
            <a:spAutoFit/>
          </a:bodyPr>
          <a:lstStyle/>
          <a:p>
            <a:r>
              <a:rPr lang="en-US" b="1" dirty="0">
                <a:solidFill>
                  <a:schemeClr val="accent3"/>
                </a:solidFill>
              </a:rPr>
              <a:t>Do this:</a:t>
            </a:r>
          </a:p>
        </p:txBody>
      </p:sp>
      <p:graphicFrame>
        <p:nvGraphicFramePr>
          <p:cNvPr id="7" name="Table 5" descr="Same table without a merged cell and instead with the applicable data point repeated in both rows">
            <a:extLst>
              <a:ext uri="{FF2B5EF4-FFF2-40B4-BE49-F238E27FC236}">
                <a16:creationId xmlns:a16="http://schemas.microsoft.com/office/drawing/2014/main" id="{24E9709C-2027-458E-9A92-AE9B0F6DFF91}"/>
              </a:ext>
            </a:extLst>
          </p:cNvPr>
          <p:cNvGraphicFramePr>
            <a:graphicFrameLocks noGrp="1"/>
          </p:cNvGraphicFramePr>
          <p:nvPr>
            <p:extLst>
              <p:ext uri="{D42A27DB-BD31-4B8C-83A1-F6EECF244321}">
                <p14:modId xmlns:p14="http://schemas.microsoft.com/office/powerpoint/2010/main" val="282512790"/>
              </p:ext>
            </p:extLst>
          </p:nvPr>
        </p:nvGraphicFramePr>
        <p:xfrm>
          <a:off x="7295297" y="5065501"/>
          <a:ext cx="3294144" cy="1483360"/>
        </p:xfrm>
        <a:graphic>
          <a:graphicData uri="http://schemas.openxmlformats.org/drawingml/2006/table">
            <a:tbl>
              <a:tblPr firstRow="1" bandRow="1">
                <a:tableStyleId>{5C22544A-7EE6-4342-B048-85BDC9FD1C3A}</a:tableStyleId>
              </a:tblPr>
              <a:tblGrid>
                <a:gridCol w="959439">
                  <a:extLst>
                    <a:ext uri="{9D8B030D-6E8A-4147-A177-3AD203B41FA5}">
                      <a16:colId xmlns:a16="http://schemas.microsoft.com/office/drawing/2014/main" val="3026796137"/>
                    </a:ext>
                  </a:extLst>
                </a:gridCol>
                <a:gridCol w="1236657">
                  <a:extLst>
                    <a:ext uri="{9D8B030D-6E8A-4147-A177-3AD203B41FA5}">
                      <a16:colId xmlns:a16="http://schemas.microsoft.com/office/drawing/2014/main" val="3921267959"/>
                    </a:ext>
                  </a:extLst>
                </a:gridCol>
                <a:gridCol w="1098048">
                  <a:extLst>
                    <a:ext uri="{9D8B030D-6E8A-4147-A177-3AD203B41FA5}">
                      <a16:colId xmlns:a16="http://schemas.microsoft.com/office/drawing/2014/main" val="3367840534"/>
                    </a:ext>
                  </a:extLst>
                </a:gridCol>
              </a:tblGrid>
              <a:tr h="370840">
                <a:tc>
                  <a:txBody>
                    <a:bodyPr/>
                    <a:lstStyle/>
                    <a:p>
                      <a:r>
                        <a:rPr lang="en-US" sz="1400" dirty="0"/>
                        <a:t>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n-US" sz="1400" dirty="0"/>
                        <a:t>North/South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n-US" sz="1400" dirty="0"/>
                        <a:t>Founding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593602434"/>
                  </a:ext>
                </a:extLst>
              </a:tr>
              <a:tr h="370840">
                <a:tc>
                  <a:txBody>
                    <a:bodyPr/>
                    <a:lstStyle/>
                    <a:p>
                      <a:r>
                        <a:rPr lang="en-US" sz="1400" b="1" dirty="0">
                          <a:solidFill>
                            <a:schemeClr val="accent1">
                              <a:lumMod val="75000"/>
                            </a:schemeClr>
                          </a:solidFill>
                        </a:rPr>
                        <a:t>UCLA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dirty="0">
                          <a:solidFill>
                            <a:schemeClr val="accent1">
                              <a:lumMod val="75000"/>
                            </a:schemeClr>
                          </a:solidFill>
                        </a:rPr>
                        <a:t>South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dirty="0">
                          <a:solidFill>
                            <a:schemeClr val="accent1">
                              <a:lumMod val="75000"/>
                            </a:schemeClr>
                          </a:solidFill>
                        </a:rPr>
                        <a:t>1919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6428768"/>
                  </a:ext>
                </a:extLst>
              </a:tr>
              <a:tr h="370840">
                <a:tc>
                  <a:txBody>
                    <a:bodyPr/>
                    <a:lstStyle/>
                    <a:p>
                      <a:r>
                        <a:rPr lang="en-US" sz="1400" b="1" dirty="0">
                          <a:solidFill>
                            <a:schemeClr val="accent1">
                              <a:lumMod val="75000"/>
                            </a:schemeClr>
                          </a:solidFill>
                        </a:rPr>
                        <a:t>UCSD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dirty="0">
                          <a:solidFill>
                            <a:schemeClr val="accent1">
                              <a:lumMod val="75000"/>
                            </a:schemeClr>
                          </a:solidFill>
                        </a:rPr>
                        <a:t>South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dirty="0">
                          <a:solidFill>
                            <a:schemeClr val="accent1">
                              <a:lumMod val="75000"/>
                            </a:schemeClr>
                          </a:solidFill>
                        </a:rPr>
                        <a:t>1960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2465195"/>
                  </a:ext>
                </a:extLst>
              </a:tr>
              <a:tr h="370840">
                <a:tc>
                  <a:txBody>
                    <a:bodyPr/>
                    <a:lstStyle/>
                    <a:p>
                      <a:r>
                        <a:rPr lang="en-US" sz="1400" b="1" dirty="0">
                          <a:solidFill>
                            <a:schemeClr val="accent1">
                              <a:lumMod val="75000"/>
                            </a:schemeClr>
                          </a:solidFill>
                        </a:rPr>
                        <a:t>UCD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dirty="0">
                          <a:solidFill>
                            <a:schemeClr val="accent1">
                              <a:lumMod val="75000"/>
                            </a:schemeClr>
                          </a:solidFill>
                        </a:rPr>
                        <a:t>North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dirty="0">
                          <a:solidFill>
                            <a:schemeClr val="accent1">
                              <a:lumMod val="75000"/>
                            </a:schemeClr>
                          </a:solidFill>
                        </a:rPr>
                        <a:t>1905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6678496"/>
                  </a:ext>
                </a:extLst>
              </a:tr>
            </a:tbl>
          </a:graphicData>
        </a:graphic>
      </p:graphicFrame>
    </p:spTree>
    <p:extLst>
      <p:ext uri="{BB962C8B-B14F-4D97-AF65-F5344CB8AC3E}">
        <p14:creationId xmlns:p14="http://schemas.microsoft.com/office/powerpoint/2010/main" val="3427528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The next feature to discuss is the underline style you can apply to text, usually for emphasis">
            <a:extLst>
              <a:ext uri="{FF2B5EF4-FFF2-40B4-BE49-F238E27FC236}">
                <a16:creationId xmlns:a16="http://schemas.microsoft.com/office/drawing/2014/main" id="{49398830-1500-4583-BDC8-6F39378F1E1C}"/>
              </a:ext>
            </a:extLst>
          </p:cNvPr>
          <p:cNvSpPr/>
          <p:nvPr/>
        </p:nvSpPr>
        <p:spPr>
          <a:xfrm>
            <a:off x="3592287" y="658201"/>
            <a:ext cx="326572" cy="317241"/>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E6867F74-4598-4DC2-8529-75E2E59549F6}"/>
              </a:ext>
            </a:extLst>
          </p:cNvPr>
          <p:cNvSpPr>
            <a:spLocks noGrp="1"/>
          </p:cNvSpPr>
          <p:nvPr>
            <p:ph type="title"/>
          </p:nvPr>
        </p:nvSpPr>
        <p:spPr/>
        <p:txBody>
          <a:bodyPr/>
          <a:lstStyle/>
          <a:p>
            <a:r>
              <a:rPr lang="en-US" dirty="0">
                <a:solidFill>
                  <a:schemeClr val="accent1"/>
                </a:solidFill>
              </a:rPr>
              <a:t>Underline Style</a:t>
            </a:r>
          </a:p>
        </p:txBody>
      </p:sp>
      <p:sp>
        <p:nvSpPr>
          <p:cNvPr id="11" name="Content Placeholder 10">
            <a:extLst>
              <a:ext uri="{FF2B5EF4-FFF2-40B4-BE49-F238E27FC236}">
                <a16:creationId xmlns:a16="http://schemas.microsoft.com/office/drawing/2014/main" id="{B640439D-1829-43A1-A7A2-376FBB1292A3}"/>
              </a:ext>
            </a:extLst>
          </p:cNvPr>
          <p:cNvSpPr>
            <a:spLocks noGrp="1"/>
          </p:cNvSpPr>
          <p:nvPr>
            <p:ph sz="half" idx="1"/>
          </p:nvPr>
        </p:nvSpPr>
        <p:spPr/>
        <p:txBody>
          <a:bodyPr/>
          <a:lstStyle/>
          <a:p>
            <a:pPr marL="0" indent="0">
              <a:spcAft>
                <a:spcPts val="800"/>
              </a:spcAft>
              <a:buNone/>
            </a:pPr>
            <a:r>
              <a:rPr lang="en-US" dirty="0">
                <a:solidFill>
                  <a:schemeClr val="accent3">
                    <a:lumMod val="75000"/>
                  </a:schemeClr>
                </a:solidFill>
              </a:rPr>
              <a:t>Avoid using the underline style for non-link text.</a:t>
            </a:r>
          </a:p>
          <a:p>
            <a:pPr marL="0" indent="0">
              <a:spcAft>
                <a:spcPts val="800"/>
              </a:spcAft>
              <a:buNone/>
            </a:pPr>
            <a:r>
              <a:rPr lang="en-US" dirty="0">
                <a:solidFill>
                  <a:schemeClr val="accent3">
                    <a:lumMod val="75000"/>
                  </a:schemeClr>
                </a:solidFill>
              </a:rPr>
              <a:t>When link text is the only text on a page using the underline style, it makes links much more easily recognizable to someone scanning the page, looking for links and perhaps searching for one link in particular.</a:t>
            </a:r>
          </a:p>
          <a:p>
            <a:pPr marL="0" indent="0">
              <a:spcAft>
                <a:spcPts val="800"/>
              </a:spcAft>
              <a:buNone/>
            </a:pPr>
            <a:r>
              <a:rPr lang="en-US" dirty="0">
                <a:solidFill>
                  <a:schemeClr val="accent3">
                    <a:lumMod val="75000"/>
                  </a:schemeClr>
                </a:solidFill>
              </a:rPr>
              <a:t>The underline style is also one of the less legible methods of emphasizing text. Having the line beneath certain characters makes them more difficult to discern, so use the bold or italics styles instead, if you need to emphasize text.</a:t>
            </a:r>
          </a:p>
          <a:p>
            <a:pPr marL="0" indent="0">
              <a:spcAft>
                <a:spcPts val="800"/>
              </a:spcAft>
              <a:buNone/>
            </a:pPr>
            <a:r>
              <a:rPr lang="en-US" dirty="0">
                <a:solidFill>
                  <a:schemeClr val="accent3">
                    <a:lumMod val="75000"/>
                  </a:schemeClr>
                </a:solidFill>
              </a:rPr>
              <a:t>However, the underline style is still appropriate when required by a citation format.</a:t>
            </a:r>
          </a:p>
        </p:txBody>
      </p:sp>
    </p:spTree>
    <p:extLst>
      <p:ext uri="{BB962C8B-B14F-4D97-AF65-F5344CB8AC3E}">
        <p14:creationId xmlns:p14="http://schemas.microsoft.com/office/powerpoint/2010/main" val="931643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D1249-7512-4E45-AC19-D83B7D4C3F48}"/>
              </a:ext>
            </a:extLst>
          </p:cNvPr>
          <p:cNvSpPr>
            <a:spLocks noGrp="1"/>
          </p:cNvSpPr>
          <p:nvPr>
            <p:ph type="title"/>
          </p:nvPr>
        </p:nvSpPr>
        <p:spPr/>
        <p:txBody>
          <a:bodyPr/>
          <a:lstStyle/>
          <a:p>
            <a:r>
              <a:rPr lang="en-US" dirty="0"/>
              <a:t>Headings</a:t>
            </a:r>
          </a:p>
        </p:txBody>
      </p:sp>
      <p:sp>
        <p:nvSpPr>
          <p:cNvPr id="3" name="Content Placeholder 2">
            <a:extLst>
              <a:ext uri="{FF2B5EF4-FFF2-40B4-BE49-F238E27FC236}">
                <a16:creationId xmlns:a16="http://schemas.microsoft.com/office/drawing/2014/main" id="{B4761954-A626-46F0-8E38-CB6AE0C8C656}"/>
              </a:ext>
            </a:extLst>
          </p:cNvPr>
          <p:cNvSpPr>
            <a:spLocks noGrp="1"/>
          </p:cNvSpPr>
          <p:nvPr>
            <p:ph sz="half" idx="1"/>
          </p:nvPr>
        </p:nvSpPr>
        <p:spPr/>
        <p:txBody>
          <a:bodyPr/>
          <a:lstStyle/>
          <a:p>
            <a:pPr marL="0" indent="0">
              <a:buNone/>
            </a:pPr>
            <a:r>
              <a:rPr lang="en-US" dirty="0"/>
              <a:t>Headings are one of the most valuable tools</a:t>
            </a:r>
            <a:r>
              <a:rPr lang="en-US" spc="40000" dirty="0"/>
              <a:t> </a:t>
            </a:r>
            <a:r>
              <a:rPr lang="en-US" dirty="0"/>
              <a:t>we can provide, particularly for screen reader</a:t>
            </a:r>
            <a:r>
              <a:rPr lang="en-US" spc="40000" dirty="0"/>
              <a:t> </a:t>
            </a:r>
            <a:r>
              <a:rPr lang="en-US" dirty="0"/>
              <a:t>users.</a:t>
            </a:r>
          </a:p>
          <a:p>
            <a:pPr marL="0" indent="0">
              <a:buNone/>
            </a:pPr>
            <a:r>
              <a:rPr lang="en-US" dirty="0"/>
              <a:t>And thankfully, many RTE offer a menu that allows you to assign various headings.</a:t>
            </a:r>
          </a:p>
        </p:txBody>
      </p:sp>
      <p:pic>
        <p:nvPicPr>
          <p:cNvPr id="6" name="Picture 5">
            <a:extLst>
              <a:ext uri="{FF2B5EF4-FFF2-40B4-BE49-F238E27FC236}">
                <a16:creationId xmlns:a16="http://schemas.microsoft.com/office/drawing/2014/main" id="{226D75CB-9714-4940-848D-4F9F7FD4EF5A}"/>
              </a:ext>
              <a:ext uri="{C183D7F6-B498-43B3-948B-1728B52AA6E4}">
                <adec:decorative xmlns:adec="http://schemas.microsoft.com/office/drawing/2017/decorative" val="1"/>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5523204" y="677249"/>
            <a:ext cx="3429000" cy="2381250"/>
          </a:xfrm>
          <a:prstGeom prst="rect">
            <a:avLst/>
          </a:prstGeom>
        </p:spPr>
      </p:pic>
      <p:sp>
        <p:nvSpPr>
          <p:cNvPr id="7" name="Rectangle 6">
            <a:extLst>
              <a:ext uri="{FF2B5EF4-FFF2-40B4-BE49-F238E27FC236}">
                <a16:creationId xmlns:a16="http://schemas.microsoft.com/office/drawing/2014/main" id="{7DC6AB18-2735-4EE7-8BCF-11F06B870222}"/>
              </a:ext>
              <a:ext uri="{C183D7F6-B498-43B3-948B-1728B52AA6E4}">
                <adec:decorative xmlns:adec="http://schemas.microsoft.com/office/drawing/2017/decorative" val="1"/>
              </a:ext>
            </a:extLst>
          </p:cNvPr>
          <p:cNvSpPr/>
          <p:nvPr/>
        </p:nvSpPr>
        <p:spPr>
          <a:xfrm>
            <a:off x="7074418" y="1016121"/>
            <a:ext cx="1877786" cy="204237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D8190B2A-D560-42BA-B2F9-638DBD35310A}"/>
              </a:ext>
              <a:ext uri="{C183D7F6-B498-43B3-948B-1728B52AA6E4}">
                <adec:decorative xmlns:adec="http://schemas.microsoft.com/office/drawing/2017/decorative" val="1"/>
              </a:ext>
            </a:extLst>
          </p:cNvPr>
          <p:cNvSpPr/>
          <p:nvPr/>
        </p:nvSpPr>
        <p:spPr>
          <a:xfrm>
            <a:off x="1105114" y="5452137"/>
            <a:ext cx="11086886" cy="0"/>
          </a:xfrm>
          <a:custGeom>
            <a:avLst/>
            <a:gdLst>
              <a:gd name="connsiteX0" fmla="*/ 0 w 12684154"/>
              <a:gd name="connsiteY0" fmla="*/ 0 h 0"/>
              <a:gd name="connsiteX1" fmla="*/ 12684154 w 12684154"/>
              <a:gd name="connsiteY1" fmla="*/ 0 h 0"/>
            </a:gdLst>
            <a:ahLst/>
            <a:cxnLst>
              <a:cxn ang="0">
                <a:pos x="connsiteX0" y="connsiteY0"/>
              </a:cxn>
              <a:cxn ang="0">
                <a:pos x="connsiteX1" y="connsiteY1"/>
              </a:cxn>
            </a:cxnLst>
            <a:rect l="l" t="t" r="r" b="b"/>
            <a:pathLst>
              <a:path w="12684154">
                <a:moveTo>
                  <a:pt x="0" y="0"/>
                </a:moveTo>
                <a:lnTo>
                  <a:pt x="12684154" y="0"/>
                </a:lnTo>
              </a:path>
            </a:pathLst>
          </a:custGeom>
          <a:noFill/>
          <a:ln w="762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C9738CB2-3E7D-4302-8E3A-2B432209C24B}"/>
              </a:ext>
              <a:ext uri="{C183D7F6-B498-43B3-948B-1728B52AA6E4}">
                <adec:decorative xmlns:adec="http://schemas.microsoft.com/office/drawing/2017/decorative" val="1"/>
              </a:ext>
            </a:extLst>
          </p:cNvPr>
          <p:cNvSpPr/>
          <p:nvPr/>
        </p:nvSpPr>
        <p:spPr>
          <a:xfrm>
            <a:off x="1379434" y="5664606"/>
            <a:ext cx="10812566" cy="0"/>
          </a:xfrm>
          <a:custGeom>
            <a:avLst/>
            <a:gdLst>
              <a:gd name="connsiteX0" fmla="*/ 0 w 10201013"/>
              <a:gd name="connsiteY0" fmla="*/ 0 h 0"/>
              <a:gd name="connsiteX1" fmla="*/ 10201013 w 10201013"/>
              <a:gd name="connsiteY1" fmla="*/ 0 h 0"/>
            </a:gdLst>
            <a:ahLst/>
            <a:cxnLst>
              <a:cxn ang="0">
                <a:pos x="connsiteX0" y="connsiteY0"/>
              </a:cxn>
              <a:cxn ang="0">
                <a:pos x="connsiteX1" y="connsiteY1"/>
              </a:cxn>
            </a:cxnLst>
            <a:rect l="l" t="t" r="r" b="b"/>
            <a:pathLst>
              <a:path w="10201013">
                <a:moveTo>
                  <a:pt x="0" y="0"/>
                </a:moveTo>
                <a:lnTo>
                  <a:pt x="10201013" y="0"/>
                </a:lnTo>
              </a:path>
            </a:pathLst>
          </a:cu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B02EAD6-1F89-4E32-A63D-4CF64B95D2AA}"/>
              </a:ext>
              <a:ext uri="{C183D7F6-B498-43B3-948B-1728B52AA6E4}">
                <adec:decorative xmlns:adec="http://schemas.microsoft.com/office/drawing/2017/decorative" val="1"/>
              </a:ext>
            </a:extLst>
          </p:cNvPr>
          <p:cNvSpPr/>
          <p:nvPr/>
        </p:nvSpPr>
        <p:spPr>
          <a:xfrm>
            <a:off x="2034138" y="5250546"/>
            <a:ext cx="8126900" cy="770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anvas">
            <a:extLst>
              <a:ext uri="{FF2B5EF4-FFF2-40B4-BE49-F238E27FC236}">
                <a16:creationId xmlns:a16="http://schemas.microsoft.com/office/drawing/2014/main" id="{061D9F45-75F8-4299-9FC6-A7965E4FFEEC}"/>
              </a:ext>
              <a:ext uri="{C183D7F6-B498-43B3-948B-1728B52AA6E4}">
                <adec:decorative xmlns:adec="http://schemas.microsoft.com/office/drawing/2017/decorative" val="1"/>
              </a:ext>
            </a:extLst>
          </p:cNvPr>
          <p:cNvSpPr txBox="1"/>
          <p:nvPr/>
        </p:nvSpPr>
        <p:spPr>
          <a:xfrm>
            <a:off x="2071688" y="4381966"/>
            <a:ext cx="1098378" cy="400110"/>
          </a:xfrm>
          <a:prstGeom prst="rect">
            <a:avLst/>
          </a:prstGeom>
          <a:noFill/>
        </p:spPr>
        <p:txBody>
          <a:bodyPr wrap="none" rtlCol="0">
            <a:spAutoFit/>
          </a:bodyPr>
          <a:lstStyle/>
          <a:p>
            <a:r>
              <a:rPr lang="en-US" sz="2000" b="1" dirty="0">
                <a:solidFill>
                  <a:schemeClr val="accent3"/>
                </a:solidFill>
              </a:rPr>
              <a:t>Canvas</a:t>
            </a:r>
          </a:p>
        </p:txBody>
      </p:sp>
      <p:pic>
        <p:nvPicPr>
          <p:cNvPr id="13" name="Canvas RTE">
            <a:extLst>
              <a:ext uri="{FF2B5EF4-FFF2-40B4-BE49-F238E27FC236}">
                <a16:creationId xmlns:a16="http://schemas.microsoft.com/office/drawing/2014/main" id="{6610BA64-9976-4465-AC5C-FE0E15B3A8F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78" b="78"/>
          <a:stretch/>
        </p:blipFill>
        <p:spPr>
          <a:xfrm>
            <a:off x="2071688" y="4760116"/>
            <a:ext cx="8048625" cy="1133475"/>
          </a:xfrm>
          <a:prstGeom prst="rect">
            <a:avLst/>
          </a:prstGeom>
        </p:spPr>
      </p:pic>
      <p:pic>
        <p:nvPicPr>
          <p:cNvPr id="14" name="Picture 13" descr="Equivalent menu in the Canvas LMS' rich text editor that offers heading options">
            <a:extLst>
              <a:ext uri="{FF2B5EF4-FFF2-40B4-BE49-F238E27FC236}">
                <a16:creationId xmlns:a16="http://schemas.microsoft.com/office/drawing/2014/main" id="{2D5472B7-8328-4E2F-9ABD-B0C68FEEF322}"/>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2654213" y="5034341"/>
            <a:ext cx="1358897" cy="1446098"/>
          </a:xfrm>
          <a:prstGeom prst="rect">
            <a:avLst/>
          </a:prstGeom>
        </p:spPr>
      </p:pic>
    </p:spTree>
    <p:extLst>
      <p:ext uri="{BB962C8B-B14F-4D97-AF65-F5344CB8AC3E}">
        <p14:creationId xmlns:p14="http://schemas.microsoft.com/office/powerpoint/2010/main" val="3313443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1C20A8-8648-417F-A798-AC5E58CA84C5}"/>
              </a:ext>
            </a:extLst>
          </p:cNvPr>
          <p:cNvSpPr>
            <a:spLocks noGrp="1"/>
          </p:cNvSpPr>
          <p:nvPr>
            <p:ph type="title"/>
          </p:nvPr>
        </p:nvSpPr>
        <p:spPr/>
        <p:txBody>
          <a:bodyPr/>
          <a:lstStyle/>
          <a:p>
            <a:r>
              <a:rPr lang="en-US" dirty="0">
                <a:solidFill>
                  <a:schemeClr val="accent3">
                    <a:lumMod val="75000"/>
                  </a:schemeClr>
                </a:solidFill>
              </a:rPr>
              <a:t>Why Are Headings So Valuable?</a:t>
            </a:r>
          </a:p>
        </p:txBody>
      </p:sp>
      <p:sp>
        <p:nvSpPr>
          <p:cNvPr id="2" name="Content Placeholder 1">
            <a:extLst>
              <a:ext uri="{FF2B5EF4-FFF2-40B4-BE49-F238E27FC236}">
                <a16:creationId xmlns:a16="http://schemas.microsoft.com/office/drawing/2014/main" id="{7A2082E1-81DE-42F8-B6F4-E910E895DF1E}"/>
              </a:ext>
            </a:extLst>
          </p:cNvPr>
          <p:cNvSpPr>
            <a:spLocks noGrp="1"/>
          </p:cNvSpPr>
          <p:nvPr>
            <p:ph idx="1"/>
          </p:nvPr>
        </p:nvSpPr>
        <p:spPr>
          <a:xfrm>
            <a:off x="740664" y="859536"/>
            <a:ext cx="5732707" cy="5504688"/>
          </a:xfrm>
        </p:spPr>
        <p:txBody>
          <a:bodyPr>
            <a:normAutofit/>
          </a:bodyPr>
          <a:lstStyle/>
          <a:p>
            <a:pPr marL="0" indent="0">
              <a:spcBef>
                <a:spcPts val="1400"/>
              </a:spcBef>
              <a:buNone/>
            </a:pPr>
            <a:r>
              <a:rPr lang="en-US" sz="1800" dirty="0">
                <a:solidFill>
                  <a:schemeClr val="tx2"/>
                </a:solidFill>
              </a:rPr>
              <a:t>To get a sense of how helpful headings can be, think back to your days of looking for information in a dense textbook and how you might turn to the table of contents (TOC) for help with that.</a:t>
            </a:r>
          </a:p>
          <a:p>
            <a:pPr marL="0" indent="0">
              <a:spcBef>
                <a:spcPts val="1400"/>
              </a:spcBef>
              <a:buNone/>
            </a:pPr>
            <a:r>
              <a:rPr lang="en-US" sz="1800" dirty="0">
                <a:solidFill>
                  <a:schemeClr val="tx2"/>
                </a:solidFill>
              </a:rPr>
              <a:t>The TOC gave you an overview of what was in each chapter, so you could more easily find the chapter/section you were looking for without having to read through the entire textbook.</a:t>
            </a:r>
          </a:p>
          <a:p>
            <a:pPr marL="0" indent="0">
              <a:spcBef>
                <a:spcPts val="1400"/>
              </a:spcBef>
              <a:buNone/>
            </a:pPr>
            <a:r>
              <a:rPr lang="en-US" sz="1800" dirty="0">
                <a:solidFill>
                  <a:schemeClr val="tx2"/>
                </a:solidFill>
              </a:rPr>
              <a:t>The TOC’s outline structure and its use of varying degrees of indentation gave you a sense of how the chapters/sections related to each other; e.g., which sub-sections were in which chapters.</a:t>
            </a:r>
          </a:p>
          <a:p>
            <a:pPr marL="0" indent="0">
              <a:spcBef>
                <a:spcPts val="1400"/>
              </a:spcBef>
              <a:buNone/>
            </a:pPr>
            <a:r>
              <a:rPr lang="en-US" sz="1800" dirty="0">
                <a:solidFill>
                  <a:schemeClr val="tx2"/>
                </a:solidFill>
              </a:rPr>
              <a:t>And by providing page numbers, the TOC gave you a way to jump straight to a chapter/section.</a:t>
            </a:r>
          </a:p>
        </p:txBody>
      </p:sp>
      <p:sp>
        <p:nvSpPr>
          <p:cNvPr id="4" name="Content Placeholder 1">
            <a:extLst>
              <a:ext uri="{FF2B5EF4-FFF2-40B4-BE49-F238E27FC236}">
                <a16:creationId xmlns:a16="http://schemas.microsoft.com/office/drawing/2014/main" id="{C79421D0-0185-452D-BFE2-B1FFE776A391}"/>
              </a:ext>
            </a:extLst>
          </p:cNvPr>
          <p:cNvSpPr txBox="1">
            <a:spLocks/>
          </p:cNvSpPr>
          <p:nvPr/>
        </p:nvSpPr>
        <p:spPr>
          <a:xfrm>
            <a:off x="6792688" y="965200"/>
            <a:ext cx="4999262" cy="5036458"/>
          </a:xfrm>
          <a:prstGeom prst="rect">
            <a:avLst/>
          </a:prstGeom>
        </p:spPr>
        <p:txBody>
          <a:bodyPr vert="horz" lIns="91440" tIns="45720" rIns="91440" bIns="45720" rtlCol="0">
            <a:noAutofit/>
          </a:bodyPr>
          <a:lstStyle>
            <a:lvl1pPr marL="228600" indent="-228600" algn="l" defTabSz="914400" rtl="0" eaLnBrk="1" latinLnBrk="0" hangingPunct="1">
              <a:lnSpc>
                <a:spcPct val="114000"/>
              </a:lnSpc>
              <a:spcBef>
                <a:spcPts val="1000"/>
              </a:spcBef>
              <a:spcAft>
                <a:spcPts val="400"/>
              </a:spcAft>
              <a:buFont typeface="Arial" panose="020B0604020202020204" pitchFamily="34" charset="0"/>
              <a:buChar char="•"/>
              <a:defRPr sz="2000" b="1" kern="1200">
                <a:solidFill>
                  <a:schemeClr val="accent3">
                    <a:lumMod val="75000"/>
                  </a:schemeClr>
                </a:solidFill>
                <a:latin typeface="+mn-lt"/>
                <a:ea typeface="+mn-ea"/>
                <a:cs typeface="+mn-cs"/>
              </a:defRPr>
            </a:lvl1pPr>
            <a:lvl2pPr marL="685800" indent="-228600" algn="l" defTabSz="914400" rtl="0" eaLnBrk="1" latinLnBrk="0" hangingPunct="1">
              <a:lnSpc>
                <a:spcPct val="114000"/>
              </a:lnSpc>
              <a:spcBef>
                <a:spcPts val="500"/>
              </a:spcBef>
              <a:spcAft>
                <a:spcPts val="400"/>
              </a:spcAft>
              <a:buFont typeface="Arial" panose="020B0604020202020204" pitchFamily="34" charset="0"/>
              <a:buChar char="•"/>
              <a:defRPr sz="2000" b="1" kern="1200">
                <a:solidFill>
                  <a:schemeClr val="accent3">
                    <a:lumMod val="75000"/>
                  </a:schemeClr>
                </a:solidFill>
                <a:latin typeface="+mn-lt"/>
                <a:ea typeface="+mn-ea"/>
                <a:cs typeface="+mn-cs"/>
              </a:defRPr>
            </a:lvl2pPr>
            <a:lvl3pPr marL="1143000" indent="-228600" algn="l" defTabSz="914400" rtl="0" eaLnBrk="1" latinLnBrk="0" hangingPunct="1">
              <a:lnSpc>
                <a:spcPct val="114000"/>
              </a:lnSpc>
              <a:spcBef>
                <a:spcPts val="500"/>
              </a:spcBef>
              <a:spcAft>
                <a:spcPts val="400"/>
              </a:spcAft>
              <a:buFont typeface="Arial" panose="020B0604020202020204" pitchFamily="34" charset="0"/>
              <a:buChar char="•"/>
              <a:defRPr sz="1800" b="1" kern="1200">
                <a:solidFill>
                  <a:schemeClr val="accent3">
                    <a:lumMod val="75000"/>
                  </a:schemeClr>
                </a:solidFill>
                <a:latin typeface="+mn-lt"/>
                <a:ea typeface="+mn-ea"/>
                <a:cs typeface="+mn-cs"/>
              </a:defRPr>
            </a:lvl3pPr>
            <a:lvl4pPr marL="1600200" indent="-228600" algn="l" defTabSz="914400" rtl="0" eaLnBrk="1" latinLnBrk="0" hangingPunct="1">
              <a:lnSpc>
                <a:spcPct val="114000"/>
              </a:lnSpc>
              <a:spcBef>
                <a:spcPts val="500"/>
              </a:spcBef>
              <a:spcAft>
                <a:spcPts val="400"/>
              </a:spcAft>
              <a:buFont typeface="Arial" panose="020B0604020202020204" pitchFamily="34" charset="0"/>
              <a:buChar char="•"/>
              <a:defRPr sz="1800" b="1" kern="1200">
                <a:solidFill>
                  <a:schemeClr val="accent3">
                    <a:lumMod val="75000"/>
                  </a:schemeClr>
                </a:solidFill>
                <a:latin typeface="+mn-lt"/>
                <a:ea typeface="+mn-ea"/>
                <a:cs typeface="+mn-cs"/>
              </a:defRPr>
            </a:lvl4pPr>
            <a:lvl5pPr marL="2057400" indent="-228600" algn="l" defTabSz="914400" rtl="0" eaLnBrk="1" latinLnBrk="0" hangingPunct="1">
              <a:lnSpc>
                <a:spcPct val="114000"/>
              </a:lnSpc>
              <a:spcBef>
                <a:spcPts val="500"/>
              </a:spcBef>
              <a:spcAft>
                <a:spcPts val="400"/>
              </a:spcAft>
              <a:buFont typeface="Arial" panose="020B0604020202020204" pitchFamily="34" charset="0"/>
              <a:buChar char="•"/>
              <a:defRPr sz="1600" b="1" kern="1200">
                <a:solidFill>
                  <a:schemeClr val="accent3">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300"/>
              </a:spcBef>
              <a:buFont typeface="Arial" panose="020B0604020202020204" pitchFamily="34" charset="0"/>
              <a:buNone/>
            </a:pPr>
            <a:r>
              <a:rPr lang="en-US" sz="1600" dirty="0">
                <a:solidFill>
                  <a:schemeClr val="accent6">
                    <a:lumMod val="75000"/>
                  </a:schemeClr>
                </a:solidFill>
              </a:rPr>
              <a:t>Example Table of Contents</a:t>
            </a:r>
          </a:p>
          <a:p>
            <a:pPr marL="0" indent="0">
              <a:spcBef>
                <a:spcPts val="1300"/>
              </a:spcBef>
              <a:buFont typeface="Arial" panose="020B0604020202020204" pitchFamily="34" charset="0"/>
              <a:buNone/>
            </a:pPr>
            <a:r>
              <a:rPr lang="en-US" sz="1600" dirty="0"/>
              <a:t>Book title</a:t>
            </a:r>
          </a:p>
          <a:p>
            <a:pPr marL="457200" lvl="1" indent="0">
              <a:spcBef>
                <a:spcPts val="1300"/>
              </a:spcBef>
              <a:buNone/>
            </a:pPr>
            <a:r>
              <a:rPr lang="en-US" sz="1600" dirty="0"/>
              <a:t>About the author(s)........................................4</a:t>
            </a:r>
          </a:p>
          <a:p>
            <a:pPr marL="457200" lvl="1" indent="0">
              <a:spcBef>
                <a:spcPts val="1300"/>
              </a:spcBef>
              <a:buNone/>
            </a:pPr>
            <a:r>
              <a:rPr lang="en-US" sz="1600" dirty="0"/>
              <a:t>Section 1: Introduction to the subject………6</a:t>
            </a:r>
          </a:p>
          <a:p>
            <a:pPr marL="914400" lvl="2" indent="0">
              <a:spcBef>
                <a:spcPts val="1300"/>
              </a:spcBef>
              <a:buNone/>
            </a:pPr>
            <a:r>
              <a:rPr lang="en-US" sz="1600" dirty="0"/>
              <a:t>Typical approaches to subject.............10</a:t>
            </a:r>
          </a:p>
          <a:p>
            <a:pPr marL="914400" lvl="2" indent="0">
              <a:spcBef>
                <a:spcPts val="1300"/>
              </a:spcBef>
              <a:buNone/>
            </a:pPr>
            <a:r>
              <a:rPr lang="en-US" sz="1600" dirty="0"/>
              <a:t>Author’s approach to subject..............16</a:t>
            </a:r>
          </a:p>
          <a:p>
            <a:pPr marL="457200" lvl="1" indent="0">
              <a:spcBef>
                <a:spcPts val="1300"/>
              </a:spcBef>
              <a:buNone/>
            </a:pPr>
            <a:r>
              <a:rPr lang="en-US" sz="1600" dirty="0"/>
              <a:t>Section 2: Subject through history..............24</a:t>
            </a:r>
          </a:p>
          <a:p>
            <a:pPr marL="914400" lvl="2" indent="0">
              <a:spcBef>
                <a:spcPts val="1300"/>
              </a:spcBef>
              <a:buNone/>
            </a:pPr>
            <a:r>
              <a:rPr lang="en-US" sz="1600" dirty="0"/>
              <a:t>Origins of the subject...........................29</a:t>
            </a:r>
          </a:p>
          <a:p>
            <a:pPr marL="1371600" lvl="3" indent="0">
              <a:spcBef>
                <a:spcPts val="1300"/>
              </a:spcBef>
              <a:buNone/>
            </a:pPr>
            <a:r>
              <a:rPr lang="en-US" sz="1600" dirty="0"/>
              <a:t>Case study.....................................38</a:t>
            </a:r>
          </a:p>
          <a:p>
            <a:pPr marL="914400" lvl="2" indent="0">
              <a:spcBef>
                <a:spcPts val="1300"/>
              </a:spcBef>
              <a:buNone/>
            </a:pPr>
            <a:r>
              <a:rPr lang="en-US" sz="1600" dirty="0"/>
              <a:t>Early advancements in subject............42</a:t>
            </a:r>
          </a:p>
        </p:txBody>
      </p:sp>
    </p:spTree>
    <p:extLst>
      <p:ext uri="{BB962C8B-B14F-4D97-AF65-F5344CB8AC3E}">
        <p14:creationId xmlns:p14="http://schemas.microsoft.com/office/powerpoint/2010/main" val="1857086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867F74-4598-4DC2-8529-75E2E59549F6}"/>
              </a:ext>
            </a:extLst>
          </p:cNvPr>
          <p:cNvSpPr>
            <a:spLocks noGrp="1"/>
          </p:cNvSpPr>
          <p:nvPr>
            <p:ph type="title"/>
          </p:nvPr>
        </p:nvSpPr>
        <p:spPr/>
        <p:txBody>
          <a:bodyPr>
            <a:noAutofit/>
          </a:bodyPr>
          <a:lstStyle/>
          <a:p>
            <a:r>
              <a:rPr lang="en-US" sz="2600" dirty="0"/>
              <a:t>Headings provide all those same table of contents advantages</a:t>
            </a:r>
          </a:p>
        </p:txBody>
      </p:sp>
      <p:sp>
        <p:nvSpPr>
          <p:cNvPr id="14" name="Content Placeholder 13">
            <a:extLst>
              <a:ext uri="{FF2B5EF4-FFF2-40B4-BE49-F238E27FC236}">
                <a16:creationId xmlns:a16="http://schemas.microsoft.com/office/drawing/2014/main" id="{97DB6675-27CB-425A-9E2A-6A4D05ABF2D4}"/>
              </a:ext>
            </a:extLst>
          </p:cNvPr>
          <p:cNvSpPr>
            <a:spLocks noGrp="1"/>
          </p:cNvSpPr>
          <p:nvPr>
            <p:ph idx="1"/>
          </p:nvPr>
        </p:nvSpPr>
        <p:spPr/>
        <p:txBody>
          <a:bodyPr>
            <a:normAutofit/>
          </a:bodyPr>
          <a:lstStyle/>
          <a:p>
            <a:pPr marL="0" indent="0">
              <a:buNone/>
            </a:pPr>
            <a:r>
              <a:rPr lang="en-US" sz="1800" dirty="0"/>
              <a:t>When you use headings to introduce each section within a web page or document, that provides screen reader users with a way to:</a:t>
            </a:r>
          </a:p>
          <a:p>
            <a:pPr marL="457200" indent="-457200">
              <a:buFont typeface="+mj-lt"/>
              <a:buAutoNum type="arabicPeriod"/>
            </a:pPr>
            <a:r>
              <a:rPr lang="en-US" sz="1800" dirty="0"/>
              <a:t>Quickly get a sense of what is in each section, so they can find sections they want to explore in more detail, without them having to read through the entire page/document to get that same sense</a:t>
            </a:r>
            <a:br>
              <a:rPr lang="en-US" sz="1800" dirty="0"/>
            </a:br>
            <a:r>
              <a:rPr lang="en-US" sz="1600" dirty="0">
                <a:solidFill>
                  <a:schemeClr val="accent3"/>
                </a:solidFill>
              </a:rPr>
              <a:t>(Headings actually assist all users in this way)</a:t>
            </a:r>
          </a:p>
          <a:p>
            <a:pPr marL="457200" indent="-457200">
              <a:buFont typeface="+mj-lt"/>
              <a:buAutoNum type="arabicPeriod"/>
            </a:pPr>
            <a:r>
              <a:rPr lang="en-US" sz="1800" dirty="0"/>
              <a:t>Get a sense of the relationships between sections: e.g., which sub-sections are in which sections</a:t>
            </a:r>
            <a:br>
              <a:rPr lang="en-US" sz="1800" dirty="0"/>
            </a:br>
            <a:r>
              <a:rPr lang="en-US" sz="1600" dirty="0">
                <a:solidFill>
                  <a:schemeClr val="accent3"/>
                </a:solidFill>
              </a:rPr>
              <a:t>(Headings can assist all users in this way as well)</a:t>
            </a:r>
          </a:p>
          <a:p>
            <a:pPr marL="457200" indent="-457200">
              <a:spcAft>
                <a:spcPts val="1800"/>
              </a:spcAft>
              <a:buFont typeface="+mj-lt"/>
              <a:buAutoNum type="arabicPeriod"/>
            </a:pPr>
            <a:r>
              <a:rPr lang="en-US" sz="1800" dirty="0"/>
              <a:t>Jump directly to a specific section</a:t>
            </a:r>
          </a:p>
          <a:p>
            <a:pPr marL="0" indent="0">
              <a:buNone/>
            </a:pPr>
            <a:r>
              <a:rPr lang="en-US" sz="1800" dirty="0">
                <a:solidFill>
                  <a:schemeClr val="accent3"/>
                </a:solidFill>
              </a:rPr>
              <a:t>So, the first bit of guidance related to headings is simply that you should use them — specifically, use them to introduce each section within your page or document.</a:t>
            </a:r>
          </a:p>
        </p:txBody>
      </p:sp>
    </p:spTree>
    <p:extLst>
      <p:ext uri="{BB962C8B-B14F-4D97-AF65-F5344CB8AC3E}">
        <p14:creationId xmlns:p14="http://schemas.microsoft.com/office/powerpoint/2010/main" val="1369323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D1249-7512-4E45-AC19-D83B7D4C3F48}"/>
              </a:ext>
            </a:extLst>
          </p:cNvPr>
          <p:cNvSpPr>
            <a:spLocks noGrp="1"/>
          </p:cNvSpPr>
          <p:nvPr>
            <p:ph type="title"/>
          </p:nvPr>
        </p:nvSpPr>
        <p:spPr/>
        <p:txBody>
          <a:bodyPr/>
          <a:lstStyle/>
          <a:p>
            <a:r>
              <a:rPr lang="en-US" dirty="0"/>
              <a:t>Which Heading Number to Use?</a:t>
            </a:r>
          </a:p>
        </p:txBody>
      </p:sp>
      <p:sp>
        <p:nvSpPr>
          <p:cNvPr id="3" name="Content Placeholder 2">
            <a:extLst>
              <a:ext uri="{FF2B5EF4-FFF2-40B4-BE49-F238E27FC236}">
                <a16:creationId xmlns:a16="http://schemas.microsoft.com/office/drawing/2014/main" id="{B4761954-A626-46F0-8E38-CB6AE0C8C656}"/>
              </a:ext>
            </a:extLst>
          </p:cNvPr>
          <p:cNvSpPr>
            <a:spLocks noGrp="1"/>
          </p:cNvSpPr>
          <p:nvPr>
            <p:ph sz="half" idx="1"/>
          </p:nvPr>
        </p:nvSpPr>
        <p:spPr/>
        <p:txBody>
          <a:bodyPr/>
          <a:lstStyle/>
          <a:p>
            <a:pPr marL="0" indent="0">
              <a:buNone/>
            </a:pPr>
            <a:r>
              <a:rPr lang="en-US" dirty="0"/>
              <a:t>When heading options are offered in an RTE, you typically can</a:t>
            </a:r>
            <a:r>
              <a:rPr lang="en-US" spc="24000" dirty="0"/>
              <a:t> </a:t>
            </a:r>
            <a:r>
              <a:rPr lang="en-US" dirty="0"/>
              <a:t>choose between one of six heading numbers or “heading levels.”</a:t>
            </a:r>
          </a:p>
          <a:p>
            <a:pPr marL="0" indent="0">
              <a:buNone/>
            </a:pPr>
            <a:r>
              <a:rPr lang="en-US" dirty="0"/>
              <a:t>You should choose which heading level to apply to a particular heading based not on visual preference and instead, based on the heading hierarchy within the web page and within your RTE content.</a:t>
            </a:r>
          </a:p>
          <a:p>
            <a:pPr marL="0" indent="0">
              <a:buNone/>
            </a:pPr>
            <a:r>
              <a:rPr lang="en-US" dirty="0"/>
              <a:t>(And remember, you can customize a heading’s visual appearance, regardless of which heading level you choose, using the RTE’s other controls, like font size.)</a:t>
            </a:r>
          </a:p>
        </p:txBody>
      </p:sp>
      <p:pic>
        <p:nvPicPr>
          <p:cNvPr id="15" name="Cascade RTE">
            <a:extLst>
              <a:ext uri="{FF2B5EF4-FFF2-40B4-BE49-F238E27FC236}">
                <a16:creationId xmlns:a16="http://schemas.microsoft.com/office/drawing/2014/main" id="{31849303-6DC0-482B-B170-8A2EF436580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l="162" r="162"/>
          <a:stretch/>
        </p:blipFill>
        <p:spPr>
          <a:xfrm>
            <a:off x="4354285" y="231424"/>
            <a:ext cx="7594821" cy="1069567"/>
          </a:xfrm>
          <a:prstGeom prst="rect">
            <a:avLst/>
          </a:prstGeom>
        </p:spPr>
      </p:pic>
      <p:pic>
        <p:nvPicPr>
          <p:cNvPr id="6" name="Picture 5" descr="The Cascade RTE offers heading options numbered 1 through 6">
            <a:extLst>
              <a:ext uri="{FF2B5EF4-FFF2-40B4-BE49-F238E27FC236}">
                <a16:creationId xmlns:a16="http://schemas.microsoft.com/office/drawing/2014/main" id="{226D75CB-9714-4940-848D-4F9F7FD4EF5A}"/>
              </a:ext>
              <a:ext uri="{C183D7F6-B498-43B3-948B-1728B52AA6E4}">
                <adec:decorative xmlns:adec="http://schemas.microsoft.com/office/drawing/2017/decorative" val="0"/>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7611196" y="652113"/>
            <a:ext cx="3235663" cy="2246989"/>
          </a:xfrm>
          <a:prstGeom prst="rect">
            <a:avLst/>
          </a:prstGeom>
        </p:spPr>
      </p:pic>
      <p:sp>
        <p:nvSpPr>
          <p:cNvPr id="7" name="Rectangle 6">
            <a:extLst>
              <a:ext uri="{FF2B5EF4-FFF2-40B4-BE49-F238E27FC236}">
                <a16:creationId xmlns:a16="http://schemas.microsoft.com/office/drawing/2014/main" id="{7DC6AB18-2735-4EE7-8BCF-11F06B870222}"/>
              </a:ext>
              <a:ext uri="{C183D7F6-B498-43B3-948B-1728B52AA6E4}">
                <adec:decorative xmlns:adec="http://schemas.microsoft.com/office/drawing/2017/decorative" val="1"/>
              </a:ext>
            </a:extLst>
          </p:cNvPr>
          <p:cNvSpPr>
            <a:spLocks/>
          </p:cNvSpPr>
          <p:nvPr/>
        </p:nvSpPr>
        <p:spPr>
          <a:xfrm>
            <a:off x="9074948" y="971879"/>
            <a:ext cx="1771911" cy="1927223"/>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9010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F8599-F177-4687-8BFB-841791CF1082}"/>
              </a:ext>
            </a:extLst>
          </p:cNvPr>
          <p:cNvSpPr>
            <a:spLocks noGrp="1"/>
          </p:cNvSpPr>
          <p:nvPr>
            <p:ph type="title"/>
          </p:nvPr>
        </p:nvSpPr>
        <p:spPr/>
        <p:txBody>
          <a:bodyPr/>
          <a:lstStyle/>
          <a:p>
            <a:r>
              <a:rPr lang="en-US" dirty="0"/>
              <a:t>PowerPoint 2016 and 365 Accessibility Part 1</a:t>
            </a:r>
          </a:p>
        </p:txBody>
      </p:sp>
      <p:sp>
        <p:nvSpPr>
          <p:cNvPr id="3" name="Content Placeholder 2">
            <a:extLst>
              <a:ext uri="{FF2B5EF4-FFF2-40B4-BE49-F238E27FC236}">
                <a16:creationId xmlns:a16="http://schemas.microsoft.com/office/drawing/2014/main" id="{63622636-0DD5-498E-8622-F4D9981B5109}"/>
              </a:ext>
            </a:extLst>
          </p:cNvPr>
          <p:cNvSpPr>
            <a:spLocks noGrp="1"/>
          </p:cNvSpPr>
          <p:nvPr>
            <p:ph idx="1"/>
          </p:nvPr>
        </p:nvSpPr>
        <p:spPr>
          <a:xfrm>
            <a:off x="838200" y="1325879"/>
            <a:ext cx="10515600" cy="4770121"/>
          </a:xfrm>
        </p:spPr>
        <p:txBody>
          <a:bodyPr>
            <a:normAutofit/>
          </a:bodyPr>
          <a:lstStyle/>
          <a:p>
            <a:pPr marL="0" indent="0">
              <a:buNone/>
            </a:pPr>
            <a:r>
              <a:rPr lang="en-US" sz="1800" dirty="0"/>
              <a:t>The following apply whether you’re working in PowerPoint 2016 or 365:</a:t>
            </a:r>
          </a:p>
          <a:p>
            <a:pPr marL="0" indent="0">
              <a:buNone/>
            </a:pPr>
            <a:r>
              <a:rPr lang="en-US" sz="1800" dirty="0"/>
              <a:t>(This guidance applies to PC versions; features and functionality may vary in Mac versions)</a:t>
            </a:r>
          </a:p>
          <a:p>
            <a:pPr marL="457200" indent="-457200">
              <a:buFont typeface="+mj-lt"/>
              <a:buAutoNum type="arabicPeriod"/>
            </a:pPr>
            <a:r>
              <a:rPr lang="en-US" sz="1800" dirty="0"/>
              <a:t>If you’re giving a slide a title, make sure to use the “Click to add title” title box provided by the slide Layout</a:t>
            </a:r>
          </a:p>
          <a:p>
            <a:pPr lvl="1"/>
            <a:r>
              <a:rPr lang="en-US" sz="1800" dirty="0"/>
              <a:t>That way, assistive technologies will be able to recognize it as a title (or heading when you export to PDF) and not as plain text (aka, “normal” text or “paragraph” text)</a:t>
            </a:r>
          </a:p>
          <a:p>
            <a:pPr lvl="2"/>
            <a:r>
              <a:rPr lang="en-US" sz="1600" dirty="0"/>
              <a:t>As of 5/19/22, it’s recommended that you not use Google Slides to create or edit PowerPoint slide decks, as Google Slides permanently breaks a PPTX file’s ability to convert slide titles to headings when you export to PDF</a:t>
            </a:r>
          </a:p>
          <a:p>
            <a:pPr marL="457200" indent="-457200">
              <a:buFont typeface="+mj-lt"/>
              <a:buAutoNum type="arabicPeriod"/>
            </a:pPr>
            <a:r>
              <a:rPr lang="en-US" sz="1800" dirty="0"/>
              <a:t>Each slide title should be unique, so users can more easily tell slides apart</a:t>
            </a:r>
          </a:p>
          <a:p>
            <a:pPr lvl="1"/>
            <a:r>
              <a:rPr lang="en-US" sz="1800" dirty="0"/>
              <a:t>Even if adding “Part 1,” “Part 2,” etc. or “Continued” is all that makes them unique</a:t>
            </a:r>
          </a:p>
        </p:txBody>
      </p:sp>
    </p:spTree>
    <p:extLst>
      <p:ext uri="{BB962C8B-B14F-4D97-AF65-F5344CB8AC3E}">
        <p14:creationId xmlns:p14="http://schemas.microsoft.com/office/powerpoint/2010/main" val="2881881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1C20A8-8648-417F-A798-AC5E58CA84C5}"/>
              </a:ext>
            </a:extLst>
          </p:cNvPr>
          <p:cNvSpPr>
            <a:spLocks noGrp="1"/>
          </p:cNvSpPr>
          <p:nvPr>
            <p:ph type="title"/>
          </p:nvPr>
        </p:nvSpPr>
        <p:spPr/>
        <p:txBody>
          <a:bodyPr/>
          <a:lstStyle/>
          <a:p>
            <a:r>
              <a:rPr lang="en-US" dirty="0">
                <a:solidFill>
                  <a:schemeClr val="accent3">
                    <a:lumMod val="75000"/>
                  </a:schemeClr>
                </a:solidFill>
              </a:rPr>
              <a:t>What is a Heading Hierarchy?</a:t>
            </a:r>
          </a:p>
        </p:txBody>
      </p:sp>
      <p:sp>
        <p:nvSpPr>
          <p:cNvPr id="2" name="Content Placeholder 1">
            <a:extLst>
              <a:ext uri="{FF2B5EF4-FFF2-40B4-BE49-F238E27FC236}">
                <a16:creationId xmlns:a16="http://schemas.microsoft.com/office/drawing/2014/main" id="{7A2082E1-81DE-42F8-B6F4-E910E895DF1E}"/>
              </a:ext>
            </a:extLst>
          </p:cNvPr>
          <p:cNvSpPr>
            <a:spLocks noGrp="1"/>
          </p:cNvSpPr>
          <p:nvPr>
            <p:ph idx="1"/>
          </p:nvPr>
        </p:nvSpPr>
        <p:spPr>
          <a:xfrm>
            <a:off x="740665" y="859535"/>
            <a:ext cx="5355336" cy="5791521"/>
          </a:xfrm>
        </p:spPr>
        <p:txBody>
          <a:bodyPr>
            <a:normAutofit/>
          </a:bodyPr>
          <a:lstStyle/>
          <a:p>
            <a:pPr marL="0" indent="0">
              <a:spcBef>
                <a:spcPts val="1400"/>
              </a:spcBef>
              <a:buNone/>
            </a:pPr>
            <a:r>
              <a:rPr lang="en-US" sz="1800" dirty="0"/>
              <a:t>A heading hierarchy is essentially the same outline structure found in a table of contents, except instead of being facilitated through different degrees of indentation, it’s facilitated through different heading levels and numbers.</a:t>
            </a:r>
          </a:p>
          <a:p>
            <a:pPr marL="0" indent="0">
              <a:spcBef>
                <a:spcPts val="1400"/>
              </a:spcBef>
              <a:buNone/>
            </a:pPr>
            <a:r>
              <a:rPr lang="en-US" sz="1800" dirty="0">
                <a:solidFill>
                  <a:schemeClr val="tx2"/>
                </a:solidFill>
              </a:rPr>
              <a:t>Headin</a:t>
            </a:r>
            <a:r>
              <a:rPr lang="en-US" sz="1800" dirty="0"/>
              <a:t>g 1 (H1) is the highest level, often reserved for the book, page or document title.</a:t>
            </a:r>
          </a:p>
          <a:p>
            <a:pPr marL="0" indent="0">
              <a:spcBef>
                <a:spcPts val="1400"/>
              </a:spcBef>
              <a:buNone/>
            </a:pPr>
            <a:r>
              <a:rPr lang="en-US" sz="1800" dirty="0">
                <a:solidFill>
                  <a:schemeClr val="tx2"/>
                </a:solidFill>
              </a:rPr>
              <a:t>Heading 2s (</a:t>
            </a:r>
            <a:r>
              <a:rPr lang="en-US" sz="1800" dirty="0"/>
              <a:t>H2) are the second highest level, typically used to introduce the main sections in a page, document or hierarchy.</a:t>
            </a:r>
          </a:p>
          <a:p>
            <a:pPr marL="0" indent="0">
              <a:spcBef>
                <a:spcPts val="1400"/>
              </a:spcBef>
              <a:buNone/>
            </a:pPr>
            <a:r>
              <a:rPr lang="en-US" sz="1800" dirty="0">
                <a:solidFill>
                  <a:schemeClr val="tx2"/>
                </a:solidFill>
              </a:rPr>
              <a:t>Heading 3s (</a:t>
            </a:r>
            <a:r>
              <a:rPr lang="en-US" sz="1800" dirty="0"/>
              <a:t>H3) introduce sub-sections within main sections.</a:t>
            </a:r>
          </a:p>
          <a:p>
            <a:pPr marL="0" indent="0">
              <a:spcBef>
                <a:spcPts val="1400"/>
              </a:spcBef>
              <a:buNone/>
            </a:pPr>
            <a:r>
              <a:rPr lang="en-US" sz="1800" dirty="0">
                <a:solidFill>
                  <a:schemeClr val="tx2"/>
                </a:solidFill>
              </a:rPr>
              <a:t>Heading 4s (</a:t>
            </a:r>
            <a:r>
              <a:rPr lang="en-US" sz="1800" dirty="0"/>
              <a:t>H4) introduce sub-sub-sections.</a:t>
            </a:r>
          </a:p>
          <a:p>
            <a:pPr marL="457200" indent="0">
              <a:spcBef>
                <a:spcPts val="1400"/>
              </a:spcBef>
              <a:buNone/>
            </a:pPr>
            <a:r>
              <a:rPr lang="en-US" sz="1800" dirty="0">
                <a:solidFill>
                  <a:schemeClr val="tx2"/>
                </a:solidFill>
              </a:rPr>
              <a:t>And </a:t>
            </a:r>
            <a:r>
              <a:rPr lang="en-US" sz="1800" dirty="0"/>
              <a:t>so on...</a:t>
            </a:r>
            <a:endParaRPr lang="en-US" sz="1800" dirty="0">
              <a:solidFill>
                <a:schemeClr val="tx2"/>
              </a:solidFill>
            </a:endParaRPr>
          </a:p>
        </p:txBody>
      </p:sp>
      <p:sp>
        <p:nvSpPr>
          <p:cNvPr id="4" name="Content Placeholder 1">
            <a:extLst>
              <a:ext uri="{FF2B5EF4-FFF2-40B4-BE49-F238E27FC236}">
                <a16:creationId xmlns:a16="http://schemas.microsoft.com/office/drawing/2014/main" id="{C79421D0-0185-452D-BFE2-B1FFE776A391}"/>
              </a:ext>
            </a:extLst>
          </p:cNvPr>
          <p:cNvSpPr txBox="1">
            <a:spLocks/>
          </p:cNvSpPr>
          <p:nvPr/>
        </p:nvSpPr>
        <p:spPr>
          <a:xfrm>
            <a:off x="6604000" y="965200"/>
            <a:ext cx="5187950" cy="5036458"/>
          </a:xfrm>
          <a:prstGeom prst="rect">
            <a:avLst/>
          </a:prstGeom>
        </p:spPr>
        <p:txBody>
          <a:bodyPr vert="horz" lIns="91440" tIns="45720" rIns="91440" bIns="45720" rtlCol="0">
            <a:noAutofit/>
          </a:bodyPr>
          <a:lstStyle>
            <a:lvl1pPr marL="228600" indent="-228600" algn="l" defTabSz="914400" rtl="0" eaLnBrk="1" latinLnBrk="0" hangingPunct="1">
              <a:lnSpc>
                <a:spcPct val="114000"/>
              </a:lnSpc>
              <a:spcBef>
                <a:spcPts val="1000"/>
              </a:spcBef>
              <a:spcAft>
                <a:spcPts val="400"/>
              </a:spcAft>
              <a:buFont typeface="Arial" panose="020B0604020202020204" pitchFamily="34" charset="0"/>
              <a:buChar char="•"/>
              <a:defRPr sz="2000" b="1" kern="1200">
                <a:solidFill>
                  <a:schemeClr val="accent3">
                    <a:lumMod val="75000"/>
                  </a:schemeClr>
                </a:solidFill>
                <a:latin typeface="+mn-lt"/>
                <a:ea typeface="+mn-ea"/>
                <a:cs typeface="+mn-cs"/>
              </a:defRPr>
            </a:lvl1pPr>
            <a:lvl2pPr marL="685800" indent="-228600" algn="l" defTabSz="914400" rtl="0" eaLnBrk="1" latinLnBrk="0" hangingPunct="1">
              <a:lnSpc>
                <a:spcPct val="114000"/>
              </a:lnSpc>
              <a:spcBef>
                <a:spcPts val="500"/>
              </a:spcBef>
              <a:spcAft>
                <a:spcPts val="400"/>
              </a:spcAft>
              <a:buFont typeface="Arial" panose="020B0604020202020204" pitchFamily="34" charset="0"/>
              <a:buChar char="•"/>
              <a:defRPr sz="2000" b="1" kern="1200">
                <a:solidFill>
                  <a:schemeClr val="accent3">
                    <a:lumMod val="75000"/>
                  </a:schemeClr>
                </a:solidFill>
                <a:latin typeface="+mn-lt"/>
                <a:ea typeface="+mn-ea"/>
                <a:cs typeface="+mn-cs"/>
              </a:defRPr>
            </a:lvl2pPr>
            <a:lvl3pPr marL="1143000" indent="-228600" algn="l" defTabSz="914400" rtl="0" eaLnBrk="1" latinLnBrk="0" hangingPunct="1">
              <a:lnSpc>
                <a:spcPct val="114000"/>
              </a:lnSpc>
              <a:spcBef>
                <a:spcPts val="500"/>
              </a:spcBef>
              <a:spcAft>
                <a:spcPts val="400"/>
              </a:spcAft>
              <a:buFont typeface="Arial" panose="020B0604020202020204" pitchFamily="34" charset="0"/>
              <a:buChar char="•"/>
              <a:defRPr sz="1800" b="1" kern="1200">
                <a:solidFill>
                  <a:schemeClr val="accent3">
                    <a:lumMod val="75000"/>
                  </a:schemeClr>
                </a:solidFill>
                <a:latin typeface="+mn-lt"/>
                <a:ea typeface="+mn-ea"/>
                <a:cs typeface="+mn-cs"/>
              </a:defRPr>
            </a:lvl3pPr>
            <a:lvl4pPr marL="1600200" indent="-228600" algn="l" defTabSz="914400" rtl="0" eaLnBrk="1" latinLnBrk="0" hangingPunct="1">
              <a:lnSpc>
                <a:spcPct val="114000"/>
              </a:lnSpc>
              <a:spcBef>
                <a:spcPts val="500"/>
              </a:spcBef>
              <a:spcAft>
                <a:spcPts val="400"/>
              </a:spcAft>
              <a:buFont typeface="Arial" panose="020B0604020202020204" pitchFamily="34" charset="0"/>
              <a:buChar char="•"/>
              <a:defRPr sz="1800" b="1" kern="1200">
                <a:solidFill>
                  <a:schemeClr val="accent3">
                    <a:lumMod val="75000"/>
                  </a:schemeClr>
                </a:solidFill>
                <a:latin typeface="+mn-lt"/>
                <a:ea typeface="+mn-ea"/>
                <a:cs typeface="+mn-cs"/>
              </a:defRPr>
            </a:lvl4pPr>
            <a:lvl5pPr marL="2057400" indent="-228600" algn="l" defTabSz="914400" rtl="0" eaLnBrk="1" latinLnBrk="0" hangingPunct="1">
              <a:lnSpc>
                <a:spcPct val="114000"/>
              </a:lnSpc>
              <a:spcBef>
                <a:spcPts val="500"/>
              </a:spcBef>
              <a:spcAft>
                <a:spcPts val="400"/>
              </a:spcAft>
              <a:buFont typeface="Arial" panose="020B0604020202020204" pitchFamily="34" charset="0"/>
              <a:buChar char="•"/>
              <a:defRPr sz="1600" b="1" kern="1200">
                <a:solidFill>
                  <a:schemeClr val="accent3">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300"/>
              </a:spcBef>
              <a:buFont typeface="Arial" panose="020B0604020202020204" pitchFamily="34" charset="0"/>
              <a:buNone/>
            </a:pPr>
            <a:r>
              <a:rPr lang="en-US" sz="1600" dirty="0">
                <a:solidFill>
                  <a:schemeClr val="accent6">
                    <a:lumMod val="75000"/>
                  </a:schemeClr>
                </a:solidFill>
              </a:rPr>
              <a:t>Example Table of Contents</a:t>
            </a:r>
          </a:p>
          <a:p>
            <a:pPr marL="0" indent="0">
              <a:spcBef>
                <a:spcPts val="1300"/>
              </a:spcBef>
              <a:buFont typeface="Arial" panose="020B0604020202020204" pitchFamily="34" charset="0"/>
              <a:buNone/>
            </a:pPr>
            <a:r>
              <a:rPr lang="en-US" sz="1600" dirty="0">
                <a:solidFill>
                  <a:schemeClr val="accent6">
                    <a:lumMod val="75000"/>
                  </a:schemeClr>
                </a:solidFill>
              </a:rPr>
              <a:t>H1</a:t>
            </a:r>
            <a:r>
              <a:rPr lang="en-US" sz="1600" dirty="0"/>
              <a:t> Book title</a:t>
            </a:r>
          </a:p>
          <a:p>
            <a:pPr marL="457200" lvl="1" indent="0">
              <a:spcBef>
                <a:spcPts val="1300"/>
              </a:spcBef>
              <a:buNone/>
            </a:pPr>
            <a:r>
              <a:rPr lang="en-US" sz="1600" dirty="0">
                <a:solidFill>
                  <a:schemeClr val="accent6">
                    <a:lumMod val="75000"/>
                  </a:schemeClr>
                </a:solidFill>
              </a:rPr>
              <a:t>H2</a:t>
            </a:r>
            <a:r>
              <a:rPr lang="en-US" sz="1600" dirty="0"/>
              <a:t> About the author(s).......................................4</a:t>
            </a:r>
          </a:p>
          <a:p>
            <a:pPr marL="457200" lvl="1" indent="0">
              <a:spcBef>
                <a:spcPts val="1300"/>
              </a:spcBef>
              <a:buNone/>
            </a:pPr>
            <a:r>
              <a:rPr lang="en-US" sz="1600" dirty="0">
                <a:solidFill>
                  <a:schemeClr val="accent6">
                    <a:lumMod val="75000"/>
                  </a:schemeClr>
                </a:solidFill>
              </a:rPr>
              <a:t>H2</a:t>
            </a:r>
            <a:r>
              <a:rPr lang="en-US" sz="1600" dirty="0"/>
              <a:t> Section 1: Introduction to the subject……..6</a:t>
            </a:r>
          </a:p>
          <a:p>
            <a:pPr marL="914400" lvl="2" indent="0">
              <a:spcBef>
                <a:spcPts val="1300"/>
              </a:spcBef>
              <a:buNone/>
            </a:pPr>
            <a:r>
              <a:rPr lang="en-US" sz="1600" dirty="0">
                <a:solidFill>
                  <a:schemeClr val="accent6">
                    <a:lumMod val="75000"/>
                  </a:schemeClr>
                </a:solidFill>
              </a:rPr>
              <a:t>H3</a:t>
            </a:r>
            <a:r>
              <a:rPr lang="en-US" sz="1600" dirty="0"/>
              <a:t> Typical</a:t>
            </a:r>
            <a:r>
              <a:rPr lang="en-US" sz="1600" spc="100" dirty="0"/>
              <a:t> </a:t>
            </a:r>
            <a:r>
              <a:rPr lang="en-US" sz="1600" dirty="0"/>
              <a:t>approaches to subject...........10</a:t>
            </a:r>
          </a:p>
          <a:p>
            <a:pPr marL="914400" lvl="2" indent="0">
              <a:spcBef>
                <a:spcPts val="1300"/>
              </a:spcBef>
              <a:buNone/>
            </a:pPr>
            <a:r>
              <a:rPr lang="en-US" sz="1600" dirty="0">
                <a:solidFill>
                  <a:schemeClr val="accent6">
                    <a:lumMod val="75000"/>
                  </a:schemeClr>
                </a:solidFill>
              </a:rPr>
              <a:t>H3</a:t>
            </a:r>
            <a:r>
              <a:rPr lang="en-US" sz="1600" spc="200" dirty="0"/>
              <a:t> </a:t>
            </a:r>
            <a:r>
              <a:rPr lang="en-US" sz="1600" dirty="0"/>
              <a:t>Author’s approach to subject............16</a:t>
            </a:r>
          </a:p>
          <a:p>
            <a:pPr marL="457200" lvl="1" indent="0">
              <a:spcBef>
                <a:spcPts val="1300"/>
              </a:spcBef>
              <a:buNone/>
            </a:pPr>
            <a:r>
              <a:rPr lang="en-US" sz="1600" dirty="0">
                <a:solidFill>
                  <a:schemeClr val="accent6">
                    <a:lumMod val="75000"/>
                  </a:schemeClr>
                </a:solidFill>
              </a:rPr>
              <a:t>H2</a:t>
            </a:r>
            <a:r>
              <a:rPr lang="en-US" sz="1600" dirty="0"/>
              <a:t> Section 2: Subject through history............24</a:t>
            </a:r>
          </a:p>
          <a:p>
            <a:pPr marL="914400" lvl="2" indent="0">
              <a:spcBef>
                <a:spcPts val="1300"/>
              </a:spcBef>
              <a:buNone/>
            </a:pPr>
            <a:r>
              <a:rPr lang="en-US" sz="1600" dirty="0">
                <a:solidFill>
                  <a:schemeClr val="accent6">
                    <a:lumMod val="75000"/>
                  </a:schemeClr>
                </a:solidFill>
              </a:rPr>
              <a:t>H3</a:t>
            </a:r>
            <a:r>
              <a:rPr lang="en-US" sz="1600" dirty="0"/>
              <a:t> Origins of the subject.........................29</a:t>
            </a:r>
          </a:p>
          <a:p>
            <a:pPr marL="1371600" lvl="3" indent="0">
              <a:spcBef>
                <a:spcPts val="1300"/>
              </a:spcBef>
              <a:buNone/>
            </a:pPr>
            <a:r>
              <a:rPr lang="en-US" sz="1600" dirty="0">
                <a:solidFill>
                  <a:schemeClr val="accent6">
                    <a:lumMod val="75000"/>
                  </a:schemeClr>
                </a:solidFill>
              </a:rPr>
              <a:t>H4</a:t>
            </a:r>
            <a:r>
              <a:rPr lang="en-US" sz="1600" dirty="0"/>
              <a:t> Case study...................................38</a:t>
            </a:r>
          </a:p>
          <a:p>
            <a:pPr marL="914400" lvl="2" indent="0">
              <a:spcBef>
                <a:spcPts val="1300"/>
              </a:spcBef>
              <a:buNone/>
            </a:pPr>
            <a:r>
              <a:rPr lang="en-US" sz="1600" dirty="0">
                <a:solidFill>
                  <a:schemeClr val="accent6">
                    <a:lumMod val="75000"/>
                  </a:schemeClr>
                </a:solidFill>
              </a:rPr>
              <a:t>H3</a:t>
            </a:r>
            <a:r>
              <a:rPr lang="en-US" sz="1600" dirty="0"/>
              <a:t> Early advancements in subject..........42</a:t>
            </a:r>
          </a:p>
        </p:txBody>
      </p:sp>
    </p:spTree>
    <p:extLst>
      <p:ext uri="{BB962C8B-B14F-4D97-AF65-F5344CB8AC3E}">
        <p14:creationId xmlns:p14="http://schemas.microsoft.com/office/powerpoint/2010/main" val="2014441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D4670-C587-483E-9E57-76A46D66DB31}"/>
              </a:ext>
            </a:extLst>
          </p:cNvPr>
          <p:cNvSpPr>
            <a:spLocks noGrp="1"/>
          </p:cNvSpPr>
          <p:nvPr>
            <p:ph type="title"/>
          </p:nvPr>
        </p:nvSpPr>
        <p:spPr/>
        <p:txBody>
          <a:bodyPr/>
          <a:lstStyle/>
          <a:p>
            <a:r>
              <a:rPr lang="en-US" dirty="0"/>
              <a:t>Heading Hierarchies on RTE Web Pages</a:t>
            </a:r>
          </a:p>
        </p:txBody>
      </p:sp>
      <p:sp>
        <p:nvSpPr>
          <p:cNvPr id="3" name="Content Placeholder 2">
            <a:extLst>
              <a:ext uri="{FF2B5EF4-FFF2-40B4-BE49-F238E27FC236}">
                <a16:creationId xmlns:a16="http://schemas.microsoft.com/office/drawing/2014/main" id="{7EBF4BDA-0AD6-4C1E-A114-EFB77A2889CE}"/>
              </a:ext>
            </a:extLst>
          </p:cNvPr>
          <p:cNvSpPr>
            <a:spLocks noGrp="1"/>
          </p:cNvSpPr>
          <p:nvPr>
            <p:ph idx="1"/>
          </p:nvPr>
        </p:nvSpPr>
        <p:spPr/>
        <p:txBody>
          <a:bodyPr>
            <a:normAutofit/>
          </a:bodyPr>
          <a:lstStyle/>
          <a:p>
            <a:pPr marL="0" indent="0">
              <a:buNone/>
            </a:pPr>
            <a:r>
              <a:rPr lang="en-US" sz="1800" dirty="0"/>
              <a:t>Implementing the correct heading hierarchy within a page featuring an RTE is slightly more complicated because many pages that feature an RTE will already have an H1, and sometimes one or more H2s as well, programmed within them.</a:t>
            </a:r>
          </a:p>
          <a:p>
            <a:pPr marL="0" indent="0">
              <a:buNone/>
            </a:pPr>
            <a:r>
              <a:rPr lang="en-US" sz="1800" dirty="0"/>
              <a:t>So, you need to choose which heading levels to use within your RTE based on their relationship to the headings that already exist on the web page.</a:t>
            </a:r>
          </a:p>
          <a:p>
            <a:pPr marL="0" indent="0">
              <a:buNone/>
            </a:pPr>
            <a:r>
              <a:rPr lang="en-US" sz="1800" dirty="0"/>
              <a:t>For example, I know that UCOP web pages already have H1s and H2s programmed within them — a UCOP web page’s website domain name will already be programmed as an H1, and the web page’s name will already be programmed as an H2 — so when I add content to a UCOP web page through the Cascade RTE, I’ll assign the first heading I add within the RTE as an H3, since it’s introducing a section within the web page, which is represented by an H2.</a:t>
            </a:r>
          </a:p>
          <a:p>
            <a:pPr marL="0" indent="0">
              <a:buNone/>
            </a:pPr>
            <a:r>
              <a:rPr lang="en-US" sz="1800" dirty="0"/>
              <a:t>Then, for my next heading: if it introduced a sub-section within the H3 section, I’d make it an H4, but if it introduced a section that wasn’t within the H3 section and instead was what we’d call a “peer” of the H3 section, I’d make it an H3 as well.</a:t>
            </a:r>
          </a:p>
        </p:txBody>
      </p:sp>
    </p:spTree>
    <p:extLst>
      <p:ext uri="{BB962C8B-B14F-4D97-AF65-F5344CB8AC3E}">
        <p14:creationId xmlns:p14="http://schemas.microsoft.com/office/powerpoint/2010/main" val="2562230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AC3D8-0335-413C-901F-FAB2D02E551E}"/>
              </a:ext>
            </a:extLst>
          </p:cNvPr>
          <p:cNvSpPr>
            <a:spLocks noGrp="1"/>
          </p:cNvSpPr>
          <p:nvPr>
            <p:ph type="title"/>
          </p:nvPr>
        </p:nvSpPr>
        <p:spPr/>
        <p:txBody>
          <a:bodyPr/>
          <a:lstStyle/>
          <a:p>
            <a:r>
              <a:rPr lang="en-US" dirty="0"/>
              <a:t>How to Find Pre-Programmed Headings</a:t>
            </a:r>
          </a:p>
        </p:txBody>
      </p:sp>
      <p:sp>
        <p:nvSpPr>
          <p:cNvPr id="3" name="Content Placeholder 2">
            <a:extLst>
              <a:ext uri="{FF2B5EF4-FFF2-40B4-BE49-F238E27FC236}">
                <a16:creationId xmlns:a16="http://schemas.microsoft.com/office/drawing/2014/main" id="{C13114D3-1199-454B-8175-1E52D7FC9EC1}"/>
              </a:ext>
            </a:extLst>
          </p:cNvPr>
          <p:cNvSpPr>
            <a:spLocks noGrp="1"/>
          </p:cNvSpPr>
          <p:nvPr>
            <p:ph idx="1"/>
          </p:nvPr>
        </p:nvSpPr>
        <p:spPr/>
        <p:txBody>
          <a:bodyPr/>
          <a:lstStyle/>
          <a:p>
            <a:pPr marL="0" indent="0">
              <a:buNone/>
            </a:pPr>
            <a:r>
              <a:rPr lang="en-US" dirty="0"/>
              <a:t>Most, if not all, web browsers offer an Inspect or Inspect Element feature that allows you to explore how content is programmed on a web page.</a:t>
            </a:r>
          </a:p>
          <a:p>
            <a:pPr marL="0" indent="0">
              <a:buNone/>
            </a:pPr>
            <a:r>
              <a:rPr lang="en-US" dirty="0"/>
              <a:t>To use it, right-click on web page content — such as some text you suspect is a heading — and choose Inspect (Element) from the resulting menu.</a:t>
            </a:r>
          </a:p>
          <a:p>
            <a:pPr marL="0" indent="0">
              <a:buNone/>
            </a:pPr>
            <a:r>
              <a:rPr lang="en-US" dirty="0"/>
              <a:t>Doing so will bring up a display of the web page’s HTML, with the content you right-clicked on prominently shown and likely highlighted.</a:t>
            </a:r>
          </a:p>
          <a:p>
            <a:pPr marL="0" indent="0">
              <a:buNone/>
            </a:pPr>
            <a:r>
              <a:rPr lang="en-US" dirty="0"/>
              <a:t>Heading text will be wrapped in opening and closing heading tags, like the following tags for the Heading 1 you’d find on any </a:t>
            </a:r>
            <a:r>
              <a:rPr lang="en-US" dirty="0">
                <a:hlinkClick r:id="rId2"/>
              </a:rPr>
              <a:t>UC Electronic Accessibility</a:t>
            </a:r>
            <a:r>
              <a:rPr lang="en-US" dirty="0"/>
              <a:t> webpage: </a:t>
            </a:r>
            <a:r>
              <a:rPr lang="en-US" dirty="0">
                <a:solidFill>
                  <a:schemeClr val="accent3">
                    <a:lumMod val="75000"/>
                  </a:schemeClr>
                </a:solidFill>
              </a:rPr>
              <a:t>&lt;h1&gt;Electronic Accessibility&lt;/h1&gt;</a:t>
            </a:r>
          </a:p>
        </p:txBody>
      </p:sp>
      <p:pic>
        <p:nvPicPr>
          <p:cNvPr id="7" name="Picture 6" descr="In many web browsers, Inspect or Inspect element will be the last item in the right-click sub-menu">
            <a:extLst>
              <a:ext uri="{FF2B5EF4-FFF2-40B4-BE49-F238E27FC236}">
                <a16:creationId xmlns:a16="http://schemas.microsoft.com/office/drawing/2014/main" id="{3772BDD4-EB61-4145-8B40-1193809D6753}"/>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450" y="5274452"/>
            <a:ext cx="9563100" cy="1116315"/>
          </a:xfrm>
          <a:prstGeom prst="rect">
            <a:avLst/>
          </a:prstGeom>
          <a:ln>
            <a:solidFill>
              <a:schemeClr val="bg2">
                <a:lumMod val="75000"/>
              </a:schemeClr>
            </a:solidFill>
          </a:ln>
        </p:spPr>
      </p:pic>
    </p:spTree>
    <p:extLst>
      <p:ext uri="{BB962C8B-B14F-4D97-AF65-F5344CB8AC3E}">
        <p14:creationId xmlns:p14="http://schemas.microsoft.com/office/powerpoint/2010/main" val="3717760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116F6-0CB3-417B-B0E0-D27498738E37}"/>
              </a:ext>
            </a:extLst>
          </p:cNvPr>
          <p:cNvSpPr>
            <a:spLocks noGrp="1"/>
          </p:cNvSpPr>
          <p:nvPr>
            <p:ph type="title"/>
          </p:nvPr>
        </p:nvSpPr>
        <p:spPr/>
        <p:txBody>
          <a:bodyPr/>
          <a:lstStyle/>
          <a:p>
            <a:r>
              <a:rPr lang="en-US" dirty="0"/>
              <a:t>Want to Give Inspect a Try?</a:t>
            </a:r>
          </a:p>
        </p:txBody>
      </p:sp>
      <p:sp>
        <p:nvSpPr>
          <p:cNvPr id="5" name="Content Placeholder 4">
            <a:extLst>
              <a:ext uri="{FF2B5EF4-FFF2-40B4-BE49-F238E27FC236}">
                <a16:creationId xmlns:a16="http://schemas.microsoft.com/office/drawing/2014/main" id="{F9E24859-719C-42D6-8DA2-1047CE8F6289}"/>
              </a:ext>
            </a:extLst>
          </p:cNvPr>
          <p:cNvSpPr>
            <a:spLocks noGrp="1"/>
          </p:cNvSpPr>
          <p:nvPr>
            <p:ph idx="1"/>
          </p:nvPr>
        </p:nvSpPr>
        <p:spPr>
          <a:xfrm>
            <a:off x="838200" y="1325879"/>
            <a:ext cx="10515600" cy="1234441"/>
          </a:xfrm>
        </p:spPr>
        <p:txBody>
          <a:bodyPr>
            <a:normAutofit/>
          </a:bodyPr>
          <a:lstStyle/>
          <a:p>
            <a:pPr marL="0" indent="0">
              <a:spcBef>
                <a:spcPts val="1600"/>
              </a:spcBef>
              <a:buNone/>
            </a:pPr>
            <a:r>
              <a:rPr lang="en-US" sz="1600" dirty="0">
                <a:solidFill>
                  <a:schemeClr val="accent3">
                    <a:lumMod val="75000"/>
                  </a:schemeClr>
                </a:solidFill>
              </a:rPr>
              <a:t>Track down the following heading levels:</a:t>
            </a:r>
          </a:p>
          <a:p>
            <a:pPr marL="0" indent="0">
              <a:spcBef>
                <a:spcPts val="1600"/>
              </a:spcBef>
              <a:buNone/>
            </a:pPr>
            <a:r>
              <a:rPr lang="en-US" sz="1600" dirty="0">
                <a:solidFill>
                  <a:schemeClr val="accent3">
                    <a:lumMod val="75000"/>
                  </a:schemeClr>
                </a:solidFill>
              </a:rPr>
              <a:t>Example: </a:t>
            </a:r>
            <a:r>
              <a:rPr lang="en-US" sz="1600" dirty="0"/>
              <a:t>On the UC People Management Conference’s </a:t>
            </a:r>
            <a:r>
              <a:rPr lang="en-US" sz="1600" dirty="0">
                <a:hlinkClick r:id="rId2"/>
              </a:rPr>
              <a:t>2019 Sessions</a:t>
            </a:r>
            <a:r>
              <a:rPr lang="en-US" sz="1600" dirty="0"/>
              <a:t> page, what heading level is the “Find Your Greatest Strength Through Vulnerability...” heading?  </a:t>
            </a:r>
            <a:r>
              <a:rPr lang="en-US" sz="1600" dirty="0">
                <a:solidFill>
                  <a:schemeClr val="accent2">
                    <a:lumMod val="75000"/>
                  </a:schemeClr>
                </a:solidFill>
              </a:rPr>
              <a:t>H4</a:t>
            </a:r>
            <a:r>
              <a:rPr lang="en-US" sz="1600" spc="400" dirty="0">
                <a:solidFill>
                  <a:schemeClr val="accent2">
                    <a:lumMod val="75000"/>
                  </a:schemeClr>
                </a:solidFill>
              </a:rPr>
              <a:t> </a:t>
            </a:r>
          </a:p>
        </p:txBody>
      </p:sp>
      <p:sp>
        <p:nvSpPr>
          <p:cNvPr id="7" name="TextBox 6">
            <a:extLst>
              <a:ext uri="{FF2B5EF4-FFF2-40B4-BE49-F238E27FC236}">
                <a16:creationId xmlns:a16="http://schemas.microsoft.com/office/drawing/2014/main" id="{6A5303E7-890E-487A-B9E0-53D2E98622E0}"/>
              </a:ext>
            </a:extLst>
          </p:cNvPr>
          <p:cNvSpPr txBox="1"/>
          <p:nvPr/>
        </p:nvSpPr>
        <p:spPr>
          <a:xfrm>
            <a:off x="4047744" y="2486087"/>
            <a:ext cx="4096512" cy="349583"/>
          </a:xfrm>
          <a:prstGeom prst="rect">
            <a:avLst/>
          </a:prstGeom>
          <a:noFill/>
        </p:spPr>
        <p:txBody>
          <a:bodyPr wrap="square">
            <a:spAutoFit/>
          </a:bodyPr>
          <a:lstStyle/>
          <a:p>
            <a:pPr>
              <a:lnSpc>
                <a:spcPct val="114000"/>
              </a:lnSpc>
            </a:pPr>
            <a:r>
              <a:rPr lang="en-US" sz="1600" b="1" dirty="0">
                <a:solidFill>
                  <a:schemeClr val="accent2">
                    <a:lumMod val="75000"/>
                  </a:schemeClr>
                </a:solidFill>
                <a:hlinkClick r:id="rId3"/>
              </a:rPr>
              <a:t>Inspect &amp; Example video demonstration</a:t>
            </a:r>
            <a:endParaRPr lang="en-US" sz="1600" b="1" dirty="0"/>
          </a:p>
        </p:txBody>
      </p:sp>
      <p:sp>
        <p:nvSpPr>
          <p:cNvPr id="8" name="Content Placeholder 4">
            <a:extLst>
              <a:ext uri="{FF2B5EF4-FFF2-40B4-BE49-F238E27FC236}">
                <a16:creationId xmlns:a16="http://schemas.microsoft.com/office/drawing/2014/main" id="{FCA0646E-B6B6-4A74-89DF-2BD74F2C8003}"/>
              </a:ext>
            </a:extLst>
          </p:cNvPr>
          <p:cNvSpPr txBox="1">
            <a:spLocks/>
          </p:cNvSpPr>
          <p:nvPr/>
        </p:nvSpPr>
        <p:spPr>
          <a:xfrm>
            <a:off x="838200" y="2899678"/>
            <a:ext cx="10515600" cy="3720718"/>
          </a:xfrm>
          <a:prstGeom prst="rect">
            <a:avLst/>
          </a:prstGeom>
        </p:spPr>
        <p:txBody>
          <a:bodyPr vert="horz" lIns="91440" tIns="45720" rIns="91440" bIns="45720" rtlCol="0">
            <a:normAutofit/>
          </a:bodyPr>
          <a:lstStyle>
            <a:lvl1pPr marL="228600" indent="-228600" algn="l" defTabSz="914400" rtl="0" eaLnBrk="1" latinLnBrk="0" hangingPunct="1">
              <a:lnSpc>
                <a:spcPct val="114000"/>
              </a:lnSpc>
              <a:spcBef>
                <a:spcPts val="1000"/>
              </a:spcBef>
              <a:spcAft>
                <a:spcPts val="400"/>
              </a:spcAft>
              <a:buFont typeface="Arial" panose="020B0604020202020204" pitchFamily="34" charset="0"/>
              <a:buChar char="•"/>
              <a:defRPr sz="2000" b="1" kern="1200">
                <a:solidFill>
                  <a:schemeClr val="tx2"/>
                </a:solidFill>
                <a:latin typeface="+mn-lt"/>
                <a:ea typeface="+mn-ea"/>
                <a:cs typeface="+mn-cs"/>
              </a:defRPr>
            </a:lvl1pPr>
            <a:lvl2pPr marL="685800" indent="-228600" algn="l" defTabSz="914400" rtl="0" eaLnBrk="1" latinLnBrk="0" hangingPunct="1">
              <a:lnSpc>
                <a:spcPct val="114000"/>
              </a:lnSpc>
              <a:spcBef>
                <a:spcPts val="500"/>
              </a:spcBef>
              <a:spcAft>
                <a:spcPts val="400"/>
              </a:spcAft>
              <a:buFont typeface="Arial" panose="020B0604020202020204" pitchFamily="34" charset="0"/>
              <a:buChar char="•"/>
              <a:defRPr sz="2000" b="1" kern="1200">
                <a:solidFill>
                  <a:schemeClr val="tx2"/>
                </a:solidFill>
                <a:latin typeface="+mn-lt"/>
                <a:ea typeface="+mn-ea"/>
                <a:cs typeface="+mn-cs"/>
              </a:defRPr>
            </a:lvl2pPr>
            <a:lvl3pPr marL="1143000" indent="-228600" algn="l" defTabSz="914400" rtl="0" eaLnBrk="1" latinLnBrk="0" hangingPunct="1">
              <a:lnSpc>
                <a:spcPct val="114000"/>
              </a:lnSpc>
              <a:spcBef>
                <a:spcPts val="500"/>
              </a:spcBef>
              <a:spcAft>
                <a:spcPts val="400"/>
              </a:spcAft>
              <a:buFont typeface="Arial" panose="020B0604020202020204" pitchFamily="34" charset="0"/>
              <a:buChar char="•"/>
              <a:defRPr sz="1800" b="1" kern="1200">
                <a:solidFill>
                  <a:schemeClr val="tx2"/>
                </a:solidFill>
                <a:latin typeface="+mn-lt"/>
                <a:ea typeface="+mn-ea"/>
                <a:cs typeface="+mn-cs"/>
              </a:defRPr>
            </a:lvl3pPr>
            <a:lvl4pPr marL="1600200" indent="-228600" algn="l" defTabSz="914400" rtl="0" eaLnBrk="1" latinLnBrk="0" hangingPunct="1">
              <a:lnSpc>
                <a:spcPct val="114000"/>
              </a:lnSpc>
              <a:spcBef>
                <a:spcPts val="500"/>
              </a:spcBef>
              <a:spcAft>
                <a:spcPts val="400"/>
              </a:spcAft>
              <a:buFont typeface="Arial" panose="020B0604020202020204" pitchFamily="34" charset="0"/>
              <a:buChar char="•"/>
              <a:defRPr sz="1800" b="1" kern="1200">
                <a:solidFill>
                  <a:schemeClr val="tx2"/>
                </a:solidFill>
                <a:latin typeface="+mn-lt"/>
                <a:ea typeface="+mn-ea"/>
                <a:cs typeface="+mn-cs"/>
              </a:defRPr>
            </a:lvl4pPr>
            <a:lvl5pPr marL="2057400" indent="-228600" algn="l" defTabSz="914400" rtl="0" eaLnBrk="1" latinLnBrk="0" hangingPunct="1">
              <a:lnSpc>
                <a:spcPct val="114000"/>
              </a:lnSpc>
              <a:spcBef>
                <a:spcPts val="500"/>
              </a:spcBef>
              <a:spcAft>
                <a:spcPts val="400"/>
              </a:spcAft>
              <a:buFont typeface="Arial" panose="020B0604020202020204" pitchFamily="34" charset="0"/>
              <a:buChar char="•"/>
              <a:defRPr sz="1600" b="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Font typeface="Arial" panose="020B0604020202020204" pitchFamily="34" charset="0"/>
              <a:buNone/>
            </a:pPr>
            <a:r>
              <a:rPr lang="en-US" sz="1600" dirty="0"/>
              <a:t>On the UCLA Center for Accessible Education </a:t>
            </a:r>
            <a:r>
              <a:rPr lang="en-US" sz="1600" dirty="0">
                <a:hlinkClick r:id="rId4"/>
              </a:rPr>
              <a:t>Information For Faculty</a:t>
            </a:r>
            <a:r>
              <a:rPr lang="en-US" sz="1600" dirty="0"/>
              <a:t> page, what heading level is the “Bruin Learn” heading?</a:t>
            </a:r>
          </a:p>
          <a:p>
            <a:pPr marL="0" indent="0">
              <a:spcBef>
                <a:spcPts val="1600"/>
              </a:spcBef>
              <a:buFont typeface="Arial" panose="020B0604020202020204" pitchFamily="34" charset="0"/>
              <a:buNone/>
            </a:pPr>
            <a:r>
              <a:rPr lang="en-US" sz="1600" dirty="0"/>
              <a:t>On the UC Berkeley Web Access </a:t>
            </a:r>
            <a:r>
              <a:rPr lang="en-US" sz="1600" dirty="0">
                <a:hlinkClick r:id="rId5"/>
              </a:rPr>
              <a:t>Tips and How Tos</a:t>
            </a:r>
            <a:r>
              <a:rPr lang="en-US" sz="1600" dirty="0"/>
              <a:t> page, what heading level is the “Tips and How Tos” heading?</a:t>
            </a:r>
          </a:p>
          <a:p>
            <a:pPr marL="0" indent="0">
              <a:spcBef>
                <a:spcPts val="1600"/>
              </a:spcBef>
              <a:buFont typeface="Arial" panose="020B0604020202020204" pitchFamily="34" charset="0"/>
              <a:buNone/>
            </a:pPr>
            <a:r>
              <a:rPr lang="en-US" sz="1600" dirty="0"/>
              <a:t>On the UC Davis Accessibility </a:t>
            </a:r>
            <a:r>
              <a:rPr lang="en-US" sz="1600" dirty="0">
                <a:hlinkClick r:id="rId6"/>
              </a:rPr>
              <a:t>University Policies and Guidelines Related to Accessibility</a:t>
            </a:r>
            <a:r>
              <a:rPr lang="en-US" sz="1600" dirty="0"/>
              <a:t> page, what heading level is the “Faculty and Other Academic Personnel” heading?</a:t>
            </a:r>
          </a:p>
          <a:p>
            <a:pPr marL="0" indent="0">
              <a:spcBef>
                <a:spcPts val="1600"/>
              </a:spcBef>
              <a:buFont typeface="Arial" panose="020B0604020202020204" pitchFamily="34" charset="0"/>
              <a:buNone/>
            </a:pPr>
            <a:r>
              <a:rPr lang="en-US" sz="1600" dirty="0"/>
              <a:t>On the WebAIM.org </a:t>
            </a:r>
            <a:r>
              <a:rPr lang="en-US" sz="1600" dirty="0">
                <a:hlinkClick r:id="rId7"/>
              </a:rPr>
              <a:t>WCAG 2 Checklist</a:t>
            </a:r>
            <a:r>
              <a:rPr lang="en-US" sz="1600" dirty="0"/>
              <a:t> page, what heading level is the “Guideline 1.1 Text Alternatives...” heading?</a:t>
            </a:r>
          </a:p>
          <a:p>
            <a:pPr marL="457200" lvl="1" indent="0">
              <a:spcBef>
                <a:spcPts val="1600"/>
              </a:spcBef>
              <a:buFont typeface="Arial" panose="020B0604020202020204" pitchFamily="34" charset="0"/>
              <a:buNone/>
            </a:pPr>
            <a:r>
              <a:rPr lang="en-US" sz="1600" dirty="0">
                <a:solidFill>
                  <a:schemeClr val="accent3">
                    <a:lumMod val="75000"/>
                  </a:schemeClr>
                </a:solidFill>
              </a:rPr>
              <a:t>Answer key and video available in the next slide.</a:t>
            </a:r>
          </a:p>
        </p:txBody>
      </p:sp>
    </p:spTree>
    <p:extLst>
      <p:ext uri="{BB962C8B-B14F-4D97-AF65-F5344CB8AC3E}">
        <p14:creationId xmlns:p14="http://schemas.microsoft.com/office/powerpoint/2010/main" val="3626119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116F6-0CB3-417B-B0E0-D27498738E37}"/>
              </a:ext>
            </a:extLst>
          </p:cNvPr>
          <p:cNvSpPr>
            <a:spLocks noGrp="1"/>
          </p:cNvSpPr>
          <p:nvPr>
            <p:ph type="title"/>
          </p:nvPr>
        </p:nvSpPr>
        <p:spPr/>
        <p:txBody>
          <a:bodyPr/>
          <a:lstStyle/>
          <a:p>
            <a:r>
              <a:rPr lang="en-US" dirty="0"/>
              <a:t>Answer Key for Giving Inspect a Try</a:t>
            </a:r>
          </a:p>
        </p:txBody>
      </p:sp>
      <p:sp>
        <p:nvSpPr>
          <p:cNvPr id="5" name="Content Placeholder 4">
            <a:extLst>
              <a:ext uri="{FF2B5EF4-FFF2-40B4-BE49-F238E27FC236}">
                <a16:creationId xmlns:a16="http://schemas.microsoft.com/office/drawing/2014/main" id="{F9E24859-719C-42D6-8DA2-1047CE8F6289}"/>
              </a:ext>
            </a:extLst>
          </p:cNvPr>
          <p:cNvSpPr>
            <a:spLocks noGrp="1"/>
          </p:cNvSpPr>
          <p:nvPr>
            <p:ph idx="1"/>
          </p:nvPr>
        </p:nvSpPr>
        <p:spPr/>
        <p:txBody>
          <a:bodyPr>
            <a:normAutofit/>
          </a:bodyPr>
          <a:lstStyle/>
          <a:p>
            <a:pPr marL="0" indent="0">
              <a:spcBef>
                <a:spcPts val="1600"/>
              </a:spcBef>
              <a:buNone/>
            </a:pPr>
            <a:r>
              <a:rPr lang="en-US" sz="1800" dirty="0">
                <a:solidFill>
                  <a:schemeClr val="accent3">
                    <a:lumMod val="75000"/>
                  </a:schemeClr>
                </a:solidFill>
              </a:rPr>
              <a:t>Here are the following heading levels you should have found:</a:t>
            </a:r>
          </a:p>
          <a:p>
            <a:pPr marL="0" indent="0">
              <a:spcAft>
                <a:spcPts val="1000"/>
              </a:spcAft>
              <a:buNone/>
            </a:pPr>
            <a:r>
              <a:rPr lang="en-US" sz="1800" dirty="0">
                <a:solidFill>
                  <a:schemeClr val="accent2">
                    <a:lumMod val="75000"/>
                  </a:schemeClr>
                </a:solidFill>
                <a:hlinkClick r:id="rId2"/>
              </a:rPr>
              <a:t>Video answer key for Inspect Headings practice exercise</a:t>
            </a:r>
            <a:endParaRPr lang="en-US" sz="1800" dirty="0">
              <a:solidFill>
                <a:schemeClr val="accent2">
                  <a:lumMod val="75000"/>
                </a:schemeClr>
              </a:solidFill>
            </a:endParaRPr>
          </a:p>
          <a:p>
            <a:pPr marL="0" indent="0">
              <a:buNone/>
            </a:pPr>
            <a:r>
              <a:rPr lang="en-US" sz="1800" dirty="0"/>
              <a:t>On the UCLA Center for Accessible Education </a:t>
            </a:r>
            <a:r>
              <a:rPr lang="en-US" sz="1800" dirty="0">
                <a:hlinkClick r:id="rId3"/>
              </a:rPr>
              <a:t>Information For Faculty</a:t>
            </a:r>
            <a:r>
              <a:rPr lang="en-US" sz="1800" dirty="0"/>
              <a:t> page, the “Bruin Learn” heading is programmed as an: </a:t>
            </a:r>
            <a:r>
              <a:rPr lang="en-US" sz="1800" dirty="0">
                <a:solidFill>
                  <a:schemeClr val="accent2">
                    <a:lumMod val="75000"/>
                  </a:schemeClr>
                </a:solidFill>
              </a:rPr>
              <a:t>H3</a:t>
            </a:r>
          </a:p>
          <a:p>
            <a:pPr marL="0" indent="0">
              <a:spcBef>
                <a:spcPts val="1600"/>
              </a:spcBef>
              <a:buNone/>
            </a:pPr>
            <a:r>
              <a:rPr lang="en-US" sz="1800" dirty="0"/>
              <a:t>On the UC Berkeley Web Access </a:t>
            </a:r>
            <a:r>
              <a:rPr lang="en-US" sz="1800" dirty="0">
                <a:hlinkClick r:id="rId4"/>
              </a:rPr>
              <a:t>Tips and How Tos</a:t>
            </a:r>
            <a:r>
              <a:rPr lang="en-US" sz="1800" dirty="0"/>
              <a:t> page, the “Tips and How Tos” heading is programmed as an: </a:t>
            </a:r>
            <a:r>
              <a:rPr lang="en-US" sz="1800" dirty="0">
                <a:solidFill>
                  <a:schemeClr val="accent2">
                    <a:lumMod val="75000"/>
                  </a:schemeClr>
                </a:solidFill>
              </a:rPr>
              <a:t>H1</a:t>
            </a:r>
          </a:p>
          <a:p>
            <a:pPr marL="0" indent="0">
              <a:spcBef>
                <a:spcPts val="1600"/>
              </a:spcBef>
              <a:buNone/>
            </a:pPr>
            <a:r>
              <a:rPr lang="en-US" sz="1800" dirty="0"/>
              <a:t>On the UC Davis Accessibility </a:t>
            </a:r>
            <a:r>
              <a:rPr lang="en-US" sz="1800" dirty="0">
                <a:hlinkClick r:id="rId5"/>
              </a:rPr>
              <a:t>University Policies and Guidelines Related to Accessibility</a:t>
            </a:r>
            <a:r>
              <a:rPr lang="en-US" sz="1800" dirty="0"/>
              <a:t> page, the “Faculty and Other Academic Personnel” heading is programmed as an: </a:t>
            </a:r>
            <a:r>
              <a:rPr lang="en-US" sz="1800" dirty="0">
                <a:solidFill>
                  <a:schemeClr val="accent2">
                    <a:lumMod val="75000"/>
                  </a:schemeClr>
                </a:solidFill>
              </a:rPr>
              <a:t>H2</a:t>
            </a:r>
          </a:p>
          <a:p>
            <a:pPr marL="0" indent="0">
              <a:spcBef>
                <a:spcPts val="1600"/>
              </a:spcBef>
              <a:buNone/>
            </a:pPr>
            <a:r>
              <a:rPr lang="en-US" sz="1800" dirty="0"/>
              <a:t>On the WebAIM.org </a:t>
            </a:r>
            <a:r>
              <a:rPr lang="en-US" sz="1800" dirty="0">
                <a:hlinkClick r:id="rId6"/>
              </a:rPr>
              <a:t>WCAG 2 Checklist</a:t>
            </a:r>
            <a:r>
              <a:rPr lang="en-US" sz="1800" dirty="0"/>
              <a:t> page, the “Guideline 1.1 Text Alternatives...” heading is programmed as an: </a:t>
            </a:r>
            <a:r>
              <a:rPr lang="en-US" sz="1800" dirty="0">
                <a:solidFill>
                  <a:schemeClr val="accent2">
                    <a:lumMod val="75000"/>
                  </a:schemeClr>
                </a:solidFill>
              </a:rPr>
              <a:t>H3</a:t>
            </a:r>
          </a:p>
        </p:txBody>
      </p:sp>
    </p:spTree>
    <p:extLst>
      <p:ext uri="{BB962C8B-B14F-4D97-AF65-F5344CB8AC3E}">
        <p14:creationId xmlns:p14="http://schemas.microsoft.com/office/powerpoint/2010/main" val="2730823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The next features to be discussed are the RTE's text color and background color controls">
            <a:extLst>
              <a:ext uri="{FF2B5EF4-FFF2-40B4-BE49-F238E27FC236}">
                <a16:creationId xmlns:a16="http://schemas.microsoft.com/office/drawing/2014/main" id="{88FCA3CB-AF1D-40C4-9DDC-B870CC0BCDEE}"/>
              </a:ext>
            </a:extLst>
          </p:cNvPr>
          <p:cNvSpPr/>
          <p:nvPr/>
        </p:nvSpPr>
        <p:spPr>
          <a:xfrm>
            <a:off x="6336032" y="655150"/>
            <a:ext cx="979168" cy="383075"/>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8C3EC8-D1C5-4220-B2A9-BD65F721E2A5}"/>
              </a:ext>
            </a:extLst>
          </p:cNvPr>
          <p:cNvSpPr>
            <a:spLocks noGrp="1"/>
          </p:cNvSpPr>
          <p:nvPr>
            <p:ph type="title"/>
          </p:nvPr>
        </p:nvSpPr>
        <p:spPr/>
        <p:txBody>
          <a:bodyPr/>
          <a:lstStyle/>
          <a:p>
            <a:r>
              <a:rPr lang="en-US" dirty="0"/>
              <a:t>Color</a:t>
            </a:r>
          </a:p>
        </p:txBody>
      </p:sp>
      <p:sp>
        <p:nvSpPr>
          <p:cNvPr id="3" name="Content Placeholder 2">
            <a:extLst>
              <a:ext uri="{FF2B5EF4-FFF2-40B4-BE49-F238E27FC236}">
                <a16:creationId xmlns:a16="http://schemas.microsoft.com/office/drawing/2014/main" id="{DAB4C189-12B6-4D2B-8E27-81FD02B19EC9}"/>
              </a:ext>
            </a:extLst>
          </p:cNvPr>
          <p:cNvSpPr>
            <a:spLocks noGrp="1"/>
          </p:cNvSpPr>
          <p:nvPr>
            <p:ph sz="half" idx="1"/>
          </p:nvPr>
        </p:nvSpPr>
        <p:spPr>
          <a:xfrm>
            <a:off x="838201" y="2458082"/>
            <a:ext cx="10515597" cy="4031618"/>
          </a:xfrm>
        </p:spPr>
        <p:txBody>
          <a:bodyPr>
            <a:normAutofit/>
          </a:bodyPr>
          <a:lstStyle/>
          <a:p>
            <a:pPr marL="0" indent="0">
              <a:spcBef>
                <a:spcPts val="1600"/>
              </a:spcBef>
              <a:buNone/>
            </a:pPr>
            <a:r>
              <a:rPr lang="en-US" sz="1800" dirty="0"/>
              <a:t>If you use the color controls to change any colors, make sure that your color choices are contrast compliant: that is, that there is sufficient contrast between foreground elements, like text, and the background colors behind them, so the foreground elements can be easily read.</a:t>
            </a:r>
          </a:p>
          <a:p>
            <a:pPr marL="0" indent="0">
              <a:spcBef>
                <a:spcPts val="1600"/>
              </a:spcBef>
              <a:buNone/>
            </a:pPr>
            <a:r>
              <a:rPr lang="en-US" sz="1800" dirty="0"/>
              <a:t>For example, with this slide text, I had to make sure that its blue color sufficiently contrasted with the white slide background behind it.</a:t>
            </a:r>
          </a:p>
          <a:p>
            <a:pPr marL="3200400" indent="0">
              <a:spcBef>
                <a:spcPts val="1600"/>
              </a:spcBef>
              <a:buNone/>
            </a:pPr>
            <a:r>
              <a:rPr lang="en-US" sz="1800" dirty="0"/>
              <a:t>And with the button to the left, I had to make sure that the foreground button icon (white) sufficiently contrasted with the “background” button color (red) and also, that the foreground button color (red) sufficiently contrasted with the background slide color (white).</a:t>
            </a:r>
          </a:p>
        </p:txBody>
      </p:sp>
      <p:pic>
        <p:nvPicPr>
          <p:cNvPr id="10" name="Picture 9" descr="Demonstration button">
            <a:extLst>
              <a:ext uri="{FF2B5EF4-FFF2-40B4-BE49-F238E27FC236}">
                <a16:creationId xmlns:a16="http://schemas.microsoft.com/office/drawing/2014/main" id="{84D62D25-3762-4B2B-B56F-53F68B293D02}"/>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68463" y="4976590"/>
            <a:ext cx="1173828" cy="941386"/>
          </a:xfrm>
          <a:prstGeom prst="rect">
            <a:avLst/>
          </a:prstGeom>
        </p:spPr>
      </p:pic>
      <p:sp>
        <p:nvSpPr>
          <p:cNvPr id="11" name="TextBox 10">
            <a:extLst>
              <a:ext uri="{FF2B5EF4-FFF2-40B4-BE49-F238E27FC236}">
                <a16:creationId xmlns:a16="http://schemas.microsoft.com/office/drawing/2014/main" id="{4972E7EA-A0AA-4AEB-8EB6-276BD9669719}"/>
              </a:ext>
              <a:ext uri="{C183D7F6-B498-43B3-948B-1728B52AA6E4}">
                <adec:decorative xmlns:adec="http://schemas.microsoft.com/office/drawing/2017/decorative" val="1"/>
              </a:ext>
            </a:extLst>
          </p:cNvPr>
          <p:cNvSpPr txBox="1"/>
          <p:nvPr/>
        </p:nvSpPr>
        <p:spPr>
          <a:xfrm>
            <a:off x="216400" y="4659005"/>
            <a:ext cx="1479892" cy="369332"/>
          </a:xfrm>
          <a:prstGeom prst="rect">
            <a:avLst/>
          </a:prstGeom>
          <a:noFill/>
        </p:spPr>
        <p:txBody>
          <a:bodyPr wrap="none" rtlCol="0">
            <a:spAutoFit/>
          </a:bodyPr>
          <a:lstStyle/>
          <a:p>
            <a:r>
              <a:rPr lang="en-US" b="1" dirty="0">
                <a:solidFill>
                  <a:schemeClr val="accent3">
                    <a:lumMod val="50000"/>
                  </a:schemeClr>
                </a:solidFill>
              </a:rPr>
              <a:t>Foreground</a:t>
            </a:r>
          </a:p>
        </p:txBody>
      </p:sp>
      <p:sp>
        <p:nvSpPr>
          <p:cNvPr id="12" name="Arrow: Right 11">
            <a:extLst>
              <a:ext uri="{FF2B5EF4-FFF2-40B4-BE49-F238E27FC236}">
                <a16:creationId xmlns:a16="http://schemas.microsoft.com/office/drawing/2014/main" id="{25187B5F-9FC8-446A-9C26-5E872D395905}"/>
              </a:ext>
              <a:ext uri="{C183D7F6-B498-43B3-948B-1728B52AA6E4}">
                <adec:decorative xmlns:adec="http://schemas.microsoft.com/office/drawing/2017/decorative" val="1"/>
              </a:ext>
            </a:extLst>
          </p:cNvPr>
          <p:cNvSpPr/>
          <p:nvPr/>
        </p:nvSpPr>
        <p:spPr>
          <a:xfrm rot="1284864">
            <a:off x="1264117" y="5119044"/>
            <a:ext cx="876300" cy="272194"/>
          </a:xfrm>
          <a:prstGeom prst="rightArrow">
            <a:avLst>
              <a:gd name="adj1" fmla="val 31336"/>
              <a:gd name="adj2" fmla="val 75662"/>
            </a:avLst>
          </a:prstGeom>
          <a:solidFill>
            <a:schemeClr val="accent4"/>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TextBox 12">
            <a:extLst>
              <a:ext uri="{FF2B5EF4-FFF2-40B4-BE49-F238E27FC236}">
                <a16:creationId xmlns:a16="http://schemas.microsoft.com/office/drawing/2014/main" id="{1C95DA72-DB86-4EF8-BBC9-91F8911BEC7F}"/>
              </a:ext>
              <a:ext uri="{C183D7F6-B498-43B3-948B-1728B52AA6E4}">
                <adec:decorative xmlns:adec="http://schemas.microsoft.com/office/drawing/2017/decorative" val="1"/>
              </a:ext>
            </a:extLst>
          </p:cNvPr>
          <p:cNvSpPr txBox="1"/>
          <p:nvPr/>
        </p:nvSpPr>
        <p:spPr>
          <a:xfrm>
            <a:off x="1884618" y="4396742"/>
            <a:ext cx="1531188" cy="369332"/>
          </a:xfrm>
          <a:prstGeom prst="rect">
            <a:avLst/>
          </a:prstGeom>
          <a:noFill/>
        </p:spPr>
        <p:txBody>
          <a:bodyPr wrap="none" rtlCol="0">
            <a:spAutoFit/>
          </a:bodyPr>
          <a:lstStyle/>
          <a:p>
            <a:r>
              <a:rPr lang="en-US" b="1" dirty="0">
                <a:solidFill>
                  <a:schemeClr val="accent3">
                    <a:lumMod val="50000"/>
                  </a:schemeClr>
                </a:solidFill>
              </a:rPr>
              <a:t>Background</a:t>
            </a:r>
          </a:p>
        </p:txBody>
      </p:sp>
      <p:sp>
        <p:nvSpPr>
          <p:cNvPr id="14" name="Arrow: Right 13">
            <a:extLst>
              <a:ext uri="{FF2B5EF4-FFF2-40B4-BE49-F238E27FC236}">
                <a16:creationId xmlns:a16="http://schemas.microsoft.com/office/drawing/2014/main" id="{7F22D9CD-7D49-416A-960F-99F2F0A063B9}"/>
              </a:ext>
              <a:ext uri="{C183D7F6-B498-43B3-948B-1728B52AA6E4}">
                <adec:decorative xmlns:adec="http://schemas.microsoft.com/office/drawing/2017/decorative" val="1"/>
              </a:ext>
            </a:extLst>
          </p:cNvPr>
          <p:cNvSpPr/>
          <p:nvPr/>
        </p:nvSpPr>
        <p:spPr>
          <a:xfrm rot="6584971">
            <a:off x="2474912" y="4892240"/>
            <a:ext cx="501592" cy="272194"/>
          </a:xfrm>
          <a:prstGeom prst="rightArrow">
            <a:avLst>
              <a:gd name="adj1" fmla="val 31336"/>
              <a:gd name="adj2" fmla="val 75662"/>
            </a:avLst>
          </a:prstGeom>
          <a:solidFill>
            <a:schemeClr val="accent4"/>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TextBox 14">
            <a:extLst>
              <a:ext uri="{FF2B5EF4-FFF2-40B4-BE49-F238E27FC236}">
                <a16:creationId xmlns:a16="http://schemas.microsoft.com/office/drawing/2014/main" id="{1D1BB12D-AB2E-4A05-B814-02371A90AA66}"/>
              </a:ext>
              <a:ext uri="{C183D7F6-B498-43B3-948B-1728B52AA6E4}">
                <adec:decorative xmlns:adec="http://schemas.microsoft.com/office/drawing/2017/decorative" val="1"/>
              </a:ext>
            </a:extLst>
          </p:cNvPr>
          <p:cNvSpPr txBox="1"/>
          <p:nvPr/>
        </p:nvSpPr>
        <p:spPr>
          <a:xfrm>
            <a:off x="1702267" y="6189160"/>
            <a:ext cx="1479892" cy="369332"/>
          </a:xfrm>
          <a:prstGeom prst="rect">
            <a:avLst/>
          </a:prstGeom>
          <a:noFill/>
        </p:spPr>
        <p:txBody>
          <a:bodyPr wrap="none" rtlCol="0">
            <a:spAutoFit/>
          </a:bodyPr>
          <a:lstStyle/>
          <a:p>
            <a:r>
              <a:rPr lang="en-US" b="1" dirty="0">
                <a:solidFill>
                  <a:schemeClr val="accent3">
                    <a:lumMod val="50000"/>
                  </a:schemeClr>
                </a:solidFill>
              </a:rPr>
              <a:t>Foreground</a:t>
            </a:r>
          </a:p>
        </p:txBody>
      </p:sp>
      <p:sp>
        <p:nvSpPr>
          <p:cNvPr id="16" name="Arrow: Right 15">
            <a:extLst>
              <a:ext uri="{FF2B5EF4-FFF2-40B4-BE49-F238E27FC236}">
                <a16:creationId xmlns:a16="http://schemas.microsoft.com/office/drawing/2014/main" id="{36378993-A933-4F78-9FEA-AD426DF1C893}"/>
              </a:ext>
              <a:ext uri="{C183D7F6-B498-43B3-948B-1728B52AA6E4}">
                <adec:decorative xmlns:adec="http://schemas.microsoft.com/office/drawing/2017/decorative" val="1"/>
              </a:ext>
            </a:extLst>
          </p:cNvPr>
          <p:cNvSpPr/>
          <p:nvPr/>
        </p:nvSpPr>
        <p:spPr>
          <a:xfrm rot="16200000">
            <a:off x="2275067" y="5825989"/>
            <a:ext cx="478096" cy="272194"/>
          </a:xfrm>
          <a:prstGeom prst="rightArrow">
            <a:avLst>
              <a:gd name="adj1" fmla="val 31336"/>
              <a:gd name="adj2" fmla="val 75662"/>
            </a:avLst>
          </a:prstGeom>
          <a:solidFill>
            <a:schemeClr val="accent4"/>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 name="TextBox 17">
            <a:extLst>
              <a:ext uri="{FF2B5EF4-FFF2-40B4-BE49-F238E27FC236}">
                <a16:creationId xmlns:a16="http://schemas.microsoft.com/office/drawing/2014/main" id="{A5C11285-DE9A-4860-860B-362A90C3D408}"/>
              </a:ext>
              <a:ext uri="{C183D7F6-B498-43B3-948B-1728B52AA6E4}">
                <adec:decorative xmlns:adec="http://schemas.microsoft.com/office/drawing/2017/decorative" val="1"/>
              </a:ext>
            </a:extLst>
          </p:cNvPr>
          <p:cNvSpPr txBox="1"/>
          <p:nvPr/>
        </p:nvSpPr>
        <p:spPr>
          <a:xfrm>
            <a:off x="3652844" y="6189160"/>
            <a:ext cx="1531188" cy="369332"/>
          </a:xfrm>
          <a:prstGeom prst="rect">
            <a:avLst/>
          </a:prstGeom>
          <a:noFill/>
        </p:spPr>
        <p:txBody>
          <a:bodyPr wrap="none" rtlCol="0">
            <a:spAutoFit/>
          </a:bodyPr>
          <a:lstStyle/>
          <a:p>
            <a:r>
              <a:rPr lang="en-US" b="1" dirty="0">
                <a:solidFill>
                  <a:schemeClr val="accent3">
                    <a:lumMod val="50000"/>
                  </a:schemeClr>
                </a:solidFill>
              </a:rPr>
              <a:t>Background</a:t>
            </a:r>
          </a:p>
        </p:txBody>
      </p:sp>
      <p:sp>
        <p:nvSpPr>
          <p:cNvPr id="17" name="Arrow: Right 16">
            <a:extLst>
              <a:ext uri="{FF2B5EF4-FFF2-40B4-BE49-F238E27FC236}">
                <a16:creationId xmlns:a16="http://schemas.microsoft.com/office/drawing/2014/main" id="{D05CEA38-BB18-47AE-B3BF-C6545576F50D}"/>
              </a:ext>
              <a:ext uri="{C183D7F6-B498-43B3-948B-1728B52AA6E4}">
                <adec:decorative xmlns:adec="http://schemas.microsoft.com/office/drawing/2017/decorative" val="1"/>
              </a:ext>
            </a:extLst>
          </p:cNvPr>
          <p:cNvSpPr/>
          <p:nvPr/>
        </p:nvSpPr>
        <p:spPr>
          <a:xfrm rot="12644751">
            <a:off x="2954985" y="5897183"/>
            <a:ext cx="756116" cy="272194"/>
          </a:xfrm>
          <a:prstGeom prst="rightArrow">
            <a:avLst>
              <a:gd name="adj1" fmla="val 31336"/>
              <a:gd name="adj2" fmla="val 75662"/>
            </a:avLst>
          </a:prstGeom>
          <a:solidFill>
            <a:schemeClr val="accent4"/>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809035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5216A-F363-4FB1-B098-82BF43ADE92F}"/>
              </a:ext>
            </a:extLst>
          </p:cNvPr>
          <p:cNvSpPr>
            <a:spLocks noGrp="1"/>
          </p:cNvSpPr>
          <p:nvPr>
            <p:ph type="title"/>
          </p:nvPr>
        </p:nvSpPr>
        <p:spPr/>
        <p:txBody>
          <a:bodyPr/>
          <a:lstStyle/>
          <a:p>
            <a:r>
              <a:rPr lang="en-US" dirty="0"/>
              <a:t>Contrast Ratio Standards</a:t>
            </a:r>
          </a:p>
        </p:txBody>
      </p:sp>
      <p:sp>
        <p:nvSpPr>
          <p:cNvPr id="3" name="Content Placeholder 2">
            <a:extLst>
              <a:ext uri="{FF2B5EF4-FFF2-40B4-BE49-F238E27FC236}">
                <a16:creationId xmlns:a16="http://schemas.microsoft.com/office/drawing/2014/main" id="{EB58955F-6BDD-4B41-8C3F-FFC177FB1D58}"/>
              </a:ext>
            </a:extLst>
          </p:cNvPr>
          <p:cNvSpPr>
            <a:spLocks noGrp="1"/>
          </p:cNvSpPr>
          <p:nvPr>
            <p:ph idx="1"/>
          </p:nvPr>
        </p:nvSpPr>
        <p:spPr/>
        <p:txBody>
          <a:bodyPr/>
          <a:lstStyle/>
          <a:p>
            <a:pPr marL="0" indent="0">
              <a:buNone/>
            </a:pPr>
            <a:r>
              <a:rPr lang="en-US" dirty="0"/>
              <a:t>There are specific contrast ratio standards you’re aiming to achieve, depending on if your foreground element is a graphic or if it’s text, and if it is text, depending on its size and whether or not it is bold.</a:t>
            </a:r>
          </a:p>
          <a:p>
            <a:pPr marL="0" indent="0">
              <a:buNone/>
            </a:pPr>
            <a:r>
              <a:rPr lang="en-US" dirty="0"/>
              <a:t>Thankfully, there are lots of tools that will evaluate your foreground/background color pairings for you and let you know if they pass the required contrast ratio standards:</a:t>
            </a:r>
          </a:p>
          <a:p>
            <a:pPr>
              <a:spcAft>
                <a:spcPts val="800"/>
              </a:spcAft>
            </a:pPr>
            <a:r>
              <a:rPr lang="en-US" dirty="0">
                <a:solidFill>
                  <a:schemeClr val="accent1"/>
                </a:solidFill>
              </a:rPr>
              <a:t>Browser plug-ins: </a:t>
            </a:r>
            <a:r>
              <a:rPr lang="en-US" dirty="0">
                <a:solidFill>
                  <a:schemeClr val="accent1"/>
                </a:solidFill>
                <a:hlinkClick r:id="rId2"/>
              </a:rPr>
              <a:t>Siteimprove</a:t>
            </a:r>
            <a:r>
              <a:rPr lang="en-US" dirty="0">
                <a:solidFill>
                  <a:schemeClr val="accent1"/>
                </a:solidFill>
              </a:rPr>
              <a:t>, </a:t>
            </a:r>
            <a:r>
              <a:rPr lang="en-US" dirty="0">
                <a:solidFill>
                  <a:schemeClr val="accent1"/>
                </a:solidFill>
                <a:hlinkClick r:id="rId3"/>
              </a:rPr>
              <a:t>WAVE</a:t>
            </a:r>
            <a:endParaRPr lang="en-US" dirty="0">
              <a:solidFill>
                <a:schemeClr val="accent1"/>
              </a:solidFill>
            </a:endParaRPr>
          </a:p>
          <a:p>
            <a:pPr>
              <a:spcAft>
                <a:spcPts val="800"/>
              </a:spcAft>
            </a:pPr>
            <a:r>
              <a:rPr lang="en-US" dirty="0">
                <a:solidFill>
                  <a:schemeClr val="accent1"/>
                </a:solidFill>
              </a:rPr>
              <a:t>Apps: </a:t>
            </a:r>
            <a:r>
              <a:rPr lang="en-US" dirty="0">
                <a:solidFill>
                  <a:schemeClr val="accent1"/>
                </a:solidFill>
                <a:hlinkClick r:id="rId4"/>
              </a:rPr>
              <a:t>Colour Contrast Analyzer</a:t>
            </a:r>
            <a:endParaRPr lang="en-US" dirty="0">
              <a:solidFill>
                <a:schemeClr val="accent1"/>
              </a:solidFill>
            </a:endParaRPr>
          </a:p>
          <a:p>
            <a:pPr>
              <a:spcAft>
                <a:spcPts val="500"/>
              </a:spcAft>
            </a:pPr>
            <a:r>
              <a:rPr lang="en-US" dirty="0">
                <a:solidFill>
                  <a:schemeClr val="accent1"/>
                </a:solidFill>
              </a:rPr>
              <a:t>Web pages: </a:t>
            </a:r>
            <a:r>
              <a:rPr lang="en-US" dirty="0">
                <a:solidFill>
                  <a:schemeClr val="accent1"/>
                </a:solidFill>
                <a:hlinkClick r:id="rId5"/>
              </a:rPr>
              <a:t>WebAIM Contrast Checker</a:t>
            </a:r>
            <a:endParaRPr lang="en-US" dirty="0">
              <a:solidFill>
                <a:schemeClr val="accent1"/>
              </a:solidFill>
            </a:endParaRPr>
          </a:p>
        </p:txBody>
      </p:sp>
      <p:sp>
        <p:nvSpPr>
          <p:cNvPr id="7" name="TextBox 6">
            <a:extLst>
              <a:ext uri="{FF2B5EF4-FFF2-40B4-BE49-F238E27FC236}">
                <a16:creationId xmlns:a16="http://schemas.microsoft.com/office/drawing/2014/main" id="{E8C01204-73A0-46DA-9951-7BB325D00688}"/>
              </a:ext>
            </a:extLst>
          </p:cNvPr>
          <p:cNvSpPr txBox="1"/>
          <p:nvPr/>
        </p:nvSpPr>
        <p:spPr>
          <a:xfrm>
            <a:off x="1861708" y="4572983"/>
            <a:ext cx="5521648" cy="1644937"/>
          </a:xfrm>
          <a:prstGeom prst="rect">
            <a:avLst/>
          </a:prstGeom>
          <a:noFill/>
        </p:spPr>
        <p:txBody>
          <a:bodyPr wrap="square">
            <a:spAutoFit/>
          </a:bodyPr>
          <a:lstStyle/>
          <a:p>
            <a:pPr>
              <a:lnSpc>
                <a:spcPct val="114000"/>
              </a:lnSpc>
              <a:spcAft>
                <a:spcPts val="2000"/>
              </a:spcAft>
            </a:pPr>
            <a:r>
              <a:rPr lang="en-US" b="1" dirty="0">
                <a:solidFill>
                  <a:schemeClr val="accent3"/>
                </a:solidFill>
              </a:rPr>
              <a:t>It’s recommended you use Chrome or Edge to access the WebAIM Contrast Checker, since in those browsers, you can click on a color swatch and select the Eyedropper tool, which you can use to sample colors displayed on your screen.</a:t>
            </a:r>
          </a:p>
        </p:txBody>
      </p:sp>
      <p:pic>
        <p:nvPicPr>
          <p:cNvPr id="9" name="Picture 8" descr="A color swatch and the Eyedropper tool highlighted within the WebAIM Contrast Checker's Chrome interface">
            <a:extLst>
              <a:ext uri="{FF2B5EF4-FFF2-40B4-BE49-F238E27FC236}">
                <a16:creationId xmlns:a16="http://schemas.microsoft.com/office/drawing/2014/main" id="{4C3B4976-91C8-43EE-A038-C62EB829F131}"/>
              </a:ext>
            </a:extLst>
          </p:cNvPr>
          <p:cNvPicPr>
            <a:picLocks noChangeAspect="1"/>
          </p:cNvPicPr>
          <p:nvPr/>
        </p:nvPicPr>
        <p:blipFill>
          <a:blip r:embed="rId6"/>
          <a:stretch>
            <a:fillRect/>
          </a:stretch>
        </p:blipFill>
        <p:spPr>
          <a:xfrm>
            <a:off x="7688156" y="2834659"/>
            <a:ext cx="3667168" cy="2967394"/>
          </a:xfrm>
          <a:prstGeom prst="rect">
            <a:avLst/>
          </a:prstGeom>
          <a:ln>
            <a:solidFill>
              <a:schemeClr val="bg2">
                <a:lumMod val="75000"/>
              </a:schemeClr>
            </a:solidFill>
          </a:ln>
        </p:spPr>
      </p:pic>
      <p:sp>
        <p:nvSpPr>
          <p:cNvPr id="4" name="TextBox 3">
            <a:extLst>
              <a:ext uri="{FF2B5EF4-FFF2-40B4-BE49-F238E27FC236}">
                <a16:creationId xmlns:a16="http://schemas.microsoft.com/office/drawing/2014/main" id="{EE0AEC21-9E53-41DC-8130-330D4AB549B9}"/>
              </a:ext>
              <a:ext uri="{C183D7F6-B498-43B3-948B-1728B52AA6E4}">
                <adec:decorative xmlns:adec="http://schemas.microsoft.com/office/drawing/2017/decorative" val="1"/>
              </a:ext>
            </a:extLst>
          </p:cNvPr>
          <p:cNvSpPr txBox="1"/>
          <p:nvPr/>
        </p:nvSpPr>
        <p:spPr>
          <a:xfrm>
            <a:off x="9955762" y="3056069"/>
            <a:ext cx="1772817" cy="461665"/>
          </a:xfrm>
          <a:prstGeom prst="rect">
            <a:avLst/>
          </a:prstGeom>
          <a:solidFill>
            <a:schemeClr val="bg1"/>
          </a:solidFill>
          <a:ln w="76200">
            <a:solidFill>
              <a:srgbClr val="ED1C24"/>
            </a:solidFill>
          </a:ln>
        </p:spPr>
        <p:txBody>
          <a:bodyPr wrap="square" tIns="91440" bIns="91440" rtlCol="0">
            <a:spAutoFit/>
          </a:bodyPr>
          <a:lstStyle/>
          <a:p>
            <a:pPr algn="ctr"/>
            <a:r>
              <a:rPr lang="en-US" b="1" dirty="0">
                <a:solidFill>
                  <a:schemeClr val="accent3">
                    <a:lumMod val="75000"/>
                  </a:schemeClr>
                </a:solidFill>
              </a:rPr>
              <a:t>Color swatch</a:t>
            </a:r>
          </a:p>
        </p:txBody>
      </p:sp>
      <p:sp>
        <p:nvSpPr>
          <p:cNvPr id="8" name="TextBox 7">
            <a:extLst>
              <a:ext uri="{FF2B5EF4-FFF2-40B4-BE49-F238E27FC236}">
                <a16:creationId xmlns:a16="http://schemas.microsoft.com/office/drawing/2014/main" id="{DDC54553-0A0F-4C86-9415-DF84D3216D70}"/>
              </a:ext>
              <a:ext uri="{C183D7F6-B498-43B3-948B-1728B52AA6E4}">
                <adec:decorative xmlns:adec="http://schemas.microsoft.com/office/drawing/2017/decorative" val="1"/>
              </a:ext>
            </a:extLst>
          </p:cNvPr>
          <p:cNvSpPr txBox="1"/>
          <p:nvPr/>
        </p:nvSpPr>
        <p:spPr>
          <a:xfrm>
            <a:off x="9580983" y="4602103"/>
            <a:ext cx="1998307" cy="461665"/>
          </a:xfrm>
          <a:prstGeom prst="rect">
            <a:avLst/>
          </a:prstGeom>
          <a:solidFill>
            <a:schemeClr val="bg1"/>
          </a:solidFill>
          <a:ln w="76200">
            <a:solidFill>
              <a:srgbClr val="ED1C24"/>
            </a:solidFill>
          </a:ln>
        </p:spPr>
        <p:txBody>
          <a:bodyPr wrap="square" tIns="91440" bIns="91440" rtlCol="0">
            <a:spAutoFit/>
          </a:bodyPr>
          <a:lstStyle/>
          <a:p>
            <a:pPr algn="ctr"/>
            <a:r>
              <a:rPr lang="en-US" b="1" dirty="0">
                <a:solidFill>
                  <a:schemeClr val="accent3">
                    <a:lumMod val="75000"/>
                  </a:schemeClr>
                </a:solidFill>
              </a:rPr>
              <a:t>Eyedropper tool</a:t>
            </a:r>
          </a:p>
        </p:txBody>
      </p:sp>
    </p:spTree>
    <p:extLst>
      <p:ext uri="{BB962C8B-B14F-4D97-AF65-F5344CB8AC3E}">
        <p14:creationId xmlns:p14="http://schemas.microsoft.com/office/powerpoint/2010/main" val="2447040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1059-99C8-4F3B-BB2E-5F42C83F22FB}"/>
              </a:ext>
            </a:extLst>
          </p:cNvPr>
          <p:cNvSpPr>
            <a:spLocks noGrp="1"/>
          </p:cNvSpPr>
          <p:nvPr>
            <p:ph type="title"/>
          </p:nvPr>
        </p:nvSpPr>
        <p:spPr/>
        <p:txBody>
          <a:bodyPr>
            <a:normAutofit/>
          </a:bodyPr>
          <a:lstStyle/>
          <a:p>
            <a:r>
              <a:rPr lang="en-US" sz="2800" dirty="0"/>
              <a:t>Check out the GAAD 2021 recording for more info on color</a:t>
            </a:r>
          </a:p>
        </p:txBody>
      </p:sp>
      <p:sp>
        <p:nvSpPr>
          <p:cNvPr id="3" name="Content Placeholder 2">
            <a:extLst>
              <a:ext uri="{FF2B5EF4-FFF2-40B4-BE49-F238E27FC236}">
                <a16:creationId xmlns:a16="http://schemas.microsoft.com/office/drawing/2014/main" id="{E848C7E0-2C72-4E47-841C-BF49A01F9B2F}"/>
              </a:ext>
            </a:extLst>
          </p:cNvPr>
          <p:cNvSpPr>
            <a:spLocks noGrp="1"/>
          </p:cNvSpPr>
          <p:nvPr>
            <p:ph idx="1"/>
          </p:nvPr>
        </p:nvSpPr>
        <p:spPr/>
        <p:txBody>
          <a:bodyPr/>
          <a:lstStyle/>
          <a:p>
            <a:pPr marL="0" indent="0">
              <a:buNone/>
            </a:pPr>
            <a:r>
              <a:rPr lang="en-US" dirty="0"/>
              <a:t>In the </a:t>
            </a:r>
            <a:r>
              <a:rPr lang="en-US" dirty="0">
                <a:hlinkClick r:id="rId2"/>
              </a:rPr>
              <a:t>GAAD 2021 webinar recording</a:t>
            </a:r>
            <a:r>
              <a:rPr lang="en-US" dirty="0"/>
              <a:t>, you’ll find even more information and guidance related to color and color contrast analyzing tools. </a:t>
            </a:r>
          </a:p>
          <a:p>
            <a:pPr marL="0" indent="0">
              <a:buNone/>
            </a:pPr>
            <a:r>
              <a:rPr lang="en-US" dirty="0"/>
              <a:t>It’s presented in the </a:t>
            </a:r>
            <a:r>
              <a:rPr lang="en-US" i="1" dirty="0"/>
              <a:t>Simple Steps for Improving Accessibility</a:t>
            </a:r>
            <a:r>
              <a:rPr lang="en-US" dirty="0"/>
              <a:t> session, beginning around the 15:53 mark, presented by Amy Chen, Eric Mayes and myself.</a:t>
            </a:r>
          </a:p>
          <a:p>
            <a:pPr marL="0" indent="0">
              <a:buNone/>
            </a:pPr>
            <a:r>
              <a:rPr lang="en-US" dirty="0"/>
              <a:t>Specifically, around the 16:47 mark, Amy discusses the different color contrast requirements for graphic elements, “large” text and “normal” text, and after that, how to use color contrast checker tools (both topics are also covered in the next slide’s practice exercise demonstration video).</a:t>
            </a:r>
          </a:p>
          <a:p>
            <a:pPr marL="0" indent="0">
              <a:buNone/>
            </a:pPr>
            <a:r>
              <a:rPr lang="en-US" dirty="0"/>
              <a:t>And starting around the 18:49 mark, Amy provides guidance for why you should not use color as the sole means of conveying information and how you can incorporate other elements to simultaneously send the same messages you intend to send through your use of certain colors.</a:t>
            </a:r>
          </a:p>
        </p:txBody>
      </p:sp>
    </p:spTree>
    <p:extLst>
      <p:ext uri="{BB962C8B-B14F-4D97-AF65-F5344CB8AC3E}">
        <p14:creationId xmlns:p14="http://schemas.microsoft.com/office/powerpoint/2010/main" val="4289114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C05B-FA0A-4851-BC19-4770714B41D8}"/>
              </a:ext>
            </a:extLst>
          </p:cNvPr>
          <p:cNvSpPr>
            <a:spLocks noGrp="1"/>
          </p:cNvSpPr>
          <p:nvPr>
            <p:ph type="title"/>
          </p:nvPr>
        </p:nvSpPr>
        <p:spPr/>
        <p:txBody>
          <a:bodyPr/>
          <a:lstStyle/>
          <a:p>
            <a:r>
              <a:rPr lang="en-US" dirty="0"/>
              <a:t>Practice Using the WebAIM Contrast Checker</a:t>
            </a:r>
          </a:p>
        </p:txBody>
      </p:sp>
      <p:sp>
        <p:nvSpPr>
          <p:cNvPr id="3" name="Content Placeholder 2">
            <a:extLst>
              <a:ext uri="{FF2B5EF4-FFF2-40B4-BE49-F238E27FC236}">
                <a16:creationId xmlns:a16="http://schemas.microsoft.com/office/drawing/2014/main" id="{7B09F2F3-981D-472E-A456-C40BDE6FCDA2}"/>
              </a:ext>
            </a:extLst>
          </p:cNvPr>
          <p:cNvSpPr>
            <a:spLocks noGrp="1"/>
          </p:cNvSpPr>
          <p:nvPr>
            <p:ph idx="1"/>
          </p:nvPr>
        </p:nvSpPr>
        <p:spPr>
          <a:xfrm>
            <a:off x="838200" y="1325880"/>
            <a:ext cx="10515600" cy="3783149"/>
          </a:xfrm>
        </p:spPr>
        <p:txBody>
          <a:bodyPr>
            <a:normAutofit/>
          </a:bodyPr>
          <a:lstStyle/>
          <a:p>
            <a:pPr marL="0" indent="0">
              <a:buNone/>
            </a:pPr>
            <a:r>
              <a:rPr lang="en-US" sz="1800" dirty="0"/>
              <a:t>If you want, you can practice using the WebAIM Contrast Checker (or another tool) to:</a:t>
            </a:r>
          </a:p>
          <a:p>
            <a:r>
              <a:rPr lang="en-US" sz="1800" dirty="0"/>
              <a:t>Assess color pairings</a:t>
            </a:r>
          </a:p>
          <a:p>
            <a:r>
              <a:rPr lang="en-US" sz="1800" dirty="0"/>
              <a:t>Learn if they pass the contrast ratio requirement</a:t>
            </a:r>
          </a:p>
          <a:p>
            <a:r>
              <a:rPr lang="en-US" sz="1800" dirty="0"/>
              <a:t>And if not, find color variants that do pass</a:t>
            </a:r>
          </a:p>
          <a:p>
            <a:pPr marL="0" indent="0">
              <a:spcBef>
                <a:spcPts val="2000"/>
              </a:spcBef>
              <a:buNone/>
            </a:pPr>
            <a:r>
              <a:rPr lang="en-US" sz="1800" dirty="0"/>
              <a:t>In this practice exercise: you’ll be given certain color pairings; you’ll use the WebAIM contrast checker (or another tool) to assess if they pass the contrast ratio requirements for whatever elements are involved; and if they don’t, you’ll use the contrast checker tool to find a color variant that does pass.</a:t>
            </a:r>
          </a:p>
        </p:txBody>
      </p:sp>
      <p:sp>
        <p:nvSpPr>
          <p:cNvPr id="4" name="TextBox 3">
            <a:extLst>
              <a:ext uri="{FF2B5EF4-FFF2-40B4-BE49-F238E27FC236}">
                <a16:creationId xmlns:a16="http://schemas.microsoft.com/office/drawing/2014/main" id="{88376627-E4C8-403A-A6C0-777001117996}"/>
              </a:ext>
            </a:extLst>
          </p:cNvPr>
          <p:cNvSpPr txBox="1"/>
          <p:nvPr/>
        </p:nvSpPr>
        <p:spPr>
          <a:xfrm>
            <a:off x="838200" y="4929976"/>
            <a:ext cx="1288142" cy="369332"/>
          </a:xfrm>
          <a:prstGeom prst="rect">
            <a:avLst/>
          </a:prstGeom>
          <a:noFill/>
        </p:spPr>
        <p:txBody>
          <a:bodyPr wrap="square" rtlCol="0">
            <a:spAutoFit/>
          </a:bodyPr>
          <a:lstStyle/>
          <a:p>
            <a:r>
              <a:rPr lang="en-US" b="1" dirty="0">
                <a:solidFill>
                  <a:schemeClr val="tx2"/>
                </a:solidFill>
              </a:rPr>
              <a:t>Example:</a:t>
            </a:r>
          </a:p>
        </p:txBody>
      </p:sp>
      <p:sp>
        <p:nvSpPr>
          <p:cNvPr id="6" name="Rectangle 5" descr="Bold, very light blue-ish green text reading UCLA in a blue rectangle">
            <a:extLst>
              <a:ext uri="{FF2B5EF4-FFF2-40B4-BE49-F238E27FC236}">
                <a16:creationId xmlns:a16="http://schemas.microsoft.com/office/drawing/2014/main" id="{B262366E-130E-4AD9-BBC3-2EA83340B455}"/>
              </a:ext>
            </a:extLst>
          </p:cNvPr>
          <p:cNvSpPr/>
          <p:nvPr/>
        </p:nvSpPr>
        <p:spPr>
          <a:xfrm>
            <a:off x="936171" y="5396611"/>
            <a:ext cx="986972" cy="478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5">
                    <a:lumMod val="20000"/>
                    <a:lumOff val="80000"/>
                  </a:schemeClr>
                </a:solidFill>
              </a:rPr>
              <a:t>UCLA</a:t>
            </a:r>
          </a:p>
        </p:txBody>
      </p:sp>
      <p:sp>
        <p:nvSpPr>
          <p:cNvPr id="7" name="TextBox 6">
            <a:extLst>
              <a:ext uri="{FF2B5EF4-FFF2-40B4-BE49-F238E27FC236}">
                <a16:creationId xmlns:a16="http://schemas.microsoft.com/office/drawing/2014/main" id="{8D7847B7-1977-4D14-9676-49B24ECB1804}"/>
              </a:ext>
            </a:extLst>
          </p:cNvPr>
          <p:cNvSpPr txBox="1"/>
          <p:nvPr/>
        </p:nvSpPr>
        <p:spPr>
          <a:xfrm>
            <a:off x="2340429" y="4952252"/>
            <a:ext cx="2754085" cy="1569660"/>
          </a:xfrm>
          <a:prstGeom prst="rect">
            <a:avLst/>
          </a:prstGeom>
          <a:noFill/>
        </p:spPr>
        <p:txBody>
          <a:bodyPr wrap="square" rtlCol="0">
            <a:spAutoFit/>
          </a:bodyPr>
          <a:lstStyle/>
          <a:p>
            <a:r>
              <a:rPr lang="en-US" sz="1600" b="1" dirty="0">
                <a:solidFill>
                  <a:schemeClr val="tx2"/>
                </a:solidFill>
              </a:rPr>
              <a:t>Is there sufficient contrast between the “UCLA” text and background shape? </a:t>
            </a:r>
            <a:r>
              <a:rPr lang="en-US" sz="1600" b="1" dirty="0">
                <a:solidFill>
                  <a:schemeClr val="accent2">
                    <a:lumMod val="75000"/>
                  </a:schemeClr>
                </a:solidFill>
              </a:rPr>
              <a:t>No (the pairing’s 3.66:1 ratio is insufficient for “normal” text, 4.51:1)</a:t>
            </a:r>
          </a:p>
        </p:txBody>
      </p:sp>
      <p:sp>
        <p:nvSpPr>
          <p:cNvPr id="8" name="TextBox 7">
            <a:extLst>
              <a:ext uri="{FF2B5EF4-FFF2-40B4-BE49-F238E27FC236}">
                <a16:creationId xmlns:a16="http://schemas.microsoft.com/office/drawing/2014/main" id="{4FCE7F84-45C8-4CF7-9D5E-CB3464E2C8E5}"/>
              </a:ext>
            </a:extLst>
          </p:cNvPr>
          <p:cNvSpPr txBox="1"/>
          <p:nvPr/>
        </p:nvSpPr>
        <p:spPr>
          <a:xfrm>
            <a:off x="5201557" y="4952252"/>
            <a:ext cx="3071586" cy="1077218"/>
          </a:xfrm>
          <a:prstGeom prst="rect">
            <a:avLst/>
          </a:prstGeom>
          <a:noFill/>
        </p:spPr>
        <p:txBody>
          <a:bodyPr wrap="square" rtlCol="0">
            <a:spAutoFit/>
          </a:bodyPr>
          <a:lstStyle/>
          <a:p>
            <a:r>
              <a:rPr lang="en-US" sz="1600" b="1" dirty="0">
                <a:solidFill>
                  <a:schemeClr val="tx2"/>
                </a:solidFill>
              </a:rPr>
              <a:t>What lighter text color would allow you to achieve a passing contrast ratio? </a:t>
            </a:r>
            <a:r>
              <a:rPr lang="en-US" sz="1600" b="1" dirty="0">
                <a:solidFill>
                  <a:schemeClr val="accent2">
                    <a:lumMod val="75000"/>
                  </a:schemeClr>
                </a:solidFill>
              </a:rPr>
              <a:t>#FFFFFF, 4.6:1</a:t>
            </a:r>
          </a:p>
        </p:txBody>
      </p:sp>
      <p:sp>
        <p:nvSpPr>
          <p:cNvPr id="9" name="TextBox 8">
            <a:extLst>
              <a:ext uri="{FF2B5EF4-FFF2-40B4-BE49-F238E27FC236}">
                <a16:creationId xmlns:a16="http://schemas.microsoft.com/office/drawing/2014/main" id="{857C10F9-4CD1-4232-8A59-07EA277737C1}"/>
              </a:ext>
            </a:extLst>
          </p:cNvPr>
          <p:cNvSpPr txBox="1"/>
          <p:nvPr/>
        </p:nvSpPr>
        <p:spPr>
          <a:xfrm>
            <a:off x="8380187" y="4952252"/>
            <a:ext cx="3182256" cy="1077218"/>
          </a:xfrm>
          <a:prstGeom prst="rect">
            <a:avLst/>
          </a:prstGeom>
          <a:noFill/>
        </p:spPr>
        <p:txBody>
          <a:bodyPr wrap="square" rtlCol="0">
            <a:spAutoFit/>
          </a:bodyPr>
          <a:lstStyle/>
          <a:p>
            <a:r>
              <a:rPr lang="en-US" sz="1600" b="1" dirty="0">
                <a:solidFill>
                  <a:schemeClr val="tx2"/>
                </a:solidFill>
              </a:rPr>
              <a:t>What darker background color would allow you to achieve a passing contrast ratio? </a:t>
            </a:r>
            <a:r>
              <a:rPr lang="en-US" sz="1600" b="1" dirty="0">
                <a:solidFill>
                  <a:schemeClr val="accent2">
                    <a:lumMod val="75000"/>
                  </a:schemeClr>
                </a:solidFill>
              </a:rPr>
              <a:t>#2A6B8D, 4.66:1</a:t>
            </a:r>
          </a:p>
        </p:txBody>
      </p:sp>
      <p:sp>
        <p:nvSpPr>
          <p:cNvPr id="10" name="TextBox 9">
            <a:extLst>
              <a:ext uri="{FF2B5EF4-FFF2-40B4-BE49-F238E27FC236}">
                <a16:creationId xmlns:a16="http://schemas.microsoft.com/office/drawing/2014/main" id="{863C1B13-4F77-4046-803D-9C04808289E9}"/>
              </a:ext>
            </a:extLst>
          </p:cNvPr>
          <p:cNvSpPr txBox="1"/>
          <p:nvPr/>
        </p:nvSpPr>
        <p:spPr>
          <a:xfrm>
            <a:off x="5201557" y="6183358"/>
            <a:ext cx="5655129" cy="338554"/>
          </a:xfrm>
          <a:prstGeom prst="rect">
            <a:avLst/>
          </a:prstGeom>
          <a:noFill/>
        </p:spPr>
        <p:txBody>
          <a:bodyPr wrap="square" rtlCol="0">
            <a:spAutoFit/>
          </a:bodyPr>
          <a:lstStyle/>
          <a:p>
            <a:pPr algn="ctr"/>
            <a:r>
              <a:rPr lang="en-US" sz="1600" b="1" dirty="0">
                <a:hlinkClick r:id="rId2"/>
              </a:rPr>
              <a:t>Contrast Checker &amp; Example video demonstration</a:t>
            </a:r>
            <a:endParaRPr lang="en-US" sz="1600" b="1" dirty="0"/>
          </a:p>
        </p:txBody>
      </p:sp>
    </p:spTree>
    <p:extLst>
      <p:ext uri="{BB962C8B-B14F-4D97-AF65-F5344CB8AC3E}">
        <p14:creationId xmlns:p14="http://schemas.microsoft.com/office/powerpoint/2010/main" val="1699942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ABE5B1-F192-4863-BDCD-0379AE5130D6}"/>
              </a:ext>
            </a:extLst>
          </p:cNvPr>
          <p:cNvSpPr>
            <a:spLocks noGrp="1"/>
          </p:cNvSpPr>
          <p:nvPr>
            <p:ph type="title"/>
          </p:nvPr>
        </p:nvSpPr>
        <p:spPr/>
        <p:txBody>
          <a:bodyPr/>
          <a:lstStyle/>
          <a:p>
            <a:r>
              <a:rPr lang="en-US" dirty="0"/>
              <a:t>Contrast Checker Practice Exercise</a:t>
            </a:r>
          </a:p>
        </p:txBody>
      </p:sp>
      <p:sp>
        <p:nvSpPr>
          <p:cNvPr id="9" name="TextBox 8">
            <a:extLst>
              <a:ext uri="{FF2B5EF4-FFF2-40B4-BE49-F238E27FC236}">
                <a16:creationId xmlns:a16="http://schemas.microsoft.com/office/drawing/2014/main" id="{3002028C-A41B-4AF8-B5C5-CEE1A3C456C6}"/>
              </a:ext>
            </a:extLst>
          </p:cNvPr>
          <p:cNvSpPr txBox="1"/>
          <p:nvPr/>
        </p:nvSpPr>
        <p:spPr>
          <a:xfrm>
            <a:off x="461476" y="802427"/>
            <a:ext cx="1828801" cy="338554"/>
          </a:xfrm>
          <a:prstGeom prst="rect">
            <a:avLst/>
          </a:prstGeom>
          <a:noFill/>
        </p:spPr>
        <p:txBody>
          <a:bodyPr wrap="square" rtlCol="0">
            <a:spAutoFit/>
          </a:bodyPr>
          <a:lstStyle/>
          <a:p>
            <a:r>
              <a:rPr lang="en-US" sz="1600" b="1" dirty="0">
                <a:solidFill>
                  <a:schemeClr val="tx2"/>
                </a:solidFill>
              </a:rPr>
              <a:t>Color pairing #1</a:t>
            </a:r>
          </a:p>
        </p:txBody>
      </p:sp>
      <p:pic>
        <p:nvPicPr>
          <p:cNvPr id="14" name="Picture 13" descr="Circular light magenta button with a darker magenta question mark icon">
            <a:extLst>
              <a:ext uri="{FF2B5EF4-FFF2-40B4-BE49-F238E27FC236}">
                <a16:creationId xmlns:a16="http://schemas.microsoft.com/office/drawing/2014/main" id="{E9EFD2D7-1229-4379-BE15-B7D862F48BD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54686" y="1152144"/>
            <a:ext cx="1289304" cy="1289304"/>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6EED2201-544B-492F-A6A5-043BB5861AF1}"/>
              </a:ext>
            </a:extLst>
          </p:cNvPr>
          <p:cNvSpPr txBox="1"/>
          <p:nvPr/>
        </p:nvSpPr>
        <p:spPr>
          <a:xfrm>
            <a:off x="1530962" y="1219598"/>
            <a:ext cx="3689350" cy="1427955"/>
          </a:xfrm>
          <a:prstGeom prst="rect">
            <a:avLst/>
          </a:prstGeom>
          <a:noFill/>
        </p:spPr>
        <p:txBody>
          <a:bodyPr wrap="square" rtlCol="0">
            <a:spAutoFit/>
          </a:bodyPr>
          <a:lstStyle/>
          <a:p>
            <a:pPr>
              <a:lnSpc>
                <a:spcPct val="114000"/>
              </a:lnSpc>
              <a:spcAft>
                <a:spcPts val="700"/>
              </a:spcAft>
            </a:pPr>
            <a:r>
              <a:rPr lang="en-US" sz="1400" b="1" dirty="0">
                <a:solidFill>
                  <a:schemeClr val="tx2"/>
                </a:solidFill>
              </a:rPr>
              <a:t>Is there sufficient contrast between the ? icon’s color and the button’s color? What contrast ratio does the pairing need to achieve and what ratio does it achieve? </a:t>
            </a:r>
          </a:p>
          <a:p>
            <a:pPr>
              <a:lnSpc>
                <a:spcPct val="114000"/>
              </a:lnSpc>
              <a:spcAft>
                <a:spcPts val="1000"/>
              </a:spcAft>
            </a:pPr>
            <a:endParaRPr lang="en-US" sz="1400" b="1" dirty="0">
              <a:solidFill>
                <a:schemeClr val="accent2">
                  <a:lumMod val="75000"/>
                </a:schemeClr>
              </a:solidFill>
            </a:endParaRPr>
          </a:p>
        </p:txBody>
      </p:sp>
      <p:sp>
        <p:nvSpPr>
          <p:cNvPr id="15" name="TextBox 14">
            <a:extLst>
              <a:ext uri="{FF2B5EF4-FFF2-40B4-BE49-F238E27FC236}">
                <a16:creationId xmlns:a16="http://schemas.microsoft.com/office/drawing/2014/main" id="{955666B8-D093-475C-847B-847A3746AB89}"/>
              </a:ext>
            </a:extLst>
          </p:cNvPr>
          <p:cNvSpPr txBox="1"/>
          <p:nvPr/>
        </p:nvSpPr>
        <p:spPr>
          <a:xfrm>
            <a:off x="5400675" y="1219598"/>
            <a:ext cx="3175000" cy="1427955"/>
          </a:xfrm>
          <a:prstGeom prst="rect">
            <a:avLst/>
          </a:prstGeom>
          <a:noFill/>
        </p:spPr>
        <p:txBody>
          <a:bodyPr wrap="square" rtlCol="0">
            <a:spAutoFit/>
          </a:bodyPr>
          <a:lstStyle/>
          <a:p>
            <a:pPr>
              <a:lnSpc>
                <a:spcPct val="114000"/>
              </a:lnSpc>
              <a:spcAft>
                <a:spcPts val="700"/>
              </a:spcAft>
            </a:pPr>
            <a:r>
              <a:rPr lang="en-US" sz="1400" b="1" dirty="0">
                <a:solidFill>
                  <a:schemeClr val="tx2"/>
                </a:solidFill>
              </a:rPr>
              <a:t>If you answered no, what darker color for the icon would allow this pairing to pass and what contrast ratio would that color achieve?</a:t>
            </a:r>
          </a:p>
          <a:p>
            <a:pPr>
              <a:lnSpc>
                <a:spcPct val="114000"/>
              </a:lnSpc>
              <a:spcAft>
                <a:spcPts val="700"/>
              </a:spcAft>
            </a:pPr>
            <a:endParaRPr lang="en-US" sz="1400" b="1" dirty="0">
              <a:solidFill>
                <a:schemeClr val="accent2">
                  <a:lumMod val="75000"/>
                </a:schemeClr>
              </a:solidFill>
            </a:endParaRPr>
          </a:p>
        </p:txBody>
      </p:sp>
      <p:sp>
        <p:nvSpPr>
          <p:cNvPr id="16" name="TextBox 15">
            <a:extLst>
              <a:ext uri="{FF2B5EF4-FFF2-40B4-BE49-F238E27FC236}">
                <a16:creationId xmlns:a16="http://schemas.microsoft.com/office/drawing/2014/main" id="{7D17F5EF-CDB3-45F8-9CB1-BB154B2DE79B}"/>
              </a:ext>
            </a:extLst>
          </p:cNvPr>
          <p:cNvSpPr txBox="1"/>
          <p:nvPr/>
        </p:nvSpPr>
        <p:spPr>
          <a:xfrm>
            <a:off x="8756038" y="1219598"/>
            <a:ext cx="3352800" cy="1427955"/>
          </a:xfrm>
          <a:prstGeom prst="rect">
            <a:avLst/>
          </a:prstGeom>
          <a:noFill/>
        </p:spPr>
        <p:txBody>
          <a:bodyPr wrap="square" rtlCol="0">
            <a:spAutoFit/>
          </a:bodyPr>
          <a:lstStyle/>
          <a:p>
            <a:pPr>
              <a:lnSpc>
                <a:spcPct val="114000"/>
              </a:lnSpc>
              <a:spcAft>
                <a:spcPts val="700"/>
              </a:spcAft>
            </a:pPr>
            <a:r>
              <a:rPr lang="en-US" sz="1400" b="1" dirty="0">
                <a:solidFill>
                  <a:schemeClr val="tx2"/>
                </a:solidFill>
              </a:rPr>
              <a:t>If you answered no, what lighter color for the button would allow this pairing to pass and what contrast ratio would that color achieve?</a:t>
            </a:r>
          </a:p>
          <a:p>
            <a:pPr>
              <a:lnSpc>
                <a:spcPct val="114000"/>
              </a:lnSpc>
              <a:spcAft>
                <a:spcPts val="700"/>
              </a:spcAft>
            </a:pPr>
            <a:endParaRPr lang="en-US" sz="1400" b="1" dirty="0">
              <a:solidFill>
                <a:schemeClr val="accent2">
                  <a:lumMod val="75000"/>
                </a:schemeClr>
              </a:solidFill>
            </a:endParaRPr>
          </a:p>
        </p:txBody>
      </p:sp>
      <p:sp>
        <p:nvSpPr>
          <p:cNvPr id="17" name="TextBox 16">
            <a:extLst>
              <a:ext uri="{FF2B5EF4-FFF2-40B4-BE49-F238E27FC236}">
                <a16:creationId xmlns:a16="http://schemas.microsoft.com/office/drawing/2014/main" id="{3D4F203D-8BC6-4CC3-AE00-9EB5B2383949}"/>
              </a:ext>
            </a:extLst>
          </p:cNvPr>
          <p:cNvSpPr txBox="1"/>
          <p:nvPr/>
        </p:nvSpPr>
        <p:spPr>
          <a:xfrm>
            <a:off x="461476" y="2662580"/>
            <a:ext cx="1828801" cy="338554"/>
          </a:xfrm>
          <a:prstGeom prst="rect">
            <a:avLst/>
          </a:prstGeom>
          <a:noFill/>
        </p:spPr>
        <p:txBody>
          <a:bodyPr wrap="square" rtlCol="0">
            <a:spAutoFit/>
          </a:bodyPr>
          <a:lstStyle/>
          <a:p>
            <a:r>
              <a:rPr lang="en-US" sz="1600" b="1" dirty="0">
                <a:solidFill>
                  <a:schemeClr val="tx2"/>
                </a:solidFill>
              </a:rPr>
              <a:t>Color pairing #2</a:t>
            </a:r>
          </a:p>
        </p:txBody>
      </p:sp>
      <p:sp>
        <p:nvSpPr>
          <p:cNvPr id="18" name="Rectangle 17" descr="Dark blue rectangle with small, not bold, gold text reading Cal">
            <a:extLst>
              <a:ext uri="{FF2B5EF4-FFF2-40B4-BE49-F238E27FC236}">
                <a16:creationId xmlns:a16="http://schemas.microsoft.com/office/drawing/2014/main" id="{FCEDF883-CFD7-45EC-820D-38EA455913FA}"/>
              </a:ext>
            </a:extLst>
          </p:cNvPr>
          <p:cNvSpPr/>
          <p:nvPr/>
        </p:nvSpPr>
        <p:spPr>
          <a:xfrm>
            <a:off x="323851" y="3221938"/>
            <a:ext cx="1117599" cy="5588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4"/>
                </a:solidFill>
                <a:latin typeface="Lucida Bright" panose="02040602050505020304" pitchFamily="18" charset="0"/>
              </a:rPr>
              <a:t>Cal</a:t>
            </a:r>
          </a:p>
        </p:txBody>
      </p:sp>
      <p:sp>
        <p:nvSpPr>
          <p:cNvPr id="19" name="TextBox 18">
            <a:extLst>
              <a:ext uri="{FF2B5EF4-FFF2-40B4-BE49-F238E27FC236}">
                <a16:creationId xmlns:a16="http://schemas.microsoft.com/office/drawing/2014/main" id="{BB7BC15B-02D9-47F9-853E-393212B03E09}"/>
              </a:ext>
            </a:extLst>
          </p:cNvPr>
          <p:cNvSpPr txBox="1"/>
          <p:nvPr/>
        </p:nvSpPr>
        <p:spPr>
          <a:xfrm>
            <a:off x="1530962" y="3142818"/>
            <a:ext cx="3689350" cy="1427955"/>
          </a:xfrm>
          <a:prstGeom prst="rect">
            <a:avLst/>
          </a:prstGeom>
          <a:noFill/>
        </p:spPr>
        <p:txBody>
          <a:bodyPr wrap="square" rtlCol="0">
            <a:spAutoFit/>
          </a:bodyPr>
          <a:lstStyle/>
          <a:p>
            <a:pPr>
              <a:lnSpc>
                <a:spcPct val="114000"/>
              </a:lnSpc>
              <a:spcAft>
                <a:spcPts val="700"/>
              </a:spcAft>
            </a:pPr>
            <a:r>
              <a:rPr lang="en-US" sz="1400" b="1" dirty="0">
                <a:solidFill>
                  <a:schemeClr val="tx2"/>
                </a:solidFill>
              </a:rPr>
              <a:t>Is there sufficient contrast between the text color and the shape color? What contrast ratio does the pairing need to achieve and what ratio does it achieve?</a:t>
            </a:r>
          </a:p>
          <a:p>
            <a:pPr>
              <a:lnSpc>
                <a:spcPct val="114000"/>
              </a:lnSpc>
              <a:spcAft>
                <a:spcPts val="700"/>
              </a:spcAft>
            </a:pPr>
            <a:endParaRPr lang="en-US" sz="1400" b="1" dirty="0">
              <a:solidFill>
                <a:schemeClr val="accent2">
                  <a:lumMod val="75000"/>
                </a:schemeClr>
              </a:solidFill>
            </a:endParaRPr>
          </a:p>
        </p:txBody>
      </p:sp>
      <p:sp>
        <p:nvSpPr>
          <p:cNvPr id="20" name="TextBox 19">
            <a:extLst>
              <a:ext uri="{FF2B5EF4-FFF2-40B4-BE49-F238E27FC236}">
                <a16:creationId xmlns:a16="http://schemas.microsoft.com/office/drawing/2014/main" id="{2F10C55B-75DF-44CF-894B-8CD603F3A9DE}"/>
              </a:ext>
            </a:extLst>
          </p:cNvPr>
          <p:cNvSpPr txBox="1"/>
          <p:nvPr/>
        </p:nvSpPr>
        <p:spPr>
          <a:xfrm>
            <a:off x="5400675" y="3142818"/>
            <a:ext cx="3175000" cy="1427955"/>
          </a:xfrm>
          <a:prstGeom prst="rect">
            <a:avLst/>
          </a:prstGeom>
          <a:noFill/>
        </p:spPr>
        <p:txBody>
          <a:bodyPr wrap="square" rtlCol="0">
            <a:spAutoFit/>
          </a:bodyPr>
          <a:lstStyle/>
          <a:p>
            <a:pPr>
              <a:lnSpc>
                <a:spcPct val="114000"/>
              </a:lnSpc>
              <a:spcAft>
                <a:spcPts val="700"/>
              </a:spcAft>
            </a:pPr>
            <a:r>
              <a:rPr lang="en-US" sz="1400" b="1" dirty="0">
                <a:solidFill>
                  <a:schemeClr val="tx2"/>
                </a:solidFill>
              </a:rPr>
              <a:t>If you answered no, what lighter color for the text would allow this pairing to pass and what contrast ratio would that color achieve?</a:t>
            </a:r>
          </a:p>
          <a:p>
            <a:pPr>
              <a:lnSpc>
                <a:spcPct val="114000"/>
              </a:lnSpc>
              <a:spcAft>
                <a:spcPts val="700"/>
              </a:spcAft>
            </a:pPr>
            <a:endParaRPr lang="en-US" sz="1400" b="1" dirty="0">
              <a:solidFill>
                <a:schemeClr val="accent2">
                  <a:lumMod val="75000"/>
                </a:schemeClr>
              </a:solidFill>
            </a:endParaRPr>
          </a:p>
        </p:txBody>
      </p:sp>
      <p:sp>
        <p:nvSpPr>
          <p:cNvPr id="21" name="TextBox 20">
            <a:extLst>
              <a:ext uri="{FF2B5EF4-FFF2-40B4-BE49-F238E27FC236}">
                <a16:creationId xmlns:a16="http://schemas.microsoft.com/office/drawing/2014/main" id="{AAB97176-CFF3-4E0F-A888-4E0D7FC68292}"/>
              </a:ext>
            </a:extLst>
          </p:cNvPr>
          <p:cNvSpPr txBox="1"/>
          <p:nvPr/>
        </p:nvSpPr>
        <p:spPr>
          <a:xfrm>
            <a:off x="8756038" y="3142818"/>
            <a:ext cx="3352800" cy="1427955"/>
          </a:xfrm>
          <a:prstGeom prst="rect">
            <a:avLst/>
          </a:prstGeom>
          <a:noFill/>
        </p:spPr>
        <p:txBody>
          <a:bodyPr wrap="square" rtlCol="0">
            <a:spAutoFit/>
          </a:bodyPr>
          <a:lstStyle/>
          <a:p>
            <a:pPr>
              <a:lnSpc>
                <a:spcPct val="114000"/>
              </a:lnSpc>
              <a:spcAft>
                <a:spcPts val="700"/>
              </a:spcAft>
            </a:pPr>
            <a:r>
              <a:rPr lang="en-US" sz="1400" b="1" dirty="0">
                <a:solidFill>
                  <a:schemeClr val="tx2"/>
                </a:solidFill>
              </a:rPr>
              <a:t>If you answered no, what darker color for the shape would allow this pairing to pass and what contrast ratio would that color achieve?</a:t>
            </a:r>
          </a:p>
          <a:p>
            <a:pPr>
              <a:lnSpc>
                <a:spcPct val="114000"/>
              </a:lnSpc>
              <a:spcAft>
                <a:spcPts val="700"/>
              </a:spcAft>
            </a:pPr>
            <a:endParaRPr lang="en-US" sz="1400" b="1" dirty="0">
              <a:solidFill>
                <a:schemeClr val="accent2">
                  <a:lumMod val="75000"/>
                </a:schemeClr>
              </a:solidFill>
            </a:endParaRPr>
          </a:p>
        </p:txBody>
      </p:sp>
      <p:sp>
        <p:nvSpPr>
          <p:cNvPr id="22" name="TextBox 21">
            <a:extLst>
              <a:ext uri="{FF2B5EF4-FFF2-40B4-BE49-F238E27FC236}">
                <a16:creationId xmlns:a16="http://schemas.microsoft.com/office/drawing/2014/main" id="{B8FB671A-188F-4FE2-96F7-C48E4B88EE56}"/>
              </a:ext>
            </a:extLst>
          </p:cNvPr>
          <p:cNvSpPr txBox="1"/>
          <p:nvPr/>
        </p:nvSpPr>
        <p:spPr>
          <a:xfrm>
            <a:off x="461476" y="4585801"/>
            <a:ext cx="1828801" cy="338554"/>
          </a:xfrm>
          <a:prstGeom prst="rect">
            <a:avLst/>
          </a:prstGeom>
          <a:noFill/>
        </p:spPr>
        <p:txBody>
          <a:bodyPr wrap="square" rtlCol="0">
            <a:spAutoFit/>
          </a:bodyPr>
          <a:lstStyle/>
          <a:p>
            <a:r>
              <a:rPr lang="en-US" sz="1600" b="1" dirty="0">
                <a:solidFill>
                  <a:schemeClr val="tx2"/>
                </a:solidFill>
              </a:rPr>
              <a:t>Color pairing #3</a:t>
            </a:r>
          </a:p>
        </p:txBody>
      </p:sp>
      <p:sp>
        <p:nvSpPr>
          <p:cNvPr id="23" name="Rectangle 22" descr="Gold rectangle with larger, not bold, pink text reading Fiat Lux">
            <a:extLst>
              <a:ext uri="{FF2B5EF4-FFF2-40B4-BE49-F238E27FC236}">
                <a16:creationId xmlns:a16="http://schemas.microsoft.com/office/drawing/2014/main" id="{292D804E-81FE-4218-832D-6AB79F04F4AB}"/>
              </a:ext>
            </a:extLst>
          </p:cNvPr>
          <p:cNvSpPr/>
          <p:nvPr/>
        </p:nvSpPr>
        <p:spPr>
          <a:xfrm>
            <a:off x="323851" y="5145158"/>
            <a:ext cx="1117599" cy="760341"/>
          </a:xfrm>
          <a:prstGeom prst="rect">
            <a:avLst/>
          </a:prstGeom>
          <a:solidFill>
            <a:srgbClr val="FFB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E44C9A"/>
                </a:solidFill>
                <a:latin typeface="Arial" panose="020B0604020202020204" pitchFamily="34" charset="0"/>
                <a:cs typeface="Arial" panose="020B0604020202020204" pitchFamily="34" charset="0"/>
              </a:rPr>
              <a:t>Fiat Lux</a:t>
            </a:r>
          </a:p>
        </p:txBody>
      </p:sp>
      <p:sp>
        <p:nvSpPr>
          <p:cNvPr id="24" name="TextBox 23">
            <a:extLst>
              <a:ext uri="{FF2B5EF4-FFF2-40B4-BE49-F238E27FC236}">
                <a16:creationId xmlns:a16="http://schemas.microsoft.com/office/drawing/2014/main" id="{96010CD1-7679-48DD-AEDB-C1D68657FF4D}"/>
              </a:ext>
            </a:extLst>
          </p:cNvPr>
          <p:cNvSpPr txBox="1"/>
          <p:nvPr/>
        </p:nvSpPr>
        <p:spPr>
          <a:xfrm>
            <a:off x="1530962" y="5066039"/>
            <a:ext cx="3689350" cy="1389483"/>
          </a:xfrm>
          <a:prstGeom prst="rect">
            <a:avLst/>
          </a:prstGeom>
          <a:noFill/>
        </p:spPr>
        <p:txBody>
          <a:bodyPr wrap="square" rtlCol="0">
            <a:spAutoFit/>
          </a:bodyPr>
          <a:lstStyle/>
          <a:p>
            <a:pPr>
              <a:lnSpc>
                <a:spcPct val="114000"/>
              </a:lnSpc>
              <a:spcAft>
                <a:spcPts val="700"/>
              </a:spcAft>
            </a:pPr>
            <a:r>
              <a:rPr lang="en-US" sz="1400" b="1" dirty="0">
                <a:solidFill>
                  <a:schemeClr val="tx2"/>
                </a:solidFill>
              </a:rPr>
              <a:t>Is there sufficient contrast between the text color and the shape color? What contrast ratio does the pairing need to achieve and what ratio does it achieve?</a:t>
            </a:r>
          </a:p>
          <a:p>
            <a:pPr>
              <a:lnSpc>
                <a:spcPct val="114000"/>
              </a:lnSpc>
              <a:spcAft>
                <a:spcPts val="700"/>
              </a:spcAft>
            </a:pPr>
            <a:endParaRPr lang="en-US" sz="1400" b="1" dirty="0">
              <a:solidFill>
                <a:schemeClr val="accent2">
                  <a:lumMod val="75000"/>
                </a:schemeClr>
              </a:solidFill>
            </a:endParaRPr>
          </a:p>
        </p:txBody>
      </p:sp>
      <p:sp>
        <p:nvSpPr>
          <p:cNvPr id="25" name="TextBox 24">
            <a:extLst>
              <a:ext uri="{FF2B5EF4-FFF2-40B4-BE49-F238E27FC236}">
                <a16:creationId xmlns:a16="http://schemas.microsoft.com/office/drawing/2014/main" id="{C6EF0D67-CDA5-49DF-8BEA-5D5970788C64}"/>
              </a:ext>
            </a:extLst>
          </p:cNvPr>
          <p:cNvSpPr txBox="1"/>
          <p:nvPr/>
        </p:nvSpPr>
        <p:spPr>
          <a:xfrm>
            <a:off x="5400675" y="5066039"/>
            <a:ext cx="3175000" cy="1427955"/>
          </a:xfrm>
          <a:prstGeom prst="rect">
            <a:avLst/>
          </a:prstGeom>
          <a:noFill/>
        </p:spPr>
        <p:txBody>
          <a:bodyPr wrap="square" rtlCol="0">
            <a:spAutoFit/>
          </a:bodyPr>
          <a:lstStyle/>
          <a:p>
            <a:pPr>
              <a:lnSpc>
                <a:spcPct val="114000"/>
              </a:lnSpc>
              <a:spcAft>
                <a:spcPts val="700"/>
              </a:spcAft>
            </a:pPr>
            <a:r>
              <a:rPr lang="en-US" sz="1400" b="1" dirty="0">
                <a:solidFill>
                  <a:schemeClr val="tx2"/>
                </a:solidFill>
              </a:rPr>
              <a:t>If you answered no, what darker color for the text would allow this pairing to pass and what contrast ratio would that color achieve?</a:t>
            </a:r>
          </a:p>
          <a:p>
            <a:pPr>
              <a:lnSpc>
                <a:spcPct val="114000"/>
              </a:lnSpc>
              <a:spcAft>
                <a:spcPts val="700"/>
              </a:spcAft>
            </a:pPr>
            <a:endParaRPr lang="en-US" sz="1400" b="1" dirty="0">
              <a:solidFill>
                <a:schemeClr val="accent2">
                  <a:lumMod val="75000"/>
                </a:schemeClr>
              </a:solidFill>
            </a:endParaRPr>
          </a:p>
        </p:txBody>
      </p:sp>
      <p:sp>
        <p:nvSpPr>
          <p:cNvPr id="26" name="TextBox 25">
            <a:extLst>
              <a:ext uri="{FF2B5EF4-FFF2-40B4-BE49-F238E27FC236}">
                <a16:creationId xmlns:a16="http://schemas.microsoft.com/office/drawing/2014/main" id="{1A9B40DB-FF10-4BE4-8757-172373E75C9F}"/>
              </a:ext>
            </a:extLst>
          </p:cNvPr>
          <p:cNvSpPr txBox="1"/>
          <p:nvPr/>
        </p:nvSpPr>
        <p:spPr>
          <a:xfrm>
            <a:off x="8756038" y="5066039"/>
            <a:ext cx="3352800" cy="1427955"/>
          </a:xfrm>
          <a:prstGeom prst="rect">
            <a:avLst/>
          </a:prstGeom>
          <a:noFill/>
        </p:spPr>
        <p:txBody>
          <a:bodyPr wrap="square" rtlCol="0">
            <a:spAutoFit/>
          </a:bodyPr>
          <a:lstStyle/>
          <a:p>
            <a:pPr>
              <a:lnSpc>
                <a:spcPct val="114000"/>
              </a:lnSpc>
              <a:spcAft>
                <a:spcPts val="700"/>
              </a:spcAft>
            </a:pPr>
            <a:r>
              <a:rPr lang="en-US" sz="1400" b="1" dirty="0">
                <a:solidFill>
                  <a:schemeClr val="tx2"/>
                </a:solidFill>
              </a:rPr>
              <a:t>If you answered no, what lighter color for the shape would allow this pairing to pass and what contrast ratio would that color achieve?</a:t>
            </a:r>
          </a:p>
          <a:p>
            <a:pPr>
              <a:lnSpc>
                <a:spcPct val="114000"/>
              </a:lnSpc>
              <a:spcAft>
                <a:spcPts val="700"/>
              </a:spcAft>
            </a:pPr>
            <a:endParaRPr lang="en-US" sz="1400" b="1" dirty="0">
              <a:solidFill>
                <a:schemeClr val="accent2">
                  <a:lumMod val="75000"/>
                </a:schemeClr>
              </a:solidFill>
            </a:endParaRPr>
          </a:p>
        </p:txBody>
      </p:sp>
      <p:sp>
        <p:nvSpPr>
          <p:cNvPr id="27" name="TextBox 26">
            <a:extLst>
              <a:ext uri="{FF2B5EF4-FFF2-40B4-BE49-F238E27FC236}">
                <a16:creationId xmlns:a16="http://schemas.microsoft.com/office/drawing/2014/main" id="{D3C8DA03-1567-4787-AD56-0124C9F64272}"/>
              </a:ext>
            </a:extLst>
          </p:cNvPr>
          <p:cNvSpPr txBox="1"/>
          <p:nvPr/>
        </p:nvSpPr>
        <p:spPr>
          <a:xfrm>
            <a:off x="3259551" y="6395472"/>
            <a:ext cx="5672899" cy="338554"/>
          </a:xfrm>
          <a:prstGeom prst="rect">
            <a:avLst/>
          </a:prstGeom>
          <a:noFill/>
        </p:spPr>
        <p:txBody>
          <a:bodyPr wrap="square">
            <a:spAutoFit/>
          </a:bodyPr>
          <a:lstStyle/>
          <a:p>
            <a:pPr marL="457200" lvl="1" indent="0">
              <a:spcBef>
                <a:spcPts val="1600"/>
              </a:spcBef>
              <a:buNone/>
            </a:pPr>
            <a:r>
              <a:rPr lang="en-US" sz="1600" b="1" dirty="0">
                <a:solidFill>
                  <a:schemeClr val="accent3">
                    <a:lumMod val="75000"/>
                  </a:schemeClr>
                </a:solidFill>
              </a:rPr>
              <a:t>Answer key and video available in the next slide.</a:t>
            </a:r>
          </a:p>
        </p:txBody>
      </p:sp>
    </p:spTree>
    <p:extLst>
      <p:ext uri="{BB962C8B-B14F-4D97-AF65-F5344CB8AC3E}">
        <p14:creationId xmlns:p14="http://schemas.microsoft.com/office/powerpoint/2010/main" val="769078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CC2B6532-04FA-4046-B4FF-2129445B942F}"/>
              </a:ext>
            </a:extLst>
          </p:cNvPr>
          <p:cNvSpPr>
            <a:spLocks noGrp="1"/>
          </p:cNvSpPr>
          <p:nvPr>
            <p:ph type="title"/>
          </p:nvPr>
        </p:nvSpPr>
        <p:spPr/>
        <p:txBody>
          <a:bodyPr/>
          <a:lstStyle/>
          <a:p>
            <a:r>
              <a:rPr lang="en-US" dirty="0"/>
              <a:t>PowerPoint 2016 and 365 Accessibility Part 2</a:t>
            </a:r>
          </a:p>
        </p:txBody>
      </p:sp>
      <p:sp>
        <p:nvSpPr>
          <p:cNvPr id="4" name="Content Placeholder 3">
            <a:extLst>
              <a:ext uri="{FF2B5EF4-FFF2-40B4-BE49-F238E27FC236}">
                <a16:creationId xmlns:a16="http://schemas.microsoft.com/office/drawing/2014/main" id="{941BB6B8-AEFB-46ED-B194-8D201074867B}"/>
              </a:ext>
            </a:extLst>
          </p:cNvPr>
          <p:cNvSpPr>
            <a:spLocks noGrp="1"/>
          </p:cNvSpPr>
          <p:nvPr>
            <p:ph idx="1"/>
          </p:nvPr>
        </p:nvSpPr>
        <p:spPr/>
        <p:txBody>
          <a:bodyPr>
            <a:normAutofit/>
          </a:bodyPr>
          <a:lstStyle/>
          <a:p>
            <a:pPr marL="457200" indent="-457200">
              <a:buFont typeface="+mj-lt"/>
              <a:buAutoNum type="arabicPeriod" startAt="3"/>
            </a:pPr>
            <a:r>
              <a:rPr lang="en-US" sz="1800" dirty="0"/>
              <a:t>Control reading order through the Selection Pane (accessed through the Arrange menu)</a:t>
            </a:r>
          </a:p>
          <a:p>
            <a:pPr lvl="1"/>
            <a:r>
              <a:rPr lang="en-US" sz="1800" dirty="0"/>
              <a:t>The Selection Pane is (counterintuitively) read bottom to top: i.e., the item at the bottom of the Selection Pane order will be read first, and the item at the top will be read last</a:t>
            </a:r>
          </a:p>
          <a:p>
            <a:pPr lvl="1"/>
            <a:r>
              <a:rPr lang="en-US" sz="1800" dirty="0"/>
              <a:t>A slide’s reading order should be logical and facilitate comprehension of its content</a:t>
            </a:r>
          </a:p>
        </p:txBody>
      </p:sp>
      <p:pic>
        <p:nvPicPr>
          <p:cNvPr id="3" name="Picture 2" descr="At the bottom of the Arrange menu is an option for opening the Selection Pane">
            <a:extLst>
              <a:ext uri="{FF2B5EF4-FFF2-40B4-BE49-F238E27FC236}">
                <a16:creationId xmlns:a16="http://schemas.microsoft.com/office/drawing/2014/main" id="{5024870C-23F7-4986-BA29-7070FBBB1048}"/>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2005559" y="2376578"/>
            <a:ext cx="724970" cy="1080347"/>
          </a:xfrm>
          <a:prstGeom prst="rect">
            <a:avLst/>
          </a:prstGeom>
          <a:ln>
            <a:solidFill>
              <a:schemeClr val="bg2">
                <a:lumMod val="75000"/>
              </a:schemeClr>
            </a:solidFill>
          </a:ln>
        </p:spPr>
      </p:pic>
      <p:pic>
        <p:nvPicPr>
          <p:cNvPr id="6" name="Picture 5">
            <a:extLst>
              <a:ext uri="{FF2B5EF4-FFF2-40B4-BE49-F238E27FC236}">
                <a16:creationId xmlns:a16="http://schemas.microsoft.com/office/drawing/2014/main" id="{F35FFE51-1030-4EED-BA16-9A213710944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45506" y="2371075"/>
            <a:ext cx="1381125" cy="1085850"/>
          </a:xfrm>
          <a:prstGeom prst="rect">
            <a:avLst/>
          </a:prstGeom>
          <a:ln>
            <a:solidFill>
              <a:schemeClr val="bg2">
                <a:lumMod val="75000"/>
              </a:schemeClr>
            </a:solidFill>
          </a:ln>
        </p:spPr>
      </p:pic>
      <p:sp>
        <p:nvSpPr>
          <p:cNvPr id="13" name="Rectangle 12">
            <a:extLst>
              <a:ext uri="{FF2B5EF4-FFF2-40B4-BE49-F238E27FC236}">
                <a16:creationId xmlns:a16="http://schemas.microsoft.com/office/drawing/2014/main" id="{A51278BD-A92A-452C-AD06-A44E08DB86B6}"/>
              </a:ext>
              <a:ext uri="{C183D7F6-B498-43B3-948B-1728B52AA6E4}">
                <adec:decorative xmlns:adec="http://schemas.microsoft.com/office/drawing/2017/decorative" val="1"/>
              </a:ext>
            </a:extLst>
          </p:cNvPr>
          <p:cNvSpPr/>
          <p:nvPr/>
        </p:nvSpPr>
        <p:spPr>
          <a:xfrm>
            <a:off x="2861240" y="3152775"/>
            <a:ext cx="1350653" cy="33813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C1A4E3C-F4F8-49E0-BABE-2AF7E1A6BA00}"/>
              </a:ext>
            </a:extLst>
          </p:cNvPr>
          <p:cNvSpPr txBox="1"/>
          <p:nvPr/>
        </p:nvSpPr>
        <p:spPr>
          <a:xfrm>
            <a:off x="4304286" y="2729334"/>
            <a:ext cx="415498" cy="369332"/>
          </a:xfrm>
          <a:prstGeom prst="rect">
            <a:avLst/>
          </a:prstGeom>
          <a:noFill/>
        </p:spPr>
        <p:txBody>
          <a:bodyPr wrap="none" rtlCol="0">
            <a:spAutoFit/>
          </a:bodyPr>
          <a:lstStyle/>
          <a:p>
            <a:r>
              <a:rPr lang="en-US" b="1" dirty="0">
                <a:solidFill>
                  <a:schemeClr val="tx2"/>
                </a:solidFill>
              </a:rPr>
              <a:t>or</a:t>
            </a:r>
          </a:p>
        </p:txBody>
      </p:sp>
      <p:pic>
        <p:nvPicPr>
          <p:cNvPr id="9" name="Picture 8" descr="You can also access the Selection Pane through a button in the Picture/Shape Format ribbon, available when an object is selected">
            <a:extLst>
              <a:ext uri="{FF2B5EF4-FFF2-40B4-BE49-F238E27FC236}">
                <a16:creationId xmlns:a16="http://schemas.microsoft.com/office/drawing/2014/main" id="{89F3F823-BBF2-479B-987F-06E84706FA4C}"/>
              </a:ext>
            </a:extLst>
          </p:cNvPr>
          <p:cNvPicPr>
            <a:picLocks noChangeAspect="1"/>
          </p:cNvPicPr>
          <p:nvPr/>
        </p:nvPicPr>
        <p:blipFill>
          <a:blip r:embed="rId4"/>
          <a:stretch>
            <a:fillRect/>
          </a:stretch>
        </p:blipFill>
        <p:spPr>
          <a:xfrm>
            <a:off x="4778783" y="2371075"/>
            <a:ext cx="5387164" cy="1088136"/>
          </a:xfrm>
          <a:prstGeom prst="rect">
            <a:avLst/>
          </a:prstGeom>
          <a:ln>
            <a:solidFill>
              <a:schemeClr val="bg2">
                <a:lumMod val="75000"/>
              </a:schemeClr>
            </a:solidFill>
          </a:ln>
        </p:spPr>
      </p:pic>
      <p:sp>
        <p:nvSpPr>
          <p:cNvPr id="14" name="Rectangle 13">
            <a:extLst>
              <a:ext uri="{FF2B5EF4-FFF2-40B4-BE49-F238E27FC236}">
                <a16:creationId xmlns:a16="http://schemas.microsoft.com/office/drawing/2014/main" id="{FE45EA6E-3DEF-4278-AB81-D015EED59D69}"/>
              </a:ext>
              <a:ext uri="{C183D7F6-B498-43B3-948B-1728B52AA6E4}">
                <adec:decorative xmlns:adec="http://schemas.microsoft.com/office/drawing/2017/decorative" val="1"/>
              </a:ext>
            </a:extLst>
          </p:cNvPr>
          <p:cNvSpPr/>
          <p:nvPr/>
        </p:nvSpPr>
        <p:spPr>
          <a:xfrm>
            <a:off x="9643040" y="2593181"/>
            <a:ext cx="543401" cy="71437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a:p>
            <a:pPr algn="ctr"/>
            <a:endParaRPr lang="en-US" dirty="0"/>
          </a:p>
        </p:txBody>
      </p:sp>
      <p:pic>
        <p:nvPicPr>
          <p:cNvPr id="33" name="Picture 16">
            <a:extLst>
              <a:ext uri="{FF2B5EF4-FFF2-40B4-BE49-F238E27FC236}">
                <a16:creationId xmlns:a16="http://schemas.microsoft.com/office/drawing/2014/main" id="{7ACF98AC-A0D7-42CB-87C4-9CE7BF3595A0}"/>
              </a:ext>
              <a:ext uri="{C183D7F6-B498-43B3-948B-1728B52AA6E4}">
                <adec:decorative xmlns:adec="http://schemas.microsoft.com/office/drawing/2017/decorative" val="1"/>
              </a:ext>
            </a:extLst>
          </p:cNvPr>
          <p:cNvPicPr>
            <a:picLocks noChangeAspect="1"/>
          </p:cNvPicPr>
          <p:nvPr/>
        </p:nvPicPr>
        <p:blipFill rotWithShape="1">
          <a:blip r:embed="rId5"/>
          <a:srcRect t="433" r="658"/>
          <a:stretch/>
        </p:blipFill>
        <p:spPr>
          <a:xfrm>
            <a:off x="3816400" y="3758681"/>
            <a:ext cx="2093505" cy="2737203"/>
          </a:xfrm>
          <a:prstGeom prst="rect">
            <a:avLst/>
          </a:prstGeom>
          <a:ln>
            <a:solidFill>
              <a:schemeClr val="bg2">
                <a:lumMod val="75000"/>
              </a:schemeClr>
            </a:solidFill>
          </a:ln>
        </p:spPr>
      </p:pic>
      <p:cxnSp>
        <p:nvCxnSpPr>
          <p:cNvPr id="19" name="Straight Arrow Connector 18">
            <a:extLst>
              <a:ext uri="{FF2B5EF4-FFF2-40B4-BE49-F238E27FC236}">
                <a16:creationId xmlns:a16="http://schemas.microsoft.com/office/drawing/2014/main" id="{F99B4464-61ED-45F0-A381-A9E52DCD189F}"/>
              </a:ext>
              <a:ext uri="{C183D7F6-B498-43B3-948B-1728B52AA6E4}">
                <adec:decorative xmlns:adec="http://schemas.microsoft.com/office/drawing/2017/decorative" val="1"/>
              </a:ext>
            </a:extLst>
          </p:cNvPr>
          <p:cNvCxnSpPr>
            <a:cxnSpLocks/>
          </p:cNvCxnSpPr>
          <p:nvPr/>
        </p:nvCxnSpPr>
        <p:spPr>
          <a:xfrm flipH="1">
            <a:off x="5512031" y="5996106"/>
            <a:ext cx="1328047" cy="316369"/>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descr="The item at the bottom of the selection pane will be read first">
            <a:extLst>
              <a:ext uri="{FF2B5EF4-FFF2-40B4-BE49-F238E27FC236}">
                <a16:creationId xmlns:a16="http://schemas.microsoft.com/office/drawing/2014/main" id="{F63FF271-7D60-4C10-9F27-0B1B52B288A6}"/>
              </a:ext>
              <a:ext uri="{C183D7F6-B498-43B3-948B-1728B52AA6E4}">
                <adec:decorative xmlns:adec="http://schemas.microsoft.com/office/drawing/2017/decorative" val="0"/>
              </a:ext>
            </a:extLst>
          </p:cNvPr>
          <p:cNvSpPr txBox="1"/>
          <p:nvPr/>
        </p:nvSpPr>
        <p:spPr>
          <a:xfrm>
            <a:off x="6840078" y="5804019"/>
            <a:ext cx="1401322" cy="369332"/>
          </a:xfrm>
          <a:prstGeom prst="rect">
            <a:avLst/>
          </a:prstGeom>
          <a:noFill/>
        </p:spPr>
        <p:txBody>
          <a:bodyPr wrap="square" rtlCol="0">
            <a:spAutoFit/>
          </a:bodyPr>
          <a:lstStyle/>
          <a:p>
            <a:r>
              <a:rPr lang="en-US" b="1" dirty="0">
                <a:solidFill>
                  <a:schemeClr val="tx2"/>
                </a:solidFill>
              </a:rPr>
              <a:t>Read first</a:t>
            </a:r>
          </a:p>
        </p:txBody>
      </p:sp>
      <p:cxnSp>
        <p:nvCxnSpPr>
          <p:cNvPr id="20" name="Straight Arrow Connector 19">
            <a:extLst>
              <a:ext uri="{FF2B5EF4-FFF2-40B4-BE49-F238E27FC236}">
                <a16:creationId xmlns:a16="http://schemas.microsoft.com/office/drawing/2014/main" id="{07B5F80D-9A13-44D9-95EA-CE7EF47C6D0D}"/>
              </a:ext>
              <a:ext uri="{C183D7F6-B498-43B3-948B-1728B52AA6E4}">
                <adec:decorative xmlns:adec="http://schemas.microsoft.com/office/drawing/2017/decorative" val="1"/>
              </a:ext>
            </a:extLst>
          </p:cNvPr>
          <p:cNvCxnSpPr>
            <a:cxnSpLocks/>
          </p:cNvCxnSpPr>
          <p:nvPr/>
        </p:nvCxnSpPr>
        <p:spPr>
          <a:xfrm flipH="1" flipV="1">
            <a:off x="5521556" y="4543556"/>
            <a:ext cx="1328047" cy="394085"/>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descr="The item at the top of the selection pane will be read last">
            <a:extLst>
              <a:ext uri="{FF2B5EF4-FFF2-40B4-BE49-F238E27FC236}">
                <a16:creationId xmlns:a16="http://schemas.microsoft.com/office/drawing/2014/main" id="{A9C234AB-F3BE-473A-BC41-4A4C166E8A35}"/>
              </a:ext>
              <a:ext uri="{C183D7F6-B498-43B3-948B-1728B52AA6E4}">
                <adec:decorative xmlns:adec="http://schemas.microsoft.com/office/drawing/2017/decorative" val="0"/>
              </a:ext>
            </a:extLst>
          </p:cNvPr>
          <p:cNvSpPr txBox="1"/>
          <p:nvPr/>
        </p:nvSpPr>
        <p:spPr>
          <a:xfrm>
            <a:off x="6849603" y="4752975"/>
            <a:ext cx="1200150" cy="369332"/>
          </a:xfrm>
          <a:prstGeom prst="rect">
            <a:avLst/>
          </a:prstGeom>
          <a:noFill/>
        </p:spPr>
        <p:txBody>
          <a:bodyPr wrap="square" rtlCol="0">
            <a:spAutoFit/>
          </a:bodyPr>
          <a:lstStyle/>
          <a:p>
            <a:r>
              <a:rPr lang="en-US" b="1" dirty="0">
                <a:solidFill>
                  <a:schemeClr val="tx2"/>
                </a:solidFill>
              </a:rPr>
              <a:t>Read last</a:t>
            </a:r>
          </a:p>
        </p:txBody>
      </p:sp>
    </p:spTree>
    <p:extLst>
      <p:ext uri="{BB962C8B-B14F-4D97-AF65-F5344CB8AC3E}">
        <p14:creationId xmlns:p14="http://schemas.microsoft.com/office/powerpoint/2010/main" val="42489930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ABE5B1-F192-4863-BDCD-0379AE5130D6}"/>
              </a:ext>
            </a:extLst>
          </p:cNvPr>
          <p:cNvSpPr>
            <a:spLocks noGrp="1"/>
          </p:cNvSpPr>
          <p:nvPr>
            <p:ph type="title"/>
          </p:nvPr>
        </p:nvSpPr>
        <p:spPr>
          <a:xfrm>
            <a:off x="226243" y="131977"/>
            <a:ext cx="4766381" cy="330746"/>
          </a:xfrm>
        </p:spPr>
        <p:txBody>
          <a:bodyPr>
            <a:normAutofit/>
          </a:bodyPr>
          <a:lstStyle/>
          <a:p>
            <a:r>
              <a:rPr lang="en-US" sz="1400" dirty="0"/>
              <a:t>Answer Key for Contrast Checker Practice Exercise</a:t>
            </a:r>
          </a:p>
        </p:txBody>
      </p:sp>
      <p:sp>
        <p:nvSpPr>
          <p:cNvPr id="2" name="TextBox 1">
            <a:extLst>
              <a:ext uri="{FF2B5EF4-FFF2-40B4-BE49-F238E27FC236}">
                <a16:creationId xmlns:a16="http://schemas.microsoft.com/office/drawing/2014/main" id="{07540F0C-D59C-4755-BB60-523DFA1D5ACD}"/>
              </a:ext>
            </a:extLst>
          </p:cNvPr>
          <p:cNvSpPr txBox="1"/>
          <p:nvPr/>
        </p:nvSpPr>
        <p:spPr>
          <a:xfrm>
            <a:off x="2036168" y="434954"/>
            <a:ext cx="3175000" cy="584775"/>
          </a:xfrm>
          <a:prstGeom prst="rect">
            <a:avLst/>
          </a:prstGeom>
          <a:noFill/>
        </p:spPr>
        <p:txBody>
          <a:bodyPr wrap="square" rtlCol="0">
            <a:spAutoFit/>
          </a:bodyPr>
          <a:lstStyle/>
          <a:p>
            <a:pPr algn="ctr"/>
            <a:r>
              <a:rPr lang="en-US" sz="1600" b="1" dirty="0">
                <a:hlinkClick r:id="rId2"/>
              </a:rPr>
              <a:t>Video answer key for Contrast Checker practice exercise</a:t>
            </a:r>
            <a:endParaRPr lang="en-US" sz="1600" b="1" dirty="0"/>
          </a:p>
        </p:txBody>
      </p:sp>
      <p:sp>
        <p:nvSpPr>
          <p:cNvPr id="4" name="TextBox 3">
            <a:extLst>
              <a:ext uri="{FF2B5EF4-FFF2-40B4-BE49-F238E27FC236}">
                <a16:creationId xmlns:a16="http://schemas.microsoft.com/office/drawing/2014/main" id="{F9D2CD7E-9A33-4128-A4E4-732D97C56C96}"/>
              </a:ext>
            </a:extLst>
          </p:cNvPr>
          <p:cNvSpPr txBox="1"/>
          <p:nvPr/>
        </p:nvSpPr>
        <p:spPr>
          <a:xfrm>
            <a:off x="5400675" y="462722"/>
            <a:ext cx="6565082" cy="523220"/>
          </a:xfrm>
          <a:prstGeom prst="rect">
            <a:avLst/>
          </a:prstGeom>
          <a:noFill/>
        </p:spPr>
        <p:txBody>
          <a:bodyPr wrap="square" rtlCol="0">
            <a:spAutoFit/>
          </a:bodyPr>
          <a:lstStyle/>
          <a:p>
            <a:r>
              <a:rPr lang="en-US" sz="1400" b="1" dirty="0">
                <a:solidFill>
                  <a:schemeClr val="accent3">
                    <a:lumMod val="75000"/>
                  </a:schemeClr>
                </a:solidFill>
              </a:rPr>
              <a:t>Note: there are not singular correct answers for the second and third questions, but you can try to replicate the correct answers I’ve provided.</a:t>
            </a:r>
          </a:p>
        </p:txBody>
      </p:sp>
      <p:sp>
        <p:nvSpPr>
          <p:cNvPr id="9" name="TextBox 8">
            <a:extLst>
              <a:ext uri="{FF2B5EF4-FFF2-40B4-BE49-F238E27FC236}">
                <a16:creationId xmlns:a16="http://schemas.microsoft.com/office/drawing/2014/main" id="{3002028C-A41B-4AF8-B5C5-CEE1A3C456C6}"/>
              </a:ext>
            </a:extLst>
          </p:cNvPr>
          <p:cNvSpPr txBox="1"/>
          <p:nvPr/>
        </p:nvSpPr>
        <p:spPr>
          <a:xfrm>
            <a:off x="461476" y="802427"/>
            <a:ext cx="1828801" cy="307777"/>
          </a:xfrm>
          <a:prstGeom prst="rect">
            <a:avLst/>
          </a:prstGeom>
          <a:noFill/>
        </p:spPr>
        <p:txBody>
          <a:bodyPr wrap="square" rtlCol="0">
            <a:spAutoFit/>
          </a:bodyPr>
          <a:lstStyle/>
          <a:p>
            <a:r>
              <a:rPr lang="en-US" sz="1400" b="1" dirty="0">
                <a:solidFill>
                  <a:schemeClr val="tx2"/>
                </a:solidFill>
              </a:rPr>
              <a:t>Color pairing #1</a:t>
            </a:r>
          </a:p>
        </p:txBody>
      </p:sp>
      <p:pic>
        <p:nvPicPr>
          <p:cNvPr id="14" name="Picture 13" descr="Circular light magenta button with a darker magenta question mark icon">
            <a:extLst>
              <a:ext uri="{FF2B5EF4-FFF2-40B4-BE49-F238E27FC236}">
                <a16:creationId xmlns:a16="http://schemas.microsoft.com/office/drawing/2014/main" id="{E9EFD2D7-1229-4379-BE15-B7D862F48BD6}"/>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54686" y="1152144"/>
            <a:ext cx="1289304" cy="1289304"/>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6EED2201-544B-492F-A6A5-043BB5861AF1}"/>
              </a:ext>
            </a:extLst>
          </p:cNvPr>
          <p:cNvSpPr txBox="1"/>
          <p:nvPr/>
        </p:nvSpPr>
        <p:spPr>
          <a:xfrm>
            <a:off x="1530962" y="1219598"/>
            <a:ext cx="3689350" cy="1427955"/>
          </a:xfrm>
          <a:prstGeom prst="rect">
            <a:avLst/>
          </a:prstGeom>
          <a:noFill/>
        </p:spPr>
        <p:txBody>
          <a:bodyPr wrap="square" rtlCol="0">
            <a:spAutoFit/>
          </a:bodyPr>
          <a:lstStyle/>
          <a:p>
            <a:pPr>
              <a:lnSpc>
                <a:spcPct val="114000"/>
              </a:lnSpc>
              <a:spcAft>
                <a:spcPts val="700"/>
              </a:spcAft>
            </a:pPr>
            <a:r>
              <a:rPr lang="en-US" sz="1400" b="1" dirty="0">
                <a:solidFill>
                  <a:schemeClr val="tx2"/>
                </a:solidFill>
              </a:rPr>
              <a:t>Is there sufficient contrast between the ? icon’s color and the button’s color? What contrast ratio does the pairing need to achieve and what ratio does it achieve? </a:t>
            </a:r>
          </a:p>
          <a:p>
            <a:pPr>
              <a:lnSpc>
                <a:spcPct val="114000"/>
              </a:lnSpc>
              <a:spcAft>
                <a:spcPts val="700"/>
              </a:spcAft>
            </a:pPr>
            <a:r>
              <a:rPr lang="en-US" sz="1400" b="1" dirty="0">
                <a:solidFill>
                  <a:schemeClr val="accent2">
                    <a:lumMod val="75000"/>
                  </a:schemeClr>
                </a:solidFill>
              </a:rPr>
              <a:t>No, 2:81 &lt; 3:1 (graphical object)</a:t>
            </a:r>
          </a:p>
        </p:txBody>
      </p:sp>
      <p:sp>
        <p:nvSpPr>
          <p:cNvPr id="15" name="TextBox 14">
            <a:extLst>
              <a:ext uri="{FF2B5EF4-FFF2-40B4-BE49-F238E27FC236}">
                <a16:creationId xmlns:a16="http://schemas.microsoft.com/office/drawing/2014/main" id="{955666B8-D093-475C-847B-847A3746AB89}"/>
              </a:ext>
            </a:extLst>
          </p:cNvPr>
          <p:cNvSpPr txBox="1"/>
          <p:nvPr/>
        </p:nvSpPr>
        <p:spPr>
          <a:xfrm>
            <a:off x="5400675" y="1219598"/>
            <a:ext cx="3175000" cy="1427955"/>
          </a:xfrm>
          <a:prstGeom prst="rect">
            <a:avLst/>
          </a:prstGeom>
          <a:noFill/>
        </p:spPr>
        <p:txBody>
          <a:bodyPr wrap="square" rtlCol="0">
            <a:spAutoFit/>
          </a:bodyPr>
          <a:lstStyle/>
          <a:p>
            <a:pPr>
              <a:lnSpc>
                <a:spcPct val="114000"/>
              </a:lnSpc>
              <a:spcAft>
                <a:spcPts val="700"/>
              </a:spcAft>
            </a:pPr>
            <a:r>
              <a:rPr lang="en-US" sz="1400" b="1" dirty="0">
                <a:solidFill>
                  <a:schemeClr val="tx2"/>
                </a:solidFill>
              </a:rPr>
              <a:t>If you answered no, what darker color for the icon would allow this pairing to pass and what contrast ratio would that color achieve?</a:t>
            </a:r>
          </a:p>
          <a:p>
            <a:pPr>
              <a:lnSpc>
                <a:spcPct val="114000"/>
              </a:lnSpc>
              <a:spcAft>
                <a:spcPts val="700"/>
              </a:spcAft>
            </a:pPr>
            <a:r>
              <a:rPr lang="en-US" sz="1400" b="1" dirty="0">
                <a:solidFill>
                  <a:schemeClr val="accent2">
                    <a:lumMod val="75000"/>
                  </a:schemeClr>
                </a:solidFill>
              </a:rPr>
              <a:t>#914088, 3.24:1</a:t>
            </a:r>
          </a:p>
        </p:txBody>
      </p:sp>
      <p:sp>
        <p:nvSpPr>
          <p:cNvPr id="16" name="TextBox 15">
            <a:extLst>
              <a:ext uri="{FF2B5EF4-FFF2-40B4-BE49-F238E27FC236}">
                <a16:creationId xmlns:a16="http://schemas.microsoft.com/office/drawing/2014/main" id="{7D17F5EF-CDB3-45F8-9CB1-BB154B2DE79B}"/>
              </a:ext>
            </a:extLst>
          </p:cNvPr>
          <p:cNvSpPr txBox="1"/>
          <p:nvPr/>
        </p:nvSpPr>
        <p:spPr>
          <a:xfrm>
            <a:off x="8756038" y="1219598"/>
            <a:ext cx="3352800" cy="1427955"/>
          </a:xfrm>
          <a:prstGeom prst="rect">
            <a:avLst/>
          </a:prstGeom>
          <a:noFill/>
        </p:spPr>
        <p:txBody>
          <a:bodyPr wrap="square" rtlCol="0">
            <a:spAutoFit/>
          </a:bodyPr>
          <a:lstStyle/>
          <a:p>
            <a:pPr>
              <a:lnSpc>
                <a:spcPct val="114000"/>
              </a:lnSpc>
              <a:spcAft>
                <a:spcPts val="700"/>
              </a:spcAft>
            </a:pPr>
            <a:r>
              <a:rPr lang="en-US" sz="1400" b="1" dirty="0">
                <a:solidFill>
                  <a:schemeClr val="tx2"/>
                </a:solidFill>
              </a:rPr>
              <a:t>If you answered no, what lighter color for the button would allow this pairing to pass and what contrast ratio would that color achieve?</a:t>
            </a:r>
          </a:p>
          <a:p>
            <a:pPr>
              <a:lnSpc>
                <a:spcPct val="114000"/>
              </a:lnSpc>
              <a:spcAft>
                <a:spcPts val="700"/>
              </a:spcAft>
            </a:pPr>
            <a:r>
              <a:rPr lang="en-US" sz="1400" b="1" dirty="0">
                <a:solidFill>
                  <a:schemeClr val="accent2">
                    <a:lumMod val="75000"/>
                  </a:schemeClr>
                </a:solidFill>
              </a:rPr>
              <a:t>#DFB9D7, 3.16:1</a:t>
            </a:r>
          </a:p>
        </p:txBody>
      </p:sp>
      <p:sp>
        <p:nvSpPr>
          <p:cNvPr id="17" name="TextBox 16">
            <a:extLst>
              <a:ext uri="{FF2B5EF4-FFF2-40B4-BE49-F238E27FC236}">
                <a16:creationId xmlns:a16="http://schemas.microsoft.com/office/drawing/2014/main" id="{3D4F203D-8BC6-4CC3-AE00-9EB5B2383949}"/>
              </a:ext>
            </a:extLst>
          </p:cNvPr>
          <p:cNvSpPr txBox="1"/>
          <p:nvPr/>
        </p:nvSpPr>
        <p:spPr>
          <a:xfrm>
            <a:off x="461476" y="2735732"/>
            <a:ext cx="1828801" cy="307777"/>
          </a:xfrm>
          <a:prstGeom prst="rect">
            <a:avLst/>
          </a:prstGeom>
          <a:noFill/>
        </p:spPr>
        <p:txBody>
          <a:bodyPr wrap="square" rtlCol="0">
            <a:spAutoFit/>
          </a:bodyPr>
          <a:lstStyle/>
          <a:p>
            <a:r>
              <a:rPr lang="en-US" sz="1400" b="1" dirty="0">
                <a:solidFill>
                  <a:schemeClr val="tx2"/>
                </a:solidFill>
              </a:rPr>
              <a:t>Color pairing #2</a:t>
            </a:r>
          </a:p>
        </p:txBody>
      </p:sp>
      <p:sp>
        <p:nvSpPr>
          <p:cNvPr id="18" name="Rectangle 17" descr="Dark blue rectangle with small, not bold, gold text reading Cal">
            <a:extLst>
              <a:ext uri="{FF2B5EF4-FFF2-40B4-BE49-F238E27FC236}">
                <a16:creationId xmlns:a16="http://schemas.microsoft.com/office/drawing/2014/main" id="{FCEDF883-CFD7-45EC-820D-38EA455913FA}"/>
              </a:ext>
            </a:extLst>
          </p:cNvPr>
          <p:cNvSpPr/>
          <p:nvPr/>
        </p:nvSpPr>
        <p:spPr>
          <a:xfrm>
            <a:off x="323851" y="3221938"/>
            <a:ext cx="1117599" cy="5588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4"/>
                </a:solidFill>
                <a:latin typeface="Lucida Bright" panose="02040602050505020304" pitchFamily="18" charset="0"/>
              </a:rPr>
              <a:t>Cal</a:t>
            </a:r>
          </a:p>
        </p:txBody>
      </p:sp>
      <p:sp>
        <p:nvSpPr>
          <p:cNvPr id="19" name="TextBox 18">
            <a:extLst>
              <a:ext uri="{FF2B5EF4-FFF2-40B4-BE49-F238E27FC236}">
                <a16:creationId xmlns:a16="http://schemas.microsoft.com/office/drawing/2014/main" id="{BB7BC15B-02D9-47F9-853E-393212B03E09}"/>
              </a:ext>
            </a:extLst>
          </p:cNvPr>
          <p:cNvSpPr txBox="1"/>
          <p:nvPr/>
        </p:nvSpPr>
        <p:spPr>
          <a:xfrm>
            <a:off x="1530962" y="3142818"/>
            <a:ext cx="3689350" cy="1427955"/>
          </a:xfrm>
          <a:prstGeom prst="rect">
            <a:avLst/>
          </a:prstGeom>
          <a:noFill/>
        </p:spPr>
        <p:txBody>
          <a:bodyPr wrap="square" rtlCol="0">
            <a:spAutoFit/>
          </a:bodyPr>
          <a:lstStyle/>
          <a:p>
            <a:pPr>
              <a:lnSpc>
                <a:spcPct val="114000"/>
              </a:lnSpc>
              <a:spcAft>
                <a:spcPts val="700"/>
              </a:spcAft>
            </a:pPr>
            <a:r>
              <a:rPr lang="en-US" sz="1400" b="1" dirty="0">
                <a:solidFill>
                  <a:schemeClr val="tx2"/>
                </a:solidFill>
              </a:rPr>
              <a:t>Is there sufficient contrast between the text color and the shape color? What contrast ratio does the pairing need to achieve and what ratio does it achieve?</a:t>
            </a:r>
          </a:p>
          <a:p>
            <a:pPr>
              <a:lnSpc>
                <a:spcPct val="114000"/>
              </a:lnSpc>
              <a:spcAft>
                <a:spcPts val="700"/>
              </a:spcAft>
            </a:pPr>
            <a:r>
              <a:rPr lang="en-US" sz="1400" b="1" dirty="0">
                <a:solidFill>
                  <a:schemeClr val="accent2">
                    <a:lumMod val="75000"/>
                  </a:schemeClr>
                </a:solidFill>
              </a:rPr>
              <a:t>No, 3.46:1 &lt; 4.5:1 (normal text)</a:t>
            </a:r>
          </a:p>
        </p:txBody>
      </p:sp>
      <p:sp>
        <p:nvSpPr>
          <p:cNvPr id="20" name="TextBox 19">
            <a:extLst>
              <a:ext uri="{FF2B5EF4-FFF2-40B4-BE49-F238E27FC236}">
                <a16:creationId xmlns:a16="http://schemas.microsoft.com/office/drawing/2014/main" id="{2F10C55B-75DF-44CF-894B-8CD603F3A9DE}"/>
              </a:ext>
            </a:extLst>
          </p:cNvPr>
          <p:cNvSpPr txBox="1"/>
          <p:nvPr/>
        </p:nvSpPr>
        <p:spPr>
          <a:xfrm>
            <a:off x="5400675" y="3142818"/>
            <a:ext cx="3175000" cy="1427955"/>
          </a:xfrm>
          <a:prstGeom prst="rect">
            <a:avLst/>
          </a:prstGeom>
          <a:noFill/>
        </p:spPr>
        <p:txBody>
          <a:bodyPr wrap="square" rtlCol="0">
            <a:spAutoFit/>
          </a:bodyPr>
          <a:lstStyle/>
          <a:p>
            <a:pPr>
              <a:lnSpc>
                <a:spcPct val="114000"/>
              </a:lnSpc>
              <a:spcAft>
                <a:spcPts val="700"/>
              </a:spcAft>
            </a:pPr>
            <a:r>
              <a:rPr lang="en-US" sz="1400" b="1" dirty="0">
                <a:solidFill>
                  <a:schemeClr val="tx2"/>
                </a:solidFill>
              </a:rPr>
              <a:t>If you answered no, what lighter color for the text would allow this pairing to pass and what contrast ratio would that color achieve?</a:t>
            </a:r>
          </a:p>
          <a:p>
            <a:pPr>
              <a:lnSpc>
                <a:spcPct val="114000"/>
              </a:lnSpc>
              <a:spcAft>
                <a:spcPts val="700"/>
              </a:spcAft>
            </a:pPr>
            <a:r>
              <a:rPr lang="en-US" sz="1400" b="1" dirty="0">
                <a:solidFill>
                  <a:schemeClr val="accent2">
                    <a:lumMod val="75000"/>
                  </a:schemeClr>
                </a:solidFill>
              </a:rPr>
              <a:t>#F4DCA4, 4.64:1</a:t>
            </a:r>
          </a:p>
        </p:txBody>
      </p:sp>
      <p:sp>
        <p:nvSpPr>
          <p:cNvPr id="21" name="TextBox 20">
            <a:extLst>
              <a:ext uri="{FF2B5EF4-FFF2-40B4-BE49-F238E27FC236}">
                <a16:creationId xmlns:a16="http://schemas.microsoft.com/office/drawing/2014/main" id="{AAB97176-CFF3-4E0F-A888-4E0D7FC68292}"/>
              </a:ext>
            </a:extLst>
          </p:cNvPr>
          <p:cNvSpPr txBox="1"/>
          <p:nvPr/>
        </p:nvSpPr>
        <p:spPr>
          <a:xfrm>
            <a:off x="8756038" y="3142818"/>
            <a:ext cx="3352800" cy="1427955"/>
          </a:xfrm>
          <a:prstGeom prst="rect">
            <a:avLst/>
          </a:prstGeom>
          <a:noFill/>
        </p:spPr>
        <p:txBody>
          <a:bodyPr wrap="square" rtlCol="0">
            <a:spAutoFit/>
          </a:bodyPr>
          <a:lstStyle/>
          <a:p>
            <a:pPr>
              <a:lnSpc>
                <a:spcPct val="114000"/>
              </a:lnSpc>
              <a:spcAft>
                <a:spcPts val="700"/>
              </a:spcAft>
            </a:pPr>
            <a:r>
              <a:rPr lang="en-US" sz="1400" b="1" dirty="0">
                <a:solidFill>
                  <a:schemeClr val="tx2"/>
                </a:solidFill>
              </a:rPr>
              <a:t>If you answered no, what darker color for the shape would allow this pairing to pass and what contrast ratio would that color achieve?</a:t>
            </a:r>
          </a:p>
          <a:p>
            <a:pPr>
              <a:lnSpc>
                <a:spcPct val="114000"/>
              </a:lnSpc>
              <a:spcAft>
                <a:spcPts val="700"/>
              </a:spcAft>
            </a:pPr>
            <a:r>
              <a:rPr lang="en-US" sz="1400" b="1" dirty="0">
                <a:solidFill>
                  <a:schemeClr val="accent2">
                    <a:lumMod val="75000"/>
                  </a:schemeClr>
                </a:solidFill>
              </a:rPr>
              <a:t>#00527A, 4.67:1</a:t>
            </a:r>
          </a:p>
        </p:txBody>
      </p:sp>
      <p:sp>
        <p:nvSpPr>
          <p:cNvPr id="22" name="TextBox 21">
            <a:extLst>
              <a:ext uri="{FF2B5EF4-FFF2-40B4-BE49-F238E27FC236}">
                <a16:creationId xmlns:a16="http://schemas.microsoft.com/office/drawing/2014/main" id="{B8FB671A-188F-4FE2-96F7-C48E4B88EE56}"/>
              </a:ext>
            </a:extLst>
          </p:cNvPr>
          <p:cNvSpPr txBox="1"/>
          <p:nvPr/>
        </p:nvSpPr>
        <p:spPr>
          <a:xfrm>
            <a:off x="461476" y="4658953"/>
            <a:ext cx="1828801" cy="307777"/>
          </a:xfrm>
          <a:prstGeom prst="rect">
            <a:avLst/>
          </a:prstGeom>
          <a:noFill/>
        </p:spPr>
        <p:txBody>
          <a:bodyPr wrap="square" rtlCol="0">
            <a:spAutoFit/>
          </a:bodyPr>
          <a:lstStyle/>
          <a:p>
            <a:r>
              <a:rPr lang="en-US" sz="1400" b="1" dirty="0">
                <a:solidFill>
                  <a:schemeClr val="tx2"/>
                </a:solidFill>
              </a:rPr>
              <a:t>Color pairing #3</a:t>
            </a:r>
          </a:p>
        </p:txBody>
      </p:sp>
      <p:sp>
        <p:nvSpPr>
          <p:cNvPr id="23" name="Rectangle 22" descr="Gold rectangle with larger, not bold, pink text reading Fiat Lux">
            <a:extLst>
              <a:ext uri="{FF2B5EF4-FFF2-40B4-BE49-F238E27FC236}">
                <a16:creationId xmlns:a16="http://schemas.microsoft.com/office/drawing/2014/main" id="{292D804E-81FE-4218-832D-6AB79F04F4AB}"/>
              </a:ext>
            </a:extLst>
          </p:cNvPr>
          <p:cNvSpPr/>
          <p:nvPr/>
        </p:nvSpPr>
        <p:spPr>
          <a:xfrm>
            <a:off x="323851" y="5145158"/>
            <a:ext cx="1117599" cy="760341"/>
          </a:xfrm>
          <a:prstGeom prst="rect">
            <a:avLst/>
          </a:prstGeom>
          <a:solidFill>
            <a:srgbClr val="FFB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E44C9A"/>
                </a:solidFill>
                <a:latin typeface="Arial" panose="020B0604020202020204" pitchFamily="34" charset="0"/>
                <a:cs typeface="Arial" panose="020B0604020202020204" pitchFamily="34" charset="0"/>
              </a:rPr>
              <a:t>Fiat Lux</a:t>
            </a:r>
          </a:p>
        </p:txBody>
      </p:sp>
      <p:sp>
        <p:nvSpPr>
          <p:cNvPr id="24" name="TextBox 23">
            <a:extLst>
              <a:ext uri="{FF2B5EF4-FFF2-40B4-BE49-F238E27FC236}">
                <a16:creationId xmlns:a16="http://schemas.microsoft.com/office/drawing/2014/main" id="{96010CD1-7679-48DD-AEDB-C1D68657FF4D}"/>
              </a:ext>
            </a:extLst>
          </p:cNvPr>
          <p:cNvSpPr txBox="1"/>
          <p:nvPr/>
        </p:nvSpPr>
        <p:spPr>
          <a:xfrm>
            <a:off x="1530962" y="5066039"/>
            <a:ext cx="3689350" cy="1389483"/>
          </a:xfrm>
          <a:prstGeom prst="rect">
            <a:avLst/>
          </a:prstGeom>
          <a:noFill/>
        </p:spPr>
        <p:txBody>
          <a:bodyPr wrap="square" rtlCol="0">
            <a:spAutoFit/>
          </a:bodyPr>
          <a:lstStyle/>
          <a:p>
            <a:pPr>
              <a:lnSpc>
                <a:spcPct val="114000"/>
              </a:lnSpc>
              <a:spcAft>
                <a:spcPts val="700"/>
              </a:spcAft>
            </a:pPr>
            <a:r>
              <a:rPr lang="en-US" sz="1400" b="1" dirty="0">
                <a:solidFill>
                  <a:schemeClr val="tx2"/>
                </a:solidFill>
              </a:rPr>
              <a:t>Is there sufficient contrast between the text color and the shape color? What contrast ratio does the pairing need to achieve and what ratio does it achieve?</a:t>
            </a:r>
          </a:p>
          <a:p>
            <a:pPr>
              <a:lnSpc>
                <a:spcPct val="114000"/>
              </a:lnSpc>
              <a:spcAft>
                <a:spcPts val="700"/>
              </a:spcAft>
            </a:pPr>
            <a:r>
              <a:rPr lang="en-US" sz="1400" b="1" dirty="0">
                <a:solidFill>
                  <a:schemeClr val="accent2">
                    <a:lumMod val="75000"/>
                  </a:schemeClr>
                </a:solidFill>
              </a:rPr>
              <a:t>No, 2.04:1 &lt; 3:1 (large text)</a:t>
            </a:r>
          </a:p>
        </p:txBody>
      </p:sp>
      <p:sp>
        <p:nvSpPr>
          <p:cNvPr id="25" name="TextBox 24">
            <a:extLst>
              <a:ext uri="{FF2B5EF4-FFF2-40B4-BE49-F238E27FC236}">
                <a16:creationId xmlns:a16="http://schemas.microsoft.com/office/drawing/2014/main" id="{C6EF0D67-CDA5-49DF-8BEA-5D5970788C64}"/>
              </a:ext>
            </a:extLst>
          </p:cNvPr>
          <p:cNvSpPr txBox="1"/>
          <p:nvPr/>
        </p:nvSpPr>
        <p:spPr>
          <a:xfrm>
            <a:off x="5400675" y="5066039"/>
            <a:ext cx="3175000" cy="1427955"/>
          </a:xfrm>
          <a:prstGeom prst="rect">
            <a:avLst/>
          </a:prstGeom>
          <a:noFill/>
        </p:spPr>
        <p:txBody>
          <a:bodyPr wrap="square" rtlCol="0">
            <a:spAutoFit/>
          </a:bodyPr>
          <a:lstStyle/>
          <a:p>
            <a:pPr>
              <a:lnSpc>
                <a:spcPct val="114000"/>
              </a:lnSpc>
              <a:spcAft>
                <a:spcPts val="700"/>
              </a:spcAft>
            </a:pPr>
            <a:r>
              <a:rPr lang="en-US" sz="1400" b="1" dirty="0">
                <a:solidFill>
                  <a:schemeClr val="tx2"/>
                </a:solidFill>
              </a:rPr>
              <a:t>If you answered no, what darker color for the text would allow this pairing to pass and what contrast ratio would that color achieve?</a:t>
            </a:r>
          </a:p>
          <a:p>
            <a:pPr>
              <a:lnSpc>
                <a:spcPct val="114000"/>
              </a:lnSpc>
              <a:spcAft>
                <a:spcPts val="700"/>
              </a:spcAft>
            </a:pPr>
            <a:r>
              <a:rPr lang="en-US" sz="1400" b="1" dirty="0">
                <a:solidFill>
                  <a:schemeClr val="accent2">
                    <a:lumMod val="75000"/>
                  </a:schemeClr>
                </a:solidFill>
              </a:rPr>
              <a:t>#C31D73, 3.17:1</a:t>
            </a:r>
          </a:p>
        </p:txBody>
      </p:sp>
      <p:sp>
        <p:nvSpPr>
          <p:cNvPr id="26" name="TextBox 25">
            <a:extLst>
              <a:ext uri="{FF2B5EF4-FFF2-40B4-BE49-F238E27FC236}">
                <a16:creationId xmlns:a16="http://schemas.microsoft.com/office/drawing/2014/main" id="{1A9B40DB-FF10-4BE4-8757-172373E75C9F}"/>
              </a:ext>
            </a:extLst>
          </p:cNvPr>
          <p:cNvSpPr txBox="1"/>
          <p:nvPr/>
        </p:nvSpPr>
        <p:spPr>
          <a:xfrm>
            <a:off x="8756038" y="5066039"/>
            <a:ext cx="3352800" cy="1427955"/>
          </a:xfrm>
          <a:prstGeom prst="rect">
            <a:avLst/>
          </a:prstGeom>
          <a:noFill/>
        </p:spPr>
        <p:txBody>
          <a:bodyPr wrap="square" rtlCol="0">
            <a:spAutoFit/>
          </a:bodyPr>
          <a:lstStyle/>
          <a:p>
            <a:pPr>
              <a:lnSpc>
                <a:spcPct val="114000"/>
              </a:lnSpc>
              <a:spcAft>
                <a:spcPts val="700"/>
              </a:spcAft>
            </a:pPr>
            <a:r>
              <a:rPr lang="en-US" sz="1400" b="1" dirty="0">
                <a:solidFill>
                  <a:schemeClr val="tx2"/>
                </a:solidFill>
              </a:rPr>
              <a:t>If you answered no, what lighter color for the shape would allow this pairing to pass and what contrast ratio would that color achieve?</a:t>
            </a:r>
          </a:p>
          <a:p>
            <a:pPr>
              <a:lnSpc>
                <a:spcPct val="114000"/>
              </a:lnSpc>
              <a:spcAft>
                <a:spcPts val="700"/>
              </a:spcAft>
            </a:pPr>
            <a:r>
              <a:rPr lang="en-US" sz="1400" b="1" dirty="0">
                <a:solidFill>
                  <a:schemeClr val="accent2">
                    <a:lumMod val="75000"/>
                  </a:schemeClr>
                </a:solidFill>
              </a:rPr>
              <a:t>#FFEABD, 3.06:1</a:t>
            </a:r>
          </a:p>
        </p:txBody>
      </p:sp>
    </p:spTree>
    <p:extLst>
      <p:ext uri="{BB962C8B-B14F-4D97-AF65-F5344CB8AC3E}">
        <p14:creationId xmlns:p14="http://schemas.microsoft.com/office/powerpoint/2010/main" val="7881297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Next feature to discuss are the RTE's list controls">
            <a:extLst>
              <a:ext uri="{FF2B5EF4-FFF2-40B4-BE49-F238E27FC236}">
                <a16:creationId xmlns:a16="http://schemas.microsoft.com/office/drawing/2014/main" id="{E07888A5-DE4F-4492-9202-AE9BAB25AB31}"/>
              </a:ext>
            </a:extLst>
          </p:cNvPr>
          <p:cNvSpPr/>
          <p:nvPr/>
        </p:nvSpPr>
        <p:spPr>
          <a:xfrm>
            <a:off x="7387062" y="655150"/>
            <a:ext cx="979168" cy="383075"/>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E6867F74-4598-4DC2-8529-75E2E59549F6}"/>
              </a:ext>
            </a:extLst>
          </p:cNvPr>
          <p:cNvSpPr>
            <a:spLocks noGrp="1"/>
          </p:cNvSpPr>
          <p:nvPr>
            <p:ph type="title"/>
          </p:nvPr>
        </p:nvSpPr>
        <p:spPr/>
        <p:txBody>
          <a:bodyPr/>
          <a:lstStyle/>
          <a:p>
            <a:r>
              <a:rPr lang="en-US" dirty="0"/>
              <a:t>Lists</a:t>
            </a:r>
          </a:p>
        </p:txBody>
      </p:sp>
      <p:sp>
        <p:nvSpPr>
          <p:cNvPr id="11" name="Content Placeholder 10">
            <a:extLst>
              <a:ext uri="{FF2B5EF4-FFF2-40B4-BE49-F238E27FC236}">
                <a16:creationId xmlns:a16="http://schemas.microsoft.com/office/drawing/2014/main" id="{B640439D-1829-43A1-A7A2-376FBB1292A3}"/>
              </a:ext>
            </a:extLst>
          </p:cNvPr>
          <p:cNvSpPr>
            <a:spLocks noGrp="1"/>
          </p:cNvSpPr>
          <p:nvPr>
            <p:ph sz="half" idx="1"/>
          </p:nvPr>
        </p:nvSpPr>
        <p:spPr/>
        <p:txBody>
          <a:bodyPr/>
          <a:lstStyle/>
          <a:p>
            <a:pPr marL="0" indent="0">
              <a:buNone/>
            </a:pPr>
            <a:r>
              <a:rPr lang="en-US" dirty="0"/>
              <a:t>Make sure to use these list controls when creating lists. They are what programs lists so that they can be recognized by assistive technologies as lists, which enables users to infer the purposeful connections you intend between list items.</a:t>
            </a:r>
          </a:p>
          <a:p>
            <a:pPr marL="0" indent="0">
              <a:buNone/>
            </a:pPr>
            <a:r>
              <a:rPr lang="en-US" dirty="0"/>
              <a:t>Do not create lists by just manually typing in numbers, letters or dashes to introduce list items. Assistive technologies will not be able to recognize those as lists, and users will not be able to infer the purposeful connections between list items you intended to convey.</a:t>
            </a:r>
          </a:p>
        </p:txBody>
      </p:sp>
    </p:spTree>
    <p:extLst>
      <p:ext uri="{BB962C8B-B14F-4D97-AF65-F5344CB8AC3E}">
        <p14:creationId xmlns:p14="http://schemas.microsoft.com/office/powerpoint/2010/main" val="1245863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The next feature to discuss is links">
            <a:extLst>
              <a:ext uri="{FF2B5EF4-FFF2-40B4-BE49-F238E27FC236}">
                <a16:creationId xmlns:a16="http://schemas.microsoft.com/office/drawing/2014/main" id="{6C9564DB-6672-4AD2-8A6B-67EABB90834E}"/>
              </a:ext>
            </a:extLst>
          </p:cNvPr>
          <p:cNvSpPr/>
          <p:nvPr/>
        </p:nvSpPr>
        <p:spPr>
          <a:xfrm>
            <a:off x="2109787" y="971550"/>
            <a:ext cx="385763" cy="349789"/>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E6867F74-4598-4DC2-8529-75E2E59549F6}"/>
              </a:ext>
            </a:extLst>
          </p:cNvPr>
          <p:cNvSpPr>
            <a:spLocks noGrp="1"/>
          </p:cNvSpPr>
          <p:nvPr>
            <p:ph type="title"/>
          </p:nvPr>
        </p:nvSpPr>
        <p:spPr/>
        <p:txBody>
          <a:bodyPr/>
          <a:lstStyle/>
          <a:p>
            <a:r>
              <a:rPr lang="en-US" dirty="0">
                <a:solidFill>
                  <a:schemeClr val="accent3"/>
                </a:solidFill>
              </a:rPr>
              <a:t>Links</a:t>
            </a:r>
          </a:p>
        </p:txBody>
      </p:sp>
      <p:sp>
        <p:nvSpPr>
          <p:cNvPr id="11" name="Content Placeholder 10">
            <a:extLst>
              <a:ext uri="{FF2B5EF4-FFF2-40B4-BE49-F238E27FC236}">
                <a16:creationId xmlns:a16="http://schemas.microsoft.com/office/drawing/2014/main" id="{B640439D-1829-43A1-A7A2-376FBB1292A3}"/>
              </a:ext>
            </a:extLst>
          </p:cNvPr>
          <p:cNvSpPr>
            <a:spLocks noGrp="1"/>
          </p:cNvSpPr>
          <p:nvPr>
            <p:ph sz="half" idx="1"/>
          </p:nvPr>
        </p:nvSpPr>
        <p:spPr>
          <a:xfrm>
            <a:off x="838201" y="2458082"/>
            <a:ext cx="10515597" cy="3855632"/>
          </a:xfrm>
        </p:spPr>
        <p:txBody>
          <a:bodyPr>
            <a:normAutofit/>
          </a:bodyPr>
          <a:lstStyle/>
          <a:p>
            <a:pPr marL="0" indent="0">
              <a:spcAft>
                <a:spcPts val="800"/>
              </a:spcAft>
              <a:buNone/>
            </a:pPr>
            <a:r>
              <a:rPr lang="en-US" sz="1800" dirty="0">
                <a:solidFill>
                  <a:schemeClr val="accent1"/>
                </a:solidFill>
              </a:rPr>
              <a:t>Ensure that your link text is unique and descriptive. (Link text is text that hosts a hyperlink, like the three examples in the sentence below.)</a:t>
            </a:r>
          </a:p>
          <a:p>
            <a:pPr marL="0" indent="0">
              <a:spcAft>
                <a:spcPts val="800"/>
              </a:spcAft>
              <a:buNone/>
            </a:pPr>
            <a:r>
              <a:rPr lang="en-US" sz="1800" dirty="0"/>
              <a:t>Don’t use “</a:t>
            </a:r>
            <a:r>
              <a:rPr lang="en-US" sz="1800" dirty="0">
                <a:hlinkClick r:id="rId2"/>
              </a:rPr>
              <a:t>click here</a:t>
            </a:r>
            <a:r>
              <a:rPr lang="en-US" sz="1800" dirty="0"/>
              <a:t>,” “</a:t>
            </a:r>
            <a:r>
              <a:rPr lang="en-US" sz="1800" dirty="0">
                <a:hlinkClick r:id="rId2"/>
              </a:rPr>
              <a:t>learn more</a:t>
            </a:r>
            <a:r>
              <a:rPr lang="en-US" sz="1800" dirty="0"/>
              <a:t>,” “</a:t>
            </a:r>
            <a:r>
              <a:rPr lang="en-US" sz="1800" dirty="0">
                <a:hlinkClick r:id="rId2"/>
              </a:rPr>
              <a:t>this link</a:t>
            </a:r>
            <a:r>
              <a:rPr lang="en-US" sz="1800" dirty="0"/>
              <a:t>,” or any other generic link text.</a:t>
            </a:r>
          </a:p>
          <a:p>
            <a:pPr marL="0" indent="0">
              <a:spcAft>
                <a:spcPts val="800"/>
              </a:spcAft>
              <a:buNone/>
            </a:pPr>
            <a:r>
              <a:rPr lang="en-US" sz="1800" dirty="0">
                <a:solidFill>
                  <a:schemeClr val="accent1"/>
                </a:solidFill>
              </a:rPr>
              <a:t>We want users to be able to get a sense of where a link will take them just by reading the link text. That way, yo</a:t>
            </a:r>
            <a:r>
              <a:rPr lang="en-US" sz="1800" dirty="0"/>
              <a:t>u can spare everyone </a:t>
            </a:r>
            <a:r>
              <a:rPr lang="en-US" sz="1800" dirty="0">
                <a:solidFill>
                  <a:schemeClr val="accent1"/>
                </a:solidFill>
              </a:rPr>
              <a:t>the extra work of having to read surrounding sentences to get a sense of where links will take them, which makes finding links a lot easier.</a:t>
            </a:r>
          </a:p>
          <a:p>
            <a:pPr marL="0" indent="0">
              <a:spcAft>
                <a:spcPts val="800"/>
              </a:spcAft>
              <a:buNone/>
            </a:pPr>
            <a:r>
              <a:rPr lang="en-US" sz="1800" dirty="0"/>
              <a:t>And more importantly, there are ways screen reader users encounter links where they don’t even have the opportunity to explore surrounding sentences — all they get is the link text — so they’ll be relying on the link text alone to help them understand where each link directs.</a:t>
            </a:r>
            <a:endParaRPr lang="en-US" sz="1800" dirty="0">
              <a:solidFill>
                <a:schemeClr val="accent1"/>
              </a:solidFill>
            </a:endParaRPr>
          </a:p>
        </p:txBody>
      </p:sp>
    </p:spTree>
    <p:extLst>
      <p:ext uri="{BB962C8B-B14F-4D97-AF65-F5344CB8AC3E}">
        <p14:creationId xmlns:p14="http://schemas.microsoft.com/office/powerpoint/2010/main" val="32347278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217BA-E647-482A-9A21-5972EDEC05EB}"/>
              </a:ext>
            </a:extLst>
          </p:cNvPr>
          <p:cNvSpPr>
            <a:spLocks noGrp="1"/>
          </p:cNvSpPr>
          <p:nvPr>
            <p:ph type="title"/>
          </p:nvPr>
        </p:nvSpPr>
        <p:spPr/>
        <p:txBody>
          <a:bodyPr/>
          <a:lstStyle/>
          <a:p>
            <a:r>
              <a:rPr lang="en-US" dirty="0"/>
              <a:t>More Link Guidance</a:t>
            </a:r>
          </a:p>
        </p:txBody>
      </p:sp>
      <p:sp>
        <p:nvSpPr>
          <p:cNvPr id="3" name="Content Placeholder 2">
            <a:extLst>
              <a:ext uri="{FF2B5EF4-FFF2-40B4-BE49-F238E27FC236}">
                <a16:creationId xmlns:a16="http://schemas.microsoft.com/office/drawing/2014/main" id="{6C2FA14F-1191-4350-B257-D5AEF3428809}"/>
              </a:ext>
            </a:extLst>
          </p:cNvPr>
          <p:cNvSpPr>
            <a:spLocks noGrp="1"/>
          </p:cNvSpPr>
          <p:nvPr>
            <p:ph idx="1"/>
          </p:nvPr>
        </p:nvSpPr>
        <p:spPr/>
        <p:txBody>
          <a:bodyPr>
            <a:normAutofit/>
          </a:bodyPr>
          <a:lstStyle/>
          <a:p>
            <a:pPr marL="0" indent="0">
              <a:buNone/>
            </a:pPr>
            <a:r>
              <a:rPr lang="en-US" sz="1800" dirty="0"/>
              <a:t>In addition to being descriptive, </a:t>
            </a:r>
            <a:r>
              <a:rPr lang="en-US" sz="1800" dirty="0">
                <a:solidFill>
                  <a:schemeClr val="accent3"/>
                </a:solidFill>
              </a:rPr>
              <a:t>it’s also important that link text be unique</a:t>
            </a:r>
            <a:r>
              <a:rPr lang="en-US" sz="1800" dirty="0"/>
              <a:t>: as in, no two links that direct to different destinations should use the same link text, because if they did, users wouldn’t have a reliable way of knowing which link went where; they’d only be able to figure that out by clicking on the links, and the whole point of accessible link text is to ensure users can have a sense of each links destination without having to click on and open each link.</a:t>
            </a:r>
          </a:p>
          <a:p>
            <a:pPr marL="0" indent="0">
              <a:buNone/>
            </a:pPr>
            <a:r>
              <a:rPr lang="en-US" sz="1800" dirty="0">
                <a:solidFill>
                  <a:schemeClr val="accent3"/>
                </a:solidFill>
              </a:rPr>
              <a:t>Avoid using URLs as link text.</a:t>
            </a:r>
            <a:r>
              <a:rPr lang="en-US" sz="1800" dirty="0"/>
              <a:t> URLs tend to be long, and they often do a poor job of describing a link’s destination. Only use URLs in print and presentations, and in other situations where users won’t be able to click on link text, so they’ll need to see the full URL in order to know and access the link’s destination.</a:t>
            </a:r>
          </a:p>
          <a:p>
            <a:pPr marL="0" indent="0">
              <a:buNone/>
            </a:pPr>
            <a:r>
              <a:rPr lang="en-US" sz="1800" dirty="0">
                <a:solidFill>
                  <a:schemeClr val="accent3"/>
                </a:solidFill>
              </a:rPr>
              <a:t>If you’re linking to files, include the file type at the end of the link text:</a:t>
            </a:r>
            <a:r>
              <a:rPr lang="en-US" sz="1800" dirty="0"/>
              <a:t> e.g., </a:t>
            </a:r>
            <a:r>
              <a:rPr lang="en-US" sz="1800" dirty="0">
                <a:hlinkClick r:id="rId2"/>
              </a:rPr>
              <a:t>Accessibility Procurement Guidelines (pdf)</a:t>
            </a:r>
            <a:r>
              <a:rPr lang="en-US" sz="1800" dirty="0"/>
              <a:t>. This lets users, especially screen reader users, know that they’re opening or downloading a file, instead of opening a web page, so they’ll better know what to expect and how they should engage with the link’s destination. (So much of accessibility design is just helping users know what to expect, so they don’t have to go through the extra work, and often hassle, of figuring that out on their own in a poorly designed digital environment.)</a:t>
            </a:r>
          </a:p>
        </p:txBody>
      </p:sp>
    </p:spTree>
    <p:extLst>
      <p:ext uri="{BB962C8B-B14F-4D97-AF65-F5344CB8AC3E}">
        <p14:creationId xmlns:p14="http://schemas.microsoft.com/office/powerpoint/2010/main" val="4175938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CAF1C-2D90-4E47-A23E-09FB7DA938C7}"/>
              </a:ext>
            </a:extLst>
          </p:cNvPr>
          <p:cNvSpPr>
            <a:spLocks noGrp="1"/>
          </p:cNvSpPr>
          <p:nvPr>
            <p:ph type="title"/>
          </p:nvPr>
        </p:nvSpPr>
        <p:spPr/>
        <p:txBody>
          <a:bodyPr>
            <a:normAutofit/>
          </a:bodyPr>
          <a:lstStyle/>
          <a:p>
            <a:r>
              <a:rPr lang="en-US" sz="2800" dirty="0"/>
              <a:t>Practice Changing “Bad” Link Text to “Good” Link Text</a:t>
            </a:r>
          </a:p>
        </p:txBody>
      </p:sp>
      <p:sp>
        <p:nvSpPr>
          <p:cNvPr id="3" name="Content Placeholder 2">
            <a:extLst>
              <a:ext uri="{FF2B5EF4-FFF2-40B4-BE49-F238E27FC236}">
                <a16:creationId xmlns:a16="http://schemas.microsoft.com/office/drawing/2014/main" id="{8817E7ED-772A-4962-9A38-8887FBBC1F98}"/>
              </a:ext>
            </a:extLst>
          </p:cNvPr>
          <p:cNvSpPr>
            <a:spLocks noGrp="1"/>
          </p:cNvSpPr>
          <p:nvPr>
            <p:ph idx="1"/>
          </p:nvPr>
        </p:nvSpPr>
        <p:spPr>
          <a:xfrm>
            <a:off x="838200" y="1325880"/>
            <a:ext cx="10515600" cy="2103120"/>
          </a:xfrm>
        </p:spPr>
        <p:txBody>
          <a:bodyPr>
            <a:normAutofit/>
          </a:bodyPr>
          <a:lstStyle/>
          <a:p>
            <a:pPr marL="0" indent="0">
              <a:buNone/>
            </a:pPr>
            <a:r>
              <a:rPr lang="en-US" sz="1400" dirty="0"/>
              <a:t>On the following slide are several links that use “bad” link text: as in, link text that is generic and fails to describe the link’s destination, or that is not unique enough to provide a reliable sense of the link’s destination.</a:t>
            </a:r>
          </a:p>
          <a:p>
            <a:pPr marL="0" indent="0">
              <a:buNone/>
            </a:pPr>
            <a:r>
              <a:rPr lang="en-US" sz="1400" dirty="0"/>
              <a:t>Your job will be to transition those links from having bad link text to having “good” link text: as in, link text that is unique and descriptive enough to provide a reliable sense of the link’s destination.</a:t>
            </a:r>
          </a:p>
          <a:p>
            <a:pPr marL="0" indent="0">
              <a:buNone/>
            </a:pPr>
            <a:r>
              <a:rPr lang="en-US" sz="1400" dirty="0"/>
              <a:t>In most cases, you’ll have to accomplish this by changing what text serves as the link text. In some cases, you’ll also need to adjust the sentence containing or introducing the link.</a:t>
            </a:r>
          </a:p>
        </p:txBody>
      </p:sp>
      <p:sp>
        <p:nvSpPr>
          <p:cNvPr id="4" name="TextBox 3">
            <a:extLst>
              <a:ext uri="{FF2B5EF4-FFF2-40B4-BE49-F238E27FC236}">
                <a16:creationId xmlns:a16="http://schemas.microsoft.com/office/drawing/2014/main" id="{9C9A0F6B-1D7B-4510-8FAE-0DEEB503BC8C}"/>
              </a:ext>
            </a:extLst>
          </p:cNvPr>
          <p:cNvSpPr txBox="1"/>
          <p:nvPr/>
        </p:nvSpPr>
        <p:spPr>
          <a:xfrm>
            <a:off x="838200" y="3393073"/>
            <a:ext cx="4657531" cy="2534027"/>
          </a:xfrm>
          <a:prstGeom prst="rect">
            <a:avLst/>
          </a:prstGeom>
          <a:noFill/>
        </p:spPr>
        <p:txBody>
          <a:bodyPr wrap="square" rtlCol="0">
            <a:spAutoFit/>
          </a:bodyPr>
          <a:lstStyle/>
          <a:p>
            <a:pPr>
              <a:spcAft>
                <a:spcPts val="1400"/>
              </a:spcAft>
            </a:pPr>
            <a:r>
              <a:rPr lang="en-US" sz="1400" b="1" dirty="0">
                <a:solidFill>
                  <a:schemeClr val="accent3">
                    <a:lumMod val="75000"/>
                  </a:schemeClr>
                </a:solidFill>
              </a:rPr>
              <a:t>Examples bad link text:</a:t>
            </a:r>
          </a:p>
          <a:p>
            <a:pPr>
              <a:spcAft>
                <a:spcPts val="1400"/>
              </a:spcAft>
            </a:pPr>
            <a:r>
              <a:rPr lang="en-US" sz="1400" b="1" dirty="0">
                <a:solidFill>
                  <a:schemeClr val="tx2"/>
                </a:solidFill>
              </a:rPr>
              <a:t>Watch this video demonstration of a screen reader reading an accessible PDF. </a:t>
            </a:r>
            <a:r>
              <a:rPr lang="en-US" sz="1400" b="1" dirty="0">
                <a:solidFill>
                  <a:schemeClr val="tx2"/>
                </a:solidFill>
                <a:hlinkClick r:id="rId3"/>
              </a:rPr>
              <a:t>Click here</a:t>
            </a:r>
            <a:r>
              <a:rPr lang="en-US" sz="1400" b="1" dirty="0">
                <a:solidFill>
                  <a:schemeClr val="tx2"/>
                </a:solidFill>
              </a:rPr>
              <a:t>.</a:t>
            </a:r>
          </a:p>
          <a:p>
            <a:pPr>
              <a:spcAft>
                <a:spcPts val="1400"/>
              </a:spcAft>
            </a:pPr>
            <a:r>
              <a:rPr lang="en-US" sz="1400" b="1" dirty="0">
                <a:solidFill>
                  <a:schemeClr val="tx2"/>
                </a:solidFill>
              </a:rPr>
              <a:t>The </a:t>
            </a:r>
            <a:r>
              <a:rPr lang="en-US" sz="1400" b="1" dirty="0">
                <a:solidFill>
                  <a:schemeClr val="tx2"/>
                </a:solidFill>
                <a:hlinkClick r:id="rId4"/>
              </a:rPr>
              <a:t>UC Electronic Accessibility</a:t>
            </a:r>
            <a:r>
              <a:rPr lang="en-US" sz="1400" b="1" dirty="0">
                <a:solidFill>
                  <a:schemeClr val="tx2"/>
                </a:solidFill>
              </a:rPr>
              <a:t> website provides accessible PDF guidance.</a:t>
            </a:r>
          </a:p>
          <a:p>
            <a:pPr>
              <a:spcAft>
                <a:spcPts val="1400"/>
              </a:spcAft>
            </a:pPr>
            <a:r>
              <a:rPr lang="en-US" sz="1400" b="1" dirty="0">
                <a:solidFill>
                  <a:schemeClr val="tx2"/>
                </a:solidFill>
              </a:rPr>
              <a:t>The </a:t>
            </a:r>
            <a:r>
              <a:rPr lang="en-US" sz="1400" b="1" dirty="0">
                <a:solidFill>
                  <a:schemeClr val="tx2"/>
                </a:solidFill>
                <a:hlinkClick r:id="rId5"/>
              </a:rPr>
              <a:t>UC Electronic Accessibility</a:t>
            </a:r>
            <a:r>
              <a:rPr lang="en-US" sz="1400" b="1" dirty="0">
                <a:solidFill>
                  <a:schemeClr val="tx2"/>
                </a:solidFill>
              </a:rPr>
              <a:t> website also provides transcript and captioning guidance.</a:t>
            </a:r>
          </a:p>
          <a:p>
            <a:pPr>
              <a:spcAft>
                <a:spcPts val="1400"/>
              </a:spcAft>
            </a:pPr>
            <a:r>
              <a:rPr lang="en-US" sz="1400" b="1" dirty="0">
                <a:solidFill>
                  <a:schemeClr val="tx2"/>
                </a:solidFill>
              </a:rPr>
              <a:t>Context is important to crafting alt text. </a:t>
            </a:r>
            <a:r>
              <a:rPr lang="en-US" sz="1400" b="1" dirty="0">
                <a:solidFill>
                  <a:schemeClr val="tx2"/>
                </a:solidFill>
                <a:hlinkClick r:id="rId6"/>
              </a:rPr>
              <a:t>Learn more</a:t>
            </a:r>
            <a:r>
              <a:rPr lang="en-US" sz="1400" b="1" dirty="0">
                <a:solidFill>
                  <a:schemeClr val="tx2"/>
                </a:solidFill>
              </a:rPr>
              <a:t>.</a:t>
            </a:r>
          </a:p>
        </p:txBody>
      </p:sp>
      <p:sp>
        <p:nvSpPr>
          <p:cNvPr id="5" name="TextBox 4">
            <a:extLst>
              <a:ext uri="{FF2B5EF4-FFF2-40B4-BE49-F238E27FC236}">
                <a16:creationId xmlns:a16="http://schemas.microsoft.com/office/drawing/2014/main" id="{D6238FF3-5FE5-4044-8B10-905A13E8EB76}"/>
              </a:ext>
            </a:extLst>
          </p:cNvPr>
          <p:cNvSpPr txBox="1"/>
          <p:nvPr/>
        </p:nvSpPr>
        <p:spPr>
          <a:xfrm>
            <a:off x="6096000" y="3393073"/>
            <a:ext cx="4657531" cy="2749471"/>
          </a:xfrm>
          <a:prstGeom prst="rect">
            <a:avLst/>
          </a:prstGeom>
          <a:noFill/>
        </p:spPr>
        <p:txBody>
          <a:bodyPr wrap="square" rtlCol="0">
            <a:spAutoFit/>
          </a:bodyPr>
          <a:lstStyle/>
          <a:p>
            <a:pPr>
              <a:spcAft>
                <a:spcPts val="1400"/>
              </a:spcAft>
            </a:pPr>
            <a:r>
              <a:rPr lang="en-US" sz="1400" b="1" dirty="0">
                <a:solidFill>
                  <a:schemeClr val="accent3">
                    <a:lumMod val="75000"/>
                  </a:schemeClr>
                </a:solidFill>
              </a:rPr>
              <a:t>Transitioned to good link text:</a:t>
            </a:r>
          </a:p>
          <a:p>
            <a:pPr>
              <a:spcAft>
                <a:spcPts val="1400"/>
              </a:spcAft>
            </a:pPr>
            <a:r>
              <a:rPr lang="en-US" sz="1400" b="1" dirty="0">
                <a:solidFill>
                  <a:schemeClr val="tx2"/>
                </a:solidFill>
              </a:rPr>
              <a:t>Watch this </a:t>
            </a:r>
            <a:r>
              <a:rPr lang="en-US" sz="1400" b="1" dirty="0">
                <a:solidFill>
                  <a:schemeClr val="tx2"/>
                </a:solidFill>
                <a:hlinkClick r:id="rId3"/>
              </a:rPr>
              <a:t>video demonstration of a screen reader reading an accessible PDF</a:t>
            </a:r>
            <a:r>
              <a:rPr lang="en-US" sz="1400" b="1" dirty="0">
                <a:solidFill>
                  <a:schemeClr val="tx2"/>
                </a:solidFill>
              </a:rPr>
              <a:t>. </a:t>
            </a:r>
          </a:p>
          <a:p>
            <a:pPr>
              <a:spcAft>
                <a:spcPts val="1400"/>
              </a:spcAft>
            </a:pPr>
            <a:r>
              <a:rPr lang="en-US" sz="1400" b="1" dirty="0">
                <a:solidFill>
                  <a:schemeClr val="tx2"/>
                </a:solidFill>
              </a:rPr>
              <a:t>The UC Electronic Accessibility website provides accessible </a:t>
            </a:r>
            <a:r>
              <a:rPr lang="en-US" sz="1400" b="1" dirty="0">
                <a:solidFill>
                  <a:schemeClr val="tx2"/>
                </a:solidFill>
                <a:hlinkClick r:id="rId4"/>
              </a:rPr>
              <a:t>PDF guidance</a:t>
            </a:r>
            <a:r>
              <a:rPr lang="en-US" sz="1400" b="1" dirty="0">
                <a:solidFill>
                  <a:schemeClr val="tx2"/>
                </a:solidFill>
              </a:rPr>
              <a:t>.</a:t>
            </a:r>
          </a:p>
          <a:p>
            <a:pPr>
              <a:spcAft>
                <a:spcPts val="1400"/>
              </a:spcAft>
            </a:pPr>
            <a:r>
              <a:rPr lang="en-US" sz="1400" b="1" dirty="0">
                <a:solidFill>
                  <a:schemeClr val="tx2"/>
                </a:solidFill>
              </a:rPr>
              <a:t>The UC Electronic Accessibility website also provides </a:t>
            </a:r>
            <a:r>
              <a:rPr lang="en-US" sz="1400" b="1" dirty="0">
                <a:solidFill>
                  <a:schemeClr val="tx2"/>
                </a:solidFill>
                <a:hlinkClick r:id="rId5"/>
              </a:rPr>
              <a:t>transcript and captioning guidance</a:t>
            </a:r>
            <a:r>
              <a:rPr lang="en-US" sz="1400" b="1" dirty="0">
                <a:solidFill>
                  <a:schemeClr val="tx2"/>
                </a:solidFill>
              </a:rPr>
              <a:t>.</a:t>
            </a:r>
          </a:p>
          <a:p>
            <a:pPr>
              <a:spcAft>
                <a:spcPts val="1400"/>
              </a:spcAft>
            </a:pPr>
            <a:r>
              <a:rPr lang="en-US" sz="1400" b="1" dirty="0">
                <a:solidFill>
                  <a:schemeClr val="tx2"/>
                </a:solidFill>
              </a:rPr>
              <a:t>Learn more about the importance of context in crafting </a:t>
            </a:r>
            <a:r>
              <a:rPr lang="en-US" sz="1400" b="1" dirty="0">
                <a:solidFill>
                  <a:schemeClr val="tx2"/>
                </a:solidFill>
                <a:hlinkClick r:id="rId6"/>
              </a:rPr>
              <a:t>alternative text</a:t>
            </a:r>
            <a:r>
              <a:rPr lang="en-US" sz="1400" b="1" dirty="0">
                <a:solidFill>
                  <a:schemeClr val="tx2"/>
                </a:solidFill>
              </a:rPr>
              <a:t>. </a:t>
            </a:r>
          </a:p>
        </p:txBody>
      </p:sp>
      <p:sp>
        <p:nvSpPr>
          <p:cNvPr id="6" name="TextBox 5">
            <a:extLst>
              <a:ext uri="{FF2B5EF4-FFF2-40B4-BE49-F238E27FC236}">
                <a16:creationId xmlns:a16="http://schemas.microsoft.com/office/drawing/2014/main" id="{F0233D2B-AF2F-44BB-B974-F7D64CB91D88}"/>
              </a:ext>
            </a:extLst>
          </p:cNvPr>
          <p:cNvSpPr txBox="1"/>
          <p:nvPr/>
        </p:nvSpPr>
        <p:spPr>
          <a:xfrm>
            <a:off x="2722984" y="6259590"/>
            <a:ext cx="6746033" cy="338554"/>
          </a:xfrm>
          <a:prstGeom prst="rect">
            <a:avLst/>
          </a:prstGeom>
          <a:noFill/>
        </p:spPr>
        <p:txBody>
          <a:bodyPr wrap="square" rtlCol="0">
            <a:spAutoFit/>
          </a:bodyPr>
          <a:lstStyle/>
          <a:p>
            <a:pPr algn="ctr"/>
            <a:r>
              <a:rPr lang="en-US" sz="1600" b="1" dirty="0">
                <a:hlinkClick r:id="rId7"/>
              </a:rPr>
              <a:t>Transitioning example bad link text to good video demonstration</a:t>
            </a:r>
            <a:endParaRPr lang="en-US" sz="1600" b="1" dirty="0"/>
          </a:p>
        </p:txBody>
      </p:sp>
    </p:spTree>
    <p:extLst>
      <p:ext uri="{BB962C8B-B14F-4D97-AF65-F5344CB8AC3E}">
        <p14:creationId xmlns:p14="http://schemas.microsoft.com/office/powerpoint/2010/main" val="16507328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0C6FA-2F27-402E-85A8-43FE48A17B4C}"/>
              </a:ext>
            </a:extLst>
          </p:cNvPr>
          <p:cNvSpPr>
            <a:spLocks noGrp="1"/>
          </p:cNvSpPr>
          <p:nvPr>
            <p:ph type="title"/>
          </p:nvPr>
        </p:nvSpPr>
        <p:spPr/>
        <p:txBody>
          <a:bodyPr/>
          <a:lstStyle/>
          <a:p>
            <a:r>
              <a:rPr lang="en-US" dirty="0"/>
              <a:t>Better Link Text Practice Exercise</a:t>
            </a:r>
          </a:p>
        </p:txBody>
      </p:sp>
      <p:sp>
        <p:nvSpPr>
          <p:cNvPr id="3" name="Content Placeholder 2">
            <a:extLst>
              <a:ext uri="{FF2B5EF4-FFF2-40B4-BE49-F238E27FC236}">
                <a16:creationId xmlns:a16="http://schemas.microsoft.com/office/drawing/2014/main" id="{1CBCE9C9-CECC-4781-962C-31B6A05FF507}"/>
              </a:ext>
            </a:extLst>
          </p:cNvPr>
          <p:cNvSpPr>
            <a:spLocks noGrp="1"/>
          </p:cNvSpPr>
          <p:nvPr>
            <p:ph idx="1"/>
          </p:nvPr>
        </p:nvSpPr>
        <p:spPr>
          <a:xfrm>
            <a:off x="838199" y="643127"/>
            <a:ext cx="10601131" cy="5483353"/>
          </a:xfrm>
        </p:spPr>
        <p:txBody>
          <a:bodyPr>
            <a:normAutofit/>
          </a:bodyPr>
          <a:lstStyle/>
          <a:p>
            <a:pPr marL="0" indent="0">
              <a:spcAft>
                <a:spcPts val="1000"/>
              </a:spcAft>
              <a:buNone/>
            </a:pPr>
            <a:r>
              <a:rPr lang="en-US" sz="1400" dirty="0">
                <a:solidFill>
                  <a:schemeClr val="accent3">
                    <a:lumMod val="75000"/>
                  </a:schemeClr>
                </a:solidFill>
              </a:rPr>
              <a:t>Each sentence below contains link text that is not descriptive (or unique) enough to provide users with a reliable sense of where the link directs. Replace each of those instances of “bad” link text with better link text that is sufficiently unique and descriptive. You may want or need to explore each link to get a sense of what link text would be suitable for it, and in many cases, you may want or need to adjust the link’s entire sentence in order to incorporate better link text.</a:t>
            </a:r>
          </a:p>
          <a:p>
            <a:pPr marL="0" indent="0">
              <a:spcAft>
                <a:spcPts val="1600"/>
              </a:spcAft>
              <a:buNone/>
            </a:pPr>
            <a:r>
              <a:rPr lang="en-US" sz="1400" dirty="0"/>
              <a:t>Check out this </a:t>
            </a:r>
            <a:r>
              <a:rPr lang="en-US" sz="1400" dirty="0">
                <a:hlinkClick r:id="rId2"/>
              </a:rPr>
              <a:t>video</a:t>
            </a:r>
            <a:r>
              <a:rPr lang="en-US" sz="1400" dirty="0"/>
              <a:t> demonstration of a screen reader in action.</a:t>
            </a:r>
          </a:p>
          <a:p>
            <a:pPr marL="0" indent="0">
              <a:spcAft>
                <a:spcPts val="1600"/>
              </a:spcAft>
              <a:buNone/>
            </a:pPr>
            <a:r>
              <a:rPr lang="en-US" sz="1400" dirty="0"/>
              <a:t>This link </a:t>
            </a:r>
            <a:r>
              <a:rPr lang="en-US" sz="1400" dirty="0">
                <a:hlinkClick r:id="rId3"/>
              </a:rPr>
              <a:t>here</a:t>
            </a:r>
            <a:r>
              <a:rPr lang="en-US" sz="1400" dirty="0"/>
              <a:t> will help you get a sense of the Siteimprove accessibility e-Courses available to all UC personnel.</a:t>
            </a:r>
          </a:p>
          <a:p>
            <a:pPr marL="0" indent="0">
              <a:spcAft>
                <a:spcPts val="1600"/>
              </a:spcAft>
              <a:buNone/>
            </a:pPr>
            <a:r>
              <a:rPr lang="en-US" sz="1400" dirty="0"/>
              <a:t>This </a:t>
            </a:r>
            <a:r>
              <a:rPr lang="en-US" sz="1400" dirty="0">
                <a:hlinkClick r:id="rId4"/>
              </a:rPr>
              <a:t>link</a:t>
            </a:r>
            <a:r>
              <a:rPr lang="en-US" sz="1400" dirty="0"/>
              <a:t> introduces the Siteimprove accessibility checker available to all UC personnel.</a:t>
            </a:r>
          </a:p>
          <a:p>
            <a:pPr marL="0" indent="0">
              <a:spcAft>
                <a:spcPts val="1600"/>
              </a:spcAft>
              <a:buNone/>
            </a:pPr>
            <a:r>
              <a:rPr lang="en-US" sz="1400" dirty="0"/>
              <a:t>For Zoom accessibility guidance, visit: </a:t>
            </a:r>
            <a:r>
              <a:rPr lang="en-US" sz="1400" dirty="0">
                <a:hlinkClick r:id="rId5"/>
              </a:rPr>
              <a:t>https://www.ucop.edu/electronic-accessibility/web-developers/productivity-tools/accessibility-with-zoom.html</a:t>
            </a:r>
            <a:r>
              <a:rPr lang="en-US" sz="1400" dirty="0"/>
              <a:t> </a:t>
            </a:r>
          </a:p>
          <a:p>
            <a:pPr marL="0" indent="0">
              <a:spcAft>
                <a:spcPts val="1600"/>
              </a:spcAft>
              <a:buNone/>
            </a:pPr>
            <a:r>
              <a:rPr lang="en-US" sz="1400" dirty="0"/>
              <a:t>This </a:t>
            </a:r>
            <a:r>
              <a:rPr lang="en-US" sz="1400" dirty="0">
                <a:hlinkClick r:id="rId6"/>
              </a:rPr>
              <a:t>video</a:t>
            </a:r>
            <a:r>
              <a:rPr lang="en-US" sz="1400" dirty="0"/>
              <a:t> highlights why it’s so important for organizations to consider accessibility and inclusion for all.</a:t>
            </a:r>
          </a:p>
          <a:p>
            <a:pPr marL="0" indent="0">
              <a:spcAft>
                <a:spcPts val="1600"/>
              </a:spcAft>
              <a:buNone/>
            </a:pPr>
            <a:r>
              <a:rPr lang="en-US" sz="1400" dirty="0"/>
              <a:t>The WebAIM Million project analyzes and reports on the accessibility of the world’s top million websites — </a:t>
            </a:r>
            <a:r>
              <a:rPr lang="en-US" sz="1400" dirty="0">
                <a:hlinkClick r:id="rId7"/>
              </a:rPr>
              <a:t>explore</a:t>
            </a:r>
            <a:r>
              <a:rPr lang="en-US" sz="1400" dirty="0"/>
              <a:t>.</a:t>
            </a:r>
          </a:p>
          <a:p>
            <a:pPr marL="0" indent="0">
              <a:spcAft>
                <a:spcPts val="1600"/>
              </a:spcAft>
              <a:buNone/>
            </a:pPr>
            <a:r>
              <a:rPr lang="en-US" sz="1400" dirty="0"/>
              <a:t>The </a:t>
            </a:r>
            <a:r>
              <a:rPr lang="en-US" sz="1400" dirty="0">
                <a:hlinkClick r:id="rId8"/>
              </a:rPr>
              <a:t>Word-to-PDF and PDF Accessibility Guide</a:t>
            </a:r>
            <a:r>
              <a:rPr lang="en-US" sz="1400" dirty="0"/>
              <a:t> is a great resource for learning more about those topics.</a:t>
            </a:r>
          </a:p>
        </p:txBody>
      </p:sp>
      <p:sp>
        <p:nvSpPr>
          <p:cNvPr id="5" name="TextBox 4">
            <a:extLst>
              <a:ext uri="{FF2B5EF4-FFF2-40B4-BE49-F238E27FC236}">
                <a16:creationId xmlns:a16="http://schemas.microsoft.com/office/drawing/2014/main" id="{8E932EF8-9D28-4DFD-A987-4E29ACC7C6D7}"/>
              </a:ext>
            </a:extLst>
          </p:cNvPr>
          <p:cNvSpPr txBox="1"/>
          <p:nvPr/>
        </p:nvSpPr>
        <p:spPr>
          <a:xfrm>
            <a:off x="2998470" y="6140283"/>
            <a:ext cx="6195060" cy="338554"/>
          </a:xfrm>
          <a:prstGeom prst="rect">
            <a:avLst/>
          </a:prstGeom>
          <a:noFill/>
        </p:spPr>
        <p:txBody>
          <a:bodyPr wrap="square">
            <a:spAutoFit/>
          </a:bodyPr>
          <a:lstStyle/>
          <a:p>
            <a:pPr marL="457200" lvl="1" indent="0">
              <a:spcBef>
                <a:spcPts val="1600"/>
              </a:spcBef>
              <a:buFont typeface="Arial" panose="020B0604020202020204" pitchFamily="34" charset="0"/>
              <a:buNone/>
            </a:pPr>
            <a:r>
              <a:rPr lang="en-US" sz="1600" b="1" dirty="0">
                <a:solidFill>
                  <a:schemeClr val="accent3">
                    <a:lumMod val="75000"/>
                  </a:schemeClr>
                </a:solidFill>
              </a:rPr>
              <a:t>Answer key and video available in the next slide.</a:t>
            </a:r>
          </a:p>
        </p:txBody>
      </p:sp>
    </p:spTree>
    <p:extLst>
      <p:ext uri="{BB962C8B-B14F-4D97-AF65-F5344CB8AC3E}">
        <p14:creationId xmlns:p14="http://schemas.microsoft.com/office/powerpoint/2010/main" val="380810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0C6FA-2F27-402E-85A8-43FE48A17B4C}"/>
              </a:ext>
            </a:extLst>
          </p:cNvPr>
          <p:cNvSpPr>
            <a:spLocks noGrp="1"/>
          </p:cNvSpPr>
          <p:nvPr>
            <p:ph type="title"/>
          </p:nvPr>
        </p:nvSpPr>
        <p:spPr/>
        <p:txBody>
          <a:bodyPr/>
          <a:lstStyle/>
          <a:p>
            <a:r>
              <a:rPr lang="en-US" dirty="0"/>
              <a:t>Answer Key for Better Link Text Practice Exercise</a:t>
            </a:r>
          </a:p>
        </p:txBody>
      </p:sp>
      <p:sp>
        <p:nvSpPr>
          <p:cNvPr id="3" name="Content Placeholder 2">
            <a:extLst>
              <a:ext uri="{FF2B5EF4-FFF2-40B4-BE49-F238E27FC236}">
                <a16:creationId xmlns:a16="http://schemas.microsoft.com/office/drawing/2014/main" id="{1CBCE9C9-CECC-4781-962C-31B6A05FF507}"/>
              </a:ext>
            </a:extLst>
          </p:cNvPr>
          <p:cNvSpPr>
            <a:spLocks noGrp="1"/>
          </p:cNvSpPr>
          <p:nvPr>
            <p:ph idx="1"/>
          </p:nvPr>
        </p:nvSpPr>
        <p:spPr>
          <a:xfrm>
            <a:off x="838199" y="643127"/>
            <a:ext cx="10601131" cy="5483353"/>
          </a:xfrm>
        </p:spPr>
        <p:txBody>
          <a:bodyPr>
            <a:normAutofit/>
          </a:bodyPr>
          <a:lstStyle/>
          <a:p>
            <a:pPr marL="0" indent="0">
              <a:spcAft>
                <a:spcPts val="1000"/>
              </a:spcAft>
              <a:buNone/>
            </a:pPr>
            <a:r>
              <a:rPr lang="en-US" sz="1400" dirty="0">
                <a:solidFill>
                  <a:schemeClr val="accent3">
                    <a:lumMod val="75000"/>
                  </a:schemeClr>
                </a:solidFill>
              </a:rPr>
              <a:t>There are many ways you could’ve improved these links, so your answers will undoubtedly differ from mine, but my answers will demonstrate various ways to incorporate descriptive link text into your text copy.</a:t>
            </a:r>
          </a:p>
          <a:p>
            <a:pPr marL="0" indent="0">
              <a:spcAft>
                <a:spcPts val="1600"/>
              </a:spcAft>
              <a:buNone/>
            </a:pPr>
            <a:r>
              <a:rPr lang="en-US" sz="1400" dirty="0">
                <a:solidFill>
                  <a:schemeClr val="accent3">
                    <a:lumMod val="75000"/>
                  </a:schemeClr>
                </a:solidFill>
                <a:hlinkClick r:id="rId2"/>
              </a:rPr>
              <a:t>Video answer key for Better Link text practice exercise</a:t>
            </a:r>
            <a:endParaRPr lang="en-US" sz="1400" dirty="0">
              <a:solidFill>
                <a:schemeClr val="accent3">
                  <a:lumMod val="75000"/>
                </a:schemeClr>
              </a:solidFill>
            </a:endParaRPr>
          </a:p>
          <a:p>
            <a:pPr marL="0" indent="0">
              <a:spcAft>
                <a:spcPts val="1600"/>
              </a:spcAft>
              <a:buNone/>
            </a:pPr>
            <a:r>
              <a:rPr lang="en-US" sz="1400" dirty="0"/>
              <a:t>Check out this </a:t>
            </a:r>
            <a:r>
              <a:rPr lang="en-US" sz="1400" dirty="0">
                <a:hlinkClick r:id="rId3"/>
              </a:rPr>
              <a:t>video demonstration of a screen reader in action</a:t>
            </a:r>
            <a:r>
              <a:rPr lang="en-US" sz="1400" dirty="0"/>
              <a:t>.</a:t>
            </a:r>
          </a:p>
          <a:p>
            <a:pPr marL="0" indent="0">
              <a:spcAft>
                <a:spcPts val="1600"/>
              </a:spcAft>
              <a:buNone/>
            </a:pPr>
            <a:r>
              <a:rPr lang="en-US" sz="1400" dirty="0"/>
              <a:t>Get a sense of the </a:t>
            </a:r>
            <a:r>
              <a:rPr lang="en-US" sz="1400" dirty="0">
                <a:hlinkClick r:id="rId4"/>
              </a:rPr>
              <a:t>Siteimprove accessibility e-Courses</a:t>
            </a:r>
            <a:r>
              <a:rPr lang="en-US" sz="1400" dirty="0"/>
              <a:t> available to all UC personnel.</a:t>
            </a:r>
          </a:p>
          <a:p>
            <a:pPr marL="0" indent="0">
              <a:spcAft>
                <a:spcPts val="1600"/>
              </a:spcAft>
              <a:buNone/>
            </a:pPr>
            <a:r>
              <a:rPr lang="en-US" sz="1400" dirty="0"/>
              <a:t>There’s also a </a:t>
            </a:r>
            <a:r>
              <a:rPr lang="en-US" sz="1400" dirty="0">
                <a:hlinkClick r:id="rId5"/>
              </a:rPr>
              <a:t>Siteimprove accessibility checker</a:t>
            </a:r>
            <a:r>
              <a:rPr lang="en-US" sz="1400" dirty="0"/>
              <a:t> available to all UC personnel.</a:t>
            </a:r>
          </a:p>
          <a:p>
            <a:pPr marL="0" indent="0">
              <a:spcAft>
                <a:spcPts val="1600"/>
              </a:spcAft>
              <a:buNone/>
            </a:pPr>
            <a:r>
              <a:rPr lang="en-US" sz="1400" dirty="0"/>
              <a:t>Find </a:t>
            </a:r>
            <a:r>
              <a:rPr lang="en-US" sz="1400" dirty="0">
                <a:hlinkClick r:id="rId6"/>
              </a:rPr>
              <a:t>Zoom accessibility guidance</a:t>
            </a:r>
            <a:r>
              <a:rPr lang="en-US" sz="1400" dirty="0"/>
              <a:t>.</a:t>
            </a:r>
          </a:p>
          <a:p>
            <a:pPr marL="0" indent="0">
              <a:spcAft>
                <a:spcPts val="1600"/>
              </a:spcAft>
              <a:buNone/>
            </a:pPr>
            <a:r>
              <a:rPr lang="en-US" sz="1400" dirty="0"/>
              <a:t>This video highlights why it’s so important for organizations to consider </a:t>
            </a:r>
            <a:r>
              <a:rPr lang="en-US" sz="1400" dirty="0">
                <a:hlinkClick r:id="rId7"/>
              </a:rPr>
              <a:t>accessibility and inclusion for all</a:t>
            </a:r>
            <a:r>
              <a:rPr lang="en-US" sz="1400" dirty="0"/>
              <a:t>.</a:t>
            </a:r>
          </a:p>
          <a:p>
            <a:pPr marL="0" indent="0">
              <a:spcAft>
                <a:spcPts val="1600"/>
              </a:spcAft>
              <a:buNone/>
            </a:pPr>
            <a:r>
              <a:rPr lang="en-US" sz="1400" dirty="0"/>
              <a:t>Explore </a:t>
            </a:r>
            <a:r>
              <a:rPr lang="en-US" sz="1400" dirty="0">
                <a:hlinkClick r:id="rId8"/>
              </a:rPr>
              <a:t>The WebAIM Million</a:t>
            </a:r>
            <a:r>
              <a:rPr lang="en-US" sz="1400" dirty="0"/>
              <a:t> project, which analyzes and reports on the accessibility of the world’s top million websites.</a:t>
            </a:r>
          </a:p>
          <a:p>
            <a:pPr marL="0" indent="0">
              <a:spcAft>
                <a:spcPts val="1600"/>
              </a:spcAft>
              <a:buNone/>
            </a:pPr>
            <a:r>
              <a:rPr lang="en-US" sz="1400" dirty="0"/>
              <a:t>The </a:t>
            </a:r>
            <a:r>
              <a:rPr lang="en-US" sz="1400" dirty="0">
                <a:hlinkClick r:id="rId9"/>
              </a:rPr>
              <a:t>Word-to-PDF and PDF Accessibility Guide (pdf)</a:t>
            </a:r>
            <a:r>
              <a:rPr lang="en-US" sz="1400" dirty="0"/>
              <a:t> is a great resource for learning more about those topics.</a:t>
            </a:r>
          </a:p>
        </p:txBody>
      </p:sp>
    </p:spTree>
    <p:extLst>
      <p:ext uri="{BB962C8B-B14F-4D97-AF65-F5344CB8AC3E}">
        <p14:creationId xmlns:p14="http://schemas.microsoft.com/office/powerpoint/2010/main" val="26892022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Next, let's discuss the accessibility considerations involved with the RTE's insert image feature">
            <a:extLst>
              <a:ext uri="{FF2B5EF4-FFF2-40B4-BE49-F238E27FC236}">
                <a16:creationId xmlns:a16="http://schemas.microsoft.com/office/drawing/2014/main" id="{04A6DEFE-AA10-42C4-913C-E08546F24ADC}"/>
              </a:ext>
            </a:extLst>
          </p:cNvPr>
          <p:cNvSpPr/>
          <p:nvPr/>
        </p:nvSpPr>
        <p:spPr>
          <a:xfrm>
            <a:off x="3262814" y="1006495"/>
            <a:ext cx="327409" cy="321791"/>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7CA20F-EC52-45B8-BA71-1A9A9FFD4C8F}"/>
              </a:ext>
            </a:extLst>
          </p:cNvPr>
          <p:cNvSpPr>
            <a:spLocks noGrp="1"/>
          </p:cNvSpPr>
          <p:nvPr>
            <p:ph type="title"/>
          </p:nvPr>
        </p:nvSpPr>
        <p:spPr/>
        <p:txBody>
          <a:bodyPr/>
          <a:lstStyle/>
          <a:p>
            <a:r>
              <a:rPr lang="en-US" dirty="0"/>
              <a:t>Images</a:t>
            </a:r>
          </a:p>
        </p:txBody>
      </p:sp>
      <p:sp>
        <p:nvSpPr>
          <p:cNvPr id="3" name="Content Placeholder 2">
            <a:extLst>
              <a:ext uri="{FF2B5EF4-FFF2-40B4-BE49-F238E27FC236}">
                <a16:creationId xmlns:a16="http://schemas.microsoft.com/office/drawing/2014/main" id="{C823B315-9299-4A7A-A3BF-5F31916FC313}"/>
              </a:ext>
            </a:extLst>
          </p:cNvPr>
          <p:cNvSpPr>
            <a:spLocks noGrp="1"/>
          </p:cNvSpPr>
          <p:nvPr>
            <p:ph sz="half" idx="1"/>
          </p:nvPr>
        </p:nvSpPr>
        <p:spPr/>
        <p:txBody>
          <a:bodyPr>
            <a:normAutofit/>
          </a:bodyPr>
          <a:lstStyle/>
          <a:p>
            <a:pPr marL="0" indent="0">
              <a:buNone/>
            </a:pPr>
            <a:r>
              <a:rPr lang="en-US" sz="1800" dirty="0"/>
              <a:t>“Non-decorative images” (aka, “informative images”) are images that are intended to convey information, either explicitly or implicitly.</a:t>
            </a:r>
          </a:p>
          <a:p>
            <a:pPr marL="0" indent="0">
              <a:buNone/>
            </a:pPr>
            <a:r>
              <a:rPr lang="en-US" sz="1800" dirty="0"/>
              <a:t>When screen readers encounter an image, they will read the image’s alternative text, or “alt text,” so you should </a:t>
            </a:r>
            <a:r>
              <a:rPr lang="en-US" sz="1800" dirty="0">
                <a:solidFill>
                  <a:schemeClr val="accent3"/>
                </a:solidFill>
              </a:rPr>
              <a:t>give non-decorative images succinct, descriptive alt text that conveys the image’s information.</a:t>
            </a:r>
            <a:r>
              <a:rPr lang="en-US" sz="1800" dirty="0"/>
              <a:t> </a:t>
            </a:r>
          </a:p>
          <a:p>
            <a:pPr marL="0" indent="0">
              <a:buNone/>
            </a:pPr>
            <a:r>
              <a:rPr lang="en-US" sz="1800" dirty="0"/>
              <a:t>This WebAIM.org </a:t>
            </a:r>
            <a:r>
              <a:rPr lang="en-US" sz="1800" dirty="0">
                <a:hlinkClick r:id="rId2"/>
              </a:rPr>
              <a:t>Alternative Text</a:t>
            </a:r>
            <a:r>
              <a:rPr lang="en-US" sz="1800" dirty="0"/>
              <a:t> web page provides helpful guidance on crafting alt text.</a:t>
            </a:r>
          </a:p>
          <a:p>
            <a:pPr marL="0" indent="0">
              <a:buNone/>
            </a:pPr>
            <a:r>
              <a:rPr lang="en-US" sz="1800" dirty="0"/>
              <a:t>Be aware that some RTE’s image controls may call alt text something different. For example, the Cascade RTE’s image controls call it “image description.”</a:t>
            </a:r>
          </a:p>
        </p:txBody>
      </p:sp>
      <p:pic>
        <p:nvPicPr>
          <p:cNvPr id="5" name="Picture 4">
            <a:extLst>
              <a:ext uri="{FF2B5EF4-FFF2-40B4-BE49-F238E27FC236}">
                <a16:creationId xmlns:a16="http://schemas.microsoft.com/office/drawing/2014/main" id="{0918D7AE-E641-4AAC-AECC-92E7846F25D4}"/>
              </a:ext>
              <a:ext uri="{C183D7F6-B498-43B3-948B-1728B52AA6E4}">
                <adec:decorative xmlns:adec="http://schemas.microsoft.com/office/drawing/2017/decorative" val="1"/>
              </a:ext>
            </a:extLst>
          </p:cNvPr>
          <p:cNvPicPr>
            <a:picLocks noChangeAspect="1"/>
          </p:cNvPicPr>
          <p:nvPr/>
        </p:nvPicPr>
        <p:blipFill rotWithShape="1">
          <a:blip r:embed="rId3"/>
          <a:srcRect l="-133" t="29138" r="-1"/>
          <a:stretch/>
        </p:blipFill>
        <p:spPr>
          <a:xfrm>
            <a:off x="3163175" y="5756988"/>
            <a:ext cx="5865650" cy="742452"/>
          </a:xfrm>
          <a:prstGeom prst="rect">
            <a:avLst/>
          </a:prstGeom>
          <a:ln>
            <a:solidFill>
              <a:schemeClr val="tx1">
                <a:lumMod val="20000"/>
                <a:lumOff val="80000"/>
              </a:schemeClr>
            </a:solidFill>
          </a:ln>
        </p:spPr>
      </p:pic>
    </p:spTree>
    <p:extLst>
      <p:ext uri="{BB962C8B-B14F-4D97-AF65-F5344CB8AC3E}">
        <p14:creationId xmlns:p14="http://schemas.microsoft.com/office/powerpoint/2010/main" val="13354482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02C5F6-1FF2-4D31-AB07-505F2D26E15C}"/>
              </a:ext>
              <a:ext uri="{C183D7F6-B498-43B3-948B-1728B52AA6E4}">
                <adec:decorative xmlns:adec="http://schemas.microsoft.com/office/drawing/2017/decorative" val="1"/>
              </a:ext>
            </a:extLst>
          </p:cNvPr>
          <p:cNvSpPr/>
          <p:nvPr/>
        </p:nvSpPr>
        <p:spPr>
          <a:xfrm>
            <a:off x="3262814" y="1006495"/>
            <a:ext cx="327409" cy="321791"/>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8B015DB0-6F61-4A17-A52E-771EFD849BEE}"/>
              </a:ext>
            </a:extLst>
          </p:cNvPr>
          <p:cNvSpPr>
            <a:spLocks noGrp="1"/>
          </p:cNvSpPr>
          <p:nvPr>
            <p:ph type="title"/>
          </p:nvPr>
        </p:nvSpPr>
        <p:spPr/>
        <p:txBody>
          <a:bodyPr/>
          <a:lstStyle/>
          <a:p>
            <a:r>
              <a:rPr lang="en-US" dirty="0"/>
              <a:t>Decorative Images</a:t>
            </a:r>
          </a:p>
        </p:txBody>
      </p:sp>
      <p:sp>
        <p:nvSpPr>
          <p:cNvPr id="5" name="Content Placeholder 4">
            <a:extLst>
              <a:ext uri="{FF2B5EF4-FFF2-40B4-BE49-F238E27FC236}">
                <a16:creationId xmlns:a16="http://schemas.microsoft.com/office/drawing/2014/main" id="{613655C9-9001-4579-986B-E01A67CD88D3}"/>
              </a:ext>
            </a:extLst>
          </p:cNvPr>
          <p:cNvSpPr>
            <a:spLocks noGrp="1"/>
          </p:cNvSpPr>
          <p:nvPr>
            <p:ph sz="half" idx="1"/>
          </p:nvPr>
        </p:nvSpPr>
        <p:spPr>
          <a:xfrm>
            <a:off x="838200" y="2458082"/>
            <a:ext cx="10515597" cy="1077433"/>
          </a:xfrm>
        </p:spPr>
        <p:txBody>
          <a:bodyPr>
            <a:normAutofit/>
          </a:bodyPr>
          <a:lstStyle/>
          <a:p>
            <a:pPr marL="0" indent="0">
              <a:buNone/>
            </a:pPr>
            <a:r>
              <a:rPr lang="en-US" sz="1800" dirty="0"/>
              <a:t>“Decorative images” are images that don’t add any unique information to a page. Often, that’s because they are being used solely to enhance the visual design of a page, so there’s no information for them to convey.</a:t>
            </a:r>
          </a:p>
        </p:txBody>
      </p:sp>
      <p:sp>
        <p:nvSpPr>
          <p:cNvPr id="9" name="TextBox 8">
            <a:extLst>
              <a:ext uri="{FF2B5EF4-FFF2-40B4-BE49-F238E27FC236}">
                <a16:creationId xmlns:a16="http://schemas.microsoft.com/office/drawing/2014/main" id="{05FF5106-FAAF-4108-980B-8744BF4CDC4A}"/>
              </a:ext>
            </a:extLst>
          </p:cNvPr>
          <p:cNvSpPr txBox="1"/>
          <p:nvPr/>
        </p:nvSpPr>
        <p:spPr>
          <a:xfrm>
            <a:off x="838200" y="3599522"/>
            <a:ext cx="6458711" cy="2507353"/>
          </a:xfrm>
          <a:prstGeom prst="rect">
            <a:avLst/>
          </a:prstGeom>
          <a:noFill/>
        </p:spPr>
        <p:txBody>
          <a:bodyPr wrap="square">
            <a:spAutoFit/>
          </a:bodyPr>
          <a:lstStyle/>
          <a:p>
            <a:pPr marL="0" indent="0">
              <a:lnSpc>
                <a:spcPct val="114000"/>
              </a:lnSpc>
              <a:spcAft>
                <a:spcPts val="1800"/>
              </a:spcAft>
              <a:buNone/>
            </a:pPr>
            <a:r>
              <a:rPr lang="en-US" sz="1800" b="1" dirty="0">
                <a:solidFill>
                  <a:schemeClr val="accent3"/>
                </a:solidFill>
              </a:rPr>
              <a:t>But sometimes an image would be considered “decorative” because the information it conveys is already provided on the page, such as through nearby text or through another image. </a:t>
            </a:r>
          </a:p>
          <a:p>
            <a:pPr marL="0" indent="0">
              <a:lnSpc>
                <a:spcPct val="114000"/>
              </a:lnSpc>
              <a:buNone/>
            </a:pPr>
            <a:r>
              <a:rPr lang="en-US" sz="1800" b="1" dirty="0">
                <a:solidFill>
                  <a:schemeClr val="accent3"/>
                </a:solidFill>
              </a:rPr>
              <a:t>For example, the image to the right would be considered decorative because the message it sends is just a repeat of the first sentence in this slide.</a:t>
            </a:r>
          </a:p>
        </p:txBody>
      </p:sp>
      <p:pic>
        <p:nvPicPr>
          <p:cNvPr id="8" name="Picture 7">
            <a:extLst>
              <a:ext uri="{FF2B5EF4-FFF2-40B4-BE49-F238E27FC236}">
                <a16:creationId xmlns:a16="http://schemas.microsoft.com/office/drawing/2014/main" id="{3E207590-9509-40D4-B337-5F9649B7484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759959" y="3846956"/>
            <a:ext cx="2994910" cy="1996606"/>
          </a:xfrm>
          <a:prstGeom prst="rect">
            <a:avLst/>
          </a:prstGeom>
        </p:spPr>
      </p:pic>
    </p:spTree>
    <p:extLst>
      <p:ext uri="{BB962C8B-B14F-4D97-AF65-F5344CB8AC3E}">
        <p14:creationId xmlns:p14="http://schemas.microsoft.com/office/powerpoint/2010/main" val="3789760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EB49A-2F67-40A4-9979-A0128AD9BE4F}"/>
              </a:ext>
            </a:extLst>
          </p:cNvPr>
          <p:cNvSpPr>
            <a:spLocks noGrp="1"/>
          </p:cNvSpPr>
          <p:nvPr>
            <p:ph type="title"/>
          </p:nvPr>
        </p:nvSpPr>
        <p:spPr/>
        <p:txBody>
          <a:bodyPr/>
          <a:lstStyle/>
          <a:p>
            <a:r>
              <a:rPr lang="en-US" dirty="0"/>
              <a:t>Hide Decorative Images</a:t>
            </a:r>
          </a:p>
        </p:txBody>
      </p:sp>
      <p:sp>
        <p:nvSpPr>
          <p:cNvPr id="3" name="Content Placeholder 2">
            <a:extLst>
              <a:ext uri="{FF2B5EF4-FFF2-40B4-BE49-F238E27FC236}">
                <a16:creationId xmlns:a16="http://schemas.microsoft.com/office/drawing/2014/main" id="{5E531F9C-253C-4330-A37B-F40B67CEBD5A}"/>
              </a:ext>
            </a:extLst>
          </p:cNvPr>
          <p:cNvSpPr>
            <a:spLocks noGrp="1"/>
          </p:cNvSpPr>
          <p:nvPr>
            <p:ph idx="1"/>
          </p:nvPr>
        </p:nvSpPr>
        <p:spPr/>
        <p:txBody>
          <a:bodyPr/>
          <a:lstStyle/>
          <a:p>
            <a:pPr marL="0" indent="0">
              <a:buNone/>
            </a:pPr>
            <a:r>
              <a:rPr lang="en-US" dirty="0"/>
              <a:t>Screen reader users already encounter a lot of what I call “noise”: meaningless information that obscures a user’s ability to recognize and retain meaningful information, and information that can often cause confusion because users won’t know if it really is meaningless or if there’s something actually meaningful there that’s just not programmed in a way that allows a screen reader to read and interpret it properly.</a:t>
            </a:r>
          </a:p>
          <a:p>
            <a:pPr marL="0" indent="0">
              <a:spcBef>
                <a:spcPts val="1800"/>
              </a:spcBef>
              <a:buNone/>
            </a:pPr>
            <a:r>
              <a:rPr lang="en-US" dirty="0"/>
              <a:t>A big part of accessibility design is simply reducing the amount of noise and potential confusion that assistive technology users have to encounter, and in that spirit, </a:t>
            </a:r>
            <a:r>
              <a:rPr lang="en-US" dirty="0">
                <a:solidFill>
                  <a:schemeClr val="accent1"/>
                </a:solidFill>
              </a:rPr>
              <a:t>you should hide decorative images from screen readers and other assistive technologies</a:t>
            </a:r>
            <a:r>
              <a:rPr lang="en-US" dirty="0"/>
              <a:t>.</a:t>
            </a:r>
          </a:p>
        </p:txBody>
      </p:sp>
    </p:spTree>
    <p:extLst>
      <p:ext uri="{BB962C8B-B14F-4D97-AF65-F5344CB8AC3E}">
        <p14:creationId xmlns:p14="http://schemas.microsoft.com/office/powerpoint/2010/main" val="289034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01863383-5F0C-4818-898F-68213B200A6A}"/>
              </a:ext>
            </a:extLst>
          </p:cNvPr>
          <p:cNvSpPr>
            <a:spLocks noGrp="1"/>
          </p:cNvSpPr>
          <p:nvPr>
            <p:ph type="title"/>
          </p:nvPr>
        </p:nvSpPr>
        <p:spPr/>
        <p:txBody>
          <a:bodyPr/>
          <a:lstStyle/>
          <a:p>
            <a:r>
              <a:rPr lang="en-US" dirty="0"/>
              <a:t>PowerPoint 2016 and 365 Accessibility Part 3</a:t>
            </a:r>
          </a:p>
        </p:txBody>
      </p:sp>
      <p:sp>
        <p:nvSpPr>
          <p:cNvPr id="4" name="Content Placeholder 3">
            <a:extLst>
              <a:ext uri="{FF2B5EF4-FFF2-40B4-BE49-F238E27FC236}">
                <a16:creationId xmlns:a16="http://schemas.microsoft.com/office/drawing/2014/main" id="{941BB6B8-AEFB-46ED-B194-8D201074867B}"/>
              </a:ext>
            </a:extLst>
          </p:cNvPr>
          <p:cNvSpPr>
            <a:spLocks noGrp="1"/>
          </p:cNvSpPr>
          <p:nvPr>
            <p:ph idx="1"/>
          </p:nvPr>
        </p:nvSpPr>
        <p:spPr/>
        <p:txBody>
          <a:bodyPr>
            <a:normAutofit/>
          </a:bodyPr>
          <a:lstStyle/>
          <a:p>
            <a:pPr marL="457200" indent="-457200">
              <a:buFont typeface="+mj-lt"/>
              <a:buAutoNum type="arabicPeriod" startAt="4"/>
            </a:pPr>
            <a:r>
              <a:rPr lang="en-US" sz="1800" dirty="0"/>
              <a:t>Give non-decorative images succinct, descriptive alternative text (alt text)</a:t>
            </a:r>
          </a:p>
          <a:p>
            <a:pPr lvl="1"/>
            <a:r>
              <a:rPr lang="en-US" sz="1800" dirty="0"/>
              <a:t>To access alt text settings:</a:t>
            </a:r>
          </a:p>
          <a:p>
            <a:pPr lvl="2"/>
            <a:r>
              <a:rPr lang="en-US" dirty="0"/>
              <a:t>In PowerPoint 2016, right-click on an image and select Edit Alt Text, if that option is available, or if it’s not, select Format Picture and open the Size and Properties tab</a:t>
            </a:r>
          </a:p>
          <a:p>
            <a:pPr lvl="2">
              <a:spcAft>
                <a:spcPts val="2000"/>
              </a:spcAft>
            </a:pPr>
            <a:r>
              <a:rPr lang="en-US" dirty="0"/>
              <a:t>In PowerPoint 365, right-click on an image and select Edit Alt text</a:t>
            </a:r>
          </a:p>
          <a:p>
            <a:pPr marL="5623560" indent="-457200">
              <a:buFont typeface="+mj-lt"/>
              <a:buAutoNum type="arabicPeriod" startAt="4"/>
            </a:pPr>
            <a:r>
              <a:rPr lang="en-US" sz="1800" dirty="0"/>
              <a:t>You can also hide decorative elements from assistive technologies by adding them to slide Layouts via the Slide Master, accessible through the View ribbon</a:t>
            </a:r>
          </a:p>
        </p:txBody>
      </p:sp>
      <p:pic>
        <p:nvPicPr>
          <p:cNvPr id="22" name="Picture 21" descr="Edit Alt Text is toward to bottom of the menu that appears when you right click on a slide object">
            <a:extLst>
              <a:ext uri="{FF2B5EF4-FFF2-40B4-BE49-F238E27FC236}">
                <a16:creationId xmlns:a16="http://schemas.microsoft.com/office/drawing/2014/main" id="{1763FA03-19F6-4DD2-9D09-67E072B3CDA1}"/>
              </a:ext>
            </a:extLst>
          </p:cNvPr>
          <p:cNvPicPr>
            <a:picLocks noChangeAspect="1"/>
          </p:cNvPicPr>
          <p:nvPr/>
        </p:nvPicPr>
        <p:blipFill>
          <a:blip r:embed="rId2"/>
          <a:stretch>
            <a:fillRect/>
          </a:stretch>
        </p:blipFill>
        <p:spPr>
          <a:xfrm>
            <a:off x="565971" y="2809197"/>
            <a:ext cx="2929163" cy="1872117"/>
          </a:xfrm>
          <a:prstGeom prst="rect">
            <a:avLst/>
          </a:prstGeom>
          <a:ln>
            <a:solidFill>
              <a:schemeClr val="bg2">
                <a:lumMod val="75000"/>
              </a:schemeClr>
            </a:solidFill>
          </a:ln>
        </p:spPr>
      </p:pic>
      <p:sp>
        <p:nvSpPr>
          <p:cNvPr id="34" name="Rectangle 33">
            <a:extLst>
              <a:ext uri="{FF2B5EF4-FFF2-40B4-BE49-F238E27FC236}">
                <a16:creationId xmlns:a16="http://schemas.microsoft.com/office/drawing/2014/main" id="{7B7BCB79-EF91-4BAE-98D7-C43227BC8D4B}"/>
              </a:ext>
              <a:ext uri="{C183D7F6-B498-43B3-948B-1728B52AA6E4}">
                <adec:decorative xmlns:adec="http://schemas.microsoft.com/office/drawing/2017/decorative" val="1"/>
              </a:ext>
            </a:extLst>
          </p:cNvPr>
          <p:cNvSpPr/>
          <p:nvPr/>
        </p:nvSpPr>
        <p:spPr>
          <a:xfrm>
            <a:off x="1379480" y="3069771"/>
            <a:ext cx="1998202" cy="359229"/>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Example of the previous image's alt text">
            <a:extLst>
              <a:ext uri="{FF2B5EF4-FFF2-40B4-BE49-F238E27FC236}">
                <a16:creationId xmlns:a16="http://schemas.microsoft.com/office/drawing/2014/main" id="{C76158B5-0D7D-4E4A-BF84-391A6F0A670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677941" y="2809197"/>
            <a:ext cx="2125603" cy="3108589"/>
          </a:xfrm>
          <a:prstGeom prst="rect">
            <a:avLst/>
          </a:prstGeom>
          <a:ln>
            <a:solidFill>
              <a:schemeClr val="bg2">
                <a:lumMod val="75000"/>
              </a:schemeClr>
            </a:solidFill>
          </a:ln>
        </p:spPr>
      </p:pic>
      <p:sp>
        <p:nvSpPr>
          <p:cNvPr id="35" name="Rectangle 34">
            <a:extLst>
              <a:ext uri="{FF2B5EF4-FFF2-40B4-BE49-F238E27FC236}">
                <a16:creationId xmlns:a16="http://schemas.microsoft.com/office/drawing/2014/main" id="{87EFF2CF-DCBC-49D6-9AEF-72444D725BA5}"/>
              </a:ext>
              <a:ext uri="{C183D7F6-B498-43B3-948B-1728B52AA6E4}">
                <adec:decorative xmlns:adec="http://schemas.microsoft.com/office/drawing/2017/decorative" val="1"/>
              </a:ext>
            </a:extLst>
          </p:cNvPr>
          <p:cNvSpPr/>
          <p:nvPr/>
        </p:nvSpPr>
        <p:spPr>
          <a:xfrm>
            <a:off x="3738563" y="4469605"/>
            <a:ext cx="1993106" cy="743417"/>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descr="Meta alt text: I'd normally mark this image of the view ribbon and highlighted Slide Master button as decorative because I can't think of any alt text I would assign to it that would substantively add to the information already communicated through bullet #5 above, and it's often better to mark an image as decorative rather than repeat information or in other ways contribute to the &quot;noise&quot; that screen reader users have to encounter">
            <a:extLst>
              <a:ext uri="{FF2B5EF4-FFF2-40B4-BE49-F238E27FC236}">
                <a16:creationId xmlns:a16="http://schemas.microsoft.com/office/drawing/2014/main" id="{8D76084F-A997-4D4C-9A67-7800A9AB89E4}"/>
              </a:ext>
              <a:ext uri="{C183D7F6-B498-43B3-948B-1728B52AA6E4}">
                <adec:decorative xmlns:adec="http://schemas.microsoft.com/office/drawing/2017/decorative" val="0"/>
              </a:ext>
            </a:extLst>
          </p:cNvPr>
          <p:cNvPicPr>
            <a:picLocks noChangeAspect="1"/>
          </p:cNvPicPr>
          <p:nvPr/>
        </p:nvPicPr>
        <p:blipFill rotWithShape="1">
          <a:blip r:embed="rId4"/>
          <a:srcRect b="1674"/>
          <a:stretch/>
        </p:blipFill>
        <p:spPr>
          <a:xfrm>
            <a:off x="6334875" y="4438136"/>
            <a:ext cx="5067300" cy="1180059"/>
          </a:xfrm>
          <a:prstGeom prst="rect">
            <a:avLst/>
          </a:prstGeom>
          <a:ln>
            <a:solidFill>
              <a:schemeClr val="bg2">
                <a:lumMod val="75000"/>
              </a:schemeClr>
            </a:solidFill>
          </a:ln>
        </p:spPr>
      </p:pic>
      <p:sp>
        <p:nvSpPr>
          <p:cNvPr id="36" name="Rectangle 35">
            <a:extLst>
              <a:ext uri="{FF2B5EF4-FFF2-40B4-BE49-F238E27FC236}">
                <a16:creationId xmlns:a16="http://schemas.microsoft.com/office/drawing/2014/main" id="{1CEF53E8-5F65-42DD-BE29-93D7B0816938}"/>
              </a:ext>
              <a:ext uri="{C183D7F6-B498-43B3-948B-1728B52AA6E4}">
                <adec:decorative xmlns:adec="http://schemas.microsoft.com/office/drawing/2017/decorative" val="1"/>
              </a:ext>
            </a:extLst>
          </p:cNvPr>
          <p:cNvSpPr/>
          <p:nvPr/>
        </p:nvSpPr>
        <p:spPr>
          <a:xfrm>
            <a:off x="6351359" y="4716273"/>
            <a:ext cx="483074" cy="743417"/>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17009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EB49A-2F67-40A4-9979-A0128AD9BE4F}"/>
              </a:ext>
            </a:extLst>
          </p:cNvPr>
          <p:cNvSpPr>
            <a:spLocks noGrp="1"/>
          </p:cNvSpPr>
          <p:nvPr>
            <p:ph type="title"/>
          </p:nvPr>
        </p:nvSpPr>
        <p:spPr/>
        <p:txBody>
          <a:bodyPr/>
          <a:lstStyle/>
          <a:p>
            <a:r>
              <a:rPr lang="en-US" dirty="0"/>
              <a:t>Hiding Decorative Images</a:t>
            </a:r>
          </a:p>
        </p:txBody>
      </p:sp>
      <p:sp>
        <p:nvSpPr>
          <p:cNvPr id="3" name="Content Placeholder 2">
            <a:extLst>
              <a:ext uri="{FF2B5EF4-FFF2-40B4-BE49-F238E27FC236}">
                <a16:creationId xmlns:a16="http://schemas.microsoft.com/office/drawing/2014/main" id="{5E531F9C-253C-4330-A37B-F40B67CEBD5A}"/>
              </a:ext>
            </a:extLst>
          </p:cNvPr>
          <p:cNvSpPr>
            <a:spLocks noGrp="1"/>
          </p:cNvSpPr>
          <p:nvPr>
            <p:ph idx="1"/>
          </p:nvPr>
        </p:nvSpPr>
        <p:spPr>
          <a:xfrm>
            <a:off x="838200" y="1325880"/>
            <a:ext cx="10515600" cy="2670046"/>
          </a:xfrm>
        </p:spPr>
        <p:txBody>
          <a:bodyPr/>
          <a:lstStyle/>
          <a:p>
            <a:pPr marL="0" indent="0">
              <a:buNone/>
            </a:pPr>
            <a:r>
              <a:rPr lang="en-US" dirty="0"/>
              <a:t>To hide a decorative image from assistive technologies, make sure it has no alternative text or “alt text.”</a:t>
            </a:r>
          </a:p>
          <a:p>
            <a:pPr marL="0" indent="0">
              <a:buNone/>
            </a:pPr>
            <a:r>
              <a:rPr lang="en-US" dirty="0"/>
              <a:t>Leave its alt text field blank or use the HTML equivalent of alt=“”.</a:t>
            </a:r>
          </a:p>
          <a:p>
            <a:pPr marL="0" indent="0">
              <a:buNone/>
            </a:pPr>
            <a:r>
              <a:rPr lang="en-US" dirty="0"/>
              <a:t>Some RTE, in their image controls, provide a means for you to mark an image as decorative (just like how PowerPoint 365 provides that setting in its alt text controls). If such a setting is available, use it to assign an image as decorative.</a:t>
            </a:r>
          </a:p>
          <a:p>
            <a:pPr marL="0" indent="0">
              <a:buNone/>
            </a:pPr>
            <a:endParaRPr lang="en-US" dirty="0"/>
          </a:p>
        </p:txBody>
      </p:sp>
      <p:pic>
        <p:nvPicPr>
          <p:cNvPr id="4" name="Picture 3">
            <a:extLst>
              <a:ext uri="{FF2B5EF4-FFF2-40B4-BE49-F238E27FC236}">
                <a16:creationId xmlns:a16="http://schemas.microsoft.com/office/drawing/2014/main" id="{1EE28031-3EA6-4305-9410-F055CA55169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8200" y="4192183"/>
            <a:ext cx="5857875" cy="1047750"/>
          </a:xfrm>
          <a:prstGeom prst="rect">
            <a:avLst/>
          </a:prstGeom>
          <a:ln>
            <a:solidFill>
              <a:schemeClr val="tx1">
                <a:lumMod val="20000"/>
                <a:lumOff val="80000"/>
              </a:schemeClr>
            </a:solidFill>
          </a:ln>
        </p:spPr>
      </p:pic>
      <p:cxnSp>
        <p:nvCxnSpPr>
          <p:cNvPr id="7" name="Straight Arrow Connector 6">
            <a:extLst>
              <a:ext uri="{FF2B5EF4-FFF2-40B4-BE49-F238E27FC236}">
                <a16:creationId xmlns:a16="http://schemas.microsoft.com/office/drawing/2014/main" id="{1CF8BC77-05FF-43A3-BAB0-3984D3649847}"/>
              </a:ext>
              <a:ext uri="{C183D7F6-B498-43B3-948B-1728B52AA6E4}">
                <adec:decorative xmlns:adec="http://schemas.microsoft.com/office/drawing/2017/decorative" val="1"/>
              </a:ext>
            </a:extLst>
          </p:cNvPr>
          <p:cNvCxnSpPr/>
          <p:nvPr/>
        </p:nvCxnSpPr>
        <p:spPr>
          <a:xfrm flipH="1">
            <a:off x="6807200" y="4363632"/>
            <a:ext cx="698500" cy="0"/>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BA462E3-E45E-46AD-8614-DC359673428D}"/>
              </a:ext>
            </a:extLst>
          </p:cNvPr>
          <p:cNvSpPr txBox="1"/>
          <p:nvPr/>
        </p:nvSpPr>
        <p:spPr>
          <a:xfrm>
            <a:off x="7616825" y="4165538"/>
            <a:ext cx="4318000" cy="1005788"/>
          </a:xfrm>
          <a:prstGeom prst="rect">
            <a:avLst/>
          </a:prstGeom>
          <a:noFill/>
        </p:spPr>
        <p:txBody>
          <a:bodyPr wrap="square" rtlCol="0">
            <a:spAutoFit/>
          </a:bodyPr>
          <a:lstStyle/>
          <a:p>
            <a:pPr>
              <a:lnSpc>
                <a:spcPct val="113000"/>
              </a:lnSpc>
            </a:pPr>
            <a:r>
              <a:rPr lang="en-US" b="1" dirty="0">
                <a:solidFill>
                  <a:schemeClr val="accent6"/>
                </a:solidFill>
              </a:rPr>
              <a:t>For example, the Cascade RTE image controls have a setting for marking images as decorative</a:t>
            </a:r>
          </a:p>
        </p:txBody>
      </p:sp>
    </p:spTree>
    <p:extLst>
      <p:ext uri="{BB962C8B-B14F-4D97-AF65-F5344CB8AC3E}">
        <p14:creationId xmlns:p14="http://schemas.microsoft.com/office/powerpoint/2010/main" val="21616327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Now let's discuss the accessibility considers involved with the insert media feature">
            <a:extLst>
              <a:ext uri="{FF2B5EF4-FFF2-40B4-BE49-F238E27FC236}">
                <a16:creationId xmlns:a16="http://schemas.microsoft.com/office/drawing/2014/main" id="{CDB67651-DDD2-412E-9C30-F9DF3E2D375D}"/>
              </a:ext>
            </a:extLst>
          </p:cNvPr>
          <p:cNvSpPr/>
          <p:nvPr/>
        </p:nvSpPr>
        <p:spPr>
          <a:xfrm>
            <a:off x="3602158" y="1006495"/>
            <a:ext cx="327409" cy="321791"/>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39A7B8-710D-40DC-B721-130BA3241A0C}"/>
              </a:ext>
            </a:extLst>
          </p:cNvPr>
          <p:cNvSpPr>
            <a:spLocks noGrp="1"/>
          </p:cNvSpPr>
          <p:nvPr>
            <p:ph type="title"/>
          </p:nvPr>
        </p:nvSpPr>
        <p:spPr/>
        <p:txBody>
          <a:bodyPr/>
          <a:lstStyle/>
          <a:p>
            <a:r>
              <a:rPr lang="en-US" dirty="0"/>
              <a:t>Media</a:t>
            </a:r>
          </a:p>
        </p:txBody>
      </p:sp>
      <p:sp>
        <p:nvSpPr>
          <p:cNvPr id="3" name="Content Placeholder 2">
            <a:extLst>
              <a:ext uri="{FF2B5EF4-FFF2-40B4-BE49-F238E27FC236}">
                <a16:creationId xmlns:a16="http://schemas.microsoft.com/office/drawing/2014/main" id="{E3340AEF-6FC6-453A-8863-E3E653EF2CDB}"/>
              </a:ext>
            </a:extLst>
          </p:cNvPr>
          <p:cNvSpPr>
            <a:spLocks noGrp="1"/>
          </p:cNvSpPr>
          <p:nvPr>
            <p:ph sz="half" idx="1"/>
          </p:nvPr>
        </p:nvSpPr>
        <p:spPr/>
        <p:txBody>
          <a:bodyPr>
            <a:normAutofit/>
          </a:bodyPr>
          <a:lstStyle/>
          <a:p>
            <a:pPr marL="0" indent="0">
              <a:buNone/>
            </a:pPr>
            <a:r>
              <a:rPr lang="en-US" dirty="0"/>
              <a:t>Any videos you include must be captioned, and any audio you include must be accompanied by a transcript.</a:t>
            </a:r>
          </a:p>
          <a:p>
            <a:pPr marL="0" indent="0">
              <a:buNone/>
            </a:pPr>
            <a:r>
              <a:rPr lang="en-US" dirty="0"/>
              <a:t>Ensure that all media controls — for example, play and pause buttons, scrubbers, volume sliders, etc. — can be used using only </a:t>
            </a:r>
            <a:r>
              <a:rPr lang="en-US" dirty="0">
                <a:hlinkClick r:id="rId2"/>
              </a:rPr>
              <a:t>keyboard commands</a:t>
            </a:r>
            <a:r>
              <a:rPr lang="en-US" dirty="0"/>
              <a:t>.</a:t>
            </a:r>
          </a:p>
          <a:p>
            <a:pPr marL="0" indent="0">
              <a:buNone/>
            </a:pPr>
            <a:r>
              <a:rPr lang="en-US" dirty="0"/>
              <a:t>If you include videos, you may also need to provide an alternate media description that describes key visuals not sufficiently described by the video’s audio.</a:t>
            </a:r>
          </a:p>
          <a:p>
            <a:pPr marL="0" indent="0">
              <a:buNone/>
            </a:pPr>
            <a:endParaRPr lang="en-US" dirty="0"/>
          </a:p>
        </p:txBody>
      </p:sp>
    </p:spTree>
    <p:extLst>
      <p:ext uri="{BB962C8B-B14F-4D97-AF65-F5344CB8AC3E}">
        <p14:creationId xmlns:p14="http://schemas.microsoft.com/office/powerpoint/2010/main" val="13899292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1059-99C8-4F3B-BB2E-5F42C83F22FB}"/>
              </a:ext>
            </a:extLst>
          </p:cNvPr>
          <p:cNvSpPr>
            <a:spLocks noGrp="1"/>
          </p:cNvSpPr>
          <p:nvPr>
            <p:ph type="title"/>
          </p:nvPr>
        </p:nvSpPr>
        <p:spPr/>
        <p:txBody>
          <a:bodyPr>
            <a:normAutofit/>
          </a:bodyPr>
          <a:lstStyle/>
          <a:p>
            <a:r>
              <a:rPr lang="en-US" sz="2800" dirty="0"/>
              <a:t>The GAAD 2021 recording also covers some media topics</a:t>
            </a:r>
          </a:p>
        </p:txBody>
      </p:sp>
      <p:sp>
        <p:nvSpPr>
          <p:cNvPr id="3" name="Content Placeholder 2">
            <a:extLst>
              <a:ext uri="{FF2B5EF4-FFF2-40B4-BE49-F238E27FC236}">
                <a16:creationId xmlns:a16="http://schemas.microsoft.com/office/drawing/2014/main" id="{E848C7E0-2C72-4E47-841C-BF49A01F9B2F}"/>
              </a:ext>
            </a:extLst>
          </p:cNvPr>
          <p:cNvSpPr>
            <a:spLocks noGrp="1"/>
          </p:cNvSpPr>
          <p:nvPr>
            <p:ph idx="1"/>
          </p:nvPr>
        </p:nvSpPr>
        <p:spPr/>
        <p:txBody>
          <a:bodyPr>
            <a:normAutofit/>
          </a:bodyPr>
          <a:lstStyle/>
          <a:p>
            <a:pPr marL="0" indent="0">
              <a:buNone/>
            </a:pPr>
            <a:r>
              <a:rPr lang="en-US" dirty="0"/>
              <a:t>In the </a:t>
            </a:r>
            <a:r>
              <a:rPr lang="en-US" dirty="0">
                <a:hlinkClick r:id="rId2"/>
              </a:rPr>
              <a:t>GAAD 2021 webinar recording</a:t>
            </a:r>
            <a:r>
              <a:rPr lang="en-US" dirty="0"/>
              <a:t>, you’ll also find a session covering captions and alternate video descriptions: Demystifying Captions in Less than 10 Minutes, presented by Stephanie Nielsen (who we also wanted to thank for again creating our GAAD Zoom background).</a:t>
            </a:r>
          </a:p>
          <a:p>
            <a:pPr marL="0" indent="0">
              <a:buNone/>
            </a:pPr>
            <a:r>
              <a:rPr lang="en-US" dirty="0"/>
              <a:t>This session begins around the 31:48 mark.</a:t>
            </a:r>
          </a:p>
        </p:txBody>
      </p:sp>
    </p:spTree>
    <p:extLst>
      <p:ext uri="{BB962C8B-B14F-4D97-AF65-F5344CB8AC3E}">
        <p14:creationId xmlns:p14="http://schemas.microsoft.com/office/powerpoint/2010/main" val="12334444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The last feature we'll discuss is source/html view">
            <a:extLst>
              <a:ext uri="{FF2B5EF4-FFF2-40B4-BE49-F238E27FC236}">
                <a16:creationId xmlns:a16="http://schemas.microsoft.com/office/drawing/2014/main" id="{AC3D4084-3886-4BE5-84E1-5916CD1A8D21}"/>
              </a:ext>
            </a:extLst>
          </p:cNvPr>
          <p:cNvSpPr/>
          <p:nvPr/>
        </p:nvSpPr>
        <p:spPr>
          <a:xfrm>
            <a:off x="4062720" y="1006495"/>
            <a:ext cx="327409" cy="321791"/>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D517B0-40C6-43F4-B7D7-AAE1C1DFD8DC}"/>
              </a:ext>
            </a:extLst>
          </p:cNvPr>
          <p:cNvSpPr>
            <a:spLocks noGrp="1"/>
          </p:cNvSpPr>
          <p:nvPr>
            <p:ph type="title"/>
          </p:nvPr>
        </p:nvSpPr>
        <p:spPr/>
        <p:txBody>
          <a:bodyPr/>
          <a:lstStyle/>
          <a:p>
            <a:r>
              <a:rPr lang="en-US" dirty="0"/>
              <a:t>Source/HTML View</a:t>
            </a:r>
          </a:p>
        </p:txBody>
      </p:sp>
      <p:sp>
        <p:nvSpPr>
          <p:cNvPr id="3" name="Content Placeholder 2">
            <a:extLst>
              <a:ext uri="{FF2B5EF4-FFF2-40B4-BE49-F238E27FC236}">
                <a16:creationId xmlns:a16="http://schemas.microsoft.com/office/drawing/2014/main" id="{94903ED5-DD52-4774-BAC6-69A5BD27DD65}"/>
              </a:ext>
            </a:extLst>
          </p:cNvPr>
          <p:cNvSpPr>
            <a:spLocks noGrp="1"/>
          </p:cNvSpPr>
          <p:nvPr>
            <p:ph sz="half" idx="1"/>
          </p:nvPr>
        </p:nvSpPr>
        <p:spPr>
          <a:xfrm>
            <a:off x="838201" y="2458082"/>
            <a:ext cx="4095749" cy="3752218"/>
          </a:xfrm>
        </p:spPr>
        <p:txBody>
          <a:bodyPr>
            <a:normAutofit/>
          </a:bodyPr>
          <a:lstStyle/>
          <a:p>
            <a:pPr marL="0" indent="0">
              <a:buNone/>
            </a:pPr>
            <a:r>
              <a:rPr lang="en-US" dirty="0"/>
              <a:t>When available in an RTE, the Source/HTML View feature allows you to view and manipulate the HTML programming underlying the content you’ve added and formatted within the RTE’s front-end view. Some RTE allow you to incorporate CSS through the HTML view as well.</a:t>
            </a:r>
          </a:p>
          <a:p>
            <a:pPr marL="0" indent="0">
              <a:buNone/>
            </a:pPr>
            <a:endParaRPr lang="en-US" dirty="0"/>
          </a:p>
        </p:txBody>
      </p:sp>
      <p:pic>
        <p:nvPicPr>
          <p:cNvPr id="5" name="Picture 4" descr="CSS and HTML programming seen through Source view">
            <a:extLst>
              <a:ext uri="{FF2B5EF4-FFF2-40B4-BE49-F238E27FC236}">
                <a16:creationId xmlns:a16="http://schemas.microsoft.com/office/drawing/2014/main" id="{6A712EEC-C1C9-4EC3-AB0E-D4193F02DC89}"/>
              </a:ext>
            </a:extLst>
          </p:cNvPr>
          <p:cNvPicPr>
            <a:picLocks noChangeAspect="1"/>
          </p:cNvPicPr>
          <p:nvPr/>
        </p:nvPicPr>
        <p:blipFill rotWithShape="1">
          <a:blip r:embed="rId2">
            <a:extLst>
              <a:ext uri="{28A0092B-C50C-407E-A947-70E740481C1C}">
                <a14:useLocalDpi xmlns:a14="http://schemas.microsoft.com/office/drawing/2010/main" val="0"/>
              </a:ext>
            </a:extLst>
          </a:blip>
          <a:srcRect l="9484" r="9602"/>
          <a:stretch/>
        </p:blipFill>
        <p:spPr>
          <a:xfrm>
            <a:off x="5429251" y="2317971"/>
            <a:ext cx="5715000" cy="3821027"/>
          </a:xfrm>
          <a:prstGeom prst="rect">
            <a:avLst/>
          </a:prstGeom>
        </p:spPr>
      </p:pic>
    </p:spTree>
    <p:extLst>
      <p:ext uri="{BB962C8B-B14F-4D97-AF65-F5344CB8AC3E}">
        <p14:creationId xmlns:p14="http://schemas.microsoft.com/office/powerpoint/2010/main" val="37113845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CDA5C-FD4C-41A0-AEF9-6B4C4467EB15}"/>
              </a:ext>
            </a:extLst>
          </p:cNvPr>
          <p:cNvSpPr>
            <a:spLocks noGrp="1"/>
          </p:cNvSpPr>
          <p:nvPr>
            <p:ph type="title"/>
          </p:nvPr>
        </p:nvSpPr>
        <p:spPr/>
        <p:txBody>
          <a:bodyPr/>
          <a:lstStyle/>
          <a:p>
            <a:r>
              <a:rPr lang="en-US" dirty="0"/>
              <a:t>Using HTML in RTE</a:t>
            </a:r>
          </a:p>
        </p:txBody>
      </p:sp>
      <p:sp>
        <p:nvSpPr>
          <p:cNvPr id="3" name="Content Placeholder 2">
            <a:extLst>
              <a:ext uri="{FF2B5EF4-FFF2-40B4-BE49-F238E27FC236}">
                <a16:creationId xmlns:a16="http://schemas.microsoft.com/office/drawing/2014/main" id="{225BBF9E-26D5-4F76-B73F-EDB6BACF7414}"/>
              </a:ext>
            </a:extLst>
          </p:cNvPr>
          <p:cNvSpPr>
            <a:spLocks noGrp="1"/>
          </p:cNvSpPr>
          <p:nvPr>
            <p:ph idx="1"/>
          </p:nvPr>
        </p:nvSpPr>
        <p:spPr>
          <a:xfrm>
            <a:off x="838200" y="1325880"/>
            <a:ext cx="10515600" cy="4864608"/>
          </a:xfrm>
        </p:spPr>
        <p:txBody>
          <a:bodyPr>
            <a:normAutofit/>
          </a:bodyPr>
          <a:lstStyle/>
          <a:p>
            <a:pPr marL="0" indent="0">
              <a:buNone/>
            </a:pPr>
            <a:r>
              <a:rPr lang="en-US" dirty="0"/>
              <a:t>If you’re going to be using RTE a lot for your role, it’s worth learning some HTML and maybe some CSS as well.</a:t>
            </a:r>
          </a:p>
          <a:p>
            <a:pPr marL="0" indent="0">
              <a:buNone/>
            </a:pPr>
            <a:r>
              <a:rPr lang="en-US" dirty="0"/>
              <a:t>That knowledge will dramatically expand both your design and accessibility capabilities in RTE, since there are various improvements you may only be able to implement through HTML and CSS.</a:t>
            </a:r>
          </a:p>
          <a:p>
            <a:pPr marL="0" indent="0">
              <a:buNone/>
            </a:pPr>
            <a:r>
              <a:rPr lang="en-US" dirty="0"/>
              <a:t>For example, in some RTE, you may only be able to program table header cells and captions through HTML. You may also have to access and edit HTML in order to effectively remove empty tags that are no longer visible but are still being detected by screen readers, confusing their users.</a:t>
            </a:r>
          </a:p>
          <a:p>
            <a:pPr marL="0" indent="0">
              <a:buNone/>
            </a:pPr>
            <a:r>
              <a:rPr lang="en-US" dirty="0"/>
              <a:t>You may also want to use HTML and CSS to create a complex layout that you otherwise would have only been able to achieve through using tables improperly, for layout purpose.</a:t>
            </a:r>
          </a:p>
        </p:txBody>
      </p:sp>
    </p:spTree>
    <p:extLst>
      <p:ext uri="{BB962C8B-B14F-4D97-AF65-F5344CB8AC3E}">
        <p14:creationId xmlns:p14="http://schemas.microsoft.com/office/powerpoint/2010/main" val="3728137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F8599-F177-4687-8BFB-841791CF1082}"/>
              </a:ext>
            </a:extLst>
          </p:cNvPr>
          <p:cNvSpPr>
            <a:spLocks noGrp="1"/>
          </p:cNvSpPr>
          <p:nvPr>
            <p:ph type="title"/>
          </p:nvPr>
        </p:nvSpPr>
        <p:spPr/>
        <p:txBody>
          <a:bodyPr/>
          <a:lstStyle/>
          <a:p>
            <a:r>
              <a:rPr lang="en-US" dirty="0"/>
              <a:t>PowerPoint 365 Accessibility Part 1</a:t>
            </a:r>
          </a:p>
        </p:txBody>
      </p:sp>
      <p:sp>
        <p:nvSpPr>
          <p:cNvPr id="3" name="Content Placeholder 2">
            <a:extLst>
              <a:ext uri="{FF2B5EF4-FFF2-40B4-BE49-F238E27FC236}">
                <a16:creationId xmlns:a16="http://schemas.microsoft.com/office/drawing/2014/main" id="{63622636-0DD5-498E-8622-F4D9981B5109}"/>
              </a:ext>
            </a:extLst>
          </p:cNvPr>
          <p:cNvSpPr>
            <a:spLocks noGrp="1"/>
          </p:cNvSpPr>
          <p:nvPr>
            <p:ph idx="1"/>
          </p:nvPr>
        </p:nvSpPr>
        <p:spPr>
          <a:xfrm>
            <a:off x="838200" y="1325879"/>
            <a:ext cx="5276850" cy="5267961"/>
          </a:xfrm>
        </p:spPr>
        <p:txBody>
          <a:bodyPr>
            <a:normAutofit/>
          </a:bodyPr>
          <a:lstStyle/>
          <a:p>
            <a:pPr marL="0" indent="0">
              <a:buNone/>
            </a:pPr>
            <a:r>
              <a:rPr lang="en-US" sz="1800" dirty="0"/>
              <a:t>The following features and functionality are new to PowerPoint 365:</a:t>
            </a:r>
          </a:p>
          <a:p>
            <a:pPr marL="457200" indent="-457200">
              <a:buFont typeface="+mj-lt"/>
              <a:buAutoNum type="arabicPeriod"/>
            </a:pPr>
            <a:r>
              <a:rPr lang="en-US" sz="1800" dirty="0"/>
              <a:t>Use the Title Slide slide Layout for the slide that contains your deck’s title</a:t>
            </a:r>
          </a:p>
          <a:p>
            <a:pPr lvl="1"/>
            <a:r>
              <a:rPr lang="en-US" sz="1800" dirty="0"/>
              <a:t>This Layout’s title box will be exported to PDF as a Heading 1, which is the appropriate heading level for the slide deck’s title</a:t>
            </a:r>
          </a:p>
          <a:p>
            <a:pPr lvl="1">
              <a:spcAft>
                <a:spcPts val="5000"/>
              </a:spcAft>
            </a:pPr>
            <a:r>
              <a:rPr lang="en-US" sz="1800" dirty="0"/>
              <a:t>The title boxes in most other slide Layouts will be exported to PDF as Heading 2s</a:t>
            </a:r>
          </a:p>
        </p:txBody>
      </p:sp>
      <p:pic>
        <p:nvPicPr>
          <p:cNvPr id="7" name="Picture 6">
            <a:extLst>
              <a:ext uri="{FF2B5EF4-FFF2-40B4-BE49-F238E27FC236}">
                <a16:creationId xmlns:a16="http://schemas.microsoft.com/office/drawing/2014/main" id="{53272507-C778-4952-BB19-1EFA0740812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403974" y="2035809"/>
            <a:ext cx="5276850" cy="3848100"/>
          </a:xfrm>
          <a:prstGeom prst="rect">
            <a:avLst/>
          </a:prstGeom>
          <a:ln>
            <a:solidFill>
              <a:schemeClr val="bg2">
                <a:lumMod val="75000"/>
              </a:schemeClr>
            </a:solidFill>
          </a:ln>
        </p:spPr>
      </p:pic>
      <p:sp>
        <p:nvSpPr>
          <p:cNvPr id="8" name="Rectangle 7" descr="The Layout menu is found in the Home ribbon">
            <a:extLst>
              <a:ext uri="{FF2B5EF4-FFF2-40B4-BE49-F238E27FC236}">
                <a16:creationId xmlns:a16="http://schemas.microsoft.com/office/drawing/2014/main" id="{BA21F5FC-8228-415B-9E2C-BFE8D440B900}"/>
              </a:ext>
              <a:ext uri="{C183D7F6-B498-43B3-948B-1728B52AA6E4}">
                <adec:decorative xmlns:adec="http://schemas.microsoft.com/office/drawing/2017/decorative" val="0"/>
              </a:ext>
            </a:extLst>
          </p:cNvPr>
          <p:cNvSpPr/>
          <p:nvPr/>
        </p:nvSpPr>
        <p:spPr>
          <a:xfrm>
            <a:off x="8251825" y="2311399"/>
            <a:ext cx="765176" cy="260577"/>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descr="The Title Slide slide Layout is typically the first Layout available in most default Themes">
            <a:extLst>
              <a:ext uri="{FF2B5EF4-FFF2-40B4-BE49-F238E27FC236}">
                <a16:creationId xmlns:a16="http://schemas.microsoft.com/office/drawing/2014/main" id="{35CEC755-0896-45B9-A64F-FE7484FB2CC3}"/>
              </a:ext>
              <a:ext uri="{C183D7F6-B498-43B3-948B-1728B52AA6E4}">
                <adec:decorative xmlns:adec="http://schemas.microsoft.com/office/drawing/2017/decorative" val="0"/>
              </a:ext>
            </a:extLst>
          </p:cNvPr>
          <p:cNvSpPr/>
          <p:nvPr/>
        </p:nvSpPr>
        <p:spPr>
          <a:xfrm>
            <a:off x="8265472" y="2819399"/>
            <a:ext cx="1069027" cy="946151"/>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0570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3612D-AD88-4E65-B6A4-4B6464085064}"/>
              </a:ext>
            </a:extLst>
          </p:cNvPr>
          <p:cNvSpPr>
            <a:spLocks noGrp="1"/>
          </p:cNvSpPr>
          <p:nvPr>
            <p:ph type="title"/>
          </p:nvPr>
        </p:nvSpPr>
        <p:spPr/>
        <p:txBody>
          <a:bodyPr/>
          <a:lstStyle/>
          <a:p>
            <a:r>
              <a:rPr lang="en-US" dirty="0"/>
              <a:t>PowerPoint 365 Accessibility Part 2</a:t>
            </a:r>
          </a:p>
        </p:txBody>
      </p:sp>
      <p:sp>
        <p:nvSpPr>
          <p:cNvPr id="3" name="Content Placeholder 2">
            <a:extLst>
              <a:ext uri="{FF2B5EF4-FFF2-40B4-BE49-F238E27FC236}">
                <a16:creationId xmlns:a16="http://schemas.microsoft.com/office/drawing/2014/main" id="{8176CEC6-9620-46F5-B670-800FDBA7298F}"/>
              </a:ext>
            </a:extLst>
          </p:cNvPr>
          <p:cNvSpPr>
            <a:spLocks noGrp="1"/>
          </p:cNvSpPr>
          <p:nvPr>
            <p:ph idx="1"/>
          </p:nvPr>
        </p:nvSpPr>
        <p:spPr>
          <a:xfrm>
            <a:off x="838200" y="643127"/>
            <a:ext cx="5852886" cy="5483353"/>
          </a:xfrm>
        </p:spPr>
        <p:txBody>
          <a:bodyPr/>
          <a:lstStyle/>
          <a:p>
            <a:pPr marL="342900" indent="-342900">
              <a:buFont typeface="+mj-lt"/>
              <a:buAutoNum type="arabicPeriod" startAt="2"/>
            </a:pPr>
            <a:r>
              <a:rPr lang="en-US" sz="1800" dirty="0"/>
              <a:t>Use the Section Header slide Layout for slides that introduce new sections within a deck</a:t>
            </a:r>
          </a:p>
          <a:p>
            <a:pPr lvl="1"/>
            <a:r>
              <a:rPr lang="en-US" sz="1800" dirty="0"/>
              <a:t>This Layout’s title box will also be exported to PDF as a Heading 1</a:t>
            </a:r>
          </a:p>
          <a:p>
            <a:pPr lvl="1"/>
            <a:r>
              <a:rPr lang="en-US" sz="1800" dirty="0"/>
              <a:t>Typically, it’s recommended you only have one Heading 1 per file or web page, but if most other slide titles are being exported as Heading 2s, it makes sense (per the deck’s heading hierarchy) for the title that introduces them to be a Heading 1</a:t>
            </a:r>
            <a:endParaRPr lang="en-US" sz="1800" dirty="0">
              <a:solidFill>
                <a:srgbClr val="B55A67">
                  <a:lumMod val="75000"/>
                </a:srgbClr>
              </a:solidFill>
              <a:latin typeface="Arial" panose="020B0604020202020204"/>
            </a:endParaRPr>
          </a:p>
          <a:p>
            <a:pPr marL="342900" indent="-342900">
              <a:buFont typeface="+mj-lt"/>
              <a:buAutoNum type="arabicPeriod" startAt="2"/>
            </a:pPr>
            <a:r>
              <a:rPr kumimoji="0" lang="en-US" sz="1800" b="1" i="0" u="none" strike="noStrike" kern="1200" cap="none" spc="0" normalizeH="0" baseline="0" noProof="0" dirty="0">
                <a:ln>
                  <a:noFill/>
                </a:ln>
                <a:solidFill>
                  <a:srgbClr val="B55A67">
                    <a:lumMod val="75000"/>
                  </a:srgbClr>
                </a:solidFill>
                <a:effectLst/>
                <a:uLnTx/>
                <a:uFillTx/>
                <a:latin typeface="Arial" panose="020B0604020202020204"/>
                <a:ea typeface="+mn-ea"/>
                <a:cs typeface="+mn-cs"/>
              </a:rPr>
              <a:t>Decorative images/graphics can/should be marked as decorative in the alt text settings</a:t>
            </a:r>
          </a:p>
          <a:p>
            <a:pPr marL="685800" marR="0" lvl="1" indent="-228600" algn="l" defTabSz="914400" rtl="0" eaLnBrk="1" fontAlgn="auto" latinLnBrk="0" hangingPunct="1">
              <a:lnSpc>
                <a:spcPct val="114000"/>
              </a:lnSpc>
              <a:spcBef>
                <a:spcPts val="500"/>
              </a:spcBef>
              <a:spcAft>
                <a:spcPts val="4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B55A67">
                    <a:lumMod val="75000"/>
                  </a:srgbClr>
                </a:solidFill>
                <a:effectLst/>
                <a:uLnTx/>
                <a:uFillTx/>
                <a:latin typeface="Arial" panose="020B0604020202020204"/>
                <a:ea typeface="+mn-ea"/>
                <a:cs typeface="+mn-cs"/>
              </a:rPr>
              <a:t>To access the alt text settings, right-click on an image/graphic and select Edit Alt Text</a:t>
            </a:r>
          </a:p>
        </p:txBody>
      </p:sp>
      <p:pic>
        <p:nvPicPr>
          <p:cNvPr id="10" name="Picture 9" descr="Slide Layouts can also be assigned through the New Slide menu, available in the Home ribbon">
            <a:extLst>
              <a:ext uri="{FF2B5EF4-FFF2-40B4-BE49-F238E27FC236}">
                <a16:creationId xmlns:a16="http://schemas.microsoft.com/office/drawing/2014/main" id="{6E655A49-AD5B-4A68-B7B8-149231467247}"/>
              </a:ext>
            </a:extLst>
          </p:cNvPr>
          <p:cNvPicPr>
            <a:picLocks noChangeAspect="1"/>
          </p:cNvPicPr>
          <p:nvPr/>
        </p:nvPicPr>
        <p:blipFill>
          <a:blip r:embed="rId2"/>
          <a:stretch>
            <a:fillRect/>
          </a:stretch>
        </p:blipFill>
        <p:spPr>
          <a:xfrm>
            <a:off x="7105423" y="700717"/>
            <a:ext cx="4314825" cy="2171700"/>
          </a:xfrm>
          <a:prstGeom prst="rect">
            <a:avLst/>
          </a:prstGeom>
          <a:ln>
            <a:solidFill>
              <a:schemeClr val="bg2">
                <a:lumMod val="75000"/>
              </a:schemeClr>
            </a:solidFill>
          </a:ln>
        </p:spPr>
      </p:pic>
      <p:sp>
        <p:nvSpPr>
          <p:cNvPr id="11" name="Rectangle 10" descr="The Section Header slide Layout is typically the third Layout available in most default Themes">
            <a:extLst>
              <a:ext uri="{FF2B5EF4-FFF2-40B4-BE49-F238E27FC236}">
                <a16:creationId xmlns:a16="http://schemas.microsoft.com/office/drawing/2014/main" id="{171474DB-5068-494A-ADEA-4B8A8AEF9779}"/>
              </a:ext>
              <a:ext uri="{C183D7F6-B498-43B3-948B-1728B52AA6E4}">
                <adec:decorative xmlns:adec="http://schemas.microsoft.com/office/drawing/2017/decorative" val="0"/>
              </a:ext>
            </a:extLst>
          </p:cNvPr>
          <p:cNvSpPr/>
          <p:nvPr/>
        </p:nvSpPr>
        <p:spPr>
          <a:xfrm>
            <a:off x="10207394" y="1933281"/>
            <a:ext cx="1069027" cy="84762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44F4250-85A7-48F7-B886-FE2C502F15D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05423" y="3168146"/>
            <a:ext cx="2828925" cy="3219450"/>
          </a:xfrm>
          <a:prstGeom prst="rect">
            <a:avLst/>
          </a:prstGeom>
          <a:ln>
            <a:solidFill>
              <a:schemeClr val="bg2">
                <a:lumMod val="75000"/>
              </a:schemeClr>
            </a:solidFill>
          </a:ln>
        </p:spPr>
      </p:pic>
      <p:sp>
        <p:nvSpPr>
          <p:cNvPr id="12" name="Rectangle 11" descr="The Mark as decorative option is immediately beneath/after the Alt Text pane's text entry field">
            <a:extLst>
              <a:ext uri="{FF2B5EF4-FFF2-40B4-BE49-F238E27FC236}">
                <a16:creationId xmlns:a16="http://schemas.microsoft.com/office/drawing/2014/main" id="{F691158F-9989-4FC7-8ACF-226798910FD9}"/>
              </a:ext>
              <a:ext uri="{C183D7F6-B498-43B3-948B-1728B52AA6E4}">
                <adec:decorative xmlns:adec="http://schemas.microsoft.com/office/drawing/2017/decorative" val="0"/>
              </a:ext>
            </a:extLst>
          </p:cNvPr>
          <p:cNvSpPr/>
          <p:nvPr/>
        </p:nvSpPr>
        <p:spPr>
          <a:xfrm>
            <a:off x="7112741" y="5971591"/>
            <a:ext cx="1527406" cy="442033"/>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7800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5C24-E6F1-473D-A68D-0AF3B800DCD7}"/>
              </a:ext>
            </a:extLst>
          </p:cNvPr>
          <p:cNvSpPr>
            <a:spLocks noGrp="1"/>
          </p:cNvSpPr>
          <p:nvPr>
            <p:ph type="title"/>
          </p:nvPr>
        </p:nvSpPr>
        <p:spPr/>
        <p:txBody>
          <a:bodyPr/>
          <a:lstStyle/>
          <a:p>
            <a:r>
              <a:rPr lang="en-US" dirty="0"/>
              <a:t>Rich Text Editors (RTE)</a:t>
            </a:r>
          </a:p>
        </p:txBody>
      </p:sp>
      <p:sp>
        <p:nvSpPr>
          <p:cNvPr id="3" name="Content Placeholder 2">
            <a:extLst>
              <a:ext uri="{FF2B5EF4-FFF2-40B4-BE49-F238E27FC236}">
                <a16:creationId xmlns:a16="http://schemas.microsoft.com/office/drawing/2014/main" id="{F25C79F3-BAC0-4D6E-9046-B508AED7D456}"/>
              </a:ext>
            </a:extLst>
          </p:cNvPr>
          <p:cNvSpPr>
            <a:spLocks noGrp="1"/>
          </p:cNvSpPr>
          <p:nvPr>
            <p:ph idx="1"/>
          </p:nvPr>
        </p:nvSpPr>
        <p:spPr/>
        <p:txBody>
          <a:bodyPr/>
          <a:lstStyle/>
          <a:p>
            <a:pPr marL="0" indent="0">
              <a:buNone/>
            </a:pPr>
            <a:r>
              <a:rPr lang="en-US" dirty="0"/>
              <a:t>Most of you have probably encountered rich text editors (RTE) before; they are in so many of the web environments we navigate, including many of those we use at UC.</a:t>
            </a:r>
          </a:p>
          <a:p>
            <a:pPr marL="0" indent="0">
              <a:buNone/>
            </a:pPr>
            <a:r>
              <a:rPr lang="en-US" dirty="0"/>
              <a:t>In the next slide are three examples of rich text editors you may encounter in your role here at UC:</a:t>
            </a:r>
          </a:p>
          <a:p>
            <a:r>
              <a:rPr lang="en-US" dirty="0"/>
              <a:t>In the Canvas LMS</a:t>
            </a:r>
          </a:p>
          <a:p>
            <a:r>
              <a:rPr lang="en-US" dirty="0"/>
              <a:t>In the Cascade CMS</a:t>
            </a:r>
          </a:p>
          <a:p>
            <a:r>
              <a:rPr lang="en-US" dirty="0"/>
              <a:t>In the Alchemer (formally known as Survey Gizmo) survey tool</a:t>
            </a:r>
          </a:p>
          <a:p>
            <a:pPr marL="0" indent="0">
              <a:buNone/>
            </a:pPr>
            <a:r>
              <a:rPr lang="en-US" dirty="0"/>
              <a:t>And I would not at all be surprised if you’ve encountered numerous other rich text editors either in your UC role or outside of it, just while using the internet.</a:t>
            </a:r>
          </a:p>
        </p:txBody>
      </p:sp>
    </p:spTree>
    <p:extLst>
      <p:ext uri="{BB962C8B-B14F-4D97-AF65-F5344CB8AC3E}">
        <p14:creationId xmlns:p14="http://schemas.microsoft.com/office/powerpoint/2010/main" val="508186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E6DA3E3E-C66F-40B0-AA95-5FE67EF5BA47}"/>
              </a:ext>
              <a:ext uri="{C183D7F6-B498-43B3-948B-1728B52AA6E4}">
                <adec:decorative xmlns:adec="http://schemas.microsoft.com/office/drawing/2017/decorative" val="1"/>
              </a:ext>
            </a:extLst>
          </p:cNvPr>
          <p:cNvSpPr/>
          <p:nvPr/>
        </p:nvSpPr>
        <p:spPr>
          <a:xfrm flipV="1">
            <a:off x="-1" y="1571637"/>
            <a:ext cx="9216177" cy="0"/>
          </a:xfrm>
          <a:custGeom>
            <a:avLst/>
            <a:gdLst>
              <a:gd name="connsiteX0" fmla="*/ 0 w 12684154"/>
              <a:gd name="connsiteY0" fmla="*/ 0 h 0"/>
              <a:gd name="connsiteX1" fmla="*/ 12684154 w 12684154"/>
              <a:gd name="connsiteY1" fmla="*/ 0 h 0"/>
            </a:gdLst>
            <a:ahLst/>
            <a:cxnLst>
              <a:cxn ang="0">
                <a:pos x="connsiteX0" y="connsiteY0"/>
              </a:cxn>
              <a:cxn ang="0">
                <a:pos x="connsiteX1" y="connsiteY1"/>
              </a:cxn>
            </a:cxnLst>
            <a:rect l="l" t="t" r="r" b="b"/>
            <a:pathLst>
              <a:path w="12684154">
                <a:moveTo>
                  <a:pt x="0" y="0"/>
                </a:moveTo>
                <a:lnTo>
                  <a:pt x="12684154" y="0"/>
                </a:lnTo>
              </a:path>
            </a:pathLst>
          </a:cu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9B056DB7-908F-453D-80B8-831F483A5F0A}"/>
              </a:ext>
              <a:ext uri="{C183D7F6-B498-43B3-948B-1728B52AA6E4}">
                <adec:decorative xmlns:adec="http://schemas.microsoft.com/office/drawing/2017/decorative" val="1"/>
              </a:ext>
            </a:extLst>
          </p:cNvPr>
          <p:cNvSpPr/>
          <p:nvPr/>
        </p:nvSpPr>
        <p:spPr>
          <a:xfrm flipV="1">
            <a:off x="-1" y="1784105"/>
            <a:ext cx="8941858" cy="0"/>
          </a:xfrm>
          <a:custGeom>
            <a:avLst/>
            <a:gdLst>
              <a:gd name="connsiteX0" fmla="*/ 0 w 10201013"/>
              <a:gd name="connsiteY0" fmla="*/ 0 h 0"/>
              <a:gd name="connsiteX1" fmla="*/ 10201013 w 10201013"/>
              <a:gd name="connsiteY1" fmla="*/ 0 h 0"/>
            </a:gdLst>
            <a:ahLst/>
            <a:cxnLst>
              <a:cxn ang="0">
                <a:pos x="connsiteX0" y="connsiteY0"/>
              </a:cxn>
              <a:cxn ang="0">
                <a:pos x="connsiteX1" y="connsiteY1"/>
              </a:cxn>
            </a:cxnLst>
            <a:rect l="l" t="t" r="r" b="b"/>
            <a:pathLst>
              <a:path w="10201013">
                <a:moveTo>
                  <a:pt x="0" y="0"/>
                </a:moveTo>
                <a:lnTo>
                  <a:pt x="10201013" y="0"/>
                </a:lnTo>
              </a:path>
            </a:pathLst>
          </a:custGeom>
          <a:noFill/>
          <a:ln w="762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anvas block">
            <a:extLst>
              <a:ext uri="{FF2B5EF4-FFF2-40B4-BE49-F238E27FC236}">
                <a16:creationId xmlns:a16="http://schemas.microsoft.com/office/drawing/2014/main" id="{EFCDA2E1-7DFC-458A-B589-B5D6052AD930}"/>
              </a:ext>
              <a:ext uri="{C183D7F6-B498-43B3-948B-1728B52AA6E4}">
                <adec:decorative xmlns:adec="http://schemas.microsoft.com/office/drawing/2017/decorative" val="1"/>
              </a:ext>
            </a:extLst>
          </p:cNvPr>
          <p:cNvSpPr/>
          <p:nvPr/>
        </p:nvSpPr>
        <p:spPr>
          <a:xfrm>
            <a:off x="547106" y="1426029"/>
            <a:ext cx="8153981" cy="522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anvas">
            <a:extLst>
              <a:ext uri="{FF2B5EF4-FFF2-40B4-BE49-F238E27FC236}">
                <a16:creationId xmlns:a16="http://schemas.microsoft.com/office/drawing/2014/main" id="{8F0D015E-31FA-4F3F-8DAE-36868F2480A9}"/>
              </a:ext>
              <a:ext uri="{C183D7F6-B498-43B3-948B-1728B52AA6E4}">
                <adec:decorative xmlns:adec="http://schemas.microsoft.com/office/drawing/2017/decorative" val="1"/>
              </a:ext>
            </a:extLst>
          </p:cNvPr>
          <p:cNvSpPr txBox="1"/>
          <p:nvPr/>
        </p:nvSpPr>
        <p:spPr>
          <a:xfrm>
            <a:off x="599019" y="599721"/>
            <a:ext cx="1098378" cy="400110"/>
          </a:xfrm>
          <a:prstGeom prst="rect">
            <a:avLst/>
          </a:prstGeom>
          <a:noFill/>
        </p:spPr>
        <p:txBody>
          <a:bodyPr wrap="none" rtlCol="0">
            <a:spAutoFit/>
          </a:bodyPr>
          <a:lstStyle/>
          <a:p>
            <a:r>
              <a:rPr lang="en-US" sz="2000" b="1" dirty="0">
                <a:solidFill>
                  <a:schemeClr val="accent3"/>
                </a:solidFill>
              </a:rPr>
              <a:t>Canvas</a:t>
            </a:r>
          </a:p>
        </p:txBody>
      </p:sp>
      <p:pic>
        <p:nvPicPr>
          <p:cNvPr id="9" name="Canvas RTE" descr="Canvas rich text editor">
            <a:extLst>
              <a:ext uri="{FF2B5EF4-FFF2-40B4-BE49-F238E27FC236}">
                <a16:creationId xmlns:a16="http://schemas.microsoft.com/office/drawing/2014/main" id="{B20839FA-7C6F-41F9-8D3E-F0391707C21C}"/>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t="78" b="78"/>
          <a:stretch/>
        </p:blipFill>
        <p:spPr>
          <a:xfrm>
            <a:off x="599019" y="977871"/>
            <a:ext cx="8048625" cy="1133475"/>
          </a:xfrm>
          <a:prstGeom prst="rect">
            <a:avLst/>
          </a:prstGeom>
        </p:spPr>
      </p:pic>
      <p:sp>
        <p:nvSpPr>
          <p:cNvPr id="29" name="Freeform: Shape 28">
            <a:extLst>
              <a:ext uri="{FF2B5EF4-FFF2-40B4-BE49-F238E27FC236}">
                <a16:creationId xmlns:a16="http://schemas.microsoft.com/office/drawing/2014/main" id="{7D60184E-E2D3-443F-AD6C-75F05EB4A06B}"/>
              </a:ext>
              <a:ext uri="{C183D7F6-B498-43B3-948B-1728B52AA6E4}">
                <adec:decorative xmlns:adec="http://schemas.microsoft.com/office/drawing/2017/decorative" val="1"/>
              </a:ext>
            </a:extLst>
          </p:cNvPr>
          <p:cNvSpPr/>
          <p:nvPr/>
        </p:nvSpPr>
        <p:spPr>
          <a:xfrm flipV="1">
            <a:off x="0" y="3260805"/>
            <a:ext cx="10667552" cy="0"/>
          </a:xfrm>
          <a:custGeom>
            <a:avLst/>
            <a:gdLst>
              <a:gd name="connsiteX0" fmla="*/ 0 w 12684154"/>
              <a:gd name="connsiteY0" fmla="*/ 0 h 0"/>
              <a:gd name="connsiteX1" fmla="*/ 12684154 w 12684154"/>
              <a:gd name="connsiteY1" fmla="*/ 0 h 0"/>
            </a:gdLst>
            <a:ahLst/>
            <a:cxnLst>
              <a:cxn ang="0">
                <a:pos x="connsiteX0" y="connsiteY0"/>
              </a:cxn>
              <a:cxn ang="0">
                <a:pos x="connsiteX1" y="connsiteY1"/>
              </a:cxn>
            </a:cxnLst>
            <a:rect l="l" t="t" r="r" b="b"/>
            <a:pathLst>
              <a:path w="12684154">
                <a:moveTo>
                  <a:pt x="0" y="0"/>
                </a:moveTo>
                <a:lnTo>
                  <a:pt x="12684154" y="0"/>
                </a:lnTo>
              </a:path>
            </a:pathLst>
          </a:cu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09F95F5B-9DB8-4EBF-9CB4-2A1AE725E2F0}"/>
              </a:ext>
              <a:ext uri="{C183D7F6-B498-43B3-948B-1728B52AA6E4}">
                <adec:decorative xmlns:adec="http://schemas.microsoft.com/office/drawing/2017/decorative" val="1"/>
              </a:ext>
            </a:extLst>
          </p:cNvPr>
          <p:cNvSpPr/>
          <p:nvPr/>
        </p:nvSpPr>
        <p:spPr>
          <a:xfrm flipV="1">
            <a:off x="0" y="3473274"/>
            <a:ext cx="10393232" cy="0"/>
          </a:xfrm>
          <a:custGeom>
            <a:avLst/>
            <a:gdLst>
              <a:gd name="connsiteX0" fmla="*/ 0 w 10201013"/>
              <a:gd name="connsiteY0" fmla="*/ 0 h 0"/>
              <a:gd name="connsiteX1" fmla="*/ 10201013 w 10201013"/>
              <a:gd name="connsiteY1" fmla="*/ 0 h 0"/>
            </a:gdLst>
            <a:ahLst/>
            <a:cxnLst>
              <a:cxn ang="0">
                <a:pos x="connsiteX0" y="connsiteY0"/>
              </a:cxn>
              <a:cxn ang="0">
                <a:pos x="connsiteX1" y="connsiteY1"/>
              </a:cxn>
            </a:cxnLst>
            <a:rect l="l" t="t" r="r" b="b"/>
            <a:pathLst>
              <a:path w="10201013">
                <a:moveTo>
                  <a:pt x="0" y="0"/>
                </a:moveTo>
                <a:lnTo>
                  <a:pt x="10201013" y="0"/>
                </a:lnTo>
              </a:path>
            </a:pathLst>
          </a:custGeom>
          <a:noFill/>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ascade block">
            <a:extLst>
              <a:ext uri="{FF2B5EF4-FFF2-40B4-BE49-F238E27FC236}">
                <a16:creationId xmlns:a16="http://schemas.microsoft.com/office/drawing/2014/main" id="{1E7003F0-744F-4B86-9561-187E3E5FCFC3}"/>
              </a:ext>
              <a:ext uri="{C183D7F6-B498-43B3-948B-1728B52AA6E4}">
                <adec:decorative xmlns:adec="http://schemas.microsoft.com/office/drawing/2017/decorative" val="1"/>
              </a:ext>
            </a:extLst>
          </p:cNvPr>
          <p:cNvSpPr/>
          <p:nvPr/>
        </p:nvSpPr>
        <p:spPr>
          <a:xfrm>
            <a:off x="1931194" y="3084715"/>
            <a:ext cx="8217694" cy="522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ascade RTE" descr="Cascade rich text editor">
            <a:extLst>
              <a:ext uri="{FF2B5EF4-FFF2-40B4-BE49-F238E27FC236}">
                <a16:creationId xmlns:a16="http://schemas.microsoft.com/office/drawing/2014/main" id="{C62C9C78-DBA1-4AE3-9075-D83188C79ED0}"/>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18137" y="2813712"/>
            <a:ext cx="8046720" cy="1129527"/>
          </a:xfrm>
          <a:prstGeom prst="rect">
            <a:avLst/>
          </a:prstGeom>
        </p:spPr>
      </p:pic>
      <p:sp>
        <p:nvSpPr>
          <p:cNvPr id="6" name="Cascade">
            <a:extLst>
              <a:ext uri="{FF2B5EF4-FFF2-40B4-BE49-F238E27FC236}">
                <a16:creationId xmlns:a16="http://schemas.microsoft.com/office/drawing/2014/main" id="{A9049EEF-EF16-4F87-B846-1B08C7595B5C}"/>
              </a:ext>
              <a:ext uri="{C183D7F6-B498-43B3-948B-1728B52AA6E4}">
                <adec:decorative xmlns:adec="http://schemas.microsoft.com/office/drawing/2017/decorative" val="1"/>
              </a:ext>
            </a:extLst>
          </p:cNvPr>
          <p:cNvSpPr txBox="1"/>
          <p:nvPr/>
        </p:nvSpPr>
        <p:spPr>
          <a:xfrm>
            <a:off x="2018137" y="2412258"/>
            <a:ext cx="1241045" cy="400110"/>
          </a:xfrm>
          <a:prstGeom prst="rect">
            <a:avLst/>
          </a:prstGeom>
          <a:noFill/>
        </p:spPr>
        <p:txBody>
          <a:bodyPr wrap="none" rtlCol="0">
            <a:spAutoFit/>
          </a:bodyPr>
          <a:lstStyle/>
          <a:p>
            <a:r>
              <a:rPr lang="en-US" sz="2000" b="1" dirty="0">
                <a:solidFill>
                  <a:schemeClr val="accent6"/>
                </a:solidFill>
              </a:rPr>
              <a:t>Cascade</a:t>
            </a:r>
          </a:p>
        </p:txBody>
      </p:sp>
      <p:sp>
        <p:nvSpPr>
          <p:cNvPr id="36" name="Freeform: Shape 35">
            <a:extLst>
              <a:ext uri="{FF2B5EF4-FFF2-40B4-BE49-F238E27FC236}">
                <a16:creationId xmlns:a16="http://schemas.microsoft.com/office/drawing/2014/main" id="{F814C1B9-F857-494D-9BE4-F68E2A2D7750}"/>
              </a:ext>
              <a:ext uri="{C183D7F6-B498-43B3-948B-1728B52AA6E4}">
                <adec:decorative xmlns:adec="http://schemas.microsoft.com/office/drawing/2017/decorative" val="1"/>
              </a:ext>
            </a:extLst>
          </p:cNvPr>
          <p:cNvSpPr/>
          <p:nvPr/>
        </p:nvSpPr>
        <p:spPr>
          <a:xfrm flipV="1">
            <a:off x="0" y="5007916"/>
            <a:ext cx="12073282" cy="0"/>
          </a:xfrm>
          <a:custGeom>
            <a:avLst/>
            <a:gdLst>
              <a:gd name="connsiteX0" fmla="*/ 0 w 12684154"/>
              <a:gd name="connsiteY0" fmla="*/ 0 h 0"/>
              <a:gd name="connsiteX1" fmla="*/ 12684154 w 12684154"/>
              <a:gd name="connsiteY1" fmla="*/ 0 h 0"/>
            </a:gdLst>
            <a:ahLst/>
            <a:cxnLst>
              <a:cxn ang="0">
                <a:pos x="connsiteX0" y="connsiteY0"/>
              </a:cxn>
              <a:cxn ang="0">
                <a:pos x="connsiteX1" y="connsiteY1"/>
              </a:cxn>
            </a:cxnLst>
            <a:rect l="l" t="t" r="r" b="b"/>
            <a:pathLst>
              <a:path w="12684154">
                <a:moveTo>
                  <a:pt x="0" y="0"/>
                </a:moveTo>
                <a:lnTo>
                  <a:pt x="12684154" y="0"/>
                </a:lnTo>
              </a:path>
            </a:pathLst>
          </a:cu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35CA29A9-E7F4-4536-A971-A921EC5D6877}"/>
              </a:ext>
              <a:ext uri="{C183D7F6-B498-43B3-948B-1728B52AA6E4}">
                <adec:decorative xmlns:adec="http://schemas.microsoft.com/office/drawing/2017/decorative" val="1"/>
              </a:ext>
            </a:extLst>
          </p:cNvPr>
          <p:cNvSpPr/>
          <p:nvPr/>
        </p:nvSpPr>
        <p:spPr>
          <a:xfrm flipV="1">
            <a:off x="0" y="5220384"/>
            <a:ext cx="11798962" cy="0"/>
          </a:xfrm>
          <a:custGeom>
            <a:avLst/>
            <a:gdLst>
              <a:gd name="connsiteX0" fmla="*/ 0 w 10201013"/>
              <a:gd name="connsiteY0" fmla="*/ 0 h 0"/>
              <a:gd name="connsiteX1" fmla="*/ 10201013 w 10201013"/>
              <a:gd name="connsiteY1" fmla="*/ 0 h 0"/>
            </a:gdLst>
            <a:ahLst/>
            <a:cxnLst>
              <a:cxn ang="0">
                <a:pos x="connsiteX0" y="connsiteY0"/>
              </a:cxn>
              <a:cxn ang="0">
                <a:pos x="connsiteX1" y="connsiteY1"/>
              </a:cxn>
            </a:cxnLst>
            <a:rect l="l" t="t" r="r" b="b"/>
            <a:pathLst>
              <a:path w="10201013">
                <a:moveTo>
                  <a:pt x="0" y="0"/>
                </a:moveTo>
                <a:lnTo>
                  <a:pt x="10201013" y="0"/>
                </a:lnTo>
              </a:path>
            </a:pathLst>
          </a:custGeom>
          <a:noFill/>
          <a:ln w="762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lchemer block">
            <a:extLst>
              <a:ext uri="{FF2B5EF4-FFF2-40B4-BE49-F238E27FC236}">
                <a16:creationId xmlns:a16="http://schemas.microsoft.com/office/drawing/2014/main" id="{F6997522-FCC9-4CEE-90E6-55A24B79A24E}"/>
              </a:ext>
              <a:ext uri="{C183D7F6-B498-43B3-948B-1728B52AA6E4}">
                <adec:decorative xmlns:adec="http://schemas.microsoft.com/office/drawing/2017/decorative" val="1"/>
              </a:ext>
            </a:extLst>
          </p:cNvPr>
          <p:cNvSpPr/>
          <p:nvPr/>
        </p:nvSpPr>
        <p:spPr>
          <a:xfrm>
            <a:off x="3345657" y="4802888"/>
            <a:ext cx="8224838" cy="522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Alchemer RTE" descr="Alchemer rich text editor">
            <a:extLst>
              <a:ext uri="{FF2B5EF4-FFF2-40B4-BE49-F238E27FC236}">
                <a16:creationId xmlns:a16="http://schemas.microsoft.com/office/drawing/2014/main" id="{C9EF5DF4-6B5C-4580-A67B-2D4FF25D8610}"/>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t="613" b="613"/>
          <a:stretch/>
        </p:blipFill>
        <p:spPr>
          <a:xfrm>
            <a:off x="3435350" y="4663464"/>
            <a:ext cx="8046720" cy="1087099"/>
          </a:xfrm>
          <a:prstGeom prst="rect">
            <a:avLst/>
          </a:prstGeom>
          <a:ln>
            <a:noFill/>
          </a:ln>
        </p:spPr>
      </p:pic>
      <p:sp>
        <p:nvSpPr>
          <p:cNvPr id="7" name="Alchemer">
            <a:extLst>
              <a:ext uri="{FF2B5EF4-FFF2-40B4-BE49-F238E27FC236}">
                <a16:creationId xmlns:a16="http://schemas.microsoft.com/office/drawing/2014/main" id="{A041CD84-74E8-4294-A3D1-DD5F3619B2DC}"/>
              </a:ext>
              <a:ext uri="{C183D7F6-B498-43B3-948B-1728B52AA6E4}">
                <adec:decorative xmlns:adec="http://schemas.microsoft.com/office/drawing/2017/decorative" val="1"/>
              </a:ext>
            </a:extLst>
          </p:cNvPr>
          <p:cNvSpPr txBox="1"/>
          <p:nvPr/>
        </p:nvSpPr>
        <p:spPr>
          <a:xfrm>
            <a:off x="3435350" y="4244150"/>
            <a:ext cx="1501448" cy="400110"/>
          </a:xfrm>
          <a:prstGeom prst="rect">
            <a:avLst/>
          </a:prstGeom>
          <a:noFill/>
        </p:spPr>
        <p:txBody>
          <a:bodyPr wrap="square" rtlCol="0">
            <a:spAutoFit/>
          </a:bodyPr>
          <a:lstStyle/>
          <a:p>
            <a:r>
              <a:rPr lang="en-US" sz="2000" b="1" dirty="0">
                <a:solidFill>
                  <a:schemeClr val="accent1"/>
                </a:solidFill>
              </a:rPr>
              <a:t>Alchemer</a:t>
            </a:r>
          </a:p>
        </p:txBody>
      </p:sp>
    </p:spTree>
    <p:extLst>
      <p:ext uri="{BB962C8B-B14F-4D97-AF65-F5344CB8AC3E}">
        <p14:creationId xmlns:p14="http://schemas.microsoft.com/office/powerpoint/2010/main" val="199475347"/>
      </p:ext>
    </p:extLst>
  </p:cSld>
  <p:clrMapOvr>
    <a:masterClrMapping/>
  </p:clrMapOvr>
</p:sld>
</file>

<file path=ppt/theme/theme1.xml><?xml version="1.0" encoding="utf-8"?>
<a:theme xmlns:a="http://schemas.openxmlformats.org/drawingml/2006/main" name="Office Theme">
  <a:themeElements>
    <a:clrScheme name="Standard STM Colors">
      <a:dk1>
        <a:srgbClr val="3F3F3F"/>
      </a:dk1>
      <a:lt1>
        <a:sysClr val="window" lastClr="FFFFFF"/>
      </a:lt1>
      <a:dk2>
        <a:srgbClr val="005581"/>
      </a:dk2>
      <a:lt2>
        <a:srgbClr val="E5E1DB"/>
      </a:lt2>
      <a:accent1>
        <a:srgbClr val="317CA5"/>
      </a:accent1>
      <a:accent2>
        <a:srgbClr val="DE7A1B"/>
      </a:accent2>
      <a:accent3>
        <a:srgbClr val="B35663"/>
      </a:accent3>
      <a:accent4>
        <a:srgbClr val="EABA4E"/>
      </a:accent4>
      <a:accent5>
        <a:srgbClr val="398084"/>
      </a:accent5>
      <a:accent6>
        <a:srgbClr val="6370B1"/>
      </a:accent6>
      <a:hlink>
        <a:srgbClr val="B2368D"/>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tandard STM Colors">
      <a:dk1>
        <a:srgbClr val="3F3F3F"/>
      </a:dk1>
      <a:lt1>
        <a:sysClr val="window" lastClr="FFFFFF"/>
      </a:lt1>
      <a:dk2>
        <a:srgbClr val="005581"/>
      </a:dk2>
      <a:lt2>
        <a:srgbClr val="E5E1DB"/>
      </a:lt2>
      <a:accent1>
        <a:srgbClr val="317CA5"/>
      </a:accent1>
      <a:accent2>
        <a:srgbClr val="DE7A1B"/>
      </a:accent2>
      <a:accent3>
        <a:srgbClr val="B55A67"/>
      </a:accent3>
      <a:accent4>
        <a:srgbClr val="EABA4E"/>
      </a:accent4>
      <a:accent5>
        <a:srgbClr val="398084"/>
      </a:accent5>
      <a:accent6>
        <a:srgbClr val="6774B3"/>
      </a:accent6>
      <a:hlink>
        <a:srgbClr val="B2368D"/>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9460</TotalTime>
  <Words>7147</Words>
  <Application>Microsoft Office PowerPoint</Application>
  <PresentationFormat>Widescreen</PresentationFormat>
  <Paragraphs>388</Paragraphs>
  <Slides>54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54</vt:i4>
      </vt:variant>
    </vt:vector>
  </HeadingPairs>
  <TitlesOfParts>
    <vt:vector size="60" baseType="lpstr">
      <vt:lpstr>Arial</vt:lpstr>
      <vt:lpstr>Arial Black</vt:lpstr>
      <vt:lpstr>Calibri</vt:lpstr>
      <vt:lpstr>Lucida Bright</vt:lpstr>
      <vt:lpstr>Office Theme</vt:lpstr>
      <vt:lpstr>1_Office Theme</vt:lpstr>
      <vt:lpstr>Rich Accessibility in Rich Text Editors</vt:lpstr>
      <vt:lpstr>Welcome</vt:lpstr>
      <vt:lpstr>PowerPoint 2016 and 365 Accessibility Part 1</vt:lpstr>
      <vt:lpstr>PowerPoint 2016 and 365 Accessibility Part 2</vt:lpstr>
      <vt:lpstr>PowerPoint 2016 and 365 Accessibility Part 3</vt:lpstr>
      <vt:lpstr>PowerPoint 365 Accessibility Part 1</vt:lpstr>
      <vt:lpstr>PowerPoint 365 Accessibility Part 2</vt:lpstr>
      <vt:lpstr>Rich Text Editors (RTE)</vt:lpstr>
      <vt:lpstr>PowerPoint Presentation</vt:lpstr>
      <vt:lpstr>Purpose of This Session</vt:lpstr>
      <vt:lpstr>RTE Are Configurable</vt:lpstr>
      <vt:lpstr>Use table header cells to provide column/row reminders</vt:lpstr>
      <vt:lpstr>Why are column/row reminders helpful?</vt:lpstr>
      <vt:lpstr>When/where to program table header cells</vt:lpstr>
      <vt:lpstr>Examples of table header cells in first row and first column</vt:lpstr>
      <vt:lpstr>Use a table caption to summarize/contextualize the entire table</vt:lpstr>
      <vt:lpstr>Introducing WebAIM</vt:lpstr>
      <vt:lpstr>Use tables to present tabular data/info; not for layout purposes</vt:lpstr>
      <vt:lpstr>How can I tell if I’m using tables properly?</vt:lpstr>
      <vt:lpstr>Use the 3c’s framework to tell tabular data/info from layout purposes </vt:lpstr>
      <vt:lpstr>Table structure can also facilitate connections of information</vt:lpstr>
      <vt:lpstr>Consistency is Key</vt:lpstr>
      <vt:lpstr>Tables used for layout purposes fail the 3c’s test</vt:lpstr>
      <vt:lpstr>Another WebAIM Resource and Table Tip</vt:lpstr>
      <vt:lpstr>Underline Style</vt:lpstr>
      <vt:lpstr>Headings</vt:lpstr>
      <vt:lpstr>Why Are Headings So Valuable?</vt:lpstr>
      <vt:lpstr>Headings provide all those same table of contents advantages</vt:lpstr>
      <vt:lpstr>Which Heading Number to Use?</vt:lpstr>
      <vt:lpstr>What is a Heading Hierarchy?</vt:lpstr>
      <vt:lpstr>Heading Hierarchies on RTE Web Pages</vt:lpstr>
      <vt:lpstr>How to Find Pre-Programmed Headings</vt:lpstr>
      <vt:lpstr>Want to Give Inspect a Try?</vt:lpstr>
      <vt:lpstr>Answer Key for Giving Inspect a Try</vt:lpstr>
      <vt:lpstr>Color</vt:lpstr>
      <vt:lpstr>Contrast Ratio Standards</vt:lpstr>
      <vt:lpstr>Check out the GAAD 2021 recording for more info on color</vt:lpstr>
      <vt:lpstr>Practice Using the WebAIM Contrast Checker</vt:lpstr>
      <vt:lpstr>Contrast Checker Practice Exercise</vt:lpstr>
      <vt:lpstr>Answer Key for Contrast Checker Practice Exercise</vt:lpstr>
      <vt:lpstr>Lists</vt:lpstr>
      <vt:lpstr>Links</vt:lpstr>
      <vt:lpstr>More Link Guidance</vt:lpstr>
      <vt:lpstr>Practice Changing “Bad” Link Text to “Good” Link Text</vt:lpstr>
      <vt:lpstr>Better Link Text Practice Exercise</vt:lpstr>
      <vt:lpstr>Answer Key for Better Link Text Practice Exercise</vt:lpstr>
      <vt:lpstr>Images</vt:lpstr>
      <vt:lpstr>Decorative Images</vt:lpstr>
      <vt:lpstr>Hide Decorative Images</vt:lpstr>
      <vt:lpstr>Hiding Decorative Images</vt:lpstr>
      <vt:lpstr>Media</vt:lpstr>
      <vt:lpstr>The GAAD 2021 recording also covers some media topics</vt:lpstr>
      <vt:lpstr>Source/HTML View</vt:lpstr>
      <vt:lpstr>Using HTML in RTE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Rich Text Editor Accessibility</dc:title>
  <dc:creator>Douglas Harriman</dc:creator>
  <cp:lastModifiedBy>Douglas Harriman</cp:lastModifiedBy>
  <cp:revision>277</cp:revision>
  <dcterms:created xsi:type="dcterms:W3CDTF">2022-02-22T17:14:29Z</dcterms:created>
  <dcterms:modified xsi:type="dcterms:W3CDTF">2022-09-03T00:02:40Z</dcterms:modified>
</cp:coreProperties>
</file>