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  <p:sldMasterId id="2147483659" r:id="rId2"/>
  </p:sldMasterIdLst>
  <p:notesMasterIdLst>
    <p:notesMasterId r:id="rId23"/>
  </p:notesMasterIdLst>
  <p:sldIdLst>
    <p:sldId id="256" r:id="rId3"/>
    <p:sldId id="264" r:id="rId4"/>
    <p:sldId id="306" r:id="rId5"/>
    <p:sldId id="274" r:id="rId6"/>
    <p:sldId id="275" r:id="rId7"/>
    <p:sldId id="301" r:id="rId8"/>
    <p:sldId id="268" r:id="rId9"/>
    <p:sldId id="302" r:id="rId10"/>
    <p:sldId id="277" r:id="rId11"/>
    <p:sldId id="276" r:id="rId12"/>
    <p:sldId id="303" r:id="rId13"/>
    <p:sldId id="278" r:id="rId14"/>
    <p:sldId id="279" r:id="rId15"/>
    <p:sldId id="287" r:id="rId16"/>
    <p:sldId id="289" r:id="rId17"/>
    <p:sldId id="288" r:id="rId18"/>
    <p:sldId id="290" r:id="rId19"/>
    <p:sldId id="291" r:id="rId20"/>
    <p:sldId id="292" r:id="rId21"/>
    <p:sldId id="267" r:id="rId22"/>
  </p:sldIdLst>
  <p:sldSz cx="9144000" cy="5143500" type="screen16x9"/>
  <p:notesSz cx="6858000" cy="9144000"/>
  <p:embeddedFontLst>
    <p:embeddedFont>
      <p:font typeface="Garamond" panose="02020404030301010803" pitchFamily="18" charset="0"/>
      <p:regular r:id="rId24"/>
      <p:bold r:id="rId25"/>
      <p: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28910081-8E49-47A7-868A-B091F904628C}">
          <p14:sldIdLst>
            <p14:sldId id="256"/>
            <p14:sldId id="264"/>
            <p14:sldId id="306"/>
            <p14:sldId id="274"/>
            <p14:sldId id="275"/>
            <p14:sldId id="301"/>
            <p14:sldId id="268"/>
            <p14:sldId id="302"/>
            <p14:sldId id="277"/>
            <p14:sldId id="276"/>
            <p14:sldId id="303"/>
            <p14:sldId id="278"/>
            <p14:sldId id="279"/>
            <p14:sldId id="287"/>
            <p14:sldId id="289"/>
            <p14:sldId id="288"/>
            <p14:sldId id="290"/>
            <p14:sldId id="291"/>
            <p14:sldId id="292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6" roundtripDataSignature="AMtx7mgcuGK5sbnNIRM55DweaN4guo1H6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453120-2B17-0613-94DD-FAAA20BC8E45}" name="Judy Thai" initials="JT" userId="S::JThai@UCOP.EDU::9f86dc26-f4c0-47d2-8412-bf01afb8de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3.fntdata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2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41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36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B62E1FA0-C43E-17B8-E3B3-463336BE3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E4EABE19-0F6F-FC52-15B8-9FE49DC2E5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7B8DA67A-8F25-3BFA-9B29-A40D2898E3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951B7206-D55B-1206-6691-1F06A646E0C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4402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8B4C4457-D8E9-4016-81BD-4F730031A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041D1A50-C167-0FF3-9B33-0B03FCF55E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BCA700B7-8B01-2185-21F4-323160100A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F5AEED07-AA09-C402-1623-41582DECEBE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767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E063A012-4946-B3B0-1E10-3DB854533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95DACECD-D30D-C127-2E03-499B0074ED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C696CB94-32E8-8232-937C-F9FEC40CEA1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739D8970-9CF8-45F5-19C4-25E0FCA192D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5770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06EEC223-DA2B-2382-E0FE-7191F9917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06EA3DCA-5F9D-8282-D1CF-E5F38F4AD2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5711E1E9-7C63-2153-AC55-3D9142AB8C4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B16B3FB1-AC17-A8C1-D1FE-A71031BCE1D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0495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A717979D-12E7-F991-3671-41482DEBE6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CDE30FCB-1848-815C-CCB1-BDD7FE421B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EBF9480F-BB10-7ED8-1FD4-1FA3B3625E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F0AD0488-5AB0-CD89-2D19-CD9A1CD79FB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3822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CCDC74D1-5608-3F42-CBE3-2BA10B0D1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4CDE1613-403B-3685-D101-DA61C4E838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04D0D7DC-49D4-93D0-AAA4-D804601E9F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A6FDBA81-E846-586E-B560-4A6DA00A184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4785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5295BF8C-2400-CB1F-A9B6-62E29D2CF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B139030F-35BB-795B-7E51-1BA0DE53BF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C8E84EAC-8A80-8BB8-6746-2B68DFE128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4AC8F989-99FE-DA95-F6F5-7509ADDC32D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33067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221E9C6C-73FC-9C08-1337-01A794281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F12EB20E-5BDC-1011-11E3-494C1A9E25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AEE5F5C3-1973-A736-8A5A-3382AAFF995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921E63EB-F658-98A6-4907-991CD6969A2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6718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3A32D3E2-5227-F118-AF8D-92FF18E63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F0FCBE8A-6D85-21BC-D97D-E7AB611976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633A0AC0-8C7B-BE73-BE91-CF23B2163C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D26E2494-AC7F-A173-CF25-286E71032AF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2557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D44F2A56-7309-47D6-E24B-DB0430C8A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147FA34A-2849-49D4-CAE4-D24730D3A4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D43DBD6E-D9C6-8ABA-D5C0-F753DE45EEE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95C2C1BE-E582-75A2-30DD-DEAA40602C4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113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Chris</a:t>
            </a:r>
          </a:p>
        </p:txBody>
      </p:sp>
      <p:sp>
        <p:nvSpPr>
          <p:cNvPr id="165" name="Google Shape;16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9" name="Google Shape;1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E3D8F1A1-1F2F-5059-ECBF-FA44B8F361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>
            <a:extLst>
              <a:ext uri="{FF2B5EF4-FFF2-40B4-BE49-F238E27FC236}">
                <a16:creationId xmlns:a16="http://schemas.microsoft.com/office/drawing/2014/main" id="{5B9B35DA-9F9F-C25F-4CB4-176A65C6CA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6:notes">
            <a:extLst>
              <a:ext uri="{FF2B5EF4-FFF2-40B4-BE49-F238E27FC236}">
                <a16:creationId xmlns:a16="http://schemas.microsoft.com/office/drawing/2014/main" id="{E66E37D6-A382-129D-8AF4-8B1F5B7221D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Chris</a:t>
            </a:r>
          </a:p>
        </p:txBody>
      </p:sp>
      <p:sp>
        <p:nvSpPr>
          <p:cNvPr id="165" name="Google Shape;165;p6:notes">
            <a:extLst>
              <a:ext uri="{FF2B5EF4-FFF2-40B4-BE49-F238E27FC236}">
                <a16:creationId xmlns:a16="http://schemas.microsoft.com/office/drawing/2014/main" id="{EBB0BD95-F714-D3EB-0A05-43305A2C842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697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E812D0E2-9FD1-0379-92D3-644D22A27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>
            <a:extLst>
              <a:ext uri="{FF2B5EF4-FFF2-40B4-BE49-F238E27FC236}">
                <a16:creationId xmlns:a16="http://schemas.microsoft.com/office/drawing/2014/main" id="{7A105999-E1C6-5527-5F18-AF5017D6E6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6:notes">
            <a:extLst>
              <a:ext uri="{FF2B5EF4-FFF2-40B4-BE49-F238E27FC236}">
                <a16:creationId xmlns:a16="http://schemas.microsoft.com/office/drawing/2014/main" id="{AD637D8D-EEFA-B6D3-CB34-4E9663C45E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Judy</a:t>
            </a:r>
          </a:p>
        </p:txBody>
      </p:sp>
      <p:sp>
        <p:nvSpPr>
          <p:cNvPr id="165" name="Google Shape;165;p6:notes">
            <a:extLst>
              <a:ext uri="{FF2B5EF4-FFF2-40B4-BE49-F238E27FC236}">
                <a16:creationId xmlns:a16="http://schemas.microsoft.com/office/drawing/2014/main" id="{2A68FE1D-78E5-1708-E13C-8638B5F5FB2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0439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FEA3A636-0C10-5E26-D6E8-BA02CD116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2B3ED2EA-9D67-6681-8FC2-918DBA9C88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1191AE23-42B6-C268-8AF0-F45AA090A3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3130F1E3-0408-15D3-41AD-3BC307CA58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5766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B016D32F-8C71-2D30-8D54-598015F20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C36DB6C5-78F2-2D4C-A1BA-A57BD54BB7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705ED595-F961-7099-4730-E2BEFF531AF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D66DC299-6900-92A2-83A0-FFA4C438908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942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41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42B6B5A5-D592-A792-14DA-BFBC0F655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55B547E4-8FFC-8F3D-B5F2-0C864F1418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1151A4A1-7A9F-2585-AD11-D1FBFDA576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4086E2F8-5738-8B70-0948-B7A75B4BFAC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8033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>
          <a:extLst>
            <a:ext uri="{FF2B5EF4-FFF2-40B4-BE49-F238E27FC236}">
              <a16:creationId xmlns:a16="http://schemas.microsoft.com/office/drawing/2014/main" id="{FAD74A25-ADD5-2530-3CF1-6F5604D40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:notes">
            <a:extLst>
              <a:ext uri="{FF2B5EF4-FFF2-40B4-BE49-F238E27FC236}">
                <a16:creationId xmlns:a16="http://schemas.microsoft.com/office/drawing/2014/main" id="{415849AC-8EA6-A638-2A2F-C6399EBE3A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24:notes">
            <a:extLst>
              <a:ext uri="{FF2B5EF4-FFF2-40B4-BE49-F238E27FC236}">
                <a16:creationId xmlns:a16="http://schemas.microsoft.com/office/drawing/2014/main" id="{F8C48E61-EE66-E6E9-4738-40226415DA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Trevor</a:t>
            </a:r>
          </a:p>
        </p:txBody>
      </p:sp>
      <p:sp>
        <p:nvSpPr>
          <p:cNvPr id="149" name="Google Shape;149;p24:notes">
            <a:extLst>
              <a:ext uri="{FF2B5EF4-FFF2-40B4-BE49-F238E27FC236}">
                <a16:creationId xmlns:a16="http://schemas.microsoft.com/office/drawing/2014/main" id="{E0EFC619-B3F7-1C53-6865-9F6F791D9D2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728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2952"/>
            <a:ext cx="9143999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1"/>
          <p:cNvSpPr txBox="1">
            <a:spLocks noGrp="1"/>
          </p:cNvSpPr>
          <p:nvPr>
            <p:ph type="ctrTitle"/>
          </p:nvPr>
        </p:nvSpPr>
        <p:spPr>
          <a:xfrm>
            <a:off x="454958" y="1335024"/>
            <a:ext cx="594584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200"/>
              <a:buFont typeface="Arial"/>
              <a:buNone/>
              <a:defRPr sz="32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1"/>
          </p:nvPr>
        </p:nvSpPr>
        <p:spPr>
          <a:xfrm>
            <a:off x="454958" y="1947672"/>
            <a:ext cx="5945842" cy="286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600"/>
              <a:buNone/>
              <a:defRPr sz="16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2"/>
          </p:nvPr>
        </p:nvSpPr>
        <p:spPr>
          <a:xfrm>
            <a:off x="454958" y="3899205"/>
            <a:ext cx="2288242" cy="296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200"/>
              <a:buNone/>
              <a:defRPr sz="1200" b="0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8" name="Google Shape;18;p11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00558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w/photo">
  <p:cSld name="Text w/photo"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455612" y="1371600"/>
            <a:ext cx="3659187" cy="283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>
            <a:spLocks noGrp="1"/>
          </p:cNvSpPr>
          <p:nvPr>
            <p:ph type="pic" idx="2"/>
          </p:nvPr>
        </p:nvSpPr>
        <p:spPr>
          <a:xfrm>
            <a:off x="4572000" y="0"/>
            <a:ext cx="4571999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365759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0" name="Google Shape;90;p16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1" name="Google Shape;9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lt2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2952"/>
            <a:ext cx="91439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7"/>
          <p:cNvSpPr txBox="1">
            <a:spLocks noGrp="1"/>
          </p:cNvSpPr>
          <p:nvPr>
            <p:ph type="ctrTitle"/>
          </p:nvPr>
        </p:nvSpPr>
        <p:spPr>
          <a:xfrm>
            <a:off x="454958" y="1335024"/>
            <a:ext cx="594584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200"/>
              <a:buFont typeface="Arial"/>
              <a:buNone/>
              <a:defRPr sz="32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2" name="Google Shape;22;p17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00558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3" name="Google Shape;2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slide">
  <p:cSld name="Divider slide"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457200" y="-270082"/>
            <a:ext cx="822960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7" name="Google Shape;27;p18" descr="UC Wordmark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4960" y="4489704"/>
            <a:ext cx="742605" cy="36576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8"/>
          <p:cNvSpPr txBox="1">
            <a:spLocks noGrp="1"/>
          </p:cNvSpPr>
          <p:nvPr>
            <p:ph type="body" idx="1"/>
          </p:nvPr>
        </p:nvSpPr>
        <p:spPr>
          <a:xfrm>
            <a:off x="274320" y="1234440"/>
            <a:ext cx="2600712" cy="677108"/>
          </a:xfrm>
          <a:prstGeom prst="rect">
            <a:avLst/>
          </a:prstGeom>
          <a:solidFill>
            <a:schemeClr val="lt2">
              <a:alpha val="92156"/>
            </a:schemeClr>
          </a:solidFill>
          <a:ln>
            <a:noFill/>
          </a:ln>
        </p:spPr>
        <p:txBody>
          <a:bodyPr spcFirstLastPara="1" wrap="square" lIns="182875" tIns="91425" rIns="182875" bIns="91425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3200"/>
              <a:buNone/>
              <a:defRPr sz="3200">
                <a:solidFill>
                  <a:srgbClr val="00558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slide - blue">
  <p:cSld name="Quote slide - blue">
    <p:bg>
      <p:bgPr>
        <a:gradFill>
          <a:gsLst>
            <a:gs pos="0">
              <a:schemeClr val="dk2"/>
            </a:gs>
            <a:gs pos="100000">
              <a:srgbClr val="B0DFF5"/>
            </a:gs>
          </a:gsLst>
          <a:lin ang="18600000" scaled="0"/>
        </a:gra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9"/>
          <p:cNvSpPr txBox="1">
            <a:spLocks noGrp="1"/>
          </p:cNvSpPr>
          <p:nvPr>
            <p:ph type="body" idx="1"/>
          </p:nvPr>
        </p:nvSpPr>
        <p:spPr>
          <a:xfrm>
            <a:off x="454881" y="1796796"/>
            <a:ext cx="82253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5400"/>
              <a:buNone/>
              <a:defRPr sz="5400" b="1" i="0">
                <a:solidFill>
                  <a:srgbClr val="00558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F7FC5"/>
              </a:buClr>
              <a:buSzPts val="1500"/>
              <a:buFont typeface="Arial"/>
              <a:buNone/>
              <a:defRPr sz="1500">
                <a:solidFill>
                  <a:srgbClr val="0F7FC5"/>
                </a:solidFill>
              </a:defRPr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0F7FC5"/>
              </a:buClr>
              <a:buSzPts val="1350"/>
              <a:buChar char="•"/>
              <a:defRPr sz="1350">
                <a:solidFill>
                  <a:srgbClr val="0F7FC5"/>
                </a:solidFill>
              </a:defRPr>
            </a:lvl3pPr>
            <a:lvl4pPr marL="1828800" lvl="3" indent="-29336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020"/>
              <a:buChar char="o"/>
              <a:defRPr sz="1200">
                <a:solidFill>
                  <a:srgbClr val="0F7FC5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200"/>
              <a:buChar char="»"/>
              <a:defRPr sz="1200">
                <a:solidFill>
                  <a:srgbClr val="0F7FC5"/>
                </a:solidFill>
              </a:defRPr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2"/>
          </p:nvPr>
        </p:nvSpPr>
        <p:spPr>
          <a:xfrm>
            <a:off x="822960" y="3074988"/>
            <a:ext cx="5099050" cy="381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 b="0">
                <a:solidFill>
                  <a:srgbClr val="00558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8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3" name="Google Shape;33;p19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00558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orient="horz" pos="1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2 Columns text">
  <p:cSld name=" 2 Columns text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0"/>
          <p:cNvSpPr txBox="1">
            <a:spLocks noGrp="1"/>
          </p:cNvSpPr>
          <p:nvPr>
            <p:ph type="body" idx="1"/>
          </p:nvPr>
        </p:nvSpPr>
        <p:spPr>
          <a:xfrm>
            <a:off x="457200" y="1371601"/>
            <a:ext cx="3990109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>
                <a:solidFill>
                  <a:srgbClr val="00558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Char char="•"/>
              <a:defRPr sz="1400">
                <a:solidFill>
                  <a:srgbClr val="757677"/>
                </a:solidFill>
              </a:defRPr>
            </a:lvl3pPr>
            <a:lvl4pPr marL="1828800" lvl="3" indent="-30416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190"/>
              <a:buChar char="o"/>
              <a:defRPr>
                <a:solidFill>
                  <a:srgbClr val="7F7F7F"/>
                </a:solidFill>
              </a:defRPr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F7F7F"/>
              </a:buClr>
              <a:buSzPts val="1500"/>
              <a:buChar char="»"/>
              <a:defRPr>
                <a:solidFill>
                  <a:srgbClr val="7F7F7F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body" idx="2"/>
          </p:nvPr>
        </p:nvSpPr>
        <p:spPr>
          <a:xfrm>
            <a:off x="4696691" y="1371601"/>
            <a:ext cx="3990109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>
                <a:solidFill>
                  <a:srgbClr val="00558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Char char="•"/>
              <a:defRPr sz="1400">
                <a:solidFill>
                  <a:srgbClr val="757677"/>
                </a:solidFill>
              </a:defRPr>
            </a:lvl3pPr>
            <a:lvl4pPr marL="1828800" lvl="3" indent="-304164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190"/>
              <a:buChar char="o"/>
              <a:defRPr>
                <a:solidFill>
                  <a:srgbClr val="7F7F7F"/>
                </a:solidFill>
              </a:defRPr>
            </a:lvl4pPr>
            <a:lvl5pPr marL="2286000" lvl="4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F7F7F"/>
              </a:buClr>
              <a:buSzPts val="1500"/>
              <a:buChar char="»"/>
              <a:defRPr>
                <a:solidFill>
                  <a:srgbClr val="7F7F7F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5" name="Google Shape;45;p20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46" name="Google Shape;4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s text">
  <p:cSld name="3 Columns text"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1"/>
          <p:cNvSpPr txBox="1">
            <a:spLocks noGrp="1"/>
          </p:cNvSpPr>
          <p:nvPr>
            <p:ph type="body" idx="1"/>
          </p:nvPr>
        </p:nvSpPr>
        <p:spPr>
          <a:xfrm>
            <a:off x="454881" y="1371600"/>
            <a:ext cx="2560320" cy="280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</a:defRPr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0F7FC5"/>
              </a:buClr>
              <a:buSzPts val="1350"/>
              <a:buChar char="•"/>
              <a:defRPr sz="1350">
                <a:solidFill>
                  <a:srgbClr val="0F7FC5"/>
                </a:solidFill>
              </a:defRPr>
            </a:lvl3pPr>
            <a:lvl4pPr marL="1828800" lvl="3" indent="-29336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020"/>
              <a:buChar char="o"/>
              <a:defRPr sz="1200">
                <a:solidFill>
                  <a:srgbClr val="0F7FC5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200"/>
              <a:buChar char="»"/>
              <a:defRPr sz="1200">
                <a:solidFill>
                  <a:srgbClr val="0F7FC5"/>
                </a:solidFill>
              </a:defRPr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21"/>
          <p:cNvSpPr txBox="1">
            <a:spLocks noGrp="1"/>
          </p:cNvSpPr>
          <p:nvPr>
            <p:ph type="body" idx="2"/>
          </p:nvPr>
        </p:nvSpPr>
        <p:spPr>
          <a:xfrm>
            <a:off x="3290681" y="1371600"/>
            <a:ext cx="2560320" cy="280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</a:defRPr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rgbClr val="0F7FC5"/>
              </a:buClr>
              <a:buSzPts val="1350"/>
              <a:buChar char="•"/>
              <a:defRPr sz="1350">
                <a:solidFill>
                  <a:srgbClr val="0F7FC5"/>
                </a:solidFill>
              </a:defRPr>
            </a:lvl3pPr>
            <a:lvl4pPr marL="1828800" lvl="3" indent="-29336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020"/>
              <a:buChar char="o"/>
              <a:defRPr sz="1200">
                <a:solidFill>
                  <a:srgbClr val="0F7FC5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200"/>
              <a:buChar char="»"/>
              <a:defRPr sz="1200">
                <a:solidFill>
                  <a:srgbClr val="0F7FC5"/>
                </a:solidFill>
              </a:defRPr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3"/>
          </p:nvPr>
        </p:nvSpPr>
        <p:spPr>
          <a:xfrm>
            <a:off x="6126480" y="1371600"/>
            <a:ext cx="2560320" cy="280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5581"/>
              </a:buClr>
              <a:buSzPts val="1400"/>
              <a:buFont typeface="Arial"/>
              <a:buNone/>
              <a:defRPr sz="14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F7F7F"/>
              </a:buClr>
              <a:buSzPts val="1500"/>
              <a:buFont typeface="Arial"/>
              <a:buNone/>
              <a:defRPr sz="1500">
                <a:solidFill>
                  <a:srgbClr val="7F7F7F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Char char="•"/>
              <a:defRPr sz="1400">
                <a:solidFill>
                  <a:srgbClr val="757677"/>
                </a:solidFill>
              </a:defRPr>
            </a:lvl3pPr>
            <a:lvl4pPr marL="1828800" lvl="3" indent="-29336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020"/>
              <a:buChar char="o"/>
              <a:defRPr sz="1200">
                <a:solidFill>
                  <a:srgbClr val="0F7FC5"/>
                </a:solidFill>
              </a:defRPr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F7FC5"/>
              </a:buClr>
              <a:buSzPts val="1200"/>
              <a:buChar char="»"/>
              <a:defRPr sz="1200">
                <a:solidFill>
                  <a:srgbClr val="0F7FC5"/>
                </a:solidFill>
              </a:defRPr>
            </a:lvl5pPr>
            <a:lvl6pPr marL="2743200" lvl="5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marL="3200400" lvl="6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marL="3657600" lvl="7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marL="4114800" lvl="8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3" name="Google Shape;53;p21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4" name="Google Shape;54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w/chart">
  <p:cSld name="Text w/chart"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22"/>
          <p:cNvSpPr>
            <a:spLocks noGrp="1"/>
          </p:cNvSpPr>
          <p:nvPr>
            <p:ph type="chart" idx="2"/>
          </p:nvPr>
        </p:nvSpPr>
        <p:spPr>
          <a:xfrm>
            <a:off x="3238719" y="1372914"/>
            <a:ext cx="5448080" cy="281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66666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Google Shape;58;p22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455613" y="1371600"/>
            <a:ext cx="2560320" cy="283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 b="1" i="0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800"/>
              <a:buChar char="•"/>
              <a:defRPr/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22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1" name="Google Shape;6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harts">
  <p:cSld name="2 Charts"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2951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3"/>
          <p:cNvSpPr>
            <a:spLocks noGrp="1"/>
          </p:cNvSpPr>
          <p:nvPr>
            <p:ph type="chart" idx="2"/>
          </p:nvPr>
        </p:nvSpPr>
        <p:spPr>
          <a:xfrm>
            <a:off x="457200" y="1372914"/>
            <a:ext cx="4020590" cy="281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66666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5" name="Google Shape;65;p23"/>
          <p:cNvSpPr>
            <a:spLocks noGrp="1"/>
          </p:cNvSpPr>
          <p:nvPr>
            <p:ph type="chart" idx="3"/>
          </p:nvPr>
        </p:nvSpPr>
        <p:spPr>
          <a:xfrm>
            <a:off x="4666758" y="1372914"/>
            <a:ext cx="4020042" cy="2819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66666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23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8" name="Google Shape;6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nly">
  <p:cSld name="Text only"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677"/>
              </a:buClr>
              <a:buSzPts val="1200"/>
              <a:buFont typeface="Arial"/>
              <a:buNone/>
              <a:defRPr sz="1200" b="1" i="0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>
            <a:off x="457200" y="1371601"/>
            <a:ext cx="5486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None/>
              <a:defRPr sz="1400">
                <a:solidFill>
                  <a:srgbClr val="00558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>
                <a:solidFill>
                  <a:srgbClr val="757677"/>
                </a:solidFill>
              </a:defRPr>
            </a:lvl2pPr>
            <a:lvl3pPr marL="1371600" lvl="2" indent="-317500" algn="l">
              <a:lnSpc>
                <a:spcPct val="100000"/>
              </a:lnSpc>
              <a:spcBef>
                <a:spcPts val="336"/>
              </a:spcBef>
              <a:spcAft>
                <a:spcPts val="0"/>
              </a:spcAft>
              <a:buClr>
                <a:srgbClr val="757677"/>
              </a:buClr>
              <a:buSzPts val="1400"/>
              <a:buChar char="•"/>
              <a:defRPr sz="1400">
                <a:solidFill>
                  <a:srgbClr val="757677"/>
                </a:solidFill>
              </a:defRPr>
            </a:lvl3pPr>
            <a:lvl4pPr marL="1828800" lvl="3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57677"/>
              </a:buClr>
              <a:buSzPts val="1530"/>
              <a:buChar char="o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66666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3" name="Google Shape;83;p14"/>
          <p:cNvCxnSpPr/>
          <p:nvPr/>
        </p:nvCxnSpPr>
        <p:spPr>
          <a:xfrm>
            <a:off x="454958" y="640080"/>
            <a:ext cx="459442" cy="0"/>
          </a:xfrm>
          <a:prstGeom prst="straightConnector1">
            <a:avLst/>
          </a:prstGeom>
          <a:noFill/>
          <a:ln w="25400" cap="flat" cmpd="sng">
            <a:solidFill>
              <a:srgbClr val="75767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4" name="Google Shape;8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491" y="4489704"/>
            <a:ext cx="736600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2715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66666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12">
          <p15:clr>
            <a:srgbClr val="F26B43"/>
          </p15:clr>
        </p15:guide>
        <p15:guide id="2" pos="288">
          <p15:clr>
            <a:srgbClr val="F26B43"/>
          </p15:clr>
        </p15:guide>
        <p15:guide id="3" pos="5472">
          <p15:clr>
            <a:srgbClr val="F26B43"/>
          </p15:clr>
        </p15:guide>
        <p15:guide id="4" orient="horz" pos="1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2715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66666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12">
          <p15:clr>
            <a:srgbClr val="F26B43"/>
          </p15:clr>
        </p15:guide>
        <p15:guide id="2" pos="288">
          <p15:clr>
            <a:srgbClr val="F26B43"/>
          </p15:clr>
        </p15:guide>
        <p15:guide id="3" pos="5472">
          <p15:clr>
            <a:srgbClr val="F26B43"/>
          </p15:clr>
        </p15:guide>
        <p15:guide id="4" orient="horz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ctrTitle"/>
          </p:nvPr>
        </p:nvSpPr>
        <p:spPr>
          <a:xfrm>
            <a:off x="1507582" y="1356289"/>
            <a:ext cx="5945842" cy="1969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200"/>
              <a:buFont typeface="Arial"/>
              <a:buNone/>
            </a:pPr>
            <a:r>
              <a:rPr lang="en-US" dirty="0"/>
              <a:t>Global Accessibility Awareness Day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Legal Overview </a:t>
            </a:r>
            <a:endParaRPr dirty="0"/>
          </a:p>
        </p:txBody>
      </p:sp>
      <p:sp>
        <p:nvSpPr>
          <p:cNvPr id="98" name="Google Shape;98;p1"/>
          <p:cNvSpPr txBox="1">
            <a:spLocks noGrp="1"/>
          </p:cNvSpPr>
          <p:nvPr>
            <p:ph type="body" idx="2"/>
          </p:nvPr>
        </p:nvSpPr>
        <p:spPr>
          <a:xfrm>
            <a:off x="440675" y="3868615"/>
            <a:ext cx="2188225" cy="53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May 15, 2025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</a:pPr>
            <a:r>
              <a:rPr lang="en-US" dirty="0"/>
              <a:t>Trevor Finneman – UC Legal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4430644A-4EE6-43AB-6338-472EA6C4B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D1101527-960D-77E3-79A8-AB687F4438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Provides or Makes Available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3777FE17-C29D-5F40-8275-59AB3CB186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14300" lvl="1" indent="0">
              <a:buClr>
                <a:srgbClr val="262626"/>
              </a:buClr>
              <a:buSzPct val="100000"/>
            </a:pPr>
            <a:r>
              <a:rPr lang="en-US" sz="1700" dirty="0">
                <a:solidFill>
                  <a:srgbClr val="262626"/>
                </a:solidFill>
              </a:rPr>
              <a:t>Technical Standard applies to web content / mobile applications entity provides or makes available – (1) </a:t>
            </a:r>
            <a:r>
              <a:rPr lang="en-US" sz="1700" b="1" dirty="0">
                <a:solidFill>
                  <a:srgbClr val="262626"/>
                </a:solidFill>
              </a:rPr>
              <a:t>directly</a:t>
            </a:r>
            <a:r>
              <a:rPr lang="en-US" sz="1700" dirty="0">
                <a:solidFill>
                  <a:srgbClr val="262626"/>
                </a:solidFill>
              </a:rPr>
              <a:t> and (2) </a:t>
            </a:r>
            <a:r>
              <a:rPr lang="en-US" sz="1700" b="1" dirty="0">
                <a:solidFill>
                  <a:srgbClr val="262626"/>
                </a:solidFill>
              </a:rPr>
              <a:t>contractual, licensing, or other arrangements</a:t>
            </a:r>
            <a:r>
              <a:rPr lang="en-US" sz="1700" dirty="0">
                <a:solidFill>
                  <a:srgbClr val="262626"/>
                </a:solidFill>
              </a:rPr>
              <a:t>.</a:t>
            </a:r>
          </a:p>
          <a:p>
            <a:pPr marL="114300" lvl="1" indent="0">
              <a:buClr>
                <a:srgbClr val="262626"/>
              </a:buClr>
              <a:buSzPct val="100000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262626"/>
                </a:solidFill>
              </a:rPr>
              <a:t>Directly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Content and mobile applications created by entity. 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Procured content / apps procured by entity.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262626"/>
                </a:solidFill>
              </a:rPr>
              <a:t> </a:t>
            </a:r>
            <a:r>
              <a:rPr lang="en-US" sz="1700" b="1" dirty="0">
                <a:solidFill>
                  <a:srgbClr val="262626"/>
                </a:solidFill>
              </a:rPr>
              <a:t>Via Contractual, Licensing, or Other Arrangements</a:t>
            </a:r>
            <a:r>
              <a:rPr lang="en-US" sz="1700" dirty="0">
                <a:solidFill>
                  <a:srgbClr val="262626"/>
                </a:solidFill>
              </a:rPr>
              <a:t>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Essentially when third-party is used to provide entity’s service, program, or activity. </a:t>
            </a:r>
          </a:p>
          <a:p>
            <a:pPr marL="1943100" lvl="4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1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196FCE13-3AD5-EF71-026D-19F1E12D2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688E97A3-457B-8055-D2F1-CED7B6109A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Contractual, Licensing, or Other Arrangements. </a:t>
            </a:r>
            <a:br>
              <a:rPr lang="en-US" sz="2400" dirty="0">
                <a:solidFill>
                  <a:srgbClr val="00506F"/>
                </a:solidFill>
              </a:rPr>
            </a:b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3BB7738E-5805-D647-819B-422B1D6DDF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14300" lvl="1" indent="0">
              <a:buClr>
                <a:srgbClr val="262626"/>
              </a:buClr>
              <a:buSzPct val="100000"/>
            </a:pPr>
            <a:r>
              <a:rPr lang="en-US" sz="1700" dirty="0">
                <a:solidFill>
                  <a:srgbClr val="262626"/>
                </a:solidFill>
              </a:rPr>
              <a:t>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262626"/>
                </a:solidFill>
              </a:rPr>
              <a:t>Examples</a:t>
            </a:r>
            <a:r>
              <a:rPr lang="en-US" sz="2500" dirty="0">
                <a:solidFill>
                  <a:srgbClr val="262626"/>
                </a:solidFill>
              </a:rPr>
              <a:t>: Content below must conform to WCAG 2.1 AA. </a:t>
            </a:r>
          </a:p>
          <a:p>
            <a:pPr marL="10541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City contracts with third-party mobile application to allow public to pay for parking in city parking lots.</a:t>
            </a:r>
          </a:p>
          <a:p>
            <a:pPr marL="10541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County park webpage designed, updated, and maintained by third-party.</a:t>
            </a:r>
          </a:p>
          <a:p>
            <a:pPr marL="1943100" lvl="4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6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81E08F08-FE0C-BF1E-3C51-E876F9E5B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E7F94D74-97B6-0E4B-6D93-BF94B94EFE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Exceptions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C9976B71-671A-EB26-D622-3C1859BABC8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8600" lvl="1" indent="0">
              <a:buClr>
                <a:srgbClr val="262626"/>
              </a:buClr>
              <a:buSzPct val="100000"/>
            </a:pPr>
            <a:r>
              <a:rPr lang="en-US" sz="2000" b="1" dirty="0">
                <a:solidFill>
                  <a:srgbClr val="262626"/>
                </a:solidFill>
              </a:rPr>
              <a:t>Five Exceptions</a:t>
            </a:r>
            <a:r>
              <a:rPr lang="en-US" sz="2000" dirty="0">
                <a:solidFill>
                  <a:srgbClr val="262626"/>
                </a:solidFill>
              </a:rPr>
              <a:t>: </a:t>
            </a:r>
            <a:r>
              <a:rPr lang="en-US" sz="2000" i="1" dirty="0">
                <a:solidFill>
                  <a:srgbClr val="262626"/>
                </a:solidFill>
              </a:rPr>
              <a:t>categories of content that does not need to comply with the technical standard</a:t>
            </a:r>
            <a:r>
              <a:rPr lang="en-US" sz="2000" dirty="0">
                <a:solidFill>
                  <a:srgbClr val="262626"/>
                </a:solidFill>
              </a:rPr>
              <a:t>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2000" b="1" dirty="0">
                <a:solidFill>
                  <a:srgbClr val="262626"/>
                </a:solidFill>
              </a:rPr>
              <a:t>Archived web content</a:t>
            </a:r>
            <a:r>
              <a:rPr lang="en-US" sz="2000" dirty="0">
                <a:solidFill>
                  <a:srgbClr val="262626"/>
                </a:solidFill>
              </a:rPr>
              <a:t>;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2000" b="1" dirty="0">
                <a:solidFill>
                  <a:srgbClr val="262626"/>
                </a:solidFill>
              </a:rPr>
              <a:t>Preexisting conventional electronic documents</a:t>
            </a:r>
            <a:r>
              <a:rPr lang="en-US" sz="2000" dirty="0">
                <a:solidFill>
                  <a:srgbClr val="262626"/>
                </a:solidFill>
              </a:rPr>
              <a:t>;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rgbClr val="262626"/>
                </a:solidFill>
              </a:rPr>
              <a:t>Content posted by a third party;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rgbClr val="262626"/>
                </a:solidFill>
              </a:rPr>
              <a:t>Individualized, password-protected (or otherwise secured) conventional electronic documents;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2000" b="1" dirty="0">
                <a:solidFill>
                  <a:srgbClr val="262626"/>
                </a:solidFill>
              </a:rPr>
              <a:t>Preexisting social media posts posted before compliance deadline</a:t>
            </a:r>
            <a:r>
              <a:rPr lang="en-US" sz="2000" dirty="0">
                <a:solidFill>
                  <a:srgbClr val="262626"/>
                </a:solidFill>
              </a:rPr>
              <a:t>.</a:t>
            </a:r>
          </a:p>
          <a:p>
            <a:pPr marL="685800" lvl="2" indent="0">
              <a:buClr>
                <a:srgbClr val="262626"/>
              </a:buClr>
              <a:buSzPct val="100000"/>
              <a:buNone/>
            </a:pPr>
            <a:endParaRPr lang="en-US" sz="1700" dirty="0">
              <a:solidFill>
                <a:srgbClr val="262626"/>
              </a:solidFill>
            </a:endParaRP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77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87DA12FF-8550-45BC-0BDF-F3B6C3251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7F3D88F0-50D5-A7CB-4F54-3F66FB061C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Archived Web Content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4BEF884B-636F-4BF8-BB11-E9064BADAF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dirty="0">
                <a:solidFill>
                  <a:srgbClr val="262626"/>
                </a:solidFill>
              </a:rPr>
              <a:t>Archived web content is defined as web content that—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700" dirty="0">
                <a:solidFill>
                  <a:srgbClr val="262626"/>
                </a:solidFill>
              </a:rPr>
              <a:t>Was </a:t>
            </a:r>
            <a:r>
              <a:rPr lang="en-US" sz="1700" b="1" dirty="0">
                <a:solidFill>
                  <a:srgbClr val="262626"/>
                </a:solidFill>
              </a:rPr>
              <a:t>created before compliance deadline</a:t>
            </a:r>
            <a:r>
              <a:rPr lang="en-US" sz="1700" dirty="0">
                <a:solidFill>
                  <a:srgbClr val="262626"/>
                </a:solidFill>
              </a:rPr>
              <a:t>, </a:t>
            </a:r>
            <a:r>
              <a:rPr lang="en-US" sz="1700" b="1" dirty="0">
                <a:solidFill>
                  <a:srgbClr val="262626"/>
                </a:solidFill>
              </a:rPr>
              <a:t>reproduces paper documents </a:t>
            </a:r>
            <a:r>
              <a:rPr lang="en-US" sz="1700" dirty="0">
                <a:solidFill>
                  <a:srgbClr val="262626"/>
                </a:solidFill>
              </a:rPr>
              <a:t>created before compliance deadline, or </a:t>
            </a:r>
            <a:r>
              <a:rPr lang="en-US" sz="1700" b="1" dirty="0">
                <a:solidFill>
                  <a:srgbClr val="262626"/>
                </a:solidFill>
              </a:rPr>
              <a:t>reproduces the contents of other </a:t>
            </a:r>
            <a:r>
              <a:rPr lang="en-US" sz="1700" b="1" dirty="0">
                <a:solidFill>
                  <a:srgbClr val="262626"/>
                </a:solidFill>
                <a:highlight>
                  <a:srgbClr val="FFFF00"/>
                </a:highlight>
              </a:rPr>
              <a:t>physical media</a:t>
            </a:r>
            <a:r>
              <a:rPr lang="en-US" sz="1700" dirty="0">
                <a:solidFill>
                  <a:srgbClr val="262626"/>
                </a:solidFill>
              </a:rPr>
              <a:t> created before compliance deadline;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700" dirty="0">
                <a:solidFill>
                  <a:srgbClr val="262626"/>
                </a:solidFill>
              </a:rPr>
              <a:t>Is retained exclusively for </a:t>
            </a:r>
            <a:r>
              <a:rPr lang="en-US" sz="1700" b="1" dirty="0">
                <a:solidFill>
                  <a:srgbClr val="262626"/>
                </a:solidFill>
              </a:rPr>
              <a:t>reference, research, or recordkeeping</a:t>
            </a:r>
            <a:r>
              <a:rPr lang="en-US" sz="1700" dirty="0">
                <a:solidFill>
                  <a:srgbClr val="262626"/>
                </a:solidFill>
              </a:rPr>
              <a:t>;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700" dirty="0">
                <a:solidFill>
                  <a:srgbClr val="262626"/>
                </a:solidFill>
              </a:rPr>
              <a:t>Is not </a:t>
            </a:r>
            <a:r>
              <a:rPr lang="en-US" sz="1700" b="1" dirty="0">
                <a:solidFill>
                  <a:srgbClr val="262626"/>
                </a:solidFill>
              </a:rPr>
              <a:t>altered or updated </a:t>
            </a:r>
            <a:r>
              <a:rPr lang="en-US" sz="1700" dirty="0">
                <a:solidFill>
                  <a:srgbClr val="262626"/>
                </a:solidFill>
              </a:rPr>
              <a:t>after the date of archiving; and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700" dirty="0">
                <a:solidFill>
                  <a:srgbClr val="262626"/>
                </a:solidFill>
              </a:rPr>
              <a:t>Is organized and stored in a </a:t>
            </a:r>
            <a:r>
              <a:rPr lang="en-US" sz="1700" b="1" dirty="0">
                <a:solidFill>
                  <a:srgbClr val="262626"/>
                </a:solidFill>
              </a:rPr>
              <a:t>dedicated area </a:t>
            </a:r>
            <a:r>
              <a:rPr lang="en-US" sz="1700" dirty="0">
                <a:solidFill>
                  <a:srgbClr val="262626"/>
                </a:solidFill>
              </a:rPr>
              <a:t>or areas clearly identified as being archived.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endParaRPr lang="en-US" sz="1700" dirty="0">
              <a:solidFill>
                <a:srgbClr val="262626"/>
              </a:solidFill>
            </a:endParaRPr>
          </a:p>
          <a:p>
            <a:pPr marL="114300" lvl="2" indent="0">
              <a:buClr>
                <a:srgbClr val="262626"/>
              </a:buClr>
              <a:buSzPct val="100000"/>
              <a:buNone/>
            </a:pPr>
            <a:r>
              <a:rPr lang="en-US" sz="1700" dirty="0">
                <a:solidFill>
                  <a:srgbClr val="262626"/>
                </a:solidFill>
              </a:rPr>
              <a:t>*Examples of </a:t>
            </a:r>
            <a:r>
              <a:rPr lang="en-US" sz="1700" dirty="0">
                <a:solidFill>
                  <a:srgbClr val="262626"/>
                </a:solidFill>
                <a:highlight>
                  <a:srgbClr val="FFFF00"/>
                </a:highlight>
              </a:rPr>
              <a:t>physical media</a:t>
            </a:r>
            <a:r>
              <a:rPr lang="en-US" sz="1700" dirty="0">
                <a:solidFill>
                  <a:srgbClr val="262626"/>
                </a:solidFill>
              </a:rPr>
              <a:t>: Videotapes, audiotapes, film negatives, CD–ROMs, and DVDs.</a:t>
            </a:r>
          </a:p>
          <a:p>
            <a:pPr marL="114300" lvl="2" indent="0">
              <a:buClr>
                <a:srgbClr val="262626"/>
              </a:buClr>
              <a:buSzPct val="100000"/>
              <a:buNone/>
            </a:pPr>
            <a:r>
              <a:rPr lang="en-US" sz="1700" dirty="0">
                <a:solidFill>
                  <a:srgbClr val="262626"/>
                </a:solidFill>
              </a:rPr>
              <a:t>*Must meet all four elements for exception to apply. </a:t>
            </a:r>
          </a:p>
          <a:p>
            <a:pPr marL="114300" lvl="2" indent="0">
              <a:buClr>
                <a:srgbClr val="262626"/>
              </a:buClr>
              <a:buSzPct val="100000"/>
              <a:buNone/>
            </a:pPr>
            <a:r>
              <a:rPr lang="en-US" sz="1700" dirty="0">
                <a:solidFill>
                  <a:srgbClr val="26262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115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AAD57703-E6DC-71DC-911B-68CD2260F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29E10406-1DC4-2DCF-FC7A-890B8451DB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Preexisting </a:t>
            </a:r>
            <a:r>
              <a:rPr lang="en-US" sz="2400" dirty="0">
                <a:solidFill>
                  <a:srgbClr val="00506F"/>
                </a:solidFill>
              </a:rPr>
              <a:t>Conventional Electronic Documents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2016399C-2395-7B81-B027-238808614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62626"/>
                </a:solidFill>
              </a:rPr>
              <a:t>Definition</a:t>
            </a:r>
            <a:r>
              <a:rPr lang="en-US" sz="1800" dirty="0">
                <a:solidFill>
                  <a:srgbClr val="262626"/>
                </a:solidFill>
              </a:rPr>
              <a:t>: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262626"/>
                </a:solidFill>
              </a:rPr>
              <a:t>Conventional electronic documents,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262626"/>
                </a:solidFill>
              </a:rPr>
              <a:t>Available before compliance deadline,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262626"/>
                </a:solidFill>
              </a:rPr>
              <a:t>That are NOT currently used to apply for, gain access to, or participate in the entity's services, programs, or activities.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62626"/>
                </a:solidFill>
              </a:rPr>
              <a:t>Example 1</a:t>
            </a:r>
            <a:r>
              <a:rPr lang="en-US" sz="1800" dirty="0">
                <a:solidFill>
                  <a:srgbClr val="262626"/>
                </a:solidFill>
              </a:rPr>
              <a:t>:In 2018, a town posts a PDF flyer for a Thanksgiving Day parade that November on its website. </a:t>
            </a: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E37F4B-ECA8-9DC8-AA99-B85F609FDFC0}"/>
              </a:ext>
            </a:extLst>
          </p:cNvPr>
          <p:cNvSpPr txBox="1"/>
          <p:nvPr/>
        </p:nvSpPr>
        <p:spPr>
          <a:xfrm>
            <a:off x="4721470" y="3737440"/>
            <a:ext cx="3385037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APPLIES, so content does not need to meet WCAG 2.1 AA. </a:t>
            </a:r>
          </a:p>
        </p:txBody>
      </p:sp>
    </p:spTree>
    <p:extLst>
      <p:ext uri="{BB962C8B-B14F-4D97-AF65-F5344CB8AC3E}">
        <p14:creationId xmlns:p14="http://schemas.microsoft.com/office/powerpoint/2010/main" val="295639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10700EF1-EB0E-4AED-08DE-AA3998A15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DA6E0169-5FFA-7282-FBBA-05D473DD72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Preexisting </a:t>
            </a:r>
            <a:r>
              <a:rPr lang="en-US" sz="2400" dirty="0">
                <a:solidFill>
                  <a:srgbClr val="00506F"/>
                </a:solidFill>
              </a:rPr>
              <a:t>Conventional Electronic Documents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3DFBBA8C-B20F-527E-04CA-59FC00291FE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62626"/>
                </a:solidFill>
              </a:rPr>
              <a:t>Example 2</a:t>
            </a:r>
            <a:r>
              <a:rPr lang="en-US" sz="1800" dirty="0">
                <a:solidFill>
                  <a:srgbClr val="262626"/>
                </a:solidFill>
              </a:rPr>
              <a:t>: A state posted a PDF version of a business license application on its website in 2020. In 2028, members of the public still use that PDF to apply for a business license.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685800" lvl="2" indent="0">
              <a:buClr>
                <a:srgbClr val="262626"/>
              </a:buClr>
              <a:buSzPct val="100000"/>
              <a:buNone/>
            </a:pPr>
            <a:endParaRPr lang="en-US" sz="18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62626"/>
                </a:solidFill>
              </a:rPr>
              <a:t>Example 3</a:t>
            </a:r>
            <a:r>
              <a:rPr lang="en-US" sz="1800" dirty="0">
                <a:solidFill>
                  <a:srgbClr val="262626"/>
                </a:solidFill>
              </a:rPr>
              <a:t>: In 2028, city updates a Microsoft Word document that was first posted on its website in 2020 to include the city’s new contact information. </a:t>
            </a: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B62B34-703C-32D0-C02F-3BD086DB3CE0}"/>
              </a:ext>
            </a:extLst>
          </p:cNvPr>
          <p:cNvSpPr txBox="1"/>
          <p:nvPr/>
        </p:nvSpPr>
        <p:spPr>
          <a:xfrm>
            <a:off x="4073769" y="3450702"/>
            <a:ext cx="3385037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does NOT APPLY because the Microsoft Word document is updated after city’s compliance deadline.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20775A-B6F2-3D69-73D7-3C4BAAE18206}"/>
              </a:ext>
            </a:extLst>
          </p:cNvPr>
          <p:cNvSpPr txBox="1"/>
          <p:nvPr/>
        </p:nvSpPr>
        <p:spPr>
          <a:xfrm>
            <a:off x="4073770" y="1866424"/>
            <a:ext cx="3385037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does NOT APPLY because PDF is still used to apply for / access service, program, activity.</a:t>
            </a:r>
          </a:p>
        </p:txBody>
      </p:sp>
    </p:spTree>
    <p:extLst>
      <p:ext uri="{BB962C8B-B14F-4D97-AF65-F5344CB8AC3E}">
        <p14:creationId xmlns:p14="http://schemas.microsoft.com/office/powerpoint/2010/main" val="11734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DD6C5CB0-157A-4A68-4715-C2D47C1E1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7CE89AED-26A1-EA52-151C-9D58618735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Content Posted by a Third Party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F2710CFD-6AB2-CD6C-D090-8A0A60620D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62626"/>
                </a:solidFill>
              </a:rPr>
              <a:t>Content posted by a third party does not need to conform to WCAG 2.1 AA, </a:t>
            </a:r>
            <a:r>
              <a:rPr lang="en-US" sz="1800" i="1" dirty="0">
                <a:solidFill>
                  <a:srgbClr val="262626"/>
                </a:solidFill>
              </a:rPr>
              <a:t>unless the party is posting due to contractual, licensing, or other arrangements</a:t>
            </a:r>
            <a:r>
              <a:rPr lang="en-US" sz="1800" dirty="0">
                <a:solidFill>
                  <a:srgbClr val="262626"/>
                </a:solidFill>
              </a:rPr>
              <a:t>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262626"/>
                </a:solidFill>
              </a:rPr>
              <a:t>Example 4</a:t>
            </a:r>
            <a:r>
              <a:rPr lang="en-US" sz="1700" dirty="0">
                <a:solidFill>
                  <a:srgbClr val="262626"/>
                </a:solidFill>
              </a:rPr>
              <a:t>: City resident post on an online city message board.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685800" lvl="2" indent="0">
              <a:buClr>
                <a:srgbClr val="262626"/>
              </a:buClr>
              <a:buSzPct val="100000"/>
              <a:buNone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rgbClr val="262626"/>
                </a:solidFill>
              </a:rPr>
              <a:t>Example 5</a:t>
            </a:r>
            <a:r>
              <a:rPr lang="en-US" sz="1700" dirty="0">
                <a:solidFill>
                  <a:srgbClr val="262626"/>
                </a:solidFill>
              </a:rPr>
              <a:t>: State contracts with a technology company to develop a third-party website with a reservation system for state’s parks and recreation facilities. </a:t>
            </a: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3729FA-D9EF-6675-4ABB-479F795106AE}"/>
              </a:ext>
            </a:extLst>
          </p:cNvPr>
          <p:cNvSpPr txBox="1"/>
          <p:nvPr/>
        </p:nvSpPr>
        <p:spPr>
          <a:xfrm>
            <a:off x="2505806" y="2701812"/>
            <a:ext cx="527538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APPLIES to resident’s post, but likely not the city’s message board platform.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21C6EF-1880-6BDB-F51D-57273F375B5E}"/>
              </a:ext>
            </a:extLst>
          </p:cNvPr>
          <p:cNvSpPr txBox="1"/>
          <p:nvPr/>
        </p:nvSpPr>
        <p:spPr>
          <a:xfrm>
            <a:off x="2505805" y="3839230"/>
            <a:ext cx="527538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does NOT apply because third-party is posting due to a contractual obligation. </a:t>
            </a:r>
          </a:p>
        </p:txBody>
      </p:sp>
    </p:spTree>
    <p:extLst>
      <p:ext uri="{BB962C8B-B14F-4D97-AF65-F5344CB8AC3E}">
        <p14:creationId xmlns:p14="http://schemas.microsoft.com/office/powerpoint/2010/main" val="59667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BA0B9814-D3E6-5218-640A-D4C3FCE2E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5A0A89B3-C985-3777-CD60-2D65C24322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Individualized, Password-Protected Documents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D2BADF3E-CCEE-20DD-2BFE-44BF2745AC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66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262626"/>
                </a:solidFill>
              </a:rPr>
              <a:t>Documents meeting all three elements do not need to meet WCAG 2.1 AA: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62626"/>
                </a:solidFill>
              </a:rPr>
              <a:t>Word processing, presentation, PDF, or spreadsheet files, AND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62626"/>
                </a:solidFill>
              </a:rPr>
              <a:t>Documents are about a specific person, property, or account, AND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800" dirty="0">
                <a:solidFill>
                  <a:srgbClr val="262626"/>
                </a:solidFill>
              </a:rPr>
              <a:t>Documents are password-protected or otherwise secured.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endParaRPr lang="en-US" sz="18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262626"/>
                </a:solidFill>
              </a:rPr>
              <a:t>Example 6</a:t>
            </a:r>
            <a:r>
              <a:rPr lang="en-US" sz="1700" dirty="0">
                <a:solidFill>
                  <a:srgbClr val="262626"/>
                </a:solidFill>
              </a:rPr>
              <a:t>: PDF version of a water bill for a person’s home that is available in that person’s secure account on a city’s website.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685800" lvl="2" indent="0">
              <a:buClr>
                <a:srgbClr val="262626"/>
              </a:buClr>
              <a:buSzPct val="100000"/>
              <a:buNone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b="1" dirty="0">
                <a:solidFill>
                  <a:srgbClr val="262626"/>
                </a:solidFill>
              </a:rPr>
              <a:t>Example 7</a:t>
            </a:r>
            <a:r>
              <a:rPr lang="en-US" sz="1700" dirty="0">
                <a:solidFill>
                  <a:srgbClr val="262626"/>
                </a:solidFill>
              </a:rPr>
              <a:t>: PDF document on a password-protected website about an upcoming rate increase for all customers. </a:t>
            </a: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0032B9-62A2-8CD4-7E05-5E38DDB8DBED}"/>
              </a:ext>
            </a:extLst>
          </p:cNvPr>
          <p:cNvSpPr txBox="1"/>
          <p:nvPr/>
        </p:nvSpPr>
        <p:spPr>
          <a:xfrm>
            <a:off x="1248508" y="3035914"/>
            <a:ext cx="653268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APPLIES – (1) conventional electronic document, (2) individualized, and (3) secured. But city website must meet WCAG 2.1 AA.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8FA2D8-2DBF-41EA-C441-A594702A4690}"/>
              </a:ext>
            </a:extLst>
          </p:cNvPr>
          <p:cNvSpPr txBox="1"/>
          <p:nvPr/>
        </p:nvSpPr>
        <p:spPr>
          <a:xfrm>
            <a:off x="2505805" y="4243672"/>
            <a:ext cx="527538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EXCEPTION does NOT apply because document is not about a specific person, property, or account. </a:t>
            </a:r>
          </a:p>
        </p:txBody>
      </p:sp>
    </p:spTree>
    <p:extLst>
      <p:ext uri="{BB962C8B-B14F-4D97-AF65-F5344CB8AC3E}">
        <p14:creationId xmlns:p14="http://schemas.microsoft.com/office/powerpoint/2010/main" val="248746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D1817307-0A79-0CB7-8AED-D4985BA59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B002FE42-B391-D5EB-90EF-BC1985398B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Preexisting Social Media Posts 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C57F232E-5DB3-C253-ABC1-B1AD6F7373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228600" lvl="1" indent="0">
              <a:buClr>
                <a:srgbClr val="262626"/>
              </a:buClr>
              <a:buSzPct val="100000"/>
            </a:pPr>
            <a:r>
              <a:rPr lang="en-US" sz="1800" dirty="0">
                <a:solidFill>
                  <a:srgbClr val="262626"/>
                </a:solidFill>
              </a:rPr>
              <a:t>Social media posts before entity’s compliance deadline do not need to conform to WCAG 2.1 AA. </a:t>
            </a:r>
          </a:p>
          <a:p>
            <a:pPr marL="228600" lvl="1" indent="0">
              <a:buClr>
                <a:srgbClr val="262626"/>
              </a:buClr>
              <a:buSzPct val="100000"/>
            </a:pPr>
            <a:endParaRPr lang="en-US" sz="1800" dirty="0">
              <a:solidFill>
                <a:srgbClr val="262626"/>
              </a:solidFill>
            </a:endParaRPr>
          </a:p>
          <a:p>
            <a:pPr marL="228600" lvl="1" indent="0">
              <a:buClr>
                <a:srgbClr val="262626"/>
              </a:buClr>
              <a:buSzPct val="100000"/>
            </a:pPr>
            <a:r>
              <a:rPr lang="en-US" sz="1800" dirty="0">
                <a:solidFill>
                  <a:srgbClr val="262626"/>
                </a:solidFill>
              </a:rPr>
              <a:t>Social media posts after compliance deadline = WCAG 2.1AA.</a:t>
            </a:r>
          </a:p>
          <a:p>
            <a:pPr marL="228600" lvl="1" indent="0">
              <a:buClr>
                <a:srgbClr val="262626"/>
              </a:buClr>
              <a:buSzPct val="100000"/>
            </a:pPr>
            <a:endParaRPr lang="en-US" sz="1800" dirty="0">
              <a:solidFill>
                <a:srgbClr val="262626"/>
              </a:solidFill>
            </a:endParaRPr>
          </a:p>
          <a:p>
            <a:pPr marL="228600" lvl="1" indent="0">
              <a:buClr>
                <a:srgbClr val="262626"/>
              </a:buClr>
              <a:buSzPct val="100000"/>
            </a:pPr>
            <a:r>
              <a:rPr lang="en-US" sz="1800" dirty="0">
                <a:solidFill>
                  <a:srgbClr val="262626"/>
                </a:solidFill>
              </a:rPr>
              <a:t>For </a:t>
            </a:r>
            <a:r>
              <a:rPr lang="en-US" sz="1800" b="1" dirty="0">
                <a:solidFill>
                  <a:srgbClr val="262626"/>
                </a:solidFill>
                <a:highlight>
                  <a:srgbClr val="FFFF00"/>
                </a:highlight>
              </a:rPr>
              <a:t>ALL EXCEPTIONS (except third </a:t>
            </a:r>
            <a:r>
              <a:rPr lang="en-US" sz="1800" b="1">
                <a:solidFill>
                  <a:srgbClr val="262626"/>
                </a:solidFill>
                <a:highlight>
                  <a:srgbClr val="FFFF00"/>
                </a:highlight>
              </a:rPr>
              <a:t>party content)</a:t>
            </a:r>
            <a:r>
              <a:rPr lang="en-US" sz="1800">
                <a:solidFill>
                  <a:srgbClr val="262626"/>
                </a:solidFill>
              </a:rPr>
              <a:t>, </a:t>
            </a:r>
            <a:r>
              <a:rPr lang="en-US" sz="1800" dirty="0">
                <a:solidFill>
                  <a:srgbClr val="262626"/>
                </a:solidFill>
              </a:rPr>
              <a:t>must still provide access upon request.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b="1" dirty="0">
                <a:solidFill>
                  <a:srgbClr val="262626"/>
                </a:solidFill>
              </a:rPr>
              <a:t>Preexisting Social Media Example</a:t>
            </a:r>
            <a:r>
              <a:rPr lang="en-US" sz="1700" dirty="0">
                <a:solidFill>
                  <a:srgbClr val="262626"/>
                </a:solidFill>
              </a:rPr>
              <a:t>: Blind individual requests access to a picture a city posted on social media in 2023.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Solution: provide alt text description of image to individual. 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228600" lvl="1" indent="0">
              <a:buClr>
                <a:srgbClr val="262626"/>
              </a:buClr>
              <a:buSzPts val="2000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09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C55D6A5E-D508-C4B6-3798-0F7107B2D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D6D9F28D-9833-EA1E-AA33-1C57BEB4A4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Regulatory Flexibility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B164B50A-72E3-7C01-8057-EC68AE05D5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262626"/>
                </a:solidFill>
              </a:rPr>
              <a:t>Conforming Alternate Versions</a:t>
            </a:r>
            <a:r>
              <a:rPr lang="en-US" sz="1800" dirty="0">
                <a:solidFill>
                  <a:srgbClr val="262626"/>
                </a:solidFill>
              </a:rPr>
              <a:t> – two versions of same content, one not accessible and the other accessible.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262626"/>
                </a:solidFill>
              </a:rPr>
              <a:t>Allowed in very limited circumstances: </a:t>
            </a:r>
            <a:r>
              <a:rPr lang="en-US" sz="1800" b="1" dirty="0">
                <a:solidFill>
                  <a:srgbClr val="262626"/>
                </a:solidFill>
              </a:rPr>
              <a:t>technical or legal limitation </a:t>
            </a:r>
            <a:r>
              <a:rPr lang="en-US" sz="1800" dirty="0">
                <a:solidFill>
                  <a:srgbClr val="262626"/>
                </a:solidFill>
              </a:rPr>
              <a:t>that prevents inaccessible web content or mobile apps from being made accessible.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700" b="1" u="sng" dirty="0">
                <a:solidFill>
                  <a:srgbClr val="262626"/>
                </a:solidFill>
              </a:rPr>
              <a:t>Equivalent Facilitation</a:t>
            </a:r>
            <a:r>
              <a:rPr lang="en-US" sz="1700" b="1" dirty="0">
                <a:solidFill>
                  <a:srgbClr val="262626"/>
                </a:solidFill>
              </a:rPr>
              <a:t> </a:t>
            </a:r>
            <a:r>
              <a:rPr lang="en-US" sz="1700" dirty="0">
                <a:solidFill>
                  <a:srgbClr val="262626"/>
                </a:solidFill>
              </a:rPr>
              <a:t>–</a:t>
            </a:r>
            <a:r>
              <a:rPr lang="en-US" sz="1700" b="1" dirty="0">
                <a:solidFill>
                  <a:srgbClr val="262626"/>
                </a:solidFill>
              </a:rPr>
              <a:t>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Technical standard flexibility. Entity may conform content to WCAG 2.</a:t>
            </a:r>
            <a:r>
              <a:rPr lang="en-US" sz="1700" b="1" dirty="0">
                <a:solidFill>
                  <a:srgbClr val="262626"/>
                </a:solidFill>
              </a:rPr>
              <a:t>2</a:t>
            </a:r>
            <a:r>
              <a:rPr lang="en-US" sz="1700" dirty="0">
                <a:solidFill>
                  <a:srgbClr val="262626"/>
                </a:solidFill>
              </a:rPr>
              <a:t>AA.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262626"/>
                </a:solidFill>
              </a:rPr>
              <a:t> But cannot rely on phone line instead of making web content accessible. </a:t>
            </a:r>
          </a:p>
          <a:p>
            <a:pPr marL="228600" lvl="1" indent="0">
              <a:buClr>
                <a:srgbClr val="262626"/>
              </a:buClr>
              <a:buSzPct val="100000"/>
            </a:pPr>
            <a:endParaRPr lang="en-US" sz="17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3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/>
          <p:cNvSpPr txBox="1">
            <a:spLocks noGrp="1"/>
          </p:cNvSpPr>
          <p:nvPr>
            <p:ph type="body" idx="1"/>
          </p:nvPr>
        </p:nvSpPr>
        <p:spPr>
          <a:xfrm>
            <a:off x="457200" y="850392"/>
            <a:ext cx="8080131" cy="3563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2" indent="0">
              <a:buClr>
                <a:srgbClr val="262626"/>
              </a:buClr>
              <a:buSzPct val="100000"/>
              <a:buNone/>
            </a:pPr>
            <a:endParaRPr lang="en-US" sz="1800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2" indent="0">
              <a:buClr>
                <a:srgbClr val="262626"/>
              </a:buClr>
              <a:buSzPts val="2000"/>
              <a:buNone/>
            </a:pPr>
            <a:r>
              <a:rPr lang="en-US" sz="2600" b="1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presentation is provided for informational purposes only and is not to be construed as legal advice. Neither this presentation nor your attendance is intended to create an attorney-client relationship. Further, this presentation has not been written to recommend any particular course of action.</a:t>
            </a:r>
            <a:endParaRPr lang="en-US" sz="2800" b="1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7" name="Google Shape;167;p6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06F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Disclaimer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"/>
          <p:cNvSpPr txBox="1">
            <a:spLocks noGrp="1"/>
          </p:cNvSpPr>
          <p:nvPr>
            <p:ph type="ctrTitle"/>
          </p:nvPr>
        </p:nvSpPr>
        <p:spPr>
          <a:xfrm>
            <a:off x="454957" y="1335024"/>
            <a:ext cx="816908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581"/>
              </a:buClr>
              <a:buSzPts val="3200"/>
              <a:buFont typeface="Arial"/>
              <a:buNone/>
            </a:pPr>
            <a:r>
              <a:rPr lang="en-US" dirty="0"/>
              <a:t>Thank you.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>
          <a:extLst>
            <a:ext uri="{FF2B5EF4-FFF2-40B4-BE49-F238E27FC236}">
              <a16:creationId xmlns:a16="http://schemas.microsoft.com/office/drawing/2014/main" id="{33536C2D-3753-2290-6492-21E4D3237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>
            <a:extLst>
              <a:ext uri="{FF2B5EF4-FFF2-40B4-BE49-F238E27FC236}">
                <a16:creationId xmlns:a16="http://schemas.microsoft.com/office/drawing/2014/main" id="{56983C41-5079-6477-BA44-B48CD8F084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50392"/>
            <a:ext cx="8080131" cy="3563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2" indent="0">
              <a:buClr>
                <a:srgbClr val="262626"/>
              </a:buClr>
              <a:buSzPct val="100000"/>
              <a:buNone/>
            </a:pPr>
            <a:endParaRPr lang="en-US" sz="1800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800" b="1" u="sng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Brief recap of past enforcement of digital accessibility obligations</a:t>
            </a: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Private plaintiff enforcement. 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Government enforcement.</a:t>
            </a:r>
          </a:p>
          <a:p>
            <a:pPr marL="800100" lvl="2" indent="-34290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800" b="1" u="sng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 Access Regulations</a:t>
            </a: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Scope, compliance deadline. 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Standard. </a:t>
            </a:r>
          </a:p>
          <a:p>
            <a:pPr marL="1771650" lvl="4" indent="-400050">
              <a:buClr>
                <a:srgbClr val="262626"/>
              </a:buClr>
              <a:buSzPct val="100000"/>
              <a:buFont typeface="+mj-lt"/>
              <a:buAutoNum type="romanLcPeriod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Covered Content – type and poster. 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Five Exceptions. </a:t>
            </a:r>
          </a:p>
          <a:p>
            <a:pPr marL="1257300" lvl="3" indent="-342900">
              <a:buClr>
                <a:srgbClr val="262626"/>
              </a:buClr>
              <a:buSzPct val="100000"/>
              <a:buFont typeface="+mj-lt"/>
              <a:buAutoNum type="alphaLcParenR"/>
            </a:pPr>
            <a:r>
              <a:rPr lang="en-US" sz="1800" dirty="0">
                <a:solidFill>
                  <a:srgbClr val="26262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regulatory flexibility. </a:t>
            </a:r>
          </a:p>
          <a:p>
            <a:pPr marL="457200" lvl="2" indent="0">
              <a:buClr>
                <a:srgbClr val="262626"/>
              </a:buClr>
              <a:buSzPts val="2000"/>
              <a:buNone/>
            </a:pPr>
            <a:endParaRPr lang="en-US" dirty="0">
              <a:solidFill>
                <a:srgbClr val="26262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7" name="Google Shape;167;p6">
            <a:extLst>
              <a:ext uri="{FF2B5EF4-FFF2-40B4-BE49-F238E27FC236}">
                <a16:creationId xmlns:a16="http://schemas.microsoft.com/office/drawing/2014/main" id="{03F4A401-6692-3ED5-6961-80F89FB448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06F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Agenda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3780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>
          <a:extLst>
            <a:ext uri="{FF2B5EF4-FFF2-40B4-BE49-F238E27FC236}">
              <a16:creationId xmlns:a16="http://schemas.microsoft.com/office/drawing/2014/main" id="{0BB77387-500D-D05B-FE28-40FA0D851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">
            <a:extLst>
              <a:ext uri="{FF2B5EF4-FFF2-40B4-BE49-F238E27FC236}">
                <a16:creationId xmlns:a16="http://schemas.microsoft.com/office/drawing/2014/main" id="{85604BC9-24BC-98CA-56FF-EAC26A0B63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26478" y="2009184"/>
            <a:ext cx="3620832" cy="2433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3" indent="0" algn="ctr">
              <a:buClr>
                <a:srgbClr val="262626"/>
              </a:buClr>
              <a:buSzPct val="167000"/>
              <a:buNone/>
            </a:pPr>
            <a:r>
              <a:rPr lang="en-US" sz="1600" b="1" u="sng" dirty="0">
                <a:solidFill>
                  <a:srgbClr val="262626"/>
                </a:solidFill>
              </a:rPr>
              <a:t>Private Litigants</a:t>
            </a:r>
          </a:p>
          <a:p>
            <a:pPr marL="0" lvl="3" indent="0" algn="ctr">
              <a:buClr>
                <a:srgbClr val="262626"/>
              </a:buClr>
              <a:buSzPct val="167000"/>
              <a:buNone/>
            </a:pPr>
            <a:endParaRPr lang="en-US" sz="1600" b="1" u="sng" dirty="0">
              <a:solidFill>
                <a:srgbClr val="262626"/>
              </a:solidFill>
            </a:endParaRP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u="sng" dirty="0">
                <a:solidFill>
                  <a:srgbClr val="262626"/>
                </a:solidFill>
              </a:rPr>
              <a:t>National Association of the Deaf v. Netflix </a:t>
            </a:r>
            <a:r>
              <a:rPr lang="en-US" sz="1600" dirty="0">
                <a:solidFill>
                  <a:srgbClr val="262626"/>
                </a:solidFill>
              </a:rPr>
              <a:t>(2011). </a:t>
            </a: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u="sng" dirty="0">
                <a:solidFill>
                  <a:srgbClr val="262626"/>
                </a:solidFill>
              </a:rPr>
              <a:t>National Association of the Deaf v. Harvard / MIT</a:t>
            </a:r>
            <a:r>
              <a:rPr lang="en-US" sz="1600" dirty="0">
                <a:solidFill>
                  <a:srgbClr val="262626"/>
                </a:solidFill>
              </a:rPr>
              <a:t>. </a:t>
            </a: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u="sng" dirty="0">
                <a:solidFill>
                  <a:srgbClr val="262626"/>
                </a:solidFill>
              </a:rPr>
              <a:t>Robles v. Dominos</a:t>
            </a:r>
            <a:r>
              <a:rPr lang="en-US" sz="1600" dirty="0">
                <a:solidFill>
                  <a:srgbClr val="262626"/>
                </a:solidFill>
              </a:rPr>
              <a:t> – (2019). Ninth Circuit affirmed need to ensure online access to services.</a:t>
            </a:r>
          </a:p>
          <a:p>
            <a:pPr marL="742950" lvl="2" indent="-285750">
              <a:buClr>
                <a:srgbClr val="262626"/>
              </a:buClr>
              <a:buSzPts val="2000"/>
            </a:pPr>
            <a:endParaRPr lang="en-US" sz="1600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>
            <a:extLst>
              <a:ext uri="{FF2B5EF4-FFF2-40B4-BE49-F238E27FC236}">
                <a16:creationId xmlns:a16="http://schemas.microsoft.com/office/drawing/2014/main" id="{1A9B21E5-686D-DD4A-227A-E59AA79A11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506F"/>
              </a:buClr>
              <a:buSzPts val="2400"/>
              <a:buFont typeface="Arial"/>
              <a:buNone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Digital Access – Past Enforcement</a:t>
            </a:r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CCB13A-7152-DBAA-7469-225E93C3B8ED}"/>
              </a:ext>
            </a:extLst>
          </p:cNvPr>
          <p:cNvSpPr txBox="1"/>
          <p:nvPr/>
        </p:nvSpPr>
        <p:spPr>
          <a:xfrm>
            <a:off x="826477" y="773732"/>
            <a:ext cx="749104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Long history of legal actions to ensure online content is accessible.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Both (a) lawsuits brought by private litigants and (b) government enforcement actions over last 15 years.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Enforcement pre-dates digital access regulations. </a:t>
            </a:r>
          </a:p>
          <a:p>
            <a:endParaRPr lang="en-US" dirty="0"/>
          </a:p>
        </p:txBody>
      </p:sp>
      <p:sp>
        <p:nvSpPr>
          <p:cNvPr id="4" name="Google Shape;168;p6">
            <a:extLst>
              <a:ext uri="{FF2B5EF4-FFF2-40B4-BE49-F238E27FC236}">
                <a16:creationId xmlns:a16="http://schemas.microsoft.com/office/drawing/2014/main" id="{4B8001F9-D3D7-9A16-95BC-233446229863}"/>
              </a:ext>
            </a:extLst>
          </p:cNvPr>
          <p:cNvSpPr txBox="1">
            <a:spLocks/>
          </p:cNvSpPr>
          <p:nvPr/>
        </p:nvSpPr>
        <p:spPr>
          <a:xfrm>
            <a:off x="4668714" y="2009184"/>
            <a:ext cx="3279532" cy="2433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5581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558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57677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757677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164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F7F7F"/>
              </a:buClr>
              <a:buSzPts val="1190"/>
              <a:buFont typeface="Courier New"/>
              <a:buChar char="o"/>
              <a:defRPr sz="14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7F7F7F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3" indent="0" algn="ctr">
              <a:buClr>
                <a:srgbClr val="262626"/>
              </a:buClr>
              <a:buSzPct val="167000"/>
              <a:buFont typeface="Courier New"/>
              <a:buNone/>
            </a:pPr>
            <a:r>
              <a:rPr lang="en-US" sz="1600" b="1" u="sng" dirty="0">
                <a:solidFill>
                  <a:srgbClr val="262626"/>
                </a:solidFill>
              </a:rPr>
              <a:t>Federal Government Enforcement</a:t>
            </a:r>
          </a:p>
          <a:p>
            <a:pPr marL="0" lvl="3" indent="0" algn="ctr">
              <a:buClr>
                <a:srgbClr val="262626"/>
              </a:buClr>
              <a:buSzPct val="167000"/>
              <a:buFont typeface="Courier New"/>
              <a:buNone/>
            </a:pPr>
            <a:endParaRPr lang="en-US" sz="1600" b="1" u="sng" dirty="0">
              <a:solidFill>
                <a:srgbClr val="262626"/>
              </a:solidFill>
            </a:endParaRP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dirty="0">
                <a:solidFill>
                  <a:srgbClr val="262626"/>
                </a:solidFill>
              </a:rPr>
              <a:t>City of Virginia Beach. </a:t>
            </a: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dirty="0">
                <a:solidFill>
                  <a:srgbClr val="262626"/>
                </a:solidFill>
              </a:rPr>
              <a:t>Upton County, Texas. </a:t>
            </a: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dirty="0">
                <a:solidFill>
                  <a:srgbClr val="262626"/>
                </a:solidFill>
              </a:rPr>
              <a:t>Mass Transit District in Illinois.</a:t>
            </a:r>
          </a:p>
          <a:p>
            <a:pPr marL="404813" lvl="3" indent="-285750">
              <a:buClr>
                <a:srgbClr val="262626"/>
              </a:buClr>
              <a:buSzPct val="100000"/>
              <a:buFont typeface="+mj-lt"/>
              <a:buAutoNum type="arabicPeriod"/>
            </a:pPr>
            <a:r>
              <a:rPr lang="en-US" sz="1600" dirty="0">
                <a:solidFill>
                  <a:srgbClr val="262626"/>
                </a:solidFill>
              </a:rPr>
              <a:t>City of Killeen, Texas.</a:t>
            </a:r>
          </a:p>
          <a:p>
            <a:pPr marL="742950" lvl="2" indent="-285750">
              <a:buClr>
                <a:srgbClr val="262626"/>
              </a:buClr>
              <a:buSzPts val="2000"/>
            </a:pPr>
            <a:endParaRPr lang="en-US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52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08313F94-3DB1-1A29-0A67-100F1C74B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F17D6722-54BC-46C0-8C8A-632C19D9D4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Digital Access Regulations – General Overview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33C9C51D-63A3-BA4B-2F02-D46E5CE7EE4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618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262626"/>
                </a:solidFill>
              </a:rPr>
              <a:t>New federal guidance for digital accessibility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 </a:t>
            </a:r>
            <a:r>
              <a:rPr lang="en-US" sz="2500" u="sng" dirty="0">
                <a:solidFill>
                  <a:srgbClr val="262626"/>
                </a:solidFill>
              </a:rPr>
              <a:t>Title II of the Americans with Disabilities Act</a:t>
            </a:r>
            <a:r>
              <a:rPr lang="en-US" sz="2500" dirty="0">
                <a:solidFill>
                  <a:srgbClr val="262626"/>
                </a:solidFill>
              </a:rPr>
              <a:t> (public entities). </a:t>
            </a:r>
          </a:p>
          <a:p>
            <a:pPr marL="1485900" lvl="3" indent="-342900">
              <a:buClr>
                <a:srgbClr val="26262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500" dirty="0">
                <a:solidFill>
                  <a:srgbClr val="262626"/>
                </a:solidFill>
              </a:rPr>
              <a:t>Effective June 24, 2024.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u="sng" dirty="0">
                <a:solidFill>
                  <a:srgbClr val="262626"/>
                </a:solidFill>
              </a:rPr>
              <a:t>Section 504 – Department of Health and Human Services</a:t>
            </a:r>
            <a:r>
              <a:rPr lang="en-US" sz="2500" dirty="0">
                <a:solidFill>
                  <a:srgbClr val="262626"/>
                </a:solidFill>
              </a:rPr>
              <a:t> (HHS funding recipients).</a:t>
            </a:r>
          </a:p>
          <a:p>
            <a:pPr marL="1485900" lvl="3" indent="-342900">
              <a:buClr>
                <a:srgbClr val="26262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500" dirty="0">
                <a:solidFill>
                  <a:srgbClr val="262626"/>
                </a:solidFill>
              </a:rPr>
              <a:t>Effective – July 9, 2024. </a:t>
            </a: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99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5DA0EB50-E39B-2AEE-E334-9A56D85BA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58A8E26F-947D-6046-1BC4-6AB16619AE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Digital Access Regulations – General Overview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C02B66BD-AA98-AA60-ECA4-96D53D2F05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618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262626"/>
                </a:solidFill>
              </a:rPr>
              <a:t>Compliance Deadlines: two- or three-year grace period.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Title II – April 2026 (population 50,000 or more) or April 2027 (&lt;50,000 population).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Section 504 – May 2026 (15 or more employees) or May 2027 (&lt;15 employees).</a:t>
            </a:r>
          </a:p>
          <a:p>
            <a:pPr marL="571500" lvl="1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b="1" dirty="0">
                <a:solidFill>
                  <a:srgbClr val="262626"/>
                </a:solidFill>
              </a:rPr>
              <a:t>Title II and Section 504 – generally identical requirements (except kiosks).</a:t>
            </a:r>
            <a:endParaRPr lang="en-US" sz="25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20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Technical Standard for Accessibility</a:t>
            </a:r>
            <a:endParaRPr dirty="0"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262626"/>
                </a:solidFill>
              </a:rPr>
              <a:t>Both Title II and Section 504 set the same technical standard.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500" dirty="0">
                <a:solidFill>
                  <a:srgbClr val="262626"/>
                </a:solidFill>
              </a:rPr>
              <a:t> </a:t>
            </a:r>
            <a:r>
              <a:rPr lang="en-US" sz="2500" u="sng" dirty="0">
                <a:solidFill>
                  <a:srgbClr val="262626"/>
                </a:solidFill>
              </a:rPr>
              <a:t>Web Content Accessibility Guidelines 2.1 at Level AA success criteria</a:t>
            </a:r>
            <a:r>
              <a:rPr lang="en-US" sz="2500" dirty="0">
                <a:solidFill>
                  <a:srgbClr val="262626"/>
                </a:solidFill>
              </a:rPr>
              <a:t>. </a:t>
            </a:r>
          </a:p>
          <a:p>
            <a:pPr marL="1485900" lvl="3" indent="-342900">
              <a:buClr>
                <a:srgbClr val="26262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500" dirty="0">
                <a:solidFill>
                  <a:srgbClr val="262626"/>
                </a:solidFill>
              </a:rPr>
              <a:t>2018 Standard. </a:t>
            </a: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5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C0EDD4E2-8B52-9CCB-9322-FC2B6EC96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AAC091A3-01D2-9448-E36D-C3E741223B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Technical Standard – Scope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ADA15215-F8AC-0EC1-3773-6D850C8AD0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200" b="1" u="sng" dirty="0">
                <a:solidFill>
                  <a:srgbClr val="262626"/>
                </a:solidFill>
              </a:rPr>
              <a:t>Two types of digital content must comply with WCAG 2.1 AA if PROVIDED or MADE AVAILABLE online</a:t>
            </a:r>
            <a:r>
              <a:rPr lang="en-US" sz="2200" b="1" dirty="0">
                <a:solidFill>
                  <a:srgbClr val="262626"/>
                </a:solidFill>
              </a:rPr>
              <a:t>:  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262626"/>
                </a:solidFill>
              </a:rPr>
              <a:t>Web content </a:t>
            </a:r>
            <a:r>
              <a:rPr lang="en-US" sz="2200" dirty="0">
                <a:solidFill>
                  <a:srgbClr val="262626"/>
                </a:solidFill>
              </a:rPr>
              <a:t>– “text, images, sounds, videos, controls, animations, and </a:t>
            </a:r>
            <a:r>
              <a:rPr lang="en-US" sz="2200" dirty="0">
                <a:solidFill>
                  <a:srgbClr val="262626"/>
                </a:solidFill>
                <a:highlight>
                  <a:srgbClr val="FFFF00"/>
                </a:highlight>
              </a:rPr>
              <a:t>conventional electronic documents</a:t>
            </a:r>
            <a:r>
              <a:rPr lang="en-US" sz="2200" dirty="0">
                <a:solidFill>
                  <a:srgbClr val="262626"/>
                </a:solidFill>
              </a:rPr>
              <a:t>” accessed via “web browsers, media players, plug-ins, and other programs—including assistive technologies—that help in retrieving, rendering, and interacting with web content.”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262626"/>
                </a:solidFill>
              </a:rPr>
              <a:t>Mobile Applications</a:t>
            </a:r>
            <a:r>
              <a:rPr lang="en-US" sz="2200" dirty="0">
                <a:solidFill>
                  <a:srgbClr val="262626"/>
                </a:solidFill>
              </a:rPr>
              <a:t>. </a:t>
            </a: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41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>
          <a:extLst>
            <a:ext uri="{FF2B5EF4-FFF2-40B4-BE49-F238E27FC236}">
              <a16:creationId xmlns:a16="http://schemas.microsoft.com/office/drawing/2014/main" id="{6E1B3286-9231-208E-3D59-7895DC454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>
            <a:extLst>
              <a:ext uri="{FF2B5EF4-FFF2-40B4-BE49-F238E27FC236}">
                <a16:creationId xmlns:a16="http://schemas.microsoft.com/office/drawing/2014/main" id="{8D51E4DB-BD63-0510-4C1E-D41AB5FE96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6576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>
              <a:buClr>
                <a:srgbClr val="00506F"/>
              </a:buClr>
              <a:buSzPts val="2400"/>
            </a:pPr>
            <a:r>
              <a:rPr lang="en-US" sz="2400" dirty="0">
                <a:solidFill>
                  <a:srgbClr val="00506F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2400" dirty="0">
                <a:solidFill>
                  <a:srgbClr val="00506F"/>
                </a:solidFill>
              </a:rPr>
              <a:t>Conventional Electronic Documents</a:t>
            </a:r>
            <a:endParaRPr dirty="0"/>
          </a:p>
        </p:txBody>
      </p:sp>
      <p:sp>
        <p:nvSpPr>
          <p:cNvPr id="152" name="Google Shape;152;p24">
            <a:extLst>
              <a:ext uri="{FF2B5EF4-FFF2-40B4-BE49-F238E27FC236}">
                <a16:creationId xmlns:a16="http://schemas.microsoft.com/office/drawing/2014/main" id="{6BBCCED2-0F47-C3AC-6C56-702E06694E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847726"/>
            <a:ext cx="8229599" cy="3514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62626"/>
                </a:solidFill>
              </a:rPr>
              <a:t>Explicitly defined as web content. Exhaustive list: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262626"/>
                </a:solidFill>
              </a:rPr>
              <a:t>Portable document formats (“PDF”),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262626"/>
                </a:solidFill>
              </a:rPr>
              <a:t>Word processor file formats, 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262626"/>
                </a:solidFill>
              </a:rPr>
              <a:t>Presentation file formats, and</a:t>
            </a:r>
          </a:p>
          <a:p>
            <a:pPr marL="1028700" lvl="2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262626"/>
                </a:solidFill>
              </a:rPr>
              <a:t>Spreadsheet file formats.</a:t>
            </a:r>
          </a:p>
          <a:p>
            <a:pPr marL="514350" lvl="1" indent="-28575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2000" dirty="0">
              <a:solidFill>
                <a:srgbClr val="262626"/>
              </a:solidFill>
            </a:endParaRPr>
          </a:p>
          <a:p>
            <a:pPr marL="1485900" lvl="3" indent="-342900">
              <a:buClr>
                <a:srgbClr val="262626"/>
              </a:buClr>
              <a:buSzPct val="100000"/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262626"/>
              </a:solidFill>
            </a:endParaRPr>
          </a:p>
          <a:p>
            <a:pPr marL="1485900" lvl="3" indent="-342900">
              <a:buClr>
                <a:srgbClr val="262626"/>
              </a:buClr>
              <a:buSzPct val="100000"/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262626"/>
              </a:solidFill>
            </a:endParaRPr>
          </a:p>
          <a:p>
            <a:pPr marL="1028700" lvl="2" indent="-342900">
              <a:buClr>
                <a:srgbClr val="262626"/>
              </a:buClr>
              <a:buSzPts val="2000"/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262626"/>
              </a:solidFill>
            </a:endParaRPr>
          </a:p>
          <a:p>
            <a:pPr marL="571500" lvl="1" indent="-342900">
              <a:buClr>
                <a:srgbClr val="262626"/>
              </a:buClr>
              <a:buSzPts val="2000"/>
              <a:buFont typeface="Arial"/>
              <a:buChar char="•"/>
            </a:pPr>
            <a:endParaRPr lang="en-US" sz="1200" dirty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06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COP 3">
      <a:dk1>
        <a:srgbClr val="4C4C4C"/>
      </a:dk1>
      <a:lt1>
        <a:srgbClr val="FFFFFF"/>
      </a:lt1>
      <a:dk2>
        <a:srgbClr val="00A1DF"/>
      </a:dk2>
      <a:lt2>
        <a:srgbClr val="FFFFFF"/>
      </a:lt2>
      <a:accent1>
        <a:srgbClr val="7ECBEF"/>
      </a:accent1>
      <a:accent2>
        <a:srgbClr val="FFB602"/>
      </a:accent2>
      <a:accent3>
        <a:srgbClr val="FFC600"/>
      </a:accent3>
      <a:accent4>
        <a:srgbClr val="00A5B2"/>
      </a:accent4>
      <a:accent5>
        <a:srgbClr val="EB4D97"/>
      </a:accent5>
      <a:accent6>
        <a:srgbClr val="FF893C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UCOP 3">
      <a:dk1>
        <a:srgbClr val="4C4C4C"/>
      </a:dk1>
      <a:lt1>
        <a:srgbClr val="FFFFFF"/>
      </a:lt1>
      <a:dk2>
        <a:srgbClr val="00A1DF"/>
      </a:dk2>
      <a:lt2>
        <a:srgbClr val="FFFFFF"/>
      </a:lt2>
      <a:accent1>
        <a:srgbClr val="7ECBEF"/>
      </a:accent1>
      <a:accent2>
        <a:srgbClr val="FFB602"/>
      </a:accent2>
      <a:accent3>
        <a:srgbClr val="FFC600"/>
      </a:accent3>
      <a:accent4>
        <a:srgbClr val="00A5B2"/>
      </a:accent4>
      <a:accent5>
        <a:srgbClr val="EB4D97"/>
      </a:accent5>
      <a:accent6>
        <a:srgbClr val="FF893C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1411</Words>
  <Application>Microsoft Office PowerPoint</Application>
  <PresentationFormat>On-screen Show (16:9)</PresentationFormat>
  <Paragraphs>197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Wingdings</vt:lpstr>
      <vt:lpstr>Calibri</vt:lpstr>
      <vt:lpstr>Garamond</vt:lpstr>
      <vt:lpstr>Courier New</vt:lpstr>
      <vt:lpstr>Office Theme</vt:lpstr>
      <vt:lpstr>Office Theme</vt:lpstr>
      <vt:lpstr>Global Accessibility Awareness Day   Legal Overview </vt:lpstr>
      <vt:lpstr>      Disclaimer </vt:lpstr>
      <vt:lpstr>      Agenda</vt:lpstr>
      <vt:lpstr>      Digital Access – Past Enforcement</vt:lpstr>
      <vt:lpstr>      Digital Access Regulations – General Overview</vt:lpstr>
      <vt:lpstr>      Digital Access Regulations – General Overview</vt:lpstr>
      <vt:lpstr>      Technical Standard for Accessibility</vt:lpstr>
      <vt:lpstr>      Technical Standard – Scope</vt:lpstr>
      <vt:lpstr>      Conventional Electronic Documents</vt:lpstr>
      <vt:lpstr>      Provides or Makes Available</vt:lpstr>
      <vt:lpstr>      Contractual, Licensing, or Other Arrangements.  </vt:lpstr>
      <vt:lpstr>      Exceptions</vt:lpstr>
      <vt:lpstr>      Archived Web Content</vt:lpstr>
      <vt:lpstr>      Preexisting Conventional Electronic Documents</vt:lpstr>
      <vt:lpstr>      Preexisting Conventional Electronic Documents</vt:lpstr>
      <vt:lpstr>      Content Posted by a Third Party</vt:lpstr>
      <vt:lpstr>      Individualized, Password-Protected Documents</vt:lpstr>
      <vt:lpstr>      Preexisting Social Media Posts </vt:lpstr>
      <vt:lpstr>      Regulatory Flexibility</vt:lpstr>
      <vt:lpstr>Thank you.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Accessibility Policy Update</dc:title>
  <dc:creator>Elizabeth Craig</dc:creator>
  <cp:lastModifiedBy>Judy Thai</cp:lastModifiedBy>
  <cp:revision>166</cp:revision>
  <dcterms:created xsi:type="dcterms:W3CDTF">2010-12-15T22:40:49Z</dcterms:created>
  <dcterms:modified xsi:type="dcterms:W3CDTF">2025-06-05T17:31:53Z</dcterms:modified>
</cp:coreProperties>
</file>