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32"/>
  </p:notesMasterIdLst>
  <p:sldIdLst>
    <p:sldId id="305" r:id="rId3"/>
    <p:sldId id="296" r:id="rId4"/>
    <p:sldId id="293" r:id="rId5"/>
    <p:sldId id="295" r:id="rId6"/>
    <p:sldId id="304" r:id="rId7"/>
    <p:sldId id="297" r:id="rId8"/>
    <p:sldId id="298" r:id="rId9"/>
    <p:sldId id="299" r:id="rId10"/>
    <p:sldId id="300" r:id="rId11"/>
    <p:sldId id="256" r:id="rId12"/>
    <p:sldId id="264" r:id="rId13"/>
    <p:sldId id="306" r:id="rId14"/>
    <p:sldId id="274" r:id="rId15"/>
    <p:sldId id="275" r:id="rId16"/>
    <p:sldId id="301" r:id="rId17"/>
    <p:sldId id="268" r:id="rId18"/>
    <p:sldId id="302" r:id="rId19"/>
    <p:sldId id="277" r:id="rId20"/>
    <p:sldId id="276" r:id="rId21"/>
    <p:sldId id="303" r:id="rId22"/>
    <p:sldId id="278" r:id="rId23"/>
    <p:sldId id="279" r:id="rId24"/>
    <p:sldId id="287" r:id="rId25"/>
    <p:sldId id="289" r:id="rId26"/>
    <p:sldId id="288" r:id="rId27"/>
    <p:sldId id="290" r:id="rId28"/>
    <p:sldId id="291" r:id="rId29"/>
    <p:sldId id="292" r:id="rId30"/>
    <p:sldId id="267" r:id="rId31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33"/>
      <p:bold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8910081-8E49-47A7-868A-B091F904628C}">
          <p14:sldIdLst>
            <p14:sldId id="305"/>
            <p14:sldId id="296"/>
            <p14:sldId id="293"/>
            <p14:sldId id="295"/>
            <p14:sldId id="304"/>
            <p14:sldId id="297"/>
            <p14:sldId id="298"/>
            <p14:sldId id="299"/>
            <p14:sldId id="300"/>
            <p14:sldId id="256"/>
            <p14:sldId id="264"/>
            <p14:sldId id="306"/>
            <p14:sldId id="274"/>
            <p14:sldId id="275"/>
            <p14:sldId id="301"/>
            <p14:sldId id="268"/>
            <p14:sldId id="302"/>
            <p14:sldId id="277"/>
            <p14:sldId id="276"/>
            <p14:sldId id="303"/>
            <p14:sldId id="278"/>
            <p14:sldId id="279"/>
            <p14:sldId id="287"/>
            <p14:sldId id="289"/>
            <p14:sldId id="288"/>
            <p14:sldId id="290"/>
            <p14:sldId id="291"/>
            <p14:sldId id="292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cuGK5sbnNIRM55DweaN4guo1H6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453120-2B17-0613-94DD-FAAA20BC8E45}" name="Judy Thai" initials="JT" userId="S::JThai@UCOP.EDU::9f86dc26-f4c0-47d2-8412-bf01afb8de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0A222-2CC1-46AF-8AC2-525B51DEE405}" v="30" dt="2025-05-13T18:39:28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Tobias" userId="42129421347_tp_box_2" providerId="OAuth2" clId="{4C70A222-2CC1-46AF-8AC2-525B51DEE405}"/>
    <pc:docChg chg="undo custSel addSld delSld modSld sldOrd modSection">
      <pc:chgData name="Wendy Tobias" userId="42129421347_tp_box_2" providerId="OAuth2" clId="{4C70A222-2CC1-46AF-8AC2-525B51DEE405}" dt="2025-05-13T18:39:41.002" v="1547" actId="962"/>
      <pc:docMkLst>
        <pc:docMk/>
      </pc:docMkLst>
      <pc:sldChg chg="modSp new mod ord">
        <pc:chgData name="Wendy Tobias" userId="42129421347_tp_box_2" providerId="OAuth2" clId="{4C70A222-2CC1-46AF-8AC2-525B51DEE405}" dt="2025-05-13T15:52:12.049" v="270" actId="20577"/>
        <pc:sldMkLst>
          <pc:docMk/>
          <pc:sldMk cId="3922462827" sldId="293"/>
        </pc:sldMkLst>
        <pc:spChg chg="mod">
          <ac:chgData name="Wendy Tobias" userId="42129421347_tp_box_2" providerId="OAuth2" clId="{4C70A222-2CC1-46AF-8AC2-525B51DEE405}" dt="2025-05-13T15:50:10.312" v="10" actId="20577"/>
          <ac:spMkLst>
            <pc:docMk/>
            <pc:sldMk cId="3922462827" sldId="293"/>
            <ac:spMk id="2" creationId="{2549F463-E1C1-F941-14C0-F5BBFEFA68C3}"/>
          </ac:spMkLst>
        </pc:spChg>
        <pc:spChg chg="mod">
          <ac:chgData name="Wendy Tobias" userId="42129421347_tp_box_2" providerId="OAuth2" clId="{4C70A222-2CC1-46AF-8AC2-525B51DEE405}" dt="2025-05-13T15:50:37.877" v="90" actId="20577"/>
          <ac:spMkLst>
            <pc:docMk/>
            <pc:sldMk cId="3922462827" sldId="293"/>
            <ac:spMk id="3" creationId="{BFC726F1-FBAE-3C2B-667B-0A8A0C414115}"/>
          </ac:spMkLst>
        </pc:spChg>
        <pc:spChg chg="mod">
          <ac:chgData name="Wendy Tobias" userId="42129421347_tp_box_2" providerId="OAuth2" clId="{4C70A222-2CC1-46AF-8AC2-525B51DEE405}" dt="2025-05-13T15:52:12.049" v="270" actId="20577"/>
          <ac:spMkLst>
            <pc:docMk/>
            <pc:sldMk cId="3922462827" sldId="293"/>
            <ac:spMk id="4" creationId="{D58C8354-4393-F3C3-5B18-DFD3D6CA0B72}"/>
          </ac:spMkLst>
        </pc:spChg>
      </pc:sldChg>
      <pc:sldChg chg="addSp delSp modSp new del mod">
        <pc:chgData name="Wendy Tobias" userId="42129421347_tp_box_2" providerId="OAuth2" clId="{4C70A222-2CC1-46AF-8AC2-525B51DEE405}" dt="2025-05-13T17:45:29.248" v="345" actId="2696"/>
        <pc:sldMkLst>
          <pc:docMk/>
          <pc:sldMk cId="4200921259" sldId="294"/>
        </pc:sldMkLst>
        <pc:spChg chg="mod">
          <ac:chgData name="Wendy Tobias" userId="42129421347_tp_box_2" providerId="OAuth2" clId="{4C70A222-2CC1-46AF-8AC2-525B51DEE405}" dt="2025-05-13T16:50:29.500" v="314" actId="20577"/>
          <ac:spMkLst>
            <pc:docMk/>
            <pc:sldMk cId="4200921259" sldId="294"/>
            <ac:spMk id="2" creationId="{560E4609-50F8-4810-BA1E-87BA8DB27465}"/>
          </ac:spMkLst>
        </pc:spChg>
        <pc:graphicFrameChg chg="add del mod">
          <ac:chgData name="Wendy Tobias" userId="42129421347_tp_box_2" providerId="OAuth2" clId="{4C70A222-2CC1-46AF-8AC2-525B51DEE405}" dt="2025-05-13T16:58:39.900" v="344" actId="962"/>
          <ac:graphicFrameMkLst>
            <pc:docMk/>
            <pc:sldMk cId="4200921259" sldId="294"/>
            <ac:graphicFrameMk id="4" creationId="{BC826AEB-A7B3-CF58-997C-6B3F441983BB}"/>
          </ac:graphicFrameMkLst>
        </pc:graphicFrameChg>
      </pc:sldChg>
      <pc:sldChg chg="modSp new mod">
        <pc:chgData name="Wendy Tobias" userId="42129421347_tp_box_2" providerId="OAuth2" clId="{4C70A222-2CC1-46AF-8AC2-525B51DEE405}" dt="2025-05-13T18:00:43.193" v="735" actId="122"/>
        <pc:sldMkLst>
          <pc:docMk/>
          <pc:sldMk cId="2294657794" sldId="295"/>
        </pc:sldMkLst>
        <pc:spChg chg="mod">
          <ac:chgData name="Wendy Tobias" userId="42129421347_tp_box_2" providerId="OAuth2" clId="{4C70A222-2CC1-46AF-8AC2-525B51DEE405}" dt="2025-05-13T17:59:14.484" v="733" actId="255"/>
          <ac:spMkLst>
            <pc:docMk/>
            <pc:sldMk cId="2294657794" sldId="295"/>
            <ac:spMk id="2" creationId="{50E792EA-5783-1027-5211-61D9C14994BD}"/>
          </ac:spMkLst>
        </pc:spChg>
        <pc:spChg chg="mod">
          <ac:chgData name="Wendy Tobias" userId="42129421347_tp_box_2" providerId="OAuth2" clId="{4C70A222-2CC1-46AF-8AC2-525B51DEE405}" dt="2025-05-13T18:00:43.193" v="735" actId="122"/>
          <ac:spMkLst>
            <pc:docMk/>
            <pc:sldMk cId="2294657794" sldId="295"/>
            <ac:spMk id="3" creationId="{37A41C5C-2638-B3AC-33D7-CA3707E91458}"/>
          </ac:spMkLst>
        </pc:spChg>
      </pc:sldChg>
      <pc:sldChg chg="addSp delSp modSp new mod">
        <pc:chgData name="Wendy Tobias" userId="42129421347_tp_box_2" providerId="OAuth2" clId="{4C70A222-2CC1-46AF-8AC2-525B51DEE405}" dt="2025-05-13T18:04:49.084" v="804" actId="14100"/>
        <pc:sldMkLst>
          <pc:docMk/>
          <pc:sldMk cId="2646471367" sldId="296"/>
        </pc:sldMkLst>
        <pc:spChg chg="mod">
          <ac:chgData name="Wendy Tobias" userId="42129421347_tp_box_2" providerId="OAuth2" clId="{4C70A222-2CC1-46AF-8AC2-525B51DEE405}" dt="2025-05-13T18:03:24.556" v="799" actId="20577"/>
          <ac:spMkLst>
            <pc:docMk/>
            <pc:sldMk cId="2646471367" sldId="296"/>
            <ac:spMk id="2" creationId="{22D0B1BF-3DC5-6DC0-3791-088E13011995}"/>
          </ac:spMkLst>
        </pc:spChg>
        <pc:spChg chg="del">
          <ac:chgData name="Wendy Tobias" userId="42129421347_tp_box_2" providerId="OAuth2" clId="{4C70A222-2CC1-46AF-8AC2-525B51DEE405}" dt="2025-05-13T18:04:18.414" v="800" actId="931"/>
          <ac:spMkLst>
            <pc:docMk/>
            <pc:sldMk cId="2646471367" sldId="296"/>
            <ac:spMk id="3" creationId="{EEC5F9AD-5CB7-CE16-D3FA-B59288E17970}"/>
          </ac:spMkLst>
        </pc:spChg>
        <pc:spChg chg="mod">
          <ac:chgData name="Wendy Tobias" userId="42129421347_tp_box_2" providerId="OAuth2" clId="{4C70A222-2CC1-46AF-8AC2-525B51DEE405}" dt="2025-05-13T18:03:19.314" v="797" actId="255"/>
          <ac:spMkLst>
            <pc:docMk/>
            <pc:sldMk cId="2646471367" sldId="296"/>
            <ac:spMk id="4" creationId="{EC5553B4-415E-B4E2-666C-B575759801F0}"/>
          </ac:spMkLst>
        </pc:spChg>
        <pc:spChg chg="add mod">
          <ac:chgData name="Wendy Tobias" userId="42129421347_tp_box_2" providerId="OAuth2" clId="{4C70A222-2CC1-46AF-8AC2-525B51DEE405}" dt="2025-05-13T18:04:21.105" v="802" actId="962"/>
          <ac:spMkLst>
            <pc:docMk/>
            <pc:sldMk cId="2646471367" sldId="296"/>
            <ac:spMk id="7" creationId="{BCF3806D-53B2-A6AD-AED2-0E609D007811}"/>
          </ac:spMkLst>
        </pc:spChg>
        <pc:picChg chg="add mod">
          <ac:chgData name="Wendy Tobias" userId="42129421347_tp_box_2" providerId="OAuth2" clId="{4C70A222-2CC1-46AF-8AC2-525B51DEE405}" dt="2025-05-13T18:04:49.084" v="804" actId="14100"/>
          <ac:picMkLst>
            <pc:docMk/>
            <pc:sldMk cId="2646471367" sldId="296"/>
            <ac:picMk id="6" creationId="{EA84C38A-D639-801A-1E7B-08BE339CE73A}"/>
          </ac:picMkLst>
        </pc:picChg>
      </pc:sldChg>
      <pc:sldChg chg="addSp delSp modSp new mod">
        <pc:chgData name="Wendy Tobias" userId="42129421347_tp_box_2" providerId="OAuth2" clId="{4C70A222-2CC1-46AF-8AC2-525B51DEE405}" dt="2025-05-13T18:18:17.275" v="1122" actId="20577"/>
        <pc:sldMkLst>
          <pc:docMk/>
          <pc:sldMk cId="1908393411" sldId="297"/>
        </pc:sldMkLst>
        <pc:spChg chg="mod">
          <ac:chgData name="Wendy Tobias" userId="42129421347_tp_box_2" providerId="OAuth2" clId="{4C70A222-2CC1-46AF-8AC2-525B51DEE405}" dt="2025-05-13T18:18:17.275" v="1122" actId="20577"/>
          <ac:spMkLst>
            <pc:docMk/>
            <pc:sldMk cId="1908393411" sldId="297"/>
            <ac:spMk id="2" creationId="{E2522576-7463-AFF5-D479-51B291EC3BA5}"/>
          </ac:spMkLst>
        </pc:spChg>
        <pc:spChg chg="del">
          <ac:chgData name="Wendy Tobias" userId="42129421347_tp_box_2" providerId="OAuth2" clId="{4C70A222-2CC1-46AF-8AC2-525B51DEE405}" dt="2025-05-13T18:08:43.392" v="862" actId="931"/>
          <ac:spMkLst>
            <pc:docMk/>
            <pc:sldMk cId="1908393411" sldId="297"/>
            <ac:spMk id="3" creationId="{C646D994-0129-EBF2-F559-A9CD61B77A4F}"/>
          </ac:spMkLst>
        </pc:spChg>
        <pc:spChg chg="mod">
          <ac:chgData name="Wendy Tobias" userId="42129421347_tp_box_2" providerId="OAuth2" clId="{4C70A222-2CC1-46AF-8AC2-525B51DEE405}" dt="2025-05-13T18:06:59.838" v="841" actId="255"/>
          <ac:spMkLst>
            <pc:docMk/>
            <pc:sldMk cId="1908393411" sldId="297"/>
            <ac:spMk id="4" creationId="{763AF1AE-F455-19C1-734A-0C6D9DDDE3C2}"/>
          </ac:spMkLst>
        </pc:spChg>
        <pc:spChg chg="add mod">
          <ac:chgData name="Wendy Tobias" userId="42129421347_tp_box_2" providerId="OAuth2" clId="{4C70A222-2CC1-46AF-8AC2-525B51DEE405}" dt="2025-05-13T18:08:45.216" v="864" actId="962"/>
          <ac:spMkLst>
            <pc:docMk/>
            <pc:sldMk cId="1908393411" sldId="297"/>
            <ac:spMk id="7" creationId="{70A54DE0-1227-53C9-30BE-6AE4FAF5190B}"/>
          </ac:spMkLst>
        </pc:spChg>
        <pc:picChg chg="add mod">
          <ac:chgData name="Wendy Tobias" userId="42129421347_tp_box_2" providerId="OAuth2" clId="{4C70A222-2CC1-46AF-8AC2-525B51DEE405}" dt="2025-05-13T18:10:10.472" v="1057" actId="962"/>
          <ac:picMkLst>
            <pc:docMk/>
            <pc:sldMk cId="1908393411" sldId="297"/>
            <ac:picMk id="6" creationId="{D71B8C5B-83E5-F024-B137-0D56AAE2D755}"/>
          </ac:picMkLst>
        </pc:picChg>
      </pc:sldChg>
      <pc:sldChg chg="addSp delSp modSp new mod">
        <pc:chgData name="Wendy Tobias" userId="42129421347_tp_box_2" providerId="OAuth2" clId="{4C70A222-2CC1-46AF-8AC2-525B51DEE405}" dt="2025-05-13T18:27:56.079" v="1218" actId="962"/>
        <pc:sldMkLst>
          <pc:docMk/>
          <pc:sldMk cId="1523845221" sldId="298"/>
        </pc:sldMkLst>
        <pc:spChg chg="mod">
          <ac:chgData name="Wendy Tobias" userId="42129421347_tp_box_2" providerId="OAuth2" clId="{4C70A222-2CC1-46AF-8AC2-525B51DEE405}" dt="2025-05-13T18:21:38.560" v="1143" actId="20577"/>
          <ac:spMkLst>
            <pc:docMk/>
            <pc:sldMk cId="1523845221" sldId="298"/>
            <ac:spMk id="2" creationId="{3BCE56D4-F134-AF9E-44E5-8C5AB2AD375D}"/>
          </ac:spMkLst>
        </pc:spChg>
        <pc:spChg chg="del">
          <ac:chgData name="Wendy Tobias" userId="42129421347_tp_box_2" providerId="OAuth2" clId="{4C70A222-2CC1-46AF-8AC2-525B51DEE405}" dt="2025-05-13T18:26:44.523" v="1144" actId="931"/>
          <ac:spMkLst>
            <pc:docMk/>
            <pc:sldMk cId="1523845221" sldId="298"/>
            <ac:spMk id="3" creationId="{D30E9CBA-5A80-38CA-6156-FA04E2895331}"/>
          </ac:spMkLst>
        </pc:spChg>
        <pc:spChg chg="mod">
          <ac:chgData name="Wendy Tobias" userId="42129421347_tp_box_2" providerId="OAuth2" clId="{4C70A222-2CC1-46AF-8AC2-525B51DEE405}" dt="2025-05-13T18:21:23.559" v="1140" actId="255"/>
          <ac:spMkLst>
            <pc:docMk/>
            <pc:sldMk cId="1523845221" sldId="298"/>
            <ac:spMk id="4" creationId="{2EDB62E2-2255-1FA6-E2BD-20FED75229FA}"/>
          </ac:spMkLst>
        </pc:spChg>
        <pc:spChg chg="add del mod">
          <ac:chgData name="Wendy Tobias" userId="42129421347_tp_box_2" providerId="OAuth2" clId="{4C70A222-2CC1-46AF-8AC2-525B51DEE405}" dt="2025-05-13T18:26:57.893" v="1147" actId="21"/>
          <ac:spMkLst>
            <pc:docMk/>
            <pc:sldMk cId="1523845221" sldId="298"/>
            <ac:spMk id="7" creationId="{9604F251-AABC-62B4-17B7-3BAFDD0F0A00}"/>
          </ac:spMkLst>
        </pc:spChg>
        <pc:spChg chg="add del mod">
          <ac:chgData name="Wendy Tobias" userId="42129421347_tp_box_2" providerId="OAuth2" clId="{4C70A222-2CC1-46AF-8AC2-525B51DEE405}" dt="2025-05-13T18:27:32.098" v="1148" actId="931"/>
          <ac:spMkLst>
            <pc:docMk/>
            <pc:sldMk cId="1523845221" sldId="298"/>
            <ac:spMk id="9" creationId="{69CF8697-94BE-D0D3-465E-6E21D860058F}"/>
          </ac:spMkLst>
        </pc:spChg>
        <pc:spChg chg="add mod">
          <ac:chgData name="Wendy Tobias" userId="42129421347_tp_box_2" providerId="OAuth2" clId="{4C70A222-2CC1-46AF-8AC2-525B51DEE405}" dt="2025-05-13T18:27:33.388" v="1150" actId="962"/>
          <ac:spMkLst>
            <pc:docMk/>
            <pc:sldMk cId="1523845221" sldId="298"/>
            <ac:spMk id="12" creationId="{4A540F3F-E5BF-28E7-ADCA-D7D9765CAFF4}"/>
          </ac:spMkLst>
        </pc:spChg>
        <pc:picChg chg="add del mod">
          <ac:chgData name="Wendy Tobias" userId="42129421347_tp_box_2" providerId="OAuth2" clId="{4C70A222-2CC1-46AF-8AC2-525B51DEE405}" dt="2025-05-13T18:26:57.893" v="1147" actId="21"/>
          <ac:picMkLst>
            <pc:docMk/>
            <pc:sldMk cId="1523845221" sldId="298"/>
            <ac:picMk id="6" creationId="{91FE2FD8-9C7F-9B63-2AB4-4AEEDCA7CFD1}"/>
          </ac:picMkLst>
        </pc:picChg>
        <pc:picChg chg="add mod">
          <ac:chgData name="Wendy Tobias" userId="42129421347_tp_box_2" providerId="OAuth2" clId="{4C70A222-2CC1-46AF-8AC2-525B51DEE405}" dt="2025-05-13T18:27:56.079" v="1218" actId="962"/>
          <ac:picMkLst>
            <pc:docMk/>
            <pc:sldMk cId="1523845221" sldId="298"/>
            <ac:picMk id="11" creationId="{16269697-51C8-BDD0-9FEE-98E004FB4D15}"/>
          </ac:picMkLst>
        </pc:picChg>
      </pc:sldChg>
      <pc:sldChg chg="modSp new mod">
        <pc:chgData name="Wendy Tobias" userId="42129421347_tp_box_2" providerId="OAuth2" clId="{4C70A222-2CC1-46AF-8AC2-525B51DEE405}" dt="2025-05-13T18:37:45.945" v="1503" actId="14100"/>
        <pc:sldMkLst>
          <pc:docMk/>
          <pc:sldMk cId="146047242" sldId="299"/>
        </pc:sldMkLst>
        <pc:spChg chg="mod">
          <ac:chgData name="Wendy Tobias" userId="42129421347_tp_box_2" providerId="OAuth2" clId="{4C70A222-2CC1-46AF-8AC2-525B51DEE405}" dt="2025-05-13T18:29:07.835" v="1226" actId="255"/>
          <ac:spMkLst>
            <pc:docMk/>
            <pc:sldMk cId="146047242" sldId="299"/>
            <ac:spMk id="2" creationId="{323DEEE3-6AD7-5E00-AE0C-0AFDF6F5ED98}"/>
          </ac:spMkLst>
        </pc:spChg>
        <pc:spChg chg="mod">
          <ac:chgData name="Wendy Tobias" userId="42129421347_tp_box_2" providerId="OAuth2" clId="{4C70A222-2CC1-46AF-8AC2-525B51DEE405}" dt="2025-05-13T18:37:45.945" v="1503" actId="14100"/>
          <ac:spMkLst>
            <pc:docMk/>
            <pc:sldMk cId="146047242" sldId="299"/>
            <ac:spMk id="3" creationId="{6642E738-1565-ECF4-C542-12634508C0A7}"/>
          </ac:spMkLst>
        </pc:spChg>
      </pc:sldChg>
      <pc:sldChg chg="addSp delSp modSp new mod">
        <pc:chgData name="Wendy Tobias" userId="42129421347_tp_box_2" providerId="OAuth2" clId="{4C70A222-2CC1-46AF-8AC2-525B51DEE405}" dt="2025-05-13T18:39:41.002" v="1547" actId="962"/>
        <pc:sldMkLst>
          <pc:docMk/>
          <pc:sldMk cId="1740666925" sldId="300"/>
        </pc:sldMkLst>
        <pc:spChg chg="mod">
          <ac:chgData name="Wendy Tobias" userId="42129421347_tp_box_2" providerId="OAuth2" clId="{4C70A222-2CC1-46AF-8AC2-525B51DEE405}" dt="2025-05-13T18:37:18.493" v="1501" actId="20577"/>
          <ac:spMkLst>
            <pc:docMk/>
            <pc:sldMk cId="1740666925" sldId="300"/>
            <ac:spMk id="2" creationId="{EF421E2A-CBDF-4940-272F-61F12EBE2B41}"/>
          </ac:spMkLst>
        </pc:spChg>
        <pc:spChg chg="del mod">
          <ac:chgData name="Wendy Tobias" userId="42129421347_tp_box_2" providerId="OAuth2" clId="{4C70A222-2CC1-46AF-8AC2-525B51DEE405}" dt="2025-05-13T18:39:28.474" v="1505" actId="931"/>
          <ac:spMkLst>
            <pc:docMk/>
            <pc:sldMk cId="1740666925" sldId="300"/>
            <ac:spMk id="3" creationId="{A55641A8-5D81-4514-9272-C972C1B10111}"/>
          </ac:spMkLst>
        </pc:spChg>
        <pc:spChg chg="mod">
          <ac:chgData name="Wendy Tobias" userId="42129421347_tp_box_2" providerId="OAuth2" clId="{4C70A222-2CC1-46AF-8AC2-525B51DEE405}" dt="2025-05-13T18:35:57.201" v="1460" actId="255"/>
          <ac:spMkLst>
            <pc:docMk/>
            <pc:sldMk cId="1740666925" sldId="300"/>
            <ac:spMk id="4" creationId="{7D786EAF-568D-802D-8626-F67B969CAFEB}"/>
          </ac:spMkLst>
        </pc:spChg>
        <pc:picChg chg="add mod">
          <ac:chgData name="Wendy Tobias" userId="42129421347_tp_box_2" providerId="OAuth2" clId="{4C70A222-2CC1-46AF-8AC2-525B51DEE405}" dt="2025-05-13T18:39:41.002" v="1547" actId="962"/>
          <ac:picMkLst>
            <pc:docMk/>
            <pc:sldMk cId="1740666925" sldId="300"/>
            <ac:picMk id="6" creationId="{F28A5335-FC71-6E62-6FC3-3E8088A1C8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B62E1FA0-C43E-17B8-E3B3-463336BE3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E4EABE19-0F6F-FC52-15B8-9FE49DC2E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7B8DA67A-8F25-3BFA-9B29-A40D2898E3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951B7206-D55B-1206-6691-1F06A646E0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402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8B4C4457-D8E9-4016-81BD-4F730031A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041D1A50-C167-0FF3-9B33-0B03FCF55E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BCA700B7-8B01-2185-21F4-323160100A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F5AEED07-AA09-C402-1623-41582DECEB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7674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E063A012-4946-B3B0-1E10-3DB854533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95DACECD-D30D-C127-2E03-499B0074ED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C696CB94-32E8-8232-937C-F9FEC40CEA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739D8970-9CF8-45F5-19C4-25E0FCA192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770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06EEC223-DA2B-2382-E0FE-7191F9917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06EA3DCA-5F9D-8282-D1CF-E5F38F4AD2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5711E1E9-7C63-2153-AC55-3D9142AB8C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B16B3FB1-AC17-A8C1-D1FE-A71031BCE1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0495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A717979D-12E7-F991-3671-41482DEBE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CDE30FCB-1848-815C-CCB1-BDD7FE421B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EBF9480F-BB10-7ED8-1FD4-1FA3B3625E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F0AD0488-5AB0-CD89-2D19-CD9A1CD79F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822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CCDC74D1-5608-3F42-CBE3-2BA10B0D1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4CDE1613-403B-3685-D101-DA61C4E838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04D0D7DC-49D4-93D0-AAA4-D804601E9F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A6FDBA81-E846-586E-B560-4A6DA00A18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4785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5295BF8C-2400-CB1F-A9B6-62E29D2CF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B139030F-35BB-795B-7E51-1BA0DE53BF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C8E84EAC-8A80-8BB8-6746-2B68DFE128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4AC8F989-99FE-DA95-F6F5-7509ADDC32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3306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221E9C6C-73FC-9C08-1337-01A794281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F12EB20E-5BDC-1011-11E3-494C1A9E25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AEE5F5C3-1973-A736-8A5A-3382AAFF9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921E63EB-F658-98A6-4907-991CD6969A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6718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3A32D3E2-5227-F118-AF8D-92FF18E63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F0FCBE8A-6D85-21BC-D97D-E7AB611976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633A0AC0-8C7B-BE73-BE91-CF23B2163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D26E2494-AC7F-A173-CF25-286E71032A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557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D44F2A56-7309-47D6-E24B-DB0430C8A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147FA34A-2849-49D4-CAE4-D24730D3A4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D43DBD6E-D9C6-8ABA-D5C0-F753DE45EE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95C2C1BE-E582-75A2-30DD-DEAA40602C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13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Chris</a:t>
            </a:r>
          </a:p>
        </p:txBody>
      </p:sp>
      <p:sp>
        <p:nvSpPr>
          <p:cNvPr id="165" name="Google Shape;16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E3D8F1A1-1F2F-5059-ECBF-FA44B8F36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>
            <a:extLst>
              <a:ext uri="{FF2B5EF4-FFF2-40B4-BE49-F238E27FC236}">
                <a16:creationId xmlns:a16="http://schemas.microsoft.com/office/drawing/2014/main" id="{5B9B35DA-9F9F-C25F-4CB4-176A65C6CA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6:notes">
            <a:extLst>
              <a:ext uri="{FF2B5EF4-FFF2-40B4-BE49-F238E27FC236}">
                <a16:creationId xmlns:a16="http://schemas.microsoft.com/office/drawing/2014/main" id="{E66E37D6-A382-129D-8AF4-8B1F5B7221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Chris</a:t>
            </a:r>
          </a:p>
        </p:txBody>
      </p:sp>
      <p:sp>
        <p:nvSpPr>
          <p:cNvPr id="165" name="Google Shape;165;p6:notes">
            <a:extLst>
              <a:ext uri="{FF2B5EF4-FFF2-40B4-BE49-F238E27FC236}">
                <a16:creationId xmlns:a16="http://schemas.microsoft.com/office/drawing/2014/main" id="{EBB0BD95-F714-D3EB-0A05-43305A2C84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697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E812D0E2-9FD1-0379-92D3-644D22A27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>
            <a:extLst>
              <a:ext uri="{FF2B5EF4-FFF2-40B4-BE49-F238E27FC236}">
                <a16:creationId xmlns:a16="http://schemas.microsoft.com/office/drawing/2014/main" id="{7A105999-E1C6-5527-5F18-AF5017D6E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6:notes">
            <a:extLst>
              <a:ext uri="{FF2B5EF4-FFF2-40B4-BE49-F238E27FC236}">
                <a16:creationId xmlns:a16="http://schemas.microsoft.com/office/drawing/2014/main" id="{AD637D8D-EEFA-B6D3-CB34-4E9663C45E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Judy</a:t>
            </a:r>
          </a:p>
        </p:txBody>
      </p:sp>
      <p:sp>
        <p:nvSpPr>
          <p:cNvPr id="165" name="Google Shape;165;p6:notes">
            <a:extLst>
              <a:ext uri="{FF2B5EF4-FFF2-40B4-BE49-F238E27FC236}">
                <a16:creationId xmlns:a16="http://schemas.microsoft.com/office/drawing/2014/main" id="{2A68FE1D-78E5-1708-E13C-8638B5F5FB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43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FEA3A636-0C10-5E26-D6E8-BA02CD116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2B3ED2EA-9D67-6681-8FC2-918DBA9C88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1191AE23-42B6-C268-8AF0-F45AA090A3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3130F1E3-0408-15D3-41AD-3BC307CA58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5766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B016D32F-8C71-2D30-8D54-598015F20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C36DB6C5-78F2-2D4C-A1BA-A57BD54BB7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705ED595-F961-7099-4730-E2BEFF531A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D66DC299-6900-92A2-83A0-FFA4C43890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42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1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42B6B5A5-D592-A792-14DA-BFBC0F655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55B547E4-8FFC-8F3D-B5F2-0C864F1418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1151A4A1-7A9F-2585-AD11-D1FBFDA576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4086E2F8-5738-8B70-0948-B7A75B4BFA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03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FAD74A25-ADD5-2530-3CF1-6F5604D4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>
            <a:extLst>
              <a:ext uri="{FF2B5EF4-FFF2-40B4-BE49-F238E27FC236}">
                <a16:creationId xmlns:a16="http://schemas.microsoft.com/office/drawing/2014/main" id="{415849AC-8EA6-A638-2A2F-C6399EBE3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4:notes">
            <a:extLst>
              <a:ext uri="{FF2B5EF4-FFF2-40B4-BE49-F238E27FC236}">
                <a16:creationId xmlns:a16="http://schemas.microsoft.com/office/drawing/2014/main" id="{F8C48E61-EE66-E6E9-4738-40226415D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Trevor</a:t>
            </a:r>
          </a:p>
        </p:txBody>
      </p:sp>
      <p:sp>
        <p:nvSpPr>
          <p:cNvPr id="149" name="Google Shape;149;p24:notes">
            <a:extLst>
              <a:ext uri="{FF2B5EF4-FFF2-40B4-BE49-F238E27FC236}">
                <a16:creationId xmlns:a16="http://schemas.microsoft.com/office/drawing/2014/main" id="{E0EFC619-B3F7-1C53-6865-9F6F791D9D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728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2952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491" y="4489704"/>
            <a:ext cx="73660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 txBox="1">
            <a:spLocks noGrp="1"/>
          </p:cNvSpPr>
          <p:nvPr>
            <p:ph type="ctrTitle"/>
          </p:nvPr>
        </p:nvSpPr>
        <p:spPr>
          <a:xfrm>
            <a:off x="454958" y="1335024"/>
            <a:ext cx="59458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3200"/>
              <a:buFont typeface="Arial"/>
              <a:buNone/>
              <a:defRPr sz="3200" b="1" i="0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454958" y="1947672"/>
            <a:ext cx="5945842" cy="28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600"/>
              <a:buNone/>
              <a:defRPr sz="1600" b="1" i="0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800"/>
              <a:buChar char="•"/>
              <a:defRPr/>
            </a:lvl3pPr>
            <a:lvl4pPr marL="1828800" lvl="3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53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454958" y="3899205"/>
            <a:ext cx="2288242" cy="29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200"/>
              <a:buNone/>
              <a:defRPr sz="1200" b="0" i="0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800"/>
              <a:buChar char="•"/>
              <a:defRPr/>
            </a:lvl3pPr>
            <a:lvl4pPr marL="1828800" lvl="3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53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" name="Google Shape;18;p11"/>
          <p:cNvCxnSpPr/>
          <p:nvPr/>
        </p:nvCxnSpPr>
        <p:spPr>
          <a:xfrm>
            <a:off x="454958" y="640080"/>
            <a:ext cx="459442" cy="0"/>
          </a:xfrm>
          <a:prstGeom prst="straightConnector1">
            <a:avLst/>
          </a:prstGeom>
          <a:noFill/>
          <a:ln w="25400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/photo">
  <p:cSld name="Text w/photo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55612" y="1371600"/>
            <a:ext cx="3659187" cy="283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None/>
              <a:defRPr sz="1400" b="1" i="0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800"/>
              <a:buChar char="•"/>
              <a:defRPr/>
            </a:lvl3pPr>
            <a:lvl4pPr marL="1828800" lvl="3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53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1999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365759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677"/>
              </a:buClr>
              <a:buSzPts val="1200"/>
              <a:buFont typeface="Arial"/>
              <a:buNone/>
              <a:defRPr sz="1200" b="1" i="0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4" name="Google Shape;74;p15"/>
          <p:cNvCxnSpPr/>
          <p:nvPr/>
        </p:nvCxnSpPr>
        <p:spPr>
          <a:xfrm>
            <a:off x="454958" y="640080"/>
            <a:ext cx="459442" cy="0"/>
          </a:xfrm>
          <a:prstGeom prst="straightConnector1">
            <a:avLst/>
          </a:prstGeom>
          <a:noFill/>
          <a:ln w="25400" cap="flat" cmpd="sng">
            <a:solidFill>
              <a:srgbClr val="7576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491" y="4489704"/>
            <a:ext cx="73660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677"/>
              </a:buClr>
              <a:buSzPts val="1200"/>
              <a:buFont typeface="Arial"/>
              <a:buNone/>
              <a:defRPr sz="1200" b="1" i="0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457200" y="1371601"/>
            <a:ext cx="5486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None/>
              <a:defRPr sz="1400">
                <a:solidFill>
                  <a:srgbClr val="00558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>
                <a:solidFill>
                  <a:srgbClr val="757677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757677"/>
              </a:buClr>
              <a:buSzPts val="1400"/>
              <a:buChar char="•"/>
              <a:defRPr sz="1400">
                <a:solidFill>
                  <a:srgbClr val="757677"/>
                </a:solidFill>
              </a:defRPr>
            </a:lvl3pPr>
            <a:lvl4pPr marL="1828800" lvl="3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53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3" name="Google Shape;83;p14"/>
          <p:cNvCxnSpPr/>
          <p:nvPr/>
        </p:nvCxnSpPr>
        <p:spPr>
          <a:xfrm>
            <a:off x="454958" y="640080"/>
            <a:ext cx="459442" cy="0"/>
          </a:xfrm>
          <a:prstGeom prst="straightConnector1">
            <a:avLst/>
          </a:prstGeom>
          <a:noFill/>
          <a:ln w="25400" cap="flat" cmpd="sng">
            <a:solidFill>
              <a:srgbClr val="7576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" name="Google Shape;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491" y="4489704"/>
            <a:ext cx="73660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/photo">
  <p:cSld name="Text w/photo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55612" y="1371600"/>
            <a:ext cx="3659187" cy="283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None/>
              <a:defRPr sz="1400" b="1" i="0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800"/>
              <a:buChar char="•"/>
              <a:defRPr/>
            </a:lvl3pPr>
            <a:lvl4pPr marL="1828800" lvl="3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53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1999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365759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677"/>
              </a:buClr>
              <a:buSzPts val="1200"/>
              <a:buFont typeface="Arial"/>
              <a:buNone/>
              <a:defRPr sz="1200" b="1" i="0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0" name="Google Shape;90;p16"/>
          <p:cNvCxnSpPr/>
          <p:nvPr/>
        </p:nvCxnSpPr>
        <p:spPr>
          <a:xfrm>
            <a:off x="454958" y="640080"/>
            <a:ext cx="459442" cy="0"/>
          </a:xfrm>
          <a:prstGeom prst="straightConnector1">
            <a:avLst/>
          </a:prstGeom>
          <a:noFill/>
          <a:ln w="25400" cap="flat" cmpd="sng">
            <a:solidFill>
              <a:srgbClr val="7576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491" y="4489704"/>
            <a:ext cx="73660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295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454958" y="1335024"/>
            <a:ext cx="59458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3200"/>
              <a:buFont typeface="Arial"/>
              <a:buNone/>
              <a:defRPr sz="3200" b="1" i="0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p17"/>
          <p:cNvCxnSpPr/>
          <p:nvPr/>
        </p:nvCxnSpPr>
        <p:spPr>
          <a:xfrm>
            <a:off x="454958" y="640080"/>
            <a:ext cx="459442" cy="0"/>
          </a:xfrm>
          <a:prstGeom prst="straightConnector1">
            <a:avLst/>
          </a:prstGeom>
          <a:noFill/>
          <a:ln w="25400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" name="Google Shape;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491" y="4489704"/>
            <a:ext cx="73660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chemeClr val="l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-270082"/>
            <a:ext cx="8229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18" descr="UC Wordmar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960" y="4489704"/>
            <a:ext cx="742605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2600712" cy="677108"/>
          </a:xfrm>
          <a:prstGeom prst="rect">
            <a:avLst/>
          </a:prstGeom>
          <a:solidFill>
            <a:schemeClr val="lt2">
              <a:alpha val="92156"/>
            </a:schemeClr>
          </a:solidFill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3200"/>
              <a:buNone/>
              <a:defRPr sz="3200">
                <a:solidFill>
                  <a:srgbClr val="00558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800"/>
              <a:buChar char="•"/>
              <a:defRPr/>
            </a:lvl3pPr>
            <a:lvl4pPr marL="1828800" lvl="3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53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- blue">
  <p:cSld name="Quote slide - blue">
    <p:bg>
      <p:bgPr>
        <a:gradFill>
          <a:gsLst>
            <a:gs pos="0">
              <a:schemeClr val="dk2"/>
            </a:gs>
            <a:gs pos="100000">
              <a:srgbClr val="B0DFF5"/>
            </a:gs>
          </a:gsLst>
          <a:lin ang="18600000" scaled="0"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491" y="4489704"/>
            <a:ext cx="73660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454881" y="1796796"/>
            <a:ext cx="82253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5400"/>
              <a:buNone/>
              <a:defRPr sz="5400" b="1" i="0">
                <a:solidFill>
                  <a:srgbClr val="00558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7FC5"/>
              </a:buClr>
              <a:buSzPts val="1500"/>
              <a:buFont typeface="Arial"/>
              <a:buNone/>
              <a:defRPr sz="1500">
                <a:solidFill>
                  <a:srgbClr val="0F7FC5"/>
                </a:solidFill>
              </a:defRPr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F7FC5"/>
              </a:buClr>
              <a:buSzPts val="1350"/>
              <a:buChar char="•"/>
              <a:defRPr sz="1350">
                <a:solidFill>
                  <a:srgbClr val="0F7FC5"/>
                </a:solidFill>
              </a:defRPr>
            </a:lvl3pPr>
            <a:lvl4pPr marL="1828800" lvl="3" indent="-29336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F7FC5"/>
              </a:buClr>
              <a:buSzPts val="1020"/>
              <a:buChar char="o"/>
              <a:defRPr sz="1200">
                <a:solidFill>
                  <a:srgbClr val="0F7FC5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F7FC5"/>
              </a:buClr>
              <a:buSzPts val="1200"/>
              <a:buChar char="»"/>
              <a:defRPr sz="1200">
                <a:solidFill>
                  <a:srgbClr val="0F7FC5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822960" y="3074988"/>
            <a:ext cx="5099050" cy="38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None/>
              <a:defRPr sz="1400" b="0">
                <a:solidFill>
                  <a:srgbClr val="00558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800"/>
              <a:buChar char="•"/>
              <a:defRPr/>
            </a:lvl3pPr>
            <a:lvl4pPr marL="1828800" lvl="3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53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19"/>
          <p:cNvCxnSpPr/>
          <p:nvPr/>
        </p:nvCxnSpPr>
        <p:spPr>
          <a:xfrm>
            <a:off x="454958" y="640080"/>
            <a:ext cx="459442" cy="0"/>
          </a:xfrm>
          <a:prstGeom prst="straightConnector1">
            <a:avLst/>
          </a:prstGeom>
          <a:noFill/>
          <a:ln w="25400" cap="flat" cmpd="sng">
            <a:solidFill>
              <a:srgbClr val="00558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1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677"/>
              </a:buClr>
              <a:buSzPts val="1200"/>
              <a:buFont typeface="Arial"/>
              <a:buNone/>
              <a:defRPr sz="1200" b="1" i="0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457200" y="1371601"/>
            <a:ext cx="5486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None/>
              <a:defRPr sz="1400">
                <a:solidFill>
                  <a:srgbClr val="00558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>
                <a:solidFill>
                  <a:srgbClr val="757677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rgbClr val="757677"/>
              </a:buClr>
              <a:buSzPts val="1400"/>
              <a:buChar char="•"/>
              <a:defRPr sz="1400">
                <a:solidFill>
                  <a:srgbClr val="757677"/>
                </a:solidFill>
              </a:defRPr>
            </a:lvl3pPr>
            <a:lvl4pPr marL="1828800" lvl="3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53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13"/>
          <p:cNvCxnSpPr/>
          <p:nvPr/>
        </p:nvCxnSpPr>
        <p:spPr>
          <a:xfrm>
            <a:off x="454958" y="640080"/>
            <a:ext cx="459442" cy="0"/>
          </a:xfrm>
          <a:prstGeom prst="straightConnector1">
            <a:avLst/>
          </a:prstGeom>
          <a:noFill/>
          <a:ln w="25400" cap="flat" cmpd="sng">
            <a:solidFill>
              <a:srgbClr val="7576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" name="Google Shape;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491" y="4489704"/>
            <a:ext cx="73660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2 Columns text">
  <p:cSld name=" 2 Columns text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371601"/>
            <a:ext cx="3990109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None/>
              <a:defRPr sz="1400">
                <a:solidFill>
                  <a:srgbClr val="00558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>
                <a:solidFill>
                  <a:srgbClr val="757677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400"/>
              <a:buChar char="•"/>
              <a:defRPr sz="1400">
                <a:solidFill>
                  <a:srgbClr val="757677"/>
                </a:solidFill>
              </a:defRPr>
            </a:lvl3pPr>
            <a:lvl4pPr marL="1828800" lvl="3" indent="-304164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190"/>
              <a:buChar char="o"/>
              <a:defRPr>
                <a:solidFill>
                  <a:srgbClr val="7F7F7F"/>
                </a:solidFill>
              </a:defRPr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Char char="»"/>
              <a:defRPr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696691" y="1371601"/>
            <a:ext cx="3990109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None/>
              <a:defRPr sz="1400">
                <a:solidFill>
                  <a:srgbClr val="00558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>
                <a:solidFill>
                  <a:srgbClr val="757677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400"/>
              <a:buChar char="•"/>
              <a:defRPr sz="1400">
                <a:solidFill>
                  <a:srgbClr val="757677"/>
                </a:solidFill>
              </a:defRPr>
            </a:lvl3pPr>
            <a:lvl4pPr marL="1828800" lvl="3" indent="-304164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190"/>
              <a:buChar char="o"/>
              <a:defRPr>
                <a:solidFill>
                  <a:srgbClr val="7F7F7F"/>
                </a:solidFill>
              </a:defRPr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Char char="»"/>
              <a:defRPr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677"/>
              </a:buClr>
              <a:buSzPts val="1200"/>
              <a:buFont typeface="Arial"/>
              <a:buNone/>
              <a:defRPr sz="1200" b="1" i="0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5" name="Google Shape;45;p20"/>
          <p:cNvCxnSpPr/>
          <p:nvPr/>
        </p:nvCxnSpPr>
        <p:spPr>
          <a:xfrm>
            <a:off x="454958" y="640080"/>
            <a:ext cx="459442" cy="0"/>
          </a:xfrm>
          <a:prstGeom prst="straightConnector1">
            <a:avLst/>
          </a:prstGeom>
          <a:noFill/>
          <a:ln w="25400" cap="flat" cmpd="sng">
            <a:solidFill>
              <a:srgbClr val="7576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" name="Google Shape;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491" y="4489704"/>
            <a:ext cx="73660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text">
  <p:cSld name="3 Columns text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454881" y="1371600"/>
            <a:ext cx="2560320" cy="280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None/>
              <a:defRPr sz="1400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>
                <a:solidFill>
                  <a:srgbClr val="757677"/>
                </a:solidFill>
              </a:defRPr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F7FC5"/>
              </a:buClr>
              <a:buSzPts val="1350"/>
              <a:buChar char="•"/>
              <a:defRPr sz="1350">
                <a:solidFill>
                  <a:srgbClr val="0F7FC5"/>
                </a:solidFill>
              </a:defRPr>
            </a:lvl3pPr>
            <a:lvl4pPr marL="1828800" lvl="3" indent="-29336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F7FC5"/>
              </a:buClr>
              <a:buSzPts val="1020"/>
              <a:buChar char="o"/>
              <a:defRPr sz="1200">
                <a:solidFill>
                  <a:srgbClr val="0F7FC5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F7FC5"/>
              </a:buClr>
              <a:buSzPts val="1200"/>
              <a:buChar char="»"/>
              <a:defRPr sz="1200">
                <a:solidFill>
                  <a:srgbClr val="0F7FC5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3290681" y="1371600"/>
            <a:ext cx="2560320" cy="280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None/>
              <a:defRPr sz="1400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>
                <a:solidFill>
                  <a:srgbClr val="757677"/>
                </a:solidFill>
              </a:defRPr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F7FC5"/>
              </a:buClr>
              <a:buSzPts val="1350"/>
              <a:buChar char="•"/>
              <a:defRPr sz="1350">
                <a:solidFill>
                  <a:srgbClr val="0F7FC5"/>
                </a:solidFill>
              </a:defRPr>
            </a:lvl3pPr>
            <a:lvl4pPr marL="1828800" lvl="3" indent="-29336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F7FC5"/>
              </a:buClr>
              <a:buSzPts val="1020"/>
              <a:buChar char="o"/>
              <a:defRPr sz="1200">
                <a:solidFill>
                  <a:srgbClr val="0F7FC5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F7FC5"/>
              </a:buClr>
              <a:buSzPts val="1200"/>
              <a:buChar char="»"/>
              <a:defRPr sz="1200">
                <a:solidFill>
                  <a:srgbClr val="0F7FC5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3"/>
          </p:nvPr>
        </p:nvSpPr>
        <p:spPr>
          <a:xfrm>
            <a:off x="6126480" y="1371600"/>
            <a:ext cx="2560320" cy="280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5581"/>
              </a:buClr>
              <a:buSzPts val="1400"/>
              <a:buFont typeface="Arial"/>
              <a:buNone/>
              <a:defRPr sz="1400" b="1" i="0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>
                <a:solidFill>
                  <a:srgbClr val="7F7F7F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400"/>
              <a:buChar char="•"/>
              <a:defRPr sz="1400">
                <a:solidFill>
                  <a:srgbClr val="757677"/>
                </a:solidFill>
              </a:defRPr>
            </a:lvl3pPr>
            <a:lvl4pPr marL="1828800" lvl="3" indent="-29336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F7FC5"/>
              </a:buClr>
              <a:buSzPts val="1020"/>
              <a:buChar char="o"/>
              <a:defRPr sz="1200">
                <a:solidFill>
                  <a:srgbClr val="0F7FC5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F7FC5"/>
              </a:buClr>
              <a:buSzPts val="1200"/>
              <a:buChar char="»"/>
              <a:defRPr sz="1200">
                <a:solidFill>
                  <a:srgbClr val="0F7FC5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677"/>
              </a:buClr>
              <a:buSzPts val="1200"/>
              <a:buFont typeface="Arial"/>
              <a:buNone/>
              <a:defRPr sz="1200" b="1" i="0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21"/>
          <p:cNvCxnSpPr/>
          <p:nvPr/>
        </p:nvCxnSpPr>
        <p:spPr>
          <a:xfrm>
            <a:off x="454958" y="640080"/>
            <a:ext cx="459442" cy="0"/>
          </a:xfrm>
          <a:prstGeom prst="straightConnector1">
            <a:avLst/>
          </a:prstGeom>
          <a:noFill/>
          <a:ln w="25400" cap="flat" cmpd="sng">
            <a:solidFill>
              <a:srgbClr val="7576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4" name="Google Shape;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491" y="4489704"/>
            <a:ext cx="73660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/chart">
  <p:cSld name="Text w/chart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2"/>
          <p:cNvSpPr>
            <a:spLocks noGrp="1"/>
          </p:cNvSpPr>
          <p:nvPr>
            <p:ph type="chart" idx="2"/>
          </p:nvPr>
        </p:nvSpPr>
        <p:spPr>
          <a:xfrm>
            <a:off x="3238719" y="1372914"/>
            <a:ext cx="5448080" cy="281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190"/>
              <a:buFont typeface="Courier New"/>
              <a:buChar char="o"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677"/>
              </a:buClr>
              <a:buSzPts val="1200"/>
              <a:buFont typeface="Arial"/>
              <a:buNone/>
              <a:defRPr sz="1200" b="1" i="0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455613" y="1371600"/>
            <a:ext cx="2560320" cy="283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None/>
              <a:defRPr sz="1400" b="1" i="0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800"/>
              <a:buChar char="•"/>
              <a:defRPr/>
            </a:lvl3pPr>
            <a:lvl4pPr marL="1828800" lvl="3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7677"/>
              </a:buClr>
              <a:buSzPts val="153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22"/>
          <p:cNvCxnSpPr/>
          <p:nvPr/>
        </p:nvCxnSpPr>
        <p:spPr>
          <a:xfrm>
            <a:off x="454958" y="640080"/>
            <a:ext cx="459442" cy="0"/>
          </a:xfrm>
          <a:prstGeom prst="straightConnector1">
            <a:avLst/>
          </a:prstGeom>
          <a:noFill/>
          <a:ln w="25400" cap="flat" cmpd="sng">
            <a:solidFill>
              <a:srgbClr val="7576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" name="Google Shape;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491" y="4489704"/>
            <a:ext cx="73660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harts">
  <p:cSld name="2 Chart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295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3"/>
          <p:cNvSpPr>
            <a:spLocks noGrp="1"/>
          </p:cNvSpPr>
          <p:nvPr>
            <p:ph type="chart" idx="2"/>
          </p:nvPr>
        </p:nvSpPr>
        <p:spPr>
          <a:xfrm>
            <a:off x="457200" y="1372914"/>
            <a:ext cx="4020590" cy="281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190"/>
              <a:buFont typeface="Courier New"/>
              <a:buChar char="o"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5" name="Google Shape;65;p23"/>
          <p:cNvSpPr>
            <a:spLocks noGrp="1"/>
          </p:cNvSpPr>
          <p:nvPr>
            <p:ph type="chart" idx="3"/>
          </p:nvPr>
        </p:nvSpPr>
        <p:spPr>
          <a:xfrm>
            <a:off x="4666758" y="1372914"/>
            <a:ext cx="4020042" cy="281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190"/>
              <a:buFont typeface="Courier New"/>
              <a:buChar char="o"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677"/>
              </a:buClr>
              <a:buSzPts val="1200"/>
              <a:buFont typeface="Arial"/>
              <a:buNone/>
              <a:defRPr sz="1200" b="1" i="0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23"/>
          <p:cNvCxnSpPr/>
          <p:nvPr/>
        </p:nvCxnSpPr>
        <p:spPr>
          <a:xfrm>
            <a:off x="454958" y="640080"/>
            <a:ext cx="459442" cy="0"/>
          </a:xfrm>
          <a:prstGeom prst="straightConnector1">
            <a:avLst/>
          </a:prstGeom>
          <a:noFill/>
          <a:ln w="25400" cap="flat" cmpd="sng">
            <a:solidFill>
              <a:srgbClr val="75767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8" name="Google Shape;6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491" y="4489704"/>
            <a:ext cx="73660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271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16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190"/>
              <a:buFont typeface="Courier New"/>
              <a:buChar char="o"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2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1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271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16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190"/>
              <a:buFont typeface="Courier New"/>
              <a:buChar char="o"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2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liawhyte.com/2015/01/28/the-benefits-of-workforce-diversity-in-todays-economy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.br/activitie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t.xula.edu/food/2019/0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.com/kat-boogaard/4-more-powerful-ways-to-say-thank-you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26B64-317E-520A-2917-D67A258D2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835C9-DD9C-80AC-0BAA-CC7592FDF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9079" y="947735"/>
            <a:ext cx="5945842" cy="1644624"/>
          </a:xfrm>
        </p:spPr>
        <p:txBody>
          <a:bodyPr/>
          <a:lstStyle/>
          <a:p>
            <a:r>
              <a:rPr lang="en-US" sz="4400" dirty="0"/>
              <a:t>Global Accessibility Awareness 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B031F-B2C5-AB9F-7A4D-71B9CC0DA17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4957" y="3581400"/>
            <a:ext cx="5163061" cy="61436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37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507582" y="1356289"/>
            <a:ext cx="594584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3200"/>
              <a:buFont typeface="Arial"/>
              <a:buNone/>
            </a:pPr>
            <a:r>
              <a:rPr lang="en-US" dirty="0"/>
              <a:t>Global Accessibility Awareness Day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Regulatory Overview </a:t>
            </a:r>
            <a:endParaRPr dirty="0"/>
          </a:p>
        </p:txBody>
      </p:sp>
      <p:sp>
        <p:nvSpPr>
          <p:cNvPr id="98" name="Google Shape;98;p1"/>
          <p:cNvSpPr txBox="1">
            <a:spLocks noGrp="1"/>
          </p:cNvSpPr>
          <p:nvPr>
            <p:ph type="body" idx="2"/>
          </p:nvPr>
        </p:nvSpPr>
        <p:spPr>
          <a:xfrm>
            <a:off x="440675" y="3868615"/>
            <a:ext cx="2188225" cy="53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May 15, 2025</a:t>
            </a:r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</a:pPr>
            <a:r>
              <a:rPr lang="en-US" dirty="0"/>
              <a:t>Trevor Finneman – UC Legal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type="body" idx="1"/>
          </p:nvPr>
        </p:nvSpPr>
        <p:spPr>
          <a:xfrm>
            <a:off x="457200" y="850392"/>
            <a:ext cx="8080131" cy="356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2" indent="0">
              <a:buClr>
                <a:srgbClr val="262626"/>
              </a:buClr>
              <a:buSzPct val="100000"/>
              <a:buNone/>
            </a:pPr>
            <a:endParaRPr lang="en-US" sz="18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2" indent="0">
              <a:buClr>
                <a:srgbClr val="262626"/>
              </a:buClr>
              <a:buSzPts val="2000"/>
              <a:buNone/>
            </a:pPr>
            <a:r>
              <a:rPr lang="en-US" sz="26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presentation is provided for informational purposes only and is not to be construed as legal advice. Neither this presentation nor your attendance is intended to create an attorney-client relationship. Further, this presentation has not been written to recommend any particular course of action.</a:t>
            </a:r>
            <a:endParaRPr lang="en-US" sz="2800" b="1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6F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>
                <a:solidFill>
                  <a:srgbClr val="00506F"/>
                </a:solidFill>
              </a:rPr>
              <a:t>Disclaimer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33536C2D-3753-2290-6492-21E4D3237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>
            <a:extLst>
              <a:ext uri="{FF2B5EF4-FFF2-40B4-BE49-F238E27FC236}">
                <a16:creationId xmlns:a16="http://schemas.microsoft.com/office/drawing/2014/main" id="{56983C41-5079-6477-BA44-B48CD8F084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50392"/>
            <a:ext cx="8080131" cy="356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2" indent="0">
              <a:buClr>
                <a:srgbClr val="262626"/>
              </a:buClr>
              <a:buSzPct val="100000"/>
              <a:buNone/>
            </a:pPr>
            <a:endParaRPr lang="en-US" sz="18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800" b="1" u="sng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Brief recap of past enforcement of digital accessibility obligations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57300" lvl="3" indent="-342900">
              <a:buClr>
                <a:srgbClr val="262626"/>
              </a:buClr>
              <a:buSzPct val="100000"/>
              <a:buFont typeface="+mj-lt"/>
              <a:buAutoNum type="alphaLcParenR"/>
            </a:pP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plaintiff enforcement. </a:t>
            </a:r>
          </a:p>
          <a:p>
            <a:pPr marL="1257300" lvl="3" indent="-342900">
              <a:buClr>
                <a:srgbClr val="262626"/>
              </a:buClr>
              <a:buSzPct val="100000"/>
              <a:buFont typeface="+mj-lt"/>
              <a:buAutoNum type="alphaLcParenR"/>
            </a:pP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enforcement.</a:t>
            </a:r>
          </a:p>
          <a:p>
            <a:pPr marL="8001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800" b="1" u="sng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Access Regulations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57300" lvl="3" indent="-342900">
              <a:buClr>
                <a:srgbClr val="262626"/>
              </a:buClr>
              <a:buSzPct val="100000"/>
              <a:buFont typeface="+mj-lt"/>
              <a:buAutoNum type="alphaLcParenR"/>
            </a:pP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Scope, compliance deadline. </a:t>
            </a:r>
          </a:p>
          <a:p>
            <a:pPr marL="1257300" lvl="3" indent="-342900">
              <a:buClr>
                <a:srgbClr val="262626"/>
              </a:buClr>
              <a:buSzPct val="100000"/>
              <a:buFont typeface="+mj-lt"/>
              <a:buAutoNum type="alphaLcParenR"/>
            </a:pP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Standard. </a:t>
            </a:r>
          </a:p>
          <a:p>
            <a:pPr marL="1771650" lvl="4" indent="-400050">
              <a:buClr>
                <a:srgbClr val="262626"/>
              </a:buClr>
              <a:buSzPct val="100000"/>
              <a:buFont typeface="+mj-lt"/>
              <a:buAutoNum type="romanLcPeriod"/>
            </a:pP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Covered Content – type and poster. </a:t>
            </a:r>
          </a:p>
          <a:p>
            <a:pPr marL="1257300" lvl="3" indent="-342900">
              <a:buClr>
                <a:srgbClr val="262626"/>
              </a:buClr>
              <a:buSzPct val="100000"/>
              <a:buFont typeface="+mj-lt"/>
              <a:buAutoNum type="alphaLcParenR"/>
            </a:pP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Five Exceptions. </a:t>
            </a:r>
          </a:p>
          <a:p>
            <a:pPr marL="1257300" lvl="3" indent="-342900">
              <a:buClr>
                <a:srgbClr val="262626"/>
              </a:buClr>
              <a:buSzPct val="100000"/>
              <a:buFont typeface="+mj-lt"/>
              <a:buAutoNum type="alphaLcParenR"/>
            </a:pP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regulatory flexibility. </a:t>
            </a:r>
          </a:p>
          <a:p>
            <a:pPr marL="457200" lvl="2" indent="0">
              <a:buClr>
                <a:srgbClr val="262626"/>
              </a:buClr>
              <a:buSzPts val="2000"/>
              <a:buNone/>
            </a:pPr>
            <a:endParaRPr lang="en-US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Google Shape;167;p6">
            <a:extLst>
              <a:ext uri="{FF2B5EF4-FFF2-40B4-BE49-F238E27FC236}">
                <a16:creationId xmlns:a16="http://schemas.microsoft.com/office/drawing/2014/main" id="{03F4A401-6692-3ED5-6961-80F89FB448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6F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>
                <a:solidFill>
                  <a:srgbClr val="00506F"/>
                </a:solidFill>
              </a:rPr>
              <a:t>Agenda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780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0BB77387-500D-D05B-FE28-40FA0D851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>
            <a:extLst>
              <a:ext uri="{FF2B5EF4-FFF2-40B4-BE49-F238E27FC236}">
                <a16:creationId xmlns:a16="http://schemas.microsoft.com/office/drawing/2014/main" id="{85604BC9-24BC-98CA-56FF-EAC26A0B63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6478" y="2009184"/>
            <a:ext cx="3620832" cy="243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3" indent="0" algn="ctr">
              <a:buClr>
                <a:srgbClr val="262626"/>
              </a:buClr>
              <a:buSzPct val="167000"/>
              <a:buNone/>
            </a:pPr>
            <a:r>
              <a:rPr lang="en-US" sz="1600" b="1" u="sng" dirty="0">
                <a:solidFill>
                  <a:srgbClr val="262626"/>
                </a:solidFill>
              </a:rPr>
              <a:t>Private Litigants</a:t>
            </a:r>
          </a:p>
          <a:p>
            <a:pPr marL="0" lvl="3" indent="0" algn="ctr">
              <a:buClr>
                <a:srgbClr val="262626"/>
              </a:buClr>
              <a:buSzPct val="167000"/>
              <a:buNone/>
            </a:pPr>
            <a:endParaRPr lang="en-US" sz="1600" b="1" u="sng" dirty="0">
              <a:solidFill>
                <a:srgbClr val="262626"/>
              </a:solidFill>
            </a:endParaRPr>
          </a:p>
          <a:p>
            <a:pPr marL="404813" lvl="3" indent="-28575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600" u="sng" dirty="0">
                <a:solidFill>
                  <a:srgbClr val="262626"/>
                </a:solidFill>
              </a:rPr>
              <a:t>National Association of the Deaf v. Netflix </a:t>
            </a:r>
            <a:r>
              <a:rPr lang="en-US" sz="1600" dirty="0">
                <a:solidFill>
                  <a:srgbClr val="262626"/>
                </a:solidFill>
              </a:rPr>
              <a:t>(2011). </a:t>
            </a:r>
          </a:p>
          <a:p>
            <a:pPr marL="404813" lvl="3" indent="-28575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600" u="sng" dirty="0">
                <a:solidFill>
                  <a:srgbClr val="262626"/>
                </a:solidFill>
              </a:rPr>
              <a:t>National Association of the Deaf v. Harvard / MIT</a:t>
            </a:r>
            <a:r>
              <a:rPr lang="en-US" sz="1600" dirty="0">
                <a:solidFill>
                  <a:srgbClr val="262626"/>
                </a:solidFill>
              </a:rPr>
              <a:t>. </a:t>
            </a:r>
          </a:p>
          <a:p>
            <a:pPr marL="404813" lvl="3" indent="-28575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600" u="sng" dirty="0">
                <a:solidFill>
                  <a:srgbClr val="262626"/>
                </a:solidFill>
              </a:rPr>
              <a:t>Robles v. Dominos</a:t>
            </a:r>
            <a:r>
              <a:rPr lang="en-US" sz="1600" dirty="0">
                <a:solidFill>
                  <a:srgbClr val="262626"/>
                </a:solidFill>
              </a:rPr>
              <a:t> – (2019). Ninth Circuit affirmed need to ensure online access to services.</a:t>
            </a:r>
          </a:p>
          <a:p>
            <a:pPr marL="742950" lvl="2" indent="-285750">
              <a:buClr>
                <a:srgbClr val="262626"/>
              </a:buClr>
              <a:buSzPts val="2000"/>
            </a:pPr>
            <a:endParaRPr lang="en-US" sz="16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>
            <a:extLst>
              <a:ext uri="{FF2B5EF4-FFF2-40B4-BE49-F238E27FC236}">
                <a16:creationId xmlns:a16="http://schemas.microsoft.com/office/drawing/2014/main" id="{1A9B21E5-686D-DD4A-227A-E59AA79A11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6F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Digital Access – Past Enforcement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CB13A-7152-DBAA-7469-225E93C3B8ED}"/>
              </a:ext>
            </a:extLst>
          </p:cNvPr>
          <p:cNvSpPr txBox="1"/>
          <p:nvPr/>
        </p:nvSpPr>
        <p:spPr>
          <a:xfrm>
            <a:off x="826477" y="773732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Long history of legal actions to ensure online content is accessible.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Both (a) lawsuits brought by private litigants and (b) government enforcement actions over last 15 years.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Enforcement pre-dates digital access regulations. </a:t>
            </a:r>
          </a:p>
          <a:p>
            <a:endParaRPr lang="en-US" dirty="0"/>
          </a:p>
        </p:txBody>
      </p:sp>
      <p:sp>
        <p:nvSpPr>
          <p:cNvPr id="4" name="Google Shape;168;p6">
            <a:extLst>
              <a:ext uri="{FF2B5EF4-FFF2-40B4-BE49-F238E27FC236}">
                <a16:creationId xmlns:a16="http://schemas.microsoft.com/office/drawing/2014/main" id="{4B8001F9-D3D7-9A16-95BC-233446229863}"/>
              </a:ext>
            </a:extLst>
          </p:cNvPr>
          <p:cNvSpPr txBox="1">
            <a:spLocks/>
          </p:cNvSpPr>
          <p:nvPr/>
        </p:nvSpPr>
        <p:spPr>
          <a:xfrm>
            <a:off x="4668714" y="2009184"/>
            <a:ext cx="3279532" cy="243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581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55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5767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576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16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190"/>
              <a:buFont typeface="Courier New"/>
              <a:buChar char="o"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3" indent="0" algn="ctr">
              <a:buClr>
                <a:srgbClr val="262626"/>
              </a:buClr>
              <a:buSzPct val="167000"/>
              <a:buFont typeface="Courier New"/>
              <a:buNone/>
            </a:pPr>
            <a:r>
              <a:rPr lang="en-US" sz="1600" b="1" u="sng" dirty="0">
                <a:solidFill>
                  <a:srgbClr val="262626"/>
                </a:solidFill>
              </a:rPr>
              <a:t>Federal Government Enforcement</a:t>
            </a:r>
          </a:p>
          <a:p>
            <a:pPr marL="0" lvl="3" indent="0" algn="ctr">
              <a:buClr>
                <a:srgbClr val="262626"/>
              </a:buClr>
              <a:buSzPct val="167000"/>
              <a:buFont typeface="Courier New"/>
              <a:buNone/>
            </a:pPr>
            <a:endParaRPr lang="en-US" sz="1600" b="1" u="sng" dirty="0">
              <a:solidFill>
                <a:srgbClr val="262626"/>
              </a:solidFill>
            </a:endParaRPr>
          </a:p>
          <a:p>
            <a:pPr marL="404813" lvl="3" indent="-28575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262626"/>
                </a:solidFill>
              </a:rPr>
              <a:t>City of Virginia Beach. </a:t>
            </a:r>
          </a:p>
          <a:p>
            <a:pPr marL="404813" lvl="3" indent="-28575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262626"/>
                </a:solidFill>
              </a:rPr>
              <a:t>Upton County, Texas. </a:t>
            </a:r>
          </a:p>
          <a:p>
            <a:pPr marL="404813" lvl="3" indent="-28575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262626"/>
                </a:solidFill>
              </a:rPr>
              <a:t>Mass Transit District in Illinois.</a:t>
            </a:r>
          </a:p>
          <a:p>
            <a:pPr marL="404813" lvl="3" indent="-28575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262626"/>
                </a:solidFill>
              </a:rPr>
              <a:t>City of Killeen, Texas.</a:t>
            </a:r>
          </a:p>
          <a:p>
            <a:pPr marL="742950" lvl="2" indent="-285750">
              <a:buClr>
                <a:srgbClr val="262626"/>
              </a:buClr>
              <a:buSzPts val="2000"/>
            </a:pP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2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08313F94-3DB1-1A29-0A67-100F1C74B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F17D6722-54BC-46C0-8C8A-632C19D9D4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>
                <a:solidFill>
                  <a:srgbClr val="00506F"/>
                </a:solidFill>
              </a:rPr>
              <a:t>Digital Access Regulations – General Overview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33C9C51D-63A3-BA4B-2F02-D46E5CE7EE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618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262626"/>
                </a:solidFill>
              </a:rPr>
              <a:t>New federal guidance for digital accessibility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262626"/>
                </a:solidFill>
              </a:rPr>
              <a:t> </a:t>
            </a:r>
            <a:r>
              <a:rPr lang="en-US" sz="2500" u="sng" dirty="0">
                <a:solidFill>
                  <a:srgbClr val="262626"/>
                </a:solidFill>
              </a:rPr>
              <a:t>Title II of the Americans with Disabilities Act</a:t>
            </a:r>
            <a:r>
              <a:rPr lang="en-US" sz="2500" dirty="0">
                <a:solidFill>
                  <a:srgbClr val="262626"/>
                </a:solidFill>
              </a:rPr>
              <a:t> (public entities). </a:t>
            </a:r>
          </a:p>
          <a:p>
            <a:pPr marL="1485900" lvl="3" indent="-342900">
              <a:buClr>
                <a:srgbClr val="26262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262626"/>
                </a:solidFill>
              </a:rPr>
              <a:t>Effective June 24, 2024.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500" u="sng" dirty="0">
                <a:solidFill>
                  <a:srgbClr val="262626"/>
                </a:solidFill>
              </a:rPr>
              <a:t>Section 504 – Department of Health and Human Services</a:t>
            </a:r>
            <a:r>
              <a:rPr lang="en-US" sz="2500" dirty="0">
                <a:solidFill>
                  <a:srgbClr val="262626"/>
                </a:solidFill>
              </a:rPr>
              <a:t> (HHS funding recipients).</a:t>
            </a:r>
          </a:p>
          <a:p>
            <a:pPr marL="1485900" lvl="3" indent="-342900">
              <a:buClr>
                <a:srgbClr val="26262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262626"/>
                </a:solidFill>
              </a:rPr>
              <a:t>Effective – July 9, 2024. </a:t>
            </a: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94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5DA0EB50-E39B-2AEE-E334-9A56D85BA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58A8E26F-947D-6046-1BC4-6AB16619AE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>
                <a:solidFill>
                  <a:srgbClr val="00506F"/>
                </a:solidFill>
              </a:rPr>
              <a:t>Digital Access Regulations – General Overview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C02B66BD-AA98-AA60-ECA4-96D53D2F05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618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262626"/>
                </a:solidFill>
              </a:rPr>
              <a:t>Compliance Deadlines: two- or three-year grace period.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262626"/>
                </a:solidFill>
              </a:rPr>
              <a:t>Title II – April 2026 (population 50,000 or more) or April 2027 (&lt;50,000 population).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262626"/>
                </a:solidFill>
              </a:rPr>
              <a:t>Section 504 – May 2026 (15 or more employees) or May 2027 (&lt;15 employees).</a:t>
            </a:r>
          </a:p>
          <a:p>
            <a:pPr marL="571500" lvl="1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500" b="1" dirty="0">
                <a:solidFill>
                  <a:srgbClr val="262626"/>
                </a:solidFill>
              </a:rPr>
              <a:t>Title II and Section 504 – generally identical requirements (except kiosks).</a:t>
            </a:r>
            <a:endParaRPr lang="en-US" sz="2500" dirty="0">
              <a:solidFill>
                <a:srgbClr val="262626"/>
              </a:solidFill>
            </a:endParaRP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2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>
                <a:solidFill>
                  <a:srgbClr val="00506F"/>
                </a:solidFill>
              </a:rPr>
              <a:t>Technical Standard for Accessibility</a:t>
            </a:r>
            <a:endParaRPr dirty="0"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262626"/>
                </a:solidFill>
              </a:rPr>
              <a:t>Both Title II and Section 504 set the same technical standard.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262626"/>
                </a:solidFill>
              </a:rPr>
              <a:t> </a:t>
            </a:r>
            <a:r>
              <a:rPr lang="en-US" sz="2500" u="sng" dirty="0">
                <a:solidFill>
                  <a:srgbClr val="262626"/>
                </a:solidFill>
              </a:rPr>
              <a:t>Web Content Accessibility Guidelines 2.1 at Level AA success criteria</a:t>
            </a:r>
            <a:r>
              <a:rPr lang="en-US" sz="2500" dirty="0">
                <a:solidFill>
                  <a:srgbClr val="262626"/>
                </a:solidFill>
              </a:rPr>
              <a:t>. </a:t>
            </a:r>
          </a:p>
          <a:p>
            <a:pPr marL="1485900" lvl="3" indent="-342900">
              <a:buClr>
                <a:srgbClr val="26262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262626"/>
                </a:solidFill>
              </a:rPr>
              <a:t>2018 Standard. </a:t>
            </a:r>
          </a:p>
          <a:p>
            <a:pPr marL="1485900" lvl="3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262626"/>
              </a:solidFill>
            </a:endParaRP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5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C0EDD4E2-8B52-9CCB-9322-FC2B6EC96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AAC091A3-01D2-9448-E36D-C3E741223B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>
                <a:solidFill>
                  <a:srgbClr val="00506F"/>
                </a:solidFill>
              </a:rPr>
              <a:t>Technical Standard – Scope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ADA15215-F8AC-0EC1-3773-6D850C8AD0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rgbClr val="262626"/>
                </a:solidFill>
              </a:rPr>
              <a:t>Two types of digital content must comply with WCAG 2.1 AA if PROVIDED or MADE AVAILABLE online</a:t>
            </a:r>
            <a:r>
              <a:rPr lang="en-US" sz="2200" b="1" dirty="0">
                <a:solidFill>
                  <a:srgbClr val="262626"/>
                </a:solidFill>
              </a:rPr>
              <a:t>:  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262626"/>
                </a:solidFill>
              </a:rPr>
              <a:t>Web content </a:t>
            </a:r>
            <a:r>
              <a:rPr lang="en-US" sz="2200" dirty="0">
                <a:solidFill>
                  <a:srgbClr val="262626"/>
                </a:solidFill>
              </a:rPr>
              <a:t>– “text, images, sounds, videos, controls, animations, and </a:t>
            </a:r>
            <a:r>
              <a:rPr lang="en-US" sz="2200" dirty="0">
                <a:solidFill>
                  <a:srgbClr val="262626"/>
                </a:solidFill>
                <a:highlight>
                  <a:srgbClr val="FFFF00"/>
                </a:highlight>
              </a:rPr>
              <a:t>conventional electronic documents</a:t>
            </a:r>
            <a:r>
              <a:rPr lang="en-US" sz="2200" dirty="0">
                <a:solidFill>
                  <a:srgbClr val="262626"/>
                </a:solidFill>
              </a:rPr>
              <a:t>” accessed via “web browsers, media players, plug-ins, and other programs—including assistive technologies—that help in retrieving, rendering, and interacting with web content.”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262626"/>
                </a:solidFill>
              </a:rPr>
              <a:t>Mobile Applications</a:t>
            </a:r>
            <a:r>
              <a:rPr lang="en-US" sz="2200" dirty="0">
                <a:solidFill>
                  <a:srgbClr val="262626"/>
                </a:solidFill>
              </a:rPr>
              <a:t>. </a:t>
            </a:r>
          </a:p>
          <a:p>
            <a:pPr marL="1485900" lvl="3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262626"/>
              </a:solidFill>
            </a:endParaRP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1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6E1B3286-9231-208E-3D59-7895DC454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8D51E4DB-BD63-0510-4C1E-D41AB5FE96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>
                <a:solidFill>
                  <a:srgbClr val="00506F"/>
                </a:solidFill>
              </a:rPr>
              <a:t>Conventional Electronic Documents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6BBCCED2-0F47-C3AC-6C56-702E06694E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Explicitly defined as web content. Exhaustive list: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62626"/>
                </a:solidFill>
              </a:rPr>
              <a:t>Portable document formats (“PDF”),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62626"/>
                </a:solidFill>
              </a:rPr>
              <a:t>Word processor file formats,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62626"/>
                </a:solidFill>
              </a:rPr>
              <a:t>Presentation file formats, and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62626"/>
                </a:solidFill>
              </a:rPr>
              <a:t>Spreadsheet file formats.</a:t>
            </a:r>
          </a:p>
          <a:p>
            <a:pPr marL="514350" lvl="1" indent="-28575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262626"/>
              </a:solidFill>
            </a:endParaRPr>
          </a:p>
          <a:p>
            <a:pPr marL="1485900" lvl="3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262626"/>
              </a:solidFill>
            </a:endParaRPr>
          </a:p>
          <a:p>
            <a:pPr marL="1485900" lvl="3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262626"/>
              </a:solidFill>
            </a:endParaRP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06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4430644A-4EE6-43AB-6338-472EA6C4B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D1101527-960D-77E3-79A8-AB687F4438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>
                <a:solidFill>
                  <a:srgbClr val="00506F"/>
                </a:solidFill>
              </a:rPr>
              <a:t>Provides or Makes Available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3777FE17-C29D-5F40-8275-59AB3CB186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1" indent="0">
              <a:buClr>
                <a:srgbClr val="262626"/>
              </a:buClr>
              <a:buSzPct val="100000"/>
            </a:pPr>
            <a:r>
              <a:rPr lang="en-US" sz="1700" dirty="0">
                <a:solidFill>
                  <a:srgbClr val="262626"/>
                </a:solidFill>
              </a:rPr>
              <a:t>Technical Standard applies to web content / mobile applications entity provides or makes available – (1) </a:t>
            </a:r>
            <a:r>
              <a:rPr lang="en-US" sz="1700" b="1" dirty="0">
                <a:solidFill>
                  <a:srgbClr val="262626"/>
                </a:solidFill>
              </a:rPr>
              <a:t>directly</a:t>
            </a:r>
            <a:r>
              <a:rPr lang="en-US" sz="1700" dirty="0">
                <a:solidFill>
                  <a:srgbClr val="262626"/>
                </a:solidFill>
              </a:rPr>
              <a:t> and (2) </a:t>
            </a:r>
            <a:r>
              <a:rPr lang="en-US" sz="1700" b="1" dirty="0">
                <a:solidFill>
                  <a:srgbClr val="262626"/>
                </a:solidFill>
              </a:rPr>
              <a:t>contractual, licensing, or other arrangements</a:t>
            </a:r>
            <a:r>
              <a:rPr lang="en-US" sz="1700" dirty="0">
                <a:solidFill>
                  <a:srgbClr val="262626"/>
                </a:solidFill>
              </a:rPr>
              <a:t>.</a:t>
            </a:r>
          </a:p>
          <a:p>
            <a:pPr marL="114300" lvl="1" indent="0">
              <a:buClr>
                <a:srgbClr val="262626"/>
              </a:buClr>
              <a:buSzPct val="100000"/>
            </a:pPr>
            <a:endParaRPr lang="en-US" sz="17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262626"/>
                </a:solidFill>
              </a:rPr>
              <a:t>Directly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262626"/>
                </a:solidFill>
              </a:rPr>
              <a:t>Content and mobile applications created by entity. 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262626"/>
                </a:solidFill>
              </a:rPr>
              <a:t>Procured content / apps procured by entity. </a:t>
            </a: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262626"/>
                </a:solidFill>
              </a:rPr>
              <a:t> </a:t>
            </a:r>
            <a:r>
              <a:rPr lang="en-US" sz="1700" b="1" dirty="0">
                <a:solidFill>
                  <a:srgbClr val="262626"/>
                </a:solidFill>
              </a:rPr>
              <a:t>Via Contractual, Licensing, or Other Arrangements</a:t>
            </a:r>
            <a:r>
              <a:rPr lang="en-US" sz="1700" dirty="0">
                <a:solidFill>
                  <a:srgbClr val="262626"/>
                </a:solidFill>
              </a:rPr>
              <a:t>.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262626"/>
                </a:solidFill>
              </a:rPr>
              <a:t>Essentially when third-party is used to provide entity’s service, program, or activity. </a:t>
            </a:r>
          </a:p>
          <a:p>
            <a:pPr marL="1943100" lvl="4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262626"/>
              </a:solidFill>
            </a:endParaRPr>
          </a:p>
          <a:p>
            <a:pPr marL="1485900" lvl="3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262626"/>
              </a:solidFill>
            </a:endParaRP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1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D0B1BF-3DC5-6DC0-3791-088E13011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UCOP - Systemwide Disability Rights Director in Systemwide Office of Civil Rights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12121"/>
                </a:solidFill>
                <a:latin typeface="Aptos" panose="020B0004020202020204" pitchFamily="34" charset="0"/>
              </a:rPr>
              <a:t>Formerly UCSF - </a:t>
            </a:r>
            <a:r>
              <a:rPr lang="en-US" sz="18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Chief Accessibility and Inclusion Officer, ADA Coordinator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5553B4-415E-B4E2-666C-B5757598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17" y="365760"/>
            <a:ext cx="3657599" cy="276999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Welcome, Wendy Tobias! </a:t>
            </a:r>
          </a:p>
        </p:txBody>
      </p:sp>
      <p:pic>
        <p:nvPicPr>
          <p:cNvPr id="17" name="Picture Placeholder 16" descr="A bunch of balloons and confetti">
            <a:extLst>
              <a:ext uri="{FF2B5EF4-FFF2-40B4-BE49-F238E27FC236}">
                <a16:creationId xmlns:a16="http://schemas.microsoft.com/office/drawing/2014/main" id="{44D841AA-28E9-FEE1-2338-A0F70C0AA62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8475" b="18475"/>
          <a:stretch>
            <a:fillRect/>
          </a:stretch>
        </p:blipFill>
        <p:spPr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646471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196FCE13-3AD5-EF71-026D-19F1E12D2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688E97A3-457B-8055-D2F1-CED7B6109A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>
                <a:solidFill>
                  <a:srgbClr val="00506F"/>
                </a:solidFill>
              </a:rPr>
              <a:t>Contractual, Licensing, or Other Arrangements. </a:t>
            </a:r>
            <a:br>
              <a:rPr lang="en-US" sz="2400" dirty="0">
                <a:solidFill>
                  <a:srgbClr val="00506F"/>
                </a:solidFill>
              </a:rPr>
            </a:b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3BB7738E-5805-D647-819B-422B1D6DDF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1" indent="0">
              <a:buClr>
                <a:srgbClr val="262626"/>
              </a:buClr>
              <a:buSzPct val="100000"/>
            </a:pPr>
            <a:r>
              <a:rPr lang="en-US" sz="1700" dirty="0">
                <a:solidFill>
                  <a:srgbClr val="262626"/>
                </a:solidFill>
              </a:rPr>
              <a:t> </a:t>
            </a: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262626"/>
                </a:solidFill>
              </a:rPr>
              <a:t>Examples</a:t>
            </a:r>
            <a:r>
              <a:rPr lang="en-US" sz="2500" dirty="0">
                <a:solidFill>
                  <a:srgbClr val="262626"/>
                </a:solidFill>
              </a:rPr>
              <a:t>: Content below must conform to WCAG 2.1 AA. </a:t>
            </a:r>
          </a:p>
          <a:p>
            <a:pPr marL="10541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262626"/>
                </a:solidFill>
              </a:rPr>
              <a:t>City contracts with third-party mobile application to allow public to pay for parking in city parking lots.</a:t>
            </a:r>
          </a:p>
          <a:p>
            <a:pPr marL="10541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rgbClr val="262626"/>
                </a:solidFill>
              </a:rPr>
              <a:t>County park webpage designed, updated, and maintained by third-party.</a:t>
            </a:r>
          </a:p>
          <a:p>
            <a:pPr marL="1943100" lvl="4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262626"/>
              </a:solidFill>
            </a:endParaRPr>
          </a:p>
          <a:p>
            <a:pPr marL="1485900" lvl="3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262626"/>
              </a:solidFill>
            </a:endParaRP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66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81E08F08-FE0C-BF1E-3C51-E876F9E5B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E7F94D74-97B6-0E4B-6D93-BF94B94EFE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>
                <a:solidFill>
                  <a:srgbClr val="00506F"/>
                </a:solidFill>
              </a:rPr>
              <a:t>Exceptions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C9976B71-671A-EB26-D622-3C1859BABC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1" indent="0">
              <a:buClr>
                <a:srgbClr val="262626"/>
              </a:buClr>
              <a:buSzPct val="100000"/>
            </a:pPr>
            <a:r>
              <a:rPr lang="en-US" sz="2000" b="1" dirty="0">
                <a:solidFill>
                  <a:srgbClr val="262626"/>
                </a:solidFill>
              </a:rPr>
              <a:t>Five Exceptions</a:t>
            </a:r>
            <a:r>
              <a:rPr lang="en-US" sz="2000" dirty="0">
                <a:solidFill>
                  <a:srgbClr val="262626"/>
                </a:solidFill>
              </a:rPr>
              <a:t>: </a:t>
            </a:r>
            <a:r>
              <a:rPr lang="en-US" sz="2000" i="1" dirty="0">
                <a:solidFill>
                  <a:srgbClr val="262626"/>
                </a:solidFill>
              </a:rPr>
              <a:t>categories of content that does not need to comply with the technical standard</a:t>
            </a:r>
            <a:r>
              <a:rPr lang="en-US" sz="2000" dirty="0">
                <a:solidFill>
                  <a:srgbClr val="262626"/>
                </a:solidFill>
              </a:rPr>
              <a:t>.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262626"/>
                </a:solidFill>
              </a:rPr>
              <a:t>Archived web content</a:t>
            </a:r>
            <a:r>
              <a:rPr lang="en-US" sz="2000" dirty="0">
                <a:solidFill>
                  <a:srgbClr val="262626"/>
                </a:solidFill>
              </a:rPr>
              <a:t>;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262626"/>
                </a:solidFill>
              </a:rPr>
              <a:t>Preexisting conventional electronic documents</a:t>
            </a:r>
            <a:r>
              <a:rPr lang="en-US" sz="2000" dirty="0">
                <a:solidFill>
                  <a:srgbClr val="262626"/>
                </a:solidFill>
              </a:rPr>
              <a:t>;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262626"/>
                </a:solidFill>
              </a:rPr>
              <a:t>Content posted by a third party;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262626"/>
                </a:solidFill>
              </a:rPr>
              <a:t>Individualized, password-protected (or otherwise secured) conventional electronic documents;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262626"/>
                </a:solidFill>
              </a:rPr>
              <a:t>Preexisting social media posts posted before compliance deadline</a:t>
            </a:r>
            <a:r>
              <a:rPr lang="en-US" sz="2000" dirty="0">
                <a:solidFill>
                  <a:srgbClr val="262626"/>
                </a:solidFill>
              </a:rPr>
              <a:t>.</a:t>
            </a:r>
          </a:p>
          <a:p>
            <a:pPr marL="685800" lvl="2" indent="0">
              <a:buClr>
                <a:srgbClr val="262626"/>
              </a:buClr>
              <a:buSzPct val="100000"/>
              <a:buNone/>
            </a:pPr>
            <a:endParaRPr lang="en-US" sz="1700" dirty="0">
              <a:solidFill>
                <a:srgbClr val="262626"/>
              </a:solidFill>
            </a:endParaRPr>
          </a:p>
          <a:p>
            <a:pPr marL="1485900" lvl="3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262626"/>
              </a:solidFill>
            </a:endParaRPr>
          </a:p>
          <a:p>
            <a:pPr marL="1028700" lvl="2" indent="-342900">
              <a:buClr>
                <a:srgbClr val="262626"/>
              </a:buClr>
              <a:buSzPts val="2000"/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7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87DA12FF-8550-45BC-0BDF-F3B6C3251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7F3D88F0-50D5-A7CB-4F54-3F66FB061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400" dirty="0">
                <a:solidFill>
                  <a:srgbClr val="00506F"/>
                </a:solidFill>
              </a:rPr>
              <a:t>Archived Web Content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4BEF884B-636F-4BF8-BB11-E9064BADAF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262626"/>
                </a:solidFill>
              </a:rPr>
              <a:t>Archived web content is defined as web content that—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rgbClr val="262626"/>
                </a:solidFill>
              </a:rPr>
              <a:t>Was </a:t>
            </a:r>
            <a:r>
              <a:rPr lang="en-US" sz="1700" b="1" dirty="0">
                <a:solidFill>
                  <a:srgbClr val="262626"/>
                </a:solidFill>
              </a:rPr>
              <a:t>created before compliance deadline</a:t>
            </a:r>
            <a:r>
              <a:rPr lang="en-US" sz="1700" dirty="0">
                <a:solidFill>
                  <a:srgbClr val="262626"/>
                </a:solidFill>
              </a:rPr>
              <a:t>, </a:t>
            </a:r>
            <a:r>
              <a:rPr lang="en-US" sz="1700" b="1" dirty="0">
                <a:solidFill>
                  <a:srgbClr val="262626"/>
                </a:solidFill>
              </a:rPr>
              <a:t>reproduces paper documents </a:t>
            </a:r>
            <a:r>
              <a:rPr lang="en-US" sz="1700" dirty="0">
                <a:solidFill>
                  <a:srgbClr val="262626"/>
                </a:solidFill>
              </a:rPr>
              <a:t>created before compliance deadline, or </a:t>
            </a:r>
            <a:r>
              <a:rPr lang="en-US" sz="1700" b="1" dirty="0">
                <a:solidFill>
                  <a:srgbClr val="262626"/>
                </a:solidFill>
              </a:rPr>
              <a:t>reproduces the contents of other </a:t>
            </a:r>
            <a:r>
              <a:rPr lang="en-US" sz="1700" b="1" dirty="0">
                <a:solidFill>
                  <a:srgbClr val="262626"/>
                </a:solidFill>
                <a:highlight>
                  <a:srgbClr val="FFFF00"/>
                </a:highlight>
              </a:rPr>
              <a:t>physical media</a:t>
            </a:r>
            <a:r>
              <a:rPr lang="en-US" sz="1700" dirty="0">
                <a:solidFill>
                  <a:srgbClr val="262626"/>
                </a:solidFill>
              </a:rPr>
              <a:t> created before compliance deadline;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rgbClr val="262626"/>
                </a:solidFill>
              </a:rPr>
              <a:t>Is retained exclusively for </a:t>
            </a:r>
            <a:r>
              <a:rPr lang="en-US" sz="1700" b="1" dirty="0">
                <a:solidFill>
                  <a:srgbClr val="262626"/>
                </a:solidFill>
              </a:rPr>
              <a:t>reference, research, or recordkeeping</a:t>
            </a:r>
            <a:r>
              <a:rPr lang="en-US" sz="1700" dirty="0">
                <a:solidFill>
                  <a:srgbClr val="262626"/>
                </a:solidFill>
              </a:rPr>
              <a:t>;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rgbClr val="262626"/>
                </a:solidFill>
              </a:rPr>
              <a:t>Is not </a:t>
            </a:r>
            <a:r>
              <a:rPr lang="en-US" sz="1700" b="1" dirty="0">
                <a:solidFill>
                  <a:srgbClr val="262626"/>
                </a:solidFill>
              </a:rPr>
              <a:t>altered or updated </a:t>
            </a:r>
            <a:r>
              <a:rPr lang="en-US" sz="1700" dirty="0">
                <a:solidFill>
                  <a:srgbClr val="262626"/>
                </a:solidFill>
              </a:rPr>
              <a:t>after the date of archiving; and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rgbClr val="262626"/>
                </a:solidFill>
              </a:rPr>
              <a:t>Is organized and stored in a </a:t>
            </a:r>
            <a:r>
              <a:rPr lang="en-US" sz="1700" b="1" dirty="0">
                <a:solidFill>
                  <a:srgbClr val="262626"/>
                </a:solidFill>
              </a:rPr>
              <a:t>dedicated area </a:t>
            </a:r>
            <a:r>
              <a:rPr lang="en-US" sz="1700" dirty="0">
                <a:solidFill>
                  <a:srgbClr val="262626"/>
                </a:solidFill>
              </a:rPr>
              <a:t>or areas clearly identified as being archived.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endParaRPr lang="en-US" sz="1700" dirty="0">
              <a:solidFill>
                <a:srgbClr val="262626"/>
              </a:solidFill>
            </a:endParaRPr>
          </a:p>
          <a:p>
            <a:pPr marL="114300" lvl="2" indent="0">
              <a:buClr>
                <a:srgbClr val="262626"/>
              </a:buClr>
              <a:buSzPct val="100000"/>
              <a:buNone/>
            </a:pPr>
            <a:r>
              <a:rPr lang="en-US" sz="1700" dirty="0">
                <a:solidFill>
                  <a:srgbClr val="262626"/>
                </a:solidFill>
              </a:rPr>
              <a:t>*Examples of </a:t>
            </a:r>
            <a:r>
              <a:rPr lang="en-US" sz="1700" dirty="0">
                <a:solidFill>
                  <a:srgbClr val="262626"/>
                </a:solidFill>
                <a:highlight>
                  <a:srgbClr val="FFFF00"/>
                </a:highlight>
              </a:rPr>
              <a:t>physical media</a:t>
            </a:r>
            <a:r>
              <a:rPr lang="en-US" sz="1700" dirty="0">
                <a:solidFill>
                  <a:srgbClr val="262626"/>
                </a:solidFill>
              </a:rPr>
              <a:t>: Videotapes, audiotapes, film negatives, CD–ROMs, and DVDs.</a:t>
            </a:r>
          </a:p>
          <a:p>
            <a:pPr marL="114300" lvl="2" indent="0">
              <a:buClr>
                <a:srgbClr val="262626"/>
              </a:buClr>
              <a:buSzPct val="100000"/>
              <a:buNone/>
            </a:pPr>
            <a:r>
              <a:rPr lang="en-US" sz="1700" dirty="0">
                <a:solidFill>
                  <a:srgbClr val="262626"/>
                </a:solidFill>
              </a:rPr>
              <a:t>*Must meet all four elements for exception to apply. </a:t>
            </a:r>
          </a:p>
          <a:p>
            <a:pPr marL="114300" lvl="2" indent="0">
              <a:buClr>
                <a:srgbClr val="262626"/>
              </a:buClr>
              <a:buSzPct val="100000"/>
              <a:buNone/>
            </a:pPr>
            <a:r>
              <a:rPr lang="en-US" sz="1700" dirty="0">
                <a:solidFill>
                  <a:srgbClr val="26262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15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AAD57703-E6DC-71DC-911B-68CD2260F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29E10406-1DC4-2DCF-FC7A-890B8451D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Preexisting </a:t>
            </a:r>
            <a:r>
              <a:rPr lang="en-US" sz="2400" dirty="0">
                <a:solidFill>
                  <a:srgbClr val="00506F"/>
                </a:solidFill>
              </a:rPr>
              <a:t>Conventional Electronic Documents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2016399C-2395-7B81-B027-2388086144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62626"/>
                </a:solidFill>
              </a:rPr>
              <a:t>Definition</a:t>
            </a:r>
            <a:r>
              <a:rPr lang="en-US" sz="1800" dirty="0">
                <a:solidFill>
                  <a:srgbClr val="262626"/>
                </a:solidFill>
              </a:rPr>
              <a:t>: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262626"/>
                </a:solidFill>
              </a:rPr>
              <a:t>Conventional electronic documents,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262626"/>
                </a:solidFill>
              </a:rPr>
              <a:t>Available before compliance deadline,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262626"/>
                </a:solidFill>
              </a:rPr>
              <a:t>That are NOT currently used to apply for, gain access to, or participate in the entity's services, programs, or activities.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62626"/>
                </a:solidFill>
              </a:rPr>
              <a:t>Example 1</a:t>
            </a:r>
            <a:r>
              <a:rPr lang="en-US" sz="1800" dirty="0">
                <a:solidFill>
                  <a:srgbClr val="262626"/>
                </a:solidFill>
              </a:rPr>
              <a:t>:In 2018, a town posts a PDF flyer for a Thanksgiving Day parade that November on its website. </a:t>
            </a:r>
            <a:endParaRPr lang="en-US" sz="12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37F4B-ECA8-9DC8-AA99-B85F609FDFC0}"/>
              </a:ext>
            </a:extLst>
          </p:cNvPr>
          <p:cNvSpPr txBox="1"/>
          <p:nvPr/>
        </p:nvSpPr>
        <p:spPr>
          <a:xfrm>
            <a:off x="4721470" y="3737440"/>
            <a:ext cx="3385037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EXCEPTION APPLIES, so content does not need to meet WCAG 2.1 AA. </a:t>
            </a:r>
          </a:p>
        </p:txBody>
      </p:sp>
    </p:spTree>
    <p:extLst>
      <p:ext uri="{BB962C8B-B14F-4D97-AF65-F5344CB8AC3E}">
        <p14:creationId xmlns:p14="http://schemas.microsoft.com/office/powerpoint/2010/main" val="29563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10700EF1-EB0E-4AED-08DE-AA3998A15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DA6E0169-5FFA-7282-FBBA-05D473DD72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Preexisting </a:t>
            </a:r>
            <a:r>
              <a:rPr lang="en-US" sz="2400" dirty="0">
                <a:solidFill>
                  <a:srgbClr val="00506F"/>
                </a:solidFill>
              </a:rPr>
              <a:t>Conventional Electronic Documents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3DFBBA8C-B20F-527E-04CA-59FC00291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62626"/>
                </a:solidFill>
              </a:rPr>
              <a:t>Example 2</a:t>
            </a:r>
            <a:r>
              <a:rPr lang="en-US" sz="1800" dirty="0">
                <a:solidFill>
                  <a:srgbClr val="262626"/>
                </a:solidFill>
              </a:rPr>
              <a:t>: A state posted a PDF version of a business license application on its website in 2020. In 2028, members of the public still use that PDF to apply for a business license.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262626"/>
              </a:solidFill>
            </a:endParaRPr>
          </a:p>
          <a:p>
            <a:pPr marL="685800" lvl="2" indent="0">
              <a:buClr>
                <a:srgbClr val="262626"/>
              </a:buClr>
              <a:buSzPct val="100000"/>
              <a:buNone/>
            </a:pPr>
            <a:endParaRPr lang="en-US" sz="18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62626"/>
                </a:solidFill>
              </a:rPr>
              <a:t>Example 3</a:t>
            </a:r>
            <a:r>
              <a:rPr lang="en-US" sz="1800" dirty="0">
                <a:solidFill>
                  <a:srgbClr val="262626"/>
                </a:solidFill>
              </a:rPr>
              <a:t>: In 2028, city updates a Microsoft Word document that was first posted on its website in 2020 to include the city’s new contact information. </a:t>
            </a:r>
            <a:endParaRPr lang="en-US" sz="12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62B34-703C-32D0-C02F-3BD086DB3CE0}"/>
              </a:ext>
            </a:extLst>
          </p:cNvPr>
          <p:cNvSpPr txBox="1"/>
          <p:nvPr/>
        </p:nvSpPr>
        <p:spPr>
          <a:xfrm>
            <a:off x="4073769" y="3450702"/>
            <a:ext cx="3385037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EXCEPTION does NOT APPLY because the Microsoft Word document is updated after city’s compliance deadline.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0775A-B6F2-3D69-73D7-3C4BAAE18206}"/>
              </a:ext>
            </a:extLst>
          </p:cNvPr>
          <p:cNvSpPr txBox="1"/>
          <p:nvPr/>
        </p:nvSpPr>
        <p:spPr>
          <a:xfrm>
            <a:off x="4073770" y="1866424"/>
            <a:ext cx="3385037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EXCEPTION does NOT APPLY because PDF is still used to apply for / access service, program, activity.</a:t>
            </a:r>
          </a:p>
        </p:txBody>
      </p:sp>
    </p:spTree>
    <p:extLst>
      <p:ext uri="{BB962C8B-B14F-4D97-AF65-F5344CB8AC3E}">
        <p14:creationId xmlns:p14="http://schemas.microsoft.com/office/powerpoint/2010/main" val="11734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DD6C5CB0-157A-4A68-4715-C2D47C1E1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7CE89AED-26A1-EA52-151C-9D58618735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Content Posted by a Third Party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F2710CFD-6AB2-CD6C-D090-8A0A60620D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62626"/>
                </a:solidFill>
              </a:rPr>
              <a:t>Content posted by a third party does not need to conform to WCAG 2.1 AA, </a:t>
            </a:r>
            <a:r>
              <a:rPr lang="en-US" sz="1800" i="1" dirty="0">
                <a:solidFill>
                  <a:srgbClr val="262626"/>
                </a:solidFill>
              </a:rPr>
              <a:t>unless the party is posting due to contractual, licensing, or other arrangements</a:t>
            </a:r>
            <a:r>
              <a:rPr lang="en-US" sz="1800" dirty="0">
                <a:solidFill>
                  <a:srgbClr val="262626"/>
                </a:solidFill>
              </a:rPr>
              <a:t>.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262626"/>
                </a:solidFill>
              </a:rPr>
              <a:t>Example 4</a:t>
            </a:r>
            <a:r>
              <a:rPr lang="en-US" sz="1700" dirty="0">
                <a:solidFill>
                  <a:srgbClr val="262626"/>
                </a:solidFill>
              </a:rPr>
              <a:t>: City resident post on an online city message board. </a:t>
            </a: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262626"/>
              </a:solidFill>
            </a:endParaRPr>
          </a:p>
          <a:p>
            <a:pPr marL="685800" lvl="2" indent="0">
              <a:buClr>
                <a:srgbClr val="262626"/>
              </a:buClr>
              <a:buSzPct val="100000"/>
              <a:buNone/>
            </a:pPr>
            <a:endParaRPr lang="en-US" sz="17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700" b="1" dirty="0">
                <a:solidFill>
                  <a:srgbClr val="262626"/>
                </a:solidFill>
              </a:rPr>
              <a:t>Example 5</a:t>
            </a:r>
            <a:r>
              <a:rPr lang="en-US" sz="1700" dirty="0">
                <a:solidFill>
                  <a:srgbClr val="262626"/>
                </a:solidFill>
              </a:rPr>
              <a:t>: State contracts with a technology company to develop a third-party website with a reservation system for state’s parks and recreation facilities. </a:t>
            </a: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729FA-D9EF-6675-4ABB-479F795106AE}"/>
              </a:ext>
            </a:extLst>
          </p:cNvPr>
          <p:cNvSpPr txBox="1"/>
          <p:nvPr/>
        </p:nvSpPr>
        <p:spPr>
          <a:xfrm>
            <a:off x="2505806" y="2701812"/>
            <a:ext cx="5275385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EXCEPTION APPLIES to resident’s post, but likely not the city’s message board platform.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1C6EF-1880-6BDB-F51D-57273F375B5E}"/>
              </a:ext>
            </a:extLst>
          </p:cNvPr>
          <p:cNvSpPr txBox="1"/>
          <p:nvPr/>
        </p:nvSpPr>
        <p:spPr>
          <a:xfrm>
            <a:off x="2505805" y="3839230"/>
            <a:ext cx="5275385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EXCEPTION does NOT apply because third-party is posting due to a contractual obligation. </a:t>
            </a:r>
          </a:p>
        </p:txBody>
      </p:sp>
    </p:spTree>
    <p:extLst>
      <p:ext uri="{BB962C8B-B14F-4D97-AF65-F5344CB8AC3E}">
        <p14:creationId xmlns:p14="http://schemas.microsoft.com/office/powerpoint/2010/main" val="5966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BA0B9814-D3E6-5218-640A-D4C3FCE2E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5A0A89B3-C985-3777-CD60-2D65C24322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Individualized, Password-Protected Documents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D2BADF3E-CCEE-20DD-2BFE-44BF2745A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66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62626"/>
                </a:solidFill>
              </a:rPr>
              <a:t>Documents meeting all three elements do not need to meet WCAG 2.1 AA: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rgbClr val="262626"/>
                </a:solidFill>
              </a:rPr>
              <a:t>Word processing, presentation, PDF, or spreadsheet files, AND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rgbClr val="262626"/>
                </a:solidFill>
              </a:rPr>
              <a:t>Documents are about a specific person, property, or account, AND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rgbClr val="262626"/>
                </a:solidFill>
              </a:rPr>
              <a:t>Documents are password-protected or otherwise secured.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+mj-lt"/>
              <a:buAutoNum type="arabicPeriod"/>
            </a:pPr>
            <a:endParaRPr lang="en-US" sz="18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262626"/>
                </a:solidFill>
              </a:rPr>
              <a:t>Example 6</a:t>
            </a:r>
            <a:r>
              <a:rPr lang="en-US" sz="1700" dirty="0">
                <a:solidFill>
                  <a:srgbClr val="262626"/>
                </a:solidFill>
              </a:rPr>
              <a:t>: PDF version of a water bill for a person’s home that is available in that person’s secure account on a city’s website. </a:t>
            </a: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262626"/>
              </a:solidFill>
            </a:endParaRPr>
          </a:p>
          <a:p>
            <a:pPr marL="685800" lvl="2" indent="0">
              <a:buClr>
                <a:srgbClr val="262626"/>
              </a:buClr>
              <a:buSzPct val="100000"/>
              <a:buNone/>
            </a:pPr>
            <a:endParaRPr lang="en-US" sz="17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700" b="1" dirty="0">
                <a:solidFill>
                  <a:srgbClr val="262626"/>
                </a:solidFill>
              </a:rPr>
              <a:t>Example 7</a:t>
            </a:r>
            <a:r>
              <a:rPr lang="en-US" sz="1700" dirty="0">
                <a:solidFill>
                  <a:srgbClr val="262626"/>
                </a:solidFill>
              </a:rPr>
              <a:t>: PDF document on a password-protected website about an upcoming rate increase for all customers. </a:t>
            </a:r>
          </a:p>
          <a:p>
            <a:pPr marL="571500" lvl="1" indent="-342900">
              <a:buClr>
                <a:srgbClr val="262626"/>
              </a:buClr>
              <a:buSzPts val="2000"/>
              <a:buFont typeface="Arial"/>
              <a:buChar char="•"/>
            </a:pPr>
            <a:endParaRPr lang="en-US" sz="1200" dirty="0">
              <a:solidFill>
                <a:srgbClr val="26262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0032B9-62A2-8CD4-7E05-5E38DDB8DBED}"/>
              </a:ext>
            </a:extLst>
          </p:cNvPr>
          <p:cNvSpPr txBox="1"/>
          <p:nvPr/>
        </p:nvSpPr>
        <p:spPr>
          <a:xfrm>
            <a:off x="1248508" y="3035914"/>
            <a:ext cx="6532683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EXCEPTION APPLIES – (1) conventional electronic document, (2) individualized, and (3) secured. But city website must meet WCAG 2.1 AA.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FA2D8-2DBF-41EA-C441-A594702A4690}"/>
              </a:ext>
            </a:extLst>
          </p:cNvPr>
          <p:cNvSpPr txBox="1"/>
          <p:nvPr/>
        </p:nvSpPr>
        <p:spPr>
          <a:xfrm>
            <a:off x="2505805" y="4243672"/>
            <a:ext cx="5275385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EXCEPTION does NOT apply because document is not about a specific person, property, or account. </a:t>
            </a:r>
          </a:p>
        </p:txBody>
      </p:sp>
    </p:spTree>
    <p:extLst>
      <p:ext uri="{BB962C8B-B14F-4D97-AF65-F5344CB8AC3E}">
        <p14:creationId xmlns:p14="http://schemas.microsoft.com/office/powerpoint/2010/main" val="24874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D1817307-0A79-0CB7-8AED-D4985BA59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B002FE42-B391-D5EB-90EF-BC1985398B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Preexisting Social Media Posts 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C57F232E-5DB3-C253-ABC1-B1AD6F7373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262626"/>
              </a:solidFill>
            </a:endParaRPr>
          </a:p>
          <a:p>
            <a:pPr marL="228600" lvl="1" indent="0">
              <a:buClr>
                <a:srgbClr val="262626"/>
              </a:buClr>
              <a:buSzPct val="100000"/>
            </a:pPr>
            <a:r>
              <a:rPr lang="en-US" sz="1800" dirty="0">
                <a:solidFill>
                  <a:srgbClr val="262626"/>
                </a:solidFill>
              </a:rPr>
              <a:t>Social media posts before entity’s compliance deadline do not need to conform to WCAG 2.1 AA. </a:t>
            </a:r>
          </a:p>
          <a:p>
            <a:pPr marL="228600" lvl="1" indent="0">
              <a:buClr>
                <a:srgbClr val="262626"/>
              </a:buClr>
              <a:buSzPct val="100000"/>
            </a:pPr>
            <a:endParaRPr lang="en-US" sz="1800" dirty="0">
              <a:solidFill>
                <a:srgbClr val="262626"/>
              </a:solidFill>
            </a:endParaRPr>
          </a:p>
          <a:p>
            <a:pPr marL="228600" lvl="1" indent="0">
              <a:buClr>
                <a:srgbClr val="262626"/>
              </a:buClr>
              <a:buSzPct val="100000"/>
            </a:pPr>
            <a:r>
              <a:rPr lang="en-US" sz="1800" dirty="0">
                <a:solidFill>
                  <a:srgbClr val="262626"/>
                </a:solidFill>
              </a:rPr>
              <a:t>Social media posts after compliance deadline = WCAG 2.1AA.</a:t>
            </a:r>
          </a:p>
          <a:p>
            <a:pPr marL="228600" lvl="1" indent="0">
              <a:buClr>
                <a:srgbClr val="262626"/>
              </a:buClr>
              <a:buSzPct val="100000"/>
            </a:pPr>
            <a:endParaRPr lang="en-US" sz="1800" dirty="0">
              <a:solidFill>
                <a:srgbClr val="262626"/>
              </a:solidFill>
            </a:endParaRPr>
          </a:p>
          <a:p>
            <a:pPr marL="228600" lvl="1" indent="0">
              <a:buClr>
                <a:srgbClr val="262626"/>
              </a:buClr>
              <a:buSzPct val="100000"/>
            </a:pPr>
            <a:r>
              <a:rPr lang="en-US" sz="1800" dirty="0">
                <a:solidFill>
                  <a:srgbClr val="262626"/>
                </a:solidFill>
              </a:rPr>
              <a:t>For </a:t>
            </a:r>
            <a:r>
              <a:rPr lang="en-US" sz="1800" b="1" dirty="0">
                <a:solidFill>
                  <a:srgbClr val="262626"/>
                </a:solidFill>
                <a:highlight>
                  <a:srgbClr val="FFFF00"/>
                </a:highlight>
              </a:rPr>
              <a:t>ALL EXCEPTIONS (except third </a:t>
            </a:r>
            <a:r>
              <a:rPr lang="en-US" sz="1800" b="1">
                <a:solidFill>
                  <a:srgbClr val="262626"/>
                </a:solidFill>
                <a:highlight>
                  <a:srgbClr val="FFFF00"/>
                </a:highlight>
              </a:rPr>
              <a:t>party content)</a:t>
            </a:r>
            <a:r>
              <a:rPr lang="en-US" sz="1800">
                <a:solidFill>
                  <a:srgbClr val="262626"/>
                </a:solidFill>
              </a:rPr>
              <a:t>, </a:t>
            </a:r>
            <a:r>
              <a:rPr lang="en-US" sz="1800" dirty="0">
                <a:solidFill>
                  <a:srgbClr val="262626"/>
                </a:solidFill>
              </a:rPr>
              <a:t>must still provide access upon request. </a:t>
            </a: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262626"/>
                </a:solidFill>
              </a:rPr>
              <a:t>Preexisting Social Media Example</a:t>
            </a:r>
            <a:r>
              <a:rPr lang="en-US" sz="1700" dirty="0">
                <a:solidFill>
                  <a:srgbClr val="262626"/>
                </a:solidFill>
              </a:rPr>
              <a:t>: Blind individual requests access to a picture a city posted on social media in 2023.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262626"/>
                </a:solidFill>
              </a:rPr>
              <a:t>Solution: provide alt text description of image to individual. </a:t>
            </a: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262626"/>
              </a:solidFill>
            </a:endParaRPr>
          </a:p>
          <a:p>
            <a:pPr marL="228600" lvl="1" indent="0">
              <a:buClr>
                <a:srgbClr val="262626"/>
              </a:buClr>
              <a:buSzPts val="2000"/>
            </a:pPr>
            <a:endParaRPr lang="en-US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0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C55D6A5E-D508-C4B6-3798-0F7107B2D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D6D9F28D-9833-EA1E-AA33-1C57BEB4A4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5760"/>
            <a:ext cx="8229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506F"/>
              </a:buClr>
              <a:buSzPts val="2400"/>
            </a:pPr>
            <a:r>
              <a:rPr lang="en-US" sz="2400" dirty="0">
                <a:solidFill>
                  <a:srgbClr val="00506F"/>
                </a:solidFill>
                <a:latin typeface="Arial"/>
                <a:ea typeface="Arial"/>
                <a:cs typeface="Arial"/>
                <a:sym typeface="Arial"/>
              </a:rPr>
              <a:t>      Regulatory Flexibility</a:t>
            </a:r>
            <a:endParaRPr dirty="0"/>
          </a:p>
        </p:txBody>
      </p:sp>
      <p:sp>
        <p:nvSpPr>
          <p:cNvPr id="152" name="Google Shape;152;p24">
            <a:extLst>
              <a:ext uri="{FF2B5EF4-FFF2-40B4-BE49-F238E27FC236}">
                <a16:creationId xmlns:a16="http://schemas.microsoft.com/office/drawing/2014/main" id="{B164B50A-72E3-7C01-8057-EC68AE05D5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847726"/>
            <a:ext cx="8229599" cy="351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262626"/>
                </a:solidFill>
              </a:rPr>
              <a:t>Conforming Alternate Versions</a:t>
            </a:r>
            <a:r>
              <a:rPr lang="en-US" sz="1800" dirty="0">
                <a:solidFill>
                  <a:srgbClr val="262626"/>
                </a:solidFill>
              </a:rPr>
              <a:t> – two versions of same content, one not accessible and the other accessible.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262626"/>
                </a:solidFill>
              </a:rPr>
              <a:t>Allowed in very limited circumstances: </a:t>
            </a:r>
            <a:r>
              <a:rPr lang="en-US" sz="1800" b="1" dirty="0">
                <a:solidFill>
                  <a:srgbClr val="262626"/>
                </a:solidFill>
              </a:rPr>
              <a:t>technical or legal limitation </a:t>
            </a:r>
            <a:r>
              <a:rPr lang="en-US" sz="1800" dirty="0">
                <a:solidFill>
                  <a:srgbClr val="262626"/>
                </a:solidFill>
              </a:rPr>
              <a:t>that prevents inaccessible web content or mobile apps from being made accessible.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262626"/>
              </a:solidFill>
            </a:endParaRPr>
          </a:p>
          <a:p>
            <a:pPr marL="571500" lvl="1" indent="-342900">
              <a:buClr>
                <a:srgbClr val="2626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u="sng" dirty="0">
                <a:solidFill>
                  <a:srgbClr val="262626"/>
                </a:solidFill>
              </a:rPr>
              <a:t>Equivalent Facilitation</a:t>
            </a:r>
            <a:r>
              <a:rPr lang="en-US" sz="1700" b="1" dirty="0">
                <a:solidFill>
                  <a:srgbClr val="262626"/>
                </a:solidFill>
              </a:rPr>
              <a:t> </a:t>
            </a:r>
            <a:r>
              <a:rPr lang="en-US" sz="1700" dirty="0">
                <a:solidFill>
                  <a:srgbClr val="262626"/>
                </a:solidFill>
              </a:rPr>
              <a:t>–</a:t>
            </a:r>
            <a:r>
              <a:rPr lang="en-US" sz="1700" b="1" dirty="0">
                <a:solidFill>
                  <a:srgbClr val="262626"/>
                </a:solidFill>
              </a:rPr>
              <a:t> 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262626"/>
                </a:solidFill>
              </a:rPr>
              <a:t>Technical standard flexibility. Entity may conform content to WCAG 2.</a:t>
            </a:r>
            <a:r>
              <a:rPr lang="en-US" sz="1700" b="1" dirty="0">
                <a:solidFill>
                  <a:srgbClr val="262626"/>
                </a:solidFill>
              </a:rPr>
              <a:t>2</a:t>
            </a:r>
            <a:r>
              <a:rPr lang="en-US" sz="1700" dirty="0">
                <a:solidFill>
                  <a:srgbClr val="262626"/>
                </a:solidFill>
              </a:rPr>
              <a:t>AA.</a:t>
            </a:r>
          </a:p>
          <a:p>
            <a:pPr marL="1028700" lvl="2" indent="-342900">
              <a:buClr>
                <a:srgbClr val="262626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262626"/>
                </a:solidFill>
              </a:rPr>
              <a:t> But cannot rely on phone line instead of making web content accessible. </a:t>
            </a:r>
          </a:p>
          <a:p>
            <a:pPr marL="228600" lvl="1" indent="0">
              <a:buClr>
                <a:srgbClr val="262626"/>
              </a:buClr>
              <a:buSzPct val="100000"/>
            </a:pPr>
            <a:endParaRPr lang="en-US" sz="17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35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ctrTitle"/>
          </p:nvPr>
        </p:nvSpPr>
        <p:spPr>
          <a:xfrm>
            <a:off x="454957" y="1335024"/>
            <a:ext cx="81690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1"/>
              </a:buClr>
              <a:buSzPts val="3200"/>
              <a:buFont typeface="Arial"/>
              <a:buNone/>
            </a:pPr>
            <a:r>
              <a:rPr lang="en-US" dirty="0"/>
              <a:t>Thank you.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F463-E1C1-F941-14C0-F5BBFEFA6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726F1-FBAE-3C2B-667B-0A8A0C414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Accessibility Awareness 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C8354-4393-F3C3-5B18-DFD3D6CA0B7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4957" y="3581400"/>
            <a:ext cx="5163061" cy="614365"/>
          </a:xfrm>
        </p:spPr>
        <p:txBody>
          <a:bodyPr/>
          <a:lstStyle/>
          <a:p>
            <a:r>
              <a:rPr lang="en-US" dirty="0"/>
              <a:t>Wendy Tobias, Ed.D., LPCC, CRC</a:t>
            </a:r>
          </a:p>
          <a:p>
            <a:r>
              <a:rPr lang="en-US" dirty="0"/>
              <a:t>Systemwide Disability Rights Director, Systemwide Office of Civil Rights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246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2EA-5783-1027-5211-61D9C149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30" y="365760"/>
            <a:ext cx="7177596" cy="282310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Systemwide Office for Civil Rights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41C5C-2638-B3AC-33D7-CA3707E91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Systemwide Title IX </a:t>
            </a:r>
          </a:p>
          <a:p>
            <a:r>
              <a:rPr lang="en-US" sz="1800" dirty="0"/>
              <a:t>Systemwide Antidiscrimination </a:t>
            </a:r>
          </a:p>
          <a:p>
            <a:r>
              <a:rPr lang="en-US" sz="1800" dirty="0"/>
              <a:t>Systemwide Disability Rights</a:t>
            </a:r>
          </a:p>
          <a:p>
            <a:endParaRPr lang="en-US" sz="1800" dirty="0"/>
          </a:p>
          <a:p>
            <a:pPr algn="ctr"/>
            <a:r>
              <a:rPr lang="en-US" sz="1800" dirty="0"/>
              <a:t>STOP-PREVENT-REMEDY</a:t>
            </a:r>
          </a:p>
          <a:p>
            <a:pPr algn="ctr"/>
            <a:r>
              <a:rPr lang="en-US" sz="1800" dirty="0"/>
              <a:t>Harassment and discrimination based on all protected categories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5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6C4B-3D6B-282B-8916-ECCEA7217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77B9D1-F256-B998-BDF6-2A073E4C3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way we talk about people with disabilities shapes our attitudes and actions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Placeholder 5" descr="A group of people sitting around a table with coffee and laptops">
            <a:extLst>
              <a:ext uri="{FF2B5EF4-FFF2-40B4-BE49-F238E27FC236}">
                <a16:creationId xmlns:a16="http://schemas.microsoft.com/office/drawing/2014/main" id="{FBB3D70B-C0C0-71E5-E34D-416BC17DD91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72" r="19972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E29626-68B3-7E51-BCFE-BCB78E17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17" y="365760"/>
            <a:ext cx="3657599" cy="276999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Discourse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A2106-7030-03DB-AAE1-EE585040BB7C}"/>
              </a:ext>
            </a:extLst>
          </p:cNvPr>
          <p:cNvSpPr txBox="1"/>
          <p:nvPr/>
        </p:nvSpPr>
        <p:spPr>
          <a:xfrm>
            <a:off x="4572000" y="5143500"/>
            <a:ext cx="457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aliawhyte.com/2015/01/28/the-benefits-of-workforce-diversity-in-todays-economy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7691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522576-7463-AFF5-D479-51B291EC3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Ensuring digital accessibility may increase: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Inclusion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Sense of belonging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Positive healthcare outcomes and patient satisfaction </a:t>
            </a: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and employee retention, satisfaction, and productivity</a:t>
            </a:r>
            <a:endParaRPr lang="en-US" dirty="0"/>
          </a:p>
        </p:txBody>
      </p:sp>
      <p:pic>
        <p:nvPicPr>
          <p:cNvPr id="6" name="Picture Placeholder 5" descr="A close-up of a keyboard with wheelchair, hearing and visual disability buttons ">
            <a:extLst>
              <a:ext uri="{FF2B5EF4-FFF2-40B4-BE49-F238E27FC236}">
                <a16:creationId xmlns:a16="http://schemas.microsoft.com/office/drawing/2014/main" id="{D71B8C5B-83E5-F024-B137-0D56AAE2D75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739" r="22739"/>
          <a:stretch>
            <a:fillRect/>
          </a:stretch>
        </p:blipFill>
        <p:spPr>
          <a:xfrm>
            <a:off x="4572001" y="0"/>
            <a:ext cx="4571999" cy="51435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3AF1AE-F455-19C1-734A-0C6D9DDD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348005"/>
            <a:ext cx="3657599" cy="276999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Accessibility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54DE0-1227-53C9-30BE-6AE4FAF5190B}"/>
              </a:ext>
            </a:extLst>
          </p:cNvPr>
          <p:cNvSpPr txBox="1"/>
          <p:nvPr/>
        </p:nvSpPr>
        <p:spPr>
          <a:xfrm>
            <a:off x="4572000" y="5143500"/>
            <a:ext cx="457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nic.br/activiti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0839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CE56D4-F134-AF9E-44E5-8C5AB2AD3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Ensuring digital accessibility may decrease: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collective community risk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Attrition levels for all community members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DB62E2-2255-1FA6-E2BD-20FED752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53" y="365760"/>
            <a:ext cx="3657599" cy="276999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Accessibility</a:t>
            </a:r>
            <a:r>
              <a:rPr lang="en-US" sz="1800" dirty="0"/>
              <a:t> </a:t>
            </a:r>
          </a:p>
        </p:txBody>
      </p:sp>
      <p:pic>
        <p:nvPicPr>
          <p:cNvPr id="11" name="Picture Placeholder 10" descr="different symbols of disability">
            <a:extLst>
              <a:ext uri="{FF2B5EF4-FFF2-40B4-BE49-F238E27FC236}">
                <a16:creationId xmlns:a16="http://schemas.microsoft.com/office/drawing/2014/main" id="{16269697-51C8-BDD0-9FEE-98E004FB4D1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91" b="10391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540F3F-E5BF-28E7-ADCA-D7D9765CAFF4}"/>
              </a:ext>
            </a:extLst>
          </p:cNvPr>
          <p:cNvSpPr txBox="1"/>
          <p:nvPr/>
        </p:nvSpPr>
        <p:spPr>
          <a:xfrm>
            <a:off x="4572000" y="5143500"/>
            <a:ext cx="457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at.xula.edu/food/2019/06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384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EEE3-6AD7-5E00-AE0C-0AFDF6F5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97" y="348004"/>
            <a:ext cx="7044429" cy="276999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2E738-1565-ECF4-C542-12634508C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63782"/>
            <a:ext cx="7841673" cy="2951019"/>
          </a:xfrm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 Overview: </a:t>
            </a:r>
            <a:r>
              <a:rPr lang="en-US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Trevor Finneman, Principal Counsel, UC Office of the President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Don’ts and Do’s: </a:t>
            </a:r>
            <a:r>
              <a:rPr lang="en-US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Eric Mayes, User Interface Developer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Using Artificial Intelligence for Accessibility Work: </a:t>
            </a:r>
            <a:r>
              <a:rPr lang="en-US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Lucy Greco, Accessibility Evangelist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We Created Community Around Accessibility at UC: </a:t>
            </a:r>
            <a:r>
              <a:rPr lang="en-US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Lucy Greco and Jill Wolters, Digital Accessibility Program Manager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Q&amp;A </a:t>
            </a:r>
          </a:p>
        </p:txBody>
      </p:sp>
    </p:spTree>
    <p:extLst>
      <p:ext uri="{BB962C8B-B14F-4D97-AF65-F5344CB8AC3E}">
        <p14:creationId xmlns:p14="http://schemas.microsoft.com/office/powerpoint/2010/main" val="14604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421E2A-CBDF-4940-272F-61F12EBE2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12" y="1109709"/>
            <a:ext cx="3659187" cy="3094275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 Lumnaokrut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Doug Harriman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Lucy Greco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Jill Wolters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Eric Mayes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Victoria Simons 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Chris Patterson</a:t>
            </a:r>
          </a:p>
          <a:p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Trevor Finneman</a:t>
            </a:r>
          </a:p>
          <a:p>
            <a:endParaRPr lang="en-US" dirty="0"/>
          </a:p>
        </p:txBody>
      </p:sp>
      <p:pic>
        <p:nvPicPr>
          <p:cNvPr id="6" name="Picture Placeholder 5" descr="A yellow post-it note with black writing stating &quot;thank you&quot;">
            <a:extLst>
              <a:ext uri="{FF2B5EF4-FFF2-40B4-BE49-F238E27FC236}">
                <a16:creationId xmlns:a16="http://schemas.microsoft.com/office/drawing/2014/main" id="{F28A5335-FC71-6E62-6FC3-3E8088A1C8D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00" r="25000"/>
          <a:stretch>
            <a:fillRect/>
          </a:stretch>
        </p:blipFill>
        <p:spPr>
          <a:xfrm>
            <a:off x="4572000" y="0"/>
            <a:ext cx="4572000" cy="51435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D786EAF-568D-802D-8626-F67B969C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365760"/>
            <a:ext cx="3657599" cy="276999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066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OP 3">
      <a:dk1>
        <a:srgbClr val="4C4C4C"/>
      </a:dk1>
      <a:lt1>
        <a:srgbClr val="FFFFFF"/>
      </a:lt1>
      <a:dk2>
        <a:srgbClr val="00A1DF"/>
      </a:dk2>
      <a:lt2>
        <a:srgbClr val="FFFFFF"/>
      </a:lt2>
      <a:accent1>
        <a:srgbClr val="7ECBEF"/>
      </a:accent1>
      <a:accent2>
        <a:srgbClr val="FFB602"/>
      </a:accent2>
      <a:accent3>
        <a:srgbClr val="FFC600"/>
      </a:accent3>
      <a:accent4>
        <a:srgbClr val="00A5B2"/>
      </a:accent4>
      <a:accent5>
        <a:srgbClr val="EB4D97"/>
      </a:accent5>
      <a:accent6>
        <a:srgbClr val="FF893C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COP 3">
      <a:dk1>
        <a:srgbClr val="4C4C4C"/>
      </a:dk1>
      <a:lt1>
        <a:srgbClr val="FFFFFF"/>
      </a:lt1>
      <a:dk2>
        <a:srgbClr val="00A1DF"/>
      </a:dk2>
      <a:lt2>
        <a:srgbClr val="FFFFFF"/>
      </a:lt2>
      <a:accent1>
        <a:srgbClr val="7ECBEF"/>
      </a:accent1>
      <a:accent2>
        <a:srgbClr val="FFB602"/>
      </a:accent2>
      <a:accent3>
        <a:srgbClr val="FFC600"/>
      </a:accent3>
      <a:accent4>
        <a:srgbClr val="00A5B2"/>
      </a:accent4>
      <a:accent5>
        <a:srgbClr val="EB4D97"/>
      </a:accent5>
      <a:accent6>
        <a:srgbClr val="FF893C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1657</Words>
  <Application>Microsoft Office PowerPoint</Application>
  <PresentationFormat>On-screen Show (16:9)</PresentationFormat>
  <Paragraphs>244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Wingdings</vt:lpstr>
      <vt:lpstr>Calibri</vt:lpstr>
      <vt:lpstr>Aptos</vt:lpstr>
      <vt:lpstr>Garamond</vt:lpstr>
      <vt:lpstr>Courier New</vt:lpstr>
      <vt:lpstr>Office Theme</vt:lpstr>
      <vt:lpstr>Office Theme</vt:lpstr>
      <vt:lpstr>PowerPoint Presentation</vt:lpstr>
      <vt:lpstr>Welcome, Wendy Tobias! </vt:lpstr>
      <vt:lpstr>Welcome!</vt:lpstr>
      <vt:lpstr>Systemwide Office for Civil Rights</vt:lpstr>
      <vt:lpstr>Discourse </vt:lpstr>
      <vt:lpstr>Accessibility </vt:lpstr>
      <vt:lpstr>Accessibility </vt:lpstr>
      <vt:lpstr>Agenda</vt:lpstr>
      <vt:lpstr>Thank You</vt:lpstr>
      <vt:lpstr>Global Accessibility Awareness Day   Regulatory Overview </vt:lpstr>
      <vt:lpstr>      Disclaimer </vt:lpstr>
      <vt:lpstr>      Agenda</vt:lpstr>
      <vt:lpstr>      Digital Access – Past Enforcement</vt:lpstr>
      <vt:lpstr>      Digital Access Regulations – General Overview</vt:lpstr>
      <vt:lpstr>      Digital Access Regulations – General Overview</vt:lpstr>
      <vt:lpstr>      Technical Standard for Accessibility</vt:lpstr>
      <vt:lpstr>      Technical Standard – Scope</vt:lpstr>
      <vt:lpstr>      Conventional Electronic Documents</vt:lpstr>
      <vt:lpstr>      Provides or Makes Available</vt:lpstr>
      <vt:lpstr>      Contractual, Licensing, or Other Arrangements.  </vt:lpstr>
      <vt:lpstr>      Exceptions</vt:lpstr>
      <vt:lpstr>      Archived Web Content</vt:lpstr>
      <vt:lpstr>      Preexisting Conventional Electronic Documents</vt:lpstr>
      <vt:lpstr>      Preexisting Conventional Electronic Documents</vt:lpstr>
      <vt:lpstr>      Content Posted by a Third Party</vt:lpstr>
      <vt:lpstr>      Individualized, Password-Protected Documents</vt:lpstr>
      <vt:lpstr>      Preexisting Social Media Posts </vt:lpstr>
      <vt:lpstr>      Regulatory Flexibility</vt:lpstr>
      <vt:lpstr>Thank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Accessibility Policy Update</dc:title>
  <dc:creator>Elizabeth Craig</dc:creator>
  <cp:lastModifiedBy>Trevor Finneman</cp:lastModifiedBy>
  <cp:revision>163</cp:revision>
  <dcterms:created xsi:type="dcterms:W3CDTF">2010-12-15T22:40:49Z</dcterms:created>
  <dcterms:modified xsi:type="dcterms:W3CDTF">2025-05-15T15:45:52Z</dcterms:modified>
</cp:coreProperties>
</file>