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f99b1978e1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f99b1978e1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30c2a8c4894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30c2a8c4894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30c8700fc13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30c8700fc13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30c8700fc13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30c8700fc13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30c8700fc13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30c8700fc13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33f3c78657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33f3c78657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2fc5249093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2fc5249093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2fa760a491d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2fa760a491d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bit.ly/420mMh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mailto:lgreco@berkeley.edu" TargetMode="External"/><Relationship Id="rId4" Type="http://schemas.openxmlformats.org/officeDocument/2006/relationships/hyperlink" Target="https://accessaces.com/" TargetMode="External"/><Relationship Id="rId5" Type="http://schemas.openxmlformats.org/officeDocument/2006/relationships/hyperlink" Target="http://bit.ly/420mMhn"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AI and </a:t>
            </a:r>
            <a:r>
              <a:rPr lang="en"/>
              <a:t>accessibility	</a:t>
            </a:r>
            <a:endParaRPr/>
          </a:p>
        </p:txBody>
      </p:sp>
      <p:sp>
        <p:nvSpPr>
          <p:cNvPr id="55" name="Google Shape;55;p13"/>
          <p:cNvSpPr txBox="1"/>
          <p:nvPr>
            <p:ph idx="1" type="subTitle"/>
          </p:nvPr>
        </p:nvSpPr>
        <p:spPr>
          <a:xfrm>
            <a:off x="311700" y="2834125"/>
            <a:ext cx="8520600" cy="2052600"/>
          </a:xfrm>
          <a:prstGeom prst="rect">
            <a:avLst/>
          </a:prstGeom>
        </p:spPr>
        <p:txBody>
          <a:bodyPr anchorCtr="0" anchor="t" bIns="91425" lIns="91425" spcFirstLastPara="1" rIns="91425" wrap="square" tIns="91425">
            <a:normAutofit fontScale="85000" lnSpcReduction="20000"/>
          </a:bodyPr>
          <a:lstStyle/>
          <a:p>
            <a:pPr indent="0" lvl="0" marL="0" rtl="0" algn="ctr">
              <a:spcBef>
                <a:spcPts val="0"/>
              </a:spcBef>
              <a:spcAft>
                <a:spcPts val="0"/>
              </a:spcAft>
              <a:buNone/>
            </a:pPr>
            <a:r>
              <a:rPr lang="en"/>
              <a:t>Lucy Greco</a:t>
            </a:r>
            <a:endParaRPr/>
          </a:p>
          <a:p>
            <a:pPr indent="0" lvl="0" marL="0" rtl="0" algn="ctr">
              <a:spcBef>
                <a:spcPts val="0"/>
              </a:spcBef>
              <a:spcAft>
                <a:spcPts val="0"/>
              </a:spcAft>
              <a:buNone/>
            </a:pPr>
            <a:r>
              <a:rPr lang="en"/>
              <a:t>UC Berkeley</a:t>
            </a:r>
            <a:endParaRPr/>
          </a:p>
          <a:p>
            <a:pPr indent="0" lvl="0" marL="0" rtl="0" algn="ctr">
              <a:spcBef>
                <a:spcPts val="0"/>
              </a:spcBef>
              <a:spcAft>
                <a:spcPts val="0"/>
              </a:spcAft>
              <a:buNone/>
            </a:pPr>
            <a:r>
              <a:rPr lang="en"/>
              <a:t>Accessibility</a:t>
            </a:r>
            <a:r>
              <a:rPr lang="en"/>
              <a:t> </a:t>
            </a:r>
            <a:r>
              <a:rPr lang="en"/>
              <a:t>evangelist</a:t>
            </a:r>
            <a:endParaRPr/>
          </a:p>
          <a:p>
            <a:pPr indent="0" lvl="0" marL="0" rtl="0" algn="ctr">
              <a:spcBef>
                <a:spcPts val="0"/>
              </a:spcBef>
              <a:spcAft>
                <a:spcPts val="0"/>
              </a:spcAft>
              <a:buNone/>
            </a:pPr>
            <a:r>
              <a:t/>
            </a:r>
            <a:endParaRPr/>
          </a:p>
          <a:p>
            <a:pPr indent="0" lvl="0" marL="0" rtl="0" algn="ctr">
              <a:spcBef>
                <a:spcPts val="0"/>
              </a:spcBef>
              <a:spcAft>
                <a:spcPts val="0"/>
              </a:spcAft>
              <a:buNone/>
            </a:pPr>
            <a:r>
              <a:rPr lang="en" u="sng">
                <a:solidFill>
                  <a:schemeClr val="hlink"/>
                </a:solidFill>
                <a:hlinkClick r:id="rId3"/>
              </a:rPr>
              <a:t>http://bit.ly/420mMhn</a:t>
            </a:r>
            <a:endParaRPr/>
          </a:p>
          <a:p>
            <a:pPr indent="0" lvl="0" marL="0" rtl="0" algn="ctr">
              <a:spcBef>
                <a:spcPts val="0"/>
              </a:spcBef>
              <a:spcAft>
                <a:spcPts val="0"/>
              </a:spcAft>
              <a:buNone/>
            </a:pPr>
            <a:r>
              <a:rPr lang="en"/>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Coding with AI</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The code that much of the AI is </a:t>
            </a:r>
            <a:r>
              <a:rPr lang="en"/>
              <a:t>modeled</a:t>
            </a:r>
            <a:r>
              <a:rPr lang="en"/>
              <a:t> on needs to be accessible and most of the time it is not</a:t>
            </a:r>
            <a:endParaRPr/>
          </a:p>
          <a:p>
            <a:pPr indent="-342900" lvl="0" marL="457200" rtl="0" algn="l">
              <a:spcBef>
                <a:spcPts val="0"/>
              </a:spcBef>
              <a:spcAft>
                <a:spcPts val="0"/>
              </a:spcAft>
              <a:buSzPts val="1800"/>
              <a:buChar char="●"/>
            </a:pPr>
            <a:r>
              <a:rPr lang="en"/>
              <a:t>Github</a:t>
            </a:r>
            <a:r>
              <a:rPr lang="en"/>
              <a:t> </a:t>
            </a:r>
            <a:r>
              <a:rPr lang="en"/>
              <a:t>Copilot</a:t>
            </a:r>
            <a:r>
              <a:rPr lang="en"/>
              <a:t> </a:t>
            </a:r>
            <a:r>
              <a:rPr lang="en"/>
              <a:t>was not able to create a simple </a:t>
            </a:r>
            <a:r>
              <a:rPr lang="en"/>
              <a:t>footnote</a:t>
            </a:r>
            <a:r>
              <a:rPr lang="en"/>
              <a:t> </a:t>
            </a:r>
            <a:endParaRPr/>
          </a:p>
          <a:p>
            <a:pPr indent="-342900" lvl="0" marL="457200" rtl="0" algn="l">
              <a:spcBef>
                <a:spcPts val="0"/>
              </a:spcBef>
              <a:spcAft>
                <a:spcPts val="0"/>
              </a:spcAft>
              <a:buSzPts val="1800"/>
              <a:buChar char="●"/>
            </a:pPr>
            <a:r>
              <a:rPr lang="en"/>
              <a:t>Creating</a:t>
            </a:r>
            <a:r>
              <a:rPr lang="en"/>
              <a:t> a </a:t>
            </a:r>
            <a:r>
              <a:rPr lang="en"/>
              <a:t>bookmarklet</a:t>
            </a:r>
            <a:r>
              <a:rPr lang="en"/>
              <a:t> for testing has more steps than just using pre-made </a:t>
            </a:r>
            <a:r>
              <a:rPr lang="en"/>
              <a:t>bookmarklets</a:t>
            </a:r>
            <a:endParaRPr/>
          </a:p>
          <a:p>
            <a:pPr indent="-342900" lvl="0" marL="457200" rtl="0" algn="l">
              <a:spcBef>
                <a:spcPts val="0"/>
              </a:spcBef>
              <a:spcAft>
                <a:spcPts val="0"/>
              </a:spcAft>
              <a:buSzPts val="1800"/>
              <a:buChar char="●"/>
            </a:pPr>
            <a:r>
              <a:rPr lang="en"/>
              <a:t>If you need a </a:t>
            </a:r>
            <a:r>
              <a:rPr lang="en"/>
              <a:t>custom</a:t>
            </a:r>
            <a:r>
              <a:rPr lang="en"/>
              <a:t> test, AI might do the job; but tweaking it might take more time </a:t>
            </a:r>
            <a:r>
              <a:rPr lang="en"/>
              <a:t>than</a:t>
            </a:r>
            <a:r>
              <a:rPr lang="en"/>
              <a:t> just writing the </a:t>
            </a:r>
            <a:r>
              <a:rPr lang="en"/>
              <a:t>code</a:t>
            </a:r>
            <a:r>
              <a:rPr lang="en"/>
              <a:t> to begin with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1371875" y="231277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Dog Scene</a:t>
            </a:r>
            <a:endParaRPr/>
          </a:p>
        </p:txBody>
      </p:sp>
      <p:pic>
        <p:nvPicPr>
          <p:cNvPr descr="In this picture we can see dogs on the couch, behind them we can see a speaker and a guitar, through the window we can see a wall and some plants." id="67" name="Google Shape;67;p15"/>
          <p:cNvPicPr preferRelativeResize="0"/>
          <p:nvPr/>
        </p:nvPicPr>
        <p:blipFill>
          <a:blip r:embed="rId3">
            <a:alphaModFix/>
          </a:blip>
          <a:stretch>
            <a:fillRect/>
          </a:stretch>
        </p:blipFill>
        <p:spPr>
          <a:xfrm>
            <a:off x="3997150" y="1079775"/>
            <a:ext cx="3827374" cy="2870538"/>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Dog scene from Google Lookout</a:t>
            </a:r>
            <a:endParaRPr/>
          </a:p>
        </p:txBody>
      </p:sp>
      <p:sp>
        <p:nvSpPr>
          <p:cNvPr id="73" name="Google Shape;73;p16"/>
          <p:cNvSpPr txBox="1"/>
          <p:nvPr>
            <p:ph idx="1" type="body"/>
          </p:nvPr>
        </p:nvSpPr>
        <p:spPr>
          <a:xfrm>
            <a:off x="311700" y="1152475"/>
            <a:ext cx="45720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Image alt text:</a:t>
            </a:r>
            <a:endParaRPr/>
          </a:p>
          <a:p>
            <a:pPr indent="0" lvl="0" marL="0" rtl="0" algn="l">
              <a:spcBef>
                <a:spcPts val="1200"/>
              </a:spcBef>
              <a:spcAft>
                <a:spcPts val="0"/>
              </a:spcAft>
              <a:buNone/>
            </a:pPr>
            <a:r>
              <a:rPr lang="en"/>
              <a:t>In this picture we can see dogs on the couch, behind them we can see a speaker and a guitar, through the window we can see a wall and some plants.</a:t>
            </a:r>
            <a:r>
              <a:rPr lang="en"/>
              <a:t> </a:t>
            </a:r>
            <a:endParaRPr/>
          </a:p>
          <a:p>
            <a:pPr indent="0" lvl="0" marL="0" rtl="0" algn="l">
              <a:spcBef>
                <a:spcPts val="1200"/>
              </a:spcBef>
              <a:spcAft>
                <a:spcPts val="1200"/>
              </a:spcAft>
              <a:buNone/>
            </a:pPr>
            <a:r>
              <a:t/>
            </a:r>
            <a:endParaRPr/>
          </a:p>
        </p:txBody>
      </p:sp>
      <p:pic>
        <p:nvPicPr>
          <p:cNvPr descr="In this picture we can see dogs on the couch, behind them we can see a speaker and a guitar, through the window we can see a wall and some plants. " id="74" name="Google Shape;74;p16"/>
          <p:cNvPicPr preferRelativeResize="0"/>
          <p:nvPr/>
        </p:nvPicPr>
        <p:blipFill>
          <a:blip r:embed="rId3">
            <a:alphaModFix/>
          </a:blip>
          <a:stretch>
            <a:fillRect/>
          </a:stretch>
        </p:blipFill>
        <p:spPr>
          <a:xfrm>
            <a:off x="5235150" y="1136475"/>
            <a:ext cx="3827374" cy="287053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Dog Scene from Seeing AI</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From Microsoft</a:t>
            </a:r>
            <a:endParaRPr/>
          </a:p>
        </p:txBody>
      </p:sp>
      <p:sp>
        <p:nvSpPr>
          <p:cNvPr id="80" name="Google Shape;80;p17"/>
          <p:cNvSpPr txBox="1"/>
          <p:nvPr>
            <p:ph idx="1" type="body"/>
          </p:nvPr>
        </p:nvSpPr>
        <p:spPr>
          <a:xfrm>
            <a:off x="177825" y="1152475"/>
            <a:ext cx="5138700" cy="39225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Image alt text:</a:t>
            </a:r>
            <a:endParaRPr/>
          </a:p>
          <a:p>
            <a:pPr indent="0" lvl="0" marL="0" rtl="0" algn="l">
              <a:spcBef>
                <a:spcPts val="1200"/>
              </a:spcBef>
              <a:spcAft>
                <a:spcPts val="0"/>
              </a:spcAft>
              <a:buNone/>
            </a:pPr>
            <a:r>
              <a:rPr lang="en"/>
              <a:t>Two dogs are lying on a couch. The dog in the foreground is lying on its side with its head resting on the couch cushion, while the dog in the background is lying on its stomach with its head resting on the other dog's body. The couch is positioned against a wall with a window above it. To the right of the couch, there is a guitar leaning against the wall, and next to it is a speaker. There is also a small table or stool with a few items on it near the speaker. The floor is wooden, and there is a small rug partially visible under the couch.</a:t>
            </a:r>
            <a:endParaRPr/>
          </a:p>
          <a:p>
            <a:pPr indent="0" lvl="0" marL="0" rtl="0" algn="l">
              <a:spcBef>
                <a:spcPts val="1200"/>
              </a:spcBef>
              <a:spcAft>
                <a:spcPts val="1200"/>
              </a:spcAft>
              <a:buNone/>
            </a:pPr>
            <a:r>
              <a:t/>
            </a:r>
            <a:endParaRPr/>
          </a:p>
        </p:txBody>
      </p:sp>
      <p:pic>
        <p:nvPicPr>
          <p:cNvPr descr="Two dogs are lying on a couch. The dog in the foreground is lying on its side with its head resting on the couch cushion, while the dog in the background is lying on its stomach with its head resting on the other dog's body. The couch is positioned against a wall with a window above it. To the right of the couch, there is a guitar leaning against the wall, and next to it is a speaker. There is also a small table or stool with a few items on it near the speaker. The floor is wooden, and there is a small rug partially visible under the couch." id="81" name="Google Shape;81;p17"/>
          <p:cNvPicPr preferRelativeResize="0"/>
          <p:nvPr/>
        </p:nvPicPr>
        <p:blipFill>
          <a:blip r:embed="rId3">
            <a:alphaModFix/>
          </a:blip>
          <a:stretch>
            <a:fillRect/>
          </a:stretch>
        </p:blipFill>
        <p:spPr>
          <a:xfrm>
            <a:off x="5316625" y="1369025"/>
            <a:ext cx="3827374" cy="2870538"/>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Dog</a:t>
            </a:r>
            <a:r>
              <a:rPr lang="en"/>
              <a:t> Scene from Be My Eyes</a:t>
            </a:r>
            <a:endParaRPr/>
          </a:p>
        </p:txBody>
      </p:sp>
      <p:sp>
        <p:nvSpPr>
          <p:cNvPr id="87" name="Google Shape;87;p18"/>
          <p:cNvSpPr txBox="1"/>
          <p:nvPr>
            <p:ph idx="1" type="body"/>
          </p:nvPr>
        </p:nvSpPr>
        <p:spPr>
          <a:xfrm>
            <a:off x="113350" y="1152475"/>
            <a:ext cx="4421400" cy="38475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Image alt text: </a:t>
            </a:r>
            <a:endParaRPr/>
          </a:p>
          <a:p>
            <a:pPr indent="0" lvl="0" marL="0" rtl="0" algn="l">
              <a:spcBef>
                <a:spcPts val="1200"/>
              </a:spcBef>
              <a:spcAft>
                <a:spcPts val="1200"/>
              </a:spcAft>
              <a:buNone/>
            </a:pPr>
            <a:r>
              <a:rPr lang="en"/>
              <a:t>The image shows two golden retrievers lying on a dark gray couch. One dog is resting its head on the other, and both appear to be relaxed and possibly sleeping. The couch is positioned near a window with white blinds, allowing some light to filter into the room. In the background, there is an acoustic guitar leaning against the wall, next to a tall speaker. The wall is painted a light green color, and there is a small stack of wooden folding chairs next to the couch. The floor is wooden, and there is a small piece of a patterned rug visible near the couch.</a:t>
            </a:r>
            <a:endParaRPr/>
          </a:p>
        </p:txBody>
      </p:sp>
      <p:pic>
        <p:nvPicPr>
          <p:cNvPr descr="The image shows two golden retrievers lying on a dark gray couch. One dog is resting its head on the other, and both appear to be relaxed and possibly sleeping. The couch is positioned near a window with white blinds, allowing some light to filter into the room. In the background, there is an acoustic guitar leaning against the wall, next to a tall speaker. The wall is painted a light green color, and there is a small stack of wooden folding chairs next to the couch. The floor is wooden, and there is a small piece of a patterned rug visible near the couch." id="88" name="Google Shape;88;p18"/>
          <p:cNvPicPr preferRelativeResize="0"/>
          <p:nvPr/>
        </p:nvPicPr>
        <p:blipFill rotWithShape="1">
          <a:blip r:embed="rId3">
            <a:alphaModFix/>
          </a:blip>
          <a:srcRect b="0" l="0" r="0" t="0"/>
          <a:stretch/>
        </p:blipFill>
        <p:spPr>
          <a:xfrm>
            <a:off x="5061000" y="1546850"/>
            <a:ext cx="3827374" cy="287053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Dog Scene from Gemini</a:t>
            </a:r>
            <a:endParaRPr/>
          </a:p>
          <a:p>
            <a:pPr indent="0" lvl="0" marL="0" rtl="0" algn="l">
              <a:spcBef>
                <a:spcPts val="0"/>
              </a:spcBef>
              <a:spcAft>
                <a:spcPts val="0"/>
              </a:spcAft>
              <a:buClr>
                <a:schemeClr val="dk1"/>
              </a:buClr>
              <a:buSzPct val="39285"/>
              <a:buFont typeface="Arial"/>
              <a:buNone/>
            </a:pPr>
            <a:r>
              <a:rPr lang="en"/>
              <a:t>From google</a:t>
            </a:r>
            <a:endParaRPr/>
          </a:p>
        </p:txBody>
      </p:sp>
      <p:sp>
        <p:nvSpPr>
          <p:cNvPr id="94" name="Google Shape;94;p19"/>
          <p:cNvSpPr txBox="1"/>
          <p:nvPr>
            <p:ph idx="1" type="body"/>
          </p:nvPr>
        </p:nvSpPr>
        <p:spPr>
          <a:xfrm>
            <a:off x="113350" y="1152475"/>
            <a:ext cx="4421400" cy="3847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Image alt text: </a:t>
            </a:r>
            <a:endParaRPr/>
          </a:p>
          <a:p>
            <a:pPr indent="0" lvl="0" marL="0" rtl="0" algn="l">
              <a:spcBef>
                <a:spcPts val="1200"/>
              </a:spcBef>
              <a:spcAft>
                <a:spcPts val="1000"/>
              </a:spcAft>
              <a:buNone/>
            </a:pPr>
            <a:r>
              <a:rPr lang="en" sz="1400">
                <a:solidFill>
                  <a:srgbClr val="222222"/>
                </a:solidFill>
                <a:highlight>
                  <a:srgbClr val="FFFFFF"/>
                </a:highlight>
              </a:rPr>
              <a:t>Two dogs are lying on a couch. The dog in the front is a golden retriever, and the dog in the back is a white labrador retriever. The golden retriever has its head resting on the couch and its body curled up. The labrador retriever has its head resting on the golden retriever's back. The couch is a dark grey color, and the room is decorated with a guitar and a speaker. The photo was taken at an angle to show the dogs' full bodies.</a:t>
            </a:r>
            <a:endParaRPr sz="1700">
              <a:solidFill>
                <a:srgbClr val="222222"/>
              </a:solidFill>
              <a:highlight>
                <a:srgbClr val="FFFFFF"/>
              </a:highlight>
            </a:endParaRPr>
          </a:p>
        </p:txBody>
      </p:sp>
      <p:pic>
        <p:nvPicPr>
          <p:cNvPr descr="Two dogs are lying on a couch. The dog in the front is a golden retriever, and the dog in the back is a white labrador retriever. The golden retriever has its head resting on the couch and its body curled up. The labrador retriever has its head resting on the golden retriever's back. The couch is a dark grey color, and the room is decorated with a guitar and a speaker. The photo was taken at an angle to show the dogs' full bodies." id="95" name="Google Shape;95;p19"/>
          <p:cNvPicPr preferRelativeResize="0"/>
          <p:nvPr/>
        </p:nvPicPr>
        <p:blipFill rotWithShape="1">
          <a:blip r:embed="rId3">
            <a:alphaModFix/>
          </a:blip>
          <a:srcRect b="0" l="0" r="0" t="0"/>
          <a:stretch/>
        </p:blipFill>
        <p:spPr>
          <a:xfrm>
            <a:off x="5061000" y="1546850"/>
            <a:ext cx="3827374" cy="287053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https://www.youtube.com/watch?v=2insL-CRJIo</a:t>
            </a:r>
            <a:endParaRPr/>
          </a:p>
        </p:txBody>
      </p:sp>
      <p:sp>
        <p:nvSpPr>
          <p:cNvPr id="101" name="Google Shape;101;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Echo Labs - A </a:t>
            </a:r>
            <a:r>
              <a:rPr lang="en"/>
              <a:t>truly</a:t>
            </a:r>
            <a:r>
              <a:rPr lang="en"/>
              <a:t> </a:t>
            </a:r>
            <a:r>
              <a:rPr lang="en"/>
              <a:t>amazing</a:t>
            </a:r>
            <a:r>
              <a:rPr lang="en"/>
              <a:t> AI!</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Thank you </a:t>
            </a:r>
            <a:endParaRPr/>
          </a:p>
        </p:txBody>
      </p:sp>
      <p:sp>
        <p:nvSpPr>
          <p:cNvPr id="107" name="Google Shape;107;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Lucy Greco</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u="sng">
                <a:solidFill>
                  <a:schemeClr val="hlink"/>
                </a:solidFill>
                <a:hlinkClick r:id="rId3"/>
              </a:rPr>
              <a:t>lgreco@berkeley.edu</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u="sng">
                <a:solidFill>
                  <a:schemeClr val="hlink"/>
                </a:solidFill>
                <a:hlinkClick r:id="rId4"/>
              </a:rPr>
              <a:t>https://accessaces.com/</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sz="1900" u="sng">
                <a:solidFill>
                  <a:schemeClr val="hlink"/>
                </a:solidFill>
                <a:hlinkClick r:id="rId5"/>
              </a:rPr>
              <a:t>http://bit.ly/420mMhn</a:t>
            </a:r>
            <a:endParaRPr sz="1900"/>
          </a:p>
          <a:p>
            <a:pPr indent="0" lvl="0" marL="0" rtl="0" algn="l">
              <a:spcBef>
                <a:spcPts val="12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