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regular.fntdata"/><Relationship Id="rId14" Type="http://schemas.openxmlformats.org/officeDocument/2006/relationships/slide" Target="slides/slide10.xml"/><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34d39315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Thank you, Trevor, for that clear and insightful legal overview—those examples were incredibly helpful to understand the legal foundations as we continue to build accessible and inclusive digital experiences.</a:t>
            </a:r>
            <a:endParaRPr/>
          </a:p>
          <a:p>
            <a:pPr indent="0" lvl="0" marL="0" rtl="0" algn="l">
              <a:spcBef>
                <a:spcPts val="0"/>
              </a:spcBef>
              <a:spcAft>
                <a:spcPts val="0"/>
              </a:spcAft>
              <a:buClr>
                <a:schemeClr val="dk1"/>
              </a:buClr>
              <a:buSzPts val="1100"/>
              <a:buFont typeface="Arial"/>
              <a:buNone/>
            </a:pPr>
            <a:br>
              <a:rPr lang="en-US"/>
            </a:br>
            <a:r>
              <a:rPr lang="en-US"/>
              <a:t>Good Morning and Happy Global Accessibility Awareness Day everyone! My name is Eric Mayes and I’m a UI / UX Developer in my 23rd year at UC Santa Barbara. </a:t>
            </a:r>
            <a:br>
              <a:rPr lang="en-US"/>
            </a:br>
            <a:br>
              <a:rPr lang="en-US"/>
            </a:br>
            <a:r>
              <a:rPr lang="en-US" sz="1100">
                <a:latin typeface="Arial"/>
                <a:ea typeface="Arial"/>
                <a:cs typeface="Arial"/>
                <a:sym typeface="Arial"/>
              </a:rPr>
              <a:t>I also spent four years as a student developer before transitioning into my current role. During that time, I was fortunate to have an incredible mentor—my manager, Joe Sabado—who introduced me to the importance of accessibility in design. One of my first major projects was helping to design and develop the interface for our university’s first online student registration system, replacing the older telephone-based process. That experience deeply shaped the way I think about inclusive design.</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And when Tim Berners-Lee, inventor of the World Wide Web, helped open the 2012 Olympic Games by tweeting </a:t>
            </a:r>
            <a:r>
              <a:rPr i="1" lang="en-US" sz="1100">
                <a:latin typeface="Arial"/>
                <a:ea typeface="Arial"/>
                <a:cs typeface="Arial"/>
                <a:sym typeface="Arial"/>
              </a:rPr>
              <a:t>“This is for everyone,”</a:t>
            </a:r>
            <a:r>
              <a:rPr lang="en-US" sz="1100">
                <a:latin typeface="Arial"/>
                <a:ea typeface="Arial"/>
                <a:cs typeface="Arial"/>
                <a:sym typeface="Arial"/>
              </a:rPr>
              <a:t> it resonated deeply with me. It was a powerful reminder that accessibility isn’t just a feature—it’s foundational. As Berners-Lee himself said, </a:t>
            </a:r>
            <a:r>
              <a:rPr i="1" lang="en-US" sz="1100">
                <a:latin typeface="Arial"/>
                <a:ea typeface="Arial"/>
                <a:cs typeface="Arial"/>
                <a:sym typeface="Arial"/>
              </a:rPr>
              <a:t>“Access by everyone regardless of disability is an essential aspect.”</a:t>
            </a:r>
            <a:r>
              <a:rPr lang="en-US" sz="1100">
                <a:latin typeface="Arial"/>
                <a:ea typeface="Arial"/>
                <a:cs typeface="Arial"/>
                <a:sym typeface="Arial"/>
              </a:rPr>
              <a:t> That principle helped shape the accessibility mindset I carry with me today—one that sees inclusion not as an afterthought, but as a fundamental part of good design.</a:t>
            </a:r>
            <a:endParaRPr sz="11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US"/>
              <a:t>Today, our goal is to help you either take the first step toward an accessibility mindset—or strengthen the one you already have. It's about shifting our perspective: seeing compliance not as the end goal, but as the foundation for creating genuinely inclusive experiences.</a:t>
            </a:r>
            <a:br>
              <a:rPr lang="en-US"/>
            </a:br>
            <a:br>
              <a:rPr lang="en-US"/>
            </a:br>
            <a:r>
              <a:rPr lang="en-US"/>
              <a:t>I see the compliance deadline as an opportunity to do better.</a:t>
            </a:r>
            <a:br>
              <a:rPr lang="en-US"/>
            </a:br>
            <a:r>
              <a:rPr lang="en-US"/>
              <a:t>Let’s go beyond checkboxes and deadlines. Accessibility should create meaningful access—not just meet minimum guidelines or reduce risk. Accessibility is about people, not just policies.</a:t>
            </a:r>
            <a:br>
              <a:rPr lang="en-US"/>
            </a:br>
            <a:endParaRPr/>
          </a:p>
          <a:p>
            <a:pPr indent="0" lvl="0" marL="0" rtl="0" algn="l">
              <a:spcBef>
                <a:spcPts val="0"/>
              </a:spcBef>
              <a:spcAft>
                <a:spcPts val="0"/>
              </a:spcAft>
              <a:buNone/>
            </a:pPr>
            <a:r>
              <a:rPr lang="en-US"/>
              <a:t>We ask people with disabilities to</a:t>
            </a:r>
            <a:r>
              <a:rPr lang="en-US"/>
              <a:t> spend hours </a:t>
            </a:r>
            <a:r>
              <a:rPr lang="en-US"/>
              <a:t>learn</a:t>
            </a:r>
            <a:r>
              <a:rPr lang="en-US"/>
              <a:t>ing</a:t>
            </a:r>
            <a:r>
              <a:rPr lang="en-US"/>
              <a:t> how to interact with a world that wasn’t built for them—navigating systems, interfaces, and environments that exclude.</a:t>
            </a:r>
            <a:endParaRPr/>
          </a:p>
          <a:p>
            <a:pPr indent="0" lvl="0" marL="0" rtl="0" algn="l">
              <a:spcBef>
                <a:spcPts val="0"/>
              </a:spcBef>
              <a:spcAft>
                <a:spcPts val="0"/>
              </a:spcAft>
              <a:buNone/>
            </a:pPr>
            <a:r>
              <a:rPr lang="en-US"/>
              <a:t>But how often do WE take the time to learn how to design better, more inclusive interactions?</a:t>
            </a:r>
            <a:endParaRPr/>
          </a:p>
          <a:p>
            <a:pPr indent="0" lvl="0" marL="0" rtl="0" algn="l">
              <a:spcBef>
                <a:spcPts val="0"/>
              </a:spcBef>
              <a:spcAft>
                <a:spcPts val="0"/>
              </a:spcAft>
              <a:buNone/>
            </a:pPr>
            <a:r>
              <a:rPr lang="en-US"/>
              <a:t>Recognizing our own biases is the first step toward building experiences that welcome everyone, no matter how they see, hear, move, or think</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400"/>
              <a:buFont typeface="Arial"/>
              <a:buNone/>
            </a:pPr>
            <a:r>
              <a:rPr lang="en-US"/>
              <a:t>If you're designing or building something, pause and ask questions like: Can someone navigate this without a mouse?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What if they can't see, hear, or process information the way I do?</a:t>
            </a:r>
            <a:endParaRPr/>
          </a:p>
          <a:p>
            <a:pPr indent="0" lvl="0" marL="0" rtl="0" algn="l">
              <a:spcBef>
                <a:spcPts val="0"/>
              </a:spcBef>
              <a:spcAft>
                <a:spcPts val="0"/>
              </a:spcAft>
              <a:buClr>
                <a:schemeClr val="dk1"/>
              </a:buClr>
              <a:buSzPts val="1100"/>
              <a:buFont typeface="Arial"/>
              <a:buNone/>
            </a:pPr>
            <a:r>
              <a:rPr lang="en-US"/>
              <a:t>If you haven’t considered scenarios like these, bias is likely shaping your work.</a:t>
            </a:r>
            <a:br>
              <a:rPr lang="en-US"/>
            </a:br>
            <a:endParaRPr/>
          </a:p>
        </p:txBody>
      </p:sp>
      <p:sp>
        <p:nvSpPr>
          <p:cNvPr id="91" name="Google Shape;91;g3534d39315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5644ee190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5644ee190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35644ee190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34d39315f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Don’t Treat Accessibility as an Afterthought</a:t>
            </a:r>
            <a:endParaRPr b="1"/>
          </a:p>
          <a:p>
            <a:pPr indent="0" lvl="0" marL="0" rtl="0" algn="l">
              <a:lnSpc>
                <a:spcPct val="100000"/>
              </a:lnSpc>
              <a:spcBef>
                <a:spcPts val="0"/>
              </a:spcBef>
              <a:spcAft>
                <a:spcPts val="0"/>
              </a:spcAft>
              <a:buSzPts val="1400"/>
              <a:buNone/>
            </a:pPr>
            <a:r>
              <a:rPr lang="en-US"/>
              <a:t>Accessibility must be part of the process—not a fix applied later. Building with accessibility in mind leads to clearer content, better navigation, and more usable interfaces—for all users, not just those with disabilities. </a:t>
            </a:r>
            <a:br>
              <a:rPr lang="en-US"/>
            </a:br>
            <a:br>
              <a:rPr lang="en-US"/>
            </a:br>
            <a:r>
              <a:rPr b="1" lang="en-US"/>
              <a:t>Content Editors</a:t>
            </a:r>
            <a:endParaRPr b="1"/>
          </a:p>
          <a:p>
            <a:pPr indent="0" lvl="0" marL="0" rtl="0" algn="l">
              <a:lnSpc>
                <a:spcPct val="100000"/>
              </a:lnSpc>
              <a:spcBef>
                <a:spcPts val="0"/>
              </a:spcBef>
              <a:spcAft>
                <a:spcPts val="0"/>
              </a:spcAft>
              <a:buSzPts val="1400"/>
              <a:buNone/>
            </a:pPr>
            <a:r>
              <a:rPr lang="en-US"/>
              <a:t>Clarity and structure matter: Use plain language and proper heading levels to make content easier to understand and navigate—especially for screen reader users.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Alt text is essential: Every image should have descriptive alternative text that conveys meaning or context for users who can’t see visuals.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Consistency improves accessibility: Consistent formatting and style support all users, especially those with cognitive disabilities.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Developers</a:t>
            </a:r>
            <a:br>
              <a:rPr lang="en-US"/>
            </a:br>
            <a:r>
              <a:rPr lang="en-US"/>
              <a:t>Screen readers and other assistive technologies rely on native semantic HTML to understand and communicate the structure and purpose of content. When we replace these elements with custom components, we risk obscuring that clarity and moving away from the web’s foundational principle: accessibility.</a:t>
            </a:r>
            <a:br>
              <a:rPr lang="en-US"/>
            </a:br>
            <a:endParaRPr/>
          </a:p>
          <a:p>
            <a:pPr indent="0" lvl="0" marL="0" rtl="0" algn="l">
              <a:lnSpc>
                <a:spcPct val="100000"/>
              </a:lnSpc>
              <a:spcBef>
                <a:spcPts val="0"/>
              </a:spcBef>
              <a:spcAft>
                <a:spcPts val="0"/>
              </a:spcAft>
              <a:buSzPts val="1400"/>
              <a:buNone/>
            </a:pPr>
            <a:r>
              <a:rPr lang="en-US"/>
              <a:t>Semantic HTML is foundational: Use elements like &lt;nav&gt;, &lt;button&gt;, and &lt;article&gt; appropriately to give assistive technologies the right context.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Keyboard access is non-negotiable: Ensure users can fully navigate your application using only a keyboard—no mouse required.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Use ARIA wisely: ARIA roles and attributes can enhance accessibility, but only when semantic HTML doesn’t meet the need; misuse can actually break accessibility.</a:t>
            </a:r>
            <a:br>
              <a:rPr lang="en-US"/>
            </a:br>
            <a:br>
              <a:rPr lang="en-US"/>
            </a:br>
            <a:endParaRPr/>
          </a:p>
        </p:txBody>
      </p:sp>
      <p:sp>
        <p:nvSpPr>
          <p:cNvPr id="100" name="Google Shape;100;g3534d39315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5eeb33d93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t>Don't assume all users interact with your design the same way</a:t>
            </a:r>
            <a:br>
              <a:rPr b="1" lang="en-US"/>
            </a:br>
            <a:br>
              <a:rPr lang="en-US"/>
            </a:br>
            <a:r>
              <a:rPr lang="en-US"/>
              <a:t>As designers, it's crucial that we think inclusively from the start. This means intentionally designing for users with a wide range of needs and abilities.</a:t>
            </a:r>
            <a:endParaRPr/>
          </a:p>
          <a:p>
            <a:pPr indent="0" lvl="0" marL="0" rtl="0" algn="l">
              <a:lnSpc>
                <a:spcPct val="115000"/>
              </a:lnSpc>
              <a:spcBef>
                <a:spcPts val="1200"/>
              </a:spcBef>
              <a:spcAft>
                <a:spcPts val="0"/>
              </a:spcAft>
              <a:buClr>
                <a:schemeClr val="dk1"/>
              </a:buClr>
              <a:buSzPts val="1100"/>
              <a:buFont typeface="Arial"/>
              <a:buNone/>
            </a:pPr>
            <a:r>
              <a:rPr lang="en-US"/>
              <a:t>On the "Do" side, we want to support users with cognitive differences like autism and dyslexia, as well as physical, visual, auditory, and emotional challenges. By doing so, we make our experiences more usable for everyone—not just those with disabilities.</a:t>
            </a:r>
            <a:endParaRPr/>
          </a:p>
          <a:p>
            <a:pPr indent="0" lvl="0" marL="0" rtl="0" algn="l">
              <a:lnSpc>
                <a:spcPct val="115000"/>
              </a:lnSpc>
              <a:spcBef>
                <a:spcPts val="1200"/>
              </a:spcBef>
              <a:spcAft>
                <a:spcPts val="0"/>
              </a:spcAft>
              <a:buClr>
                <a:schemeClr val="dk1"/>
              </a:buClr>
              <a:buSzPts val="1100"/>
              <a:buFont typeface="Arial"/>
              <a:buNone/>
            </a:pPr>
            <a:r>
              <a:rPr lang="en-US"/>
              <a:t>On the "Don't" side, these are common pitfalls we want to avoid. For example, assuming all users can use a mouse, read text easily, or handle fast animations can exclude people. Accessibility isn't just a checklist—it’s a mindset. It means thinking of edge cases as core users, not afterthoughts.</a:t>
            </a:r>
            <a:endParaRPr/>
          </a:p>
          <a:p>
            <a:pPr indent="0" lvl="0" marL="0" rtl="0" algn="l">
              <a:lnSpc>
                <a:spcPct val="115000"/>
              </a:lnSpc>
              <a:spcBef>
                <a:spcPts val="1200"/>
              </a:spcBef>
              <a:spcAft>
                <a:spcPts val="0"/>
              </a:spcAft>
              <a:buSzPts val="1100"/>
              <a:buNone/>
            </a:pPr>
            <a:r>
              <a:rPr b="1" lang="en-US"/>
              <a:t>As a developer, </a:t>
            </a:r>
            <a:r>
              <a:rPr b="1" lang="en-US"/>
              <a:t>I often think I know more than I do when it comes to accessibility.</a:t>
            </a:r>
            <a:r>
              <a:rPr lang="en-US"/>
              <a:t> Unlike learning a new programming language, I can't learn digital accessibility in one afternoon. There are too many nuances. AI will continue to help bridge this gap, however let’s make sure we're manually reviewing and testing automated things whether it’s the code that GitHub copilot provides, or the audio descriptions or captions that AI generates for us. </a:t>
            </a:r>
            <a:r>
              <a:rPr b="1" lang="en-US"/>
              <a:t>These still require human intervention</a:t>
            </a:r>
            <a:br>
              <a:rPr lang="en-US"/>
            </a:br>
            <a:br>
              <a:rPr lang="en-US"/>
            </a:br>
            <a:r>
              <a:rPr b="1" lang="en-US"/>
              <a:t>Testing without screen readers is like leaving out a browser in browser testing.</a:t>
            </a:r>
            <a:br>
              <a:rPr b="1" lang="en-US"/>
            </a:br>
            <a:r>
              <a:rPr b="1" lang="en-US"/>
              <a:t>Testing without a keyboard is like leaving out touch controls when designing for mobile.</a:t>
            </a:r>
            <a:br>
              <a:rPr lang="en-US"/>
            </a:br>
            <a:r>
              <a:rPr b="1" lang="en-US"/>
              <a:t>Using UI frameworks without understanding their accessibility implications is like building a house with prefabricated parts—without checking if the doors are wide enough for everyone to enter.</a:t>
            </a:r>
            <a:br>
              <a:rPr lang="en-US"/>
            </a:br>
            <a:br>
              <a:rPr lang="en-US"/>
            </a:br>
            <a:r>
              <a:rPr lang="en-US"/>
              <a:t>Keep these user access needs in mind:</a:t>
            </a:r>
            <a:endParaRPr/>
          </a:p>
          <a:p>
            <a:pPr indent="0" lvl="0" marL="0" rtl="0" algn="l">
              <a:lnSpc>
                <a:spcPct val="115000"/>
              </a:lnSpc>
              <a:spcBef>
                <a:spcPts val="1200"/>
              </a:spcBef>
              <a:spcAft>
                <a:spcPts val="0"/>
              </a:spcAft>
              <a:buSzPts val="1100"/>
              <a:buNone/>
            </a:pPr>
            <a:r>
              <a:rPr lang="en-US"/>
              <a:t>Autistic users – Use clear, consistent layouts and avoid sensory overload.</a:t>
            </a:r>
            <a:br>
              <a:rPr lang="en-US"/>
            </a:br>
            <a:r>
              <a:rPr lang="en-US"/>
              <a:t>Screen reader users – Ensure all content is accessible with meaningful structure and alt text.</a:t>
            </a:r>
            <a:br>
              <a:rPr lang="en-US"/>
            </a:br>
            <a:r>
              <a:rPr lang="en-US"/>
              <a:t>Low vision users – Use high contrast, scalable text, and avoid relying only on color.</a:t>
            </a:r>
            <a:br>
              <a:rPr lang="en-US"/>
            </a:br>
            <a:r>
              <a:rPr lang="en-US"/>
              <a:t>Dyslexic users – Choose readable fonts, align text left, and keep layouts simple.</a:t>
            </a:r>
            <a:br>
              <a:rPr lang="en-US"/>
            </a:br>
            <a:r>
              <a:rPr lang="en-US"/>
              <a:t>Deaf or hard of hearing users – Provide captions, transcripts, audio descriptions and visual alternatives to audio.</a:t>
            </a:r>
            <a:br>
              <a:rPr lang="en-US"/>
            </a:br>
            <a:r>
              <a:rPr lang="en-US"/>
              <a:t>Users with motor impairments – Ensure keyboard accessibility and allow time flexibility.</a:t>
            </a:r>
            <a:br>
              <a:rPr lang="en-US"/>
            </a:br>
            <a:r>
              <a:rPr lang="en-US"/>
              <a:t>Users with anxiety – Avoid unexpected actions, create predictable journeys, and allow user control.</a:t>
            </a:r>
            <a:endParaRPr/>
          </a:p>
          <a:p>
            <a:pPr indent="0" lvl="0" marL="0" rtl="0" algn="l">
              <a:lnSpc>
                <a:spcPct val="115000"/>
              </a:lnSpc>
              <a:spcBef>
                <a:spcPts val="1200"/>
              </a:spcBef>
              <a:spcAft>
                <a:spcPts val="1200"/>
              </a:spcAft>
              <a:buClr>
                <a:schemeClr val="dk1"/>
              </a:buClr>
              <a:buSzPts val="1100"/>
              <a:buFont typeface="Arial"/>
              <a:buNone/>
            </a:pPr>
            <a:r>
              <a:rPr lang="en-US"/>
              <a:t>On the slide I’ve linked to a fabulous resource guide - the UK home office posters for designing for accessibility. </a:t>
            </a:r>
            <a:br>
              <a:rPr lang="en-US"/>
            </a:br>
            <a:r>
              <a:rPr lang="en-US"/>
              <a:t>These posters remind us that accessibility isn't one-size-fits-all. Each group has different access needs, and good design means thinking about all of them from the start. It's not just about checking boxes for compliance—it's about creating digital spaces where everyone feels welcome, capable, and in control.</a:t>
            </a:r>
            <a:endParaRPr/>
          </a:p>
        </p:txBody>
      </p:sp>
      <p:sp>
        <p:nvSpPr>
          <p:cNvPr id="105" name="Google Shape;105;g335eeb33d93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534d39315f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A critical accessibility mistake is designing only for mouse or touch interactions.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Not everyone uses a mouse—many users rely on keyboard navigation, screen readers, or switch devices to interact with digital content. If your site or app isn’t usable without a mouse, you’re automatically excluding those users.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For content editors, one quick fix is to avoid vague link text like 'Click here' or 'Read more.' These phrases don't tell screen reader users what the link is actually doing. Instead, use meaningful text like </a:t>
            </a:r>
            <a:r>
              <a:rPr i="1" lang="en-US" sz="1100">
                <a:latin typeface="Arial"/>
                <a:ea typeface="Arial"/>
                <a:cs typeface="Arial"/>
                <a:sym typeface="Arial"/>
              </a:rPr>
              <a:t>'Download the annual report'</a:t>
            </a:r>
            <a:r>
              <a:rPr lang="en-US" sz="1100">
                <a:latin typeface="Arial"/>
                <a:ea typeface="Arial"/>
                <a:cs typeface="Arial"/>
                <a:sym typeface="Arial"/>
              </a:rPr>
              <a:t> or </a:t>
            </a:r>
            <a:r>
              <a:rPr i="1" lang="en-US" sz="1100">
                <a:latin typeface="Arial"/>
                <a:ea typeface="Arial"/>
                <a:cs typeface="Arial"/>
                <a:sym typeface="Arial"/>
              </a:rPr>
              <a:t>'Learn more about our services.' </a:t>
            </a:r>
            <a:r>
              <a:rPr lang="en-US"/>
              <a:t>Challenge yourself to use inclusive language and descriptions.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On the development side, always test your product using just the keyboard. Can you tab through everything in a logical order? Are focus indicators visible so users know where they are? Does a screen reader announce buttons and links correctly?</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Accessible interaction starts by making sure users can get around—regardless of the tools they use.</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12" name="Google Shape;112;g3534d39315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34d39315f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One of the most common accessibility issues is using color alone to convey information.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example, if an error message shows up only in red text, a user with colorblindness might not notice it—or know what it means. Similarly, users with low vision may not see subtle color changes, like a faint red border around a form field.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That’s why color should always be paired with another indicator—like an icon, bold text, or a written instruction that says ‘Please enter your email address.’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Also, make sure your color contrast meet</a:t>
            </a:r>
            <a:r>
              <a:rPr lang="en-US"/>
              <a:t>s</a:t>
            </a:r>
            <a:r>
              <a:rPr lang="en-US"/>
              <a:t> WCAG</a:t>
            </a:r>
            <a:r>
              <a:rPr lang="en-US"/>
              <a:t> standards</a:t>
            </a:r>
            <a:r>
              <a:rPr lang="en-US"/>
              <a:t>—especially for text over backgrounds. Low contrast may look sleek, but it’s unreadable for many users.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And when it comes to forms, go beyond color. Use clear, visible indicators to help screen reader users understand what went wrong and how to fix it.</a:t>
            </a:r>
            <a:br>
              <a:rPr lang="en-US"/>
            </a:br>
            <a:endParaRPr/>
          </a:p>
          <a:p>
            <a:pPr indent="0" lvl="0" marL="0" rtl="0" algn="l">
              <a:lnSpc>
                <a:spcPct val="100000"/>
              </a:lnSpc>
              <a:spcBef>
                <a:spcPts val="0"/>
              </a:spcBef>
              <a:spcAft>
                <a:spcPts val="0"/>
              </a:spcAft>
              <a:buSzPts val="1400"/>
              <a:buNone/>
            </a:pPr>
            <a:r>
              <a:rPr lang="en-US"/>
              <a:t>In short: color can support meaning, but it can’t carry the message alone.</a:t>
            </a:r>
            <a:endParaRPr/>
          </a:p>
        </p:txBody>
      </p:sp>
      <p:sp>
        <p:nvSpPr>
          <p:cNvPr id="117" name="Google Shape;117;g3534d39315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42a558e8f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an accessible form, proper validation includes multiple layers of feedback that work for all users, including those using assistive technologies. Here's how a well-structured form might be designed: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Key Features include:</a:t>
            </a:r>
            <a:endParaRPr/>
          </a:p>
          <a:p>
            <a:pPr indent="0" lvl="0" marL="0" rtl="0" algn="l">
              <a:lnSpc>
                <a:spcPct val="100000"/>
              </a:lnSpc>
              <a:spcBef>
                <a:spcPts val="0"/>
              </a:spcBef>
              <a:spcAft>
                <a:spcPts val="0"/>
              </a:spcAft>
              <a:buSzPts val="1400"/>
              <a:buNone/>
            </a:pPr>
            <a:r>
              <a:rPr lang="en-US"/>
              <a:t>Error Summary at the Top:</a:t>
            </a:r>
            <a:endParaRPr/>
          </a:p>
          <a:p>
            <a:pPr indent="0" lvl="0" marL="0" rtl="0" algn="l">
              <a:lnSpc>
                <a:spcPct val="100000"/>
              </a:lnSpc>
              <a:spcBef>
                <a:spcPts val="0"/>
              </a:spcBef>
              <a:spcAft>
                <a:spcPts val="0"/>
              </a:spcAft>
              <a:buSzPts val="1400"/>
              <a:buNone/>
            </a:pPr>
            <a:r>
              <a:rPr lang="en-US"/>
              <a:t>When the user submits the form with errors, a clearly labeled error summary appears at the top. Each error is listed in a bulleted list, and each item is a link that jumps focus to the corresponding form field.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Using Field Groups with &lt;fieldset&gt; and &lt;legend&gt;:</a:t>
            </a:r>
            <a:endParaRPr/>
          </a:p>
          <a:p>
            <a:pPr indent="0" lvl="0" marL="0" rtl="0" algn="l">
              <a:lnSpc>
                <a:spcPct val="100000"/>
              </a:lnSpc>
              <a:spcBef>
                <a:spcPts val="0"/>
              </a:spcBef>
              <a:spcAft>
                <a:spcPts val="0"/>
              </a:spcAft>
              <a:buSzPts val="1400"/>
              <a:buNone/>
            </a:pPr>
            <a:r>
              <a:rPr lang="en-US"/>
              <a:t>Related fields (such as a group of radio buttons for contact method) are wrapped in a &lt;fieldset&gt; with a &lt;legend&gt; to provide context for screen readers.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Inline Error Messages:</a:t>
            </a:r>
            <a:endParaRPr/>
          </a:p>
          <a:p>
            <a:pPr indent="0" lvl="0" marL="0" rtl="0" algn="l">
              <a:lnSpc>
                <a:spcPct val="100000"/>
              </a:lnSpc>
              <a:spcBef>
                <a:spcPts val="0"/>
              </a:spcBef>
              <a:spcAft>
                <a:spcPts val="0"/>
              </a:spcAft>
              <a:buSzPts val="1400"/>
              <a:buNone/>
            </a:pPr>
            <a:r>
              <a:rPr lang="en-US"/>
              <a:t>Each field with an error displays an inline message immediately next to or below the field, describing the specific issue (e.g., "Email address is required" or "Please enter a valid email").</a:t>
            </a:r>
            <a:br>
              <a:rPr lang="en-US"/>
            </a:br>
            <a:br>
              <a:rPr lang="en-US"/>
            </a:br>
            <a:r>
              <a:rPr b="1" lang="en-US" sz="1100">
                <a:latin typeface="Arial"/>
                <a:ea typeface="Arial"/>
                <a:cs typeface="Arial"/>
                <a:sym typeface="Arial"/>
              </a:rPr>
              <a:t>For our Drupal instance, UC Santa Barbara utilizes the Webform module by Jacob Rockowitz to provide these enhancements to forms created in Drupal</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Visual Indicators Beyond Color:</a:t>
            </a:r>
            <a:endParaRPr/>
          </a:p>
          <a:p>
            <a:pPr indent="0" lvl="0" marL="0" rtl="0" algn="l">
              <a:lnSpc>
                <a:spcPct val="100000"/>
              </a:lnSpc>
              <a:spcBef>
                <a:spcPts val="0"/>
              </a:spcBef>
              <a:spcAft>
                <a:spcPts val="0"/>
              </a:spcAft>
              <a:buSzPts val="1400"/>
              <a:buNone/>
            </a:pPr>
            <a:r>
              <a:rPr lang="en-US"/>
              <a:t>Fields with errors are highlighted not just in red but also with icons, bold text, or aria-invalid="true" for screen readers. This ensures users who can’t perceive color still understand which fields are problematic.</a:t>
            </a:r>
            <a:br>
              <a:rPr lang="en-US"/>
            </a:br>
            <a:br>
              <a:rPr lang="en-US"/>
            </a:br>
            <a:r>
              <a:rPr lang="en-US"/>
              <a:t>Even Better - Design your forms as if users are viewing them through a straw — only seeing one part at a time. For low vision users, stacking fields in a clear, linear top-to-bottom flow reduces cognitive load and makes it easier to follow. Avoid placing fields side-by-side or using complex layouts that break the visual and logical flow.</a:t>
            </a:r>
            <a:endParaRPr/>
          </a:p>
          <a:p>
            <a:pPr indent="0" lvl="0" marL="0" rtl="0" algn="l">
              <a:lnSpc>
                <a:spcPct val="100000"/>
              </a:lnSpc>
              <a:spcBef>
                <a:spcPts val="0"/>
              </a:spcBef>
              <a:spcAft>
                <a:spcPts val="0"/>
              </a:spcAft>
              <a:buSzPts val="1400"/>
              <a:buNone/>
            </a:pPr>
            <a:r>
              <a:t/>
            </a:r>
            <a:endParaRPr/>
          </a:p>
        </p:txBody>
      </p:sp>
      <p:sp>
        <p:nvSpPr>
          <p:cNvPr id="123" name="Google Shape;123;g3542a558e8f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34d39315f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Non-text content—like images, videos, and infographics—can be powerful tools for communication. But if they’re not accessible, they immediately exclude users who can’t see or hear them.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Every image should have descriptive alt text, especially if it conveys meaning. For example, a chart showing rising sales should describe that trend—not just say 'sales chart.'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For videos, always include captions for users who are deaf or hard of hearing. Captions help in noisy environments too, so they improve usability for everyone. Whenever possible, also provide transcripts for users who prefer to read or use screen readers. </a:t>
            </a:r>
            <a:r>
              <a:rPr b="1" lang="en-US" sz="1100">
                <a:latin typeface="Arial"/>
                <a:ea typeface="Arial"/>
                <a:cs typeface="Arial"/>
                <a:sym typeface="Arial"/>
              </a:rPr>
              <a:t>In addition, offer audio descriptions to ensure that users who are blind or have low vision can access visual information, such as actions, scene changes, and on-screen text.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And from a development perspective, make sure your video players actually support these features—and that assistive technologies can access them.</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If it’s visual or auditory, ask yourself: </a:t>
            </a:r>
            <a:r>
              <a:rPr b="1" i="1" lang="en-US" sz="1100">
                <a:latin typeface="Arial"/>
                <a:ea typeface="Arial"/>
                <a:cs typeface="Arial"/>
                <a:sym typeface="Arial"/>
              </a:rPr>
              <a:t>What would someone miss if they couldn’t see or hear this?</a:t>
            </a:r>
            <a:r>
              <a:rPr lang="en-US" sz="1100">
                <a:latin typeface="Arial"/>
                <a:ea typeface="Arial"/>
                <a:cs typeface="Arial"/>
                <a:sym typeface="Arial"/>
              </a:rPr>
              <a:t> Then build in a way to provide that same information another way.</a:t>
            </a:r>
            <a:endParaRPr/>
          </a:p>
        </p:txBody>
      </p:sp>
      <p:sp>
        <p:nvSpPr>
          <p:cNvPr id="130" name="Google Shape;130;g3534d39315f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35eeb33d93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DON’T assume a PDF is accessible just because it was saved from Word. (or because it looks good)</a:t>
            </a:r>
            <a:endParaRPr/>
          </a:p>
          <a:p>
            <a:pPr indent="0" lvl="0" marL="0" rtl="0" algn="l">
              <a:lnSpc>
                <a:spcPct val="115000"/>
              </a:lnSpc>
              <a:spcBef>
                <a:spcPts val="1200"/>
              </a:spcBef>
              <a:spcAft>
                <a:spcPts val="0"/>
              </a:spcAft>
              <a:buClr>
                <a:schemeClr val="dk1"/>
              </a:buClr>
              <a:buSzPts val="1100"/>
              <a:buFont typeface="Arial"/>
              <a:buNone/>
            </a:pPr>
            <a:r>
              <a:rPr lang="en-US"/>
              <a:t>DO question whether a PDF is even the right format in the first place.</a:t>
            </a:r>
            <a:endParaRPr/>
          </a:p>
          <a:p>
            <a:pPr indent="0" lvl="0" marL="0" rtl="0" algn="l">
              <a:lnSpc>
                <a:spcPct val="115000"/>
              </a:lnSpc>
              <a:spcBef>
                <a:spcPts val="1200"/>
              </a:spcBef>
              <a:spcAft>
                <a:spcPts val="0"/>
              </a:spcAft>
              <a:buClr>
                <a:schemeClr val="dk1"/>
              </a:buClr>
              <a:buSzPts val="1100"/>
              <a:buFont typeface="Arial"/>
              <a:buNone/>
            </a:pPr>
            <a:r>
              <a:rPr lang="en-US"/>
              <a:t>Touching </a:t>
            </a:r>
            <a:r>
              <a:rPr lang="en-US"/>
              <a:t>briefly</a:t>
            </a:r>
            <a:r>
              <a:rPr lang="en-US"/>
              <a:t> on Document </a:t>
            </a:r>
            <a:r>
              <a:rPr lang="en-US"/>
              <a:t>Accessibility</a:t>
            </a:r>
            <a:r>
              <a:rPr lang="en-US"/>
              <a:t> : </a:t>
            </a:r>
            <a:r>
              <a:rPr lang="en-US"/>
              <a:t>There’s a powerful article called The Problem With PDF that really captures what so many of us in accessibility already know: PDF remediation is overly complex, assumes a lot of prior knowledge, and still often fails. The author, who is blind, describes how even supposedly accessible PDFs regularly block access to critical information—like medical referrals—and how frustrating and demoralizing that can be.</a:t>
            </a:r>
            <a:endParaRPr/>
          </a:p>
          <a:p>
            <a:pPr indent="0" lvl="0" marL="0" rtl="0" algn="l">
              <a:lnSpc>
                <a:spcPct val="115000"/>
              </a:lnSpc>
              <a:spcBef>
                <a:spcPts val="1200"/>
              </a:spcBef>
              <a:spcAft>
                <a:spcPts val="1200"/>
              </a:spcAft>
              <a:buClr>
                <a:schemeClr val="dk1"/>
              </a:buClr>
              <a:buSzPts val="1100"/>
              <a:buFont typeface="Arial"/>
              <a:buNone/>
            </a:pPr>
            <a:r>
              <a:rPr lang="en-US"/>
              <a:t>This isn’t just a tech issue. It’s an equity issue. And it raises a question we all need to ask: Why are we still defaulting to PDFs when we know they so often don’t work for everyone?</a:t>
            </a:r>
            <a:br>
              <a:rPr lang="en-US"/>
            </a:br>
            <a:br>
              <a:rPr lang="en-US"/>
            </a:br>
            <a:r>
              <a:rPr b="1" lang="en-US"/>
              <a:t>Let’s not keep adding to the problem</a:t>
            </a:r>
            <a:r>
              <a:rPr lang="en-US"/>
              <a:t> – As we move forward, we must be intentional about choosing formats that support accessibility from the start. Or at the very least, providing alternative formats - some paid for tools are able to generate </a:t>
            </a:r>
            <a:r>
              <a:rPr lang="en-US"/>
              <a:t>multiple</a:t>
            </a:r>
            <a:r>
              <a:rPr lang="en-US"/>
              <a:t> formats such as Text Files, Enhanced HTML, EPUB, OCR Tagged PDF, and Electronic Braille to name a few. </a:t>
            </a:r>
            <a:endParaRPr/>
          </a:p>
        </p:txBody>
      </p:sp>
      <p:sp>
        <p:nvSpPr>
          <p:cNvPr id="135" name="Google Shape;135;g335eeb33d93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42a558e8f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42a558e8f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a:t>One of the biggest misconceptions is that accessibility is something you check off once and forget about. </a:t>
            </a:r>
            <a:r>
              <a:rPr b="1" lang="en-US"/>
              <a:t>But accessibility isn’t a one-time task—it’s an ongoing process. </a:t>
            </a:r>
            <a:endParaRPr b="1"/>
          </a:p>
          <a:p>
            <a:pPr indent="0" lvl="0" marL="0" rtl="0" algn="l">
              <a:lnSpc>
                <a:spcPct val="115000"/>
              </a:lnSpc>
              <a:spcBef>
                <a:spcPts val="1200"/>
              </a:spcBef>
              <a:spcAft>
                <a:spcPts val="0"/>
              </a:spcAft>
              <a:buNone/>
            </a:pPr>
            <a:r>
              <a:rPr lang="en-US"/>
              <a:t>Technologies change, guidelines update, and most importantly—user needs evolve. What works today might not work tomorrow, especially if you're constantly adding new features or content.</a:t>
            </a:r>
            <a:endParaRPr/>
          </a:p>
          <a:p>
            <a:pPr indent="0" lvl="0" marL="0" rtl="0" algn="l">
              <a:lnSpc>
                <a:spcPct val="115000"/>
              </a:lnSpc>
              <a:spcBef>
                <a:spcPts val="1200"/>
              </a:spcBef>
              <a:spcAft>
                <a:spcPts val="0"/>
              </a:spcAft>
              <a:buNone/>
            </a:pPr>
            <a:r>
              <a:rPr b="1" lang="en-US"/>
              <a:t>That’s why it’s important to regularly review your content</a:t>
            </a:r>
            <a:r>
              <a:rPr lang="en-US"/>
              <a:t>—not just for grammar or tone, but for clarity, readability, and accessibility. Are your headings still structured well? Are links still meaningful? Has anything new been added that might introduce barriers?</a:t>
            </a:r>
            <a:endParaRPr/>
          </a:p>
          <a:p>
            <a:pPr indent="0" lvl="0" marL="0" rtl="0" algn="l">
              <a:spcBef>
                <a:spcPts val="1200"/>
              </a:spcBef>
              <a:spcAft>
                <a:spcPts val="0"/>
              </a:spcAft>
              <a:buNone/>
            </a:pPr>
            <a:r>
              <a:rPr lang="en-US"/>
              <a:t>Don’t Assume Automated Tools Are Enough. Automated tools catch only a small percentage of issues. </a:t>
            </a:r>
            <a:r>
              <a:rPr b="1" lang="en-US"/>
              <a:t>Manual testing and user feedback are essential for real-world accessibility.</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We also need to remember compliance doesn’t equal usability. Things can pass a test, but they might not be a great user experience. And you can’t patch a bad user experience. </a:t>
            </a:r>
            <a:br>
              <a:rPr lang="en-US"/>
            </a:br>
            <a:br>
              <a:rPr lang="en-US"/>
            </a:br>
            <a:r>
              <a:rPr lang="en-US"/>
              <a:t>We tend to design for what feels intuitive to us.</a:t>
            </a:r>
            <a:endParaRPr/>
          </a:p>
          <a:p>
            <a:pPr indent="0" lvl="0" marL="0" rtl="0" algn="l">
              <a:spcBef>
                <a:spcPts val="0"/>
              </a:spcBef>
              <a:spcAft>
                <a:spcPts val="0"/>
              </a:spcAft>
              <a:buNone/>
            </a:pPr>
            <a:r>
              <a:rPr lang="en-US"/>
              <a:t>Instead, test with people who use screen readers, switch devices, or rely on captions. Their feedback reveals gaps you won’t catch alone.</a:t>
            </a:r>
            <a:br>
              <a:rPr lang="en-US"/>
            </a:br>
            <a:br>
              <a:rPr lang="en-US"/>
            </a:br>
            <a:r>
              <a:rPr lang="en-US" sz="1100">
                <a:latin typeface="Arial"/>
                <a:ea typeface="Arial"/>
                <a:cs typeface="Arial"/>
                <a:sym typeface="Arial"/>
              </a:rPr>
              <a:t>“When the light comes on is when product engineers see someone with disabilities using their products and see the challenges” Jennison Asuncion, Head of Accessibility (A11y) Engineering Evangelism, LinkedIn</a:t>
            </a:r>
            <a:br>
              <a:rPr lang="en-US"/>
            </a:br>
            <a:br>
              <a:rPr lang="en-US"/>
            </a:br>
            <a:r>
              <a:rPr lang="en-US"/>
              <a:t>Learn from lived experience - Read or listen to people with disabilities talking about digital exclusion. First-person stories help surface blind spots better than checklists ever can.</a:t>
            </a:r>
            <a:br>
              <a:rPr lang="en-US"/>
            </a:br>
            <a:r>
              <a:rPr lang="en-US"/>
              <a:t>Take action starting today on Global Accessibility Awareness Day : </a:t>
            </a:r>
            <a:br>
              <a:rPr lang="en-US"/>
            </a:br>
            <a:r>
              <a:rPr lang="en-US"/>
              <a:t>Go to your Disabled Students Office. Hire Disabled Students for testing. Utilize services like Fable and Knobility. </a:t>
            </a:r>
            <a:br>
              <a:rPr lang="en-US"/>
            </a:br>
            <a:r>
              <a:rPr lang="en-US"/>
              <a:t>Plug into the community. Join the conversation on the UC Tech Slack channel. </a:t>
            </a:r>
            <a:br>
              <a:rPr lang="en-US"/>
            </a:br>
            <a:r>
              <a:rPr b="1" lang="en-US" sz="1100">
                <a:latin typeface="Arial"/>
                <a:ea typeface="Arial"/>
                <a:cs typeface="Arial"/>
                <a:sym typeface="Arial"/>
              </a:rPr>
              <a:t>Go spend some time with the person with disabilities today even if it's just 30 minutes</a:t>
            </a:r>
            <a:br>
              <a:rPr lang="en-US"/>
            </a:br>
            <a:br>
              <a:rPr lang="en-US"/>
            </a:br>
            <a:r>
              <a:rPr lang="en-US"/>
              <a:t>A holistic approach to accessibility involves all of us because creating inclusive digital experiences isn’t just the responsibility of designers or developers—it requires commitment across every role, from leadership to content creators, testers, marketers, and support staff. </a:t>
            </a:r>
            <a:br>
              <a:rPr lang="en-US"/>
            </a:br>
            <a:br>
              <a:rPr lang="en-US"/>
            </a:br>
            <a:r>
              <a:rPr b="1" lang="en-US" sz="1300">
                <a:latin typeface="Arial"/>
                <a:ea typeface="Arial"/>
                <a:cs typeface="Arial"/>
                <a:sym typeface="Arial"/>
              </a:rPr>
              <a:t>Nothing for us without us all</a:t>
            </a:r>
            <a:endParaRPr b="1" sz="1400"/>
          </a:p>
          <a:p>
            <a:pPr indent="0" lvl="0" marL="0" rtl="0" algn="l">
              <a:spcBef>
                <a:spcPts val="0"/>
              </a:spcBef>
              <a:spcAft>
                <a:spcPts val="0"/>
              </a:spcAft>
              <a:buNone/>
            </a:pPr>
            <a:r>
              <a:t/>
            </a:r>
            <a:endParaRPr/>
          </a:p>
          <a:p>
            <a:pPr indent="0" lvl="0" marL="0" rtl="0" algn="l">
              <a:spcBef>
                <a:spcPts val="0"/>
              </a:spcBef>
              <a:spcAft>
                <a:spcPts val="0"/>
              </a:spcAft>
              <a:buNone/>
            </a:pPr>
            <a:r>
              <a:rPr lang="en-US" sz="1100">
                <a:latin typeface="Arial"/>
                <a:ea typeface="Arial"/>
                <a:cs typeface="Arial"/>
                <a:sym typeface="Arial"/>
              </a:rPr>
              <a:t>As we transition to our next session, it’s a real honor to introduce someone who has been a true catalyst for accessibility across the UC system. Lucy Greco has not only advanced the work but built a passionate community around it. As she prepares for retirement, we’re especially grateful to have her with us today. Please join me in welcoming Lucy Greco to share about </a:t>
            </a:r>
            <a:r>
              <a:rPr i="1" lang="en-US" sz="1100">
                <a:latin typeface="Arial"/>
                <a:ea typeface="Arial"/>
                <a:cs typeface="Arial"/>
                <a:sym typeface="Arial"/>
              </a:rPr>
              <a:t>‘Using Artificial Intelligence (AI) for Accessibility Work.</a:t>
            </a:r>
            <a:endParaRPr i="1" sz="11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2" name="Google Shape;142;g3542a558e8f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14" name="Shape 14"/>
        <p:cNvGrpSpPr/>
        <p:nvPr/>
      </p:nvGrpSpPr>
      <p:grpSpPr>
        <a:xfrm>
          <a:off x="0" y="0"/>
          <a:ext cx="0" cy="0"/>
          <a:chOff x="0" y="0"/>
          <a:chExt cx="0" cy="0"/>
        </a:xfrm>
      </p:grpSpPr>
      <p:sp>
        <p:nvSpPr>
          <p:cNvPr id="15" name="Google Shape;15;p2"/>
          <p:cNvSpPr/>
          <p:nvPr/>
        </p:nvSpPr>
        <p:spPr>
          <a:xfrm>
            <a:off x="0" y="5624947"/>
            <a:ext cx="12192000" cy="123305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6" name="Google Shape;16;p2"/>
          <p:cNvSpPr txBox="1"/>
          <p:nvPr>
            <p:ph type="ctrTitle"/>
          </p:nvPr>
        </p:nvSpPr>
        <p:spPr>
          <a:xfrm>
            <a:off x="423745" y="1539061"/>
            <a:ext cx="11269491" cy="922626"/>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entury Gothic"/>
              <a:buNone/>
              <a:defRPr b="1" i="0" sz="36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423745" y="2553763"/>
            <a:ext cx="11269491" cy="89450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1"/>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lvl="1" marR="0" rtl="0" algn="ctr">
              <a:lnSpc>
                <a:spcPct val="90000"/>
              </a:lnSpc>
              <a:spcBef>
                <a:spcPts val="500"/>
              </a:spcBef>
              <a:spcAft>
                <a:spcPts val="0"/>
              </a:spcAft>
              <a:buClr>
                <a:schemeClr val="accent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90000"/>
              </a:lnSpc>
              <a:spcBef>
                <a:spcPts val="500"/>
              </a:spcBef>
              <a:spcAft>
                <a:spcPts val="0"/>
              </a:spcAft>
              <a:buClr>
                <a:schemeClr val="accent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90000"/>
              </a:lnSpc>
              <a:spcBef>
                <a:spcPts val="500"/>
              </a:spcBef>
              <a:spcAft>
                <a:spcPts val="0"/>
              </a:spcAft>
              <a:buClr>
                <a:schemeClr val="accent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accent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2" type="body"/>
          </p:nvPr>
        </p:nvSpPr>
        <p:spPr>
          <a:xfrm>
            <a:off x="423746" y="320041"/>
            <a:ext cx="1075508" cy="2749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900"/>
              <a:buFont typeface="Arial"/>
              <a:buNone/>
              <a:defRPr b="0" i="0" sz="9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900"/>
              <a:buFont typeface="Arial"/>
              <a:buNone/>
              <a:defRPr b="0" i="0" sz="9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900"/>
              <a:buFont typeface="Arial"/>
              <a:buNone/>
              <a:defRPr b="0" i="0" sz="9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3" type="body"/>
          </p:nvPr>
        </p:nvSpPr>
        <p:spPr>
          <a:xfrm>
            <a:off x="222984" y="6455664"/>
            <a:ext cx="5873016" cy="25674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000"/>
              <a:buFont typeface="Arial"/>
              <a:buNone/>
              <a:defRPr b="1" i="0" sz="10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400"/>
              <a:buFont typeface="Arial"/>
              <a:buNone/>
              <a:defRPr b="1" i="0" sz="2400" u="none" cap="none" strike="noStrike">
                <a:solidFill>
                  <a:schemeClr val="lt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2000"/>
              <a:buFont typeface="Arial"/>
              <a:buNone/>
              <a:defRPr b="1" i="0" sz="2000" u="none" cap="none" strike="noStrike">
                <a:solidFill>
                  <a:schemeClr val="lt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800"/>
              <a:buFont typeface="Arial"/>
              <a:buNone/>
              <a:defRPr b="1" i="0" sz="1800" u="none" cap="none" strike="noStrike">
                <a:solidFill>
                  <a:schemeClr val="lt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800"/>
              <a:buFont typeface="Arial"/>
              <a:buNone/>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 name="Google Shape;20;p2"/>
          <p:cNvPicPr preferRelativeResize="0"/>
          <p:nvPr/>
        </p:nvPicPr>
        <p:blipFill rotWithShape="1">
          <a:blip r:embed="rId2">
            <a:alphaModFix/>
          </a:blip>
          <a:srcRect b="0" l="0" r="0" t="0"/>
          <a:stretch/>
        </p:blipFill>
        <p:spPr>
          <a:xfrm>
            <a:off x="9400032" y="6455664"/>
            <a:ext cx="2576623" cy="191686"/>
          </a:xfrm>
          <a:prstGeom prst="rect">
            <a:avLst/>
          </a:prstGeom>
          <a:noFill/>
          <a:ln>
            <a:noFill/>
          </a:ln>
        </p:spPr>
      </p:pic>
    </p:spTree>
  </p:cSld>
  <p:clrMapOvr>
    <a:masterClrMapping/>
  </p:clrMapOvr>
  <p:extLst>
    <p:ext uri="{DCECCB84-F9BA-43D5-87BE-67443E8EF086}">
      <p15:sldGuideLst>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7" name="Shape 67"/>
        <p:cNvGrpSpPr/>
        <p:nvPr/>
      </p:nvGrpSpPr>
      <p:grpSpPr>
        <a:xfrm>
          <a:off x="0" y="0"/>
          <a:ext cx="0" cy="0"/>
          <a:chOff x="0" y="0"/>
          <a:chExt cx="0" cy="0"/>
        </a:xfrm>
      </p:grpSpPr>
      <p:sp>
        <p:nvSpPr>
          <p:cNvPr id="68" name="Google Shape;68;p11"/>
          <p:cNvSpPr txBox="1"/>
          <p:nvPr/>
        </p:nvSpPr>
        <p:spPr>
          <a:xfrm>
            <a:off x="8548000" y="365125"/>
            <a:ext cx="3262800" cy="594300"/>
          </a:xfrm>
          <a:prstGeom prst="rect">
            <a:avLst/>
          </a:prstGeom>
          <a:noFill/>
          <a:ln>
            <a:noFill/>
          </a:ln>
        </p:spPr>
        <p:txBody>
          <a:bodyPr anchorCtr="0" anchor="t" bIns="91425" lIns="91425" spcFirstLastPara="1" rIns="91425" wrap="square" tIns="91425">
            <a:noAutofit/>
          </a:bodyPr>
          <a:lstStyle/>
          <a:p>
            <a:pPr indent="0" lvl="0" marL="45720" rtl="0" algn="l">
              <a:lnSpc>
                <a:spcPct val="90000"/>
              </a:lnSpc>
              <a:spcBef>
                <a:spcPts val="0"/>
              </a:spcBef>
              <a:spcAft>
                <a:spcPts val="0"/>
              </a:spcAft>
              <a:buNone/>
            </a:pPr>
            <a:r>
              <a:rPr b="1" lang="en-US" sz="3600">
                <a:solidFill>
                  <a:schemeClr val="accent4"/>
                </a:solidFill>
                <a:latin typeface="Century Gothic"/>
                <a:ea typeface="Century Gothic"/>
                <a:cs typeface="Century Gothic"/>
                <a:sym typeface="Century Gothic"/>
              </a:rPr>
              <a:t>ITS DevCollab</a:t>
            </a:r>
            <a:endParaRPr b="1" sz="3600">
              <a:solidFill>
                <a:schemeClr val="accent4"/>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Navy" type="secHead">
  <p:cSld name="SECTION_HEADER">
    <p:bg>
      <p:bgPr>
        <a:solidFill>
          <a:schemeClr val="dk2"/>
        </a:solidFill>
      </p:bgPr>
    </p:bg>
    <p:spTree>
      <p:nvGrpSpPr>
        <p:cNvPr id="69" name="Shape 69"/>
        <p:cNvGrpSpPr/>
        <p:nvPr/>
      </p:nvGrpSpPr>
      <p:grpSpPr>
        <a:xfrm>
          <a:off x="0" y="0"/>
          <a:ext cx="0" cy="0"/>
          <a:chOff x="0" y="0"/>
          <a:chExt cx="0" cy="0"/>
        </a:xfrm>
      </p:grpSpPr>
      <p:sp>
        <p:nvSpPr>
          <p:cNvPr id="70" name="Google Shape;70;p12"/>
          <p:cNvSpPr/>
          <p:nvPr/>
        </p:nvSpPr>
        <p:spPr>
          <a:xfrm>
            <a:off x="0" y="5624947"/>
            <a:ext cx="12192000" cy="123305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1" name="Google Shape;71;p12"/>
          <p:cNvSpPr txBox="1"/>
          <p:nvPr>
            <p:ph type="title"/>
          </p:nvPr>
        </p:nvSpPr>
        <p:spPr>
          <a:xfrm>
            <a:off x="831851" y="4094024"/>
            <a:ext cx="10515600" cy="115425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entury Gothic"/>
              <a:buNone/>
              <a:defRPr b="1" i="0" sz="36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2"/>
          <p:cNvSpPr txBox="1"/>
          <p:nvPr>
            <p:ph idx="1" type="body"/>
          </p:nvPr>
        </p:nvSpPr>
        <p:spPr>
          <a:xfrm>
            <a:off x="831851" y="5275269"/>
            <a:ext cx="10515600" cy="10354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0" i="0" sz="1800" u="none" cap="none" strike="noStrike">
                <a:solidFill>
                  <a:srgbClr val="888888"/>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312">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Moss">
  <p:cSld name="Section Header Moss">
    <p:bg>
      <p:bgPr>
        <a:solidFill>
          <a:schemeClr val="accent2"/>
        </a:solidFill>
      </p:bgPr>
    </p:bg>
    <p:spTree>
      <p:nvGrpSpPr>
        <p:cNvPr id="73" name="Shape 73"/>
        <p:cNvGrpSpPr/>
        <p:nvPr/>
      </p:nvGrpSpPr>
      <p:grpSpPr>
        <a:xfrm>
          <a:off x="0" y="0"/>
          <a:ext cx="0" cy="0"/>
          <a:chOff x="0" y="0"/>
          <a:chExt cx="0" cy="0"/>
        </a:xfrm>
      </p:grpSpPr>
      <p:sp>
        <p:nvSpPr>
          <p:cNvPr id="74" name="Google Shape;74;p13"/>
          <p:cNvSpPr/>
          <p:nvPr/>
        </p:nvSpPr>
        <p:spPr>
          <a:xfrm>
            <a:off x="0" y="5624947"/>
            <a:ext cx="12192000" cy="123305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5" name="Google Shape;75;p13"/>
          <p:cNvSpPr txBox="1"/>
          <p:nvPr>
            <p:ph type="title"/>
          </p:nvPr>
        </p:nvSpPr>
        <p:spPr>
          <a:xfrm>
            <a:off x="831851" y="4094024"/>
            <a:ext cx="10515600" cy="115425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entury Gothic"/>
              <a:buNone/>
              <a:defRPr b="1" i="0" sz="36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3"/>
          <p:cNvSpPr txBox="1"/>
          <p:nvPr>
            <p:ph idx="1" type="body"/>
          </p:nvPr>
        </p:nvSpPr>
        <p:spPr>
          <a:xfrm>
            <a:off x="831851" y="5275269"/>
            <a:ext cx="10515600" cy="10354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0" i="0" sz="1800" u="none" cap="none" strike="noStrike">
                <a:solidFill>
                  <a:srgbClr val="888888"/>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ea Green">
  <p:cSld name="Section Header Sea Green">
    <p:bg>
      <p:bgPr>
        <a:solidFill>
          <a:schemeClr val="accent3"/>
        </a:solidFill>
      </p:bgPr>
    </p:bg>
    <p:spTree>
      <p:nvGrpSpPr>
        <p:cNvPr id="77" name="Shape 77"/>
        <p:cNvGrpSpPr/>
        <p:nvPr/>
      </p:nvGrpSpPr>
      <p:grpSpPr>
        <a:xfrm>
          <a:off x="0" y="0"/>
          <a:ext cx="0" cy="0"/>
          <a:chOff x="0" y="0"/>
          <a:chExt cx="0" cy="0"/>
        </a:xfrm>
      </p:grpSpPr>
      <p:sp>
        <p:nvSpPr>
          <p:cNvPr id="78" name="Google Shape;78;p14"/>
          <p:cNvSpPr/>
          <p:nvPr/>
        </p:nvSpPr>
        <p:spPr>
          <a:xfrm>
            <a:off x="0" y="5624947"/>
            <a:ext cx="12192000" cy="123305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9" name="Google Shape;79;p14"/>
          <p:cNvSpPr txBox="1"/>
          <p:nvPr>
            <p:ph type="title"/>
          </p:nvPr>
        </p:nvSpPr>
        <p:spPr>
          <a:xfrm>
            <a:off x="831851" y="4094024"/>
            <a:ext cx="10515600" cy="115425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entury Gothic"/>
              <a:buNone/>
              <a:defRPr b="1" i="0" sz="36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4"/>
          <p:cNvSpPr txBox="1"/>
          <p:nvPr>
            <p:ph idx="1" type="body"/>
          </p:nvPr>
        </p:nvSpPr>
        <p:spPr>
          <a:xfrm>
            <a:off x="831851" y="5275269"/>
            <a:ext cx="10515600" cy="10354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0" i="0" sz="1800" u="none" cap="none" strike="noStrike">
                <a:solidFill>
                  <a:srgbClr val="888888"/>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Coral">
  <p:cSld name="Section Header Coral">
    <p:bg>
      <p:bgPr>
        <a:solidFill>
          <a:schemeClr val="accent4"/>
        </a:solidFill>
      </p:bgPr>
    </p:bg>
    <p:spTree>
      <p:nvGrpSpPr>
        <p:cNvPr id="81" name="Shape 81"/>
        <p:cNvGrpSpPr/>
        <p:nvPr/>
      </p:nvGrpSpPr>
      <p:grpSpPr>
        <a:xfrm>
          <a:off x="0" y="0"/>
          <a:ext cx="0" cy="0"/>
          <a:chOff x="0" y="0"/>
          <a:chExt cx="0" cy="0"/>
        </a:xfrm>
      </p:grpSpPr>
      <p:sp>
        <p:nvSpPr>
          <p:cNvPr id="82" name="Google Shape;82;p15"/>
          <p:cNvSpPr/>
          <p:nvPr/>
        </p:nvSpPr>
        <p:spPr>
          <a:xfrm>
            <a:off x="0" y="5624947"/>
            <a:ext cx="12192000" cy="123305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3" name="Google Shape;83;p15"/>
          <p:cNvSpPr txBox="1"/>
          <p:nvPr>
            <p:ph type="title"/>
          </p:nvPr>
        </p:nvSpPr>
        <p:spPr>
          <a:xfrm>
            <a:off x="831851" y="4094024"/>
            <a:ext cx="10515600" cy="115425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entury Gothic"/>
              <a:buNone/>
              <a:defRPr b="1" i="0" sz="36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5"/>
          <p:cNvSpPr txBox="1"/>
          <p:nvPr>
            <p:ph idx="1" type="body"/>
          </p:nvPr>
        </p:nvSpPr>
        <p:spPr>
          <a:xfrm>
            <a:off x="831851" y="5275269"/>
            <a:ext cx="10515600" cy="10354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0" i="0" sz="1800" u="none" cap="none" strike="noStrike">
                <a:solidFill>
                  <a:srgbClr val="888888"/>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old">
  <p:cSld name="Section Header Gold">
    <p:bg>
      <p:bgPr>
        <a:solidFill>
          <a:schemeClr val="lt2"/>
        </a:solidFill>
      </p:bgPr>
    </p:bg>
    <p:spTree>
      <p:nvGrpSpPr>
        <p:cNvPr id="85" name="Shape 85"/>
        <p:cNvGrpSpPr/>
        <p:nvPr/>
      </p:nvGrpSpPr>
      <p:grpSpPr>
        <a:xfrm>
          <a:off x="0" y="0"/>
          <a:ext cx="0" cy="0"/>
          <a:chOff x="0" y="0"/>
          <a:chExt cx="0" cy="0"/>
        </a:xfrm>
      </p:grpSpPr>
      <p:sp>
        <p:nvSpPr>
          <p:cNvPr id="86" name="Google Shape;86;p16"/>
          <p:cNvSpPr/>
          <p:nvPr/>
        </p:nvSpPr>
        <p:spPr>
          <a:xfrm>
            <a:off x="0" y="5624947"/>
            <a:ext cx="12192000" cy="1233055"/>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7" name="Google Shape;87;p16"/>
          <p:cNvSpPr txBox="1"/>
          <p:nvPr>
            <p:ph type="title"/>
          </p:nvPr>
        </p:nvSpPr>
        <p:spPr>
          <a:xfrm>
            <a:off x="831851" y="4094024"/>
            <a:ext cx="10515600" cy="115425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6"/>
          <p:cNvSpPr txBox="1"/>
          <p:nvPr>
            <p:ph idx="1" type="body"/>
          </p:nvPr>
        </p:nvSpPr>
        <p:spPr>
          <a:xfrm>
            <a:off x="831851" y="5275269"/>
            <a:ext cx="10515600" cy="10354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800"/>
              <a:buFont typeface="Arial"/>
              <a:buNone/>
              <a:defRPr b="0" i="0" sz="2800" u="none" cap="none" strike="noStrike">
                <a:solidFill>
                  <a:schemeClr val="dk2"/>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0" i="0" sz="1800" u="none" cap="none" strike="noStrike">
                <a:solidFill>
                  <a:srgbClr val="888888"/>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526475" y="365125"/>
            <a:ext cx="7935000" cy="594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762000" y="1825625"/>
            <a:ext cx="10661069"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Row">
  <p:cSld name="Two Row">
    <p:spTree>
      <p:nvGrpSpPr>
        <p:cNvPr id="24" name="Shape 24"/>
        <p:cNvGrpSpPr/>
        <p:nvPr/>
      </p:nvGrpSpPr>
      <p:grpSpPr>
        <a:xfrm>
          <a:off x="0" y="0"/>
          <a:ext cx="0" cy="0"/>
          <a:chOff x="0" y="0"/>
          <a:chExt cx="0" cy="0"/>
        </a:xfrm>
      </p:grpSpPr>
      <p:sp>
        <p:nvSpPr>
          <p:cNvPr id="25" name="Google Shape;25;p4"/>
          <p:cNvSpPr txBox="1"/>
          <p:nvPr>
            <p:ph type="title"/>
          </p:nvPr>
        </p:nvSpPr>
        <p:spPr>
          <a:xfrm>
            <a:off x="526470" y="365127"/>
            <a:ext cx="11139059" cy="601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 type="body"/>
          </p:nvPr>
        </p:nvSpPr>
        <p:spPr>
          <a:xfrm>
            <a:off x="762000" y="1264045"/>
            <a:ext cx="10661069" cy="12899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1800"/>
              <a:buFont typeface="Arial"/>
              <a:buNone/>
              <a:defRPr b="0" i="0" sz="18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800"/>
              <a:buFont typeface="Arial"/>
              <a:buNone/>
              <a:defRPr b="0" i="0" sz="18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4"/>
          <p:cNvSpPr/>
          <p:nvPr>
            <p:ph idx="2" type="pic"/>
          </p:nvPr>
        </p:nvSpPr>
        <p:spPr>
          <a:xfrm>
            <a:off x="762000" y="3096695"/>
            <a:ext cx="10661069" cy="2816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1"/>
              </a:buClr>
              <a:buSzPts val="2800"/>
              <a:buFont typeface="Arial"/>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nvSpPr>
        <p:spPr>
          <a:xfrm>
            <a:off x="8548000" y="365125"/>
            <a:ext cx="3262800" cy="594300"/>
          </a:xfrm>
          <a:prstGeom prst="rect">
            <a:avLst/>
          </a:prstGeom>
          <a:noFill/>
          <a:ln>
            <a:noFill/>
          </a:ln>
        </p:spPr>
        <p:txBody>
          <a:bodyPr anchorCtr="0" anchor="t" bIns="91425" lIns="91425" spcFirstLastPara="1" rIns="91425" wrap="square" tIns="91425">
            <a:noAutofit/>
          </a:bodyPr>
          <a:lstStyle/>
          <a:p>
            <a:pPr indent="0" lvl="0" marL="45720" rtl="0" algn="l">
              <a:lnSpc>
                <a:spcPct val="90000"/>
              </a:lnSpc>
              <a:spcBef>
                <a:spcPts val="0"/>
              </a:spcBef>
              <a:spcAft>
                <a:spcPts val="0"/>
              </a:spcAft>
              <a:buNone/>
            </a:pPr>
            <a:r>
              <a:rPr b="1" lang="en-US" sz="3600">
                <a:solidFill>
                  <a:schemeClr val="accent4"/>
                </a:solidFill>
                <a:latin typeface="Century Gothic"/>
                <a:ea typeface="Century Gothic"/>
                <a:cs typeface="Century Gothic"/>
                <a:sym typeface="Century Gothic"/>
              </a:rPr>
              <a:t>ITS DevCollab</a:t>
            </a:r>
            <a:endParaRPr b="1" sz="3600">
              <a:solidFill>
                <a:schemeClr val="accent4"/>
              </a:solidFill>
              <a:latin typeface="Century Gothic"/>
              <a:ea typeface="Century Gothic"/>
              <a:cs typeface="Century Gothic"/>
              <a:sym typeface="Century Gothic"/>
            </a:endParaRPr>
          </a:p>
        </p:txBody>
      </p:sp>
    </p:spTree>
  </p:cSld>
  <p:clrMapOvr>
    <a:masterClrMapping/>
  </p:clrMapOvr>
  <p:extLst>
    <p:ext uri="{DCECCB84-F9BA-43D5-87BE-67443E8EF086}">
      <p15:sldGuideLst>
        <p15:guide id="1" orient="horz" pos="2160">
          <p15:clr>
            <a:srgbClr val="FBAE40"/>
          </p15:clr>
        </p15:guide>
        <p15:guide id="2" pos="3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qua">
  <p:cSld name="Section Header Aqua">
    <p:bg>
      <p:bgPr>
        <a:solidFill>
          <a:schemeClr val="accent1"/>
        </a:solidFill>
      </p:bgPr>
    </p:bg>
    <p:spTree>
      <p:nvGrpSpPr>
        <p:cNvPr id="29" name="Shape 29"/>
        <p:cNvGrpSpPr/>
        <p:nvPr/>
      </p:nvGrpSpPr>
      <p:grpSpPr>
        <a:xfrm>
          <a:off x="0" y="0"/>
          <a:ext cx="0" cy="0"/>
          <a:chOff x="0" y="0"/>
          <a:chExt cx="0" cy="0"/>
        </a:xfrm>
      </p:grpSpPr>
      <p:sp>
        <p:nvSpPr>
          <p:cNvPr id="30" name="Google Shape;30;p5"/>
          <p:cNvSpPr/>
          <p:nvPr/>
        </p:nvSpPr>
        <p:spPr>
          <a:xfrm>
            <a:off x="0" y="5624947"/>
            <a:ext cx="12192000" cy="123305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 name="Google Shape;31;p5"/>
          <p:cNvSpPr txBox="1"/>
          <p:nvPr>
            <p:ph type="title"/>
          </p:nvPr>
        </p:nvSpPr>
        <p:spPr>
          <a:xfrm>
            <a:off x="831851" y="4094024"/>
            <a:ext cx="10515600" cy="115425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entury Gothic"/>
              <a:buNone/>
              <a:defRPr b="1" i="0" sz="36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5"/>
          <p:cNvSpPr txBox="1"/>
          <p:nvPr>
            <p:ph idx="1" type="body"/>
          </p:nvPr>
        </p:nvSpPr>
        <p:spPr>
          <a:xfrm>
            <a:off x="831851" y="5275269"/>
            <a:ext cx="10515600" cy="10354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0" i="0" sz="1800" u="none" cap="none" strike="noStrike">
                <a:solidFill>
                  <a:srgbClr val="888888"/>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526470" y="365126"/>
            <a:ext cx="11139060" cy="59230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6"/>
          <p:cNvSpPr txBox="1"/>
          <p:nvPr>
            <p:ph idx="1" type="body"/>
          </p:nvPr>
        </p:nvSpPr>
        <p:spPr>
          <a:xfrm>
            <a:off x="762000" y="1825625"/>
            <a:ext cx="52324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6197600" y="1825625"/>
            <a:ext cx="5225469"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nvSpPr>
        <p:spPr>
          <a:xfrm>
            <a:off x="8548000" y="365125"/>
            <a:ext cx="3262800" cy="594300"/>
          </a:xfrm>
          <a:prstGeom prst="rect">
            <a:avLst/>
          </a:prstGeom>
          <a:noFill/>
          <a:ln>
            <a:noFill/>
          </a:ln>
        </p:spPr>
        <p:txBody>
          <a:bodyPr anchorCtr="0" anchor="t" bIns="91425" lIns="91425" spcFirstLastPara="1" rIns="91425" wrap="square" tIns="91425">
            <a:noAutofit/>
          </a:bodyPr>
          <a:lstStyle/>
          <a:p>
            <a:pPr indent="0" lvl="0" marL="45720" rtl="0" algn="l">
              <a:lnSpc>
                <a:spcPct val="90000"/>
              </a:lnSpc>
              <a:spcBef>
                <a:spcPts val="0"/>
              </a:spcBef>
              <a:spcAft>
                <a:spcPts val="0"/>
              </a:spcAft>
              <a:buNone/>
            </a:pPr>
            <a:r>
              <a:rPr b="1" lang="en-US" sz="3600">
                <a:solidFill>
                  <a:schemeClr val="accent4"/>
                </a:solidFill>
                <a:latin typeface="Century Gothic"/>
                <a:ea typeface="Century Gothic"/>
                <a:cs typeface="Century Gothic"/>
                <a:sym typeface="Century Gothic"/>
              </a:rPr>
              <a:t>ITS DevCollab</a:t>
            </a:r>
            <a:endParaRPr b="1" sz="3600">
              <a:solidFill>
                <a:schemeClr val="accent4"/>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Blocks + Picture">
  <p:cSld name="Two Content Blocks + Picture">
    <p:spTree>
      <p:nvGrpSpPr>
        <p:cNvPr id="38" name="Shape 38"/>
        <p:cNvGrpSpPr/>
        <p:nvPr/>
      </p:nvGrpSpPr>
      <p:grpSpPr>
        <a:xfrm>
          <a:off x="0" y="0"/>
          <a:ext cx="0" cy="0"/>
          <a:chOff x="0" y="0"/>
          <a:chExt cx="0" cy="0"/>
        </a:xfrm>
      </p:grpSpPr>
      <p:sp>
        <p:nvSpPr>
          <p:cNvPr id="39" name="Google Shape;39;p7"/>
          <p:cNvSpPr txBox="1"/>
          <p:nvPr>
            <p:ph type="title"/>
          </p:nvPr>
        </p:nvSpPr>
        <p:spPr>
          <a:xfrm>
            <a:off x="526470" y="365126"/>
            <a:ext cx="11139060" cy="59230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7"/>
          <p:cNvSpPr txBox="1"/>
          <p:nvPr>
            <p:ph idx="1" type="body"/>
          </p:nvPr>
        </p:nvSpPr>
        <p:spPr>
          <a:xfrm>
            <a:off x="762000" y="2284267"/>
            <a:ext cx="5232400" cy="147803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2" type="body"/>
          </p:nvPr>
        </p:nvSpPr>
        <p:spPr>
          <a:xfrm>
            <a:off x="762000" y="4365771"/>
            <a:ext cx="5232400" cy="181119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3" type="body"/>
          </p:nvPr>
        </p:nvSpPr>
        <p:spPr>
          <a:xfrm>
            <a:off x="762000" y="3906838"/>
            <a:ext cx="5232400" cy="4587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1"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1"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4" type="body"/>
          </p:nvPr>
        </p:nvSpPr>
        <p:spPr>
          <a:xfrm>
            <a:off x="762000" y="1825481"/>
            <a:ext cx="5232400" cy="4587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1"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1"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7"/>
          <p:cNvSpPr/>
          <p:nvPr>
            <p:ph idx="5" type="pic"/>
          </p:nvPr>
        </p:nvSpPr>
        <p:spPr>
          <a:xfrm>
            <a:off x="6221073" y="1825625"/>
            <a:ext cx="5181600" cy="43513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1"/>
              </a:buClr>
              <a:buSzPts val="2800"/>
              <a:buFont typeface="Arial"/>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nvSpPr>
        <p:spPr>
          <a:xfrm>
            <a:off x="8548000" y="365125"/>
            <a:ext cx="3262800" cy="594300"/>
          </a:xfrm>
          <a:prstGeom prst="rect">
            <a:avLst/>
          </a:prstGeom>
          <a:noFill/>
          <a:ln>
            <a:noFill/>
          </a:ln>
        </p:spPr>
        <p:txBody>
          <a:bodyPr anchorCtr="0" anchor="t" bIns="91425" lIns="91425" spcFirstLastPara="1" rIns="91425" wrap="square" tIns="91425">
            <a:noAutofit/>
          </a:bodyPr>
          <a:lstStyle/>
          <a:p>
            <a:pPr indent="0" lvl="0" marL="45720" rtl="0" algn="l">
              <a:lnSpc>
                <a:spcPct val="90000"/>
              </a:lnSpc>
              <a:spcBef>
                <a:spcPts val="0"/>
              </a:spcBef>
              <a:spcAft>
                <a:spcPts val="0"/>
              </a:spcAft>
              <a:buNone/>
            </a:pPr>
            <a:r>
              <a:rPr b="1" lang="en-US" sz="3600">
                <a:solidFill>
                  <a:schemeClr val="accent4"/>
                </a:solidFill>
                <a:latin typeface="Century Gothic"/>
                <a:ea typeface="Century Gothic"/>
                <a:cs typeface="Century Gothic"/>
                <a:sym typeface="Century Gothic"/>
              </a:rPr>
              <a:t>ITS DevCollab</a:t>
            </a:r>
            <a:endParaRPr b="1" sz="3600">
              <a:solidFill>
                <a:schemeClr val="accent4"/>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solidFill>
          <a:schemeClr val="dk2"/>
        </a:solidFill>
      </p:bgPr>
    </p:bg>
    <p:spTree>
      <p:nvGrpSpPr>
        <p:cNvPr id="46" name="Shape 46"/>
        <p:cNvGrpSpPr/>
        <p:nvPr/>
      </p:nvGrpSpPr>
      <p:grpSpPr>
        <a:xfrm>
          <a:off x="0" y="0"/>
          <a:ext cx="0" cy="0"/>
          <a:chOff x="0" y="0"/>
          <a:chExt cx="0" cy="0"/>
        </a:xfrm>
      </p:grpSpPr>
      <p:sp>
        <p:nvSpPr>
          <p:cNvPr id="47" name="Google Shape;47;p8"/>
          <p:cNvSpPr/>
          <p:nvPr/>
        </p:nvSpPr>
        <p:spPr>
          <a:xfrm>
            <a:off x="0" y="6165275"/>
            <a:ext cx="12192000" cy="69272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48" name="Google Shape;48;p8"/>
          <p:cNvPicPr preferRelativeResize="0"/>
          <p:nvPr/>
        </p:nvPicPr>
        <p:blipFill rotWithShape="1">
          <a:blip r:embed="rId2">
            <a:alphaModFix/>
          </a:blip>
          <a:srcRect b="0" l="0" r="0" t="0"/>
          <a:stretch/>
        </p:blipFill>
        <p:spPr>
          <a:xfrm>
            <a:off x="2425700" y="3155950"/>
            <a:ext cx="7340600" cy="546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Rows Two Columns">
  <p:cSld name="Two Rows Two Columns">
    <p:spTree>
      <p:nvGrpSpPr>
        <p:cNvPr id="49" name="Shape 49"/>
        <p:cNvGrpSpPr/>
        <p:nvPr/>
      </p:nvGrpSpPr>
      <p:grpSpPr>
        <a:xfrm>
          <a:off x="0" y="0"/>
          <a:ext cx="0" cy="0"/>
          <a:chOff x="0" y="0"/>
          <a:chExt cx="0" cy="0"/>
        </a:xfrm>
      </p:grpSpPr>
      <p:sp>
        <p:nvSpPr>
          <p:cNvPr id="50" name="Google Shape;50;p9"/>
          <p:cNvSpPr txBox="1"/>
          <p:nvPr>
            <p:ph type="title"/>
          </p:nvPr>
        </p:nvSpPr>
        <p:spPr>
          <a:xfrm>
            <a:off x="526470" y="365126"/>
            <a:ext cx="11139060" cy="59230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9"/>
          <p:cNvSpPr txBox="1"/>
          <p:nvPr>
            <p:ph idx="1" type="body"/>
          </p:nvPr>
        </p:nvSpPr>
        <p:spPr>
          <a:xfrm>
            <a:off x="762000" y="2284267"/>
            <a:ext cx="5232400" cy="147803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2" type="body"/>
          </p:nvPr>
        </p:nvSpPr>
        <p:spPr>
          <a:xfrm>
            <a:off x="762000" y="4365771"/>
            <a:ext cx="5232400" cy="181119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9"/>
          <p:cNvSpPr txBox="1"/>
          <p:nvPr>
            <p:ph idx="3" type="body"/>
          </p:nvPr>
        </p:nvSpPr>
        <p:spPr>
          <a:xfrm>
            <a:off x="762000" y="3906838"/>
            <a:ext cx="5232400" cy="4587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1"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1"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9"/>
          <p:cNvSpPr txBox="1"/>
          <p:nvPr>
            <p:ph idx="4" type="body"/>
          </p:nvPr>
        </p:nvSpPr>
        <p:spPr>
          <a:xfrm>
            <a:off x="762000" y="1825481"/>
            <a:ext cx="5232400" cy="4587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1"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1"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9"/>
          <p:cNvSpPr txBox="1"/>
          <p:nvPr>
            <p:ph idx="5" type="body"/>
          </p:nvPr>
        </p:nvSpPr>
        <p:spPr>
          <a:xfrm>
            <a:off x="6236853" y="2284122"/>
            <a:ext cx="5156200" cy="147803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9"/>
          <p:cNvSpPr txBox="1"/>
          <p:nvPr>
            <p:ph idx="6" type="body"/>
          </p:nvPr>
        </p:nvSpPr>
        <p:spPr>
          <a:xfrm>
            <a:off x="6236853" y="4365626"/>
            <a:ext cx="5156200" cy="181119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9"/>
          <p:cNvSpPr txBox="1"/>
          <p:nvPr>
            <p:ph idx="7" type="body"/>
          </p:nvPr>
        </p:nvSpPr>
        <p:spPr>
          <a:xfrm>
            <a:off x="6236853" y="3906694"/>
            <a:ext cx="5156200" cy="4587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1"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1"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9"/>
          <p:cNvSpPr txBox="1"/>
          <p:nvPr>
            <p:ph idx="8" type="body"/>
          </p:nvPr>
        </p:nvSpPr>
        <p:spPr>
          <a:xfrm>
            <a:off x="6236853" y="1825336"/>
            <a:ext cx="5156200" cy="4587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1"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1"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1"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nvSpPr>
        <p:spPr>
          <a:xfrm>
            <a:off x="8548000" y="365125"/>
            <a:ext cx="3262800" cy="594300"/>
          </a:xfrm>
          <a:prstGeom prst="rect">
            <a:avLst/>
          </a:prstGeom>
          <a:noFill/>
          <a:ln>
            <a:noFill/>
          </a:ln>
        </p:spPr>
        <p:txBody>
          <a:bodyPr anchorCtr="0" anchor="t" bIns="91425" lIns="91425" spcFirstLastPara="1" rIns="91425" wrap="square" tIns="91425">
            <a:noAutofit/>
          </a:bodyPr>
          <a:lstStyle/>
          <a:p>
            <a:pPr indent="0" lvl="0" marL="45720" rtl="0" algn="l">
              <a:lnSpc>
                <a:spcPct val="90000"/>
              </a:lnSpc>
              <a:spcBef>
                <a:spcPts val="0"/>
              </a:spcBef>
              <a:spcAft>
                <a:spcPts val="0"/>
              </a:spcAft>
              <a:buNone/>
            </a:pPr>
            <a:r>
              <a:rPr b="1" lang="en-US" sz="3600">
                <a:solidFill>
                  <a:schemeClr val="accent4"/>
                </a:solidFill>
                <a:latin typeface="Century Gothic"/>
                <a:ea typeface="Century Gothic"/>
                <a:cs typeface="Century Gothic"/>
                <a:sym typeface="Century Gothic"/>
              </a:rPr>
              <a:t>ITS DevCollab</a:t>
            </a:r>
            <a:endParaRPr b="1" sz="3600">
              <a:solidFill>
                <a:schemeClr val="accent4"/>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Titles">
  <p:cSld name="Two Columns with Titles">
    <p:spTree>
      <p:nvGrpSpPr>
        <p:cNvPr id="60" name="Shape 60"/>
        <p:cNvGrpSpPr/>
        <p:nvPr/>
      </p:nvGrpSpPr>
      <p:grpSpPr>
        <a:xfrm>
          <a:off x="0" y="0"/>
          <a:ext cx="0" cy="0"/>
          <a:chOff x="0" y="0"/>
          <a:chExt cx="0" cy="0"/>
        </a:xfrm>
      </p:grpSpPr>
      <p:sp>
        <p:nvSpPr>
          <p:cNvPr id="61" name="Google Shape;61;p10"/>
          <p:cNvSpPr txBox="1"/>
          <p:nvPr>
            <p:ph idx="1" type="body"/>
          </p:nvPr>
        </p:nvSpPr>
        <p:spPr>
          <a:xfrm>
            <a:off x="762001" y="1681163"/>
            <a:ext cx="5236633"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000"/>
              <a:buFont typeface="Arial"/>
              <a:buNone/>
              <a:defRPr b="1" i="0" sz="20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1" i="0" sz="18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2" name="Google Shape;62;p10"/>
          <p:cNvSpPr txBox="1"/>
          <p:nvPr>
            <p:ph idx="2" type="body"/>
          </p:nvPr>
        </p:nvSpPr>
        <p:spPr>
          <a:xfrm>
            <a:off x="762001" y="2505075"/>
            <a:ext cx="5236633" cy="368458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0"/>
          <p:cNvSpPr txBox="1"/>
          <p:nvPr>
            <p:ph idx="3" type="body"/>
          </p:nvPr>
        </p:nvSpPr>
        <p:spPr>
          <a:xfrm>
            <a:off x="6172200" y="1681163"/>
            <a:ext cx="5250869"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1" i="0" sz="2000" u="none" cap="none" strike="noStrike">
                <a:solidFill>
                  <a:schemeClr val="accent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accent1"/>
              </a:buClr>
              <a:buSzPts val="2000"/>
              <a:buFont typeface="Arial"/>
              <a:buNone/>
              <a:defRPr b="1" i="0" sz="20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accent1"/>
              </a:buClr>
              <a:buSzPts val="1800"/>
              <a:buFont typeface="Arial"/>
              <a:buNone/>
              <a:defRPr b="1" i="0" sz="18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entury Gothic"/>
                <a:ea typeface="Century Gothic"/>
                <a:cs typeface="Century Gothic"/>
                <a:sym typeface="Century Gothic"/>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 name="Google Shape;64;p10"/>
          <p:cNvSpPr txBox="1"/>
          <p:nvPr>
            <p:ph idx="4" type="body"/>
          </p:nvPr>
        </p:nvSpPr>
        <p:spPr>
          <a:xfrm>
            <a:off x="6172200" y="2505075"/>
            <a:ext cx="5250869" cy="368458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30200" lvl="1" marL="9144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type="title"/>
          </p:nvPr>
        </p:nvSpPr>
        <p:spPr>
          <a:xfrm>
            <a:off x="526470" y="365126"/>
            <a:ext cx="11139060" cy="59230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0"/>
          <p:cNvSpPr txBox="1"/>
          <p:nvPr/>
        </p:nvSpPr>
        <p:spPr>
          <a:xfrm>
            <a:off x="8548000" y="365125"/>
            <a:ext cx="3262800" cy="594300"/>
          </a:xfrm>
          <a:prstGeom prst="rect">
            <a:avLst/>
          </a:prstGeom>
          <a:noFill/>
          <a:ln>
            <a:noFill/>
          </a:ln>
        </p:spPr>
        <p:txBody>
          <a:bodyPr anchorCtr="0" anchor="t" bIns="91425" lIns="91425" spcFirstLastPara="1" rIns="91425" wrap="square" tIns="91425">
            <a:noAutofit/>
          </a:bodyPr>
          <a:lstStyle/>
          <a:p>
            <a:pPr indent="0" lvl="0" marL="45720" rtl="0" algn="l">
              <a:lnSpc>
                <a:spcPct val="90000"/>
              </a:lnSpc>
              <a:spcBef>
                <a:spcPts val="0"/>
              </a:spcBef>
              <a:spcAft>
                <a:spcPts val="0"/>
              </a:spcAft>
              <a:buNone/>
            </a:pPr>
            <a:r>
              <a:rPr b="1" lang="en-US" sz="3600">
                <a:solidFill>
                  <a:schemeClr val="accent4"/>
                </a:solidFill>
                <a:latin typeface="Century Gothic"/>
                <a:ea typeface="Century Gothic"/>
                <a:cs typeface="Century Gothic"/>
                <a:sym typeface="Century Gothic"/>
              </a:rPr>
              <a:t>ITS DevCollab</a:t>
            </a:r>
            <a:endParaRPr b="1" sz="3600">
              <a:solidFill>
                <a:schemeClr val="accent4"/>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26470" y="365126"/>
            <a:ext cx="11139060" cy="59230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2647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1"/>
          <p:cNvPicPr preferRelativeResize="0"/>
          <p:nvPr/>
        </p:nvPicPr>
        <p:blipFill rotWithShape="1">
          <a:blip r:embed="rId1">
            <a:alphaModFix/>
          </a:blip>
          <a:srcRect b="1371" l="0" r="0" t="1371"/>
          <a:stretch/>
        </p:blipFill>
        <p:spPr>
          <a:xfrm>
            <a:off x="9402403" y="6459142"/>
            <a:ext cx="2576624" cy="187879"/>
          </a:xfrm>
          <a:prstGeom prst="rect">
            <a:avLst/>
          </a:prstGeom>
          <a:noFill/>
          <a:ln>
            <a:noFill/>
          </a:ln>
        </p:spPr>
      </p:pic>
      <p:sp>
        <p:nvSpPr>
          <p:cNvPr id="13" name="Google Shape;13;p1"/>
          <p:cNvSpPr txBox="1"/>
          <p:nvPr/>
        </p:nvSpPr>
        <p:spPr>
          <a:xfrm>
            <a:off x="188175" y="6391538"/>
            <a:ext cx="4655400" cy="323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1000">
                <a:solidFill>
                  <a:schemeClr val="dk2"/>
                </a:solidFill>
                <a:latin typeface="Century Gothic"/>
                <a:ea typeface="Century Gothic"/>
                <a:cs typeface="Century Gothic"/>
                <a:sym typeface="Century Gothic"/>
              </a:rPr>
              <a:t>Information Technology Services</a:t>
            </a:r>
            <a:endParaRPr sz="1000">
              <a:solidFill>
                <a:schemeClr val="dk2"/>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google.com/search?q=uk+home+office+accessibility+posters&amp;oq=uk+home+office+access&amp;gs_lcrp=EgZjaHJvbWUqBwgAEAAYgAQyBwgAEAAYgAQyBggBEEUYOTIICAIQABgWGB4yCAgDEAAYFhgeMggIBBAAGBYYHjIGCAUQRRhAMgYIBhBFGEAyBggHEEUYQNIBCDMxOTVqMGo3qAIAsAIA&amp;sourceid=chrome&amp;ie=UTF-8#:~:text=A%20set%20of,%E2%80%BA%20accessibility%2Dpos..." TargetMode="External"/><Relationship Id="rId4" Type="http://schemas.openxmlformats.org/officeDocument/2006/relationships/image" Target="../media/image4.png"/><Relationship Id="rId5" Type="http://schemas.openxmlformats.org/officeDocument/2006/relationships/hyperlink" Target="https://www.google.com/search?q=uk+home+office+accessibility+posters&amp;oq=uk+home+office+access&amp;gs_lcrp=EgZjaHJvbWUqBwgAEAAYgAQyBwgAEAAYgAQyBggBEEUYOTIICAIQABgWGB4yCAgDEAAYFhgeMggIBBAAGBYYHjIGCAUQRRhAMgYIBhBFGEAyBggHEEUYQNIBCDMxOTVqMGo3qAIAsAIA&amp;sourceid=chrome&amp;ie=UTF-8#:~:text=A%20set%20of,%E2%80%BA%20accessibility%2Dpos..." TargetMode="External"/><Relationship Id="rId6" Type="http://schemas.openxmlformats.org/officeDocument/2006/relationships/hyperlink" Target="https://www.google.com/search?q=uk+home+office+accessibility+posters&amp;oq=uk+home+office+access&amp;gs_lcrp=EgZjaHJvbWUqBwgAEAAYgAQyBwgAEAAYgAQyBggBEEUYOTIICAIQABgWGB4yCAgDEAAYFhgeMggIBBAAGBYYHjIGCAUQRRhAMgYIBhBFGEAyBggHEEUYQNIBCDMxOTVqMGo3qAIAsAIA&amp;sourceid=chrome&amp;ie=UTF-8#:~:text=A%20set%20of,%E2%80%BA%20accessibility%2Dpos..." TargetMode="External"/><Relationship Id="rId7" Type="http://schemas.openxmlformats.org/officeDocument/2006/relationships/hyperlink" Target="https://www.google.com/search?q=uk+home+office+accessibility+posters&amp;oq=uk+home+office+access&amp;gs_lcrp=EgZjaHJvbWUqBwgAEAAYgAQyBwgAEAAYgAQyBggBEEUYOTIICAIQABgWGB4yCAgDEAAYFhgeMggIBBAAGBYYHjIGCAUQRRhAMgYIBhBFGEAyBggHEEUYQNIBCDMxOTVqMGo3qAIAsAIA&amp;sourceid=chrome&amp;ie=UTF-8#:~:text=A%20set%20of,%E2%80%BA%20accessibility%2Dpos..." TargetMode="External"/><Relationship Id="rId8" Type="http://schemas.openxmlformats.org/officeDocument/2006/relationships/hyperlink" Target="https://www.google.com/search?q=uk+home+office+accessibility+posters&amp;oq=uk+home+office+access&amp;gs_lcrp=EgZjaHJvbWUqBwgAEAAYgAQyBwgAEAAYgAQyBggBEEUYOTIICAIQABgWGB4yCAgDEAAYFhgeMggIBBAAGBYYHjIGCAUQRRhAMgYIBhBFGEAyBggHEEUYQNIBCDMxOTVqMGo3qAIAsAIA&amp;sourceid=chrome&amp;ie=UTF-8#:~:text=A%20set%20of,%E2%80%BA%20accessibility%2Dpo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accessaces.com/the-problem-with-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makeitfable.com/" TargetMode="External"/><Relationship Id="rId4" Type="http://schemas.openxmlformats.org/officeDocument/2006/relationships/image" Target="../media/image8.png"/><Relationship Id="rId5" Type="http://schemas.openxmlformats.org/officeDocument/2006/relationships/hyperlink" Target="https://knowbility.org/services?gad_source=1&amp;gad_campaignid=21982984778&amp;gbraid=0AAAAAD_P2aMHcAEr6XKRiOXZ-K39Om8EN&amp;gclid=Cj0KCQjwrPHABhCIARIsAFW2XBO4mPNOVVVGlFjbLDw3J5fgyaIrdX-S2LREvAW5JzBI87GI2JAliqMaAhsrEALw_wcB" TargetMode="External"/><Relationship Id="rId6" Type="http://schemas.openxmlformats.org/officeDocument/2006/relationships/image" Target="../media/image6.png"/><Relationship Id="rId7" Type="http://schemas.openxmlformats.org/officeDocument/2006/relationships/hyperlink" Target="https://uctech.slack.com/signup" TargetMode="External"/><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ctrTitle"/>
          </p:nvPr>
        </p:nvSpPr>
        <p:spPr>
          <a:xfrm>
            <a:off x="423745" y="1539061"/>
            <a:ext cx="11269500" cy="922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Century Gothic"/>
              <a:buNone/>
            </a:pPr>
            <a:r>
              <a:rPr lang="en-US"/>
              <a:t>Beyond Compliance:</a:t>
            </a:r>
            <a:br>
              <a:rPr lang="en-US"/>
            </a:br>
            <a:r>
              <a:rPr lang="en-US"/>
              <a:t>What Not to Do (and What True Inclusion Requires)</a:t>
            </a:r>
            <a:endParaRPr/>
          </a:p>
          <a:p>
            <a:pPr indent="0" lvl="0" marL="0" marR="0" rtl="0" algn="l">
              <a:lnSpc>
                <a:spcPct val="90000"/>
              </a:lnSpc>
              <a:spcBef>
                <a:spcPts val="0"/>
              </a:spcBef>
              <a:spcAft>
                <a:spcPts val="0"/>
              </a:spcAft>
              <a:buClr>
                <a:schemeClr val="lt1"/>
              </a:buClr>
              <a:buSzPts val="3600"/>
              <a:buFont typeface="Century Gothic"/>
              <a:buNone/>
            </a:pPr>
            <a:r>
              <a:t/>
            </a:r>
            <a:endParaRPr/>
          </a:p>
        </p:txBody>
      </p:sp>
      <p:sp>
        <p:nvSpPr>
          <p:cNvPr id="94" name="Google Shape;94;p17"/>
          <p:cNvSpPr txBox="1"/>
          <p:nvPr>
            <p:ph idx="1" type="subTitle"/>
          </p:nvPr>
        </p:nvSpPr>
        <p:spPr>
          <a:xfrm>
            <a:off x="423745" y="2553763"/>
            <a:ext cx="11269500" cy="89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800"/>
              <a:buFont typeface="Arial"/>
              <a:buNone/>
            </a:pPr>
            <a:r>
              <a:rPr lang="en-US"/>
              <a:t>Content Editors &amp; Developers | Accessibility Best Practices</a:t>
            </a:r>
            <a:endParaRPr/>
          </a:p>
          <a:p>
            <a:pPr indent="0" lvl="0" marL="0" marR="0" rtl="0" algn="l">
              <a:lnSpc>
                <a:spcPct val="90000"/>
              </a:lnSpc>
              <a:spcBef>
                <a:spcPts val="0"/>
              </a:spcBef>
              <a:spcAft>
                <a:spcPts val="0"/>
              </a:spcAft>
              <a:buClr>
                <a:schemeClr val="accent1"/>
              </a:buClr>
              <a:buSzPts val="2800"/>
              <a:buFont typeface="Arial"/>
              <a:buNone/>
            </a:pPr>
            <a:r>
              <a:t/>
            </a:r>
            <a:endParaRPr/>
          </a:p>
        </p:txBody>
      </p:sp>
      <p:sp>
        <p:nvSpPr>
          <p:cNvPr id="95" name="Google Shape;95;p17"/>
          <p:cNvSpPr txBox="1"/>
          <p:nvPr>
            <p:ph idx="2" type="body"/>
          </p:nvPr>
        </p:nvSpPr>
        <p:spPr>
          <a:xfrm>
            <a:off x="423750" y="320050"/>
            <a:ext cx="1453200" cy="275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900"/>
              <a:buFont typeface="Arial"/>
              <a:buNone/>
            </a:pPr>
            <a:r>
              <a:rPr lang="en-US"/>
              <a:t>05/15/2025</a:t>
            </a:r>
            <a:endParaRPr b="0" i="0" sz="900" u="none" cap="none" strike="noStrike">
              <a:solidFill>
                <a:schemeClr val="lt1"/>
              </a:solidFill>
              <a:latin typeface="Century Gothic"/>
              <a:ea typeface="Century Gothic"/>
              <a:cs typeface="Century Gothic"/>
              <a:sym typeface="Century Gothic"/>
            </a:endParaRPr>
          </a:p>
        </p:txBody>
      </p:sp>
      <p:sp>
        <p:nvSpPr>
          <p:cNvPr id="96" name="Google Shape;96;p17"/>
          <p:cNvSpPr txBox="1"/>
          <p:nvPr>
            <p:ph idx="3" type="body"/>
          </p:nvPr>
        </p:nvSpPr>
        <p:spPr>
          <a:xfrm>
            <a:off x="222984" y="6455664"/>
            <a:ext cx="5873100" cy="25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000"/>
              <a:buFont typeface="Arial"/>
              <a:buNone/>
            </a:pPr>
            <a:r>
              <a:rPr b="0" lang="en-US"/>
              <a:t>Information Technology Services</a:t>
            </a:r>
            <a:endParaRPr b="0" i="0" sz="1000" u="none" cap="none" strike="noStrike">
              <a:solidFill>
                <a:schemeClr val="lt1"/>
              </a:solidFill>
            </a:endParaRPr>
          </a:p>
        </p:txBody>
      </p:sp>
      <p:pic>
        <p:nvPicPr>
          <p:cNvPr descr="During the opening ceremony of the 2012 London Olympics, Tim Berners-Lee, the inventor of the World Wide Web, tweeted &quot;This is for everyone.&quot;. This phrase, part of the ceremony's celebration of his work and the digital revolution, was displayed on LED lights around the stadium and became a memorable moment. " id="97" name="Google Shape;97;p17"/>
          <p:cNvPicPr preferRelativeResize="0"/>
          <p:nvPr/>
        </p:nvPicPr>
        <p:blipFill rotWithShape="1">
          <a:blip r:embed="rId3">
            <a:alphaModFix/>
          </a:blip>
          <a:srcRect b="41008" l="0" r="0" t="15161"/>
          <a:stretch/>
        </p:blipFill>
        <p:spPr>
          <a:xfrm>
            <a:off x="2286250" y="3629476"/>
            <a:ext cx="7544501" cy="2017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526475" y="365125"/>
            <a:ext cx="11271000" cy="59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Don’t Treat Accessibility as an Afterthought</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0" lang="en-US" sz="2850">
                <a:solidFill>
                  <a:srgbClr val="052049"/>
                </a:solidFill>
              </a:rPr>
              <a:t>Do: Design &amp; Write with Accessibility in Mind from the Start</a:t>
            </a:r>
            <a:endParaRPr b="0" sz="2850">
              <a:solidFill>
                <a:srgbClr val="052049"/>
              </a:solidFill>
            </a:endParaRPr>
          </a:p>
          <a:p>
            <a:pPr indent="0" lvl="0" marL="0" rtl="0" algn="l">
              <a:lnSpc>
                <a:spcPct val="100000"/>
              </a:lnSpc>
              <a:spcBef>
                <a:spcPts val="1500"/>
              </a:spcBef>
              <a:spcAft>
                <a:spcPts val="0"/>
              </a:spcAft>
              <a:buNone/>
            </a:pPr>
            <a:r>
              <a:rPr lang="en-US" sz="1650">
                <a:solidFill>
                  <a:srgbClr val="052049"/>
                </a:solidFill>
              </a:rPr>
              <a:t>Practical Tips:</a:t>
            </a:r>
            <a:endParaRPr sz="1650">
              <a:solidFill>
                <a:srgbClr val="052049"/>
              </a:solidFill>
            </a:endParaRPr>
          </a:p>
          <a:p>
            <a:pPr indent="-333375" lvl="0" marL="457200" rtl="0" algn="l">
              <a:lnSpc>
                <a:spcPct val="100000"/>
              </a:lnSpc>
              <a:spcBef>
                <a:spcPts val="2250"/>
              </a:spcBef>
              <a:spcAft>
                <a:spcPts val="0"/>
              </a:spcAft>
              <a:buClr>
                <a:srgbClr val="052049"/>
              </a:buClr>
              <a:buSzPts val="1650"/>
              <a:buChar char="●"/>
            </a:pPr>
            <a:r>
              <a:rPr b="0" lang="en-US" sz="1650">
                <a:solidFill>
                  <a:srgbClr val="052049"/>
                </a:solidFill>
              </a:rPr>
              <a:t>Accessibility should be </a:t>
            </a:r>
            <a:r>
              <a:rPr lang="en-US" sz="1650">
                <a:solidFill>
                  <a:srgbClr val="052049"/>
                </a:solidFill>
              </a:rPr>
              <a:t>baked into</a:t>
            </a:r>
            <a:r>
              <a:rPr b="0" lang="en-US" sz="1650">
                <a:solidFill>
                  <a:srgbClr val="052049"/>
                </a:solidFill>
              </a:rPr>
              <a:t> design, development, and content creation—not patched on later.</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Content editors: Use </a:t>
            </a:r>
            <a:r>
              <a:rPr lang="en-US" sz="1650">
                <a:solidFill>
                  <a:srgbClr val="052049"/>
                </a:solidFill>
              </a:rPr>
              <a:t>clear, concise language</a:t>
            </a:r>
            <a:r>
              <a:rPr b="0" lang="en-US" sz="1650">
                <a:solidFill>
                  <a:srgbClr val="052049"/>
                </a:solidFill>
              </a:rPr>
              <a:t>, proper heading structures, and alternative text for images.</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Developers: Implement </a:t>
            </a:r>
            <a:r>
              <a:rPr lang="en-US" sz="1650">
                <a:solidFill>
                  <a:srgbClr val="052049"/>
                </a:solidFill>
              </a:rPr>
              <a:t>semantic HTML, keyboard navigation, and ARIA roles only when necessary</a:t>
            </a:r>
            <a:r>
              <a:rPr b="0" lang="en-US" sz="1650">
                <a:solidFill>
                  <a:srgbClr val="052049"/>
                </a:solidFill>
              </a:rPr>
              <a:t>—not as a substitute for correct markup.</a:t>
            </a:r>
            <a:endParaRPr b="0" sz="1650">
              <a:solidFill>
                <a:srgbClr val="052049"/>
              </a:solidFill>
            </a:endParaRPr>
          </a:p>
          <a:p>
            <a:pPr indent="0" lvl="0" marL="457200" rtl="0" algn="l">
              <a:lnSpc>
                <a:spcPct val="100000"/>
              </a:lnSpc>
              <a:spcBef>
                <a:spcPts val="2250"/>
              </a:spcBef>
              <a:spcAft>
                <a:spcPts val="2250"/>
              </a:spcAft>
              <a:buNone/>
            </a:pPr>
            <a:r>
              <a:t/>
            </a:r>
            <a:endParaRPr sz="1650">
              <a:solidFill>
                <a:srgbClr val="05204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526475" y="365125"/>
            <a:ext cx="11271000" cy="59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Don't assume all users interact with your design the same way</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0" lang="en-US" sz="2850">
                <a:solidFill>
                  <a:srgbClr val="052049"/>
                </a:solidFill>
              </a:rPr>
              <a:t>Do</a:t>
            </a:r>
            <a:r>
              <a:rPr b="0" lang="en-US" sz="2850">
                <a:solidFill>
                  <a:srgbClr val="052049"/>
                </a:solidFill>
              </a:rPr>
              <a:t>:</a:t>
            </a:r>
            <a:r>
              <a:rPr b="0" lang="en-US" sz="2850">
                <a:solidFill>
                  <a:srgbClr val="052049"/>
                </a:solidFill>
              </a:rPr>
              <a:t> Design for users...</a:t>
            </a:r>
            <a:endParaRPr b="0" sz="2850">
              <a:solidFill>
                <a:srgbClr val="052049"/>
              </a:solidFill>
            </a:endParaRPr>
          </a:p>
          <a:p>
            <a:pPr indent="-304800" lvl="0" marL="457200" rtl="0" algn="l">
              <a:lnSpc>
                <a:spcPct val="150000"/>
              </a:lnSpc>
              <a:spcBef>
                <a:spcPts val="1500"/>
              </a:spcBef>
              <a:spcAft>
                <a:spcPts val="0"/>
              </a:spcAft>
              <a:buClr>
                <a:srgbClr val="172B4D"/>
              </a:buClr>
              <a:buSzPts val="1200"/>
              <a:buFont typeface="Arial"/>
              <a:buChar char="●"/>
            </a:pPr>
            <a:r>
              <a:rPr b="0" lang="en-US" sz="2200">
                <a:solidFill>
                  <a:srgbClr val="172B4D"/>
                </a:solidFill>
                <a:highlight>
                  <a:schemeClr val="lt1"/>
                </a:highlight>
              </a:rPr>
              <a:t>on the autistic spectrum</a:t>
            </a:r>
            <a:endParaRPr b="0" sz="2200">
              <a:solidFill>
                <a:srgbClr val="172B4D"/>
              </a:solidFill>
              <a:highlight>
                <a:schemeClr val="lt1"/>
              </a:highlight>
            </a:endParaRPr>
          </a:p>
          <a:p>
            <a:pPr indent="-304800" lvl="0" marL="457200" rtl="0" algn="l">
              <a:lnSpc>
                <a:spcPct val="150000"/>
              </a:lnSpc>
              <a:spcBef>
                <a:spcPts val="0"/>
              </a:spcBef>
              <a:spcAft>
                <a:spcPts val="0"/>
              </a:spcAft>
              <a:buClr>
                <a:srgbClr val="172B4D"/>
              </a:buClr>
              <a:buSzPts val="1200"/>
              <a:buFont typeface="Arial"/>
              <a:buChar char="●"/>
            </a:pPr>
            <a:r>
              <a:rPr b="0" lang="en-US" sz="2200">
                <a:solidFill>
                  <a:srgbClr val="172B4D"/>
                </a:solidFill>
                <a:highlight>
                  <a:schemeClr val="lt1"/>
                </a:highlight>
              </a:rPr>
              <a:t>of screen readers</a:t>
            </a:r>
            <a:endParaRPr b="0" sz="2200">
              <a:solidFill>
                <a:srgbClr val="172B4D"/>
              </a:solidFill>
              <a:highlight>
                <a:schemeClr val="lt1"/>
              </a:highlight>
            </a:endParaRPr>
          </a:p>
          <a:p>
            <a:pPr indent="-304800" lvl="0" marL="457200" rtl="0" algn="l">
              <a:lnSpc>
                <a:spcPct val="150000"/>
              </a:lnSpc>
              <a:spcBef>
                <a:spcPts val="0"/>
              </a:spcBef>
              <a:spcAft>
                <a:spcPts val="0"/>
              </a:spcAft>
              <a:buClr>
                <a:srgbClr val="172B4D"/>
              </a:buClr>
              <a:buSzPts val="1200"/>
              <a:buFont typeface="Arial"/>
              <a:buChar char="●"/>
            </a:pPr>
            <a:r>
              <a:rPr b="0" lang="en-US" sz="2200">
                <a:solidFill>
                  <a:srgbClr val="172B4D"/>
                </a:solidFill>
                <a:highlight>
                  <a:schemeClr val="lt1"/>
                </a:highlight>
              </a:rPr>
              <a:t>with low vision</a:t>
            </a:r>
            <a:endParaRPr b="0" sz="2200">
              <a:solidFill>
                <a:srgbClr val="172B4D"/>
              </a:solidFill>
              <a:highlight>
                <a:schemeClr val="lt1"/>
              </a:highlight>
            </a:endParaRPr>
          </a:p>
          <a:p>
            <a:pPr indent="-304800" lvl="0" marL="457200" rtl="0" algn="l">
              <a:lnSpc>
                <a:spcPct val="150000"/>
              </a:lnSpc>
              <a:spcBef>
                <a:spcPts val="0"/>
              </a:spcBef>
              <a:spcAft>
                <a:spcPts val="0"/>
              </a:spcAft>
              <a:buClr>
                <a:srgbClr val="172B4D"/>
              </a:buClr>
              <a:buSzPts val="1200"/>
              <a:buFont typeface="Arial"/>
              <a:buChar char="●"/>
            </a:pPr>
            <a:r>
              <a:rPr b="0" lang="en-US" sz="2200">
                <a:solidFill>
                  <a:srgbClr val="172B4D"/>
                </a:solidFill>
                <a:highlight>
                  <a:schemeClr val="lt1"/>
                </a:highlight>
              </a:rPr>
              <a:t>with dyslexia</a:t>
            </a:r>
            <a:endParaRPr b="0" sz="2200">
              <a:solidFill>
                <a:srgbClr val="172B4D"/>
              </a:solidFill>
              <a:highlight>
                <a:schemeClr val="lt1"/>
              </a:highlight>
            </a:endParaRPr>
          </a:p>
          <a:p>
            <a:pPr indent="-304800" lvl="0" marL="457200" rtl="0" algn="l">
              <a:lnSpc>
                <a:spcPct val="150000"/>
              </a:lnSpc>
              <a:spcBef>
                <a:spcPts val="0"/>
              </a:spcBef>
              <a:spcAft>
                <a:spcPts val="0"/>
              </a:spcAft>
              <a:buClr>
                <a:srgbClr val="172B4D"/>
              </a:buClr>
              <a:buSzPts val="1200"/>
              <a:buFont typeface="Arial"/>
              <a:buChar char="●"/>
            </a:pPr>
            <a:r>
              <a:rPr b="0" lang="en-US" sz="2200">
                <a:solidFill>
                  <a:srgbClr val="172B4D"/>
                </a:solidFill>
                <a:highlight>
                  <a:schemeClr val="lt1"/>
                </a:highlight>
              </a:rPr>
              <a:t>with physical or motor disabilities</a:t>
            </a:r>
            <a:endParaRPr b="0" sz="2200">
              <a:solidFill>
                <a:srgbClr val="172B4D"/>
              </a:solidFill>
              <a:highlight>
                <a:schemeClr val="lt1"/>
              </a:highlight>
            </a:endParaRPr>
          </a:p>
          <a:p>
            <a:pPr indent="-304800" lvl="0" marL="457200" rtl="0" algn="l">
              <a:lnSpc>
                <a:spcPct val="150000"/>
              </a:lnSpc>
              <a:spcBef>
                <a:spcPts val="0"/>
              </a:spcBef>
              <a:spcAft>
                <a:spcPts val="0"/>
              </a:spcAft>
              <a:buClr>
                <a:srgbClr val="172B4D"/>
              </a:buClr>
              <a:buSzPts val="1200"/>
              <a:buFont typeface="Arial"/>
              <a:buChar char="●"/>
            </a:pPr>
            <a:r>
              <a:rPr b="0" lang="en-US" sz="2200">
                <a:solidFill>
                  <a:srgbClr val="172B4D"/>
                </a:solidFill>
                <a:highlight>
                  <a:schemeClr val="lt1"/>
                </a:highlight>
              </a:rPr>
              <a:t>who are deaf or hard of hearing</a:t>
            </a:r>
            <a:endParaRPr b="0" sz="2200">
              <a:solidFill>
                <a:srgbClr val="172B4D"/>
              </a:solidFill>
              <a:highlight>
                <a:schemeClr val="lt1"/>
              </a:highlight>
            </a:endParaRPr>
          </a:p>
          <a:p>
            <a:pPr indent="-304800" lvl="0" marL="457200" rtl="0" algn="l">
              <a:lnSpc>
                <a:spcPct val="150000"/>
              </a:lnSpc>
              <a:spcBef>
                <a:spcPts val="0"/>
              </a:spcBef>
              <a:spcAft>
                <a:spcPts val="0"/>
              </a:spcAft>
              <a:buClr>
                <a:srgbClr val="172B4D"/>
              </a:buClr>
              <a:buSzPts val="1200"/>
              <a:buFont typeface="Arial"/>
              <a:buChar char="●"/>
            </a:pPr>
            <a:r>
              <a:rPr b="0" lang="en-US" sz="2200">
                <a:solidFill>
                  <a:srgbClr val="172B4D"/>
                </a:solidFill>
                <a:highlight>
                  <a:schemeClr val="lt1"/>
                </a:highlight>
              </a:rPr>
              <a:t>with anxiety</a:t>
            </a:r>
            <a:endParaRPr b="0" sz="1650">
              <a:solidFill>
                <a:srgbClr val="052049"/>
              </a:solidFill>
            </a:endParaRPr>
          </a:p>
          <a:p>
            <a:pPr indent="0" lvl="0" marL="457200" rtl="0" algn="l">
              <a:lnSpc>
                <a:spcPct val="100000"/>
              </a:lnSpc>
              <a:spcBef>
                <a:spcPts val="0"/>
              </a:spcBef>
              <a:spcAft>
                <a:spcPts val="2250"/>
              </a:spcAft>
              <a:buNone/>
            </a:pPr>
            <a:r>
              <a:t/>
            </a:r>
            <a:endParaRPr sz="1650">
              <a:solidFill>
                <a:srgbClr val="052049"/>
              </a:solidFill>
            </a:endParaRPr>
          </a:p>
        </p:txBody>
      </p:sp>
      <p:pic>
        <p:nvPicPr>
          <p:cNvPr descr="A set of posters on how to design for accessibility" id="108" name="Google Shape;108;p19">
            <a:hlinkClick r:id="rId3"/>
          </p:cNvPr>
          <p:cNvPicPr preferRelativeResize="0"/>
          <p:nvPr/>
        </p:nvPicPr>
        <p:blipFill rotWithShape="1">
          <a:blip r:embed="rId4">
            <a:alphaModFix/>
          </a:blip>
          <a:srcRect b="2524" l="11566" r="12033" t="21889"/>
          <a:stretch/>
        </p:blipFill>
        <p:spPr>
          <a:xfrm>
            <a:off x="6869974" y="1229723"/>
            <a:ext cx="2655450" cy="3580576"/>
          </a:xfrm>
          <a:prstGeom prst="rect">
            <a:avLst/>
          </a:prstGeom>
          <a:noFill/>
          <a:ln>
            <a:noFill/>
          </a:ln>
        </p:spPr>
      </p:pic>
      <p:sp>
        <p:nvSpPr>
          <p:cNvPr id="109" name="Google Shape;109;p19"/>
          <p:cNvSpPr txBox="1"/>
          <p:nvPr/>
        </p:nvSpPr>
        <p:spPr>
          <a:xfrm>
            <a:off x="6869975" y="4810300"/>
            <a:ext cx="4906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u="sng">
                <a:solidFill>
                  <a:schemeClr val="hlink"/>
                </a:solidFill>
                <a:latin typeface="Century Gothic"/>
                <a:ea typeface="Century Gothic"/>
                <a:cs typeface="Century Gothic"/>
                <a:sym typeface="Century Gothic"/>
                <a:hlinkClick r:id="rId5"/>
              </a:rPr>
              <a:t>Resource Guide</a:t>
            </a:r>
            <a:r>
              <a:rPr lang="en-US" sz="2800" u="sng">
                <a:solidFill>
                  <a:schemeClr val="hlink"/>
                </a:solidFill>
                <a:latin typeface="Century Gothic"/>
                <a:ea typeface="Century Gothic"/>
                <a:cs typeface="Century Gothic"/>
                <a:sym typeface="Century Gothic"/>
                <a:hlinkClick r:id="rId6"/>
              </a:rPr>
              <a:t> : </a:t>
            </a:r>
            <a:br>
              <a:rPr lang="en-US" sz="2800" u="sng">
                <a:solidFill>
                  <a:schemeClr val="hlink"/>
                </a:solidFill>
                <a:latin typeface="Century Gothic"/>
                <a:ea typeface="Century Gothic"/>
                <a:cs typeface="Century Gothic"/>
                <a:sym typeface="Century Gothic"/>
                <a:hlinkClick r:id="rId7"/>
              </a:rPr>
            </a:br>
            <a:r>
              <a:rPr lang="en-US" sz="2800" u="sng">
                <a:solidFill>
                  <a:schemeClr val="hlink"/>
                </a:solidFill>
                <a:latin typeface="Century Gothic"/>
                <a:ea typeface="Century Gothic"/>
                <a:cs typeface="Century Gothic"/>
                <a:sym typeface="Century Gothic"/>
                <a:hlinkClick r:id="rId8"/>
              </a:rPr>
              <a:t>Dos and don'ts on designing for accessibility </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526475" y="365125"/>
            <a:ext cx="11271000" cy="59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Don’t Rely Solely on Mouse &amp; Touch Interactions</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0" lang="en-US" sz="2850">
                <a:solidFill>
                  <a:srgbClr val="052049"/>
                </a:solidFill>
              </a:rPr>
              <a:t>DO: Ensure Keyboard &amp; Assistive Tech Compatibility</a:t>
            </a:r>
            <a:endParaRPr b="0" sz="2850">
              <a:solidFill>
                <a:srgbClr val="052049"/>
              </a:solidFill>
            </a:endParaRPr>
          </a:p>
          <a:p>
            <a:pPr indent="0" lvl="0" marL="0" rtl="0" algn="l">
              <a:lnSpc>
                <a:spcPct val="100000"/>
              </a:lnSpc>
              <a:spcBef>
                <a:spcPts val="1500"/>
              </a:spcBef>
              <a:spcAft>
                <a:spcPts val="0"/>
              </a:spcAft>
              <a:buNone/>
            </a:pPr>
            <a:r>
              <a:rPr lang="en-US" sz="1650">
                <a:solidFill>
                  <a:srgbClr val="052049"/>
                </a:solidFill>
              </a:rPr>
              <a:t>Practical Tips</a:t>
            </a:r>
            <a:r>
              <a:rPr lang="en-US" sz="1650">
                <a:solidFill>
                  <a:srgbClr val="052049"/>
                </a:solidFill>
              </a:rPr>
              <a:t>:</a:t>
            </a:r>
            <a:endParaRPr sz="1650">
              <a:solidFill>
                <a:srgbClr val="052049"/>
              </a:solidFill>
            </a:endParaRPr>
          </a:p>
          <a:p>
            <a:pPr indent="-333375" lvl="0" marL="457200" rtl="0" algn="l">
              <a:lnSpc>
                <a:spcPct val="100000"/>
              </a:lnSpc>
              <a:spcBef>
                <a:spcPts val="2250"/>
              </a:spcBef>
              <a:spcAft>
                <a:spcPts val="0"/>
              </a:spcAft>
              <a:buClr>
                <a:srgbClr val="052049"/>
              </a:buClr>
              <a:buSzPts val="1650"/>
              <a:buChar char="●"/>
            </a:pPr>
            <a:r>
              <a:rPr b="0" lang="en-US" sz="1650">
                <a:solidFill>
                  <a:srgbClr val="052049"/>
                </a:solidFill>
              </a:rPr>
              <a:t>Many users rely on k</a:t>
            </a:r>
            <a:r>
              <a:rPr lang="en-US" sz="1650">
                <a:solidFill>
                  <a:srgbClr val="052049"/>
                </a:solidFill>
              </a:rPr>
              <a:t>eyboard navigation, screen readers, and switch devices</a:t>
            </a:r>
            <a:r>
              <a:rPr b="0" lang="en-US" sz="1650">
                <a:solidFill>
                  <a:srgbClr val="052049"/>
                </a:solidFill>
              </a:rPr>
              <a:t> to interact with content.</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Content editors: Ensure </a:t>
            </a:r>
            <a:r>
              <a:rPr lang="en-US" sz="1650">
                <a:solidFill>
                  <a:srgbClr val="052049"/>
                </a:solidFill>
              </a:rPr>
              <a:t>links and buttons are meaningful</a:t>
            </a:r>
            <a:r>
              <a:rPr b="0" lang="en-US" sz="1650">
                <a:solidFill>
                  <a:srgbClr val="052049"/>
                </a:solidFill>
              </a:rPr>
              <a:t> (e.g., avoid "Click here").</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Developers: Test with </a:t>
            </a:r>
            <a:r>
              <a:rPr lang="en-US" sz="1650">
                <a:solidFill>
                  <a:srgbClr val="052049"/>
                </a:solidFill>
              </a:rPr>
              <a:t>tab navigation, focus indicators, and screen readers</a:t>
            </a:r>
            <a:r>
              <a:rPr b="0" lang="en-US" sz="1650">
                <a:solidFill>
                  <a:srgbClr val="052049"/>
                </a:solidFill>
              </a:rPr>
              <a:t> to guarantee usability.</a:t>
            </a:r>
            <a:endParaRPr b="0" sz="1650">
              <a:solidFill>
                <a:srgbClr val="052049"/>
              </a:solidFill>
            </a:endParaRPr>
          </a:p>
          <a:p>
            <a:pPr indent="0" lvl="0" marL="457200" rtl="0" algn="l">
              <a:lnSpc>
                <a:spcPct val="100000"/>
              </a:lnSpc>
              <a:spcBef>
                <a:spcPts val="2250"/>
              </a:spcBef>
              <a:spcAft>
                <a:spcPts val="2250"/>
              </a:spcAft>
              <a:buNone/>
            </a:pPr>
            <a:r>
              <a:t/>
            </a:r>
            <a:endParaRPr sz="1650">
              <a:solidFill>
                <a:srgbClr val="05204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526475" y="365125"/>
            <a:ext cx="11271000" cy="59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DON’T: Convey Meaning Through Color Alone</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0" lang="en-US" sz="2850">
                <a:solidFill>
                  <a:srgbClr val="052049"/>
                </a:solidFill>
              </a:rPr>
              <a:t>DO: Use Sufficient Color Contrast &amp; Multiple Cues</a:t>
            </a:r>
            <a:endParaRPr b="0" sz="1650">
              <a:solidFill>
                <a:srgbClr val="052049"/>
              </a:solidFill>
            </a:endParaRPr>
          </a:p>
          <a:p>
            <a:pPr indent="0" lvl="0" marL="0" rtl="0" algn="l">
              <a:lnSpc>
                <a:spcPct val="100000"/>
              </a:lnSpc>
              <a:spcBef>
                <a:spcPts val="1500"/>
              </a:spcBef>
              <a:spcAft>
                <a:spcPts val="0"/>
              </a:spcAft>
              <a:buNone/>
            </a:pPr>
            <a:r>
              <a:rPr lang="en-US" sz="1650">
                <a:solidFill>
                  <a:srgbClr val="052049"/>
                </a:solidFill>
              </a:rPr>
              <a:t>Practical Tips</a:t>
            </a:r>
            <a:r>
              <a:rPr lang="en-US" sz="1650">
                <a:solidFill>
                  <a:srgbClr val="052049"/>
                </a:solidFill>
              </a:rPr>
              <a:t>:</a:t>
            </a:r>
            <a:endParaRPr b="0" sz="1650">
              <a:solidFill>
                <a:srgbClr val="052049"/>
              </a:solidFill>
            </a:endParaRPr>
          </a:p>
          <a:p>
            <a:pPr indent="-333375" lvl="0" marL="457200" rtl="0" algn="l">
              <a:lnSpc>
                <a:spcPct val="100000"/>
              </a:lnSpc>
              <a:spcBef>
                <a:spcPts val="2250"/>
              </a:spcBef>
              <a:spcAft>
                <a:spcPts val="0"/>
              </a:spcAft>
              <a:buClr>
                <a:srgbClr val="052049"/>
              </a:buClr>
              <a:buSzPts val="1650"/>
              <a:buChar char="●"/>
            </a:pPr>
            <a:r>
              <a:rPr b="0" lang="en-US" sz="1650">
                <a:solidFill>
                  <a:srgbClr val="052049"/>
                </a:solidFill>
              </a:rPr>
              <a:t>Colorblind users and those with low vision need strong contrast and additional indicators like text labels or icons.</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Avoid using red text alone for errors; pair it with text instructions.</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Implement WCAG contrast ratios and provide visible indicators for form validation.</a:t>
            </a:r>
            <a:endParaRPr b="0" sz="1650">
              <a:solidFill>
                <a:srgbClr val="052049"/>
              </a:solidFill>
            </a:endParaRPr>
          </a:p>
          <a:p>
            <a:pPr indent="0" lvl="0" marL="457200" rtl="0" algn="l">
              <a:lnSpc>
                <a:spcPct val="100000"/>
              </a:lnSpc>
              <a:spcBef>
                <a:spcPts val="2250"/>
              </a:spcBef>
              <a:spcAft>
                <a:spcPts val="0"/>
              </a:spcAft>
              <a:buNone/>
            </a:pPr>
            <a:r>
              <a:t/>
            </a:r>
            <a:endParaRPr b="0" sz="1650">
              <a:solidFill>
                <a:srgbClr val="052049"/>
              </a:solidFill>
            </a:endParaRPr>
          </a:p>
          <a:p>
            <a:pPr indent="0" lvl="0" marL="457200" rtl="0" algn="l">
              <a:lnSpc>
                <a:spcPct val="100000"/>
              </a:lnSpc>
              <a:spcBef>
                <a:spcPts val="2250"/>
              </a:spcBef>
              <a:spcAft>
                <a:spcPts val="2250"/>
              </a:spcAft>
              <a:buNone/>
            </a:pPr>
            <a:r>
              <a:t/>
            </a:r>
            <a:endParaRPr sz="1650">
              <a:solidFill>
                <a:srgbClr val="052049"/>
              </a:solidFill>
            </a:endParaRPr>
          </a:p>
        </p:txBody>
      </p:sp>
      <p:pic>
        <p:nvPicPr>
          <p:cNvPr descr="An example of conveying an error with color alone versus color and a visual indicator" id="120" name="Google Shape;120;p21"/>
          <p:cNvPicPr preferRelativeResize="0"/>
          <p:nvPr/>
        </p:nvPicPr>
        <p:blipFill>
          <a:blip r:embed="rId3">
            <a:alphaModFix/>
          </a:blip>
          <a:stretch>
            <a:fillRect/>
          </a:stretch>
        </p:blipFill>
        <p:spPr>
          <a:xfrm>
            <a:off x="2837100" y="4203975"/>
            <a:ext cx="6649750" cy="2213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526475" y="365125"/>
            <a:ext cx="11271000" cy="59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DON’T: Convey Meaning Through Color Alone</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None/>
            </a:pPr>
            <a:r>
              <a:t/>
            </a:r>
            <a:endParaRPr b="0" sz="1650">
              <a:solidFill>
                <a:srgbClr val="052049"/>
              </a:solidFill>
            </a:endParaRPr>
          </a:p>
          <a:p>
            <a:pPr indent="0" lvl="0" marL="457200" rtl="0" algn="l">
              <a:lnSpc>
                <a:spcPct val="100000"/>
              </a:lnSpc>
              <a:spcBef>
                <a:spcPts val="2250"/>
              </a:spcBef>
              <a:spcAft>
                <a:spcPts val="2250"/>
              </a:spcAft>
              <a:buNone/>
            </a:pPr>
            <a:r>
              <a:t/>
            </a:r>
            <a:endParaRPr sz="1650">
              <a:solidFill>
                <a:srgbClr val="052049"/>
              </a:solidFill>
            </a:endParaRPr>
          </a:p>
        </p:txBody>
      </p:sp>
      <p:pic>
        <p:nvPicPr>
          <p:cNvPr descr="An example of good form validation with errors presented next to the corresponding field, a visual indicator in addition to color, and a legend at the top summarizing the errors and linking them to each input field. " id="126" name="Google Shape;126;p22"/>
          <p:cNvPicPr preferRelativeResize="0"/>
          <p:nvPr/>
        </p:nvPicPr>
        <p:blipFill>
          <a:blip r:embed="rId3">
            <a:alphaModFix/>
          </a:blip>
          <a:stretch>
            <a:fillRect/>
          </a:stretch>
        </p:blipFill>
        <p:spPr>
          <a:xfrm>
            <a:off x="639675" y="1090725"/>
            <a:ext cx="3490254" cy="5160101"/>
          </a:xfrm>
          <a:prstGeom prst="rect">
            <a:avLst/>
          </a:prstGeom>
          <a:noFill/>
          <a:ln>
            <a:noFill/>
          </a:ln>
        </p:spPr>
      </p:pic>
      <p:sp>
        <p:nvSpPr>
          <p:cNvPr id="127" name="Google Shape;127;p22"/>
          <p:cNvSpPr txBox="1"/>
          <p:nvPr/>
        </p:nvSpPr>
        <p:spPr>
          <a:xfrm>
            <a:off x="4304700" y="1287200"/>
            <a:ext cx="7364400" cy="433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50">
                <a:solidFill>
                  <a:srgbClr val="052049"/>
                </a:solidFill>
                <a:latin typeface="Century Gothic"/>
                <a:ea typeface="Century Gothic"/>
                <a:cs typeface="Century Gothic"/>
                <a:sym typeface="Century Gothic"/>
              </a:rPr>
              <a:t>DO: Use Sufficient Color Contrast &amp; Multiple Cues</a:t>
            </a:r>
            <a:endParaRPr sz="1650">
              <a:solidFill>
                <a:srgbClr val="052049"/>
              </a:solidFill>
              <a:latin typeface="Century Gothic"/>
              <a:ea typeface="Century Gothic"/>
              <a:cs typeface="Century Gothic"/>
              <a:sym typeface="Century Gothic"/>
            </a:endParaRPr>
          </a:p>
          <a:p>
            <a:pPr indent="0" lvl="0" marL="0" rtl="0" algn="l">
              <a:spcBef>
                <a:spcPts val="1500"/>
              </a:spcBef>
              <a:spcAft>
                <a:spcPts val="0"/>
              </a:spcAft>
              <a:buNone/>
            </a:pPr>
            <a:r>
              <a:rPr b="1" lang="en-US" sz="1650">
                <a:solidFill>
                  <a:srgbClr val="052049"/>
                </a:solidFill>
                <a:latin typeface="Century Gothic"/>
                <a:ea typeface="Century Gothic"/>
                <a:cs typeface="Century Gothic"/>
                <a:sym typeface="Century Gothic"/>
              </a:rPr>
              <a:t>Practical Tips:</a:t>
            </a:r>
            <a:endParaRPr sz="1650">
              <a:solidFill>
                <a:srgbClr val="052049"/>
              </a:solidFill>
              <a:latin typeface="Century Gothic"/>
              <a:ea typeface="Century Gothic"/>
              <a:cs typeface="Century Gothic"/>
              <a:sym typeface="Century Gothic"/>
            </a:endParaRPr>
          </a:p>
          <a:p>
            <a:pPr indent="-333375" lvl="0" marL="457200" rtl="0" algn="l">
              <a:spcBef>
                <a:spcPts val="2250"/>
              </a:spcBef>
              <a:spcAft>
                <a:spcPts val="0"/>
              </a:spcAft>
              <a:buClr>
                <a:srgbClr val="052049"/>
              </a:buClr>
              <a:buSzPts val="1650"/>
              <a:buFont typeface="Century Gothic"/>
              <a:buChar char="●"/>
            </a:pPr>
            <a:r>
              <a:rPr b="1" lang="en-US" sz="1650">
                <a:solidFill>
                  <a:srgbClr val="052049"/>
                </a:solidFill>
                <a:latin typeface="Century Gothic"/>
                <a:ea typeface="Century Gothic"/>
                <a:cs typeface="Century Gothic"/>
                <a:sym typeface="Century Gothic"/>
              </a:rPr>
              <a:t>Error Summary at the Top</a:t>
            </a:r>
            <a:r>
              <a:rPr lang="en-US" sz="1650">
                <a:solidFill>
                  <a:srgbClr val="052049"/>
                </a:solidFill>
                <a:latin typeface="Century Gothic"/>
                <a:ea typeface="Century Gothic"/>
                <a:cs typeface="Century Gothic"/>
                <a:sym typeface="Century Gothic"/>
              </a:rPr>
              <a:t> - Provide a clear, focusable summary listing all validation errors; each item should link to the related field.</a:t>
            </a:r>
            <a:br>
              <a:rPr lang="en-US" sz="1650">
                <a:solidFill>
                  <a:srgbClr val="052049"/>
                </a:solidFill>
                <a:latin typeface="Century Gothic"/>
                <a:ea typeface="Century Gothic"/>
                <a:cs typeface="Century Gothic"/>
                <a:sym typeface="Century Gothic"/>
              </a:rPr>
            </a:br>
            <a:endParaRPr sz="1650">
              <a:solidFill>
                <a:srgbClr val="052049"/>
              </a:solidFill>
              <a:latin typeface="Century Gothic"/>
              <a:ea typeface="Century Gothic"/>
              <a:cs typeface="Century Gothic"/>
              <a:sym typeface="Century Gothic"/>
            </a:endParaRPr>
          </a:p>
          <a:p>
            <a:pPr indent="-333375" lvl="0" marL="457200" rtl="0" algn="l">
              <a:spcBef>
                <a:spcPts val="0"/>
              </a:spcBef>
              <a:spcAft>
                <a:spcPts val="0"/>
              </a:spcAft>
              <a:buClr>
                <a:srgbClr val="052049"/>
              </a:buClr>
              <a:buSzPts val="1650"/>
              <a:buFont typeface="Century Gothic"/>
              <a:buChar char="●"/>
            </a:pPr>
            <a:r>
              <a:rPr b="1" lang="en-US" sz="1650">
                <a:solidFill>
                  <a:srgbClr val="052049"/>
                </a:solidFill>
                <a:latin typeface="Century Gothic"/>
                <a:ea typeface="Century Gothic"/>
                <a:cs typeface="Century Gothic"/>
                <a:sym typeface="Century Gothic"/>
              </a:rPr>
              <a:t>Inline Error Messages </a:t>
            </a:r>
            <a:r>
              <a:rPr lang="en-US" sz="1650">
                <a:solidFill>
                  <a:srgbClr val="052049"/>
                </a:solidFill>
                <a:latin typeface="Century Gothic"/>
                <a:ea typeface="Century Gothic"/>
                <a:cs typeface="Century Gothic"/>
                <a:sym typeface="Century Gothic"/>
              </a:rPr>
              <a:t>- Place descriptive error messages directly next to or below the affected fields.</a:t>
            </a:r>
            <a:br>
              <a:rPr lang="en-US" sz="1650">
                <a:solidFill>
                  <a:srgbClr val="052049"/>
                </a:solidFill>
                <a:latin typeface="Century Gothic"/>
                <a:ea typeface="Century Gothic"/>
                <a:cs typeface="Century Gothic"/>
                <a:sym typeface="Century Gothic"/>
              </a:rPr>
            </a:br>
            <a:endParaRPr sz="1650">
              <a:solidFill>
                <a:srgbClr val="052049"/>
              </a:solidFill>
              <a:latin typeface="Century Gothic"/>
              <a:ea typeface="Century Gothic"/>
              <a:cs typeface="Century Gothic"/>
              <a:sym typeface="Century Gothic"/>
            </a:endParaRPr>
          </a:p>
          <a:p>
            <a:pPr indent="-333375" lvl="0" marL="457200" rtl="0" algn="l">
              <a:spcBef>
                <a:spcPts val="0"/>
              </a:spcBef>
              <a:spcAft>
                <a:spcPts val="0"/>
              </a:spcAft>
              <a:buClr>
                <a:srgbClr val="052049"/>
              </a:buClr>
              <a:buSzPts val="1650"/>
              <a:buFont typeface="Century Gothic"/>
              <a:buChar char="●"/>
            </a:pPr>
            <a:r>
              <a:rPr b="1" lang="en-US" sz="1650">
                <a:solidFill>
                  <a:srgbClr val="052049"/>
                </a:solidFill>
                <a:latin typeface="Century Gothic"/>
                <a:ea typeface="Century Gothic"/>
                <a:cs typeface="Century Gothic"/>
                <a:sym typeface="Century Gothic"/>
              </a:rPr>
              <a:t>Linear Layouts for Low Vision Users </a:t>
            </a:r>
            <a:r>
              <a:rPr lang="en-US" sz="1650">
                <a:solidFill>
                  <a:srgbClr val="052049"/>
                </a:solidFill>
                <a:latin typeface="Century Gothic"/>
                <a:ea typeface="Century Gothic"/>
                <a:cs typeface="Century Gothic"/>
                <a:sym typeface="Century Gothic"/>
              </a:rPr>
              <a:t>- Stack fields vertically and avoid side-by-side inputs to support users navigating with magnification or narrow focus (“straw test”).</a:t>
            </a:r>
            <a:endParaRPr sz="1650">
              <a:solidFill>
                <a:srgbClr val="052049"/>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526475" y="365125"/>
            <a:ext cx="11271000" cy="59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Don’t Leave Multimedia &amp; Images Inaccessible</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0" lang="en-US" sz="2850">
                <a:solidFill>
                  <a:srgbClr val="052049"/>
                </a:solidFill>
              </a:rPr>
              <a:t>Do: Provide Text Alternatives for Non-Text Content</a:t>
            </a:r>
            <a:endParaRPr b="0" sz="1650">
              <a:solidFill>
                <a:srgbClr val="052049"/>
              </a:solidFill>
            </a:endParaRPr>
          </a:p>
          <a:p>
            <a:pPr indent="0" lvl="0" marL="0" rtl="0" algn="l">
              <a:lnSpc>
                <a:spcPct val="100000"/>
              </a:lnSpc>
              <a:spcBef>
                <a:spcPts val="1500"/>
              </a:spcBef>
              <a:spcAft>
                <a:spcPts val="0"/>
              </a:spcAft>
              <a:buNone/>
            </a:pPr>
            <a:r>
              <a:rPr lang="en-US" sz="1650">
                <a:solidFill>
                  <a:srgbClr val="052049"/>
                </a:solidFill>
              </a:rPr>
              <a:t>Practical Tips</a:t>
            </a:r>
            <a:r>
              <a:rPr lang="en-US" sz="1650">
                <a:solidFill>
                  <a:srgbClr val="052049"/>
                </a:solidFill>
              </a:rPr>
              <a:t>:</a:t>
            </a:r>
            <a:endParaRPr b="0" sz="1650">
              <a:solidFill>
                <a:srgbClr val="052049"/>
              </a:solidFill>
            </a:endParaRPr>
          </a:p>
          <a:p>
            <a:pPr indent="-333375" lvl="0" marL="457200" rtl="0" algn="l">
              <a:lnSpc>
                <a:spcPct val="100000"/>
              </a:lnSpc>
              <a:spcBef>
                <a:spcPts val="2250"/>
              </a:spcBef>
              <a:spcAft>
                <a:spcPts val="0"/>
              </a:spcAft>
              <a:buClr>
                <a:srgbClr val="052049"/>
              </a:buClr>
              <a:buSzPts val="1650"/>
              <a:buChar char="●"/>
            </a:pPr>
            <a:r>
              <a:rPr b="0" lang="en-US" sz="1650">
                <a:solidFill>
                  <a:srgbClr val="052049"/>
                </a:solidFill>
              </a:rPr>
              <a:t>Every image, video, and infographic should have an alternative for those who can’t see it.</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Write </a:t>
            </a:r>
            <a:r>
              <a:rPr lang="en-US" sz="1650">
                <a:solidFill>
                  <a:srgbClr val="052049"/>
                </a:solidFill>
              </a:rPr>
              <a:t>descriptive alt text </a:t>
            </a:r>
            <a:r>
              <a:rPr b="0" lang="en-US" sz="1650">
                <a:solidFill>
                  <a:srgbClr val="052049"/>
                </a:solidFill>
              </a:rPr>
              <a:t>and captions for multimedia.</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Ensure </a:t>
            </a:r>
            <a:r>
              <a:rPr lang="en-US" sz="1650">
                <a:solidFill>
                  <a:srgbClr val="052049"/>
                </a:solidFill>
              </a:rPr>
              <a:t>video players support captions, transcripts, and audio description,</a:t>
            </a:r>
            <a:r>
              <a:rPr b="0" lang="en-US" sz="1650">
                <a:solidFill>
                  <a:srgbClr val="052049"/>
                </a:solidFill>
              </a:rPr>
              <a:t> and that assistive tech can access them.</a:t>
            </a:r>
            <a:endParaRPr b="0" sz="1650">
              <a:solidFill>
                <a:srgbClr val="052049"/>
              </a:solidFill>
            </a:endParaRPr>
          </a:p>
          <a:p>
            <a:pPr indent="0" lvl="0" marL="457200" rtl="0" algn="l">
              <a:lnSpc>
                <a:spcPct val="100000"/>
              </a:lnSpc>
              <a:spcBef>
                <a:spcPts val="2250"/>
              </a:spcBef>
              <a:spcAft>
                <a:spcPts val="0"/>
              </a:spcAft>
              <a:buNone/>
            </a:pPr>
            <a:r>
              <a:t/>
            </a:r>
            <a:endParaRPr b="0" sz="1650">
              <a:solidFill>
                <a:srgbClr val="052049"/>
              </a:solidFill>
            </a:endParaRPr>
          </a:p>
          <a:p>
            <a:pPr indent="0" lvl="0" marL="457200" rtl="0" algn="l">
              <a:lnSpc>
                <a:spcPct val="100000"/>
              </a:lnSpc>
              <a:spcBef>
                <a:spcPts val="2250"/>
              </a:spcBef>
              <a:spcAft>
                <a:spcPts val="2250"/>
              </a:spcAft>
              <a:buNone/>
            </a:pPr>
            <a:r>
              <a:t/>
            </a:r>
            <a:endParaRPr sz="1650">
              <a:solidFill>
                <a:srgbClr val="05204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526475" y="365125"/>
            <a:ext cx="11271000" cy="59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DON’T assume a PDF is accessible just because it was saved from Word. (or </a:t>
            </a:r>
            <a:r>
              <a:rPr lang="en-US"/>
              <a:t>because</a:t>
            </a:r>
            <a:r>
              <a:rPr lang="en-US"/>
              <a:t> it looks good)</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0" lang="en-US" sz="2850">
                <a:solidFill>
                  <a:srgbClr val="052049"/>
                </a:solidFill>
              </a:rPr>
              <a:t>DO question whether a PDF is even the right format in the first place.</a:t>
            </a:r>
            <a:endParaRPr b="0" sz="1650">
              <a:solidFill>
                <a:srgbClr val="052049"/>
              </a:solidFill>
            </a:endParaRPr>
          </a:p>
          <a:p>
            <a:pPr indent="0" lvl="0" marL="0" rtl="0" algn="l">
              <a:lnSpc>
                <a:spcPct val="100000"/>
              </a:lnSpc>
              <a:spcBef>
                <a:spcPts val="1500"/>
              </a:spcBef>
              <a:spcAft>
                <a:spcPts val="0"/>
              </a:spcAft>
              <a:buNone/>
            </a:pPr>
            <a:r>
              <a:rPr lang="en-US" sz="1650">
                <a:solidFill>
                  <a:srgbClr val="052049"/>
                </a:solidFill>
              </a:rPr>
              <a:t>Practical Tips:</a:t>
            </a:r>
            <a:endParaRPr b="0" sz="1650">
              <a:solidFill>
                <a:srgbClr val="052049"/>
              </a:solidFill>
            </a:endParaRPr>
          </a:p>
          <a:p>
            <a:pPr indent="-333375" lvl="0" marL="457200" rtl="0" algn="l">
              <a:lnSpc>
                <a:spcPct val="100000"/>
              </a:lnSpc>
              <a:spcBef>
                <a:spcPts val="2250"/>
              </a:spcBef>
              <a:spcAft>
                <a:spcPts val="0"/>
              </a:spcAft>
              <a:buClr>
                <a:srgbClr val="052049"/>
              </a:buClr>
              <a:buSzPts val="1650"/>
              <a:buChar char="●"/>
            </a:pPr>
            <a:r>
              <a:rPr b="0" lang="en-US" sz="1650">
                <a:solidFill>
                  <a:srgbClr val="052049"/>
                </a:solidFill>
              </a:rPr>
              <a:t>PDF ≠ Accessible by default – Even “well-structured” source files often break during conversion.</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Remediation is complex – Requires specialized tools, knowledge, and still often fails real users.</a:t>
            </a:r>
            <a:br>
              <a:rPr b="0" lang="en-US" sz="1650">
                <a:solidFill>
                  <a:srgbClr val="052049"/>
                </a:solidFill>
              </a:rPr>
            </a:br>
            <a:endParaRPr b="0" sz="1650">
              <a:solidFill>
                <a:srgbClr val="052049"/>
              </a:solidFill>
            </a:endParaRPr>
          </a:p>
          <a:p>
            <a:pPr indent="-333375" lvl="0" marL="457200" rtl="0" algn="l">
              <a:lnSpc>
                <a:spcPct val="100000"/>
              </a:lnSpc>
              <a:spcBef>
                <a:spcPts val="0"/>
              </a:spcBef>
              <a:spcAft>
                <a:spcPts val="0"/>
              </a:spcAft>
              <a:buClr>
                <a:srgbClr val="052049"/>
              </a:buClr>
              <a:buSzPts val="1650"/>
              <a:buChar char="●"/>
            </a:pPr>
            <a:r>
              <a:rPr b="0" lang="en-US" sz="1650">
                <a:solidFill>
                  <a:srgbClr val="052049"/>
                </a:solidFill>
              </a:rPr>
              <a:t>Consider alternatives first – HTML or accessible Word docs often provide better, more inclusive access.</a:t>
            </a:r>
            <a:endParaRPr b="0" sz="1650">
              <a:solidFill>
                <a:srgbClr val="052049"/>
              </a:solidFill>
            </a:endParaRPr>
          </a:p>
          <a:p>
            <a:pPr indent="0" lvl="0" marL="457200" rtl="0" algn="l">
              <a:lnSpc>
                <a:spcPct val="100000"/>
              </a:lnSpc>
              <a:spcBef>
                <a:spcPts val="2250"/>
              </a:spcBef>
              <a:spcAft>
                <a:spcPts val="0"/>
              </a:spcAft>
              <a:buNone/>
            </a:pPr>
            <a:r>
              <a:t/>
            </a:r>
            <a:endParaRPr b="0" sz="1650">
              <a:solidFill>
                <a:srgbClr val="052049"/>
              </a:solidFill>
            </a:endParaRPr>
          </a:p>
          <a:p>
            <a:pPr indent="0" lvl="0" marL="457200" rtl="0" algn="l">
              <a:lnSpc>
                <a:spcPct val="100000"/>
              </a:lnSpc>
              <a:spcBef>
                <a:spcPts val="2250"/>
              </a:spcBef>
              <a:spcAft>
                <a:spcPts val="2250"/>
              </a:spcAft>
              <a:buNone/>
            </a:pPr>
            <a:r>
              <a:t/>
            </a:r>
            <a:endParaRPr sz="1650">
              <a:solidFill>
                <a:srgbClr val="052049"/>
              </a:solidFill>
            </a:endParaRPr>
          </a:p>
        </p:txBody>
      </p:sp>
      <p:sp>
        <p:nvSpPr>
          <p:cNvPr id="138" name="Google Shape;138;p24"/>
          <p:cNvSpPr txBox="1"/>
          <p:nvPr/>
        </p:nvSpPr>
        <p:spPr>
          <a:xfrm>
            <a:off x="3499925" y="5254250"/>
            <a:ext cx="532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u="sng">
                <a:solidFill>
                  <a:schemeClr val="hlink"/>
                </a:solidFill>
                <a:latin typeface="Century Gothic"/>
                <a:ea typeface="Century Gothic"/>
                <a:cs typeface="Century Gothic"/>
                <a:sym typeface="Century Gothic"/>
                <a:hlinkClick r:id="rId3"/>
              </a:rPr>
              <a:t>Article : The Problem With PDF</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nvSpPr>
        <p:spPr>
          <a:xfrm>
            <a:off x="526475" y="365125"/>
            <a:ext cx="11271000" cy="59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3600">
                <a:solidFill>
                  <a:srgbClr val="003660"/>
                </a:solidFill>
                <a:latin typeface="Century Gothic"/>
                <a:ea typeface="Century Gothic"/>
                <a:cs typeface="Century Gothic"/>
                <a:sym typeface="Century Gothic"/>
              </a:rPr>
              <a:t>DON’T: Assume One-Time Compliance is Enough</a:t>
            </a:r>
            <a:endParaRPr b="1" sz="3600">
              <a:solidFill>
                <a:srgbClr val="003660"/>
              </a:solidFill>
              <a:latin typeface="Century Gothic"/>
              <a:ea typeface="Century Gothic"/>
              <a:cs typeface="Century Gothic"/>
              <a:sym typeface="Century Gothic"/>
            </a:endParaRPr>
          </a:p>
          <a:p>
            <a:pPr indent="0" lvl="0" marL="0" rtl="0" algn="l">
              <a:lnSpc>
                <a:spcPct val="90000"/>
              </a:lnSpc>
              <a:spcBef>
                <a:spcPts val="0"/>
              </a:spcBef>
              <a:spcAft>
                <a:spcPts val="0"/>
              </a:spcAft>
              <a:buNone/>
            </a:pPr>
            <a:r>
              <a:t/>
            </a:r>
            <a:endParaRPr b="1" sz="3600">
              <a:solidFill>
                <a:srgbClr val="003660"/>
              </a:solidFill>
              <a:latin typeface="Century Gothic"/>
              <a:ea typeface="Century Gothic"/>
              <a:cs typeface="Century Gothic"/>
              <a:sym typeface="Century Gothic"/>
            </a:endParaRPr>
          </a:p>
          <a:p>
            <a:pPr indent="0" lvl="0" marL="0" rtl="0" algn="l">
              <a:spcBef>
                <a:spcPts val="0"/>
              </a:spcBef>
              <a:spcAft>
                <a:spcPts val="0"/>
              </a:spcAft>
              <a:buNone/>
            </a:pPr>
            <a:r>
              <a:rPr lang="en-US" sz="2850">
                <a:solidFill>
                  <a:srgbClr val="052049"/>
                </a:solidFill>
                <a:latin typeface="Century Gothic"/>
                <a:ea typeface="Century Gothic"/>
                <a:cs typeface="Century Gothic"/>
                <a:sym typeface="Century Gothic"/>
              </a:rPr>
              <a:t>DO: Continuously Test &amp; Improve Accessibility</a:t>
            </a:r>
            <a:endParaRPr sz="1650">
              <a:solidFill>
                <a:srgbClr val="052049"/>
              </a:solidFill>
              <a:latin typeface="Century Gothic"/>
              <a:ea typeface="Century Gothic"/>
              <a:cs typeface="Century Gothic"/>
              <a:sym typeface="Century Gothic"/>
            </a:endParaRPr>
          </a:p>
          <a:p>
            <a:pPr indent="0" lvl="0" marL="0" rtl="0" algn="l">
              <a:spcBef>
                <a:spcPts val="1500"/>
              </a:spcBef>
              <a:spcAft>
                <a:spcPts val="0"/>
              </a:spcAft>
              <a:buNone/>
            </a:pPr>
            <a:r>
              <a:rPr b="1" lang="en-US" sz="1650">
                <a:solidFill>
                  <a:srgbClr val="052049"/>
                </a:solidFill>
                <a:latin typeface="Century Gothic"/>
                <a:ea typeface="Century Gothic"/>
                <a:cs typeface="Century Gothic"/>
                <a:sym typeface="Century Gothic"/>
              </a:rPr>
              <a:t>Practical Tips:</a:t>
            </a:r>
            <a:endParaRPr sz="1650">
              <a:solidFill>
                <a:srgbClr val="052049"/>
              </a:solidFill>
              <a:latin typeface="Century Gothic"/>
              <a:ea typeface="Century Gothic"/>
              <a:cs typeface="Century Gothic"/>
              <a:sym typeface="Century Gothic"/>
            </a:endParaRPr>
          </a:p>
          <a:p>
            <a:pPr indent="-333375" lvl="0" marL="457200" rtl="0" algn="l">
              <a:spcBef>
                <a:spcPts val="2250"/>
              </a:spcBef>
              <a:spcAft>
                <a:spcPts val="0"/>
              </a:spcAft>
              <a:buClr>
                <a:srgbClr val="052049"/>
              </a:buClr>
              <a:buSzPts val="1650"/>
              <a:buFont typeface="Century Gothic"/>
              <a:buChar char="●"/>
            </a:pPr>
            <a:r>
              <a:rPr lang="en-US" sz="1650">
                <a:solidFill>
                  <a:srgbClr val="052049"/>
                </a:solidFill>
                <a:latin typeface="Century Gothic"/>
                <a:ea typeface="Century Gothic"/>
                <a:cs typeface="Century Gothic"/>
                <a:sym typeface="Century Gothic"/>
              </a:rPr>
              <a:t>Accessibility is an </a:t>
            </a:r>
            <a:r>
              <a:rPr b="1" lang="en-US" sz="1650">
                <a:solidFill>
                  <a:srgbClr val="052049"/>
                </a:solidFill>
                <a:latin typeface="Century Gothic"/>
                <a:ea typeface="Century Gothic"/>
                <a:cs typeface="Century Gothic"/>
                <a:sym typeface="Century Gothic"/>
              </a:rPr>
              <a:t>ongoing process</a:t>
            </a:r>
            <a:r>
              <a:rPr lang="en-US" sz="1650">
                <a:solidFill>
                  <a:srgbClr val="052049"/>
                </a:solidFill>
                <a:latin typeface="Century Gothic"/>
                <a:ea typeface="Century Gothic"/>
                <a:cs typeface="Century Gothic"/>
                <a:sym typeface="Century Gothic"/>
              </a:rPr>
              <a:t>—technology, standards, and user needs evolve.</a:t>
            </a:r>
            <a:br>
              <a:rPr lang="en-US" sz="1650">
                <a:solidFill>
                  <a:srgbClr val="052049"/>
                </a:solidFill>
                <a:latin typeface="Century Gothic"/>
                <a:ea typeface="Century Gothic"/>
                <a:cs typeface="Century Gothic"/>
                <a:sym typeface="Century Gothic"/>
              </a:rPr>
            </a:br>
            <a:endParaRPr sz="1650">
              <a:solidFill>
                <a:srgbClr val="052049"/>
              </a:solidFill>
              <a:latin typeface="Century Gothic"/>
              <a:ea typeface="Century Gothic"/>
              <a:cs typeface="Century Gothic"/>
              <a:sym typeface="Century Gothic"/>
            </a:endParaRPr>
          </a:p>
          <a:p>
            <a:pPr indent="-333375" lvl="0" marL="457200" rtl="0" algn="l">
              <a:spcBef>
                <a:spcPts val="0"/>
              </a:spcBef>
              <a:spcAft>
                <a:spcPts val="0"/>
              </a:spcAft>
              <a:buClr>
                <a:srgbClr val="052049"/>
              </a:buClr>
              <a:buSzPts val="1650"/>
              <a:buFont typeface="Century Gothic"/>
              <a:buChar char="●"/>
            </a:pPr>
            <a:r>
              <a:rPr lang="en-US" sz="1650">
                <a:solidFill>
                  <a:srgbClr val="052049"/>
                </a:solidFill>
                <a:latin typeface="Century Gothic"/>
                <a:ea typeface="Century Gothic"/>
                <a:cs typeface="Century Gothic"/>
                <a:sym typeface="Century Gothic"/>
              </a:rPr>
              <a:t>Regularly </a:t>
            </a:r>
            <a:r>
              <a:rPr b="1" lang="en-US" sz="1650">
                <a:solidFill>
                  <a:srgbClr val="052049"/>
                </a:solidFill>
                <a:latin typeface="Century Gothic"/>
                <a:ea typeface="Century Gothic"/>
                <a:cs typeface="Century Gothic"/>
                <a:sym typeface="Century Gothic"/>
              </a:rPr>
              <a:t>review content for readability and accessibility</a:t>
            </a:r>
            <a:r>
              <a:rPr lang="en-US" sz="1650">
                <a:solidFill>
                  <a:srgbClr val="052049"/>
                </a:solidFill>
                <a:latin typeface="Century Gothic"/>
                <a:ea typeface="Century Gothic"/>
                <a:cs typeface="Century Gothic"/>
                <a:sym typeface="Century Gothic"/>
              </a:rPr>
              <a:t>.</a:t>
            </a:r>
            <a:br>
              <a:rPr lang="en-US" sz="1650">
                <a:solidFill>
                  <a:srgbClr val="052049"/>
                </a:solidFill>
                <a:latin typeface="Century Gothic"/>
                <a:ea typeface="Century Gothic"/>
                <a:cs typeface="Century Gothic"/>
                <a:sym typeface="Century Gothic"/>
              </a:rPr>
            </a:br>
            <a:endParaRPr sz="1650">
              <a:solidFill>
                <a:srgbClr val="052049"/>
              </a:solidFill>
              <a:latin typeface="Century Gothic"/>
              <a:ea typeface="Century Gothic"/>
              <a:cs typeface="Century Gothic"/>
              <a:sym typeface="Century Gothic"/>
            </a:endParaRPr>
          </a:p>
          <a:p>
            <a:pPr indent="-333375" lvl="0" marL="457200" rtl="0" algn="l">
              <a:spcBef>
                <a:spcPts val="0"/>
              </a:spcBef>
              <a:spcAft>
                <a:spcPts val="0"/>
              </a:spcAft>
              <a:buClr>
                <a:srgbClr val="052049"/>
              </a:buClr>
              <a:buSzPts val="1650"/>
              <a:buFont typeface="Century Gothic"/>
              <a:buChar char="●"/>
            </a:pPr>
            <a:r>
              <a:rPr lang="en-US" sz="1650">
                <a:solidFill>
                  <a:srgbClr val="052049"/>
                </a:solidFill>
                <a:latin typeface="Century Gothic"/>
                <a:ea typeface="Century Gothic"/>
                <a:cs typeface="Century Gothic"/>
                <a:sym typeface="Century Gothic"/>
              </a:rPr>
              <a:t>Conduct </a:t>
            </a:r>
            <a:r>
              <a:rPr b="1" lang="en-US" sz="1650">
                <a:solidFill>
                  <a:srgbClr val="052049"/>
                </a:solidFill>
                <a:latin typeface="Century Gothic"/>
                <a:ea typeface="Century Gothic"/>
                <a:cs typeface="Century Gothic"/>
                <a:sym typeface="Century Gothic"/>
              </a:rPr>
              <a:t>manual and automated testing</a:t>
            </a:r>
            <a:r>
              <a:rPr lang="en-US" sz="1650">
                <a:solidFill>
                  <a:srgbClr val="052049"/>
                </a:solidFill>
                <a:latin typeface="Century Gothic"/>
                <a:ea typeface="Century Gothic"/>
                <a:cs typeface="Century Gothic"/>
                <a:sym typeface="Century Gothic"/>
              </a:rPr>
              <a:t> (e.g., Siteimprove, Lighthouse, axe, NVDA, VoiceOver) and involve users with disabilities in testing—or consider partnering with accessibility testing services such as Fable or Knowbility.</a:t>
            </a:r>
            <a:endParaRPr sz="1650">
              <a:solidFill>
                <a:srgbClr val="052049"/>
              </a:solidFill>
              <a:latin typeface="Century Gothic"/>
              <a:ea typeface="Century Gothic"/>
              <a:cs typeface="Century Gothic"/>
              <a:sym typeface="Century Gothic"/>
            </a:endParaRPr>
          </a:p>
          <a:p>
            <a:pPr indent="0" lvl="0" marL="457200" rtl="0" algn="l">
              <a:spcBef>
                <a:spcPts val="2250"/>
              </a:spcBef>
              <a:spcAft>
                <a:spcPts val="0"/>
              </a:spcAft>
              <a:buNone/>
            </a:pPr>
            <a:r>
              <a:t/>
            </a:r>
            <a:endParaRPr sz="1650">
              <a:solidFill>
                <a:srgbClr val="052049"/>
              </a:solidFill>
              <a:latin typeface="Century Gothic"/>
              <a:ea typeface="Century Gothic"/>
              <a:cs typeface="Century Gothic"/>
              <a:sym typeface="Century Gothic"/>
            </a:endParaRPr>
          </a:p>
          <a:p>
            <a:pPr indent="0" lvl="0" marL="457200" rtl="0" algn="l">
              <a:spcBef>
                <a:spcPts val="2250"/>
              </a:spcBef>
              <a:spcAft>
                <a:spcPts val="2250"/>
              </a:spcAft>
              <a:buNone/>
            </a:pPr>
            <a:r>
              <a:t/>
            </a:r>
            <a:endParaRPr b="1" sz="1650">
              <a:solidFill>
                <a:srgbClr val="052049"/>
              </a:solidFill>
              <a:latin typeface="Century Gothic"/>
              <a:ea typeface="Century Gothic"/>
              <a:cs typeface="Century Gothic"/>
              <a:sym typeface="Century Gothic"/>
            </a:endParaRPr>
          </a:p>
        </p:txBody>
      </p:sp>
      <p:pic>
        <p:nvPicPr>
          <p:cNvPr descr="Learn about Fable" id="145" name="Google Shape;145;p25" title="fable.png">
            <a:hlinkClick r:id="rId3"/>
          </p:cNvPr>
          <p:cNvPicPr preferRelativeResize="0"/>
          <p:nvPr/>
        </p:nvPicPr>
        <p:blipFill>
          <a:blip r:embed="rId4">
            <a:alphaModFix/>
          </a:blip>
          <a:stretch>
            <a:fillRect/>
          </a:stretch>
        </p:blipFill>
        <p:spPr>
          <a:xfrm>
            <a:off x="1686475" y="4708100"/>
            <a:ext cx="2819400" cy="1123950"/>
          </a:xfrm>
          <a:prstGeom prst="rect">
            <a:avLst/>
          </a:prstGeom>
          <a:noFill/>
          <a:ln>
            <a:noFill/>
          </a:ln>
        </p:spPr>
      </p:pic>
      <p:pic>
        <p:nvPicPr>
          <p:cNvPr descr="Learn about Knowbility" id="146" name="Google Shape;146;p25" title="knowbility.png">
            <a:hlinkClick r:id="rId5"/>
          </p:cNvPr>
          <p:cNvPicPr preferRelativeResize="0"/>
          <p:nvPr/>
        </p:nvPicPr>
        <p:blipFill>
          <a:blip r:embed="rId6">
            <a:alphaModFix/>
          </a:blip>
          <a:stretch>
            <a:fillRect/>
          </a:stretch>
        </p:blipFill>
        <p:spPr>
          <a:xfrm>
            <a:off x="4784675" y="4631900"/>
            <a:ext cx="3581400" cy="1123950"/>
          </a:xfrm>
          <a:prstGeom prst="rect">
            <a:avLst/>
          </a:prstGeom>
          <a:noFill/>
          <a:ln>
            <a:noFill/>
          </a:ln>
        </p:spPr>
      </p:pic>
      <p:pic>
        <p:nvPicPr>
          <p:cNvPr descr="Join the UC Tech Slack Channel" id="147" name="Google Shape;147;p25" title="uctechslack.png">
            <a:hlinkClick r:id="rId7"/>
          </p:cNvPr>
          <p:cNvPicPr preferRelativeResize="0"/>
          <p:nvPr/>
        </p:nvPicPr>
        <p:blipFill>
          <a:blip r:embed="rId8">
            <a:alphaModFix/>
          </a:blip>
          <a:stretch>
            <a:fillRect/>
          </a:stretch>
        </p:blipFill>
        <p:spPr>
          <a:xfrm>
            <a:off x="8755738" y="4549688"/>
            <a:ext cx="1444975" cy="1440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