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58" r:id="rId5"/>
    <p:sldId id="263" r:id="rId6"/>
    <p:sldId id="261" r:id="rId7"/>
    <p:sldId id="262" r:id="rId8"/>
    <p:sldId id="256" r:id="rId9"/>
    <p:sldId id="267" r:id="rId10"/>
    <p:sldId id="264" r:id="rId11"/>
    <p:sldId id="268" r:id="rId12"/>
    <p:sldId id="270" r:id="rId13"/>
    <p:sldId id="265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1"/>
    <p:restoredTop sz="75280"/>
  </p:normalViewPr>
  <p:slideViewPr>
    <p:cSldViewPr snapToGrid="0">
      <p:cViewPr varScale="1">
        <p:scale>
          <a:sx n="83" d="100"/>
          <a:sy n="83" d="100"/>
        </p:scale>
        <p:origin x="183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4DAE6-258E-F249-8829-26310A4354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16BC07A-D43C-D24A-A881-9E5976BC1451}" type="pres">
      <dgm:prSet presAssocID="{9F64DAE6-258E-F249-8829-26310A43549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866AB22-7991-3841-A58A-E583B9247D13}" type="presOf" srcId="{9F64DAE6-258E-F249-8829-26310A43549C}" destId="{E16BC07A-D43C-D24A-A881-9E5976BC145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9F9E6-5FF8-0143-94AE-ECED1D203063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C4BA-BADB-4247-98CB-B4081551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wait for spotlight notification to begin talking!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62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what does that mean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display means math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percentage of display for character height = screen height / minimum character height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font size in PowerPoint =  48 = roughly 6% of the height of the </a:t>
            </a:r>
            <a:r>
              <a:rPr lang="en-US" dirty="0" err="1"/>
              <a:t>powerpoint</a:t>
            </a:r>
            <a:r>
              <a:rPr lang="en-US" dirty="0"/>
              <a:t>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2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visual presenter text is me writing at normal lined paper height = more than tall enough (measurement here)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whiteboard text height is 10.5”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green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703.5.7 Stroke Thickness.  Stroke thickness of the uppercase letter “I” shall be 10 percent minimum and 30 percent maximum of the height of the character.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5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minimum </a:t>
            </a:r>
            <a:r>
              <a:rPr lang="en-US" dirty="0" err="1"/>
              <a:t>db</a:t>
            </a:r>
            <a:r>
              <a:rPr lang="en-US" dirty="0"/>
              <a:t> for audibility according to ADA: 60db minimum for 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measurements: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 mic: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err="1"/>
              <a:t>db</a:t>
            </a:r>
            <a:r>
              <a:rPr lang="en-US" dirty="0"/>
              <a:t> at front row: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err="1"/>
              <a:t>db</a:t>
            </a:r>
            <a:r>
              <a:rPr lang="en-US" dirty="0"/>
              <a:t> at back: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mic: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err="1"/>
              <a:t>db</a:t>
            </a:r>
            <a:r>
              <a:rPr lang="en-US" dirty="0"/>
              <a:t> at front row: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 err="1"/>
              <a:t>db</a:t>
            </a:r>
            <a:r>
              <a:rPr lang="en-US" dirty="0"/>
              <a:t> at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6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joining!</a:t>
            </a:r>
          </a:p>
          <a:p>
            <a:r>
              <a:rPr lang="en-US" dirty="0"/>
              <a:t>Resources will be shared later via email!</a:t>
            </a:r>
          </a:p>
          <a:p>
            <a:r>
              <a:rPr lang="en-US" dirty="0"/>
              <a:t>Joining us next is Brian McNeilly, who will be talking with us about Leading Laterally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this into doc for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Universal design for learning = designing instruction with multiple ways  of learning to suit all students, recognizing their differences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Accessibility = designing environments, services, products, tools, anything, to ensure usability by those with disabilities either directly or with assistive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interest and the topics I’ll go over in this presentation sit at the intersection of UDL and Accessibility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teaching and learning, I like to think of this intersection as “meeting every student where they are”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let’s talk captions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captions are key to making audio content accessible to those with hearing loss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but captions are also known to increase retention and comprehension  for many leaners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 when you ensure captions are available, you are making your learning content accessible AND inclusive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4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important, but if I discussed these in any depth, this presentation would be an hour long or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3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accommodation requests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are important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need to be taken seriously to remove barriers for student with disabilities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are not sought or granted to every student who may need one (medical documentation can be a significant barrier)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not one size fits 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there are many types of disabilities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nature of a disability is varied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practice of inclusivity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making a class accessible benefits all students in some way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allows all students to partake without having to feel singled out, stigmatized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quick in that I’m going over them quickly, some of these can take quite some time to implement</a:t>
            </a:r>
          </a:p>
          <a:p>
            <a:r>
              <a:rPr lang="en-US" dirty="0"/>
              <a:t>I’m going to go into each of these in a little more detail in this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9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might remove or go over quickly and have people refer to what Jill talked about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appropriate contrast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important for vision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concise text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cognitive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relevant diagrams &amp; pictures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cognitive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helps those using screen readers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large text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I’m </a:t>
            </a:r>
            <a:r>
              <a:rPr lang="en-US" sz="1200" dirty="0" err="1"/>
              <a:t>gping</a:t>
            </a:r>
            <a:r>
              <a:rPr lang="en-US" sz="1200" dirty="0"/>
              <a:t> to go in the why shortly, it’s related to my comment on the inaccessibility of whiteboards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alt text &amp; captions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uses structural elements</a:t>
            </a:r>
            <a:endParaRPr lang="en-US" sz="1000" dirty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such as slide titles, headings, bulleted lists, reading order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important for screen readers and alternative formats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6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we’re going to use this to go over my tips about large text, using digital presentations, the pitfalls of whiteboards/chalkboards, and why microphones matter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ACS 120 is a nearly 300 seat lecture hall at UC Merced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has one direct view LED wall that is capable of showing two large images simultaneously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faculty can plug in their own laptop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document camera/visual presenter is provided to faculty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lighted white boards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microphones are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5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requirements do not apply to digital signage, but we can use them as a baseline for what’s considered accessible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2017 ICC A117.1 Accessible and Usable Buildings and Facilities</a:t>
            </a:r>
            <a:r>
              <a:rPr lang="en-US" b="0" dirty="0"/>
              <a:t> – an international building standard, does cover digital signage, but does not apply to the presentations we’re delivering in our classrooms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while these hard definitions of requirements do not exist, it is on us to facilitate accessibility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measurements: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floor to screen: 8’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whiteboard height: 4’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screen height: 14’9”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screen to front row: 26’8”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screen to back row: 80’9”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using those sign calculations, that means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min text height for front row: 3.75”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min text height for back row: 10.5”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C4BA-BADB-4247-98CB-B4081551BE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0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D4EE-84CF-0419-D1BC-FB84F17AC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B49DB-76CC-A5DA-45A0-219808DE4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BD4B0-6C55-EA08-A898-43494C9F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51B6E-B4EA-F889-5491-7BE3C9C2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9222B-0EDA-DD9A-5B03-90307753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1CCD-0AEE-ABF6-E704-82EA1E16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F3AAE-710A-59A7-02F1-F572AD5BF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3474-DCCE-3A8C-3F73-92D605DD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BACA3-8AFB-D6DA-8CB8-0AEF7AA1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FC721-4958-2096-96C8-2389CE44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2FB3E-E397-8DA1-FF92-70B43A4A9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1A955-7209-8332-36E9-7BECDF841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C2756-017A-489B-1A98-90E23DF0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53E2F-7169-1498-D8A1-E51FA087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E2DF0-9018-FD12-4C3F-50001E93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5FF1-1A28-A18D-1499-0912E4AA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D05-A2DC-FF0B-C30D-F2DD4211A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5EA2-D9F2-6E16-4BA6-A2DCDFA8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9BCE4-278F-8A14-66BD-D3CEAB6F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1560-6A87-D372-3D6B-16478A2F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47A2-612D-EFD3-7CAA-D49421B5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56A53-7BBC-88BF-B92B-4AF5FFC15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14F5-F0F3-2434-5AB4-3A4B89AD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83EB-579F-1287-C035-092C9FA7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C31D5-7C95-6A47-7FAA-404305E8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2970-3D32-CF9E-D2DB-F51A5CD2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D10B-83F7-CB5B-C745-3EC8839C7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D01D3-F5AD-9310-54CA-81174F23C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D908-E317-E24E-F789-0A54A104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690E7-1651-306B-A7E0-F5118A95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F7D1D-5D5C-D250-6F77-7A6784D3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BD53-1E6D-4BDA-782C-628A3B42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B1DBB-4DBD-C924-3BC0-59C336EE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E9F81-2346-6605-999F-91A549CD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BCF11-A229-7550-C5A6-55768EDC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DBA32-1127-57C5-2146-D2994F012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5FA4F-5346-D234-8F88-547CF386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B1CA8-923A-92E3-5590-B2824E3A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50EB0-5DC0-45F1-BC1D-5BDB4384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78AC-1E31-06BD-5331-D970DE5F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3E0D0-D5AE-6E3F-A254-EF8AB0074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0776E-0275-C879-FDCE-56FC4F79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12C81-8E4A-E42F-74F5-93D2E1D0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D1140-111B-95ED-D181-76ADA6F5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23E68-6D2B-6543-DDAF-0A1921FE5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6626B-DC82-FDBC-6474-616845F4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90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2AD6-3B7D-71DE-4BF6-484A42DD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BED4-0E77-1F58-5AFA-6FE18F8B0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5B206-101E-D14A-4DCC-2A42549FF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4A6B3-D312-A213-2CAF-463471C0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CF879-F129-D385-9A8A-9B3F0AD9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539B1-DA17-35EF-067C-B3568558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3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7ACB-7980-DC9F-C095-D6B851CD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4DA42-F742-9361-8C6B-D27C564BB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034BB-D1C4-C24C-3C88-BD2DDB14D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68B41-B1D5-A06E-DFF0-AACB48B9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FEBB3-9FC9-87C3-EA22-D0AF357E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5ECD9-72BB-BCBB-D163-4EB71C25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E44FF-A79E-AC91-AE85-E9186BD9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CF483-D49D-BFC9-408B-15939F802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9B3E6-4F37-7008-366A-44100FBC7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49B5A-0083-5047-8E0D-A11A6B1417EE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D0318-ED7D-DBCF-C95C-16A5EF096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0838-B987-1F1A-71E9-E6AFD43F0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D66E18-66D0-7C48-84CE-04FE8CB5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9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data.org/research_brief/higher-education-and-ad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apple.com/en-us/102031" TargetMode="External"/><Relationship Id="rId5" Type="http://schemas.openxmlformats.org/officeDocument/2006/relationships/hyperlink" Target="https://support.microsoft.com/en-us/office/improve-accessibility-with-the-accessibility-checker-a16f6de0-2f39-4a2b-8bd8-5ad801426c7f#PickTab=Windows" TargetMode="External"/><Relationship Id="rId4" Type="http://schemas.openxmlformats.org/officeDocument/2006/relationships/hyperlink" Target="https://support.google.com/docs/answer/6199477?hl=en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A5F4C5-9A33-5A88-2450-DFB4C7027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</a:rPr>
              <a:t>Accessibility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A3AD0-080F-80C2-E59A-9C7EC661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Rachel Leigh Bellofatto</a:t>
            </a:r>
          </a:p>
        </p:txBody>
      </p:sp>
    </p:spTree>
    <p:extLst>
      <p:ext uri="{BB962C8B-B14F-4D97-AF65-F5344CB8AC3E}">
        <p14:creationId xmlns:p14="http://schemas.microsoft.com/office/powerpoint/2010/main" val="375603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0BC18-D66A-D29B-190B-DB3423CB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How Large Would Text Need to Be?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6A34-1B1B-3566-BD45-32ACFB722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3600" dirty="0"/>
              <a:t>back row students matter</a:t>
            </a:r>
          </a:p>
          <a:p>
            <a:r>
              <a:rPr lang="en-US" sz="3600" dirty="0"/>
              <a:t>minimum character height = 10.5”</a:t>
            </a:r>
          </a:p>
          <a:p>
            <a:r>
              <a:rPr lang="en-US" sz="3600" dirty="0"/>
              <a:t>on whiteboard: ~22% of board height</a:t>
            </a:r>
            <a:endParaRPr lang="en-US" sz="3200" dirty="0"/>
          </a:p>
          <a:p>
            <a:r>
              <a:rPr lang="en-US" sz="3600" dirty="0"/>
              <a:t>on screen: ~6% of screen height</a:t>
            </a:r>
          </a:p>
          <a:p>
            <a:pPr lvl="1"/>
            <a:r>
              <a:rPr lang="en-US" sz="3200" dirty="0"/>
              <a:t>in PowerPoint, font size = 48</a:t>
            </a:r>
          </a:p>
        </p:txBody>
      </p:sp>
    </p:spTree>
    <p:extLst>
      <p:ext uri="{BB962C8B-B14F-4D97-AF65-F5344CB8AC3E}">
        <p14:creationId xmlns:p14="http://schemas.microsoft.com/office/powerpoint/2010/main" val="9234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8ED831-52A6-733E-EDAE-09ED74D9B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52F3E54-6257-1D3B-4326-C3E88DE7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View from the Front Row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9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auditorium with seats and a screen&#10;&#10;Description automatically generated">
            <a:extLst>
              <a:ext uri="{FF2B5EF4-FFF2-40B4-BE49-F238E27FC236}">
                <a16:creationId xmlns:a16="http://schemas.microsoft.com/office/drawing/2014/main" id="{E40E5B23-3351-FCD4-6AE6-599B74320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BC4E0D4-9A72-A727-A5BC-B69CE7BB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View from the Back Row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2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53AE7-7CC6-701A-4892-586E028EF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Being Heard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37B2-9959-7CB2-91E5-24C35E16F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 dirty="0"/>
              <a:t>Minimum loudness for ALD as set by ADA: 60db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675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C2666-50A7-68A4-B8D8-B4617A85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Finding Campus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1180-5FAF-D4F2-35E4-F39B6EF9A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3600" dirty="0"/>
              <a:t>Student Accessibility Offices</a:t>
            </a:r>
          </a:p>
          <a:p>
            <a:r>
              <a:rPr lang="en-US" sz="3600" dirty="0"/>
              <a:t>Digital Accessibility Programs</a:t>
            </a:r>
          </a:p>
          <a:p>
            <a:r>
              <a:rPr lang="en-US" sz="3600" dirty="0"/>
              <a:t>Teaching &amp; Learning Centers</a:t>
            </a:r>
          </a:p>
          <a:p>
            <a:r>
              <a:rPr lang="en-US" sz="3600" dirty="0"/>
              <a:t>ADA Coordinators</a:t>
            </a:r>
          </a:p>
        </p:txBody>
      </p:sp>
    </p:spTree>
    <p:extLst>
      <p:ext uri="{BB962C8B-B14F-4D97-AF65-F5344CB8AC3E}">
        <p14:creationId xmlns:p14="http://schemas.microsoft.com/office/powerpoint/2010/main" val="155247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7F5A1-DBE0-9072-2D7B-146E8A7D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Resources &amp; Citations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F37B-3AD6-37CC-B55A-6048AAC67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Suggested Read: </a:t>
            </a:r>
            <a:r>
              <a:rPr lang="en-US" dirty="0">
                <a:hlinkClick r:id="rId3"/>
              </a:rPr>
              <a:t>Research Brief: Higher Education and the ADA</a:t>
            </a:r>
            <a:endParaRPr lang="en-US" dirty="0"/>
          </a:p>
          <a:p>
            <a:r>
              <a:rPr lang="en-US" dirty="0"/>
              <a:t>Guides to Accessibility in Common Presentation Software:</a:t>
            </a:r>
          </a:p>
          <a:p>
            <a:pPr lvl="1"/>
            <a:r>
              <a:rPr lang="en-US" sz="2800" dirty="0"/>
              <a:t>Google Slides: </a:t>
            </a:r>
            <a:r>
              <a:rPr lang="en-US" sz="2800" dirty="0">
                <a:hlinkClick r:id="rId4"/>
              </a:rPr>
              <a:t>Make your document, presentation, and sheets more accessible</a:t>
            </a:r>
            <a:endParaRPr lang="en-US" sz="2800" dirty="0"/>
          </a:p>
          <a:p>
            <a:pPr lvl="1"/>
            <a:r>
              <a:rPr lang="en-US" sz="2800" dirty="0"/>
              <a:t>PowerPoint: </a:t>
            </a:r>
            <a:r>
              <a:rPr lang="en-US" sz="2800" dirty="0">
                <a:hlinkClick r:id="rId5"/>
              </a:rPr>
              <a:t>Improve accessibility with the accessibility checker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Keynote: </a:t>
            </a:r>
            <a:r>
              <a:rPr lang="en-US" sz="2800" dirty="0">
                <a:hlinkClick r:id="rId6"/>
              </a:rPr>
              <a:t>Create accessible documents, spreadsheets, or presentations with Pages, Numbers, or Keynote</a:t>
            </a:r>
            <a:r>
              <a:rPr lang="en-US" sz="2800" dirty="0"/>
              <a:t> </a:t>
            </a:r>
          </a:p>
          <a:p>
            <a:r>
              <a:rPr lang="en-US" dirty="0"/>
              <a:t>ADA Minimum Character Heigh Requirement for Signs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27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486165-43F4-3BE9-9B83-B47A1C706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88064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2F2A618-E54A-8B6C-02FD-FFDF0010F7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224" y="-99844"/>
            <a:ext cx="9323551" cy="69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96BE0-36D0-BF76-C9B5-E1AA6403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Things We Won’t Cover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F640A-2ED6-5DAD-7EB6-FF8AE4FA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3600" dirty="0"/>
              <a:t>syllabi language</a:t>
            </a:r>
          </a:p>
          <a:p>
            <a:r>
              <a:rPr lang="en-US" sz="3600" dirty="0"/>
              <a:t>accommodation requests</a:t>
            </a:r>
          </a:p>
          <a:p>
            <a:r>
              <a:rPr lang="en-US" sz="3600" dirty="0"/>
              <a:t>Universal Design for Learning</a:t>
            </a:r>
          </a:p>
          <a:p>
            <a:r>
              <a:rPr lang="en-US" sz="3600" dirty="0"/>
              <a:t>accessibility analysis &amp; remediation tools</a:t>
            </a:r>
          </a:p>
        </p:txBody>
      </p:sp>
    </p:spTree>
    <p:extLst>
      <p:ext uri="{BB962C8B-B14F-4D97-AF65-F5344CB8AC3E}">
        <p14:creationId xmlns:p14="http://schemas.microsoft.com/office/powerpoint/2010/main" val="318282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BBB6D-9053-C3BA-9412-641178DC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Accessibility in the classroom is: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F77A8-53A9-FD8A-B23C-EE02F1F4D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3600" dirty="0"/>
              <a:t>more than just fulfilling accommodation requests</a:t>
            </a:r>
          </a:p>
          <a:p>
            <a:r>
              <a:rPr lang="en-US" sz="3600" dirty="0"/>
              <a:t>not one size fits all</a:t>
            </a:r>
          </a:p>
          <a:p>
            <a:r>
              <a:rPr lang="en-US" sz="3600" dirty="0"/>
              <a:t>a practice of inclusivity</a:t>
            </a:r>
          </a:p>
        </p:txBody>
      </p:sp>
    </p:spTree>
    <p:extLst>
      <p:ext uri="{BB962C8B-B14F-4D97-AF65-F5344CB8AC3E}">
        <p14:creationId xmlns:p14="http://schemas.microsoft.com/office/powerpoint/2010/main" val="193153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AC697-0F96-7F88-8C0B-64C23243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Quick Tips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B12F-50E4-237D-1FA4-DFAAB638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design accessible slides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use digital presentations over whiteboards/chalkboards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use microphones when provided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seek out campus accessibility guidance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857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A603E-491E-EC48-C0BC-1193B553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Components of a Good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74653-2D52-91C9-2198-30C912F36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3600" dirty="0"/>
              <a:t>appropriate contrast</a:t>
            </a:r>
          </a:p>
          <a:p>
            <a:r>
              <a:rPr lang="en-US" sz="3600" dirty="0"/>
              <a:t>concise text</a:t>
            </a:r>
          </a:p>
          <a:p>
            <a:r>
              <a:rPr lang="en-US" sz="3600" dirty="0"/>
              <a:t>relevant diagrams &amp; pictures</a:t>
            </a:r>
          </a:p>
          <a:p>
            <a:r>
              <a:rPr lang="en-US" sz="3600" dirty="0"/>
              <a:t>large text</a:t>
            </a:r>
          </a:p>
          <a:p>
            <a:r>
              <a:rPr lang="en-US" sz="3600" dirty="0"/>
              <a:t>alt text &amp; captions</a:t>
            </a:r>
          </a:p>
          <a:p>
            <a:r>
              <a:rPr lang="en-US" sz="3600" dirty="0"/>
              <a:t>uses structural elements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415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auditorium with chairs and tables&#10;&#10;Description automatically generated with medium confidence">
            <a:extLst>
              <a:ext uri="{FF2B5EF4-FFF2-40B4-BE49-F238E27FC236}">
                <a16:creationId xmlns:a16="http://schemas.microsoft.com/office/drawing/2014/main" id="{827A03C3-B4E3-2484-5013-BC734F7A7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87809-A69B-2D8C-D50C-46D08B8B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An Example Lecture Hall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7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16886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48938-4C29-7797-8787-A4A1A680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ADA Permanent Sign Requirements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2154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C545153-F420-2C15-1884-493E0193E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0977"/>
              </p:ext>
            </p:extLst>
          </p:nvPr>
        </p:nvGraphicFramePr>
        <p:xfrm>
          <a:off x="1274494" y="2261336"/>
          <a:ext cx="9587945" cy="3907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2972">
                  <a:extLst>
                    <a:ext uri="{9D8B030D-6E8A-4147-A177-3AD203B41FA5}">
                      <a16:colId xmlns:a16="http://schemas.microsoft.com/office/drawing/2014/main" val="1515733462"/>
                    </a:ext>
                  </a:extLst>
                </a:gridCol>
                <a:gridCol w="2254469">
                  <a:extLst>
                    <a:ext uri="{9D8B030D-6E8A-4147-A177-3AD203B41FA5}">
                      <a16:colId xmlns:a16="http://schemas.microsoft.com/office/drawing/2014/main" val="853148144"/>
                    </a:ext>
                  </a:extLst>
                </a:gridCol>
                <a:gridCol w="5210504">
                  <a:extLst>
                    <a:ext uri="{9D8B030D-6E8A-4147-A177-3AD203B41FA5}">
                      <a16:colId xmlns:a16="http://schemas.microsoft.com/office/drawing/2014/main" val="1713121225"/>
                    </a:ext>
                  </a:extLst>
                </a:gridCol>
              </a:tblGrid>
              <a:tr h="431983">
                <a:tc>
                  <a:txBody>
                    <a:bodyPr/>
                    <a:lstStyle/>
                    <a:p>
                      <a:r>
                        <a:rPr lang="en-US" sz="1900"/>
                        <a:t>Height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Viewing Distance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Minimum Character Height</a:t>
                      </a:r>
                    </a:p>
                  </a:txBody>
                  <a:tcPr marL="98178" marR="98178" marT="49089" marB="49089"/>
                </a:tc>
                <a:extLst>
                  <a:ext uri="{0D108BD9-81ED-4DB2-BD59-A6C34878D82A}">
                    <a16:rowId xmlns:a16="http://schemas.microsoft.com/office/drawing/2014/main" val="3432542399"/>
                  </a:ext>
                </a:extLst>
              </a:tr>
              <a:tr h="431983">
                <a:tc rowSpan="2">
                  <a:txBody>
                    <a:bodyPr/>
                    <a:lstStyle/>
                    <a:p>
                      <a:r>
                        <a:rPr lang="en-US" sz="1900" dirty="0"/>
                        <a:t>40” – 70”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Under 6’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5/8”</a:t>
                      </a:r>
                    </a:p>
                  </a:txBody>
                  <a:tcPr marL="98178" marR="98178" marT="49089" marB="49089"/>
                </a:tc>
                <a:extLst>
                  <a:ext uri="{0D108BD9-81ED-4DB2-BD59-A6C34878D82A}">
                    <a16:rowId xmlns:a16="http://schemas.microsoft.com/office/drawing/2014/main" val="871441012"/>
                  </a:ext>
                </a:extLst>
              </a:tr>
              <a:tr h="7265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6’ or more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5/8” + 1/8” per foot of viewing distance above 6’</a:t>
                      </a:r>
                    </a:p>
                  </a:txBody>
                  <a:tcPr marL="98178" marR="98178" marT="49089" marB="49089"/>
                </a:tc>
                <a:extLst>
                  <a:ext uri="{0D108BD9-81ED-4DB2-BD59-A6C34878D82A}">
                    <a16:rowId xmlns:a16="http://schemas.microsoft.com/office/drawing/2014/main" val="385244607"/>
                  </a:ext>
                </a:extLst>
              </a:tr>
              <a:tr h="431983">
                <a:tc rowSpan="2">
                  <a:txBody>
                    <a:bodyPr/>
                    <a:lstStyle/>
                    <a:p>
                      <a:r>
                        <a:rPr lang="en-US" sz="1900"/>
                        <a:t>Above 70” to 10’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Under 15’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2”</a:t>
                      </a:r>
                    </a:p>
                  </a:txBody>
                  <a:tcPr marL="98178" marR="98178" marT="49089" marB="49089"/>
                </a:tc>
                <a:extLst>
                  <a:ext uri="{0D108BD9-81ED-4DB2-BD59-A6C34878D82A}">
                    <a16:rowId xmlns:a16="http://schemas.microsoft.com/office/drawing/2014/main" val="2965033561"/>
                  </a:ext>
                </a:extLst>
              </a:tr>
              <a:tr h="7265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15’ or more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2” + 1/8” per foot of viewing distance above  15’</a:t>
                      </a:r>
                    </a:p>
                  </a:txBody>
                  <a:tcPr marL="98178" marR="98178" marT="49089" marB="49089"/>
                </a:tc>
                <a:extLst>
                  <a:ext uri="{0D108BD9-81ED-4DB2-BD59-A6C34878D82A}">
                    <a16:rowId xmlns:a16="http://schemas.microsoft.com/office/drawing/2014/main" val="3997815929"/>
                  </a:ext>
                </a:extLst>
              </a:tr>
              <a:tr h="431983">
                <a:tc rowSpan="2">
                  <a:txBody>
                    <a:bodyPr/>
                    <a:lstStyle/>
                    <a:p>
                      <a:r>
                        <a:rPr lang="en-US" sz="1900"/>
                        <a:t>Above 10’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Under 21’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3”</a:t>
                      </a:r>
                    </a:p>
                  </a:txBody>
                  <a:tcPr marL="98178" marR="98178" marT="49089" marB="49089"/>
                </a:tc>
                <a:extLst>
                  <a:ext uri="{0D108BD9-81ED-4DB2-BD59-A6C34878D82A}">
                    <a16:rowId xmlns:a16="http://schemas.microsoft.com/office/drawing/2014/main" val="3980299527"/>
                  </a:ext>
                </a:extLst>
              </a:tr>
              <a:tr h="72651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21’ or more</a:t>
                      </a:r>
                    </a:p>
                  </a:txBody>
                  <a:tcPr marL="98178" marR="98178" marT="49089" marB="4908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3” + 1/8” per foot of viewing distance above  21’</a:t>
                      </a:r>
                    </a:p>
                  </a:txBody>
                  <a:tcPr marL="98178" marR="98178" marT="49089" marB="49089"/>
                </a:tc>
                <a:extLst>
                  <a:ext uri="{0D108BD9-81ED-4DB2-BD59-A6C34878D82A}">
                    <a16:rowId xmlns:a16="http://schemas.microsoft.com/office/drawing/2014/main" val="226982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32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AC8147-A855-CD40-2B26-ED87941D8EE1}"/>
              </a:ext>
            </a:extLst>
          </p:cNvPr>
          <p:cNvSpPr/>
          <p:nvPr/>
        </p:nvSpPr>
        <p:spPr>
          <a:xfrm>
            <a:off x="1221833" y="1150880"/>
            <a:ext cx="94592" cy="38940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EF4098-26DF-BE45-4713-31DBCA099CDD}"/>
              </a:ext>
            </a:extLst>
          </p:cNvPr>
          <p:cNvSpPr/>
          <p:nvPr/>
        </p:nvSpPr>
        <p:spPr>
          <a:xfrm>
            <a:off x="1246533" y="5087004"/>
            <a:ext cx="45719" cy="4072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0478E0-09B8-A2C4-B34C-BC6CC76FCB9B}"/>
              </a:ext>
            </a:extLst>
          </p:cNvPr>
          <p:cNvCxnSpPr>
            <a:cxnSpLocks/>
          </p:cNvCxnSpPr>
          <p:nvPr/>
        </p:nvCxnSpPr>
        <p:spPr>
          <a:xfrm flipV="1">
            <a:off x="1292252" y="3097921"/>
            <a:ext cx="10429414" cy="3023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Office Chair with solid fill">
            <a:extLst>
              <a:ext uri="{FF2B5EF4-FFF2-40B4-BE49-F238E27FC236}">
                <a16:creationId xmlns:a16="http://schemas.microsoft.com/office/drawing/2014/main" id="{171B24F1-F0F7-2FC6-63C0-7D48C6281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9646" y="4866285"/>
            <a:ext cx="457200" cy="457200"/>
          </a:xfrm>
          <a:prstGeom prst="rect">
            <a:avLst/>
          </a:prstGeom>
        </p:spPr>
      </p:pic>
      <p:pic>
        <p:nvPicPr>
          <p:cNvPr id="11" name="Graphic 10" descr="Office Chair with solid fill">
            <a:extLst>
              <a:ext uri="{FF2B5EF4-FFF2-40B4-BE49-F238E27FC236}">
                <a16:creationId xmlns:a16="http://schemas.microsoft.com/office/drawing/2014/main" id="{C6E79AC3-6C90-EFC5-72AE-0BDE96413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4885" y="2640721"/>
            <a:ext cx="457200" cy="457200"/>
          </a:xfrm>
          <a:prstGeom prst="rect">
            <a:avLst/>
          </a:prstGeom>
        </p:spPr>
      </p:pic>
      <p:pic>
        <p:nvPicPr>
          <p:cNvPr id="13" name="Graphic 12" descr="Lecturer with solid fill">
            <a:extLst>
              <a:ext uri="{FF2B5EF4-FFF2-40B4-BE49-F238E27FC236}">
                <a16:creationId xmlns:a16="http://schemas.microsoft.com/office/drawing/2014/main" id="{2B1D88AD-A426-2A55-1EB9-2C5E6ECFB6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8390" y="5354359"/>
            <a:ext cx="457200" cy="4572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0D7DB4-5CF2-8DE4-CECF-1BB26B00048D}"/>
              </a:ext>
            </a:extLst>
          </p:cNvPr>
          <p:cNvCxnSpPr>
            <a:cxnSpLocks/>
          </p:cNvCxnSpPr>
          <p:nvPr/>
        </p:nvCxnSpPr>
        <p:spPr>
          <a:xfrm flipV="1">
            <a:off x="1387369" y="2869321"/>
            <a:ext cx="9945414" cy="24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DC3A1E-A2C2-2807-CDEA-BCFCEA7AE04F}"/>
              </a:ext>
            </a:extLst>
          </p:cNvPr>
          <p:cNvCxnSpPr/>
          <p:nvPr/>
        </p:nvCxnSpPr>
        <p:spPr>
          <a:xfrm>
            <a:off x="1387369" y="5044960"/>
            <a:ext cx="233329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A2C05D-F959-4FB8-5192-00D267EF6730}"/>
              </a:ext>
            </a:extLst>
          </p:cNvPr>
          <p:cNvSpPr txBox="1"/>
          <p:nvPr/>
        </p:nvSpPr>
        <p:spPr>
          <a:xfrm>
            <a:off x="5981703" y="2499989"/>
            <a:ext cx="7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80’9”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B4F10B-197D-BD5C-446B-7CFED71FFD30}"/>
              </a:ext>
            </a:extLst>
          </p:cNvPr>
          <p:cNvSpPr txBox="1"/>
          <p:nvPr/>
        </p:nvSpPr>
        <p:spPr>
          <a:xfrm>
            <a:off x="2175644" y="4681619"/>
            <a:ext cx="7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26’8”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AB9C99-3C2F-3E44-087E-1434E006AE07}"/>
              </a:ext>
            </a:extLst>
          </p:cNvPr>
          <p:cNvSpPr txBox="1"/>
          <p:nvPr/>
        </p:nvSpPr>
        <p:spPr>
          <a:xfrm>
            <a:off x="8379373" y="6396200"/>
            <a:ext cx="402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*diagram is dramatically not to scale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C0AE705-CB69-780E-1927-7706512FB56F}"/>
              </a:ext>
            </a:extLst>
          </p:cNvPr>
          <p:cNvCxnSpPr>
            <a:cxnSpLocks/>
          </p:cNvCxnSpPr>
          <p:nvPr/>
        </p:nvCxnSpPr>
        <p:spPr>
          <a:xfrm>
            <a:off x="1040528" y="1142999"/>
            <a:ext cx="0" cy="3944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B6F06F-794F-3DED-5547-866BC1F73FF6}"/>
              </a:ext>
            </a:extLst>
          </p:cNvPr>
          <p:cNvCxnSpPr/>
          <p:nvPr/>
        </p:nvCxnSpPr>
        <p:spPr>
          <a:xfrm>
            <a:off x="1040528" y="5094885"/>
            <a:ext cx="0" cy="3993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616FC3-F4EF-BE05-FA0F-D004F72AAD96}"/>
              </a:ext>
            </a:extLst>
          </p:cNvPr>
          <p:cNvCxnSpPr/>
          <p:nvPr/>
        </p:nvCxnSpPr>
        <p:spPr>
          <a:xfrm>
            <a:off x="1040528" y="5517928"/>
            <a:ext cx="0" cy="6858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C50ED9-2BA0-D74C-2932-3B5FA9B577A3}"/>
              </a:ext>
            </a:extLst>
          </p:cNvPr>
          <p:cNvSpPr txBox="1"/>
          <p:nvPr/>
        </p:nvSpPr>
        <p:spPr>
          <a:xfrm>
            <a:off x="656897" y="5698574"/>
            <a:ext cx="7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8'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3CA2EF-A6F5-067B-0F8F-563C98740B96}"/>
              </a:ext>
            </a:extLst>
          </p:cNvPr>
          <p:cNvSpPr txBox="1"/>
          <p:nvPr/>
        </p:nvSpPr>
        <p:spPr>
          <a:xfrm>
            <a:off x="667411" y="5117798"/>
            <a:ext cx="7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4'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B90269-3AB7-DCA0-6DCA-1B9F4869A38D}"/>
              </a:ext>
            </a:extLst>
          </p:cNvPr>
          <p:cNvSpPr txBox="1"/>
          <p:nvPr/>
        </p:nvSpPr>
        <p:spPr>
          <a:xfrm>
            <a:off x="5115910" y="5202621"/>
            <a:ext cx="621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min char height for front row: 3” + 1/8” x (27’ - 21’) = 3.75”</a:t>
            </a:r>
          </a:p>
          <a:p>
            <a:r>
              <a:rPr lang="en-US"/>
              <a:t>min char height for back row: 3” + 1/8” x (81’ - 21’) = 10.5”</a:t>
            </a:r>
            <a:endParaRPr lang="en-US" dirty="0"/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8FB3942B-B234-A47F-DD46-F877D71A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3" y="57227"/>
            <a:ext cx="10515600" cy="1325563"/>
          </a:xfrm>
        </p:spPr>
        <p:txBody>
          <a:bodyPr/>
          <a:lstStyle/>
          <a:p>
            <a:r>
              <a:rPr lang="en-US" dirty="0"/>
              <a:t>ACS 120 By the Numbers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108E59-D743-F5EB-F966-9D41304E8E45}"/>
              </a:ext>
            </a:extLst>
          </p:cNvPr>
          <p:cNvSpPr txBox="1"/>
          <p:nvPr/>
        </p:nvSpPr>
        <p:spPr>
          <a:xfrm>
            <a:off x="336858" y="2908736"/>
            <a:ext cx="75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14’ 9”</a:t>
            </a:r>
          </a:p>
        </p:txBody>
      </p:sp>
    </p:spTree>
    <p:extLst>
      <p:ext uri="{BB962C8B-B14F-4D97-AF65-F5344CB8AC3E}">
        <p14:creationId xmlns:p14="http://schemas.microsoft.com/office/powerpoint/2010/main" val="92621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10390</TotalTime>
  <Words>1149</Words>
  <Application>Microsoft Office PowerPoint</Application>
  <PresentationFormat>Widescreen</PresentationFormat>
  <Paragraphs>168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Accessibility in the Classroom</vt:lpstr>
      <vt:lpstr>PowerPoint Presentation</vt:lpstr>
      <vt:lpstr>Things We Won’t Cover</vt:lpstr>
      <vt:lpstr>Accessibility in the classroom is:</vt:lpstr>
      <vt:lpstr>Quick Tips</vt:lpstr>
      <vt:lpstr>Components of a Good Slide</vt:lpstr>
      <vt:lpstr>An Example Lecture Hall</vt:lpstr>
      <vt:lpstr>ADA Permanent Sign Requirements</vt:lpstr>
      <vt:lpstr>ACS 120 By the Numbers</vt:lpstr>
      <vt:lpstr>How Large Would Text Need to Be?</vt:lpstr>
      <vt:lpstr>View from the Front Row</vt:lpstr>
      <vt:lpstr>View from the Back Row</vt:lpstr>
      <vt:lpstr>Being Heard</vt:lpstr>
      <vt:lpstr>Finding Campus Resources</vt:lpstr>
      <vt:lpstr>Resources &amp; 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in the Classroom</dc:title>
  <dc:creator>Rachel Leigh Bellofatto</dc:creator>
  <cp:lastModifiedBy>Judy Thai</cp:lastModifiedBy>
  <cp:revision>12</cp:revision>
  <dcterms:created xsi:type="dcterms:W3CDTF">2024-04-29T17:35:39Z</dcterms:created>
  <dcterms:modified xsi:type="dcterms:W3CDTF">2024-05-08T00:36:31Z</dcterms:modified>
</cp:coreProperties>
</file>