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17"/>
  </p:notesMasterIdLst>
  <p:handoutMasterIdLst>
    <p:handoutMasterId r:id="rId18"/>
  </p:handoutMasterIdLst>
  <p:sldIdLst>
    <p:sldId id="569" r:id="rId7"/>
    <p:sldId id="561" r:id="rId8"/>
    <p:sldId id="613" r:id="rId9"/>
    <p:sldId id="621" r:id="rId10"/>
    <p:sldId id="572" r:id="rId11"/>
    <p:sldId id="578" r:id="rId12"/>
    <p:sldId id="609" r:id="rId13"/>
    <p:sldId id="579" r:id="rId14"/>
    <p:sldId id="622" r:id="rId15"/>
    <p:sldId id="623" r:id="rId16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56F136-ACE6-72B0-1DE1-53DC025B61DA}" name="Wolters, Jill" initials="JW" userId="S::Jill.Wolters@ucsf.edu::62dc57bf-7da8-48f1-be09-f052d9cde4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47C"/>
    <a:srgbClr val="178CCB"/>
    <a:srgbClr val="F48024"/>
    <a:srgbClr val="FFFFFF"/>
    <a:srgbClr val="070544"/>
    <a:srgbClr val="121052"/>
    <a:srgbClr val="130F51"/>
    <a:srgbClr val="000000"/>
    <a:srgbClr val="90BD31"/>
    <a:srgbClr val="18A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8"/>
    <p:restoredTop sz="56463"/>
  </p:normalViewPr>
  <p:slideViewPr>
    <p:cSldViewPr snapToGrid="0">
      <p:cViewPr varScale="1">
        <p:scale>
          <a:sx n="86" d="100"/>
          <a:sy n="86" d="100"/>
        </p:scale>
        <p:origin x="2896" y="192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-136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8864C775-D929-2240-A05D-2B91CFA462C9}" type="datetime1">
              <a:rPr lang="en-US" smtClean="0">
                <a:latin typeface="Arial" pitchFamily="34" charset="0"/>
                <a:cs typeface="Arial" pitchFamily="34" charset="0"/>
              </a:rPr>
              <a:t>5/31/24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FB401A7B-2743-334E-9A22-615BA873775C}" type="datetime1">
              <a:rPr lang="en-US" smtClean="0">
                <a:latin typeface="Arial" pitchFamily="34" charset="0"/>
                <a:cs typeface="Arial" pitchFamily="34" charset="0"/>
              </a:rPr>
              <a:t>5/31/24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489F4A01-8E0B-AE47-A56A-8793FE4E9940}" type="datetime1">
              <a:rPr lang="en-US" sz="600" i="1" smtClean="0">
                <a:latin typeface="Arial" pitchFamily="34" charset="0"/>
                <a:cs typeface="Arial" pitchFamily="34" charset="0"/>
              </a:rPr>
              <a:t>5/31/24</a:t>
            </a:fld>
            <a:endParaRPr lang="en-US" sz="600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21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FB401A7B-2743-334E-9A22-615BA873775C}" type="datetime1">
              <a:rPr lang="en-US" smtClean="0">
                <a:latin typeface="Arial" pitchFamily="34" charset="0"/>
                <a:cs typeface="Arial" pitchFamily="34" charset="0"/>
              </a:rPr>
              <a:t>5/31/24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3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E6E1C88A-2300-5346-8F2D-8C6FF10DFB7F}" type="datetime1">
              <a:rPr lang="en-US" smtClean="0">
                <a:latin typeface="Arial" pitchFamily="34" charset="0"/>
                <a:cs typeface="Arial" pitchFamily="34" charset="0"/>
              </a:rPr>
              <a:t>5/31/24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4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b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18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FB401A7B-2743-334E-9A22-615BA873775C}" type="datetime1">
              <a:rPr lang="en-US" smtClean="0">
                <a:latin typeface="Arial" pitchFamily="34" charset="0"/>
                <a:cs typeface="Arial" pitchFamily="34" charset="0"/>
              </a:rPr>
              <a:t>5/31/24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1600" dirty="0">
              <a:effectLst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FB401A7B-2743-334E-9A22-615BA873775C}" type="datetime1">
              <a:rPr lang="en-US" smtClean="0">
                <a:latin typeface="Arial" pitchFamily="34" charset="0"/>
                <a:cs typeface="Arial" pitchFamily="34" charset="0"/>
              </a:rPr>
              <a:t>5/31/24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8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FB401A7B-2743-334E-9A22-615BA873775C}" type="datetime1">
              <a:rPr lang="en-US" smtClean="0">
                <a:latin typeface="Arial" pitchFamily="34" charset="0"/>
                <a:cs typeface="Arial" pitchFamily="34" charset="0"/>
              </a:rPr>
              <a:t>5/31/24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27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FB401A7B-2743-334E-9A22-615BA873775C}" type="datetime1">
              <a:rPr lang="en-US" smtClean="0">
                <a:latin typeface="Arial" pitchFamily="34" charset="0"/>
                <a:cs typeface="Arial" pitchFamily="34" charset="0"/>
              </a:rPr>
              <a:t>5/31/24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58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FB401A7B-2743-334E-9A22-615BA873775C}" type="datetime1">
              <a:rPr lang="en-US" smtClean="0">
                <a:latin typeface="Arial" pitchFamily="34" charset="0"/>
                <a:cs typeface="Arial" pitchFamily="34" charset="0"/>
              </a:rPr>
              <a:t>5/31/24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7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FB401A7B-2743-334E-9A22-615BA873775C}" type="datetime1">
              <a:rPr lang="en-US" smtClean="0">
                <a:latin typeface="Arial" pitchFamily="34" charset="0"/>
                <a:cs typeface="Arial" pitchFamily="34" charset="0"/>
              </a:rPr>
              <a:t>5/31/24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46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FB401A7B-2743-334E-9A22-615BA873775C}" type="datetime1">
              <a:rPr lang="en-US" smtClean="0">
                <a:latin typeface="Arial" pitchFamily="34" charset="0"/>
                <a:cs typeface="Arial" pitchFamily="34" charset="0"/>
              </a:rPr>
              <a:t>5/31/24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9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8.emf"/><Relationship Id="rId4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emf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emf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B6D0487-4140-1E45-B3A4-61F538A9C841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2" name="Picture 11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041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1A88665-8750-DE41-9DA3-98D09EF37105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659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 bwMode="ltGray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13B10EC-68FF-B44D-ADA6-008780D6686B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0393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“Lorem ipsum dolor site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isicing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/>
              <a:t>Author’s Name Here</a:t>
            </a:r>
          </a:p>
          <a:p>
            <a:pPr lvl="0"/>
            <a:r>
              <a:rPr lang="en-US"/>
              <a:t>Position 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54ED8C-EBCB-594D-9F78-0E8E9199CB3B}" type="datetime1">
              <a:rPr lang="en-US" smtClean="0"/>
              <a:t>5/31/24</a:t>
            </a:fld>
            <a:endParaRPr lang="en-US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/>
              <a:t>“	Lorem ipsum dolor site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isicing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sedo</a:t>
            </a:r>
            <a:r>
              <a:rPr lang="en-US"/>
              <a:t>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labotre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et </a:t>
            </a:r>
            <a:r>
              <a:rPr lang="en-US" err="1"/>
              <a:t>venium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/>
              <a:t>Author’s Name Here</a:t>
            </a:r>
          </a:p>
          <a:p>
            <a:pPr lvl="0"/>
            <a:r>
              <a:rPr lang="en-US"/>
              <a:t>Position Title Here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2FB149A-2A9A-2E4D-9652-C0EC3988CB20}" type="datetime1">
              <a:rPr lang="en-US" smtClean="0"/>
              <a:t>5/31/24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469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1135339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27410A-0DEE-3443-94EA-C00BADEABBAC}" type="datetime1">
              <a:rPr lang="en-US" smtClean="0"/>
              <a:t>5/31/24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1478869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387" y="1135288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2767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285" y="1181501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224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0263" y="1177053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DCD20B-FCBA-1341-8920-8A9E3B1E5FA0}" type="datetime1">
              <a:rPr lang="en-US" smtClean="0"/>
              <a:t>5/31/24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1338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061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7E838CB-97BD-2542-AE24-AF4CA36B7EFA}" type="datetime1">
              <a:rPr lang="en-US" smtClean="0"/>
              <a:t>5/31/24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FE4819-91F9-1A43-AC95-2E6E11FC6DBA}" type="datetime1">
              <a:rPr lang="en-US" smtClean="0"/>
              <a:t>5/31/24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2043 Jill Wolters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7709144-FB32-B940-9BBA-DF101AC854AF}" type="datetime1">
              <a:rPr lang="en-US" smtClean="0"/>
              <a:t>5/31/24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2043 Jill Wolters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7310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1B8A6F2-D623-3742-98DB-CAA9E895CB05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6931" y="3254715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9547" y="2118796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5639" y="2558194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pic>
        <p:nvPicPr>
          <p:cNvPr id="12" name="Picture 11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1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4" y="20199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5" y="2555721"/>
            <a:ext cx="1123315" cy="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4"/>
            <a:ext cx="4924272" cy="1863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FA4F6D-5F14-9B45-846D-1B6289E2DFFC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0" y="546707"/>
            <a:ext cx="1034248" cy="6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36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C565544-699B-8540-ACC2-422BD9235044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2" name="Picture 11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227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CC6337C-5B8F-4A48-8910-949F2ADFBE76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0382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F018C29-3943-E34B-914D-004ACA0AB685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13943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00307B2-E57A-3B42-BA07-4133E0B3A32D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547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292359-BAA2-2F44-AF48-BA97D5C8C024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878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964C7-C472-3949-BFA0-5ED142EC0F64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“Lorem ipsum dolor site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isicing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/>
              <a:t>Author’s Name Here</a:t>
            </a:r>
          </a:p>
          <a:p>
            <a:pPr lvl="0"/>
            <a:r>
              <a:rPr lang="en-US"/>
              <a:t>Position 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02D4DF6-68C3-EB40-81DA-E23E8959BE45}" type="datetime1">
              <a:rPr lang="en-US" smtClean="0"/>
              <a:t>5/31/24</a:t>
            </a:fld>
            <a:endParaRPr lang="en-US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837120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/>
              <a:t>“	Lorem ipsum dolor site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isicing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sedo</a:t>
            </a:r>
            <a:r>
              <a:rPr lang="en-US"/>
              <a:t>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labotre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et </a:t>
            </a:r>
            <a:r>
              <a:rPr lang="en-US" err="1"/>
              <a:t>venium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/>
              <a:t>Author’s Name Here</a:t>
            </a:r>
          </a:p>
          <a:p>
            <a:pPr lvl="0"/>
            <a:r>
              <a:rPr lang="en-US"/>
              <a:t>Position Title Here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4E69BAB-4485-AA4D-92A3-3A21BCC340A4}" type="datetime1">
              <a:rPr lang="en-US" smtClean="0"/>
              <a:t>5/31/24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065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3385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A47323-7132-274A-AA20-46D8BAB55204}" type="datetime1">
              <a:rPr lang="en-US" smtClean="0"/>
              <a:t>5/31/24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481328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1133856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CEE700-D51C-B04B-9996-8006075ECAC7}" type="datetime1">
              <a:rPr lang="en-US" smtClean="0"/>
              <a:t>5/31/24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5023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79576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1728" y="1179576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E73BC2-40A5-964C-A4E7-CB5BEF26C35D}" type="datetime1">
              <a:rPr lang="en-US" smtClean="0"/>
              <a:t>5/31/24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7790DBD-825A-054E-90A3-0E7A05ED73D9}" type="datetime1">
              <a:rPr lang="en-US" smtClean="0"/>
              <a:t>5/31/24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EA731E-8F11-9242-A36A-19A5FEB732C4}" type="datetime1">
              <a:rPr lang="en-US" smtClean="0"/>
              <a:t>5/31/24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9CF0918-E185-C948-BF5D-2AEB20414CFD}" type="datetime1">
              <a:rPr lang="en-US" smtClean="0"/>
              <a:t>5/31/24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379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4" y="20199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045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4AA3983-A403-ED4D-842B-98CDAA842F9F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5478435" y="567458"/>
            <a:ext cx="129539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80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800">
                <a:solidFill>
                  <a:schemeClr val="bg1"/>
                </a:solidFill>
                <a:latin typeface="+mj-lt"/>
              </a:rPr>
            </a:br>
            <a:r>
              <a:rPr lang="en-US" sz="80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63522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 bwMode="auto">
          <a:xfrm>
            <a:off x="6901816" y="567458"/>
            <a:ext cx="75543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800">
                <a:solidFill>
                  <a:schemeClr val="bg1"/>
                </a:solidFill>
                <a:latin typeface="+mj-lt"/>
              </a:rPr>
            </a:br>
            <a:r>
              <a:rPr lang="en-US" sz="80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57249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7802881" y="567458"/>
            <a:ext cx="975995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800" baseline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8333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5" y="2555721"/>
            <a:ext cx="1123315" cy="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9937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5"/>
            <a:ext cx="4924272" cy="1884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64065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625F11C-2183-F140-A94F-AFBF164CB46C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0" name="Picture 9" descr="UCSF_sig_white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9102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FEBBE6-1A6B-E748-A7B3-BC4E4CD7CA3D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0" y="546707"/>
            <a:ext cx="1034248" cy="6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734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6D944A-5F15-B242-87D4-E2F8AEA7571B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3322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2DDC1B-307D-2C41-875E-0A61980A4517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29095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9E6F9EA-29A2-F940-A08D-6D3485476A09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09666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F5A2514-08F8-4E44-845A-4120F5634A34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75480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“Lorem ipsum dolor site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isicing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/>
              <a:t>Author’s Name Here</a:t>
            </a:r>
          </a:p>
          <a:p>
            <a:pPr lvl="0"/>
            <a:r>
              <a:rPr lang="en-US"/>
              <a:t>Position Title Here</a:t>
            </a:r>
          </a:p>
        </p:txBody>
      </p:sp>
      <p:sp>
        <p:nvSpPr>
          <p:cNvPr id="11" name="Rectangle 10"/>
          <p:cNvSpPr/>
          <p:nvPr/>
        </p:nvSpPr>
        <p:spPr bwMode="invGray">
          <a:xfrm>
            <a:off x="0" y="4687560"/>
            <a:ext cx="9144000" cy="45594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831596-A1AD-3349-8D14-51E93D1B913D}" type="datetime1">
              <a:rPr lang="en-US" smtClean="0"/>
              <a:t>5/31/24</a:t>
            </a:fld>
            <a:endParaRPr lang="en-US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4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10722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/>
              <a:t>“	Lorem ipsum dolor site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isicing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sedo</a:t>
            </a:r>
            <a:r>
              <a:rPr lang="en-US"/>
              <a:t>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labotre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et </a:t>
            </a:r>
            <a:r>
              <a:rPr lang="en-US" err="1"/>
              <a:t>venium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/>
              <a:t>Author’s Name Here</a:t>
            </a:r>
          </a:p>
          <a:p>
            <a:pPr lvl="0"/>
            <a:r>
              <a:rPr lang="en-US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BAFF95-A96E-7848-88CD-43F6CE5CE4FB}" type="datetime1">
              <a:rPr lang="en-US" smtClean="0"/>
              <a:t>5/31/24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158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5202768-64DF-D64F-8CA0-25C9E731C8AD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68" y="113385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01DD040-6703-2749-A140-7655425E580F}" type="datetime1">
              <a:rPr lang="en-US" smtClean="0"/>
              <a:t>5/31/24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481328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1133856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C915815-693B-CB4D-8ACA-A44EF7087FD0}" type="datetime1">
              <a:rPr lang="en-US" smtClean="0"/>
              <a:t>5/31/24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79576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1728" y="1179576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72D9570-BE27-2948-8E56-719BCF9E6539}" type="datetime1">
              <a:rPr lang="en-US" smtClean="0"/>
              <a:t>5/31/24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F107456-70BB-6545-ABBE-C96783215D17}" type="datetime1">
              <a:rPr lang="en-US" smtClean="0"/>
              <a:t>5/31/24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B8D609-5154-8F47-8814-88995E1F542F}" type="datetime1">
              <a:rPr lang="en-US" smtClean="0"/>
              <a:t>5/31/24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35F2BB-DD5F-E842-8F23-E426FEE7C8BC}" type="datetime1">
              <a:rPr lang="en-US" smtClean="0"/>
              <a:t>5/31/24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2024 Jill Wolters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8423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4" y="20199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60167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5" y="2555721"/>
            <a:ext cx="1123315" cy="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8439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5"/>
            <a:ext cx="4924272" cy="1884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055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F88CF3-E195-494E-9D2E-6AE717730D96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274334" y="567458"/>
            <a:ext cx="129539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80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800">
                <a:solidFill>
                  <a:schemeClr val="bg1"/>
                </a:solidFill>
                <a:latin typeface="+mj-lt"/>
              </a:rPr>
            </a:br>
            <a:r>
              <a:rPr lang="en-US" sz="80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59421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4697715" y="567458"/>
            <a:ext cx="75543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800">
                <a:solidFill>
                  <a:schemeClr val="bg1"/>
                </a:solidFill>
                <a:latin typeface="+mj-lt"/>
              </a:rPr>
            </a:br>
            <a:r>
              <a:rPr lang="en-US" sz="80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53148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5598780" y="567458"/>
            <a:ext cx="975995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800" baseline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411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38B41E6-84F7-A94D-A7DD-79D1B9DF2D49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839261" y="556568"/>
            <a:ext cx="1487211" cy="505926"/>
            <a:chOff x="2749439" y="752601"/>
            <a:chExt cx="1487211" cy="885917"/>
          </a:xfrm>
        </p:grpSpPr>
        <p:sp>
          <p:nvSpPr>
            <p:cNvPr id="16" name="Rectangle 15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 bwMode="auto">
            <a:xfrm>
              <a:off x="2785238" y="886124"/>
              <a:ext cx="1451412" cy="6790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>
                  <a:solidFill>
                    <a:schemeClr val="bg2"/>
                  </a:solidFill>
                  <a:latin typeface="+mj-lt"/>
                </a:rPr>
                <a:t>Partner </a:t>
              </a:r>
              <a:br>
                <a:rPr lang="en-US" sz="1400">
                  <a:solidFill>
                    <a:schemeClr val="bg2"/>
                  </a:solidFill>
                  <a:latin typeface="+mj-lt"/>
                </a:rPr>
              </a:br>
              <a:r>
                <a:rPr lang="en-US" sz="1400">
                  <a:solidFill>
                    <a:schemeClr val="bg2"/>
                  </a:solidFill>
                  <a:latin typeface="+mj-lt"/>
                </a:rPr>
                <a:t>Logo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1575576" y="443266"/>
            <a:ext cx="0" cy="72009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575576" y="443266"/>
            <a:ext cx="0" cy="72009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392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70BC5CE-B2F3-7543-8A60-C17AF0B27083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1" name="Picture 10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72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177057-6B89-B54A-AD06-0F7853170A48}" type="datetime1">
              <a:rPr lang="en-US" smtClean="0"/>
              <a:t>5/31/24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65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940" y="1136707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6" r:id="rId2"/>
    <p:sldLayoutId id="2147483933" r:id="rId3"/>
    <p:sldLayoutId id="2147484018" r:id="rId4"/>
    <p:sldLayoutId id="2147483934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912" y="1136582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9E7834F-6681-8641-AA5D-DAF11D1ED4E5}" type="datetime1">
              <a:rPr lang="en-US" smtClean="0"/>
              <a:t>5/31/24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2043 Jill Wolters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31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2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4033" r:id="rId15"/>
    <p:sldLayoutId id="2147484034" r:id="rId16"/>
    <p:sldLayoutId id="2147484035" r:id="rId17"/>
    <p:sldLayoutId id="2147484036" r:id="rId18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lang="en-US" sz="18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4687560"/>
            <a:ext cx="9144000" cy="45594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133856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41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4B7827A-71C0-E241-A1EC-8B74BA6C8DF4}" type="datetime1">
              <a:rPr lang="en-US" smtClean="0"/>
              <a:t>5/31/24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GAAD 20424Jill Wolters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42" r:id="rId2"/>
    <p:sldLayoutId id="2147484038" r:id="rId3"/>
    <p:sldLayoutId id="2147484039" r:id="rId4"/>
    <p:sldLayoutId id="2147484040" r:id="rId5"/>
    <p:sldLayoutId id="2147484041" r:id="rId6"/>
    <p:sldLayoutId id="2147484043" r:id="rId7"/>
    <p:sldLayoutId id="2147484044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4045" r:id="rId15"/>
    <p:sldLayoutId id="2147484046" r:id="rId16"/>
    <p:sldLayoutId id="2147484047" r:id="rId17"/>
    <p:sldLayoutId id="2147484048" r:id="rId18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5" Type="http://schemas.openxmlformats.org/officeDocument/2006/relationships/hyperlink" Target="https://www.lflegal.com/" TargetMode="Externa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make-your-powerpoint-presentations-accessible-to-people-with-disabilities-6f7772b2-2f33-4bd2-8ca7-dae3b2b3ef25#bkmk_bestwi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ebaim.org/resources/evaloffic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8476"/>
            <a:ext cx="7772400" cy="1631216"/>
          </a:xfrm>
          <a:solidFill>
            <a:schemeClr val="bg2"/>
          </a:solidFill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+mj-lt"/>
              </a:rPr>
              <a:t>Accessible PowerPoint Tips </a:t>
            </a:r>
            <a:br>
              <a:rPr lang="en-US" sz="4000" dirty="0">
                <a:latin typeface="+mj-lt"/>
              </a:rPr>
            </a:br>
            <a:r>
              <a:rPr lang="en-US" sz="2000" dirty="0">
                <a:latin typeface="+mj-lt"/>
              </a:rPr>
              <a:t>Jill Wolters, Digital Accessibility Program Manager, UCSF</a:t>
            </a:r>
            <a:br>
              <a:rPr lang="en-US" sz="2000" dirty="0">
                <a:latin typeface="+mj-lt"/>
              </a:rPr>
            </a:br>
            <a:r>
              <a:rPr lang="en-US" sz="2000" i="1" dirty="0">
                <a:latin typeface="+mj-lt"/>
              </a:rPr>
              <a:t>Putting Together the Accessibility Puzzle Pieces </a:t>
            </a:r>
            <a:br>
              <a:rPr lang="en-US" sz="2000" i="1" dirty="0">
                <a:latin typeface="+mj-lt"/>
              </a:rPr>
            </a:br>
            <a:r>
              <a:rPr lang="en-US" sz="2000" dirty="0">
                <a:latin typeface="+mj-lt"/>
              </a:rPr>
              <a:t>May 16, 2024 </a:t>
            </a:r>
            <a:endParaRPr lang="en-US" sz="2000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C4F51-DBEC-63E3-4580-E935FEBC6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86209"/>
            <a:ext cx="3947360" cy="9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1270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3486-0F71-48F7-8BF9-013497090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467757"/>
            <a:ext cx="8089900" cy="467757"/>
          </a:xfr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6624120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1C6E99-9180-21B1-D3DD-5BA2E0D3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8089900" cy="467757"/>
          </a:xfrm>
        </p:spPr>
        <p:txBody>
          <a:bodyPr/>
          <a:lstStyle/>
          <a:p>
            <a:r>
              <a:rPr lang="en-US" dirty="0"/>
              <a:t>Takeaway Tips for PowerPoint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ED1F27-0D32-05E4-91F1-92DFB082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133476"/>
            <a:ext cx="4823839" cy="159836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Presenting with accessibility in mind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Creating accessible slide decks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Checking for accessibility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Identifying low-hanging fruit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DF0463-FC28-D92D-982D-099EF818C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</p:spPr>
        <p:txBody>
          <a:bodyPr/>
          <a:lstStyle/>
          <a:p>
            <a:r>
              <a:rPr lang="en-US" dirty="0"/>
              <a:t>GAAD 2024 Jill Wolters</a:t>
            </a:r>
          </a:p>
        </p:txBody>
      </p:sp>
    </p:spTree>
    <p:extLst>
      <p:ext uri="{BB962C8B-B14F-4D97-AF65-F5344CB8AC3E}">
        <p14:creationId xmlns:p14="http://schemas.microsoft.com/office/powerpoint/2010/main" val="28313212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E0E5-BE31-A35A-60D7-C1E08EB9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467757"/>
          </a:xfrm>
        </p:spPr>
        <p:txBody>
          <a:bodyPr/>
          <a:lstStyle/>
          <a:p>
            <a:r>
              <a:rPr lang="en-US"/>
              <a:t>Tips for presenting</a:t>
            </a:r>
          </a:p>
        </p:txBody>
      </p:sp>
      <p:pic>
        <p:nvPicPr>
          <p:cNvPr id="11" name="Picture 10" descr="Lainey Feingold's homepage screen shot with dolpins bc they are good communicators">
            <a:extLst>
              <a:ext uri="{FF2B5EF4-FFF2-40B4-BE49-F238E27FC236}">
                <a16:creationId xmlns:a16="http://schemas.microsoft.com/office/drawing/2014/main" id="{A312C8B4-A155-BDD8-0624-BFE835969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49" y="821811"/>
            <a:ext cx="4310907" cy="1998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80F90-2B05-681C-2A91-E556E7450840}"/>
              </a:ext>
            </a:extLst>
          </p:cNvPr>
          <p:cNvSpPr txBox="1"/>
          <p:nvPr/>
        </p:nvSpPr>
        <p:spPr bwMode="auto">
          <a:xfrm>
            <a:off x="548149" y="3109422"/>
            <a:ext cx="4684426" cy="184665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/>
              <a:t>Role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disability rights lawyer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author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public speaker</a:t>
            </a:r>
          </a:p>
          <a:p>
            <a:br>
              <a:rPr lang="en-US"/>
            </a:b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3884D-8EC8-ADCA-B871-2F8E5393E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344" y="470089"/>
            <a:ext cx="1954522" cy="2882920"/>
          </a:xfrm>
          <a:prstGeom prst="rect">
            <a:avLst/>
          </a:prstGeom>
          <a:effectLst>
            <a:outerShdw blurRad="181809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F23C99-B02E-1652-F3F2-98CBD8F31242}"/>
              </a:ext>
            </a:extLst>
          </p:cNvPr>
          <p:cNvSpPr txBox="1"/>
          <p:nvPr/>
        </p:nvSpPr>
        <p:spPr bwMode="auto">
          <a:xfrm>
            <a:off x="6101666" y="3503105"/>
            <a:ext cx="1981200" cy="61555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/>
              <a:t>Lainey Feingold </a:t>
            </a:r>
          </a:p>
          <a:p>
            <a:pPr algn="ctr"/>
            <a:r>
              <a:rPr lang="en-US" sz="2000" err="1">
                <a:hlinkClick r:id="rId5"/>
              </a:rPr>
              <a:t>lflegal.com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670FAC-6A29-0A6E-0A17-25D9B4F2F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95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E0E5-BE31-A35A-60D7-C1E08EB9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467757"/>
          </a:xfrm>
        </p:spPr>
        <p:txBody>
          <a:bodyPr/>
          <a:lstStyle/>
          <a:p>
            <a:r>
              <a:rPr lang="en-US" dirty="0"/>
              <a:t>Tips for presenting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1D624-1C4C-F7DE-45F4-52640BCC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987552"/>
            <a:ext cx="7190232" cy="3008627"/>
          </a:xfrm>
        </p:spPr>
        <p:txBody>
          <a:bodyPr/>
          <a:lstStyle/>
          <a:p>
            <a:pPr marL="404813" indent="-401638">
              <a:buFont typeface="+mj-lt"/>
              <a:buAutoNum type="arabicPeriod"/>
            </a:pP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 the visuals that contain meaning; </a:t>
            </a:r>
            <a:b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kern="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ake good color choices for graphs and charts </a:t>
            </a:r>
          </a:p>
          <a:p>
            <a:pPr marL="347662" indent="-342900">
              <a:buFont typeface="+mj-lt"/>
              <a:buAutoNum type="arabicPeriod"/>
            </a:pPr>
            <a:r>
              <a:rPr lang="en-US" sz="2000" kern="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the (minimal) text on the slide</a:t>
            </a:r>
          </a:p>
          <a:p>
            <a:pPr marL="342900" indent="-342900">
              <a:buAutoNum type="arabicPeriod"/>
            </a:pPr>
            <a:r>
              <a:rPr lang="en-US" sz="2000" kern="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Speak slowly, take pauses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en-US" sz="2000" kern="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 with the buddy system (proofing, timing)</a:t>
            </a:r>
          </a:p>
          <a:p>
            <a:pPr marL="342900" indent="-342900">
              <a:buAutoNum type="arabicPeriod"/>
            </a:pPr>
            <a:r>
              <a:rPr lang="en-US" sz="2000" kern="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Close window coverings and dim lights to provide contrast for in-person audience members with low 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FA818-9DCB-E21F-7CB4-1334D3736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92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CCF1-604D-EDFE-E4C0-79B8DF7B4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8089900" cy="467757"/>
          </a:xfrm>
        </p:spPr>
        <p:txBody>
          <a:bodyPr/>
          <a:lstStyle/>
          <a:p>
            <a:r>
              <a:rPr lang="en-US" dirty="0"/>
              <a:t>Tips for creating slide decks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798C-16C8-7FFD-D82D-D552283DE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8432"/>
            <a:ext cx="7808716" cy="178446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Use pre-built accessible templates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Give every slide deck a title and each slide a title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Avoid tables for layout; for data tables add appropriate header rows. Simplify for clarity.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 in the Desktop vs. Web version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Limit amount of text, use lists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87743-9C8A-9BA8-612B-479BD8485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</p:spPr>
        <p:txBody>
          <a:bodyPr/>
          <a:lstStyle/>
          <a:p>
            <a:r>
              <a:rPr lang="en-US" dirty="0"/>
              <a:t>GAAD 2024 Jill Wolters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0E4F2-6AA5-3AE4-C018-6162240FC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3828" y="3068130"/>
            <a:ext cx="7156644" cy="1513905"/>
          </a:xfrm>
          <a:prstGeom prst="rect">
            <a:avLst/>
          </a:prstGeom>
          <a:effectLst>
            <a:outerShdw blurRad="181809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2821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84ECEA-E245-FA09-987F-C0977FE2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467757"/>
          </a:xfrm>
        </p:spPr>
        <p:txBody>
          <a:bodyPr/>
          <a:lstStyle/>
          <a:p>
            <a:r>
              <a:rPr lang="en-US" dirty="0"/>
              <a:t>Tips for visuals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798C-16C8-7FFD-D82D-D552283DE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000850"/>
            <a:ext cx="5327937" cy="300862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Use pictures to enhance your main idea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alt text to visuals that contain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Mark "decorative" objects appropriately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Avoid motion or animations.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 descr="Screen shot of Alt Text panel in PowerPoint.">
            <a:extLst>
              <a:ext uri="{FF2B5EF4-FFF2-40B4-BE49-F238E27FC236}">
                <a16:creationId xmlns:a16="http://schemas.microsoft.com/office/drawing/2014/main" id="{4530E4F2-6AA5-3AE4-C018-6162240FC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730" y="347179"/>
            <a:ext cx="2697070" cy="4009644"/>
          </a:xfrm>
          <a:prstGeom prst="rect">
            <a:avLst/>
          </a:prstGeom>
          <a:effectLst>
            <a:outerShdw blurRad="181809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87743-9C8A-9BA8-612B-479BD8485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</p:spPr>
        <p:txBody>
          <a:bodyPr/>
          <a:lstStyle/>
          <a:p>
            <a:r>
              <a:rPr lang="en-US" dirty="0"/>
              <a:t>GAAD 2024 Jill Wolters</a:t>
            </a:r>
          </a:p>
        </p:txBody>
      </p:sp>
    </p:spTree>
    <p:extLst>
      <p:ext uri="{BB962C8B-B14F-4D97-AF65-F5344CB8AC3E}">
        <p14:creationId xmlns:p14="http://schemas.microsoft.com/office/powerpoint/2010/main" val="1623084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D6E9-264C-A6D6-6381-6C8D643A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467757"/>
          </a:xfrm>
        </p:spPr>
        <p:txBody>
          <a:bodyPr/>
          <a:lstStyle/>
          <a:p>
            <a:r>
              <a:rPr lang="en-US" dirty="0"/>
              <a:t>Tips for evaluating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882F2-CCF4-2BBA-995B-941700A75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905506"/>
            <a:ext cx="4865714" cy="30086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built-in Accessibility Checker. </a:t>
            </a:r>
          </a:p>
          <a:p>
            <a:pPr marL="0" indent="0">
              <a:buNone/>
            </a:pPr>
            <a:r>
              <a:rPr lang="en-US" dirty="0"/>
              <a:t>To launch, select </a:t>
            </a:r>
            <a:r>
              <a:rPr lang="en-US" b="1" dirty="0"/>
              <a:t>Review</a:t>
            </a:r>
            <a:r>
              <a:rPr lang="en-US" dirty="0"/>
              <a:t> &gt; </a:t>
            </a:r>
            <a:r>
              <a:rPr lang="en-US" b="1" dirty="0"/>
              <a:t>Check accessibility</a:t>
            </a:r>
          </a:p>
          <a:p>
            <a:pPr marL="631825" lvl="1" indent="-342900"/>
            <a:r>
              <a:rPr lang="en-US" dirty="0"/>
              <a:t>Issues are prioritized by Errors, Warnings and Intelligent Services</a:t>
            </a:r>
          </a:p>
          <a:p>
            <a:pPr marL="631825" lvl="1" indent="-342900"/>
            <a:r>
              <a:rPr lang="en-US" dirty="0"/>
              <a:t>Steps to Fix are provided for each result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22A90-A097-3D11-5105-C5A65A6D5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GAAD 2024 Jill Wolters</a:t>
            </a:r>
          </a:p>
        </p:txBody>
      </p:sp>
      <p:grpSp>
        <p:nvGrpSpPr>
          <p:cNvPr id="10" name="Group 9" descr="PowerPoint accessibility ">
            <a:extLst>
              <a:ext uri="{FF2B5EF4-FFF2-40B4-BE49-F238E27FC236}">
                <a16:creationId xmlns:a16="http://schemas.microsoft.com/office/drawing/2014/main" id="{71E95CFC-0C5D-A430-5BD6-138025F8B0E2}"/>
              </a:ext>
            </a:extLst>
          </p:cNvPr>
          <p:cNvGrpSpPr/>
          <p:nvPr/>
        </p:nvGrpSpPr>
        <p:grpSpPr>
          <a:xfrm>
            <a:off x="6560307" y="483826"/>
            <a:ext cx="2153925" cy="3851985"/>
            <a:chOff x="6194945" y="-124234"/>
            <a:chExt cx="2519287" cy="450538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9" name="Picture 8" descr="A white rectangular frame with a white border&#10;&#10;Description automatically generated">
              <a:extLst>
                <a:ext uri="{FF2B5EF4-FFF2-40B4-BE49-F238E27FC236}">
                  <a16:creationId xmlns:a16="http://schemas.microsoft.com/office/drawing/2014/main" id="{2462F1E9-37DA-07DF-8B10-B77921D01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7204"/>
            <a:stretch/>
          </p:blipFill>
          <p:spPr>
            <a:xfrm>
              <a:off x="6194945" y="-124234"/>
              <a:ext cx="2519287" cy="1823968"/>
            </a:xfrm>
            <a:prstGeom prst="rect">
              <a:avLst/>
            </a:prstGeom>
            <a:effectLst>
              <a:outerShdw blurRad="181809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 descr="A white rectangular frame with a white border&#10;&#10;Description automatically generated">
              <a:extLst>
                <a:ext uri="{FF2B5EF4-FFF2-40B4-BE49-F238E27FC236}">
                  <a16:creationId xmlns:a16="http://schemas.microsoft.com/office/drawing/2014/main" id="{42AFFDC0-96BC-2F8A-8800-F9F0B9F57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6488"/>
            <a:stretch/>
          </p:blipFill>
          <p:spPr>
            <a:xfrm>
              <a:off x="6194945" y="1699733"/>
              <a:ext cx="2519287" cy="2681415"/>
            </a:xfrm>
            <a:prstGeom prst="rect">
              <a:avLst/>
            </a:prstGeom>
            <a:effectLst>
              <a:outerShdw blurRad="181809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234663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D6E9-264C-A6D6-6381-6C8D643A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37749"/>
            <a:ext cx="8089901" cy="467757"/>
          </a:xfrm>
        </p:spPr>
        <p:txBody>
          <a:bodyPr/>
          <a:lstStyle/>
          <a:p>
            <a:r>
              <a:rPr lang="en-US" dirty="0"/>
              <a:t>Tips for evaluating accessibility continues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882F2-CCF4-2BBA-995B-941700A75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905506"/>
            <a:ext cx="4649308" cy="300862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Set and verify Reading Order at </a:t>
            </a:r>
            <a:r>
              <a:rPr lang="en-US" sz="2000" b="1" dirty="0"/>
              <a:t>Arrange</a:t>
            </a:r>
            <a:r>
              <a:rPr lang="en-US" sz="2000" dirty="0"/>
              <a:t> &gt; </a:t>
            </a:r>
            <a:r>
              <a:rPr lang="en-US" sz="2000" b="1" dirty="0"/>
              <a:t>Selection pane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kern="0" dirty="0">
                <a:solidFill>
                  <a:srgbClr val="00000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Read the Microsoft support article </a:t>
            </a:r>
            <a:r>
              <a:rPr lang="en-US" sz="2000" kern="0" dirty="0">
                <a:solidFill>
                  <a:srgbClr val="00000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  <a:hlinkClick r:id="rId3"/>
              </a:rPr>
              <a:t>Make your PowerPoint presentations accessible to people with disabilities</a:t>
            </a:r>
            <a:r>
              <a:rPr lang="en-US" sz="2000" kern="0" dirty="0">
                <a:solidFill>
                  <a:srgbClr val="00000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Follow the </a:t>
            </a:r>
            <a:r>
              <a:rPr lang="en-US" sz="2000" u="sng" kern="0" dirty="0">
                <a:solidFill>
                  <a:srgbClr val="0563C1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  <a:hlinkClick r:id="rId4"/>
              </a:rPr>
              <a:t>WebAIM Word and PowerPoint Accessibility Evaluation Guide</a:t>
            </a:r>
            <a:endParaRPr lang="en-US" sz="2000" dirty="0"/>
          </a:p>
        </p:txBody>
      </p:sp>
      <p:pic>
        <p:nvPicPr>
          <p:cNvPr id="6" name="Picture 5" descr="Screen shot of Selection Pane in PowerPoint.">
            <a:extLst>
              <a:ext uri="{FF2B5EF4-FFF2-40B4-BE49-F238E27FC236}">
                <a16:creationId xmlns:a16="http://schemas.microsoft.com/office/drawing/2014/main" id="{32E6FA31-C1C9-C631-9CFC-EE1F52F7B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356" y="1076956"/>
            <a:ext cx="2813421" cy="1708823"/>
          </a:xfrm>
          <a:prstGeom prst="rect">
            <a:avLst/>
          </a:prstGeom>
          <a:effectLst>
            <a:outerShdw blurRad="181809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BBD2764-C88E-6D48-E02F-49E73F20A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56" y="3425194"/>
            <a:ext cx="30480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22A90-A097-3D11-5105-C5A65A6D5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GAAD 2024 Jill Wolters</a:t>
            </a:r>
          </a:p>
        </p:txBody>
      </p:sp>
    </p:spTree>
    <p:extLst>
      <p:ext uri="{BB962C8B-B14F-4D97-AF65-F5344CB8AC3E}">
        <p14:creationId xmlns:p14="http://schemas.microsoft.com/office/powerpoint/2010/main" val="37986523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A317-683B-7D95-62C4-38B13556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563231"/>
          </a:xfrm>
        </p:spPr>
        <p:txBody>
          <a:bodyPr/>
          <a:lstStyle/>
          <a:p>
            <a:r>
              <a:rPr lang="en-US"/>
              <a:t>Tips to identify low-hanging fruit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C465C-1A7F-CE18-6691-AC35C8D5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960058"/>
            <a:ext cx="4141787" cy="300831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Easy-to-fix issues</a:t>
            </a:r>
          </a:p>
          <a:p>
            <a:pPr marL="631825" lvl="1" indent="-342900">
              <a:buFont typeface="+mj-lt"/>
              <a:buAutoNum type="arabicPeriod"/>
            </a:pPr>
            <a:r>
              <a:rPr lang="en-US"/>
              <a:t>Add slide titles</a:t>
            </a:r>
          </a:p>
          <a:p>
            <a:pPr marL="631825" lvl="1" indent="-342900">
              <a:buFont typeface="+mj-lt"/>
              <a:buAutoNum type="arabicPeriod"/>
            </a:pPr>
            <a:r>
              <a:rPr lang="en-US"/>
              <a:t>Trim text to short phrases and bullet points</a:t>
            </a:r>
          </a:p>
          <a:p>
            <a:pPr marL="631825" lvl="1" indent="-342900">
              <a:buFont typeface="+mj-lt"/>
              <a:buAutoNum type="arabicPeriod"/>
            </a:pPr>
            <a:r>
              <a:rPr lang="en-US"/>
              <a:t>Remove animations and motion</a:t>
            </a:r>
          </a:p>
          <a:p>
            <a:pPr marL="631825" lvl="1" indent="-342900">
              <a:buFont typeface="+mj-lt"/>
              <a:buAutoNum type="arabicPeriod"/>
            </a:pPr>
            <a:r>
              <a:rPr lang="en-US"/>
              <a:t>Mark decorative images </a:t>
            </a:r>
          </a:p>
          <a:p>
            <a:pPr marL="631825" lvl="1" indent="-342900">
              <a:buFont typeface="+mj-lt"/>
              <a:buAutoNum type="arabicPeriod"/>
            </a:pPr>
            <a:r>
              <a:rPr lang="en-US"/>
              <a:t>Check Reading order</a:t>
            </a:r>
          </a:p>
          <a:p>
            <a:endParaRPr lang="en-US"/>
          </a:p>
        </p:txBody>
      </p:sp>
      <p:pic>
        <p:nvPicPr>
          <p:cNvPr id="18" name="Picture 17" descr="A dog standing on its hind legs and sniffing an orange">
            <a:extLst>
              <a:ext uri="{FF2B5EF4-FFF2-40B4-BE49-F238E27FC236}">
                <a16:creationId xmlns:a16="http://schemas.microsoft.com/office/drawing/2014/main" id="{D687BC20-E76E-D1A0-A548-62ABDACA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1970" y="1114995"/>
            <a:ext cx="4064967" cy="27132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9586E-D0BA-66A0-C289-E0D5BABAF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765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BBABC71-D51A-3D44-A68F-D8FFA97CD58C}" vid="{1BA1979D-70F7-8A41-BE07-F829B98758FD}"/>
    </a:ext>
  </a:extLst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BBABC71-D51A-3D44-A68F-D8FFA97CD58C}" vid="{58E47FB8-92EF-FC49-86C7-A5FACC935218}"/>
    </a:ext>
  </a:extLst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BBABC71-D51A-3D44-A68F-D8FFA97CD58C}" vid="{EF699A27-5B88-764C-A696-511490F3F103}"/>
    </a:ext>
  </a:extLst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DB7F5EC-1170-844A-AC29-B450E5FE9C50}">
  <we:reference id="4b785c87-866c-4bad-85d8-5d1ae467ac9a" version="3.5.1.0" store="EXCatalog" storeType="EXCatalog"/>
  <we:alternateReferences>
    <we:reference id="WA104381909" version="3.5.1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4C011EFAC014E841601D08B4CD2AB" ma:contentTypeVersion="10" ma:contentTypeDescription="Create a new document." ma:contentTypeScope="" ma:versionID="40513362a592738b51aa1ee8da4ca29d">
  <xsd:schema xmlns:xsd="http://www.w3.org/2001/XMLSchema" xmlns:xs="http://www.w3.org/2001/XMLSchema" xmlns:p="http://schemas.microsoft.com/office/2006/metadata/properties" xmlns:ns2="a3461526-5d75-42bc-9b65-87242ebc2ee4" xmlns:ns3="20e625d3-8b5b-462f-b01f-f251349aaa13" targetNamespace="http://schemas.microsoft.com/office/2006/metadata/properties" ma:root="true" ma:fieldsID="c9480924dd3038fa562ba9996a30023e" ns2:_="" ns3:_="">
    <xsd:import namespace="a3461526-5d75-42bc-9b65-87242ebc2ee4"/>
    <xsd:import namespace="20e625d3-8b5b-462f-b01f-f251349a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61526-5d75-42bc-9b65-87242ebc2e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625d3-8b5b-462f-b01f-f251349aaa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9F7782-2AD9-4B2B-9F68-716E74C4DB5C}">
  <ds:schemaRefs>
    <ds:schemaRef ds:uri="20e625d3-8b5b-462f-b01f-f251349aaa13"/>
    <ds:schemaRef ds:uri="a3461526-5d75-42bc-9b65-87242ebc2e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schemas.microsoft.com/office/2006/metadata/properties"/>
    <ds:schemaRef ds:uri="http://www.w3.org/XML/1998/namespace"/>
    <ds:schemaRef ds:uri="a3461526-5d75-42bc-9b65-87242ebc2ee4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20e625d3-8b5b-462f-b01f-f251349aaa1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Powerpoint</Template>
  <TotalTime>21610</TotalTime>
  <Words>510</Words>
  <Application>Microsoft Macintosh PowerPoint</Application>
  <PresentationFormat>On-screen Show (16:9)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Garamond</vt:lpstr>
      <vt:lpstr>Helvetica Neue</vt:lpstr>
      <vt:lpstr>Wingdings</vt:lpstr>
      <vt:lpstr>UCSF PPT Template</vt:lpstr>
      <vt:lpstr>UCSF PPT Template-Blue</vt:lpstr>
      <vt:lpstr>UCSF PPT Template-Blue Bar</vt:lpstr>
      <vt:lpstr>Accessible PowerPoint Tips  Jill Wolters, Digital Accessibility Program Manager, UCSF Putting Together the Accessibility Puzzle Pieces  May 16, 2024 </vt:lpstr>
      <vt:lpstr>Takeaway Tips for PowerPoint</vt:lpstr>
      <vt:lpstr>Tips for presenting</vt:lpstr>
      <vt:lpstr>Tips for presenting continued</vt:lpstr>
      <vt:lpstr>Tips for creating slide decks</vt:lpstr>
      <vt:lpstr>Tips for visuals</vt:lpstr>
      <vt:lpstr>Tips for evaluating accessibility</vt:lpstr>
      <vt:lpstr>Tips for evaluating accessibility continues</vt:lpstr>
      <vt:lpstr>Tips to identify low-hanging fruit</vt:lpstr>
      <vt:lpstr>The end</vt:lpstr>
    </vt:vector>
  </TitlesOfParts>
  <Manager/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PowerPoint 2004 GAAD</dc:title>
  <dc:subject/>
  <dc:creator>Jill Wolters</dc:creator>
  <cp:keywords/>
  <dc:description/>
  <cp:lastModifiedBy>Wolters, Jill</cp:lastModifiedBy>
  <cp:revision>204</cp:revision>
  <cp:lastPrinted>2024-05-16T14:50:54Z</cp:lastPrinted>
  <dcterms:created xsi:type="dcterms:W3CDTF">2017-04-11T04:42:39Z</dcterms:created>
  <dcterms:modified xsi:type="dcterms:W3CDTF">2024-05-31T18:03:20Z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0x0101006D34C011EFAC014E841601D08B4CD2AB</vt:lpwstr>
  </property>
</Properties>
</file>