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0" r:id="rId3"/>
    <p:sldId id="259" r:id="rId4"/>
    <p:sldId id="262" r:id="rId5"/>
    <p:sldId id="270" r:id="rId6"/>
    <p:sldId id="271" r:id="rId7"/>
    <p:sldId id="269" r:id="rId8"/>
    <p:sldId id="273" r:id="rId9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25" autoAdjust="0"/>
  </p:normalViewPr>
  <p:slideViewPr>
    <p:cSldViewPr>
      <p:cViewPr varScale="1">
        <p:scale>
          <a:sx n="66" d="100"/>
          <a:sy n="66" d="100"/>
        </p:scale>
        <p:origin x="-6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B9FDC46-7105-4DF8-A0DB-6E55BB96A9C3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1BC058A-CBF4-4459-986E-E996F298E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963A5-3DEA-4F10-8E8F-644D6EA58F02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D8950-D8D0-4238-B117-F563BDA271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UCOP FY1314 Budget Proposal Process using BDS II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2/20/2013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What’s new in BDS II</a:t>
            </a:r>
          </a:p>
          <a:p>
            <a:r>
              <a:rPr lang="en-US" dirty="0" smtClean="0"/>
              <a:t>BDS II Demo</a:t>
            </a:r>
          </a:p>
          <a:p>
            <a:r>
              <a:rPr lang="en-US" dirty="0" smtClean="0"/>
              <a:t>BDS FAQs for FY1314 budget proposal</a:t>
            </a:r>
          </a:p>
          <a:p>
            <a:r>
              <a:rPr lang="en-US" dirty="0" smtClean="0"/>
              <a:t>BDS access, training, support and deadline  </a:t>
            </a:r>
          </a:p>
          <a:p>
            <a:r>
              <a:rPr lang="en-US" dirty="0" smtClean="0"/>
              <a:t>Acknowledgements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What’s new in BDS II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592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8956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Budget</a:t>
                      </a:r>
                      <a:r>
                        <a:rPr lang="en-US" sz="1600" baseline="0" dirty="0" smtClean="0"/>
                        <a:t> Entry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BDS Phase I (FY1213 budget)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BDS Phase II (FY1314 budget)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Project 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N/A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Allows </a:t>
                      </a:r>
                      <a:r>
                        <a:rPr lang="en-US" sz="1600" baseline="0" dirty="0" smtClean="0"/>
                        <a:t>budget allocation by project code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Payroll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 Payroll entry tabs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 Payroll entry tab</a:t>
                      </a:r>
                      <a:r>
                        <a:rPr lang="en-US" sz="1600" baseline="0" dirty="0" smtClean="0"/>
                        <a:t> and 2 Payroll summary tabs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Supplies and Expenses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S&amp;E Perm tab only</a:t>
                      </a:r>
                    </a:p>
                    <a:p>
                      <a:endParaRPr lang="en-US" sz="1600" dirty="0" smtClean="0"/>
                    </a:p>
                    <a:p>
                      <a:endParaRPr lang="en-US" sz="1600" dirty="0" smtClean="0"/>
                    </a:p>
                    <a:p>
                      <a:r>
                        <a:rPr lang="en-US" sz="1600" dirty="0" smtClean="0"/>
                        <a:t>Budget reference: Prior year</a:t>
                      </a:r>
                      <a:r>
                        <a:rPr lang="en-US" sz="1600" baseline="0" dirty="0" smtClean="0"/>
                        <a:t> actual/current FY budget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S&amp;E</a:t>
                      </a:r>
                      <a:r>
                        <a:rPr lang="en-US" sz="1600" baseline="0" dirty="0" smtClean="0"/>
                        <a:t> Perm, S&amp;E Temp and project allocation for each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</a:t>
                      </a:r>
                      <a:r>
                        <a:rPr lang="en-US" sz="1600" baseline="0" dirty="0" smtClean="0"/>
                        <a:t>urrent FY Q1+Q2 actual is added</a:t>
                      </a:r>
                      <a:endParaRPr lang="en-US" sz="1600" dirty="0" smtClean="0"/>
                    </a:p>
                    <a:p>
                      <a:endParaRPr lang="en-US" sz="1600" baseline="0" dirty="0" smtClean="0"/>
                    </a:p>
                    <a:p>
                      <a:endParaRPr lang="en-US" sz="1600" baseline="0" dirty="0" smtClean="0"/>
                    </a:p>
                    <a:p>
                      <a:r>
                        <a:rPr lang="en-US" sz="1600" baseline="0" dirty="0" smtClean="0"/>
                        <a:t>GAEL auto-calculated.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Account Budget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Balance account budget by adjusting</a:t>
                      </a:r>
                      <a:r>
                        <a:rPr lang="en-US" sz="1600" baseline="0" dirty="0" smtClean="0"/>
                        <a:t> appropriation/expenses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Auto-balancing, no entry</a:t>
                      </a:r>
                      <a:r>
                        <a:rPr lang="en-US" sz="1600" baseline="0" dirty="0" smtClean="0"/>
                        <a:t> required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Quarterly</a:t>
                      </a:r>
                      <a:r>
                        <a:rPr lang="en-US" sz="1600" baseline="0" dirty="0" smtClean="0"/>
                        <a:t> Distribution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At</a:t>
                      </a:r>
                      <a:r>
                        <a:rPr lang="en-US" sz="1600" baseline="0" dirty="0" smtClean="0"/>
                        <a:t> Sub account level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At Expense category level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Budget Office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Show adjustments</a:t>
                      </a:r>
                      <a:r>
                        <a:rPr lang="en-US" sz="1600" baseline="0" dirty="0" smtClean="0"/>
                        <a:t> made to proposed Perm/Temp budget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Show post</a:t>
                      </a:r>
                      <a:r>
                        <a:rPr lang="en-US" sz="1600" baseline="0" dirty="0" smtClean="0"/>
                        <a:t>-adjustment Perm/Temp and Total budget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Budget Office</a:t>
                      </a:r>
                      <a:r>
                        <a:rPr lang="en-US" sz="1600" baseline="0" dirty="0" smtClean="0"/>
                        <a:t> 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Show current FY and approved Next FY Perm budget and the difference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Also</a:t>
                      </a:r>
                      <a:r>
                        <a:rPr lang="en-US" sz="1600" baseline="0" dirty="0" smtClean="0"/>
                        <a:t> shows current FY and approved Next FY Perm FTE and the difference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Payroll Distribution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199" y="1219200"/>
          <a:ext cx="8305801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1"/>
                <a:gridCol w="3505200"/>
                <a:gridCol w="3276600"/>
              </a:tblGrid>
              <a:tr h="26089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 Account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Permanent Budget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Temporary  Budget</a:t>
                      </a:r>
                      <a:endParaRPr lang="en-US" sz="1600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 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Academic</a:t>
                      </a:r>
                      <a:r>
                        <a:rPr lang="en-US" sz="1600" baseline="0" dirty="0" smtClean="0"/>
                        <a:t> employee on Permanent funding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Academic</a:t>
                      </a:r>
                      <a:r>
                        <a:rPr lang="en-US" sz="1600" baseline="0" dirty="0" smtClean="0"/>
                        <a:t> employee on Temporary funding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14020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Career employees 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6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Vacancies</a:t>
                      </a:r>
                      <a:r>
                        <a:rPr lang="en-US" sz="1600" baseline="0" dirty="0" smtClean="0"/>
                        <a:t> (Permanently budgeted position)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Career employees</a:t>
                      </a:r>
                      <a:r>
                        <a:rPr lang="en-US" sz="1600" baseline="0" dirty="0" smtClean="0"/>
                        <a:t>  </a:t>
                      </a:r>
                      <a:endParaRPr lang="en-US" sz="1600" dirty="0"/>
                    </a:p>
                  </a:txBody>
                  <a:tcPr/>
                </a:tc>
              </a:tr>
              <a:tr h="12649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 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Temporary</a:t>
                      </a:r>
                      <a:r>
                        <a:rPr lang="en-US" sz="1600" baseline="0" dirty="0" smtClean="0"/>
                        <a:t> or </a:t>
                      </a:r>
                      <a:r>
                        <a:rPr lang="en-US" sz="1600" dirty="0" smtClean="0"/>
                        <a:t>Contract employees  (non-TOPs employees</a:t>
                      </a:r>
                      <a:r>
                        <a:rPr lang="en-US" sz="1600" baseline="0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6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 Lump Sum budget (reserved for over-time/equity increase, etc)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Temporary</a:t>
                      </a:r>
                      <a:r>
                        <a:rPr lang="en-US" sz="1600" baseline="0" dirty="0" smtClean="0"/>
                        <a:t> or </a:t>
                      </a:r>
                      <a:r>
                        <a:rPr lang="en-US" sz="1600" dirty="0" smtClean="0"/>
                        <a:t>Contract employees  (non-TOPs employees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</a:tr>
              <a:tr h="26089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Sub 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BDS FAQs for FY1314 budget proposal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28600" y="915102"/>
          <a:ext cx="8686800" cy="5299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116"/>
                <a:gridCol w="3719053"/>
                <a:gridCol w="3492631"/>
              </a:tblGrid>
              <a:tr h="34231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Budget 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Item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Units</a:t>
                      </a:r>
                      <a:r>
                        <a:rPr lang="en-US" sz="1600" baseline="0" dirty="0" smtClean="0"/>
                        <a:t> should ...</a:t>
                      </a:r>
                      <a:endParaRPr lang="en-US" sz="1600" dirty="0"/>
                    </a:p>
                  </a:txBody>
                  <a:tcPr/>
                </a:tc>
              </a:tr>
              <a:tr h="5990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General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New</a:t>
                      </a:r>
                      <a:r>
                        <a:rPr lang="en-US" sz="1600" baseline="0" dirty="0" smtClean="0"/>
                        <a:t> department, account, fund set up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Contact budget office Susan Ohye and Pei-Ru</a:t>
                      </a:r>
                      <a:endParaRPr lang="en-US" sz="1600" dirty="0"/>
                    </a:p>
                  </a:txBody>
                  <a:tcPr/>
                </a:tc>
              </a:tr>
              <a:tr h="59904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Allocate</a:t>
                      </a:r>
                      <a:r>
                        <a:rPr lang="en-US" sz="1600" baseline="0" dirty="0" smtClean="0"/>
                        <a:t> budget by Project code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Establish</a:t>
                      </a:r>
                      <a:r>
                        <a:rPr lang="en-US" sz="1600" baseline="0" dirty="0" smtClean="0"/>
                        <a:t> Code, implement through Payroll and BRC</a:t>
                      </a:r>
                      <a:endParaRPr lang="en-US" sz="1600" dirty="0"/>
                    </a:p>
                  </a:txBody>
                  <a:tcPr/>
                </a:tc>
              </a:tr>
              <a:tr h="59904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Payroll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Additional FTE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FY1213 BDS budget is the “base”, request additional FTE by March 1</a:t>
                      </a:r>
                      <a:endParaRPr lang="en-US" sz="1600" dirty="0"/>
                    </a:p>
                  </a:txBody>
                  <a:tcPr/>
                </a:tc>
              </a:tr>
              <a:tr h="34231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Benefits</a:t>
                      </a:r>
                      <a:r>
                        <a:rPr lang="en-US" sz="1600" baseline="0" dirty="0" smtClean="0"/>
                        <a:t> Costs Increase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</a:tr>
              <a:tr h="342311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Excess Benefits Costs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Budget in “Sub 8”</a:t>
                      </a:r>
                      <a:endParaRPr lang="en-US" sz="1600" dirty="0"/>
                    </a:p>
                  </a:txBody>
                  <a:tcPr/>
                </a:tc>
              </a:tr>
              <a:tr h="342311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Merit Increase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TBD</a:t>
                      </a:r>
                      <a:endParaRPr lang="en-US" sz="1600" dirty="0"/>
                    </a:p>
                  </a:txBody>
                  <a:tcPr/>
                </a:tc>
              </a:tr>
              <a:tr h="342311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Payroll Data Refresh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3/1,</a:t>
                      </a:r>
                      <a:r>
                        <a:rPr lang="en-US" sz="1600" baseline="0" dirty="0" smtClean="0"/>
                        <a:t> 3/15, 4/1, 4/15, 5/1</a:t>
                      </a:r>
                      <a:endParaRPr lang="en-US" sz="1600" dirty="0"/>
                    </a:p>
                  </a:txBody>
                  <a:tcPr/>
                </a:tc>
              </a:tr>
              <a:tr h="59365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Temporary Budget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System-wide</a:t>
                      </a:r>
                      <a:r>
                        <a:rPr lang="en-US" sz="1600" baseline="0" dirty="0" smtClean="0"/>
                        <a:t> Initiatives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Contact</a:t>
                      </a:r>
                      <a:r>
                        <a:rPr lang="en-US" sz="1600" baseline="0" dirty="0" smtClean="0"/>
                        <a:t> budget office to see if the funding will become “Permanent” </a:t>
                      </a:r>
                      <a:endParaRPr lang="en-US" sz="1600" dirty="0"/>
                    </a:p>
                  </a:txBody>
                  <a:tcPr/>
                </a:tc>
              </a:tr>
              <a:tr h="379937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Multi-year Contracts</a:t>
                      </a:r>
                      <a:r>
                        <a:rPr lang="en-US" sz="1600" baseline="0" dirty="0" smtClean="0"/>
                        <a:t> &amp; Grants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Budget only for FY1314 portion</a:t>
                      </a:r>
                      <a:endParaRPr lang="en-US" sz="1600" dirty="0"/>
                    </a:p>
                  </a:txBody>
                  <a:tcPr/>
                </a:tc>
              </a:tr>
              <a:tr h="81749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FY1213</a:t>
                      </a:r>
                      <a:r>
                        <a:rPr lang="en-US" sz="1600" baseline="0" dirty="0" smtClean="0"/>
                        <a:t> Restricted Funds carryforward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Estimate the year end operating balance that will be used in FY1314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BDS Access, Training, Support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32004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Date and</a:t>
                      </a:r>
                      <a:r>
                        <a:rPr lang="en-US" sz="1600" baseline="0" dirty="0" smtClean="0"/>
                        <a:t> Time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Session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Sign up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</a:t>
                      </a:r>
                      <a:r>
                        <a:rPr lang="en-US" sz="1600" baseline="0" dirty="0" smtClean="0"/>
                        <a:t> 20, Wed, 1-3pm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BDS II for New Users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By Invitation only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22, Friday 9-10:30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BDS II for Experienced</a:t>
                      </a:r>
                      <a:r>
                        <a:rPr lang="en-US" sz="1600" baseline="0" dirty="0" smtClean="0"/>
                        <a:t> Users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UC Learning Center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25, Mon,</a:t>
                      </a:r>
                      <a:r>
                        <a:rPr lang="en-US" sz="1600" baseline="0" dirty="0" smtClean="0"/>
                        <a:t> 9-10:30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BDS II for Experienced</a:t>
                      </a:r>
                      <a:r>
                        <a:rPr lang="en-US" sz="1600" baseline="0" dirty="0" smtClean="0"/>
                        <a:t> Users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UC Learning Center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</a:t>
                      </a:r>
                      <a:r>
                        <a:rPr lang="en-US" sz="1600" baseline="0" dirty="0" smtClean="0"/>
                        <a:t> 27, Wed, 1-3pm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BDS II for New Users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UC Learning Center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Feb 28, Thu, 9-10:30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BDS II for Experienced</a:t>
                      </a:r>
                      <a:r>
                        <a:rPr lang="en-US" sz="1600" baseline="0" dirty="0" smtClean="0"/>
                        <a:t> Users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UC Learning Center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</a:t>
                      </a:r>
                      <a:r>
                        <a:rPr lang="en-US" sz="1600" baseline="0" dirty="0" smtClean="0"/>
                        <a:t> 1, Friday, 9-10:30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BDS II for Experienced</a:t>
                      </a:r>
                      <a:r>
                        <a:rPr lang="en-US" sz="1600" baseline="0" dirty="0" smtClean="0"/>
                        <a:t> Users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UC Learning Center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Mar</a:t>
                      </a:r>
                      <a:r>
                        <a:rPr lang="en-US" sz="1600" baseline="0" dirty="0" smtClean="0"/>
                        <a:t> 6, Wed, 1-2:30pm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BDS II for Experienced</a:t>
                      </a:r>
                      <a:r>
                        <a:rPr lang="en-US" sz="1600" baseline="0" dirty="0" smtClean="0"/>
                        <a:t> Users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UC Learning Center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4724400"/>
            <a:ext cx="83058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 </a:t>
            </a:r>
            <a:r>
              <a:rPr lang="en-US" sz="2000" dirty="0" smtClean="0"/>
              <a:t>BDS II User Manual will be on UCOP Budget Office Website later this week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BDS Deadline for Budget Submission 5/15/2013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Useful reports for FY1314 budget proposal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FY1213 and FY1314 budget overview</a:t>
            </a:r>
          </a:p>
          <a:p>
            <a:pPr lvl="1"/>
            <a:r>
              <a:rPr lang="en-US" sz="2400" dirty="0" smtClean="0"/>
              <a:t>Budget variance report (YOY comparison)</a:t>
            </a:r>
          </a:p>
          <a:p>
            <a:pPr lvl="1"/>
            <a:r>
              <a:rPr lang="en-US" sz="2400" dirty="0" smtClean="0"/>
              <a:t>Budget submission reports 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400" dirty="0" smtClean="0"/>
              <a:t>FY1213 expense trending by quarters</a:t>
            </a:r>
          </a:p>
          <a:p>
            <a:pPr lvl="1"/>
            <a:r>
              <a:rPr lang="en-US" sz="2400" dirty="0" smtClean="0"/>
              <a:t>Summary report –Expense by quarter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Division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BDS User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BDS User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Academic Affairs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Jessie Catacutan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Beaumont Yung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Danielle</a:t>
                      </a:r>
                      <a:r>
                        <a:rPr lang="en-US" sz="1600" baseline="0" dirty="0" smtClean="0"/>
                        <a:t> Horne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Wanda Kwong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Julie Chen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Susan Shinomoto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Business</a:t>
                      </a:r>
                      <a:r>
                        <a:rPr lang="en-US" sz="1600" baseline="0" dirty="0" smtClean="0"/>
                        <a:t> Operations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Alicia</a:t>
                      </a:r>
                      <a:r>
                        <a:rPr lang="en-US" sz="1600" baseline="0" dirty="0" smtClean="0"/>
                        <a:t> Wilson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Bob</a:t>
                      </a:r>
                      <a:r>
                        <a:rPr lang="en-US" sz="1600" baseline="0" dirty="0" smtClean="0"/>
                        <a:t> Baum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OGC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Peter Church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Audit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Teresa Alvarez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Claudia</a:t>
                      </a:r>
                      <a:r>
                        <a:rPr lang="en-US" sz="1600" baseline="0" dirty="0" smtClean="0"/>
                        <a:t> White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181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Many Thanks to the above BDS users for helping us with System Enhancement suggestions and System Testing!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589</Words>
  <Application>Microsoft Office PowerPoint</Application>
  <PresentationFormat>On-screen Show (4:3)</PresentationFormat>
  <Paragraphs>145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UCOP FY1314 Budget Proposal Process using BDS II</vt:lpstr>
      <vt:lpstr>Agenda  </vt:lpstr>
      <vt:lpstr>What’s new in BDS II</vt:lpstr>
      <vt:lpstr>Payroll Distribution Matrix</vt:lpstr>
      <vt:lpstr>BDS FAQs for FY1314 budget proposal</vt:lpstr>
      <vt:lpstr>BDS Access, Training, Support</vt:lpstr>
      <vt:lpstr>Useful reports for FY1314 budget proposal</vt:lpstr>
      <vt:lpstr>Acknowledgements </vt:lpstr>
    </vt:vector>
  </TitlesOfParts>
  <Company>UCOP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BDS II Refresher</dc:title>
  <dc:creator>pchao</dc:creator>
  <cp:lastModifiedBy>Sohye</cp:lastModifiedBy>
  <cp:revision>76</cp:revision>
  <dcterms:created xsi:type="dcterms:W3CDTF">2013-02-08T17:25:00Z</dcterms:created>
  <dcterms:modified xsi:type="dcterms:W3CDTF">2013-02-20T19:38:49Z</dcterms:modified>
</cp:coreProperties>
</file>