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70" r:id="rId5"/>
    <p:sldId id="265" r:id="rId6"/>
    <p:sldId id="259" r:id="rId7"/>
    <p:sldId id="260" r:id="rId8"/>
    <p:sldId id="271" r:id="rId9"/>
    <p:sldId id="263" r:id="rId10"/>
    <p:sldId id="264" r:id="rId11"/>
    <p:sldId id="267" r:id="rId12"/>
    <p:sldId id="268" r:id="rId13"/>
    <p:sldId id="269" r:id="rId14"/>
    <p:sldId id="266" r:id="rId15"/>
    <p:sldId id="26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03FC69E-457F-4AB7-82CC-EA1C13DCC122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EDEED5C-3902-426C-B0BA-5FD2CB3359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C69E-457F-4AB7-82CC-EA1C13DCC122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EED5C-3902-426C-B0BA-5FD2CB3359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C69E-457F-4AB7-82CC-EA1C13DCC122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EED5C-3902-426C-B0BA-5FD2CB3359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C69E-457F-4AB7-82CC-EA1C13DCC122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EED5C-3902-426C-B0BA-5FD2CB3359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03FC69E-457F-4AB7-82CC-EA1C13DCC122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3EDEED5C-3902-426C-B0BA-5FD2CB3359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C69E-457F-4AB7-82CC-EA1C13DCC122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EED5C-3902-426C-B0BA-5FD2CB3359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C69E-457F-4AB7-82CC-EA1C13DCC122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EED5C-3902-426C-B0BA-5FD2CB3359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C69E-457F-4AB7-82CC-EA1C13DCC122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EED5C-3902-426C-B0BA-5FD2CB3359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C69E-457F-4AB7-82CC-EA1C13DCC122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EED5C-3902-426C-B0BA-5FD2CB3359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C69E-457F-4AB7-82CC-EA1C13DCC122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EED5C-3902-426C-B0BA-5FD2CB3359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C69E-457F-4AB7-82CC-EA1C13DCC122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EED5C-3902-426C-B0BA-5FD2CB3359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03FC69E-457F-4AB7-82CC-EA1C13DCC122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DEED5C-3902-426C-B0BA-5FD2CB3359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rmsp.ucop.edu/cogno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>UCOP Budget Development System for FY1314 budget  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1200" dirty="0" smtClean="0">
                <a:latin typeface="+mn-lt"/>
              </a:rPr>
              <a:t>	Updated </a:t>
            </a:r>
            <a:r>
              <a:rPr lang="en-US" sz="1200" dirty="0" smtClean="0">
                <a:latin typeface="+mn-lt"/>
              </a:rPr>
              <a:t>5/13</a:t>
            </a:r>
            <a:r>
              <a:rPr lang="en-US" sz="1200" dirty="0" smtClean="0">
                <a:latin typeface="+mn-lt"/>
              </a:rPr>
              <a:t>/2013 </a:t>
            </a:r>
            <a:r>
              <a:rPr lang="en-US" dirty="0" smtClean="0">
                <a:latin typeface="+mn-lt"/>
              </a:rPr>
              <a:t>by UCOP Budget System Administrator Pei-Ru Chao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2800" dirty="0" smtClean="0">
                <a:latin typeface="+mn-lt"/>
              </a:rPr>
              <a:t>System tab by tab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Budget allocation by project  </a:t>
            </a:r>
            <a:endParaRPr lang="en-US" sz="2800" dirty="0">
              <a:latin typeface="+mn-lt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37760"/>
          </a:xfrm>
        </p:spPr>
        <p:txBody>
          <a:bodyPr/>
          <a:lstStyle/>
          <a:p>
            <a:r>
              <a:rPr lang="en-US" sz="2400" dirty="0" smtClean="0"/>
              <a:t>S&amp;E Perm and S&amp;E Temp budget flows to project allocation tabs</a:t>
            </a:r>
          </a:p>
          <a:p>
            <a:r>
              <a:rPr lang="en-US" sz="2400" dirty="0" smtClean="0"/>
              <a:t>Enter Project code and Allocation (e.g., project: BDS, 20%)</a:t>
            </a:r>
          </a:p>
          <a:p>
            <a:pPr lvl="1"/>
            <a:r>
              <a:rPr lang="en-US" sz="2400" dirty="0" smtClean="0"/>
              <a:t>Allocate budget by projects at </a:t>
            </a:r>
            <a:r>
              <a:rPr lang="en-US" sz="2400" u="sng" dirty="0" smtClean="0"/>
              <a:t>object code level</a:t>
            </a:r>
          </a:p>
          <a:p>
            <a:pPr lvl="1"/>
            <a:r>
              <a:rPr lang="en-US" sz="2400" dirty="0" smtClean="0"/>
              <a:t>Allocated amount auto-calculated </a:t>
            </a:r>
          </a:p>
          <a:p>
            <a:pPr lvl="1"/>
            <a:r>
              <a:rPr lang="en-US" sz="2400" dirty="0" smtClean="0"/>
              <a:t>Unspecified percentage showing remaining % to be allocated</a:t>
            </a:r>
          </a:p>
          <a:p>
            <a:pPr lvl="1">
              <a:buNone/>
            </a:pP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457200" y="4191000"/>
            <a:ext cx="8382000" cy="1371600"/>
            <a:chOff x="533400" y="3429000"/>
            <a:chExt cx="8382000" cy="1371600"/>
          </a:xfrm>
        </p:grpSpPr>
        <p:pic>
          <p:nvPicPr>
            <p:cNvPr id="5124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3400" y="3429000"/>
              <a:ext cx="8382000" cy="130672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2" name="Oval 11"/>
            <p:cNvSpPr/>
            <p:nvPr/>
          </p:nvSpPr>
          <p:spPr>
            <a:xfrm>
              <a:off x="4038600" y="4495800"/>
              <a:ext cx="4572000" cy="3048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2800" dirty="0" smtClean="0">
                <a:latin typeface="+mn-lt"/>
              </a:rPr>
              <a:t>System tab by tab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Account Budget (Summary) Tab</a:t>
            </a:r>
            <a:endParaRPr lang="en-US" sz="2800" dirty="0">
              <a:latin typeface="+mn-lt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4800600" cy="5181600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This is a “read only” tab, no data entry is required</a:t>
            </a:r>
          </a:p>
          <a:p>
            <a:r>
              <a:rPr lang="en-US" sz="2400" dirty="0" smtClean="0"/>
              <a:t>“Implied Surplus" auto-calculates the difference between the current year approved budget and proposed next year budget</a:t>
            </a:r>
          </a:p>
          <a:p>
            <a:r>
              <a:rPr lang="en-US" sz="2400" dirty="0" smtClean="0"/>
              <a:t>“Benefits Increase” shows the incremental 3% benefits funding based on FY1213 approved salary budget</a:t>
            </a:r>
          </a:p>
          <a:p>
            <a:r>
              <a:rPr lang="en-US" sz="2400" dirty="0" smtClean="0"/>
              <a:t>“Other budget adjustments” auto-calculates the budget addition or reduction to balance the account budget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5181600" y="1371600"/>
            <a:ext cx="3558965" cy="4800600"/>
            <a:chOff x="5181600" y="1371600"/>
            <a:chExt cx="3558965" cy="48006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257800" y="1371600"/>
              <a:ext cx="3482765" cy="471487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9" name="Oval 8"/>
            <p:cNvSpPr/>
            <p:nvPr/>
          </p:nvSpPr>
          <p:spPr>
            <a:xfrm>
              <a:off x="5181600" y="2743200"/>
              <a:ext cx="2057400" cy="2286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257800" y="5867400"/>
              <a:ext cx="2133600" cy="3048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2800" dirty="0" smtClean="0">
                <a:latin typeface="+mn-lt"/>
              </a:rPr>
              <a:t>System tab by tab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Budget allocation by quarter 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2 allocation tabs for Perm/Temp budget</a:t>
            </a:r>
          </a:p>
          <a:p>
            <a:r>
              <a:rPr lang="en-US" sz="2400" dirty="0" smtClean="0"/>
              <a:t>Default setting 25% each quarter (no entry required)</a:t>
            </a:r>
          </a:p>
          <a:p>
            <a:r>
              <a:rPr lang="en-US" sz="2400" dirty="0" smtClean="0"/>
              <a:t>Enter desired allocation at </a:t>
            </a:r>
            <a:r>
              <a:rPr lang="en-US" sz="2400" u="sng" dirty="0" smtClean="0"/>
              <a:t>Expense Category level</a:t>
            </a:r>
            <a:r>
              <a:rPr lang="en-US" sz="2400" dirty="0" smtClean="0"/>
              <a:t>,  for Q1, Q2, and Q3 only. </a:t>
            </a:r>
            <a:r>
              <a:rPr lang="en-US" sz="2400" u="sng" dirty="0" smtClean="0"/>
              <a:t>Q4 balance is auto-calculated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048000"/>
            <a:ext cx="6038850" cy="31527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2800" dirty="0" smtClean="0">
                <a:latin typeface="+mn-lt"/>
              </a:rPr>
              <a:t>System tab by tab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Budget Office 1 Tab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This is a “read only” tab</a:t>
            </a:r>
          </a:p>
          <a:p>
            <a:r>
              <a:rPr lang="en-US" sz="2400" dirty="0" smtClean="0"/>
              <a:t>Units see the “adjustments” made to the proposed budget </a:t>
            </a:r>
          </a:p>
          <a:p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609600" y="2667000"/>
            <a:ext cx="7867650" cy="2971800"/>
            <a:chOff x="609600" y="2667000"/>
            <a:chExt cx="7867650" cy="2971800"/>
          </a:xfrm>
        </p:grpSpPr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09600" y="2667000"/>
              <a:ext cx="7867650" cy="2592004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7" name="Oval 6"/>
            <p:cNvSpPr/>
            <p:nvPr/>
          </p:nvSpPr>
          <p:spPr>
            <a:xfrm>
              <a:off x="2819400" y="2819400"/>
              <a:ext cx="1219200" cy="27432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5181600" y="2895600"/>
              <a:ext cx="1219200" cy="27432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7010400" y="2895600"/>
              <a:ext cx="1219200" cy="27432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2800" dirty="0" smtClean="0">
                <a:latin typeface="+mn-lt"/>
              </a:rPr>
              <a:t>Budget review and approval process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229600" cy="4937760"/>
          </a:xfrm>
        </p:spPr>
        <p:txBody>
          <a:bodyPr/>
          <a:lstStyle/>
          <a:p>
            <a:r>
              <a:rPr lang="en-US" sz="2400" dirty="0" smtClean="0"/>
              <a:t>Units manager submit at dept, sub/division levels</a:t>
            </a:r>
          </a:p>
          <a:p>
            <a:pPr lvl="1"/>
            <a:r>
              <a:rPr lang="en-US" sz="2400" dirty="0" smtClean="0"/>
              <a:t>Units can “submit leaf children” at dept level to submit all accounts underneath</a:t>
            </a:r>
          </a:p>
          <a:p>
            <a:r>
              <a:rPr lang="en-US" sz="2400" dirty="0" smtClean="0"/>
              <a:t>To revise any account budget, units reject the dept/sub-division above the account  </a:t>
            </a:r>
          </a:p>
          <a:p>
            <a:pPr lvl="1">
              <a:buNone/>
            </a:pP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609600" y="3200400"/>
            <a:ext cx="7772399" cy="3248702"/>
            <a:chOff x="609600" y="3200400"/>
            <a:chExt cx="7772399" cy="3248702"/>
          </a:xfrm>
        </p:grpSpPr>
        <p:pic>
          <p:nvPicPr>
            <p:cNvPr id="10243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09600" y="3200400"/>
              <a:ext cx="4748212" cy="11850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4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38200" y="4191000"/>
              <a:ext cx="4495800" cy="2258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5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86400" y="3352800"/>
              <a:ext cx="2895599" cy="1697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Deadline for FY1314 budget submission via BDS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UCOP Budget Office is closing BDS for budget entry/submission on 5/20/2013</a:t>
            </a:r>
          </a:p>
          <a:p>
            <a:r>
              <a:rPr lang="en-US" sz="2400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400" dirty="0" smtClean="0"/>
              <a:t>Questions? Please contact UCOP Budget Office: Roberto Guerato or Pei-Ru Chao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Agenda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System logon and bookmark URL and navigation</a:t>
            </a:r>
          </a:p>
          <a:p>
            <a:r>
              <a:rPr lang="en-US" dirty="0" smtClean="0"/>
              <a:t>System tool bar overview</a:t>
            </a:r>
          </a:p>
          <a:p>
            <a:r>
              <a:rPr lang="en-US" dirty="0" smtClean="0"/>
              <a:t>System tabs and data entry/flow overview</a:t>
            </a:r>
          </a:p>
          <a:p>
            <a:r>
              <a:rPr lang="en-US" dirty="0" smtClean="0"/>
              <a:t>System tab by tab</a:t>
            </a:r>
          </a:p>
          <a:p>
            <a:pPr lvl="1"/>
            <a:r>
              <a:rPr lang="en-US" dirty="0" smtClean="0"/>
              <a:t>Payroll budget entry and summary tabs</a:t>
            </a:r>
          </a:p>
          <a:p>
            <a:pPr lvl="1"/>
            <a:r>
              <a:rPr lang="en-US" dirty="0" smtClean="0"/>
              <a:t>Supplies and Expenses budget entry</a:t>
            </a:r>
          </a:p>
          <a:p>
            <a:pPr lvl="1"/>
            <a:r>
              <a:rPr lang="en-US" dirty="0" smtClean="0"/>
              <a:t>Budget allocation by project and fiscal quarter</a:t>
            </a:r>
          </a:p>
          <a:p>
            <a:pPr lvl="1"/>
            <a:r>
              <a:rPr lang="en-US" dirty="0" smtClean="0"/>
              <a:t>Account Budget summary tab</a:t>
            </a:r>
          </a:p>
          <a:p>
            <a:pPr lvl="1"/>
            <a:r>
              <a:rPr lang="en-US" dirty="0" smtClean="0"/>
              <a:t>Budget Office tab(view adjustments made to proposed budget)</a:t>
            </a:r>
          </a:p>
          <a:p>
            <a:r>
              <a:rPr lang="en-US" dirty="0" smtClean="0"/>
              <a:t>Budget review and approval workflow</a:t>
            </a:r>
          </a:p>
          <a:p>
            <a:r>
              <a:rPr lang="en-US" dirty="0" smtClean="0"/>
              <a:t>Deadlines for FY1314 budget submission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System access, logon and bookmark URL</a:t>
            </a:r>
            <a:endParaRPr lang="en-US" dirty="0">
              <a:latin typeface="+mn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smtClean="0"/>
              <a:t>Open Firefox (recommended), go to Bookmarks/All bookmarks. Right click on Bookmarks Menu/select New Bookmark: name the bookmark and enter the location: </a:t>
            </a:r>
            <a:r>
              <a:rPr lang="en-US" sz="2000" u="sng" dirty="0" smtClean="0">
                <a:hlinkClick r:id="rId2"/>
              </a:rPr>
              <a:t>https://ermsp.ucop.edu/cognos</a:t>
            </a:r>
          </a:p>
          <a:p>
            <a:r>
              <a:rPr lang="en-US" sz="2000" dirty="0" smtClean="0"/>
              <a:t>Select UCOP and “Remember my selection permanently”</a:t>
            </a:r>
          </a:p>
          <a:p>
            <a:r>
              <a:rPr lang="en-US" sz="2000" dirty="0" smtClean="0"/>
              <a:t>Enter AD Logon (your UCOP log on)</a:t>
            </a:r>
          </a:p>
          <a:p>
            <a:r>
              <a:rPr lang="en-US" sz="2000" dirty="0" smtClean="0"/>
              <a:t>Select “BDS Divisional” (Select BDS Divisional (OLD) for FY1213 budget) </a:t>
            </a:r>
          </a:p>
          <a:p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914400" y="3352800"/>
            <a:ext cx="6970619" cy="2971800"/>
            <a:chOff x="914400" y="3352800"/>
            <a:chExt cx="6970619" cy="29718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14400" y="3352800"/>
              <a:ext cx="2837040" cy="1823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828800" y="4876800"/>
              <a:ext cx="2951747" cy="144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038600" y="3429000"/>
              <a:ext cx="3846419" cy="1319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486400" y="4724400"/>
              <a:ext cx="2301336" cy="12116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>System navigation: </a:t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>workflow and permission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Right-click to open account, dept and sub/division</a:t>
            </a:r>
          </a:p>
          <a:p>
            <a:r>
              <a:rPr lang="en-US" sz="2400" dirty="0" smtClean="0"/>
              <a:t>State (available, reserved, locked) indicates data status</a:t>
            </a:r>
          </a:p>
          <a:p>
            <a:r>
              <a:rPr lang="en-US" sz="2400" dirty="0" smtClean="0"/>
              <a:t>Permissions: view, edit, submit and reject</a:t>
            </a:r>
          </a:p>
          <a:p>
            <a:pPr lvl="1"/>
            <a:r>
              <a:rPr lang="en-US" dirty="0" smtClean="0"/>
              <a:t>Take ownership to “edit, submit or reject” budget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85800" y="3048000"/>
            <a:ext cx="7772400" cy="3478662"/>
            <a:chOff x="685800" y="3048000"/>
            <a:chExt cx="7772400" cy="3478662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43400" y="4724400"/>
              <a:ext cx="4114800" cy="1802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5800" y="3048000"/>
              <a:ext cx="5287537" cy="1707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2800" dirty="0" smtClean="0">
                <a:latin typeface="+mn-lt"/>
              </a:rPr>
              <a:t>System tool bar overview 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493776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Take ownership only to </a:t>
            </a:r>
          </a:p>
          <a:p>
            <a:pPr lvl="1"/>
            <a:r>
              <a:rPr lang="en-US" sz="2400" dirty="0" smtClean="0"/>
              <a:t>“edit”, “submit” or “reject” account budget</a:t>
            </a:r>
          </a:p>
          <a:p>
            <a:pPr lvl="1"/>
            <a:r>
              <a:rPr lang="en-US" sz="2400" dirty="0" smtClean="0"/>
              <a:t>“submit” or “reject” dept or above level budget</a:t>
            </a:r>
          </a:p>
          <a:p>
            <a:pPr lvl="1"/>
            <a:r>
              <a:rPr lang="en-US" sz="2400" dirty="0" smtClean="0"/>
              <a:t>To “view/review” budget at any level does not require ownership</a:t>
            </a:r>
          </a:p>
          <a:p>
            <a:r>
              <a:rPr lang="en-US" sz="2400" dirty="0" smtClean="0"/>
              <a:t>Always “commit” to save data entry </a:t>
            </a:r>
          </a:p>
          <a:p>
            <a:r>
              <a:rPr lang="en-US" sz="2400" dirty="0" smtClean="0"/>
              <a:t>“Snapshot to Excel” to export the tab to Excel </a:t>
            </a:r>
            <a:r>
              <a:rPr lang="en-US" sz="2400" dirty="0" smtClean="0">
                <a:latin typeface="+mj-lt"/>
              </a:rPr>
              <a:t>(sort/print)</a:t>
            </a:r>
          </a:p>
          <a:p>
            <a:endParaRPr lang="en-US" sz="2400" dirty="0"/>
          </a:p>
        </p:txBody>
      </p:sp>
      <p:grpSp>
        <p:nvGrpSpPr>
          <p:cNvPr id="8" name="Group 7"/>
          <p:cNvGrpSpPr/>
          <p:nvPr/>
        </p:nvGrpSpPr>
        <p:grpSpPr>
          <a:xfrm>
            <a:off x="838200" y="4114800"/>
            <a:ext cx="7391400" cy="2276655"/>
            <a:chOff x="838200" y="3733800"/>
            <a:chExt cx="7391400" cy="2276655"/>
          </a:xfrm>
        </p:grpSpPr>
        <p:pic>
          <p:nvPicPr>
            <p:cNvPr id="921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38200" y="3733800"/>
              <a:ext cx="5991225" cy="867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19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43000" y="4648200"/>
              <a:ext cx="5257800" cy="836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0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76600" y="5029200"/>
              <a:ext cx="4953000" cy="981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System tabs and data entry/flow overview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382000" cy="5257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Payroll entry (Perm/Temp)=&gt; Account Budget Tab</a:t>
            </a:r>
          </a:p>
          <a:p>
            <a:r>
              <a:rPr lang="en-US" sz="2400" dirty="0" smtClean="0"/>
              <a:t>Supplies &amp; Expenses (Perm/Temp) =&gt; Account Budget Tab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 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685800" y="2209800"/>
            <a:ext cx="8120062" cy="4304102"/>
            <a:chOff x="685800" y="2209800"/>
            <a:chExt cx="8120062" cy="4304102"/>
          </a:xfrm>
        </p:grpSpPr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5800" y="2438400"/>
              <a:ext cx="5020595" cy="3389594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0"/>
                </a:srgbClr>
              </a:outerShdw>
            </a:effec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91200" y="2209800"/>
              <a:ext cx="3014662" cy="430410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47800" y="4495800"/>
              <a:ext cx="3979285" cy="19812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grpSp>
        <p:nvGrpSpPr>
          <p:cNvPr id="24" name="Group 23"/>
          <p:cNvGrpSpPr/>
          <p:nvPr/>
        </p:nvGrpSpPr>
        <p:grpSpPr>
          <a:xfrm>
            <a:off x="4800600" y="3048000"/>
            <a:ext cx="3200400" cy="2895600"/>
            <a:chOff x="4800600" y="3048000"/>
            <a:chExt cx="3200400" cy="2895600"/>
          </a:xfrm>
        </p:grpSpPr>
        <p:sp>
          <p:nvSpPr>
            <p:cNvPr id="15" name="Oval 14"/>
            <p:cNvSpPr/>
            <p:nvPr/>
          </p:nvSpPr>
          <p:spPr>
            <a:xfrm>
              <a:off x="4800600" y="3048000"/>
              <a:ext cx="1219200" cy="381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4800600" y="5715000"/>
              <a:ext cx="762000" cy="2286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7239000" y="5029200"/>
              <a:ext cx="762000" cy="2286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7239000" y="4495800"/>
              <a:ext cx="762000" cy="2286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2800" dirty="0" smtClean="0">
                <a:latin typeface="+mn-lt"/>
              </a:rPr>
              <a:t>System tab by tab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Payroll budget entry and summary tabs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smtClean="0"/>
              <a:t>Payroll Entry Tab:  </a:t>
            </a:r>
          </a:p>
          <a:p>
            <a:pPr lvl="1"/>
            <a:r>
              <a:rPr lang="en-US" sz="2000" dirty="0" smtClean="0"/>
              <a:t>Current Employees: Pre-populated from EDB+ Employee Pick list (All employees within the same sub-division)</a:t>
            </a:r>
          </a:p>
          <a:p>
            <a:pPr lvl="1"/>
            <a:r>
              <a:rPr lang="en-US" sz="2000" dirty="0" smtClean="0"/>
              <a:t>Free Entry Area: vacancies or lump sum budget (Name/ID required)</a:t>
            </a:r>
          </a:p>
          <a:p>
            <a:r>
              <a:rPr lang="en-US" sz="2000" dirty="0" smtClean="0"/>
              <a:t>Pay Summary Tab: by org and by employee ID</a:t>
            </a:r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762000" y="2971800"/>
            <a:ext cx="7924800" cy="3733800"/>
            <a:chOff x="762000" y="2971800"/>
            <a:chExt cx="7924800" cy="3733800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62000" y="2971800"/>
              <a:ext cx="5475359" cy="290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8" name="Group 17"/>
            <p:cNvGrpSpPr/>
            <p:nvPr/>
          </p:nvGrpSpPr>
          <p:grpSpPr>
            <a:xfrm>
              <a:off x="4495800" y="5334000"/>
              <a:ext cx="4191000" cy="1371600"/>
              <a:chOff x="4572000" y="5410200"/>
              <a:chExt cx="4191000" cy="1371600"/>
            </a:xfrm>
          </p:grpSpPr>
          <p:pic>
            <p:nvPicPr>
              <p:cNvPr id="3079" name="Picture 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572000" y="5410200"/>
                <a:ext cx="4191000" cy="1331456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  <p:sp>
            <p:nvSpPr>
              <p:cNvPr id="13" name="Oval 12"/>
              <p:cNvSpPr/>
              <p:nvPr/>
            </p:nvSpPr>
            <p:spPr>
              <a:xfrm>
                <a:off x="5105400" y="6477000"/>
                <a:ext cx="3657600" cy="30480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2362200" y="4114800"/>
              <a:ext cx="6129338" cy="1219200"/>
              <a:chOff x="2438400" y="4191000"/>
              <a:chExt cx="6129338" cy="1219200"/>
            </a:xfrm>
          </p:grpSpPr>
          <p:pic>
            <p:nvPicPr>
              <p:cNvPr id="3078" name="Picture 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438400" y="4191000"/>
                <a:ext cx="6129338" cy="1192228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  <p:sp>
            <p:nvSpPr>
              <p:cNvPr id="15" name="Oval 14"/>
              <p:cNvSpPr/>
              <p:nvPr/>
            </p:nvSpPr>
            <p:spPr>
              <a:xfrm>
                <a:off x="4191000" y="4953000"/>
                <a:ext cx="990600" cy="45720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" name="Group 15"/>
          <p:cNvGrpSpPr/>
          <p:nvPr/>
        </p:nvGrpSpPr>
        <p:grpSpPr>
          <a:xfrm>
            <a:off x="838200" y="3505200"/>
            <a:ext cx="5638800" cy="2590800"/>
            <a:chOff x="838200" y="3505200"/>
            <a:chExt cx="5638800" cy="2590800"/>
          </a:xfrm>
        </p:grpSpPr>
        <p:sp>
          <p:nvSpPr>
            <p:cNvPr id="12" name="Oval 11"/>
            <p:cNvSpPr/>
            <p:nvPr/>
          </p:nvSpPr>
          <p:spPr>
            <a:xfrm>
              <a:off x="838200" y="3657600"/>
              <a:ext cx="762000" cy="381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38200" y="5715000"/>
              <a:ext cx="762000" cy="381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5715000" y="3505200"/>
              <a:ext cx="762000" cy="381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2800" dirty="0" smtClean="0">
                <a:latin typeface="+mn-lt"/>
              </a:rPr>
              <a:t>System tab by tab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Payroll budget entry (continued)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smtClean="0"/>
              <a:t>Current Employees</a:t>
            </a:r>
          </a:p>
          <a:p>
            <a:pPr lvl="1"/>
            <a:r>
              <a:rPr lang="en-US" sz="2000" dirty="0" smtClean="0"/>
              <a:t>Add/Delete (select blank) employees from the Employee Pick list </a:t>
            </a:r>
          </a:p>
          <a:p>
            <a:pPr lvl="1"/>
            <a:r>
              <a:rPr lang="en-US" sz="2000" dirty="0" smtClean="0"/>
              <a:t>Pick Lists for Job Title, Budget Type and Sub Code, Fund</a:t>
            </a:r>
          </a:p>
          <a:p>
            <a:pPr lvl="2"/>
            <a:r>
              <a:rPr lang="en-US" sz="1700" dirty="0" smtClean="0"/>
              <a:t>Budget Type is the funding source for employee salary </a:t>
            </a:r>
          </a:p>
          <a:p>
            <a:pPr lvl="2"/>
            <a:r>
              <a:rPr lang="en-US" sz="1700" dirty="0" smtClean="0"/>
              <a:t>Sub Code (00 for Academic, 01 for Career staff, 02 for Temp/Contract employees) </a:t>
            </a:r>
          </a:p>
          <a:p>
            <a:pPr lvl="3"/>
            <a:r>
              <a:rPr lang="en-US" sz="1500" dirty="0" smtClean="0"/>
              <a:t>Career employees can be paid by Perm/ Temp budget; temp employees can be paid by Perm/Temp budget</a:t>
            </a:r>
          </a:p>
          <a:p>
            <a:r>
              <a:rPr lang="en-US" sz="2000" dirty="0" smtClean="0"/>
              <a:t>Free Entry Employees: Must enter Employee name and Employee ID</a:t>
            </a:r>
          </a:p>
          <a:p>
            <a:pPr lvl="1"/>
            <a:r>
              <a:rPr lang="en-US" sz="1700" dirty="0" smtClean="0"/>
              <a:t>Use ID V01 for perm vacancy 1 and XX1/XX2 for Lump Sum Sub2 payroll budget</a:t>
            </a:r>
          </a:p>
          <a:p>
            <a:pPr lvl="1"/>
            <a:r>
              <a:rPr lang="en-US" sz="1700" dirty="0" smtClean="0"/>
              <a:t>Data shows by </a:t>
            </a:r>
            <a:r>
              <a:rPr lang="en-US" sz="1700" dirty="0" err="1" smtClean="0"/>
              <a:t>IDin</a:t>
            </a:r>
            <a:r>
              <a:rPr lang="en-US" sz="1700" dirty="0" smtClean="0"/>
              <a:t> Summary tabs</a:t>
            </a:r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4343400" y="4343400"/>
            <a:ext cx="4100512" cy="1682905"/>
            <a:chOff x="2667000" y="3048000"/>
            <a:chExt cx="4100512" cy="1682905"/>
          </a:xfrm>
        </p:grpSpPr>
        <p:pic>
          <p:nvPicPr>
            <p:cNvPr id="1229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67000" y="3048000"/>
              <a:ext cx="4100512" cy="168290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1" name="Oval 10"/>
            <p:cNvSpPr/>
            <p:nvPr/>
          </p:nvSpPr>
          <p:spPr>
            <a:xfrm>
              <a:off x="3276600" y="3962400"/>
              <a:ext cx="1371600" cy="5334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2800" dirty="0" smtClean="0">
                <a:latin typeface="+mn-lt"/>
              </a:rPr>
              <a:t>System tab by tab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Supplies and Expenses budget entry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153400" cy="5181600"/>
          </a:xfrm>
        </p:spPr>
        <p:txBody>
          <a:bodyPr/>
          <a:lstStyle/>
          <a:p>
            <a:r>
              <a:rPr lang="en-US" sz="2400" dirty="0" smtClean="0"/>
              <a:t>S&amp;E Perm and S&amp;E Temp tabs</a:t>
            </a:r>
          </a:p>
          <a:p>
            <a:r>
              <a:rPr lang="en-US" sz="2400" dirty="0" smtClean="0"/>
              <a:t>References: Prior year(FY1112) actual, current year (FY1213) Perm/Temp budget and current year Q1+Q2 actual</a:t>
            </a:r>
          </a:p>
          <a:p>
            <a:r>
              <a:rPr lang="en-US" sz="2400" dirty="0" smtClean="0"/>
              <a:t>Enter budget at object code level if allocate budget by project</a:t>
            </a:r>
          </a:p>
          <a:p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381000" y="2895600"/>
            <a:ext cx="8534400" cy="3288005"/>
            <a:chOff x="381000" y="2895600"/>
            <a:chExt cx="8534400" cy="3288005"/>
          </a:xfrm>
        </p:grpSpPr>
        <p:grpSp>
          <p:nvGrpSpPr>
            <p:cNvPr id="13" name="Group 12"/>
            <p:cNvGrpSpPr/>
            <p:nvPr/>
          </p:nvGrpSpPr>
          <p:grpSpPr>
            <a:xfrm>
              <a:off x="381000" y="2895600"/>
              <a:ext cx="4267200" cy="3288005"/>
              <a:chOff x="381000" y="2895600"/>
              <a:chExt cx="4267200" cy="3288005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381000" y="2895600"/>
                <a:ext cx="4130521" cy="3288005"/>
                <a:chOff x="838200" y="3048000"/>
                <a:chExt cx="4130521" cy="3288005"/>
              </a:xfrm>
            </p:grpSpPr>
            <p:pic>
              <p:nvPicPr>
                <p:cNvPr id="409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838200" y="3048000"/>
                  <a:ext cx="4130521" cy="328800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6" name="Oval 5"/>
                <p:cNvSpPr/>
                <p:nvPr/>
              </p:nvSpPr>
              <p:spPr>
                <a:xfrm>
                  <a:off x="3352800" y="3657600"/>
                  <a:ext cx="990600" cy="381000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" name="Oval 10"/>
              <p:cNvSpPr/>
              <p:nvPr/>
            </p:nvSpPr>
            <p:spPr>
              <a:xfrm>
                <a:off x="3657600" y="3505200"/>
                <a:ext cx="990600" cy="38100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4572000" y="3200400"/>
              <a:ext cx="4343400" cy="2920767"/>
              <a:chOff x="4572000" y="3200400"/>
              <a:chExt cx="4343400" cy="2920767"/>
            </a:xfrm>
          </p:grpSpPr>
          <p:pic>
            <p:nvPicPr>
              <p:cNvPr id="4100" name="Picture 4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572000" y="3200400"/>
                <a:ext cx="4263798" cy="29207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" name="Oval 9"/>
              <p:cNvSpPr/>
              <p:nvPr/>
            </p:nvSpPr>
            <p:spPr>
              <a:xfrm>
                <a:off x="7010400" y="3962400"/>
                <a:ext cx="990600" cy="38100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7924800" y="3962400"/>
                <a:ext cx="990600" cy="38100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1615</TotalTime>
  <Words>724</Words>
  <Application>Microsoft Office PowerPoint</Application>
  <PresentationFormat>On-screen Show (4:3)</PresentationFormat>
  <Paragraphs>85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Origin</vt:lpstr>
      <vt:lpstr>UCOP Budget Development System for FY1314 budget  </vt:lpstr>
      <vt:lpstr>Agenda</vt:lpstr>
      <vt:lpstr>System access, logon and bookmark URL</vt:lpstr>
      <vt:lpstr>System navigation:  workflow and permission</vt:lpstr>
      <vt:lpstr>System tool bar overview  </vt:lpstr>
      <vt:lpstr>System tabs and data entry/flow overview</vt:lpstr>
      <vt:lpstr>System tab by tab Payroll budget entry and summary tabs</vt:lpstr>
      <vt:lpstr>System tab by tab Payroll budget entry (continued)</vt:lpstr>
      <vt:lpstr>System tab by tab Supplies and Expenses budget entry</vt:lpstr>
      <vt:lpstr>System tab by tab Budget allocation by project  </vt:lpstr>
      <vt:lpstr>System tab by tab Account Budget (Summary) Tab</vt:lpstr>
      <vt:lpstr>System tab by tab Budget allocation by quarter  </vt:lpstr>
      <vt:lpstr>System tab by tab Budget Office 1 Tab</vt:lpstr>
      <vt:lpstr>Budget review and approval process</vt:lpstr>
      <vt:lpstr>Deadline for FY1314 budget submission via BDS</vt:lpstr>
    </vt:vector>
  </TitlesOfParts>
  <Company>UCOP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UCOP Budget Development System (IBM Cognos TM1)</dc:title>
  <dc:creator>pchao</dc:creator>
  <cp:lastModifiedBy>rtorres</cp:lastModifiedBy>
  <cp:revision>73</cp:revision>
  <dcterms:created xsi:type="dcterms:W3CDTF">2013-03-21T20:54:50Z</dcterms:created>
  <dcterms:modified xsi:type="dcterms:W3CDTF">2013-05-14T22:43:41Z</dcterms:modified>
</cp:coreProperties>
</file>