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0" r:id="rId3"/>
    <p:sldId id="264" r:id="rId4"/>
    <p:sldId id="262" r:id="rId5"/>
    <p:sldId id="265" r:id="rId6"/>
    <p:sldId id="277" r:id="rId7"/>
    <p:sldId id="267" r:id="rId8"/>
    <p:sldId id="271" r:id="rId9"/>
    <p:sldId id="284" r:id="rId10"/>
    <p:sldId id="270" r:id="rId11"/>
    <p:sldId id="281" r:id="rId12"/>
    <p:sldId id="272" r:id="rId13"/>
    <p:sldId id="275" r:id="rId14"/>
    <p:sldId id="274" r:id="rId15"/>
    <p:sldId id="278" r:id="rId16"/>
    <p:sldId id="279" r:id="rId17"/>
    <p:sldId id="283" r:id="rId18"/>
    <p:sldId id="260" r:id="rId19"/>
    <p:sldId id="282" r:id="rId2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58" autoAdjust="0"/>
    <p:restoredTop sz="94619" autoAdjust="0"/>
  </p:normalViewPr>
  <p:slideViewPr>
    <p:cSldViewPr>
      <p:cViewPr varScale="1">
        <p:scale>
          <a:sx n="67" d="100"/>
          <a:sy n="67" d="100"/>
        </p:scale>
        <p:origin x="-1764" y="-90"/>
      </p:cViewPr>
      <p:guideLst>
        <p:guide orient="horz" pos="2160"/>
        <p:guide pos="2880"/>
      </p:guideLst>
    </p:cSldViewPr>
  </p:slideViewPr>
  <p:outlineViewPr>
    <p:cViewPr>
      <p:scale>
        <a:sx n="33" d="100"/>
        <a:sy n="33" d="100"/>
      </p:scale>
      <p:origin x="0" y="3258"/>
    </p:cViewPr>
  </p:outlineViewPr>
  <p:notesTextViewPr>
    <p:cViewPr>
      <p:scale>
        <a:sx n="100" d="100"/>
        <a:sy n="100" d="100"/>
      </p:scale>
      <p:origin x="0" y="0"/>
    </p:cViewPr>
  </p:notesTextViewPr>
  <p:notesViewPr>
    <p:cSldViewPr>
      <p:cViewPr varScale="1">
        <p:scale>
          <a:sx n="77" d="100"/>
          <a:sy n="77" d="100"/>
        </p:scale>
        <p:origin x="-209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1E855-99F9-4D35-9CD1-C37C2A071F7B}" type="datetimeFigureOut">
              <a:rPr lang="en-US" smtClean="0"/>
              <a:pPr/>
              <a:t>4/14/2010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UCOP April 2010 Safety Meeting </a:t>
            </a:r>
          </a:p>
          <a:p>
            <a:r>
              <a:rPr lang="en-US" dirty="0" smtClean="0"/>
              <a:t>Working with Stress</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CFFFD-E44C-4C28-939D-7C393A9F1C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4CFFFD-E44C-4C28-939D-7C393A9F1C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You can learn how to manage job stress</a:t>
            </a:r>
          </a:p>
          <a:p>
            <a:r>
              <a:rPr lang="en-US" sz="1200" kern="1200" baseline="0" dirty="0" smtClean="0">
                <a:solidFill>
                  <a:schemeClr val="tx1"/>
                </a:solidFill>
                <a:latin typeface="+mn-lt"/>
                <a:ea typeface="+mn-ea"/>
                <a:cs typeface="+mn-cs"/>
              </a:rPr>
              <a:t>There are a variety of steps you can take to reduce both your overall stress levels</a:t>
            </a:r>
          </a:p>
          <a:p>
            <a:r>
              <a:rPr lang="en-US" sz="1200" kern="1200" baseline="0" dirty="0" smtClean="0">
                <a:solidFill>
                  <a:schemeClr val="tx1"/>
                </a:solidFill>
                <a:latin typeface="+mn-lt"/>
                <a:ea typeface="+mn-ea"/>
                <a:cs typeface="+mn-cs"/>
              </a:rPr>
              <a:t>and the stress you find on the job and in the workplace. These include:</a:t>
            </a:r>
          </a:p>
          <a:p>
            <a:r>
              <a:rPr lang="en-US" sz="1200" b="1" kern="1200" baseline="0" dirty="0" smtClean="0">
                <a:solidFill>
                  <a:schemeClr val="tx1"/>
                </a:solidFill>
                <a:latin typeface="+mn-lt"/>
                <a:ea typeface="+mn-ea"/>
                <a:cs typeface="+mn-cs"/>
              </a:rPr>
              <a:t>Taking responsibility for improving your physical and emotional wellbeing.</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Avoiding pitfalls by identifying knee jerk habits and negative attitudes that</a:t>
            </a:r>
          </a:p>
          <a:p>
            <a:r>
              <a:rPr lang="en-US" sz="1200" kern="1200" baseline="0" dirty="0" smtClean="0">
                <a:solidFill>
                  <a:schemeClr val="tx1"/>
                </a:solidFill>
                <a:latin typeface="+mn-lt"/>
                <a:ea typeface="+mn-ea"/>
                <a:cs typeface="+mn-cs"/>
              </a:rPr>
              <a:t>add to the stress you experience at work.</a:t>
            </a:r>
          </a:p>
          <a:p>
            <a:r>
              <a:rPr lang="en-US" sz="1200" b="1" kern="1200" baseline="0" dirty="0" smtClean="0">
                <a:solidFill>
                  <a:schemeClr val="tx1"/>
                </a:solidFill>
                <a:latin typeface="+mn-lt"/>
                <a:ea typeface="+mn-ea"/>
                <a:cs typeface="+mn-cs"/>
              </a:rPr>
              <a:t>Learning better communication skills to ease and improve your</a:t>
            </a:r>
          </a:p>
          <a:p>
            <a:r>
              <a:rPr lang="en-US" sz="1200" kern="1200" baseline="0" dirty="0" smtClean="0">
                <a:solidFill>
                  <a:schemeClr val="tx1"/>
                </a:solidFill>
                <a:latin typeface="+mn-lt"/>
                <a:ea typeface="+mn-ea"/>
                <a:cs typeface="+mn-cs"/>
              </a:rPr>
              <a:t>relationships with management and coworkers.</a:t>
            </a:r>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4CFFFD-E44C-4C28-939D-7C393A9F1CB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stress on the job is interfering with your ability to work, care for yourself, or</a:t>
            </a:r>
          </a:p>
          <a:p>
            <a:r>
              <a:rPr lang="en-US" sz="1200" kern="1200" baseline="0" dirty="0" smtClean="0">
                <a:solidFill>
                  <a:schemeClr val="tx1"/>
                </a:solidFill>
                <a:latin typeface="+mn-lt"/>
                <a:ea typeface="+mn-ea"/>
                <a:cs typeface="+mn-cs"/>
              </a:rPr>
              <a:t>manage your personal life, it’s time to take action. Start by paying attention to</a:t>
            </a:r>
          </a:p>
          <a:p>
            <a:r>
              <a:rPr lang="en-US" sz="1200" kern="1200" baseline="0" dirty="0" smtClean="0">
                <a:solidFill>
                  <a:schemeClr val="tx1"/>
                </a:solidFill>
                <a:latin typeface="+mn-lt"/>
                <a:ea typeface="+mn-ea"/>
                <a:cs typeface="+mn-cs"/>
              </a:rPr>
              <a:t>your physical and emotional health. When your own needs are taken care of,</a:t>
            </a:r>
          </a:p>
          <a:p>
            <a:r>
              <a:rPr lang="en-US" sz="1200" kern="1200" baseline="0" dirty="0" smtClean="0">
                <a:solidFill>
                  <a:schemeClr val="tx1"/>
                </a:solidFill>
                <a:latin typeface="+mn-lt"/>
                <a:ea typeface="+mn-ea"/>
                <a:cs typeface="+mn-cs"/>
              </a:rPr>
              <a:t>you’re stronger and more resilient to stress. The better you feel, the better</a:t>
            </a:r>
          </a:p>
          <a:p>
            <a:r>
              <a:rPr lang="en-US" sz="1200" kern="1200" baseline="0" dirty="0" smtClean="0">
                <a:solidFill>
                  <a:schemeClr val="tx1"/>
                </a:solidFill>
                <a:latin typeface="+mn-lt"/>
                <a:ea typeface="+mn-ea"/>
                <a:cs typeface="+mn-cs"/>
              </a:rPr>
              <a:t>equipped you’ll be to manage work stress without becoming overwhelmed.</a:t>
            </a:r>
          </a:p>
          <a:p>
            <a:r>
              <a:rPr lang="en-US" sz="1200" kern="1200" baseline="0" dirty="0" smtClean="0">
                <a:solidFill>
                  <a:schemeClr val="tx1"/>
                </a:solidFill>
                <a:latin typeface="+mn-lt"/>
                <a:ea typeface="+mn-ea"/>
                <a:cs typeface="+mn-cs"/>
              </a:rPr>
              <a:t>Taking care of yourself doesn’t require a total lifestyle overhaul. Even small things</a:t>
            </a:r>
          </a:p>
          <a:p>
            <a:r>
              <a:rPr lang="en-US" sz="1200" kern="1200" baseline="0" dirty="0" smtClean="0">
                <a:solidFill>
                  <a:schemeClr val="tx1"/>
                </a:solidFill>
                <a:latin typeface="+mn-lt"/>
                <a:ea typeface="+mn-ea"/>
                <a:cs typeface="+mn-cs"/>
              </a:rPr>
              <a:t>can lift your mood, increase your energy, and make you feel like you’re back in</a:t>
            </a:r>
          </a:p>
          <a:p>
            <a:r>
              <a:rPr lang="en-US" sz="1200" kern="1200" baseline="0" dirty="0" smtClean="0">
                <a:solidFill>
                  <a:schemeClr val="tx1"/>
                </a:solidFill>
                <a:latin typeface="+mn-lt"/>
                <a:ea typeface="+mn-ea"/>
                <a:cs typeface="+mn-cs"/>
              </a:rPr>
              <a:t>the driver’s seat. Take things one step at a time, and as you make more positive</a:t>
            </a:r>
          </a:p>
          <a:p>
            <a:r>
              <a:rPr lang="en-US" sz="1200" kern="1200" baseline="0" dirty="0" smtClean="0">
                <a:solidFill>
                  <a:schemeClr val="tx1"/>
                </a:solidFill>
                <a:latin typeface="+mn-lt"/>
                <a:ea typeface="+mn-ea"/>
                <a:cs typeface="+mn-cs"/>
              </a:rPr>
              <a:t>lifestyle choices, you’ll soon notice a noticeable difference in your stress level,</a:t>
            </a:r>
          </a:p>
          <a:p>
            <a:r>
              <a:rPr lang="en-US" sz="1200" kern="1200" baseline="0" dirty="0" smtClean="0">
                <a:solidFill>
                  <a:schemeClr val="tx1"/>
                </a:solidFill>
                <a:latin typeface="+mn-lt"/>
                <a:ea typeface="+mn-ea"/>
                <a:cs typeface="+mn-cs"/>
              </a:rPr>
              <a:t>both at home at work.</a:t>
            </a:r>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smtClean="0">
                <a:solidFill>
                  <a:schemeClr val="tx1"/>
                </a:solidFill>
                <a:latin typeface="+mn-lt"/>
                <a:ea typeface="+mn-ea"/>
                <a:cs typeface="+mn-cs"/>
              </a:rPr>
              <a:t>Time management tips for reducing job stress</a:t>
            </a:r>
          </a:p>
          <a:p>
            <a:r>
              <a:rPr lang="en-US" sz="1200" b="1" kern="1200" baseline="0" dirty="0" smtClean="0">
                <a:solidFill>
                  <a:schemeClr val="tx1"/>
                </a:solidFill>
                <a:latin typeface="+mn-lt"/>
                <a:ea typeface="+mn-ea"/>
                <a:cs typeface="+mn-cs"/>
              </a:rPr>
              <a:t>-Create a balanced schedule. Analyze your schedule, responsibilities, and</a:t>
            </a:r>
          </a:p>
          <a:p>
            <a:r>
              <a:rPr lang="en-US" sz="1200" kern="1200" baseline="0" dirty="0" smtClean="0">
                <a:solidFill>
                  <a:schemeClr val="tx1"/>
                </a:solidFill>
                <a:latin typeface="+mn-lt"/>
                <a:ea typeface="+mn-ea"/>
                <a:cs typeface="+mn-cs"/>
              </a:rPr>
              <a:t>daily tasks. All work and no play is a recipe for burnout. Try to find a balance</a:t>
            </a:r>
          </a:p>
          <a:p>
            <a:r>
              <a:rPr lang="en-US" sz="1200" kern="1200" baseline="0" dirty="0" smtClean="0">
                <a:solidFill>
                  <a:schemeClr val="tx1"/>
                </a:solidFill>
                <a:latin typeface="+mn-lt"/>
                <a:ea typeface="+mn-ea"/>
                <a:cs typeface="+mn-cs"/>
              </a:rPr>
              <a:t>between work and family life, social activities and solitary pursuits, daily</a:t>
            </a:r>
          </a:p>
          <a:p>
            <a:r>
              <a:rPr lang="en-US" sz="1200" kern="1200" baseline="0" dirty="0" smtClean="0">
                <a:solidFill>
                  <a:schemeClr val="tx1"/>
                </a:solidFill>
                <a:latin typeface="+mn-lt"/>
                <a:ea typeface="+mn-ea"/>
                <a:cs typeface="+mn-cs"/>
              </a:rPr>
              <a:t>responsibilities and downtime.</a:t>
            </a:r>
          </a:p>
          <a:p>
            <a:r>
              <a:rPr lang="en-US" sz="1200" b="1" kern="1200" baseline="0" dirty="0" smtClean="0">
                <a:solidFill>
                  <a:schemeClr val="tx1"/>
                </a:solidFill>
                <a:latin typeface="+mn-lt"/>
                <a:ea typeface="+mn-ea"/>
                <a:cs typeface="+mn-cs"/>
              </a:rPr>
              <a:t>-Don’t over-commit yourself. Avoid scheduling things back-to-back or</a:t>
            </a:r>
          </a:p>
          <a:p>
            <a:r>
              <a:rPr lang="en-US" sz="1200" kern="1200" baseline="0" dirty="0" smtClean="0">
                <a:solidFill>
                  <a:schemeClr val="tx1"/>
                </a:solidFill>
                <a:latin typeface="+mn-lt"/>
                <a:ea typeface="+mn-ea"/>
                <a:cs typeface="+mn-cs"/>
              </a:rPr>
              <a:t>trying to fit too much into one day. All too often, we underestimate how long</a:t>
            </a:r>
          </a:p>
          <a:p>
            <a:r>
              <a:rPr lang="en-US" sz="1200" kern="1200" baseline="0" dirty="0" smtClean="0">
                <a:solidFill>
                  <a:schemeClr val="tx1"/>
                </a:solidFill>
                <a:latin typeface="+mn-lt"/>
                <a:ea typeface="+mn-ea"/>
                <a:cs typeface="+mn-cs"/>
              </a:rPr>
              <a:t>things will take. If you've got too much on your plate, distinguish between</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shoulds</a:t>
            </a:r>
            <a:r>
              <a:rPr lang="en-US" sz="1200" kern="1200" baseline="0" dirty="0" smtClean="0">
                <a:solidFill>
                  <a:schemeClr val="tx1"/>
                </a:solidFill>
                <a:latin typeface="+mn-lt"/>
                <a:ea typeface="+mn-ea"/>
                <a:cs typeface="+mn-cs"/>
              </a:rPr>
              <a:t>" and the "musts." Drop tasks that aren't truly necessary to the</a:t>
            </a:r>
          </a:p>
          <a:p>
            <a:r>
              <a:rPr lang="en-US" sz="1200" kern="1200" baseline="0" dirty="0" smtClean="0">
                <a:solidFill>
                  <a:schemeClr val="tx1"/>
                </a:solidFill>
                <a:latin typeface="+mn-lt"/>
                <a:ea typeface="+mn-ea"/>
                <a:cs typeface="+mn-cs"/>
              </a:rPr>
              <a:t>bottom of the list or eliminate them entirely.</a:t>
            </a:r>
          </a:p>
          <a:p>
            <a:r>
              <a:rPr lang="en-US" sz="1200" b="1" kern="1200" baseline="0" dirty="0" smtClean="0">
                <a:solidFill>
                  <a:schemeClr val="tx1"/>
                </a:solidFill>
                <a:latin typeface="+mn-lt"/>
                <a:ea typeface="+mn-ea"/>
                <a:cs typeface="+mn-cs"/>
              </a:rPr>
              <a:t>-Try to leave earlier in the morning. Even 10-15 minutes can make the</a:t>
            </a:r>
          </a:p>
          <a:p>
            <a:r>
              <a:rPr lang="en-US" sz="1200" kern="1200" baseline="0" dirty="0" smtClean="0">
                <a:solidFill>
                  <a:schemeClr val="tx1"/>
                </a:solidFill>
                <a:latin typeface="+mn-lt"/>
                <a:ea typeface="+mn-ea"/>
                <a:cs typeface="+mn-cs"/>
              </a:rPr>
              <a:t>difference between frantically rushing to your desk and having time to ease</a:t>
            </a:r>
          </a:p>
          <a:p>
            <a:r>
              <a:rPr lang="en-US" sz="1200" kern="1200" baseline="0" dirty="0" smtClean="0">
                <a:solidFill>
                  <a:schemeClr val="tx1"/>
                </a:solidFill>
                <a:latin typeface="+mn-lt"/>
                <a:ea typeface="+mn-ea"/>
                <a:cs typeface="+mn-cs"/>
              </a:rPr>
              <a:t>into your day. Don’t add to your stress levels by running late.</a:t>
            </a:r>
          </a:p>
          <a:p>
            <a:r>
              <a:rPr lang="en-US" sz="1200" b="1" kern="1200" baseline="0" dirty="0" smtClean="0">
                <a:solidFill>
                  <a:schemeClr val="tx1"/>
                </a:solidFill>
                <a:latin typeface="+mn-lt"/>
                <a:ea typeface="+mn-ea"/>
                <a:cs typeface="+mn-cs"/>
              </a:rPr>
              <a:t>-Plan regular breaks. Make sure to take short breaks throughout the day to</a:t>
            </a:r>
          </a:p>
          <a:p>
            <a:r>
              <a:rPr lang="en-US" sz="1200" kern="1200" baseline="0" dirty="0" smtClean="0">
                <a:solidFill>
                  <a:schemeClr val="tx1"/>
                </a:solidFill>
                <a:latin typeface="+mn-lt"/>
                <a:ea typeface="+mn-ea"/>
                <a:cs typeface="+mn-cs"/>
              </a:rPr>
              <a:t>sit back and clear your mind. Also try to get away from your desk for lunch.</a:t>
            </a:r>
          </a:p>
          <a:p>
            <a:r>
              <a:rPr lang="en-US" sz="1200" kern="1200" baseline="0" dirty="0" smtClean="0">
                <a:solidFill>
                  <a:schemeClr val="tx1"/>
                </a:solidFill>
                <a:latin typeface="+mn-lt"/>
                <a:ea typeface="+mn-ea"/>
                <a:cs typeface="+mn-cs"/>
              </a:rPr>
              <a:t>Stepping away from work to briefly relax and recharge will help you be more,</a:t>
            </a:r>
          </a:p>
          <a:p>
            <a:r>
              <a:rPr lang="en-US" sz="1200" kern="1200" baseline="0" dirty="0" smtClean="0">
                <a:solidFill>
                  <a:schemeClr val="tx1"/>
                </a:solidFill>
                <a:latin typeface="+mn-lt"/>
                <a:ea typeface="+mn-ea"/>
                <a:cs typeface="+mn-cs"/>
              </a:rPr>
              <a:t>not less, productive.</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Task management tips for reducing job stress</a:t>
            </a:r>
          </a:p>
          <a:p>
            <a:r>
              <a:rPr lang="en-US" sz="1200" b="1" kern="1200" baseline="0" dirty="0" smtClean="0">
                <a:solidFill>
                  <a:schemeClr val="tx1"/>
                </a:solidFill>
                <a:latin typeface="+mn-lt"/>
                <a:ea typeface="+mn-ea"/>
                <a:cs typeface="+mn-cs"/>
              </a:rPr>
              <a:t>-Prioritize tasks. Make a list of tasks you have to do, and tackle them in</a:t>
            </a:r>
          </a:p>
          <a:p>
            <a:r>
              <a:rPr lang="en-US" sz="1200" kern="1200" baseline="0" dirty="0" smtClean="0">
                <a:solidFill>
                  <a:schemeClr val="tx1"/>
                </a:solidFill>
                <a:latin typeface="+mn-lt"/>
                <a:ea typeface="+mn-ea"/>
                <a:cs typeface="+mn-cs"/>
              </a:rPr>
              <a:t>order of importance. Do the high-priority items first. If you have something</a:t>
            </a:r>
          </a:p>
          <a:p>
            <a:r>
              <a:rPr lang="en-US" sz="1200" kern="1200" baseline="0" dirty="0" smtClean="0">
                <a:solidFill>
                  <a:schemeClr val="tx1"/>
                </a:solidFill>
                <a:latin typeface="+mn-lt"/>
                <a:ea typeface="+mn-ea"/>
                <a:cs typeface="+mn-cs"/>
              </a:rPr>
              <a:t>particularly unpleasant to do, get it over with early. The rest of your day will</a:t>
            </a:r>
          </a:p>
          <a:p>
            <a:r>
              <a:rPr lang="en-US" sz="1200" kern="1200" baseline="0" dirty="0" smtClean="0">
                <a:solidFill>
                  <a:schemeClr val="tx1"/>
                </a:solidFill>
                <a:latin typeface="+mn-lt"/>
                <a:ea typeface="+mn-ea"/>
                <a:cs typeface="+mn-cs"/>
              </a:rPr>
              <a:t>be more pleasant as a result.</a:t>
            </a:r>
          </a:p>
          <a:p>
            <a:r>
              <a:rPr lang="en-US" sz="1200" b="1" kern="1200" baseline="0" dirty="0" smtClean="0">
                <a:solidFill>
                  <a:schemeClr val="tx1"/>
                </a:solidFill>
                <a:latin typeface="+mn-lt"/>
                <a:ea typeface="+mn-ea"/>
                <a:cs typeface="+mn-cs"/>
              </a:rPr>
              <a:t>-Break projects into small steps. If a large project seems overwhelming,</a:t>
            </a:r>
          </a:p>
          <a:p>
            <a:r>
              <a:rPr lang="en-US" sz="1200" kern="1200" baseline="0" dirty="0" smtClean="0">
                <a:solidFill>
                  <a:schemeClr val="tx1"/>
                </a:solidFill>
                <a:latin typeface="+mn-lt"/>
                <a:ea typeface="+mn-ea"/>
                <a:cs typeface="+mn-cs"/>
              </a:rPr>
              <a:t>make a step-by-step plan. Focus on one manageable step at a time, rather</a:t>
            </a:r>
          </a:p>
          <a:p>
            <a:r>
              <a:rPr lang="en-US" sz="1200" kern="1200" baseline="0" dirty="0" smtClean="0">
                <a:solidFill>
                  <a:schemeClr val="tx1"/>
                </a:solidFill>
                <a:latin typeface="+mn-lt"/>
                <a:ea typeface="+mn-ea"/>
                <a:cs typeface="+mn-cs"/>
              </a:rPr>
              <a:t>than taking on everything at once.</a:t>
            </a:r>
          </a:p>
          <a:p>
            <a:r>
              <a:rPr lang="en-US" sz="1200" b="1" kern="1200" baseline="0" dirty="0" smtClean="0">
                <a:solidFill>
                  <a:schemeClr val="tx1"/>
                </a:solidFill>
                <a:latin typeface="+mn-lt"/>
                <a:ea typeface="+mn-ea"/>
                <a:cs typeface="+mn-cs"/>
              </a:rPr>
              <a:t>-Delegate responsibility. You don’t have to do it all yourself, whether at</a:t>
            </a:r>
          </a:p>
          <a:p>
            <a:r>
              <a:rPr lang="en-US" sz="1200" kern="1200" baseline="0" dirty="0" smtClean="0">
                <a:solidFill>
                  <a:schemeClr val="tx1"/>
                </a:solidFill>
                <a:latin typeface="+mn-lt"/>
                <a:ea typeface="+mn-ea"/>
                <a:cs typeface="+mn-cs"/>
              </a:rPr>
              <a:t>home, school, or on the job. If other people can take care of the task, why</a:t>
            </a:r>
          </a:p>
          <a:p>
            <a:r>
              <a:rPr lang="en-US" sz="1200" kern="1200" baseline="0" dirty="0" smtClean="0">
                <a:solidFill>
                  <a:schemeClr val="tx1"/>
                </a:solidFill>
                <a:latin typeface="+mn-lt"/>
                <a:ea typeface="+mn-ea"/>
                <a:cs typeface="+mn-cs"/>
              </a:rPr>
              <a:t>not let them? Let go of the desire to control or oversee every little step.</a:t>
            </a:r>
          </a:p>
          <a:p>
            <a:r>
              <a:rPr lang="en-US" sz="1200" kern="1200" baseline="0" dirty="0" smtClean="0">
                <a:solidFill>
                  <a:schemeClr val="tx1"/>
                </a:solidFill>
                <a:latin typeface="+mn-lt"/>
                <a:ea typeface="+mn-ea"/>
                <a:cs typeface="+mn-cs"/>
              </a:rPr>
              <a:t>You’ll be letting go of unnecessary stress in the process.</a:t>
            </a:r>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more emotional intelligence you have, the more stress</a:t>
            </a:r>
          </a:p>
          <a:p>
            <a:r>
              <a:rPr lang="en-US" dirty="0" smtClean="0"/>
              <a:t>you can avoid in the workplace. Fortunately, emotional</a:t>
            </a:r>
          </a:p>
          <a:p>
            <a:r>
              <a:rPr lang="en-US" dirty="0" smtClean="0"/>
              <a:t>intelligence is not something we’re born with; it’s something</a:t>
            </a:r>
          </a:p>
          <a:p>
            <a:r>
              <a:rPr lang="en-US" dirty="0" smtClean="0"/>
              <a:t>we can learn and develop.</a:t>
            </a:r>
            <a:endParaRPr lang="en-US" sz="1200" kern="1200" baseline="0" dirty="0" smtClean="0">
              <a:solidFill>
                <a:schemeClr val="tx1"/>
              </a:solidFill>
              <a:latin typeface="+mn-lt"/>
              <a:ea typeface="+mn-ea"/>
              <a:cs typeface="+mn-cs"/>
            </a:endParaRPr>
          </a:p>
          <a:p>
            <a:endParaRPr lang="en-US" dirty="0" smtClean="0"/>
          </a:p>
          <a:p>
            <a:r>
              <a:rPr lang="en-US" sz="1200" kern="1200" baseline="0" dirty="0" smtClean="0">
                <a:solidFill>
                  <a:schemeClr val="tx1"/>
                </a:solidFill>
                <a:latin typeface="+mn-lt"/>
                <a:ea typeface="+mn-ea"/>
                <a:cs typeface="+mn-cs"/>
              </a:rPr>
              <a:t>Emotional intelligence in the workplace has four major components:</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Self-awareness – The ability to recognize your emotions and their impact</a:t>
            </a:r>
          </a:p>
          <a:p>
            <a:r>
              <a:rPr lang="en-US" sz="1200" kern="1200" baseline="0" dirty="0" smtClean="0">
                <a:solidFill>
                  <a:schemeClr val="tx1"/>
                </a:solidFill>
                <a:latin typeface="+mn-lt"/>
                <a:ea typeface="+mn-ea"/>
                <a:cs typeface="+mn-cs"/>
              </a:rPr>
              <a:t>while using gut feelings to guide your decisions.</a:t>
            </a:r>
          </a:p>
          <a:p>
            <a:r>
              <a:rPr lang="en-US" sz="1200" b="1" kern="1200" baseline="0" dirty="0" smtClean="0">
                <a:solidFill>
                  <a:schemeClr val="tx1"/>
                </a:solidFill>
                <a:latin typeface="+mn-lt"/>
                <a:ea typeface="+mn-ea"/>
                <a:cs typeface="+mn-cs"/>
              </a:rPr>
              <a:t>-Self-management – The ability to control your emotions and behavior and</a:t>
            </a:r>
          </a:p>
          <a:p>
            <a:r>
              <a:rPr lang="en-US" sz="1200" kern="1200" baseline="0" dirty="0" smtClean="0">
                <a:solidFill>
                  <a:schemeClr val="tx1"/>
                </a:solidFill>
                <a:latin typeface="+mn-lt"/>
                <a:ea typeface="+mn-ea"/>
                <a:cs typeface="+mn-cs"/>
              </a:rPr>
              <a:t>adapt to changing circumstances.</a:t>
            </a:r>
          </a:p>
          <a:p>
            <a:r>
              <a:rPr lang="en-US" sz="1200" b="1" kern="1200" baseline="0" dirty="0" smtClean="0">
                <a:solidFill>
                  <a:schemeClr val="tx1"/>
                </a:solidFill>
                <a:latin typeface="+mn-lt"/>
                <a:ea typeface="+mn-ea"/>
                <a:cs typeface="+mn-cs"/>
              </a:rPr>
              <a:t>-Social awareness – The ability to sense, understand, and react to other's</a:t>
            </a:r>
          </a:p>
          <a:p>
            <a:r>
              <a:rPr lang="en-US" sz="1200" kern="1200" baseline="0" dirty="0" smtClean="0">
                <a:solidFill>
                  <a:schemeClr val="tx1"/>
                </a:solidFill>
                <a:latin typeface="+mn-lt"/>
                <a:ea typeface="+mn-ea"/>
                <a:cs typeface="+mn-cs"/>
              </a:rPr>
              <a:t>emotions and feel comfortable socially.</a:t>
            </a:r>
          </a:p>
          <a:p>
            <a:r>
              <a:rPr lang="en-US" sz="1200" b="1" kern="1200" baseline="0" dirty="0" smtClean="0">
                <a:solidFill>
                  <a:schemeClr val="tx1"/>
                </a:solidFill>
                <a:latin typeface="+mn-lt"/>
                <a:ea typeface="+mn-ea"/>
                <a:cs typeface="+mn-cs"/>
              </a:rPr>
              <a:t>-Relationship management – The ability to inspire, influence, and connect</a:t>
            </a:r>
          </a:p>
          <a:p>
            <a:r>
              <a:rPr lang="en-US" sz="1200" kern="1200" baseline="0" dirty="0" smtClean="0">
                <a:solidFill>
                  <a:schemeClr val="tx1"/>
                </a:solidFill>
                <a:latin typeface="+mn-lt"/>
                <a:ea typeface="+mn-ea"/>
                <a:cs typeface="+mn-cs"/>
              </a:rPr>
              <a:t>to others and manage conflict.</a:t>
            </a:r>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Many of us make job stress worse with patterns of thought or behavior that keep</a:t>
            </a:r>
          </a:p>
          <a:p>
            <a:r>
              <a:rPr lang="en-US" sz="1200" kern="1200" baseline="0" dirty="0" smtClean="0">
                <a:solidFill>
                  <a:schemeClr val="tx1"/>
                </a:solidFill>
                <a:latin typeface="+mn-lt"/>
                <a:ea typeface="+mn-ea"/>
                <a:cs typeface="+mn-cs"/>
              </a:rPr>
              <a:t>us from relieving pressure on ourselves. If you can turn around these self-defeating</a:t>
            </a:r>
          </a:p>
          <a:p>
            <a:r>
              <a:rPr lang="en-US" sz="1200" kern="1200" baseline="0" dirty="0" smtClean="0">
                <a:solidFill>
                  <a:schemeClr val="tx1"/>
                </a:solidFill>
                <a:latin typeface="+mn-lt"/>
                <a:ea typeface="+mn-ea"/>
                <a:cs typeface="+mn-cs"/>
              </a:rPr>
              <a:t>habits, you’ll find employer-imposed stress easier to handle.</a:t>
            </a:r>
          </a:p>
          <a:p>
            <a:r>
              <a:rPr lang="en-US" sz="1200" b="1" kern="1200" baseline="0" dirty="0" smtClean="0">
                <a:solidFill>
                  <a:schemeClr val="tx1"/>
                </a:solidFill>
                <a:latin typeface="+mn-lt"/>
                <a:ea typeface="+mn-ea"/>
                <a:cs typeface="+mn-cs"/>
              </a:rPr>
              <a:t>Resist perfectionism. No project, situation, or decision is ever perfect, and</a:t>
            </a:r>
          </a:p>
          <a:p>
            <a:r>
              <a:rPr lang="en-US" sz="1200" kern="1200" baseline="0" dirty="0" smtClean="0">
                <a:solidFill>
                  <a:schemeClr val="tx1"/>
                </a:solidFill>
                <a:latin typeface="+mn-lt"/>
                <a:ea typeface="+mn-ea"/>
                <a:cs typeface="+mn-cs"/>
              </a:rPr>
              <a:t>you put undue stress on yourself by trying to do everything perfectly. When</a:t>
            </a:r>
          </a:p>
          <a:p>
            <a:r>
              <a:rPr lang="en-US" sz="1200" kern="1200" baseline="0" dirty="0" smtClean="0">
                <a:solidFill>
                  <a:schemeClr val="tx1"/>
                </a:solidFill>
                <a:latin typeface="+mn-lt"/>
                <a:ea typeface="+mn-ea"/>
                <a:cs typeface="+mn-cs"/>
              </a:rPr>
              <a:t>you set unrealistic goals for yourself or try to do too much, you’re setting</a:t>
            </a:r>
          </a:p>
          <a:p>
            <a:r>
              <a:rPr lang="en-US" sz="1200" kern="1200" baseline="0" dirty="0" smtClean="0">
                <a:solidFill>
                  <a:schemeClr val="tx1"/>
                </a:solidFill>
                <a:latin typeface="+mn-lt"/>
                <a:ea typeface="+mn-ea"/>
                <a:cs typeface="+mn-cs"/>
              </a:rPr>
              <a:t>yourself up to fall short. Do your best, and you’ll do fine.</a:t>
            </a:r>
          </a:p>
          <a:p>
            <a:r>
              <a:rPr lang="en-US" sz="1200" b="1" kern="1200" baseline="0" dirty="0" smtClean="0">
                <a:solidFill>
                  <a:schemeClr val="tx1"/>
                </a:solidFill>
                <a:latin typeface="+mn-lt"/>
                <a:ea typeface="+mn-ea"/>
                <a:cs typeface="+mn-cs"/>
              </a:rPr>
              <a:t>Clean up your act. If you’re always running late, set your clocks and</a:t>
            </a:r>
          </a:p>
          <a:p>
            <a:r>
              <a:rPr lang="en-US" sz="1200" kern="1200" baseline="0" dirty="0" smtClean="0">
                <a:solidFill>
                  <a:schemeClr val="tx1"/>
                </a:solidFill>
                <a:latin typeface="+mn-lt"/>
                <a:ea typeface="+mn-ea"/>
                <a:cs typeface="+mn-cs"/>
              </a:rPr>
              <a:t>watches fast and give yourself extra time. If your desk is a mess, file and</a:t>
            </a:r>
          </a:p>
          <a:p>
            <a:r>
              <a:rPr lang="en-US" sz="1200" kern="1200" baseline="0" dirty="0" smtClean="0">
                <a:solidFill>
                  <a:schemeClr val="tx1"/>
                </a:solidFill>
                <a:latin typeface="+mn-lt"/>
                <a:ea typeface="+mn-ea"/>
                <a:cs typeface="+mn-cs"/>
              </a:rPr>
              <a:t>throw away the clutter; just knowing where everything is saves time and cuts</a:t>
            </a:r>
          </a:p>
          <a:p>
            <a:r>
              <a:rPr lang="en-US" sz="1200" kern="1200" baseline="0" dirty="0" smtClean="0">
                <a:solidFill>
                  <a:schemeClr val="tx1"/>
                </a:solidFill>
                <a:latin typeface="+mn-lt"/>
                <a:ea typeface="+mn-ea"/>
                <a:cs typeface="+mn-cs"/>
              </a:rPr>
              <a:t>stress. Make to-do lists and cross off items as you accomplish them. Plan</a:t>
            </a:r>
          </a:p>
          <a:p>
            <a:r>
              <a:rPr lang="en-US" sz="1200" kern="1200" baseline="0" dirty="0" smtClean="0">
                <a:solidFill>
                  <a:schemeClr val="tx1"/>
                </a:solidFill>
                <a:latin typeface="+mn-lt"/>
                <a:ea typeface="+mn-ea"/>
                <a:cs typeface="+mn-cs"/>
              </a:rPr>
              <a:t>your day and stick to the schedule — you’ll feel less overwhelmed.</a:t>
            </a:r>
          </a:p>
          <a:p>
            <a:r>
              <a:rPr lang="en-US" sz="1200" b="1" kern="1200" baseline="0" dirty="0" smtClean="0">
                <a:solidFill>
                  <a:schemeClr val="tx1"/>
                </a:solidFill>
                <a:latin typeface="+mn-lt"/>
                <a:ea typeface="+mn-ea"/>
                <a:cs typeface="+mn-cs"/>
              </a:rPr>
              <a:t>Flip your negative thinking. If you see the downside of every situation and</a:t>
            </a:r>
          </a:p>
          <a:p>
            <a:r>
              <a:rPr lang="en-US" sz="1200" kern="1200" baseline="0" dirty="0" smtClean="0">
                <a:solidFill>
                  <a:schemeClr val="tx1"/>
                </a:solidFill>
                <a:latin typeface="+mn-lt"/>
                <a:ea typeface="+mn-ea"/>
                <a:cs typeface="+mn-cs"/>
              </a:rPr>
              <a:t>interaction, you’ll find yourself drained of energy and motivation. Try to think</a:t>
            </a:r>
          </a:p>
          <a:p>
            <a:r>
              <a:rPr lang="en-US" sz="1200" kern="1200" baseline="0" dirty="0" smtClean="0">
                <a:solidFill>
                  <a:schemeClr val="tx1"/>
                </a:solidFill>
                <a:latin typeface="+mn-lt"/>
                <a:ea typeface="+mn-ea"/>
                <a:cs typeface="+mn-cs"/>
              </a:rPr>
              <a:t>positively about your work, avoid negative-thinking co-workers, and pat</a:t>
            </a:r>
          </a:p>
          <a:p>
            <a:r>
              <a:rPr lang="en-US" sz="1200" kern="1200" baseline="0" dirty="0" smtClean="0">
                <a:solidFill>
                  <a:schemeClr val="tx1"/>
                </a:solidFill>
                <a:latin typeface="+mn-lt"/>
                <a:ea typeface="+mn-ea"/>
                <a:cs typeface="+mn-cs"/>
              </a:rPr>
              <a:t>yourself on the back about small accomplishments, even if no one else does.</a:t>
            </a:r>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Get time away. If you feel stress building, take a break. Walk away from</a:t>
            </a:r>
          </a:p>
          <a:p>
            <a:r>
              <a:rPr lang="en-US" sz="1200" kern="1200" baseline="0" dirty="0" smtClean="0">
                <a:solidFill>
                  <a:schemeClr val="tx1"/>
                </a:solidFill>
                <a:latin typeface="+mn-lt"/>
                <a:ea typeface="+mn-ea"/>
                <a:cs typeface="+mn-cs"/>
              </a:rPr>
              <a:t>the situation. Take a stroll around the block, sit on a park bench, or spend a</a:t>
            </a:r>
          </a:p>
          <a:p>
            <a:r>
              <a:rPr lang="en-US" sz="1200" kern="1200" baseline="0" dirty="0" smtClean="0">
                <a:solidFill>
                  <a:schemeClr val="tx1"/>
                </a:solidFill>
                <a:latin typeface="+mn-lt"/>
                <a:ea typeface="+mn-ea"/>
                <a:cs typeface="+mn-cs"/>
              </a:rPr>
              <a:t>few minutes meditating. Exercise does wonders for the psyche. But even just</a:t>
            </a:r>
          </a:p>
          <a:p>
            <a:r>
              <a:rPr lang="en-US" sz="1200" kern="1200" baseline="0" dirty="0" smtClean="0">
                <a:solidFill>
                  <a:schemeClr val="tx1"/>
                </a:solidFill>
                <a:latin typeface="+mn-lt"/>
                <a:ea typeface="+mn-ea"/>
                <a:cs typeface="+mn-cs"/>
              </a:rPr>
              <a:t>finding a quiet place and listening to your iPod can reduce stress</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Talk it out. Sometimes the best stress-reducer is simply sharing your stress</a:t>
            </a:r>
          </a:p>
          <a:p>
            <a:r>
              <a:rPr lang="en-US" sz="1200" kern="1200" baseline="0" dirty="0" smtClean="0">
                <a:solidFill>
                  <a:schemeClr val="tx1"/>
                </a:solidFill>
                <a:latin typeface="+mn-lt"/>
                <a:ea typeface="+mn-ea"/>
                <a:cs typeface="+mn-cs"/>
              </a:rPr>
              <a:t>with someone close to you. The act of talking it out – and getting support</a:t>
            </a:r>
          </a:p>
          <a:p>
            <a:r>
              <a:rPr lang="en-US" sz="1200" kern="1200" baseline="0" dirty="0" smtClean="0">
                <a:solidFill>
                  <a:schemeClr val="tx1"/>
                </a:solidFill>
                <a:latin typeface="+mn-lt"/>
                <a:ea typeface="+mn-ea"/>
                <a:cs typeface="+mn-cs"/>
              </a:rPr>
              <a:t>and empathy from someone else – is often an excellent way of blowing off</a:t>
            </a:r>
          </a:p>
          <a:p>
            <a:r>
              <a:rPr lang="en-US" sz="1200" kern="1200" baseline="0" dirty="0" smtClean="0">
                <a:solidFill>
                  <a:schemeClr val="tx1"/>
                </a:solidFill>
                <a:latin typeface="+mn-lt"/>
                <a:ea typeface="+mn-ea"/>
                <a:cs typeface="+mn-cs"/>
              </a:rPr>
              <a:t>steam and reducing stress.</a:t>
            </a:r>
          </a:p>
          <a:p>
            <a:r>
              <a:rPr lang="en-US" sz="1200" b="1" kern="1200" baseline="0" dirty="0" smtClean="0">
                <a:solidFill>
                  <a:schemeClr val="tx1"/>
                </a:solidFill>
                <a:latin typeface="+mn-lt"/>
                <a:ea typeface="+mn-ea"/>
                <a:cs typeface="+mn-cs"/>
              </a:rPr>
              <a:t>Cultivate allies at work. Just knowing you have one or more co-workers</a:t>
            </a:r>
          </a:p>
          <a:p>
            <a:r>
              <a:rPr lang="en-US" sz="1200" kern="1200" baseline="0" dirty="0" smtClean="0">
                <a:solidFill>
                  <a:schemeClr val="tx1"/>
                </a:solidFill>
                <a:latin typeface="+mn-lt"/>
                <a:ea typeface="+mn-ea"/>
                <a:cs typeface="+mn-cs"/>
              </a:rPr>
              <a:t>who are willing to assist you in times of stress will reduce your stress level.</a:t>
            </a:r>
          </a:p>
          <a:p>
            <a:r>
              <a:rPr lang="en-US" sz="1200" kern="1200" baseline="0" dirty="0" smtClean="0">
                <a:solidFill>
                  <a:schemeClr val="tx1"/>
                </a:solidFill>
                <a:latin typeface="+mn-lt"/>
                <a:ea typeface="+mn-ea"/>
                <a:cs typeface="+mn-cs"/>
              </a:rPr>
              <a:t>Just remember to reciprocate and help them when they are in need.</a:t>
            </a:r>
          </a:p>
          <a:p>
            <a:r>
              <a:rPr lang="en-US" sz="1200" b="1" kern="1200" baseline="0" dirty="0" smtClean="0">
                <a:solidFill>
                  <a:schemeClr val="tx1"/>
                </a:solidFill>
                <a:latin typeface="+mn-lt"/>
                <a:ea typeface="+mn-ea"/>
                <a:cs typeface="+mn-cs"/>
              </a:rPr>
              <a:t>Find humor in the situation. When you – or the people around you – start</a:t>
            </a:r>
          </a:p>
          <a:p>
            <a:r>
              <a:rPr lang="en-US" sz="1200" kern="1200" baseline="0" dirty="0" smtClean="0">
                <a:solidFill>
                  <a:schemeClr val="tx1"/>
                </a:solidFill>
                <a:latin typeface="+mn-lt"/>
                <a:ea typeface="+mn-ea"/>
                <a:cs typeface="+mn-cs"/>
              </a:rPr>
              <a:t>taking things too seriously, find a way to break through with laughter. Share</a:t>
            </a:r>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4CFFFD-E44C-4C28-939D-7C393A9F1CB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4CFFFD-E44C-4C28-939D-7C393A9F1CB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4CFFFD-E44C-4C28-939D-7C393A9F1CB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this is a common description of your day… you may want to pay close attention to this safety meeting to find simple ways to help alleviate yourself from JOB STRESS!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Job Stress is </a:t>
            </a:r>
            <a:r>
              <a:rPr lang="fr-CA" dirty="0" smtClean="0"/>
              <a:t>a set of </a:t>
            </a:r>
            <a:r>
              <a:rPr lang="fr-CA" dirty="0" err="1" smtClean="0"/>
              <a:t>harmful</a:t>
            </a:r>
            <a:r>
              <a:rPr lang="fr-CA" dirty="0" smtClean="0"/>
              <a:t> </a:t>
            </a:r>
            <a:r>
              <a:rPr lang="fr-CA" dirty="0" err="1" smtClean="0"/>
              <a:t>physical</a:t>
            </a:r>
            <a:r>
              <a:rPr lang="fr-CA" dirty="0" smtClean="0"/>
              <a:t> and </a:t>
            </a:r>
            <a:r>
              <a:rPr lang="fr-CA" dirty="0" err="1" smtClean="0"/>
              <a:t>psychological</a:t>
            </a:r>
            <a:r>
              <a:rPr lang="fr-CA" dirty="0" smtClean="0"/>
              <a:t> </a:t>
            </a:r>
            <a:r>
              <a:rPr lang="fr-CA" dirty="0" err="1" smtClean="0"/>
              <a:t>responses</a:t>
            </a:r>
            <a:r>
              <a:rPr lang="fr-CA" dirty="0" smtClean="0"/>
              <a:t> </a:t>
            </a:r>
            <a:r>
              <a:rPr lang="fr-CA" dirty="0" err="1" smtClean="0"/>
              <a:t>that</a:t>
            </a:r>
            <a:r>
              <a:rPr lang="fr-CA" dirty="0" smtClean="0"/>
              <a:t> </a:t>
            </a:r>
            <a:r>
              <a:rPr lang="fr-CA" dirty="0" err="1" smtClean="0"/>
              <a:t>occur</a:t>
            </a:r>
            <a:r>
              <a:rPr lang="fr-CA" dirty="0" smtClean="0"/>
              <a:t> </a:t>
            </a:r>
            <a:r>
              <a:rPr lang="fr-CA" dirty="0" err="1" smtClean="0"/>
              <a:t>when</a:t>
            </a:r>
            <a:r>
              <a:rPr lang="fr-CA" dirty="0" smtClean="0"/>
              <a:t> the </a:t>
            </a:r>
            <a:r>
              <a:rPr lang="fr-CA" dirty="0" err="1" smtClean="0"/>
              <a:t>requirements</a:t>
            </a:r>
            <a:r>
              <a:rPr lang="fr-CA" dirty="0" smtClean="0"/>
              <a:t> of the job do not match the </a:t>
            </a:r>
            <a:r>
              <a:rPr lang="fr-CA" dirty="0" err="1" smtClean="0"/>
              <a:t>capabilities</a:t>
            </a:r>
            <a:r>
              <a:rPr lang="fr-CA" dirty="0" smtClean="0"/>
              <a:t>, </a:t>
            </a:r>
            <a:r>
              <a:rPr lang="fr-CA" dirty="0" err="1" smtClean="0"/>
              <a:t>resources</a:t>
            </a:r>
            <a:r>
              <a:rPr lang="fr-CA" dirty="0" smtClean="0"/>
              <a:t> or </a:t>
            </a:r>
            <a:r>
              <a:rPr lang="fr-CA" dirty="0" err="1" smtClean="0"/>
              <a:t>needs</a:t>
            </a:r>
            <a:r>
              <a:rPr lang="fr-CA" dirty="0" smtClean="0"/>
              <a:t> of the </a:t>
            </a:r>
            <a:r>
              <a:rPr lang="fr-CA" dirty="0" err="1" smtClean="0"/>
              <a:t>worker</a:t>
            </a:r>
            <a:r>
              <a:rPr lang="fr-CA"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fr-CA" dirty="0" err="1" smtClean="0"/>
              <a:t>When</a:t>
            </a:r>
            <a:r>
              <a:rPr lang="fr-CA" dirty="0" smtClean="0"/>
              <a:t> stress </a:t>
            </a:r>
            <a:r>
              <a:rPr lang="fr-CA" dirty="0" err="1" smtClean="0"/>
              <a:t>takes</a:t>
            </a:r>
            <a:r>
              <a:rPr lang="fr-CA" dirty="0" smtClean="0"/>
              <a:t> over…</a:t>
            </a:r>
          </a:p>
          <a:p>
            <a:r>
              <a:rPr lang="fr-CA" dirty="0" smtClean="0"/>
              <a:t>It </a:t>
            </a:r>
            <a:r>
              <a:rPr lang="fr-CA" dirty="0" err="1" smtClean="0"/>
              <a:t>can</a:t>
            </a:r>
            <a:r>
              <a:rPr lang="fr-CA" dirty="0" smtClean="0"/>
              <a:t> </a:t>
            </a:r>
            <a:r>
              <a:rPr lang="fr-CA" dirty="0" err="1" smtClean="0"/>
              <a:t>become</a:t>
            </a:r>
            <a:r>
              <a:rPr lang="fr-CA" dirty="0" smtClean="0"/>
              <a:t> a </a:t>
            </a:r>
            <a:r>
              <a:rPr lang="fr-CA" dirty="0" err="1" smtClean="0"/>
              <a:t>daily</a:t>
            </a:r>
            <a:r>
              <a:rPr lang="fr-CA" dirty="0" smtClean="0"/>
              <a:t> </a:t>
            </a:r>
            <a:r>
              <a:rPr lang="fr-CA" dirty="0" err="1" smtClean="0"/>
              <a:t>threat</a:t>
            </a:r>
            <a:r>
              <a:rPr lang="fr-CA" dirty="0" smtClean="0"/>
              <a:t> to </a:t>
            </a:r>
            <a:r>
              <a:rPr lang="fr-CA" dirty="0" err="1" smtClean="0"/>
              <a:t>health</a:t>
            </a:r>
            <a:r>
              <a:rPr lang="fr-CA" dirty="0" smtClean="0"/>
              <a:t> and </a:t>
            </a:r>
            <a:r>
              <a:rPr lang="fr-CA" dirty="0" err="1" smtClean="0"/>
              <a:t>well</a:t>
            </a:r>
            <a:r>
              <a:rPr lang="fr-CA" dirty="0" smtClean="0"/>
              <a:t>-</a:t>
            </a:r>
            <a:r>
              <a:rPr lang="fr-CA" dirty="0" err="1" smtClean="0"/>
              <a:t>being</a:t>
            </a:r>
            <a:endParaRPr lang="fr-CA" dirty="0" smtClean="0"/>
          </a:p>
          <a:p>
            <a:r>
              <a:rPr lang="fr-CA" dirty="0" err="1" smtClean="0"/>
              <a:t>Increases</a:t>
            </a:r>
            <a:r>
              <a:rPr lang="fr-CA" dirty="0" smtClean="0"/>
              <a:t> the </a:t>
            </a:r>
            <a:r>
              <a:rPr lang="fr-CA" dirty="0" err="1" smtClean="0"/>
              <a:t>risk</a:t>
            </a:r>
            <a:r>
              <a:rPr lang="fr-CA" dirty="0" smtClean="0"/>
              <a:t> of </a:t>
            </a:r>
            <a:r>
              <a:rPr lang="fr-CA" dirty="0" err="1" smtClean="0"/>
              <a:t>illness</a:t>
            </a:r>
            <a:r>
              <a:rPr lang="fr-CA" dirty="0" smtClean="0"/>
              <a:t>, </a:t>
            </a:r>
            <a:r>
              <a:rPr lang="fr-CA" dirty="0" err="1" smtClean="0"/>
              <a:t>injury</a:t>
            </a:r>
            <a:r>
              <a:rPr lang="fr-CA" dirty="0" smtClean="0"/>
              <a:t>, and job </a:t>
            </a:r>
            <a:r>
              <a:rPr lang="fr-CA" dirty="0" err="1" smtClean="0"/>
              <a:t>burn</a:t>
            </a:r>
            <a:r>
              <a:rPr lang="fr-CA" dirty="0" smtClean="0"/>
              <a:t>-out</a:t>
            </a:r>
          </a:p>
          <a:p>
            <a:r>
              <a:rPr lang="fr-CA" dirty="0" err="1" smtClean="0"/>
              <a:t>Nearly</a:t>
            </a:r>
            <a:r>
              <a:rPr lang="fr-CA" dirty="0" smtClean="0"/>
              <a:t> </a:t>
            </a:r>
            <a:r>
              <a:rPr lang="fr-CA" dirty="0" err="1" smtClean="0"/>
              <a:t>entire</a:t>
            </a:r>
            <a:r>
              <a:rPr lang="fr-CA" dirty="0" smtClean="0"/>
              <a:t> </a:t>
            </a:r>
            <a:r>
              <a:rPr lang="fr-CA" dirty="0" err="1" smtClean="0"/>
              <a:t>working</a:t>
            </a:r>
            <a:r>
              <a:rPr lang="fr-CA" dirty="0" smtClean="0"/>
              <a:t> population </a:t>
            </a:r>
            <a:r>
              <a:rPr lang="fr-CA" dirty="0" err="1" smtClean="0"/>
              <a:t>can</a:t>
            </a:r>
            <a:r>
              <a:rPr lang="fr-CA" dirty="0" smtClean="0"/>
              <a:t> </a:t>
            </a:r>
            <a:r>
              <a:rPr lang="fr-CA" dirty="0" err="1" smtClean="0"/>
              <a:t>be</a:t>
            </a:r>
            <a:r>
              <a:rPr lang="fr-CA" dirty="0" smtClean="0"/>
              <a:t> </a:t>
            </a:r>
            <a:r>
              <a:rPr lang="fr-CA" dirty="0" err="1" smtClean="0"/>
              <a:t>affected</a:t>
            </a:r>
            <a:endParaRPr lang="fr-CA" dirty="0" smtClean="0"/>
          </a:p>
          <a:p>
            <a:endParaRPr lang="en-US" dirty="0" smtClean="0"/>
          </a:p>
          <a:p>
            <a:r>
              <a:rPr lang="en-US" dirty="0" smtClean="0"/>
              <a:t>While some stress is a normal part of life,</a:t>
            </a:r>
          </a:p>
          <a:p>
            <a:r>
              <a:rPr lang="en-US" dirty="0" smtClean="0"/>
              <a:t>excessive stress interferes with your productivity and</a:t>
            </a:r>
          </a:p>
          <a:p>
            <a:r>
              <a:rPr lang="en-US" dirty="0" smtClean="0"/>
              <a:t>reduces your physical and emotional health, so it’s</a:t>
            </a:r>
          </a:p>
          <a:p>
            <a:r>
              <a:rPr lang="en-US" dirty="0" smtClean="0"/>
              <a:t>important to find ways to keep it under control.</a:t>
            </a:r>
          </a:p>
          <a:p>
            <a:r>
              <a:rPr lang="en-US" dirty="0" smtClean="0"/>
              <a:t>Fortunately, there is a lot that you can do to manage</a:t>
            </a:r>
          </a:p>
          <a:p>
            <a:r>
              <a:rPr lang="en-US" dirty="0" smtClean="0"/>
              <a:t>and reduce stress at work.</a:t>
            </a:r>
          </a:p>
          <a:p>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Occasional stress is normal, because body returns to equilibrium after stress passes.  But when stressful situations persist body is kept in constant state of activation, causing fatigue and damage to body!  </a:t>
            </a:r>
            <a:r>
              <a:rPr lang="en-US" dirty="0" smtClean="0"/>
              <a:t>Prolonged</a:t>
            </a:r>
            <a:r>
              <a:rPr lang="en-US" baseline="0" dirty="0" smtClean="0"/>
              <a:t> responses to stress results in fatigue or damage to the body.  It can no longer repair and defend itself as before.  As a result, the risk of disease and injury escalates.  In fact, health care expenditures are nearly 50% greater for workers who report high levels of stress.  It’s now widely believed that job stress increases the risk of cardiovascular disease, certain psychological disorders, and musculoskeletal disorders of the back and upper extremities.  Stress may also exacerbate existing health problems and interfere with their treatment.</a:t>
            </a:r>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Cardiovascular Disease</a:t>
            </a:r>
          </a:p>
          <a:p>
            <a:r>
              <a:rPr lang="en-US" dirty="0" smtClean="0"/>
              <a:t>Many studies suggest that psychologically demanding jobs that allow employees</a:t>
            </a:r>
          </a:p>
          <a:p>
            <a:r>
              <a:rPr lang="en-US" dirty="0" smtClean="0"/>
              <a:t>little control over the work process increase the risk of cardiovascular disease.</a:t>
            </a:r>
          </a:p>
          <a:p>
            <a:r>
              <a:rPr lang="en-US" b="1" dirty="0" smtClean="0"/>
              <a:t>Musculoskeletal Disorders</a:t>
            </a:r>
          </a:p>
          <a:p>
            <a:r>
              <a:rPr lang="en-US" dirty="0" smtClean="0"/>
              <a:t>On the basis of research by National Institute</a:t>
            </a:r>
            <a:r>
              <a:rPr lang="en-US" baseline="0" dirty="0" smtClean="0"/>
              <a:t> for Occupational Safety and Health</a:t>
            </a:r>
            <a:r>
              <a:rPr lang="en-US" dirty="0" smtClean="0"/>
              <a:t>(NIOSH) and many other organizations, it is widely</a:t>
            </a:r>
          </a:p>
          <a:p>
            <a:r>
              <a:rPr lang="en-US" dirty="0" smtClean="0"/>
              <a:t>believed that job stress increases the risk for development of back and </a:t>
            </a:r>
            <a:r>
              <a:rPr lang="en-US" dirty="0" err="1" smtClean="0"/>
              <a:t>upperextremity</a:t>
            </a:r>
            <a:r>
              <a:rPr lang="en-US" dirty="0" smtClean="0"/>
              <a:t> musculoskeletal disorders.</a:t>
            </a:r>
          </a:p>
          <a:p>
            <a:r>
              <a:rPr lang="en-US" b="1" dirty="0" smtClean="0"/>
              <a:t>Psychological Disorders</a:t>
            </a:r>
          </a:p>
          <a:p>
            <a:r>
              <a:rPr lang="en-US" dirty="0" smtClean="0"/>
              <a:t>Several studies suggest that differences in rates of mental health problems (such as</a:t>
            </a:r>
          </a:p>
          <a:p>
            <a:r>
              <a:rPr lang="en-US" dirty="0" smtClean="0"/>
              <a:t>depression and burnout) for various occupations are due partly to differences in job</a:t>
            </a:r>
          </a:p>
          <a:p>
            <a:r>
              <a:rPr lang="en-US" dirty="0" smtClean="0"/>
              <a:t>stress levels. (Economic and lifestyle differences between occupations may also</a:t>
            </a:r>
          </a:p>
          <a:p>
            <a:r>
              <a:rPr lang="en-US" dirty="0" smtClean="0"/>
              <a:t>contribute to some of these problems.)</a:t>
            </a:r>
          </a:p>
          <a:p>
            <a:r>
              <a:rPr lang="en-US" b="1" dirty="0" smtClean="0"/>
              <a:t>Workplace Injury</a:t>
            </a:r>
          </a:p>
          <a:p>
            <a:r>
              <a:rPr lang="en-US" dirty="0" smtClean="0"/>
              <a:t>Although more study is needed, there is a growing concern that stressful working</a:t>
            </a:r>
          </a:p>
          <a:p>
            <a:r>
              <a:rPr lang="en-US" dirty="0" smtClean="0"/>
              <a:t>conditions interfere with safe work practices and set the stage for injuries at work.</a:t>
            </a:r>
          </a:p>
          <a:p>
            <a:r>
              <a:rPr lang="en-US" b="1" dirty="0" smtClean="0"/>
              <a:t>Suicide, Cancer, Ulcers, and Impaired Immune Function</a:t>
            </a:r>
          </a:p>
          <a:p>
            <a:r>
              <a:rPr lang="en-US" dirty="0" smtClean="0"/>
              <a:t>Some studies suggest a relationship between stressful working conditions and these</a:t>
            </a:r>
          </a:p>
          <a:p>
            <a:r>
              <a:rPr lang="en-US" dirty="0" smtClean="0"/>
              <a:t>health problems. However, more research is needed before firm conclusions can be</a:t>
            </a:r>
          </a:p>
          <a:p>
            <a:r>
              <a:rPr lang="en-US" dirty="0" smtClean="0"/>
              <a:t>drawn.</a:t>
            </a:r>
          </a:p>
          <a:p>
            <a:r>
              <a:rPr lang="en-US" dirty="0" smtClean="0"/>
              <a:t>—</a:t>
            </a:r>
            <a:r>
              <a:rPr lang="en-US" b="1" i="1" dirty="0" err="1" smtClean="0"/>
              <a:t>Encyclopaedia</a:t>
            </a:r>
            <a:r>
              <a:rPr lang="en-US" b="1" i="1" dirty="0" smtClean="0"/>
              <a:t> of Occupational Safety and Health</a:t>
            </a:r>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personal and situational factors can reduce the impact of stressful conditions on safety and health.  These factors may include a balance between work and personal life, supportive co-workers, and a relaxed and positive outlook.  </a:t>
            </a:r>
            <a:endParaRPr lang="en-US" dirty="0" smtClean="0"/>
          </a:p>
          <a:p>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Causes of Excessive Workplace Stress</a:t>
            </a:r>
          </a:p>
          <a:p>
            <a:endParaRPr lang="en-US" dirty="0" smtClean="0"/>
          </a:p>
          <a:p>
            <a:r>
              <a:rPr lang="en-US" dirty="0" smtClean="0"/>
              <a:t>Fear of layoffs</a:t>
            </a:r>
          </a:p>
          <a:p>
            <a:r>
              <a:rPr lang="en-US" dirty="0" smtClean="0"/>
              <a:t>Increased demands for overtime due to staff cutbacks</a:t>
            </a:r>
          </a:p>
          <a:p>
            <a:r>
              <a:rPr lang="en-US" dirty="0" smtClean="0"/>
              <a:t>Pressure to perform to meet rising expectations but with no increase in job satisfaction</a:t>
            </a:r>
          </a:p>
          <a:p>
            <a:r>
              <a:rPr lang="en-US" dirty="0" smtClean="0"/>
              <a:t>Pressure to work at optimum levels- all the time!</a:t>
            </a:r>
          </a:p>
          <a:p>
            <a:endParaRPr lang="en-US" dirty="0"/>
          </a:p>
        </p:txBody>
      </p:sp>
      <p:sp>
        <p:nvSpPr>
          <p:cNvPr id="4" name="Slide Number Placeholder 3"/>
          <p:cNvSpPr>
            <a:spLocks noGrp="1"/>
          </p:cNvSpPr>
          <p:nvPr>
            <p:ph type="sldNum" sz="quarter" idx="10"/>
          </p:nvPr>
        </p:nvSpPr>
        <p:spPr/>
        <p:txBody>
          <a:bodyPr/>
          <a:lstStyle/>
          <a:p>
            <a:fld id="{AC4CFFFD-E44C-4C28-939D-7C393A9F1CB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Warning signs of excessive stress at work</a:t>
            </a:r>
          </a:p>
          <a:p>
            <a:r>
              <a:rPr lang="en-US" sz="1200" kern="1200" baseline="0" dirty="0" smtClean="0">
                <a:solidFill>
                  <a:schemeClr val="tx1"/>
                </a:solidFill>
                <a:latin typeface="+mn-lt"/>
                <a:ea typeface="+mn-ea"/>
                <a:cs typeface="+mn-cs"/>
              </a:rPr>
              <a:t>When people feel overwhelmed, they lose confidence and become irritable or</a:t>
            </a:r>
          </a:p>
          <a:p>
            <a:r>
              <a:rPr lang="en-US" sz="1200" kern="1200" baseline="0" dirty="0" smtClean="0">
                <a:solidFill>
                  <a:schemeClr val="tx1"/>
                </a:solidFill>
                <a:latin typeface="+mn-lt"/>
                <a:ea typeface="+mn-ea"/>
                <a:cs typeface="+mn-cs"/>
              </a:rPr>
              <a:t>withdrawn, making them less productive and effective and their work less</a:t>
            </a:r>
          </a:p>
          <a:p>
            <a:r>
              <a:rPr lang="en-US" sz="1200" kern="1200" baseline="0" dirty="0" smtClean="0">
                <a:solidFill>
                  <a:schemeClr val="tx1"/>
                </a:solidFill>
                <a:latin typeface="+mn-lt"/>
                <a:ea typeface="+mn-ea"/>
                <a:cs typeface="+mn-cs"/>
              </a:rPr>
              <a:t>rewarding. If the warning signs of work stress go unattended, they can lead to</a:t>
            </a:r>
          </a:p>
          <a:p>
            <a:r>
              <a:rPr lang="en-US" sz="1200" kern="1200" baseline="0" dirty="0" smtClean="0">
                <a:solidFill>
                  <a:schemeClr val="tx1"/>
                </a:solidFill>
                <a:latin typeface="+mn-lt"/>
                <a:ea typeface="+mn-ea"/>
                <a:cs typeface="+mn-cs"/>
              </a:rPr>
              <a:t>bigger problems. Beyond interfering with job performance and satisfaction,</a:t>
            </a:r>
          </a:p>
          <a:p>
            <a:r>
              <a:rPr lang="en-US" sz="1200" kern="1200" baseline="0" dirty="0" smtClean="0">
                <a:solidFill>
                  <a:schemeClr val="tx1"/>
                </a:solidFill>
                <a:latin typeface="+mn-lt"/>
                <a:ea typeface="+mn-ea"/>
                <a:cs typeface="+mn-cs"/>
              </a:rPr>
              <a:t>chronic or intense stress can also lead to physical and emotional health problems.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4CFFFD-E44C-4C28-939D-7C393A9F1CB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fld id="{4B5C1F10-6953-4E65-A464-B2EEB3885A69}" type="datetimeFigureOut">
              <a:rPr lang="fr-FR"/>
              <a:pPr/>
              <a:t>14/04/2010</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782E1587-D160-4068-9F56-BE3862196695}" type="slidenum">
              <a:rPr lang="fr-CA"/>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fld id="{6679B9AA-3CD4-49B3-968B-5945106BEAA5}" type="datetimeFigureOut">
              <a:rPr lang="fr-FR"/>
              <a:pPr/>
              <a:t>14/04/2010</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FA97BCF-B782-4763-9F80-D4EA1912121A}" type="slidenum">
              <a:rPr lang="fr-CA"/>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fld id="{9881B8BF-C858-4A4B-B336-9D83AA40E37C}" type="datetimeFigureOut">
              <a:rPr lang="fr-FR"/>
              <a:pPr/>
              <a:t>14/04/2010</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809ADC0E-819F-40B2-AD7E-FD9C210533D3}" type="slidenum">
              <a:rPr lang="fr-CA"/>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fld id="{92054444-E215-413F-B79B-E8E2A3010C04}" type="datetimeFigureOut">
              <a:rPr lang="fr-FR"/>
              <a:pPr/>
              <a:t>14/04/2010</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FBEBAD4D-AC06-4867-81C8-785B043D88BE}" type="slidenum">
              <a:rPr lang="fr-CA"/>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fld id="{53E7ABE1-4FCA-498A-882B-05E6E987DE0E}" type="datetimeFigureOut">
              <a:rPr lang="fr-FR"/>
              <a:pPr/>
              <a:t>14/04/2010</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B938413D-CDAF-49E3-B64A-68045B8F3D6F}" type="slidenum">
              <a:rPr lang="fr-CA"/>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fld id="{E523362B-7B11-448B-90A6-F090EE4F1EF1}" type="datetimeFigureOut">
              <a:rPr lang="fr-FR"/>
              <a:pPr/>
              <a:t>14/04/2010</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8B31965E-DE7D-45DB-9F3D-18BAB098A62B}" type="slidenum">
              <a:rPr lang="fr-CA"/>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fld id="{CD662983-82CB-4AF2-8B7B-5F79093DE828}" type="datetimeFigureOut">
              <a:rPr lang="fr-FR"/>
              <a:pPr/>
              <a:t>14/04/2010</a:t>
            </a:fld>
            <a:endParaRPr lang="fr-CA"/>
          </a:p>
        </p:txBody>
      </p:sp>
      <p:sp>
        <p:nvSpPr>
          <p:cNvPr id="8" name="Espace réservé du pied de page 4"/>
          <p:cNvSpPr>
            <a:spLocks noGrp="1"/>
          </p:cNvSpPr>
          <p:nvPr>
            <p:ph type="ftr" sz="quarter" idx="11"/>
          </p:nvPr>
        </p:nvSpPr>
        <p:spPr/>
        <p:txBody>
          <a:bodyPr/>
          <a:lstStyle>
            <a:lvl1pPr>
              <a:defRPr/>
            </a:lvl1pPr>
          </a:lstStyle>
          <a:p>
            <a:endParaRPr lang="fr-CA"/>
          </a:p>
        </p:txBody>
      </p:sp>
      <p:sp>
        <p:nvSpPr>
          <p:cNvPr id="9" name="Espace réservé du numéro de diapositive 5"/>
          <p:cNvSpPr>
            <a:spLocks noGrp="1"/>
          </p:cNvSpPr>
          <p:nvPr>
            <p:ph type="sldNum" sz="quarter" idx="12"/>
          </p:nvPr>
        </p:nvSpPr>
        <p:spPr/>
        <p:txBody>
          <a:bodyPr/>
          <a:lstStyle>
            <a:lvl1pPr>
              <a:defRPr/>
            </a:lvl1pPr>
          </a:lstStyle>
          <a:p>
            <a:fld id="{79B5D8FC-0120-4637-9927-B044FD63713C}" type="slidenum">
              <a:rPr lang="fr-CA"/>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fld id="{AB2E5CE3-F18C-4145-9462-3C1A71A09C98}" type="datetimeFigureOut">
              <a:rPr lang="fr-FR"/>
              <a:pPr/>
              <a:t>14/04/2010</a:t>
            </a:fld>
            <a:endParaRPr lang="fr-CA"/>
          </a:p>
        </p:txBody>
      </p:sp>
      <p:sp>
        <p:nvSpPr>
          <p:cNvPr id="4" name="Espace réservé du pied de page 4"/>
          <p:cNvSpPr>
            <a:spLocks noGrp="1"/>
          </p:cNvSpPr>
          <p:nvPr>
            <p:ph type="ftr" sz="quarter" idx="11"/>
          </p:nvPr>
        </p:nvSpPr>
        <p:spPr/>
        <p:txBody>
          <a:bodyPr/>
          <a:lstStyle>
            <a:lvl1pPr>
              <a:defRPr/>
            </a:lvl1pPr>
          </a:lstStyle>
          <a:p>
            <a:endParaRPr lang="fr-CA"/>
          </a:p>
        </p:txBody>
      </p:sp>
      <p:sp>
        <p:nvSpPr>
          <p:cNvPr id="5" name="Espace réservé du numéro de diapositive 5"/>
          <p:cNvSpPr>
            <a:spLocks noGrp="1"/>
          </p:cNvSpPr>
          <p:nvPr>
            <p:ph type="sldNum" sz="quarter" idx="12"/>
          </p:nvPr>
        </p:nvSpPr>
        <p:spPr/>
        <p:txBody>
          <a:bodyPr/>
          <a:lstStyle>
            <a:lvl1pPr>
              <a:defRPr/>
            </a:lvl1pPr>
          </a:lstStyle>
          <a:p>
            <a:fld id="{777F39ED-D892-468B-8FA7-6F5142FE1CFF}" type="slidenum">
              <a:rPr lang="fr-CA"/>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D867BEA6-762C-43BE-A6AB-9BC7E3D2352E}" type="datetimeFigureOut">
              <a:rPr lang="fr-FR"/>
              <a:pPr/>
              <a:t>14/04/2010</a:t>
            </a:fld>
            <a:endParaRPr lang="fr-CA"/>
          </a:p>
        </p:txBody>
      </p:sp>
      <p:sp>
        <p:nvSpPr>
          <p:cNvPr id="3" name="Espace réservé du pied de page 4"/>
          <p:cNvSpPr>
            <a:spLocks noGrp="1"/>
          </p:cNvSpPr>
          <p:nvPr>
            <p:ph type="ftr" sz="quarter" idx="11"/>
          </p:nvPr>
        </p:nvSpPr>
        <p:spPr/>
        <p:txBody>
          <a:bodyPr/>
          <a:lstStyle>
            <a:lvl1pPr>
              <a:defRPr/>
            </a:lvl1pPr>
          </a:lstStyle>
          <a:p>
            <a:endParaRPr lang="fr-CA"/>
          </a:p>
        </p:txBody>
      </p:sp>
      <p:sp>
        <p:nvSpPr>
          <p:cNvPr id="4" name="Espace réservé du numéro de diapositive 5"/>
          <p:cNvSpPr>
            <a:spLocks noGrp="1"/>
          </p:cNvSpPr>
          <p:nvPr>
            <p:ph type="sldNum" sz="quarter" idx="12"/>
          </p:nvPr>
        </p:nvSpPr>
        <p:spPr/>
        <p:txBody>
          <a:bodyPr/>
          <a:lstStyle>
            <a:lvl1pPr>
              <a:defRPr/>
            </a:lvl1pPr>
          </a:lstStyle>
          <a:p>
            <a:fld id="{C3350447-5BEC-4CA8-9985-519D95C2F8E8}" type="slidenum">
              <a:rPr lang="fr-CA"/>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A46CAA01-7972-4DFA-B6BD-427813B82102}" type="datetimeFigureOut">
              <a:rPr lang="fr-FR"/>
              <a:pPr/>
              <a:t>14/04/2010</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EEBBB1AA-CA2E-4AB4-B6A0-B02874D7FAC2}" type="slidenum">
              <a:rPr lang="fr-CA"/>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F7085A2A-BAA6-4027-B444-8CED5C6C1776}" type="datetimeFigureOut">
              <a:rPr lang="fr-FR"/>
              <a:pPr/>
              <a:t>14/04/2010</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E58B6A36-5D4F-42B2-AEA0-D4C42BB3FCA8}" type="slidenum">
              <a:rPr lang="fr-CA"/>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C48E1AF-7579-444C-84EF-A3E33DB44D2F}" type="datetimeFigureOut">
              <a:rPr lang="fr-FR"/>
              <a:pPr/>
              <a:t>14/04/2010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79D3388-880E-41BF-BBE2-8F23FE040598}"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srSZD-Yboc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images.google.com/imgres?imgurl=http://www.responsible-law-of-attraction-living.com/images/Think-Positive03.jpg&amp;imgrefurl=http://www.responsible-law-of-attraction-living.com/positive-thinking-quotes.html&amp;usg=__shA1wwnNnOg9OiBzWXuagiArdeA=&amp;h=200&amp;w=200&amp;sz=14&amp;hl=en&amp;start=14&amp;sig2=OVhxOYMh0EYlc3wmSGRx5w&amp;um=1&amp;itbs=1&amp;tbnid=ZYCLexytQk2xGM:&amp;tbnh=104&amp;tbnw=104&amp;prev=/images?q=think+positive&amp;um=1&amp;hl=en&amp;rls=com.microsoft:en-us&amp;tbs=isch:1&amp;ei=I1q2S_SwJpXUtQPAnqGZB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nqou25giOO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absolutefamilychiropractic.com/media/headache_1_.jpg&amp;imgrefurl=http://www.absolutefamilychiropractic.com/about_chiro&amp;usg=__K8DXkBkpZpQ8FhuL5HZISkGeojM=&amp;h=298&amp;w=448&amp;sz=19&amp;hl=en&amp;start=4&amp;um=1&amp;itbs=1&amp;tbnid=jhqD2U_nmcva7M:&amp;tbnh=84&amp;tbnw=127&amp;prev=/images?q=headaches&amp;um=1&amp;hl=en&amp;sa=N&amp;rls=com.microsoft:en-us&amp;tbs=isch:1" TargetMode="External"/><Relationship Id="rId7"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images.google.com/imgres?imgurl=http://www.healthjockey.com/images/boy-sleeping.jpg&amp;imgrefurl=http://www.healthjockey.com/2009/08/03/study-finds-sleep-disturbances-in-children-may-have-prenatal-origins/&amp;usg=__ws1V34S3z9I9Esh3u-fUaXTOowo=&amp;h=320&amp;w=320&amp;sz=20&amp;hl=en&amp;start=7&amp;um=1&amp;itbs=1&amp;tbnid=5mtrjVdRXyWEkM:&amp;tbnh=118&amp;tbnw=118&amp;prev=/images?q=sleep+disturbances&amp;um=1&amp;hl=en&amp;sa=N&amp;rls=com.microsoft:en-us&amp;ndsp=18&amp;tbs=isch:1"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1143000"/>
            <a:ext cx="7772400" cy="785813"/>
          </a:xfrm>
        </p:spPr>
        <p:txBody>
          <a:bodyPr/>
          <a:lstStyle/>
          <a:p>
            <a:r>
              <a:rPr lang="fr-CA" sz="3800" dirty="0" err="1" smtClean="0"/>
              <a:t>Working</a:t>
            </a:r>
            <a:r>
              <a:rPr lang="fr-CA" sz="3800" dirty="0" smtClean="0"/>
              <a:t> </a:t>
            </a:r>
            <a:r>
              <a:rPr lang="fr-CA" sz="3800" dirty="0" err="1" smtClean="0"/>
              <a:t>With</a:t>
            </a:r>
            <a:r>
              <a:rPr lang="fr-CA" sz="3800" dirty="0" smtClean="0"/>
              <a:t> Stress</a:t>
            </a:r>
          </a:p>
        </p:txBody>
      </p:sp>
      <p:sp>
        <p:nvSpPr>
          <p:cNvPr id="2051" name="Sous-titre 2"/>
          <p:cNvSpPr>
            <a:spLocks noGrp="1"/>
          </p:cNvSpPr>
          <p:nvPr>
            <p:ph type="subTitle" idx="1"/>
          </p:nvPr>
        </p:nvSpPr>
        <p:spPr>
          <a:xfrm>
            <a:off x="1371600" y="1676400"/>
            <a:ext cx="6400800" cy="609600"/>
          </a:xfrm>
        </p:spPr>
        <p:txBody>
          <a:bodyPr/>
          <a:lstStyle/>
          <a:p>
            <a:endParaRPr lang="fr-CA" sz="2600" dirty="0" smtClean="0">
              <a:solidFill>
                <a:schemeClr val="tx1"/>
              </a:solidFill>
            </a:endParaRPr>
          </a:p>
          <a:p>
            <a:r>
              <a:rPr lang="fr-CA" sz="2600" dirty="0" smtClean="0">
                <a:solidFill>
                  <a:schemeClr val="tx1"/>
                </a:solidFill>
              </a:rPr>
              <a:t>UCOP </a:t>
            </a:r>
            <a:r>
              <a:rPr lang="fr-CA" sz="2600" dirty="0" err="1" smtClean="0">
                <a:solidFill>
                  <a:schemeClr val="tx1"/>
                </a:solidFill>
              </a:rPr>
              <a:t>Safety</a:t>
            </a:r>
            <a:r>
              <a:rPr lang="fr-CA" sz="2600" dirty="0" smtClean="0">
                <a:solidFill>
                  <a:schemeClr val="tx1"/>
                </a:solidFill>
              </a:rPr>
              <a:t> Meeting April 2010</a:t>
            </a:r>
          </a:p>
        </p:txBody>
      </p:sp>
      <p:sp>
        <p:nvSpPr>
          <p:cNvPr id="4" name="TextBox 3"/>
          <p:cNvSpPr txBox="1"/>
          <p:nvPr/>
        </p:nvSpPr>
        <p:spPr>
          <a:xfrm>
            <a:off x="2514600" y="6096000"/>
            <a:ext cx="4267200" cy="276999"/>
          </a:xfrm>
          <a:prstGeom prst="rect">
            <a:avLst/>
          </a:prstGeom>
          <a:noFill/>
        </p:spPr>
        <p:txBody>
          <a:bodyPr wrap="square" rtlCol="0">
            <a:spAutoFit/>
          </a:bodyPr>
          <a:lstStyle/>
          <a:p>
            <a:r>
              <a:rPr lang="en-US" sz="1200" b="1" dirty="0" smtClean="0">
                <a:solidFill>
                  <a:schemeClr val="bg2">
                    <a:lumMod val="20000"/>
                    <a:lumOff val="80000"/>
                  </a:schemeClr>
                </a:solidFill>
              </a:rPr>
              <a:t>Develop by Karen Hsi, UCOP EH&amp;S Student Intern</a:t>
            </a:r>
            <a:endParaRPr lang="en-US" sz="1200" b="1"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143000"/>
          </a:xfrm>
        </p:spPr>
        <p:txBody>
          <a:bodyPr/>
          <a:lstStyle/>
          <a:p>
            <a:r>
              <a:rPr lang="en-US" dirty="0" smtClean="0"/>
              <a:t>How to Manage Job Stress</a:t>
            </a:r>
            <a:endParaRPr lang="en-US" dirty="0"/>
          </a:p>
        </p:txBody>
      </p:sp>
      <p:sp>
        <p:nvSpPr>
          <p:cNvPr id="3" name="Content Placeholder 2"/>
          <p:cNvSpPr>
            <a:spLocks noGrp="1"/>
          </p:cNvSpPr>
          <p:nvPr>
            <p:ph idx="1"/>
          </p:nvPr>
        </p:nvSpPr>
        <p:spPr>
          <a:xfrm>
            <a:off x="228600" y="1905000"/>
            <a:ext cx="8229600" cy="4525963"/>
          </a:xfrm>
        </p:spPr>
        <p:txBody>
          <a:bodyPr/>
          <a:lstStyle/>
          <a:p>
            <a:r>
              <a:rPr lang="en-US" b="1" dirty="0" smtClean="0"/>
              <a:t>Taking responsibility </a:t>
            </a:r>
            <a:r>
              <a:rPr lang="en-US" dirty="0" smtClean="0"/>
              <a:t>for improving </a:t>
            </a:r>
          </a:p>
          <a:p>
            <a:pPr>
              <a:buNone/>
            </a:pPr>
            <a:r>
              <a:rPr lang="en-US" dirty="0" smtClean="0"/>
              <a:t>	your physical and emotional well-being.</a:t>
            </a:r>
          </a:p>
          <a:p>
            <a:r>
              <a:rPr lang="en-US" b="1" dirty="0" smtClean="0"/>
              <a:t>Avoiding Pitfalls </a:t>
            </a:r>
            <a:r>
              <a:rPr lang="en-US" dirty="0" smtClean="0"/>
              <a:t>by identifying knee jerk habits and negative attitudes that add to the stress you experience at work.</a:t>
            </a:r>
          </a:p>
          <a:p>
            <a:r>
              <a:rPr lang="en-US" b="1" dirty="0" smtClean="0"/>
              <a:t>Learning better communication skills </a:t>
            </a:r>
            <a:r>
              <a:rPr lang="en-US" dirty="0" smtClean="0"/>
              <a:t>to ease and improve your relationships with management and coworkers.</a:t>
            </a:r>
            <a:endParaRPr lang="en-US" dirty="0"/>
          </a:p>
        </p:txBody>
      </p:sp>
      <p:pic>
        <p:nvPicPr>
          <p:cNvPr id="2050" name="Picture 2" descr="C:\Documents and Settings\khsi\My Documents\My Pictures\communication.gif"/>
          <p:cNvPicPr>
            <a:picLocks noChangeAspect="1" noChangeArrowheads="1"/>
          </p:cNvPicPr>
          <p:nvPr/>
        </p:nvPicPr>
        <p:blipFill>
          <a:blip r:embed="rId3" cstate="print"/>
          <a:srcRect/>
          <a:stretch>
            <a:fillRect/>
          </a:stretch>
        </p:blipFill>
        <p:spPr bwMode="auto">
          <a:xfrm>
            <a:off x="6497484" y="0"/>
            <a:ext cx="2646516" cy="2438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The Do’s and Don’ts of how to manage job stress</a:t>
            </a:r>
            <a:br>
              <a:rPr lang="en-US" dirty="0" smtClean="0"/>
            </a:br>
            <a:endParaRPr lang="en-US" dirty="0"/>
          </a:p>
        </p:txBody>
      </p:sp>
      <p:sp>
        <p:nvSpPr>
          <p:cNvPr id="5" name="Content Placeholder 4"/>
          <p:cNvSpPr>
            <a:spLocks noGrp="1"/>
          </p:cNvSpPr>
          <p:nvPr>
            <p:ph idx="1"/>
          </p:nvPr>
        </p:nvSpPr>
        <p:spPr/>
        <p:txBody>
          <a:bodyPr/>
          <a:lstStyle/>
          <a:p>
            <a:r>
              <a:rPr lang="en-US" sz="2800" smtClean="0">
                <a:hlinkClick r:id="rId3"/>
              </a:rPr>
              <a:t>http</a:t>
            </a:r>
            <a:r>
              <a:rPr lang="en-US" sz="2800" dirty="0" smtClean="0">
                <a:hlinkClick r:id="rId3"/>
              </a:rPr>
              <a:t>://www.youtube.com/watch?v=srSZD-Ybocg</a:t>
            </a:r>
            <a:r>
              <a:rPr lang="en-US" sz="2800" dirty="0" smtClean="0"/>
              <a:t> </a:t>
            </a:r>
            <a:endParaRPr lang="en-US" sz="2800" dirty="0" smtClean="0"/>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Job Stress by Taking Care of Yourself</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Get moving</a:t>
            </a:r>
          </a:p>
          <a:p>
            <a:pPr>
              <a:buNone/>
            </a:pPr>
            <a:r>
              <a:rPr lang="en-US" dirty="0" smtClean="0"/>
              <a:t>	-</a:t>
            </a:r>
            <a:r>
              <a:rPr lang="en-US" sz="2400" dirty="0" smtClean="0"/>
              <a:t>Aerobic exercise- generates endorphins (hormones that contribute to natural feels of well being)</a:t>
            </a:r>
          </a:p>
          <a:p>
            <a:r>
              <a:rPr lang="en-US" dirty="0" smtClean="0"/>
              <a:t>Make food choices that keep you going and make you feel good.</a:t>
            </a:r>
          </a:p>
          <a:p>
            <a:pPr>
              <a:buNone/>
            </a:pPr>
            <a:r>
              <a:rPr lang="en-US" dirty="0" smtClean="0"/>
              <a:t>	- </a:t>
            </a:r>
            <a:r>
              <a:rPr lang="en-US" sz="2400" dirty="0" smtClean="0"/>
              <a:t>Eating small but frequent meals helps to maintain blood sugar</a:t>
            </a:r>
          </a:p>
          <a:p>
            <a:r>
              <a:rPr lang="en-US" dirty="0" smtClean="0"/>
              <a:t>Minimize alcohol consumption and avoid nicotine</a:t>
            </a:r>
          </a:p>
          <a:p>
            <a:r>
              <a:rPr lang="en-US" dirty="0" smtClean="0"/>
              <a:t>Get enough sleep</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Job Stress by Prioritizing and Organizing</a:t>
            </a:r>
            <a:endParaRPr lang="en-US" dirty="0"/>
          </a:p>
        </p:txBody>
      </p:sp>
      <p:sp>
        <p:nvSpPr>
          <p:cNvPr id="3" name="Content Placeholder 2"/>
          <p:cNvSpPr>
            <a:spLocks noGrp="1"/>
          </p:cNvSpPr>
          <p:nvPr>
            <p:ph sz="half" idx="1"/>
          </p:nvPr>
        </p:nvSpPr>
        <p:spPr/>
        <p:txBody>
          <a:bodyPr/>
          <a:lstStyle/>
          <a:p>
            <a:pPr>
              <a:buNone/>
            </a:pPr>
            <a:r>
              <a:rPr lang="en-US" b="1" dirty="0" smtClean="0"/>
              <a:t>Time management tips</a:t>
            </a:r>
          </a:p>
          <a:p>
            <a:r>
              <a:rPr lang="en-US" dirty="0" smtClean="0"/>
              <a:t>Create a balanced schedule</a:t>
            </a:r>
          </a:p>
          <a:p>
            <a:r>
              <a:rPr lang="en-US" dirty="0" smtClean="0"/>
              <a:t>Don’t over-commit yourself</a:t>
            </a:r>
          </a:p>
          <a:p>
            <a:r>
              <a:rPr lang="en-US" dirty="0" smtClean="0"/>
              <a:t>Try to leave earlier in the morning</a:t>
            </a:r>
          </a:p>
          <a:p>
            <a:r>
              <a:rPr lang="en-US" dirty="0" smtClean="0"/>
              <a:t>Plan regular breaks</a:t>
            </a:r>
            <a:endParaRPr lang="en-US" dirty="0"/>
          </a:p>
        </p:txBody>
      </p:sp>
      <p:sp>
        <p:nvSpPr>
          <p:cNvPr id="4" name="Content Placeholder 3"/>
          <p:cNvSpPr>
            <a:spLocks noGrp="1"/>
          </p:cNvSpPr>
          <p:nvPr>
            <p:ph sz="half" idx="2"/>
          </p:nvPr>
        </p:nvSpPr>
        <p:spPr/>
        <p:txBody>
          <a:bodyPr/>
          <a:lstStyle/>
          <a:p>
            <a:pPr>
              <a:buNone/>
            </a:pPr>
            <a:r>
              <a:rPr lang="en-US" b="1" dirty="0" smtClean="0"/>
              <a:t>Task management tips</a:t>
            </a:r>
          </a:p>
          <a:p>
            <a:r>
              <a:rPr lang="en-US" dirty="0" smtClean="0"/>
              <a:t>Prioritize tasks</a:t>
            </a:r>
          </a:p>
          <a:p>
            <a:r>
              <a:rPr lang="en-US" dirty="0" smtClean="0"/>
              <a:t>Break projects into small steps</a:t>
            </a:r>
          </a:p>
          <a:p>
            <a:r>
              <a:rPr lang="en-US" dirty="0" smtClean="0"/>
              <a:t>Delegate responsibility</a:t>
            </a:r>
          </a:p>
          <a:p>
            <a:pPr>
              <a:buNone/>
            </a:pPr>
            <a:endParaRPr lang="en-US" dirty="0" smtClean="0"/>
          </a:p>
        </p:txBody>
      </p:sp>
      <p:pic>
        <p:nvPicPr>
          <p:cNvPr id="5124" name="Picture 4" descr="http://www.srikumar.com/personality-development/Timemanagement.jpg"/>
          <p:cNvPicPr>
            <a:picLocks noChangeAspect="1" noChangeArrowheads="1"/>
          </p:cNvPicPr>
          <p:nvPr/>
        </p:nvPicPr>
        <p:blipFill>
          <a:blip r:embed="rId3" cstate="print"/>
          <a:srcRect/>
          <a:stretch>
            <a:fillRect/>
          </a:stretch>
        </p:blipFill>
        <p:spPr bwMode="auto">
          <a:xfrm>
            <a:off x="4800600" y="4343400"/>
            <a:ext cx="2334762" cy="23241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Workplace Stress by Improving Emotional Intelligence</a:t>
            </a:r>
            <a:endParaRPr lang="en-US" dirty="0"/>
          </a:p>
        </p:txBody>
      </p:sp>
      <p:sp>
        <p:nvSpPr>
          <p:cNvPr id="3" name="Content Placeholder 2"/>
          <p:cNvSpPr>
            <a:spLocks noGrp="1"/>
          </p:cNvSpPr>
          <p:nvPr>
            <p:ph idx="1"/>
          </p:nvPr>
        </p:nvSpPr>
        <p:spPr>
          <a:xfrm>
            <a:off x="457200" y="1752600"/>
            <a:ext cx="8229600" cy="4525963"/>
          </a:xfrm>
        </p:spPr>
        <p:txBody>
          <a:bodyPr/>
          <a:lstStyle/>
          <a:p>
            <a:pPr>
              <a:buNone/>
            </a:pPr>
            <a:r>
              <a:rPr lang="en-US" b="1" dirty="0" smtClean="0"/>
              <a:t>Emotional Intelligence</a:t>
            </a:r>
            <a:r>
              <a:rPr lang="en-US" dirty="0" smtClean="0"/>
              <a:t>- ability to manage and use emotions in positive and constructive ways</a:t>
            </a:r>
          </a:p>
          <a:p>
            <a:pPr>
              <a:buNone/>
            </a:pPr>
            <a:endParaRPr lang="en-US" dirty="0" smtClean="0"/>
          </a:p>
          <a:p>
            <a:r>
              <a:rPr lang="en-US" sz="2800" dirty="0" smtClean="0"/>
              <a:t>Self-awareness</a:t>
            </a:r>
          </a:p>
          <a:p>
            <a:r>
              <a:rPr lang="en-US" sz="2800" dirty="0" smtClean="0"/>
              <a:t>Self-management</a:t>
            </a:r>
          </a:p>
          <a:p>
            <a:r>
              <a:rPr lang="en-US" sz="2800" dirty="0" smtClean="0"/>
              <a:t>Social awareness</a:t>
            </a:r>
          </a:p>
          <a:p>
            <a:r>
              <a:rPr lang="en-US" sz="2800" dirty="0" smtClean="0"/>
              <a:t>Relationship management</a:t>
            </a:r>
            <a:endParaRPr lang="en-US" sz="2800" dirty="0"/>
          </a:p>
        </p:txBody>
      </p:sp>
      <p:pic>
        <p:nvPicPr>
          <p:cNvPr id="6146" name="Picture 2" descr="C:\Documents and Settings\khsi\My Documents\My Pictures\intelligence.jpg"/>
          <p:cNvPicPr>
            <a:picLocks noChangeAspect="1" noChangeArrowheads="1"/>
          </p:cNvPicPr>
          <p:nvPr/>
        </p:nvPicPr>
        <p:blipFill>
          <a:blip r:embed="rId3" cstate="print"/>
          <a:srcRect/>
          <a:stretch>
            <a:fillRect/>
          </a:stretch>
        </p:blipFill>
        <p:spPr bwMode="auto">
          <a:xfrm>
            <a:off x="4800600" y="2770937"/>
            <a:ext cx="4064868" cy="33250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Job Stress by Breaking Bad Habits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Eliminate self-defeating behaviors by…</a:t>
            </a:r>
          </a:p>
          <a:p>
            <a:r>
              <a:rPr lang="en-US" b="1" dirty="0" smtClean="0"/>
              <a:t>Resisting Perfection</a:t>
            </a:r>
          </a:p>
          <a:p>
            <a:r>
              <a:rPr lang="en-US" b="1" dirty="0" smtClean="0"/>
              <a:t>Cleaning Up Your Act</a:t>
            </a:r>
          </a:p>
          <a:p>
            <a:r>
              <a:rPr lang="en-US" b="1" dirty="0" smtClean="0"/>
              <a:t>Flipping Your Negative Thinking</a:t>
            </a:r>
          </a:p>
          <a:p>
            <a:pPr>
              <a:buNone/>
            </a:pPr>
            <a:endParaRPr lang="en-US" b="1" dirty="0"/>
          </a:p>
        </p:txBody>
      </p:sp>
      <p:pic>
        <p:nvPicPr>
          <p:cNvPr id="3075" name="Picture 3" descr="C:\Documents and Settings\khsi\My Documents\My Pictures\procrast5-perfectionist.jpg"/>
          <p:cNvPicPr>
            <a:picLocks noChangeAspect="1" noChangeArrowheads="1"/>
          </p:cNvPicPr>
          <p:nvPr/>
        </p:nvPicPr>
        <p:blipFill>
          <a:blip r:embed="rId3" cstate="print"/>
          <a:srcRect/>
          <a:stretch>
            <a:fillRect/>
          </a:stretch>
        </p:blipFill>
        <p:spPr bwMode="auto">
          <a:xfrm>
            <a:off x="6934200" y="2133600"/>
            <a:ext cx="2077628" cy="2286000"/>
          </a:xfrm>
          <a:prstGeom prst="rect">
            <a:avLst/>
          </a:prstGeom>
          <a:noFill/>
        </p:spPr>
      </p:pic>
      <p:pic>
        <p:nvPicPr>
          <p:cNvPr id="7" name="Picture 2" descr="http://t3.gstatic.com/images?q=tbn:ZYCLexytQk2xGM:http://www.responsible-law-of-attraction-living.com/images/Think-Positive03.jpg">
            <a:hlinkClick r:id="rId4"/>
          </p:cNvPr>
          <p:cNvPicPr>
            <a:picLocks noChangeAspect="1" noChangeArrowheads="1"/>
          </p:cNvPicPr>
          <p:nvPr/>
        </p:nvPicPr>
        <p:blipFill>
          <a:blip r:embed="rId5" cstate="print"/>
          <a:srcRect/>
          <a:stretch>
            <a:fillRect/>
          </a:stretch>
        </p:blipFill>
        <p:spPr bwMode="auto">
          <a:xfrm>
            <a:off x="3505200" y="4495800"/>
            <a:ext cx="2209799" cy="2209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Ways to Dispel Stress</a:t>
            </a:r>
            <a:endParaRPr lang="en-US" dirty="0"/>
          </a:p>
        </p:txBody>
      </p:sp>
      <p:sp>
        <p:nvSpPr>
          <p:cNvPr id="3" name="Content Placeholder 2"/>
          <p:cNvSpPr>
            <a:spLocks noGrp="1"/>
          </p:cNvSpPr>
          <p:nvPr>
            <p:ph idx="1"/>
          </p:nvPr>
        </p:nvSpPr>
        <p:spPr>
          <a:xfrm>
            <a:off x="457200" y="1752600"/>
            <a:ext cx="4572000" cy="4373563"/>
          </a:xfrm>
        </p:spPr>
        <p:txBody>
          <a:bodyPr/>
          <a:lstStyle/>
          <a:p>
            <a:r>
              <a:rPr lang="en-US" dirty="0" smtClean="0"/>
              <a:t>Get time away</a:t>
            </a:r>
          </a:p>
          <a:p>
            <a:r>
              <a:rPr lang="en-US" dirty="0" smtClean="0"/>
              <a:t>Talk it out</a:t>
            </a:r>
          </a:p>
          <a:p>
            <a:r>
              <a:rPr lang="en-US" dirty="0" smtClean="0"/>
              <a:t>Cultivate allies at work</a:t>
            </a:r>
          </a:p>
          <a:p>
            <a:r>
              <a:rPr lang="en-US" dirty="0" smtClean="0"/>
              <a:t>Find humor in the situation</a:t>
            </a:r>
          </a:p>
        </p:txBody>
      </p:sp>
      <p:pic>
        <p:nvPicPr>
          <p:cNvPr id="8197" name="Picture 5" descr="C:\Documents and Settings\khsi\My Documents\My Pictures\destress.jpg"/>
          <p:cNvPicPr>
            <a:picLocks noChangeAspect="1" noChangeArrowheads="1"/>
          </p:cNvPicPr>
          <p:nvPr/>
        </p:nvPicPr>
        <p:blipFill>
          <a:blip r:embed="rId3" cstate="print"/>
          <a:srcRect/>
          <a:stretch>
            <a:fillRect/>
          </a:stretch>
        </p:blipFill>
        <p:spPr bwMode="auto">
          <a:xfrm>
            <a:off x="4648199" y="1600200"/>
            <a:ext cx="4380361" cy="3810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Jerry takes over stress at UCOP!</a:t>
            </a:r>
            <a:endParaRPr lang="en-US" dirty="0"/>
          </a:p>
        </p:txBody>
      </p:sp>
      <p:sp>
        <p:nvSpPr>
          <p:cNvPr id="3" name="Content Placeholder 2"/>
          <p:cNvSpPr>
            <a:spLocks noGrp="1"/>
          </p:cNvSpPr>
          <p:nvPr>
            <p:ph idx="1"/>
          </p:nvPr>
        </p:nvSpPr>
        <p:spPr/>
        <p:txBody>
          <a:bodyPr/>
          <a:lstStyle/>
          <a:p>
            <a:r>
              <a:rPr lang="en-US" dirty="0" smtClean="0"/>
              <a:t>Jerry shows us that he can manage his the stressful workload on his desk by simply using a little humor and spreading laughter and fun!</a:t>
            </a:r>
          </a:p>
          <a:p>
            <a:endParaRPr lang="en-US" dirty="0" smtClean="0">
              <a:hlinkClick r:id="rId3"/>
            </a:endParaRPr>
          </a:p>
          <a:p>
            <a:pPr>
              <a:buNone/>
            </a:pPr>
            <a:r>
              <a:rPr lang="en-US" smtClean="0">
                <a:hlinkClick r:id="rId3"/>
              </a:rPr>
              <a:t>Way </a:t>
            </a:r>
            <a:r>
              <a:rPr lang="en-US" dirty="0" smtClean="0">
                <a:hlinkClick r:id="rId3"/>
              </a:rPr>
              <a:t>to go </a:t>
            </a:r>
            <a:r>
              <a:rPr lang="en-US" smtClean="0">
                <a:hlinkClick r:id="rId3"/>
              </a:rPr>
              <a:t>Jerry!</a:t>
            </a:r>
            <a:r>
              <a:rPr lang="en-US" smtClean="0"/>
              <a:t>  </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CA" dirty="0" smtClean="0"/>
              <a:t>Job Stress </a:t>
            </a:r>
            <a:r>
              <a:rPr lang="fr-CA" dirty="0" err="1" smtClean="0"/>
              <a:t>is</a:t>
            </a:r>
            <a:r>
              <a:rPr lang="fr-CA" dirty="0" smtClean="0"/>
              <a:t> </a:t>
            </a:r>
            <a:r>
              <a:rPr lang="fr-CA" dirty="0" err="1" smtClean="0"/>
              <a:t>very</a:t>
            </a:r>
            <a:r>
              <a:rPr lang="fr-CA" dirty="0" smtClean="0"/>
              <a:t> </a:t>
            </a:r>
            <a:r>
              <a:rPr lang="fr-CA" dirty="0" err="1" smtClean="0"/>
              <a:t>managable</a:t>
            </a:r>
            <a:r>
              <a:rPr lang="fr-CA" dirty="0" smtClean="0"/>
              <a:t>…</a:t>
            </a:r>
            <a:r>
              <a:rPr lang="fr-CA" dirty="0" err="1" smtClean="0"/>
              <a:t>so</a:t>
            </a:r>
            <a:r>
              <a:rPr lang="fr-CA" dirty="0" smtClean="0"/>
              <a:t> </a:t>
            </a:r>
            <a:r>
              <a:rPr lang="fr-CA" dirty="0" err="1" smtClean="0"/>
              <a:t>take</a:t>
            </a:r>
            <a:r>
              <a:rPr lang="fr-CA" dirty="0" smtClean="0"/>
              <a:t> control and </a:t>
            </a:r>
            <a:r>
              <a:rPr lang="fr-CA" dirty="0" err="1" smtClean="0"/>
              <a:t>turn</a:t>
            </a:r>
            <a:r>
              <a:rPr lang="fr-CA" dirty="0" smtClean="0"/>
              <a:t> </a:t>
            </a:r>
            <a:r>
              <a:rPr lang="fr-CA" dirty="0" err="1" smtClean="0"/>
              <a:t>this</a:t>
            </a:r>
            <a:r>
              <a:rPr lang="fr-CA" dirty="0" smtClean="0"/>
              <a:t>…</a:t>
            </a:r>
          </a:p>
        </p:txBody>
      </p:sp>
      <p:pic>
        <p:nvPicPr>
          <p:cNvPr id="7" name="Picture 3"/>
          <p:cNvPicPr>
            <a:picLocks noGrp="1" noChangeAspect="1" noChangeArrowheads="1"/>
          </p:cNvPicPr>
          <p:nvPr>
            <p:ph idx="1"/>
          </p:nvPr>
        </p:nvPicPr>
        <p:blipFill>
          <a:blip r:embed="rId4" cstate="print"/>
          <a:srcRect/>
          <a:stretch>
            <a:fillRect/>
          </a:stretch>
        </p:blipFill>
        <p:spPr bwMode="auto">
          <a:xfrm>
            <a:off x="1752600" y="1676400"/>
            <a:ext cx="6149727" cy="3452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CA" dirty="0" err="1" smtClean="0"/>
              <a:t>Into</a:t>
            </a:r>
            <a:r>
              <a:rPr lang="fr-CA" dirty="0" smtClean="0"/>
              <a:t> </a:t>
            </a:r>
            <a:r>
              <a:rPr lang="fr-CA" dirty="0" err="1" smtClean="0"/>
              <a:t>this</a:t>
            </a:r>
            <a:r>
              <a:rPr lang="fr-CA" dirty="0" smtClean="0"/>
              <a:t>!!! </a:t>
            </a:r>
          </a:p>
        </p:txBody>
      </p:sp>
      <p:pic>
        <p:nvPicPr>
          <p:cNvPr id="52226" name="Picture 2"/>
          <p:cNvPicPr>
            <a:picLocks noGrp="1" noChangeAspect="1" noChangeArrowheads="1"/>
          </p:cNvPicPr>
          <p:nvPr>
            <p:ph idx="1"/>
          </p:nvPr>
        </p:nvPicPr>
        <p:blipFill>
          <a:blip r:embed="rId4" cstate="print"/>
          <a:srcRect/>
          <a:stretch>
            <a:fillRect/>
          </a:stretch>
        </p:blipFill>
        <p:spPr bwMode="auto">
          <a:xfrm>
            <a:off x="1371600" y="1447800"/>
            <a:ext cx="6568828" cy="3687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Imagine…</a:t>
            </a:r>
            <a:endParaRPr lang="en-US" dirty="0"/>
          </a:p>
        </p:txBody>
      </p:sp>
      <p:sp>
        <p:nvSpPr>
          <p:cNvPr id="3" name="Content Placeholder 2"/>
          <p:cNvSpPr>
            <a:spLocks noGrp="1"/>
          </p:cNvSpPr>
          <p:nvPr>
            <p:ph idx="1"/>
          </p:nvPr>
        </p:nvSpPr>
        <p:spPr/>
        <p:txBody>
          <a:bodyPr/>
          <a:lstStyle/>
          <a:p>
            <a:r>
              <a:rPr lang="fr-CA" dirty="0" smtClean="0"/>
              <a:t>You are </a:t>
            </a:r>
            <a:r>
              <a:rPr lang="fr-CA" dirty="0" err="1" smtClean="0"/>
              <a:t>sitting</a:t>
            </a:r>
            <a:r>
              <a:rPr lang="fr-CA" dirty="0" smtClean="0"/>
              <a:t> in </a:t>
            </a:r>
            <a:r>
              <a:rPr lang="fr-CA" dirty="0" err="1" smtClean="0"/>
              <a:t>your</a:t>
            </a:r>
            <a:r>
              <a:rPr lang="fr-CA" dirty="0" smtClean="0"/>
              <a:t> office, </a:t>
            </a:r>
            <a:r>
              <a:rPr lang="fr-CA" dirty="0" err="1" smtClean="0"/>
              <a:t>you</a:t>
            </a:r>
            <a:r>
              <a:rPr lang="fr-CA" dirty="0" smtClean="0"/>
              <a:t> are </a:t>
            </a:r>
            <a:r>
              <a:rPr lang="fr-CA" dirty="0" err="1" smtClean="0"/>
              <a:t>swamped</a:t>
            </a:r>
            <a:r>
              <a:rPr lang="fr-CA" dirty="0" smtClean="0"/>
              <a:t> </a:t>
            </a:r>
            <a:r>
              <a:rPr lang="fr-CA" dirty="0" err="1" smtClean="0"/>
              <a:t>with</a:t>
            </a:r>
            <a:r>
              <a:rPr lang="fr-CA" dirty="0" smtClean="0"/>
              <a:t> </a:t>
            </a:r>
            <a:r>
              <a:rPr lang="fr-CA" dirty="0" err="1" smtClean="0"/>
              <a:t>papers</a:t>
            </a:r>
            <a:r>
              <a:rPr lang="fr-CA" dirty="0" smtClean="0"/>
              <a:t> and deadlines.  </a:t>
            </a:r>
            <a:r>
              <a:rPr lang="fr-CA" dirty="0" err="1" smtClean="0"/>
              <a:t>Your</a:t>
            </a:r>
            <a:r>
              <a:rPr lang="fr-CA" dirty="0" smtClean="0"/>
              <a:t> </a:t>
            </a:r>
            <a:r>
              <a:rPr lang="fr-CA" dirty="0" err="1" smtClean="0"/>
              <a:t>supervisor</a:t>
            </a:r>
            <a:r>
              <a:rPr lang="fr-CA" dirty="0" smtClean="0"/>
              <a:t> </a:t>
            </a:r>
            <a:r>
              <a:rPr lang="fr-CA" dirty="0" err="1" smtClean="0"/>
              <a:t>just</a:t>
            </a:r>
            <a:r>
              <a:rPr lang="fr-CA" dirty="0" smtClean="0"/>
              <a:t> calls and </a:t>
            </a:r>
            <a:r>
              <a:rPr lang="fr-CA" dirty="0" err="1" smtClean="0"/>
              <a:t>gives</a:t>
            </a:r>
            <a:r>
              <a:rPr lang="fr-CA" dirty="0" smtClean="0"/>
              <a:t> </a:t>
            </a:r>
            <a:r>
              <a:rPr lang="fr-CA" dirty="0" err="1" smtClean="0"/>
              <a:t>you</a:t>
            </a:r>
            <a:r>
              <a:rPr lang="fr-CA" dirty="0" smtClean="0"/>
              <a:t> </a:t>
            </a:r>
            <a:r>
              <a:rPr lang="fr-CA" dirty="0" err="1" smtClean="0"/>
              <a:t>another</a:t>
            </a:r>
            <a:r>
              <a:rPr lang="fr-CA" dirty="0" smtClean="0"/>
              <a:t> </a:t>
            </a:r>
            <a:r>
              <a:rPr lang="fr-CA" dirty="0" err="1" smtClean="0"/>
              <a:t>assignment</a:t>
            </a:r>
            <a:r>
              <a:rPr lang="fr-CA" dirty="0" smtClean="0"/>
              <a:t> </a:t>
            </a:r>
            <a:r>
              <a:rPr lang="fr-CA" dirty="0" err="1" smtClean="0"/>
              <a:t>that</a:t>
            </a:r>
            <a:r>
              <a:rPr lang="fr-CA" dirty="0" smtClean="0"/>
              <a:t> </a:t>
            </a:r>
            <a:r>
              <a:rPr lang="fr-CA" dirty="0" err="1" smtClean="0"/>
              <a:t>he</a:t>
            </a:r>
            <a:r>
              <a:rPr lang="fr-CA" dirty="0" smtClean="0"/>
              <a:t> </a:t>
            </a:r>
            <a:r>
              <a:rPr lang="fr-CA" dirty="0" err="1" smtClean="0"/>
              <a:t>needs</a:t>
            </a:r>
            <a:r>
              <a:rPr lang="fr-CA" dirty="0" smtClean="0"/>
              <a:t> </a:t>
            </a:r>
            <a:r>
              <a:rPr lang="fr-CA" dirty="0" err="1" smtClean="0"/>
              <a:t>done</a:t>
            </a:r>
            <a:r>
              <a:rPr lang="fr-CA" dirty="0" smtClean="0"/>
              <a:t> by the end of the </a:t>
            </a:r>
            <a:r>
              <a:rPr lang="fr-CA" dirty="0" err="1" smtClean="0"/>
              <a:t>day</a:t>
            </a:r>
            <a:r>
              <a:rPr lang="fr-CA" dirty="0" smtClean="0"/>
              <a:t>.  </a:t>
            </a:r>
            <a:r>
              <a:rPr lang="fr-CA" dirty="0" err="1" smtClean="0"/>
              <a:t>Your</a:t>
            </a:r>
            <a:r>
              <a:rPr lang="fr-CA" dirty="0" smtClean="0"/>
              <a:t> </a:t>
            </a:r>
            <a:r>
              <a:rPr lang="fr-CA" dirty="0" err="1" smtClean="0"/>
              <a:t>head</a:t>
            </a:r>
            <a:r>
              <a:rPr lang="fr-CA" dirty="0" smtClean="0"/>
              <a:t> </a:t>
            </a:r>
            <a:r>
              <a:rPr lang="fr-CA" dirty="0" err="1" smtClean="0"/>
              <a:t>starts</a:t>
            </a:r>
            <a:r>
              <a:rPr lang="fr-CA" dirty="0" smtClean="0"/>
              <a:t> to spin and ache.  </a:t>
            </a:r>
            <a:r>
              <a:rPr lang="fr-CA" dirty="0" err="1" smtClean="0"/>
              <a:t>Instead</a:t>
            </a:r>
            <a:r>
              <a:rPr lang="fr-CA" dirty="0" smtClean="0"/>
              <a:t> of feeling more </a:t>
            </a:r>
            <a:r>
              <a:rPr lang="fr-CA" dirty="0" err="1" smtClean="0"/>
              <a:t>pumped</a:t>
            </a:r>
            <a:r>
              <a:rPr lang="fr-CA" dirty="0" smtClean="0"/>
              <a:t> and </a:t>
            </a:r>
            <a:r>
              <a:rPr lang="fr-CA" dirty="0" err="1" smtClean="0"/>
              <a:t>energized</a:t>
            </a:r>
            <a:r>
              <a:rPr lang="fr-CA" dirty="0" smtClean="0"/>
              <a:t> </a:t>
            </a:r>
            <a:r>
              <a:rPr lang="fr-CA" dirty="0" err="1" smtClean="0"/>
              <a:t>after</a:t>
            </a:r>
            <a:r>
              <a:rPr lang="fr-CA" dirty="0" smtClean="0"/>
              <a:t> </a:t>
            </a:r>
            <a:r>
              <a:rPr lang="fr-CA" dirty="0" err="1" smtClean="0"/>
              <a:t>your</a:t>
            </a:r>
            <a:r>
              <a:rPr lang="fr-CA" dirty="0" smtClean="0"/>
              <a:t> </a:t>
            </a:r>
            <a:r>
              <a:rPr lang="fr-CA" dirty="0" err="1" smtClean="0"/>
              <a:t>morning</a:t>
            </a:r>
            <a:r>
              <a:rPr lang="fr-CA" dirty="0" smtClean="0"/>
              <a:t> coffee </a:t>
            </a:r>
            <a:r>
              <a:rPr lang="fr-CA" dirty="0" err="1" smtClean="0"/>
              <a:t>you</a:t>
            </a:r>
            <a:r>
              <a:rPr lang="fr-CA" dirty="0" smtClean="0"/>
              <a:t> </a:t>
            </a:r>
            <a:r>
              <a:rPr lang="fr-CA" dirty="0" err="1" smtClean="0"/>
              <a:t>start</a:t>
            </a:r>
            <a:r>
              <a:rPr lang="fr-CA" dirty="0" smtClean="0"/>
              <a:t> to </a:t>
            </a:r>
            <a:r>
              <a:rPr lang="fr-CA" dirty="0" err="1" smtClean="0"/>
              <a:t>feel</a:t>
            </a:r>
            <a:r>
              <a:rPr lang="fr-CA" dirty="0" smtClean="0"/>
              <a:t> </a:t>
            </a:r>
            <a:r>
              <a:rPr lang="fr-CA" dirty="0" err="1" smtClean="0"/>
              <a:t>overwhelmed</a:t>
            </a:r>
            <a:r>
              <a:rPr lang="fr-CA" dirty="0" smtClean="0"/>
              <a:t> and </a:t>
            </a:r>
            <a:r>
              <a:rPr lang="fr-CA" dirty="0" err="1" smtClean="0"/>
              <a:t>you</a:t>
            </a:r>
            <a:r>
              <a:rPr lang="fr-CA" dirty="0" smtClean="0"/>
              <a:t> have </a:t>
            </a:r>
            <a:r>
              <a:rPr lang="fr-CA" dirty="0" err="1" smtClean="0"/>
              <a:t>difficulty</a:t>
            </a:r>
            <a:r>
              <a:rPr lang="fr-CA" dirty="0" smtClean="0"/>
              <a:t> </a:t>
            </a:r>
            <a:r>
              <a:rPr lang="fr-CA" dirty="0" err="1" smtClean="0"/>
              <a:t>concentrating</a:t>
            </a:r>
            <a:r>
              <a:rPr lang="fr-CA" dirty="0" smtClean="0"/>
              <a:t> on the </a:t>
            </a:r>
            <a:r>
              <a:rPr lang="fr-CA" dirty="0" err="1" smtClean="0"/>
              <a:t>tasks</a:t>
            </a:r>
            <a:r>
              <a:rPr lang="fr-CA" dirty="0" smtClean="0"/>
              <a:t> </a:t>
            </a:r>
            <a:r>
              <a:rPr lang="fr-CA" dirty="0" err="1" smtClean="0"/>
              <a:t>at</a:t>
            </a:r>
            <a:r>
              <a:rPr lang="fr-CA" dirty="0" smtClean="0"/>
              <a:t> hand.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Stress</a:t>
            </a:r>
            <a:endParaRPr lang="en-US" dirty="0"/>
          </a:p>
        </p:txBody>
      </p:sp>
      <p:sp>
        <p:nvSpPr>
          <p:cNvPr id="4" name="Content Placeholder 3"/>
          <p:cNvSpPr>
            <a:spLocks noGrp="1"/>
          </p:cNvSpPr>
          <p:nvPr>
            <p:ph sz="half" idx="2"/>
          </p:nvPr>
        </p:nvSpPr>
        <p:spPr/>
        <p:txBody>
          <a:bodyPr/>
          <a:lstStyle/>
          <a:p>
            <a:r>
              <a:rPr lang="fr-CA" dirty="0" smtClean="0"/>
              <a:t>A set of </a:t>
            </a:r>
            <a:r>
              <a:rPr lang="fr-CA" dirty="0" err="1" smtClean="0"/>
              <a:t>harmful</a:t>
            </a:r>
            <a:r>
              <a:rPr lang="fr-CA" dirty="0" smtClean="0"/>
              <a:t> </a:t>
            </a:r>
            <a:r>
              <a:rPr lang="fr-CA" dirty="0" err="1" smtClean="0"/>
              <a:t>physical</a:t>
            </a:r>
            <a:r>
              <a:rPr lang="fr-CA" dirty="0" smtClean="0"/>
              <a:t> and </a:t>
            </a:r>
            <a:r>
              <a:rPr lang="fr-CA" dirty="0" err="1" smtClean="0"/>
              <a:t>psychological</a:t>
            </a:r>
            <a:r>
              <a:rPr lang="fr-CA" dirty="0" smtClean="0"/>
              <a:t> </a:t>
            </a:r>
            <a:r>
              <a:rPr lang="fr-CA" dirty="0" err="1" smtClean="0"/>
              <a:t>responses</a:t>
            </a:r>
            <a:r>
              <a:rPr lang="fr-CA" dirty="0" smtClean="0"/>
              <a:t> </a:t>
            </a:r>
            <a:r>
              <a:rPr lang="fr-CA" dirty="0" err="1" smtClean="0"/>
              <a:t>that</a:t>
            </a:r>
            <a:r>
              <a:rPr lang="fr-CA" dirty="0" smtClean="0"/>
              <a:t> </a:t>
            </a:r>
            <a:r>
              <a:rPr lang="fr-CA" dirty="0" err="1" smtClean="0"/>
              <a:t>occur</a:t>
            </a:r>
            <a:r>
              <a:rPr lang="fr-CA" dirty="0" smtClean="0"/>
              <a:t> </a:t>
            </a:r>
            <a:r>
              <a:rPr lang="fr-CA" dirty="0" err="1" smtClean="0"/>
              <a:t>when</a:t>
            </a:r>
            <a:r>
              <a:rPr lang="fr-CA" dirty="0" smtClean="0"/>
              <a:t> the </a:t>
            </a:r>
            <a:r>
              <a:rPr lang="fr-CA" dirty="0" err="1" smtClean="0"/>
              <a:t>requirements</a:t>
            </a:r>
            <a:r>
              <a:rPr lang="fr-CA" dirty="0" smtClean="0"/>
              <a:t> of the job do not match the </a:t>
            </a:r>
            <a:r>
              <a:rPr lang="fr-CA" dirty="0" err="1" smtClean="0"/>
              <a:t>capabilities</a:t>
            </a:r>
            <a:r>
              <a:rPr lang="fr-CA" dirty="0" smtClean="0"/>
              <a:t>, </a:t>
            </a:r>
            <a:r>
              <a:rPr lang="fr-CA" dirty="0" err="1" smtClean="0"/>
              <a:t>resources</a:t>
            </a:r>
            <a:r>
              <a:rPr lang="fr-CA" dirty="0" smtClean="0"/>
              <a:t> or </a:t>
            </a:r>
            <a:r>
              <a:rPr lang="fr-CA" dirty="0" err="1" smtClean="0"/>
              <a:t>needs</a:t>
            </a:r>
            <a:r>
              <a:rPr lang="fr-CA" dirty="0" smtClean="0"/>
              <a:t> of the </a:t>
            </a:r>
            <a:r>
              <a:rPr lang="fr-CA" dirty="0" err="1" smtClean="0"/>
              <a:t>worker</a:t>
            </a:r>
            <a:r>
              <a:rPr lang="fr-CA" dirty="0" smtClean="0"/>
              <a:t>.  </a:t>
            </a:r>
          </a:p>
          <a:p>
            <a:pPr>
              <a:buNone/>
            </a:pPr>
            <a:r>
              <a:rPr lang="en-US" dirty="0" smtClean="0"/>
              <a:t>	</a:t>
            </a:r>
            <a:r>
              <a:rPr lang="en-US" sz="2000" b="1" dirty="0" smtClean="0"/>
              <a:t>- National Institute for Occupational Safety and Health (NIOSH)</a:t>
            </a:r>
            <a:endParaRPr lang="en-US" sz="2000" b="1" dirty="0"/>
          </a:p>
        </p:txBody>
      </p:sp>
      <p:pic>
        <p:nvPicPr>
          <p:cNvPr id="2050" name="Picture 2" descr="C:\Documents and Settings\khsi\My Documents\My Pictures\stress.png"/>
          <p:cNvPicPr>
            <a:picLocks noGrp="1" noChangeAspect="1" noChangeArrowheads="1"/>
          </p:cNvPicPr>
          <p:nvPr>
            <p:ph sz="half" idx="1"/>
          </p:nvPr>
        </p:nvPicPr>
        <p:blipFill>
          <a:blip r:embed="rId3" cstate="print"/>
          <a:srcRect/>
          <a:stretch>
            <a:fillRect/>
          </a:stretch>
        </p:blipFill>
        <p:spPr bwMode="auto">
          <a:xfrm>
            <a:off x="304800" y="1981200"/>
            <a:ext cx="4190460" cy="307736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286000" y="274638"/>
            <a:ext cx="6400800" cy="1143000"/>
          </a:xfrm>
        </p:spPr>
        <p:txBody>
          <a:bodyPr/>
          <a:lstStyle/>
          <a:p>
            <a:pPr algn="l"/>
            <a:r>
              <a:rPr lang="fr-CA" dirty="0" err="1" smtClean="0"/>
              <a:t>When</a:t>
            </a:r>
            <a:r>
              <a:rPr lang="fr-CA" dirty="0" smtClean="0"/>
              <a:t> stress </a:t>
            </a:r>
            <a:r>
              <a:rPr lang="fr-CA" dirty="0" err="1" smtClean="0"/>
              <a:t>takes</a:t>
            </a:r>
            <a:r>
              <a:rPr lang="fr-CA" dirty="0" smtClean="0"/>
              <a:t> over…</a:t>
            </a:r>
          </a:p>
        </p:txBody>
      </p:sp>
      <p:sp>
        <p:nvSpPr>
          <p:cNvPr id="3075" name="Espace réservé du contenu 2"/>
          <p:cNvSpPr>
            <a:spLocks noGrp="1"/>
          </p:cNvSpPr>
          <p:nvPr>
            <p:ph idx="1"/>
          </p:nvPr>
        </p:nvSpPr>
        <p:spPr>
          <a:xfrm>
            <a:off x="2743200" y="1676400"/>
            <a:ext cx="5943600" cy="4449763"/>
          </a:xfrm>
        </p:spPr>
        <p:txBody>
          <a:bodyPr/>
          <a:lstStyle/>
          <a:p>
            <a:r>
              <a:rPr lang="fr-CA" sz="2400" dirty="0" smtClean="0"/>
              <a:t>It </a:t>
            </a:r>
            <a:r>
              <a:rPr lang="fr-CA" sz="2400" dirty="0" err="1" smtClean="0"/>
              <a:t>can</a:t>
            </a:r>
            <a:r>
              <a:rPr lang="fr-CA" sz="2400" dirty="0" smtClean="0"/>
              <a:t> </a:t>
            </a:r>
            <a:r>
              <a:rPr lang="fr-CA" sz="2400" dirty="0" err="1" smtClean="0"/>
              <a:t>become</a:t>
            </a:r>
            <a:r>
              <a:rPr lang="fr-CA" sz="2400" dirty="0" smtClean="0"/>
              <a:t> a </a:t>
            </a:r>
            <a:r>
              <a:rPr lang="fr-CA" sz="2400" dirty="0" err="1" smtClean="0"/>
              <a:t>daily</a:t>
            </a:r>
            <a:r>
              <a:rPr lang="fr-CA" sz="2400" dirty="0" smtClean="0"/>
              <a:t> </a:t>
            </a:r>
            <a:r>
              <a:rPr lang="fr-CA" sz="2400" dirty="0" err="1" smtClean="0"/>
              <a:t>threat</a:t>
            </a:r>
            <a:r>
              <a:rPr lang="fr-CA" sz="2400" dirty="0" smtClean="0"/>
              <a:t> to </a:t>
            </a:r>
            <a:r>
              <a:rPr lang="fr-CA" sz="2400" dirty="0" err="1" smtClean="0"/>
              <a:t>health</a:t>
            </a:r>
            <a:r>
              <a:rPr lang="fr-CA" sz="2400" dirty="0" smtClean="0"/>
              <a:t> and </a:t>
            </a:r>
            <a:r>
              <a:rPr lang="fr-CA" sz="2400" dirty="0" err="1" smtClean="0"/>
              <a:t>well</a:t>
            </a:r>
            <a:r>
              <a:rPr lang="fr-CA" sz="2400" dirty="0" smtClean="0"/>
              <a:t>-</a:t>
            </a:r>
            <a:r>
              <a:rPr lang="fr-CA" sz="2400" dirty="0" err="1" smtClean="0"/>
              <a:t>being</a:t>
            </a:r>
            <a:endParaRPr lang="fr-CA" sz="2400" dirty="0" smtClean="0"/>
          </a:p>
          <a:p>
            <a:r>
              <a:rPr lang="fr-CA" sz="2400" dirty="0" err="1" smtClean="0"/>
              <a:t>Increases</a:t>
            </a:r>
            <a:r>
              <a:rPr lang="fr-CA" sz="2400" dirty="0" smtClean="0"/>
              <a:t> the </a:t>
            </a:r>
            <a:r>
              <a:rPr lang="fr-CA" sz="2400" dirty="0" err="1" smtClean="0"/>
              <a:t>risk</a:t>
            </a:r>
            <a:r>
              <a:rPr lang="fr-CA" sz="2400" dirty="0" smtClean="0"/>
              <a:t> of </a:t>
            </a:r>
            <a:r>
              <a:rPr lang="fr-CA" sz="2400" dirty="0" err="1" smtClean="0"/>
              <a:t>illness</a:t>
            </a:r>
            <a:r>
              <a:rPr lang="fr-CA" sz="2400" dirty="0" smtClean="0"/>
              <a:t>, </a:t>
            </a:r>
            <a:r>
              <a:rPr lang="fr-CA" sz="2400" dirty="0" err="1" smtClean="0"/>
              <a:t>injury</a:t>
            </a:r>
            <a:r>
              <a:rPr lang="fr-CA" sz="2400" dirty="0" smtClean="0"/>
              <a:t>, and job </a:t>
            </a:r>
            <a:r>
              <a:rPr lang="fr-CA" sz="2400" dirty="0" err="1" smtClean="0"/>
              <a:t>burn</a:t>
            </a:r>
            <a:r>
              <a:rPr lang="fr-CA" sz="2400" dirty="0" smtClean="0"/>
              <a:t>-out</a:t>
            </a:r>
          </a:p>
          <a:p>
            <a:r>
              <a:rPr lang="fr-CA" sz="2400" dirty="0" err="1" smtClean="0"/>
              <a:t>Majority</a:t>
            </a:r>
            <a:r>
              <a:rPr lang="fr-CA" sz="2400" dirty="0" smtClean="0"/>
              <a:t> </a:t>
            </a:r>
            <a:r>
              <a:rPr lang="fr-CA" sz="2400" smtClean="0"/>
              <a:t>of the working</a:t>
            </a:r>
            <a:r>
              <a:rPr lang="fr-CA" sz="2400" dirty="0" smtClean="0"/>
              <a:t> population </a:t>
            </a:r>
            <a:r>
              <a:rPr lang="fr-CA" sz="2400" dirty="0" err="1" smtClean="0"/>
              <a:t>experiences</a:t>
            </a:r>
            <a:r>
              <a:rPr lang="fr-CA" sz="2400" dirty="0" smtClean="0"/>
              <a:t> </a:t>
            </a:r>
            <a:r>
              <a:rPr lang="fr-CA" sz="2400" dirty="0" err="1" smtClean="0"/>
              <a:t>work</a:t>
            </a:r>
            <a:r>
              <a:rPr lang="fr-CA" sz="2400" dirty="0" smtClean="0"/>
              <a:t> stress</a:t>
            </a:r>
          </a:p>
          <a:p>
            <a:r>
              <a:rPr lang="fr-CA" sz="2400" dirty="0" err="1" smtClean="0"/>
              <a:t>Some</a:t>
            </a:r>
            <a:r>
              <a:rPr lang="fr-CA" sz="2400" dirty="0" smtClean="0"/>
              <a:t> stress </a:t>
            </a:r>
            <a:r>
              <a:rPr lang="fr-CA" sz="2400" dirty="0" err="1" smtClean="0"/>
              <a:t>is</a:t>
            </a:r>
            <a:r>
              <a:rPr lang="fr-CA" sz="2400" dirty="0" smtClean="0"/>
              <a:t> normal but </a:t>
            </a:r>
            <a:r>
              <a:rPr lang="fr-CA" sz="2400" b="1" dirty="0" smtClean="0"/>
              <a:t>excessive</a:t>
            </a:r>
            <a:r>
              <a:rPr lang="fr-CA" sz="2400" dirty="0" smtClean="0"/>
              <a:t> stress </a:t>
            </a:r>
            <a:r>
              <a:rPr lang="fr-CA" sz="2400" dirty="0" err="1" smtClean="0"/>
              <a:t>interferes</a:t>
            </a:r>
            <a:r>
              <a:rPr lang="fr-CA" sz="2400" dirty="0" smtClean="0"/>
              <a:t> </a:t>
            </a:r>
            <a:r>
              <a:rPr lang="fr-CA" sz="2400" dirty="0" err="1" smtClean="0"/>
              <a:t>with</a:t>
            </a:r>
            <a:r>
              <a:rPr lang="fr-CA" sz="2400" dirty="0" smtClean="0"/>
              <a:t> </a:t>
            </a:r>
            <a:r>
              <a:rPr lang="fr-CA" sz="2400" dirty="0" err="1" smtClean="0"/>
              <a:t>productivity</a:t>
            </a:r>
            <a:r>
              <a:rPr lang="fr-CA" sz="2400" dirty="0" smtClean="0"/>
              <a:t>, and </a:t>
            </a:r>
            <a:r>
              <a:rPr lang="fr-CA" sz="2400" dirty="0" err="1" smtClean="0"/>
              <a:t>reduces</a:t>
            </a:r>
            <a:r>
              <a:rPr lang="fr-CA" sz="2400" dirty="0" smtClean="0"/>
              <a:t> </a:t>
            </a:r>
            <a:r>
              <a:rPr lang="fr-CA" sz="2400" dirty="0" err="1" smtClean="0"/>
              <a:t>your</a:t>
            </a:r>
            <a:r>
              <a:rPr lang="fr-CA" sz="2400" dirty="0" smtClean="0"/>
              <a:t> </a:t>
            </a:r>
            <a:r>
              <a:rPr lang="fr-CA" sz="2400" dirty="0" err="1" smtClean="0"/>
              <a:t>physical</a:t>
            </a:r>
            <a:r>
              <a:rPr lang="fr-CA" sz="2400" dirty="0" smtClean="0"/>
              <a:t> and </a:t>
            </a:r>
            <a:r>
              <a:rPr lang="fr-CA" sz="2400" dirty="0" err="1" smtClean="0"/>
              <a:t>emotional</a:t>
            </a:r>
            <a:r>
              <a:rPr lang="fr-CA" sz="2400" dirty="0" smtClean="0"/>
              <a:t> </a:t>
            </a:r>
            <a:r>
              <a:rPr lang="fr-CA" sz="2400" dirty="0" err="1" smtClean="0"/>
              <a:t>health</a:t>
            </a:r>
            <a:endParaRPr lang="fr-CA" sz="2400" dirty="0" smtClean="0"/>
          </a:p>
          <a:p>
            <a:r>
              <a:rPr lang="fr-CA" sz="2400" dirty="0" smtClean="0"/>
              <a:t>Important to </a:t>
            </a:r>
            <a:r>
              <a:rPr lang="fr-CA" sz="2400" dirty="0" err="1" smtClean="0"/>
              <a:t>find</a:t>
            </a:r>
            <a:r>
              <a:rPr lang="fr-CA" sz="2400" dirty="0" smtClean="0"/>
              <a:t> </a:t>
            </a:r>
            <a:r>
              <a:rPr lang="fr-CA" sz="2400" dirty="0" err="1" smtClean="0"/>
              <a:t>ways</a:t>
            </a:r>
            <a:r>
              <a:rPr lang="fr-CA" sz="2400" dirty="0" smtClean="0"/>
              <a:t> to </a:t>
            </a:r>
            <a:r>
              <a:rPr lang="fr-CA" sz="2400" dirty="0" err="1" smtClean="0"/>
              <a:t>keep</a:t>
            </a:r>
            <a:r>
              <a:rPr lang="fr-CA" sz="2400" dirty="0" smtClean="0"/>
              <a:t> stress </a:t>
            </a:r>
            <a:r>
              <a:rPr lang="fr-CA" sz="2400" dirty="0" err="1" smtClean="0"/>
              <a:t>under</a:t>
            </a:r>
            <a:r>
              <a:rPr lang="fr-CA" sz="2400" dirty="0" smtClean="0"/>
              <a:t> control and </a:t>
            </a:r>
            <a:r>
              <a:rPr lang="fr-CA" sz="2400" dirty="0" err="1" smtClean="0"/>
              <a:t>reduce</a:t>
            </a:r>
            <a:r>
              <a:rPr lang="fr-CA" sz="2400" dirty="0" smtClean="0"/>
              <a:t> stress </a:t>
            </a:r>
            <a:r>
              <a:rPr lang="fr-CA" sz="2400" dirty="0" err="1" smtClean="0"/>
              <a:t>at</a:t>
            </a:r>
            <a:r>
              <a:rPr lang="fr-CA" sz="2400" dirty="0" smtClean="0"/>
              <a:t> </a:t>
            </a:r>
            <a:r>
              <a:rPr lang="fr-CA" sz="2400" dirty="0" err="1" smtClean="0"/>
              <a:t>work</a:t>
            </a:r>
            <a:r>
              <a:rPr lang="fr-CA" sz="2400" dirty="0" smtClean="0"/>
              <a:t>.</a:t>
            </a:r>
          </a:p>
        </p:txBody>
      </p:sp>
      <p:pic>
        <p:nvPicPr>
          <p:cNvPr id="4098" name="Picture 2" descr="C:\Documents and Settings\khsi\My Documents\My Pictures\ilnet_Mayburnedout.gif"/>
          <p:cNvPicPr>
            <a:picLocks noChangeAspect="1" noChangeArrowheads="1"/>
          </p:cNvPicPr>
          <p:nvPr/>
        </p:nvPicPr>
        <p:blipFill>
          <a:blip r:embed="rId4" cstate="print"/>
          <a:srcRect/>
          <a:stretch>
            <a:fillRect/>
          </a:stretch>
        </p:blipFill>
        <p:spPr bwMode="auto">
          <a:xfrm>
            <a:off x="-1" y="152400"/>
            <a:ext cx="2595363" cy="3657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or Flight gone BAD!</a:t>
            </a:r>
            <a:endParaRPr lang="en-US" dirty="0"/>
          </a:p>
        </p:txBody>
      </p:sp>
      <p:sp>
        <p:nvSpPr>
          <p:cNvPr id="3" name="Content Placeholder 2"/>
          <p:cNvSpPr>
            <a:spLocks noGrp="1"/>
          </p:cNvSpPr>
          <p:nvPr>
            <p:ph sz="half" idx="1"/>
          </p:nvPr>
        </p:nvSpPr>
        <p:spPr/>
        <p:txBody>
          <a:bodyPr/>
          <a:lstStyle/>
          <a:p>
            <a:r>
              <a:rPr lang="en-US" sz="2600" dirty="0" smtClean="0"/>
              <a:t>Persisting stressful situations keep the body in a constant state of activation, causing fatigue and damage to body.</a:t>
            </a:r>
          </a:p>
          <a:p>
            <a:r>
              <a:rPr lang="en-US" sz="2600" dirty="0" smtClean="0"/>
              <a:t>Stressful working conditions may interfere with safe work practices, leaving worker more susceptible to hazards in the workplace!</a:t>
            </a:r>
          </a:p>
          <a:p>
            <a:endParaRPr lang="en-US" sz="2400" dirty="0" smtClean="0"/>
          </a:p>
          <a:p>
            <a:pPr>
              <a:buNone/>
            </a:pPr>
            <a:endParaRPr lang="en-US" dirty="0"/>
          </a:p>
        </p:txBody>
      </p:sp>
      <p:pic>
        <p:nvPicPr>
          <p:cNvPr id="1027" name="Picture 3" descr="C:\Documents and Settings\khsi\My Documents\My Pictures\Fight-or-Flight-72.jpg"/>
          <p:cNvPicPr>
            <a:picLocks noGrp="1" noChangeAspect="1" noChangeArrowheads="1"/>
          </p:cNvPicPr>
          <p:nvPr>
            <p:ph sz="half" idx="2"/>
          </p:nvPr>
        </p:nvPicPr>
        <p:blipFill>
          <a:blip r:embed="rId3" cstate="print"/>
          <a:srcRect/>
          <a:stretch>
            <a:fillRect/>
          </a:stretch>
        </p:blipFill>
        <p:spPr bwMode="auto">
          <a:xfrm>
            <a:off x="4648200" y="2393836"/>
            <a:ext cx="4038600" cy="293869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Stress and Health: What the Research Tells Us</a:t>
            </a:r>
            <a:endParaRPr lang="en-US" dirty="0"/>
          </a:p>
        </p:txBody>
      </p:sp>
      <p:sp>
        <p:nvSpPr>
          <p:cNvPr id="3" name="Content Placeholder 2"/>
          <p:cNvSpPr>
            <a:spLocks noGrp="1"/>
          </p:cNvSpPr>
          <p:nvPr>
            <p:ph idx="1"/>
          </p:nvPr>
        </p:nvSpPr>
        <p:spPr>
          <a:xfrm>
            <a:off x="457200" y="1752600"/>
            <a:ext cx="8229600" cy="4525963"/>
          </a:xfrm>
        </p:spPr>
        <p:txBody>
          <a:bodyPr/>
          <a:lstStyle/>
          <a:p>
            <a:r>
              <a:rPr lang="en-US" b="1" dirty="0" smtClean="0"/>
              <a:t>Cardiovascular Disease</a:t>
            </a:r>
            <a:endParaRPr lang="en-US" dirty="0" smtClean="0"/>
          </a:p>
          <a:p>
            <a:r>
              <a:rPr lang="en-US" b="1" dirty="0" smtClean="0"/>
              <a:t>Musculoskeletal  Disorders</a:t>
            </a:r>
          </a:p>
          <a:p>
            <a:r>
              <a:rPr lang="en-US" b="1" dirty="0" smtClean="0"/>
              <a:t>Psychological Disorders</a:t>
            </a:r>
          </a:p>
          <a:p>
            <a:r>
              <a:rPr lang="en-US" b="1" dirty="0" smtClean="0"/>
              <a:t>Workplace Injury</a:t>
            </a:r>
          </a:p>
          <a:p>
            <a:r>
              <a:rPr lang="en-US" b="1" dirty="0" smtClean="0"/>
              <a:t>Suicide, Cancer, Ulcers, and Impaired Immune Function</a:t>
            </a:r>
            <a:endParaRPr lang="en-US" dirty="0"/>
          </a:p>
        </p:txBody>
      </p:sp>
      <p:pic>
        <p:nvPicPr>
          <p:cNvPr id="1026" name="Picture 2" descr="C:\Documents and Settings\khsi\My Documents\My Pictures\images4.gif"/>
          <p:cNvPicPr>
            <a:picLocks noChangeAspect="1" noChangeArrowheads="1"/>
          </p:cNvPicPr>
          <p:nvPr/>
        </p:nvPicPr>
        <p:blipFill>
          <a:blip r:embed="rId3" cstate="print"/>
          <a:srcRect/>
          <a:stretch>
            <a:fillRect/>
          </a:stretch>
        </p:blipFill>
        <p:spPr bwMode="auto">
          <a:xfrm>
            <a:off x="4419600" y="2286000"/>
            <a:ext cx="5043488" cy="18236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NIOSH model of Job Stress</a:t>
            </a:r>
            <a:endParaRPr lang="en-US" dirty="0"/>
          </a:p>
        </p:txBody>
      </p:sp>
      <p:sp>
        <p:nvSpPr>
          <p:cNvPr id="3" name="Content Placeholder 2"/>
          <p:cNvSpPr>
            <a:spLocks noGrp="1"/>
          </p:cNvSpPr>
          <p:nvPr>
            <p:ph idx="1"/>
          </p:nvPr>
        </p:nvSpPr>
        <p:spPr/>
        <p:txBody>
          <a:bodyPr/>
          <a:lstStyle/>
          <a:p>
            <a:r>
              <a:rPr lang="en-US" dirty="0" smtClean="0"/>
              <a:t>Stressful working conditions lead to risk of injury and illness.</a:t>
            </a:r>
          </a:p>
        </p:txBody>
      </p:sp>
      <p:pic>
        <p:nvPicPr>
          <p:cNvPr id="1026" name="Picture 2" descr="C:\Documents and Settings\khsi\My Documents\My Pictures\stress11.gif"/>
          <p:cNvPicPr>
            <a:picLocks noChangeAspect="1" noChangeArrowheads="1"/>
          </p:cNvPicPr>
          <p:nvPr/>
        </p:nvPicPr>
        <p:blipFill>
          <a:blip r:embed="rId3" cstate="print"/>
          <a:srcRect/>
          <a:stretch>
            <a:fillRect/>
          </a:stretch>
        </p:blipFill>
        <p:spPr bwMode="auto">
          <a:xfrm>
            <a:off x="2286000" y="3886200"/>
            <a:ext cx="4281544" cy="2743200"/>
          </a:xfrm>
          <a:prstGeom prst="rect">
            <a:avLst/>
          </a:prstGeom>
          <a:noFill/>
        </p:spPr>
      </p:pic>
      <p:sp>
        <p:nvSpPr>
          <p:cNvPr id="5" name="Rectangle 4"/>
          <p:cNvSpPr/>
          <p:nvPr/>
        </p:nvSpPr>
        <p:spPr>
          <a:xfrm>
            <a:off x="2209800" y="2743200"/>
            <a:ext cx="4572000" cy="923330"/>
          </a:xfrm>
          <a:prstGeom prst="rect">
            <a:avLst/>
          </a:prstGeom>
        </p:spPr>
        <p:txBody>
          <a:bodyPr>
            <a:spAutoFit/>
          </a:bodyPr>
          <a:lstStyle/>
          <a:p>
            <a:r>
              <a:rPr lang="en-US" dirty="0" smtClean="0"/>
              <a:t>Balance between work and personal life</a:t>
            </a:r>
          </a:p>
          <a:p>
            <a:r>
              <a:rPr lang="en-US" dirty="0" smtClean="0"/>
              <a:t>Supportive co-workers</a:t>
            </a:r>
          </a:p>
          <a:p>
            <a:r>
              <a:rPr lang="en-US" dirty="0" smtClean="0"/>
              <a:t>A relaxed and positive outlook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Common Causes of Excessive Workplace Stress</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Fear of layoffs</a:t>
            </a:r>
          </a:p>
          <a:p>
            <a:r>
              <a:rPr lang="en-US" dirty="0" smtClean="0"/>
              <a:t>Increased demands for overtime due to staff cutbacks</a:t>
            </a:r>
          </a:p>
          <a:p>
            <a:r>
              <a:rPr lang="en-US" dirty="0" smtClean="0"/>
              <a:t>Pressure to perform to meet rising expectations but with no increase in job satisfaction</a:t>
            </a:r>
          </a:p>
          <a:p>
            <a:r>
              <a:rPr lang="en-US" dirty="0" smtClean="0"/>
              <a:t>Pressure to work at optimum levels- all the time!</a:t>
            </a:r>
            <a:endParaRPr lang="en-US" dirty="0"/>
          </a:p>
        </p:txBody>
      </p:sp>
      <p:pic>
        <p:nvPicPr>
          <p:cNvPr id="2051" name="Picture 3" descr="C:\Documents and Settings\khsi\My Documents\My Pictures\fired!.bmp"/>
          <p:cNvPicPr>
            <a:picLocks noChangeAspect="1" noChangeArrowheads="1"/>
          </p:cNvPicPr>
          <p:nvPr/>
        </p:nvPicPr>
        <p:blipFill>
          <a:blip r:embed="rId3" cstate="print"/>
          <a:srcRect/>
          <a:stretch>
            <a:fillRect/>
          </a:stretch>
        </p:blipFill>
        <p:spPr bwMode="auto">
          <a:xfrm>
            <a:off x="6858000" y="602293"/>
            <a:ext cx="1905000" cy="208767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Early Warnings of Job Stress</a:t>
            </a:r>
            <a:endParaRPr lang="en-US" dirty="0"/>
          </a:p>
        </p:txBody>
      </p:sp>
      <p:sp>
        <p:nvSpPr>
          <p:cNvPr id="3" name="Content Placeholder 2"/>
          <p:cNvSpPr>
            <a:spLocks noGrp="1"/>
          </p:cNvSpPr>
          <p:nvPr>
            <p:ph sz="half" idx="1"/>
          </p:nvPr>
        </p:nvSpPr>
        <p:spPr/>
        <p:txBody>
          <a:bodyPr/>
          <a:lstStyle/>
          <a:p>
            <a:r>
              <a:rPr lang="en-US" b="1" dirty="0" smtClean="0"/>
              <a:t>Headache</a:t>
            </a:r>
          </a:p>
          <a:p>
            <a:r>
              <a:rPr lang="en-US" b="1" dirty="0" smtClean="0"/>
              <a:t>Sleep disturbances</a:t>
            </a:r>
          </a:p>
          <a:p>
            <a:r>
              <a:rPr lang="en-US" b="1" dirty="0" smtClean="0"/>
              <a:t>Difficulty in concentrating</a:t>
            </a:r>
          </a:p>
          <a:p>
            <a:r>
              <a:rPr lang="en-US" b="1" dirty="0" smtClean="0"/>
              <a:t>Short temper</a:t>
            </a:r>
          </a:p>
          <a:p>
            <a:r>
              <a:rPr lang="en-US" b="1" dirty="0" smtClean="0"/>
              <a:t>Upset stomach</a:t>
            </a:r>
          </a:p>
          <a:p>
            <a:r>
              <a:rPr lang="en-US" b="1" dirty="0" smtClean="0"/>
              <a:t>Job dissatisfaction</a:t>
            </a:r>
          </a:p>
          <a:p>
            <a:r>
              <a:rPr lang="en-US" b="1" dirty="0" smtClean="0"/>
              <a:t>Low morale</a:t>
            </a:r>
            <a:endParaRPr lang="en-US" dirty="0" smtClean="0"/>
          </a:p>
          <a:p>
            <a:endParaRPr lang="en-US" dirty="0"/>
          </a:p>
        </p:txBody>
      </p:sp>
      <p:sp>
        <p:nvSpPr>
          <p:cNvPr id="4" name="Content Placeholder 3"/>
          <p:cNvSpPr>
            <a:spLocks noGrp="1"/>
          </p:cNvSpPr>
          <p:nvPr>
            <p:ph sz="half" idx="2"/>
          </p:nvPr>
        </p:nvSpPr>
        <p:spPr/>
        <p:txBody>
          <a:bodyPr/>
          <a:lstStyle/>
          <a:p>
            <a:r>
              <a:rPr lang="en-US" sz="2200" b="1" dirty="0" smtClean="0"/>
              <a:t>Feeling anxious, irritable, or depressed</a:t>
            </a:r>
          </a:p>
          <a:p>
            <a:r>
              <a:rPr lang="en-US" sz="2200" b="1" dirty="0" smtClean="0"/>
              <a:t>Apathy, loss of interest in work.</a:t>
            </a:r>
          </a:p>
          <a:p>
            <a:r>
              <a:rPr lang="en-US" sz="2200" b="1" dirty="0" smtClean="0"/>
              <a:t>Problems sleeping</a:t>
            </a:r>
          </a:p>
          <a:p>
            <a:r>
              <a:rPr lang="en-US" sz="2200" b="1" dirty="0" smtClean="0"/>
              <a:t>Fatigue</a:t>
            </a:r>
          </a:p>
          <a:p>
            <a:r>
              <a:rPr lang="en-US" sz="2200" b="1" dirty="0" smtClean="0"/>
              <a:t>Trouble concentrating </a:t>
            </a:r>
          </a:p>
          <a:p>
            <a:r>
              <a:rPr lang="en-US" sz="2200" b="1" dirty="0" smtClean="0"/>
              <a:t>Muscle tension or headaches</a:t>
            </a:r>
          </a:p>
          <a:p>
            <a:r>
              <a:rPr lang="en-US" sz="2200" b="1" dirty="0" smtClean="0"/>
              <a:t>Stomach problems</a:t>
            </a:r>
          </a:p>
          <a:p>
            <a:r>
              <a:rPr lang="en-US" sz="2200" b="1" dirty="0" smtClean="0"/>
              <a:t>Social withdrawal</a:t>
            </a:r>
          </a:p>
          <a:p>
            <a:r>
              <a:rPr lang="en-US" sz="2200" b="1" dirty="0" smtClean="0"/>
              <a:t>Loss of sex drive</a:t>
            </a:r>
          </a:p>
          <a:p>
            <a:r>
              <a:rPr lang="en-US" sz="2200" b="1" dirty="0" smtClean="0"/>
              <a:t>Using alcohol or drugs to cope</a:t>
            </a:r>
          </a:p>
          <a:p>
            <a:endParaRPr lang="en-US" b="1" dirty="0"/>
          </a:p>
        </p:txBody>
      </p:sp>
      <p:pic>
        <p:nvPicPr>
          <p:cNvPr id="5" name="Picture 2" descr="http://t3.gstatic.com/images?q=tbn:jhqD2U_nmcva7M:http://www.absolutefamilychiropractic.com/media/headache_1_.jpg">
            <a:hlinkClick r:id="rId3"/>
          </p:cNvPr>
          <p:cNvPicPr>
            <a:picLocks noChangeAspect="1" noChangeArrowheads="1"/>
          </p:cNvPicPr>
          <p:nvPr/>
        </p:nvPicPr>
        <p:blipFill>
          <a:blip r:embed="rId4" cstate="print"/>
          <a:srcRect/>
          <a:stretch>
            <a:fillRect/>
          </a:stretch>
        </p:blipFill>
        <p:spPr bwMode="auto">
          <a:xfrm>
            <a:off x="2743200" y="5334000"/>
            <a:ext cx="1899557" cy="1256400"/>
          </a:xfrm>
          <a:prstGeom prst="rect">
            <a:avLst/>
          </a:prstGeom>
          <a:noFill/>
        </p:spPr>
      </p:pic>
      <p:pic>
        <p:nvPicPr>
          <p:cNvPr id="8" name="Picture 4" descr="http://t3.gstatic.com/images?q=tbn:5mtrjVdRXyWEkM:http://www.healthjockey.com/images/boy-sleeping.jpg">
            <a:hlinkClick r:id="rId5"/>
          </p:cNvPr>
          <p:cNvPicPr>
            <a:picLocks noChangeAspect="1" noChangeArrowheads="1"/>
          </p:cNvPicPr>
          <p:nvPr/>
        </p:nvPicPr>
        <p:blipFill>
          <a:blip r:embed="rId6" cstate="print"/>
          <a:srcRect/>
          <a:stretch>
            <a:fillRect/>
          </a:stretch>
        </p:blipFill>
        <p:spPr bwMode="auto">
          <a:xfrm>
            <a:off x="304800" y="304800"/>
            <a:ext cx="1066800" cy="1066800"/>
          </a:xfrm>
          <a:prstGeom prst="rect">
            <a:avLst/>
          </a:prstGeom>
          <a:noFill/>
        </p:spPr>
      </p:pic>
      <p:pic>
        <p:nvPicPr>
          <p:cNvPr id="6" name="Picture 6" descr="j0303675[1]"/>
          <p:cNvPicPr>
            <a:picLocks noChangeAspect="1" noChangeArrowheads="1"/>
          </p:cNvPicPr>
          <p:nvPr/>
        </p:nvPicPr>
        <p:blipFill>
          <a:blip r:embed="rId7" cstate="print"/>
          <a:srcRect/>
          <a:stretch>
            <a:fillRect/>
          </a:stretch>
        </p:blipFill>
        <p:spPr bwMode="auto">
          <a:xfrm rot="10800000">
            <a:off x="152400" y="228600"/>
            <a:ext cx="1295400" cy="122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1812</TotalTime>
  <Words>2360</Words>
  <Application>Microsoft Office PowerPoint</Application>
  <PresentationFormat>On-screen Show (4:3)</PresentationFormat>
  <Paragraphs>262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139</vt:lpstr>
      <vt:lpstr>Working With Stress</vt:lpstr>
      <vt:lpstr>Imagine…</vt:lpstr>
      <vt:lpstr>Job Stress</vt:lpstr>
      <vt:lpstr>When stress takes over…</vt:lpstr>
      <vt:lpstr>Fight or Flight gone BAD!</vt:lpstr>
      <vt:lpstr>Job Stress and Health: What the Research Tells Us</vt:lpstr>
      <vt:lpstr>NIOSH model of Job Stress</vt:lpstr>
      <vt:lpstr>Common Causes of Excessive Workplace Stress</vt:lpstr>
      <vt:lpstr>   Early Warnings of Job Stress</vt:lpstr>
      <vt:lpstr>How to Manage Job Stress</vt:lpstr>
      <vt:lpstr> The Do’s and Don’ts of how to manage job stress </vt:lpstr>
      <vt:lpstr>Reducing Job Stress by Taking Care of Yourself</vt:lpstr>
      <vt:lpstr>Reducing Job Stress by Prioritizing and Organizing</vt:lpstr>
      <vt:lpstr>Reducing Workplace Stress by Improving Emotional Intelligence</vt:lpstr>
      <vt:lpstr>Reducing Job Stress by Breaking Bad Habits</vt:lpstr>
      <vt:lpstr>Find Ways to Dispel Stress</vt:lpstr>
      <vt:lpstr>Jerry takes over stress at UCOP!</vt:lpstr>
      <vt:lpstr>Job Stress is very managable…so take control and turn this…</vt:lpstr>
      <vt:lpstr>Into this!!! </vt:lpstr>
    </vt:vector>
  </TitlesOfParts>
  <Company>UCOP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Stress</dc:title>
  <dc:creator>Khsi</dc:creator>
  <cp:lastModifiedBy>lwong</cp:lastModifiedBy>
  <cp:revision>160</cp:revision>
  <dcterms:created xsi:type="dcterms:W3CDTF">2010-04-14T07:40:40Z</dcterms:created>
  <dcterms:modified xsi:type="dcterms:W3CDTF">2010-04-14T15:40:07Z</dcterms:modified>
</cp:coreProperties>
</file>