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2" r:id="rId5"/>
    <p:sldId id="259" r:id="rId6"/>
    <p:sldId id="261" r:id="rId7"/>
    <p:sldId id="260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419F"/>
    <a:srgbClr val="7070A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A874F17-56BB-44BB-861A-8B4A7E9EA26F}" type="datetimeFigureOut">
              <a:rPr lang="en-US"/>
              <a:pPr>
                <a:defRPr/>
              </a:pPr>
              <a:t>6/9/2011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5AADC0E-9175-47D7-B6D6-02AD675CB2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9DF06F-6583-4014-937E-7179B7D4429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130425"/>
            <a:ext cx="655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B64DD1-E35E-49AD-A7F8-70438E31B67A}" type="datetimeFigureOut">
              <a:rPr lang="en-US"/>
              <a:pPr>
                <a:defRPr/>
              </a:pPr>
              <a:t>6/9/2011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96176-2CBD-46B1-B983-371F4A667F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90600"/>
            <a:ext cx="6400800" cy="9906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7FA9F-EFB9-4D42-B859-FDC7A8A0340F}" type="datetimeFigureOut">
              <a:rPr lang="en-US"/>
              <a:pPr>
                <a:defRPr/>
              </a:pPr>
              <a:t>6/9/2011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9F27B-473E-417B-B6AA-A908720325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999" y="4038600"/>
            <a:ext cx="65532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2438400"/>
            <a:ext cx="655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25EEC-2085-44A4-AC02-809D60881B56}" type="datetimeFigureOut">
              <a:rPr lang="en-US"/>
              <a:pPr>
                <a:defRPr/>
              </a:pPr>
              <a:t>6/9/2011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52D13-1751-4B00-9A42-5A23C1BD1B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904999"/>
            <a:ext cx="3276600" cy="40386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0" y="1904999"/>
            <a:ext cx="3429000" cy="40386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45401-A40D-45ED-8C86-C056A440DC1B}" type="datetimeFigureOut">
              <a:rPr lang="en-US"/>
              <a:pPr>
                <a:defRPr/>
              </a:pPr>
              <a:t>6/9/2011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A90E4-3BC4-43F5-832E-E84AC4A768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EC6FF-8AD6-448E-AC2E-645535EAD97F}" type="datetimeFigureOut">
              <a:rPr lang="en-US"/>
              <a:pPr>
                <a:defRPr/>
              </a:pPr>
              <a:t>6/9/2011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214119-F729-4F00-B937-C36F0C61E0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477C9-62C8-4B24-8DBC-8A34AB5695A0}" type="datetimeFigureOut">
              <a:rPr lang="en-US"/>
              <a:pPr>
                <a:defRPr/>
              </a:pPr>
              <a:t>6/9/2011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24F85-8C82-4430-B7B8-262991E225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71550"/>
            <a:ext cx="25511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1"/>
            <a:ext cx="3740150" cy="4953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2133601"/>
            <a:ext cx="2703513" cy="3810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1E270-7254-4104-849F-4B0B42332F33}" type="datetimeFigureOut">
              <a:rPr lang="en-US"/>
              <a:pPr>
                <a:defRPr/>
              </a:pPr>
              <a:t>6/9/2011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B4145-26D1-460C-AEC5-69F0C613AD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45720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95400" y="838199"/>
            <a:ext cx="5486400" cy="3733801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0" y="5181600"/>
            <a:ext cx="5486400" cy="685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CBE47-7DD4-41B8-A46F-B65DBF3C0A88}" type="datetimeFigureOut">
              <a:rPr lang="en-US"/>
              <a:pPr>
                <a:defRPr/>
              </a:pPr>
              <a:t>6/9/2011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C708E-E3A2-4D21-9490-435DC4259E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70A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50"/>
          <p:cNvGrpSpPr>
            <a:grpSpLocks/>
          </p:cNvGrpSpPr>
          <p:nvPr/>
        </p:nvGrpSpPr>
        <p:grpSpPr bwMode="auto">
          <a:xfrm>
            <a:off x="304800" y="381000"/>
            <a:ext cx="7467600" cy="6096000"/>
            <a:chOff x="304800" y="381000"/>
            <a:chExt cx="7467600" cy="6096000"/>
          </a:xfrm>
        </p:grpSpPr>
        <p:sp>
          <p:nvSpPr>
            <p:cNvPr id="7" name="Rounded Rectangle 6"/>
            <p:cNvSpPr/>
            <p:nvPr/>
          </p:nvSpPr>
          <p:spPr>
            <a:xfrm>
              <a:off x="304800" y="381000"/>
              <a:ext cx="7467600" cy="6096000"/>
            </a:xfrm>
            <a:prstGeom prst="roundRect">
              <a:avLst>
                <a:gd name="adj" fmla="val 6542"/>
              </a:avLst>
            </a:prstGeom>
            <a:solidFill>
              <a:srgbClr val="39419F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762000" y="838200"/>
              <a:ext cx="6553200" cy="5029200"/>
            </a:xfrm>
            <a:prstGeom prst="roundRect">
              <a:avLst>
                <a:gd name="adj" fmla="val 23551"/>
              </a:avLst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1" name="Straight Connector 10"/>
            <p:cNvCxnSpPr/>
            <p:nvPr/>
          </p:nvCxnSpPr>
          <p:spPr>
            <a:xfrm rot="16200000" flipH="1">
              <a:off x="533400" y="609600"/>
              <a:ext cx="457200" cy="45720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 flipV="1">
              <a:off x="457200" y="5791200"/>
              <a:ext cx="457200" cy="45720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 flipH="1" flipV="1">
              <a:off x="7086600" y="609600"/>
              <a:ext cx="457200" cy="45720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7010400" y="5791200"/>
              <a:ext cx="457200" cy="45720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990600"/>
            <a:ext cx="64008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2057400"/>
            <a:ext cx="63246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94C70FE-D764-410D-A6B0-91FFBF508317}" type="datetimeFigureOut">
              <a:rPr lang="en-US"/>
              <a:pPr>
                <a:defRPr/>
              </a:pPr>
              <a:t>6/9/2011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A194714-FE67-452B-9A82-0749C1ABE5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8077200" y="914400"/>
            <a:ext cx="838200" cy="762000"/>
          </a:xfrm>
          <a:prstGeom prst="ellipse">
            <a:avLst/>
          </a:prstGeom>
          <a:solidFill>
            <a:srgbClr val="39419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 rot="16200000" flipH="1" flipV="1">
            <a:off x="8022431" y="1091407"/>
            <a:ext cx="650875" cy="29686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6200000" flipH="1" flipV="1">
            <a:off x="8319294" y="1202531"/>
            <a:ext cx="650875" cy="296863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35" name="Group 35"/>
          <p:cNvGrpSpPr>
            <a:grpSpLocks/>
          </p:cNvGrpSpPr>
          <p:nvPr/>
        </p:nvGrpSpPr>
        <p:grpSpPr bwMode="auto">
          <a:xfrm rot="-3360000">
            <a:off x="8077200" y="2057400"/>
            <a:ext cx="838200" cy="762000"/>
            <a:chOff x="8077200" y="2057400"/>
            <a:chExt cx="838200" cy="762000"/>
          </a:xfrm>
        </p:grpSpPr>
        <p:sp>
          <p:nvSpPr>
            <p:cNvPr id="31" name="Oval 30"/>
            <p:cNvSpPr/>
            <p:nvPr/>
          </p:nvSpPr>
          <p:spPr>
            <a:xfrm>
              <a:off x="8077200" y="2057400"/>
              <a:ext cx="838200" cy="762000"/>
            </a:xfrm>
            <a:prstGeom prst="ellipse">
              <a:avLst/>
            </a:prstGeom>
            <a:solidFill>
              <a:srgbClr val="39419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32" name="Straight Connector 31"/>
            <p:cNvCxnSpPr>
              <a:stCxn id="31" idx="0"/>
              <a:endCxn id="31" idx="3"/>
            </p:cNvCxnSpPr>
            <p:nvPr/>
          </p:nvCxnSpPr>
          <p:spPr>
            <a:xfrm rot="16200000" flipH="1" flipV="1">
              <a:off x="8025026" y="2231317"/>
              <a:ext cx="650875" cy="29686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31" idx="7"/>
              <a:endCxn id="31" idx="4"/>
            </p:cNvCxnSpPr>
            <p:nvPr/>
          </p:nvCxnSpPr>
          <p:spPr>
            <a:xfrm rot="16200000" flipH="1" flipV="1">
              <a:off x="8322391" y="2342866"/>
              <a:ext cx="650875" cy="29686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6" name="Group 49"/>
          <p:cNvGrpSpPr>
            <a:grpSpLocks/>
          </p:cNvGrpSpPr>
          <p:nvPr/>
        </p:nvGrpSpPr>
        <p:grpSpPr bwMode="auto">
          <a:xfrm>
            <a:off x="8077200" y="3429000"/>
            <a:ext cx="914400" cy="2209800"/>
            <a:chOff x="8077200" y="3429000"/>
            <a:chExt cx="914400" cy="2209800"/>
          </a:xfrm>
        </p:grpSpPr>
        <p:sp>
          <p:nvSpPr>
            <p:cNvPr id="37" name="Rounded Rectangle 36"/>
            <p:cNvSpPr/>
            <p:nvPr/>
          </p:nvSpPr>
          <p:spPr>
            <a:xfrm>
              <a:off x="8077200" y="3429000"/>
              <a:ext cx="914400" cy="2209800"/>
            </a:xfrm>
            <a:prstGeom prst="roundRect">
              <a:avLst/>
            </a:prstGeom>
            <a:solidFill>
              <a:srgbClr val="39419F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43" name="Straight Connector 42"/>
            <p:cNvCxnSpPr/>
            <p:nvPr/>
          </p:nvCxnSpPr>
          <p:spPr>
            <a:xfrm rot="5400000">
              <a:off x="7277101" y="4533900"/>
              <a:ext cx="1903412" cy="158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>
              <a:off x="7429500" y="4532313"/>
              <a:ext cx="1903413" cy="158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>
              <a:off x="7581107" y="4531519"/>
              <a:ext cx="1905000" cy="158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>
              <a:off x="7734301" y="4530725"/>
              <a:ext cx="1903412" cy="158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5400000">
              <a:off x="7885907" y="4529931"/>
              <a:ext cx="1905000" cy="158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kbar" pitchFamily="2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kbar" pitchFamily="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kbar" pitchFamily="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kbar" pitchFamily="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kbar" pitchFamily="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kbar" pitchFamily="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kbar" pitchFamily="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kbar" pitchFamily="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kbar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kbar" pitchFamily="2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kbar" pitchFamily="2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kbar" pitchFamily="2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kbar" pitchFamily="2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kbar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ashingtonpost.com/blogs/the-checkup/post/usda-revises-guidelines-on-cooking-pork/2011/05/25/AGziHIBH_blog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abcnews.go.com/2020/Health/story?id=858453&amp;page=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62000" y="1600200"/>
            <a:ext cx="6553200" cy="2124075"/>
          </a:xfrm>
        </p:spPr>
        <p:txBody>
          <a:bodyPr/>
          <a:lstStyle/>
          <a:p>
            <a:pPr eaLnBrk="1" hangingPunct="1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Have a Safe Summer!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4191000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A Simpsons Safety Tutorial</a:t>
            </a:r>
            <a:endParaRPr lang="en-US" dirty="0"/>
          </a:p>
        </p:txBody>
      </p:sp>
      <p:pic>
        <p:nvPicPr>
          <p:cNvPr id="2052" name="Picture 4" descr="C:\Documents and Settings\khsi\My Documents\My Pictures\Simpsons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7400" y="990600"/>
            <a:ext cx="40386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6172200" cy="1752600"/>
          </a:xfrm>
        </p:spPr>
        <p:txBody>
          <a:bodyPr/>
          <a:lstStyle/>
          <a:p>
            <a:pPr eaLnBrk="1" hangingPunct="1"/>
            <a:r>
              <a:rPr lang="en-US" smtClean="0"/>
              <a:t>USDA guidelines revises guideline on how to cook pork!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990600" y="2819400"/>
            <a:ext cx="6172200" cy="20574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u="sng" smtClean="0">
                <a:hlinkClick r:id="rId2"/>
              </a:rPr>
              <a:t>http://www.washingtonpost.com/blogs/the-checkup/post/usda-revises-guidelines-on-cooking-pork/2011/05/25/AGziHIBH_blog.html</a:t>
            </a:r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838200" y="1101725"/>
            <a:ext cx="6400800" cy="768350"/>
          </a:xfrm>
        </p:spPr>
        <p:txBody>
          <a:bodyPr/>
          <a:lstStyle/>
          <a:p>
            <a:pPr eaLnBrk="1" hangingPunct="1"/>
            <a:r>
              <a:rPr lang="en-US" b="1" dirty="0" smtClean="0"/>
              <a:t>Mosquito Busters!</a:t>
            </a:r>
          </a:p>
        </p:txBody>
      </p:sp>
      <p:pic>
        <p:nvPicPr>
          <p:cNvPr id="12291" name="Picture 2" descr="C:\Documents and Settings\khsi\My Documents\My Pictures\Simpsons camping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43000" y="1828800"/>
            <a:ext cx="2895600" cy="3727450"/>
          </a:xfrm>
          <a:noFill/>
        </p:spPr>
      </p:pic>
      <p:sp>
        <p:nvSpPr>
          <p:cNvPr id="12292" name="TextBox 6"/>
          <p:cNvSpPr txBox="1">
            <a:spLocks noChangeArrowheads="1"/>
          </p:cNvSpPr>
          <p:nvPr/>
        </p:nvSpPr>
        <p:spPr bwMode="auto">
          <a:xfrm>
            <a:off x="4038600" y="1752600"/>
            <a:ext cx="3124200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Avoid mosquitoes by staying indoors during the dawn and dusk hours when these insects are most active.</a:t>
            </a:r>
          </a:p>
          <a:p>
            <a:endParaRPr lang="en-US" b="1">
              <a:solidFill>
                <a:srgbClr val="FF0000"/>
              </a:solidFill>
            </a:endParaRPr>
          </a:p>
          <a:p>
            <a:r>
              <a:rPr lang="en-US" b="1">
                <a:solidFill>
                  <a:srgbClr val="FF0000"/>
                </a:solidFill>
              </a:rPr>
              <a:t>Drain  any standing water where mosquitoes can breed</a:t>
            </a:r>
          </a:p>
          <a:p>
            <a:endParaRPr lang="en-US" b="1">
              <a:solidFill>
                <a:srgbClr val="FF0000"/>
              </a:solidFill>
            </a:endParaRPr>
          </a:p>
          <a:p>
            <a:r>
              <a:rPr lang="en-US" b="1">
                <a:solidFill>
                  <a:srgbClr val="FF0000"/>
                </a:solidFill>
              </a:rPr>
              <a:t>Repel mosquitoes by using repellents containing DEET or effective agents.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1066800" y="1037422"/>
            <a:ext cx="6172200" cy="954107"/>
          </a:xfrm>
        </p:spPr>
        <p:txBody>
          <a:bodyPr/>
          <a:lstStyle/>
          <a:p>
            <a:pPr eaLnBrk="1" hangingPunct="1"/>
            <a:r>
              <a:rPr lang="en-US" sz="2800" b="1" dirty="0" smtClean="0"/>
              <a:t>What are some things in this picture that </a:t>
            </a:r>
            <a:r>
              <a:rPr lang="en-US" sz="2800" b="1" dirty="0" smtClean="0"/>
              <a:t>the</a:t>
            </a:r>
            <a:br>
              <a:rPr lang="en-US" sz="2800" b="1" dirty="0" smtClean="0"/>
            </a:br>
            <a:r>
              <a:rPr lang="en-US" sz="2800" b="1" dirty="0" smtClean="0"/>
              <a:t> Simpson family </a:t>
            </a:r>
            <a:r>
              <a:rPr lang="en-US" sz="2800" b="1" dirty="0" smtClean="0"/>
              <a:t>may be doing safely?</a:t>
            </a:r>
          </a:p>
        </p:txBody>
      </p:sp>
      <p:pic>
        <p:nvPicPr>
          <p:cNvPr id="3075" name="Picture 2" descr="C:\Documents and Settings\khsi\My Documents\My Pictures\the-simpsons-summer-pool-party-simpsons-characters-11824646-1680-105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95400" y="2143125"/>
            <a:ext cx="5410200" cy="33813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838200" y="1327656"/>
            <a:ext cx="6400800" cy="584775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Protect Yourself from the Sun and Heat!</a:t>
            </a:r>
          </a:p>
        </p:txBody>
      </p:sp>
      <p:pic>
        <p:nvPicPr>
          <p:cNvPr id="4099" name="Picture 2" descr="C:\Documents and Settings\khsi\My Documents\My Pictures\the-simpsons-summer-pool-party-simpsons-characters-11824646-1680-105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95400" y="2143125"/>
            <a:ext cx="5410200" cy="3381375"/>
          </a:xfrm>
          <a:noFill/>
        </p:spPr>
      </p:pic>
      <p:sp>
        <p:nvSpPr>
          <p:cNvPr id="7" name="Freeform 6"/>
          <p:cNvSpPr/>
          <p:nvPr/>
        </p:nvSpPr>
        <p:spPr>
          <a:xfrm>
            <a:off x="1524000" y="3535363"/>
            <a:ext cx="1212850" cy="1751012"/>
          </a:xfrm>
          <a:custGeom>
            <a:avLst/>
            <a:gdLst>
              <a:gd name="connsiteX0" fmla="*/ 95794 w 1212669"/>
              <a:gd name="connsiteY0" fmla="*/ 213360 h 1750423"/>
              <a:gd name="connsiteX1" fmla="*/ 357051 w 1212669"/>
              <a:gd name="connsiteY1" fmla="*/ 17417 h 1750423"/>
              <a:gd name="connsiteX2" fmla="*/ 735874 w 1212669"/>
              <a:gd name="connsiteY2" fmla="*/ 108857 h 1750423"/>
              <a:gd name="connsiteX3" fmla="*/ 1140823 w 1212669"/>
              <a:gd name="connsiteY3" fmla="*/ 513806 h 1750423"/>
              <a:gd name="connsiteX4" fmla="*/ 1166949 w 1212669"/>
              <a:gd name="connsiteY4" fmla="*/ 1232263 h 1750423"/>
              <a:gd name="connsiteX5" fmla="*/ 918754 w 1212669"/>
              <a:gd name="connsiteY5" fmla="*/ 1715589 h 1750423"/>
              <a:gd name="connsiteX6" fmla="*/ 278674 w 1212669"/>
              <a:gd name="connsiteY6" fmla="*/ 1441269 h 1750423"/>
              <a:gd name="connsiteX7" fmla="*/ 30480 w 1212669"/>
              <a:gd name="connsiteY7" fmla="*/ 775063 h 1750423"/>
              <a:gd name="connsiteX8" fmla="*/ 95794 w 1212669"/>
              <a:gd name="connsiteY8" fmla="*/ 213360 h 175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2669" h="1750423">
                <a:moveTo>
                  <a:pt x="95794" y="213360"/>
                </a:moveTo>
                <a:cubicBezTo>
                  <a:pt x="150222" y="87086"/>
                  <a:pt x="250371" y="34834"/>
                  <a:pt x="357051" y="17417"/>
                </a:cubicBezTo>
                <a:cubicBezTo>
                  <a:pt x="463731" y="0"/>
                  <a:pt x="605245" y="26126"/>
                  <a:pt x="735874" y="108857"/>
                </a:cubicBezTo>
                <a:cubicBezTo>
                  <a:pt x="866503" y="191589"/>
                  <a:pt x="1068977" y="326572"/>
                  <a:pt x="1140823" y="513806"/>
                </a:cubicBezTo>
                <a:cubicBezTo>
                  <a:pt x="1212669" y="701040"/>
                  <a:pt x="1203960" y="1031966"/>
                  <a:pt x="1166949" y="1232263"/>
                </a:cubicBezTo>
                <a:cubicBezTo>
                  <a:pt x="1129938" y="1432560"/>
                  <a:pt x="1066800" y="1680755"/>
                  <a:pt x="918754" y="1715589"/>
                </a:cubicBezTo>
                <a:cubicBezTo>
                  <a:pt x="770708" y="1750423"/>
                  <a:pt x="426720" y="1598023"/>
                  <a:pt x="278674" y="1441269"/>
                </a:cubicBezTo>
                <a:cubicBezTo>
                  <a:pt x="130628" y="1284515"/>
                  <a:pt x="60960" y="981892"/>
                  <a:pt x="30480" y="775063"/>
                </a:cubicBezTo>
                <a:cubicBezTo>
                  <a:pt x="0" y="568234"/>
                  <a:pt x="41366" y="339634"/>
                  <a:pt x="95794" y="213360"/>
                </a:cubicBezTo>
                <a:close/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/>
          </a:p>
        </p:txBody>
      </p:sp>
      <p:sp>
        <p:nvSpPr>
          <p:cNvPr id="4101" name="TextBox 7"/>
          <p:cNvSpPr txBox="1">
            <a:spLocks noChangeArrowheads="1"/>
          </p:cNvSpPr>
          <p:nvPr/>
        </p:nvSpPr>
        <p:spPr bwMode="auto">
          <a:xfrm>
            <a:off x="1371600" y="5257800"/>
            <a:ext cx="2819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Put on your sun screen like Lisa!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914400" y="1496129"/>
            <a:ext cx="6400800" cy="1200329"/>
          </a:xfrm>
        </p:spPr>
        <p:txBody>
          <a:bodyPr/>
          <a:lstStyle/>
          <a:p>
            <a:pPr eaLnBrk="1" hangingPunct="1"/>
            <a:r>
              <a:rPr lang="en-US" sz="3600" b="1" dirty="0" smtClean="0"/>
              <a:t>Your sunscreen should protect you from both UVB and UVA rays!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r>
              <a:rPr lang="en-US" sz="2800" dirty="0" smtClean="0"/>
              <a:t>Interesting </a:t>
            </a:r>
            <a:r>
              <a:rPr lang="en-US" sz="2800" dirty="0" smtClean="0"/>
              <a:t>article </a:t>
            </a:r>
            <a:r>
              <a:rPr lang="en-US" sz="2800" dirty="0" smtClean="0"/>
              <a:t>from 20/20 exploring this topic:</a:t>
            </a:r>
          </a:p>
          <a:p>
            <a:pPr eaLnBrk="1" hangingPunct="1">
              <a:buFont typeface="Arial" charset="0"/>
              <a:buNone/>
            </a:pPr>
            <a:r>
              <a:rPr lang="en-US" sz="2800" dirty="0" smtClean="0">
                <a:hlinkClick r:id="rId2"/>
              </a:rPr>
              <a:t>http://abcnews.go.com/2020/Health/story?id=858453&amp;page=1</a:t>
            </a:r>
            <a:endParaRPr lang="en-US" sz="2800" dirty="0" smtClean="0"/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838200" y="990601"/>
            <a:ext cx="6400800" cy="10668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Also take frequent breaks to rest in the </a:t>
            </a:r>
            <a:r>
              <a:rPr lang="en-US" sz="3200" b="1" dirty="0" smtClean="0"/>
              <a:t>shade and </a:t>
            </a:r>
            <a:r>
              <a:rPr lang="en-US" sz="3200" b="1" dirty="0" smtClean="0"/>
              <a:t>drink plenty of water!</a:t>
            </a:r>
          </a:p>
        </p:txBody>
      </p:sp>
      <p:pic>
        <p:nvPicPr>
          <p:cNvPr id="6147" name="Picture 2" descr="C:\Documents and Settings\khsi\My Documents\My Pictures\the-simpsons-summer-pool-party-simpsons-characters-11824646-1680-105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95400" y="2143125"/>
            <a:ext cx="5410200" cy="3381375"/>
          </a:xfrm>
          <a:noFill/>
        </p:spPr>
      </p:pic>
      <p:sp>
        <p:nvSpPr>
          <p:cNvPr id="4" name="Freeform 3"/>
          <p:cNvSpPr/>
          <p:nvPr/>
        </p:nvSpPr>
        <p:spPr>
          <a:xfrm>
            <a:off x="3886200" y="3657600"/>
            <a:ext cx="2590800" cy="2057400"/>
          </a:xfrm>
          <a:custGeom>
            <a:avLst/>
            <a:gdLst>
              <a:gd name="connsiteX0" fmla="*/ 1062446 w 2717075"/>
              <a:gd name="connsiteY0" fmla="*/ 441961 h 2286001"/>
              <a:gd name="connsiteX1" fmla="*/ 1558835 w 2717075"/>
              <a:gd name="connsiteY1" fmla="*/ 115389 h 2286001"/>
              <a:gd name="connsiteX2" fmla="*/ 2420983 w 2717075"/>
              <a:gd name="connsiteY2" fmla="*/ 272143 h 2286001"/>
              <a:gd name="connsiteX3" fmla="*/ 2551612 w 2717075"/>
              <a:gd name="connsiteY3" fmla="*/ 1748246 h 2286001"/>
              <a:gd name="connsiteX4" fmla="*/ 1428206 w 2717075"/>
              <a:gd name="connsiteY4" fmla="*/ 2257698 h 2286001"/>
              <a:gd name="connsiteX5" fmla="*/ 148046 w 2717075"/>
              <a:gd name="connsiteY5" fmla="*/ 1918063 h 2286001"/>
              <a:gd name="connsiteX6" fmla="*/ 539932 w 2717075"/>
              <a:gd name="connsiteY6" fmla="*/ 990601 h 2286001"/>
              <a:gd name="connsiteX7" fmla="*/ 1062446 w 2717075"/>
              <a:gd name="connsiteY7" fmla="*/ 441961 h 228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17075" h="2286001">
                <a:moveTo>
                  <a:pt x="1062446" y="441961"/>
                </a:moveTo>
                <a:cubicBezTo>
                  <a:pt x="1232263" y="296092"/>
                  <a:pt x="1332412" y="143692"/>
                  <a:pt x="1558835" y="115389"/>
                </a:cubicBezTo>
                <a:cubicBezTo>
                  <a:pt x="1785258" y="87086"/>
                  <a:pt x="2255520" y="0"/>
                  <a:pt x="2420983" y="272143"/>
                </a:cubicBezTo>
                <a:cubicBezTo>
                  <a:pt x="2586446" y="544286"/>
                  <a:pt x="2717075" y="1417320"/>
                  <a:pt x="2551612" y="1748246"/>
                </a:cubicBezTo>
                <a:cubicBezTo>
                  <a:pt x="2386149" y="2079172"/>
                  <a:pt x="1828800" y="2229395"/>
                  <a:pt x="1428206" y="2257698"/>
                </a:cubicBezTo>
                <a:cubicBezTo>
                  <a:pt x="1027612" y="2286001"/>
                  <a:pt x="296092" y="2129246"/>
                  <a:pt x="148046" y="1918063"/>
                </a:cubicBezTo>
                <a:cubicBezTo>
                  <a:pt x="0" y="1706880"/>
                  <a:pt x="387532" y="1240972"/>
                  <a:pt x="539932" y="990601"/>
                </a:cubicBezTo>
                <a:cubicBezTo>
                  <a:pt x="692332" y="740230"/>
                  <a:pt x="892629" y="587830"/>
                  <a:pt x="1062446" y="441961"/>
                </a:cubicBezTo>
                <a:close/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/>
          </a:p>
        </p:txBody>
      </p:sp>
      <p:sp>
        <p:nvSpPr>
          <p:cNvPr id="6149" name="TextBox 4"/>
          <p:cNvSpPr txBox="1">
            <a:spLocks noChangeArrowheads="1"/>
          </p:cNvSpPr>
          <p:nvPr/>
        </p:nvSpPr>
        <p:spPr bwMode="auto">
          <a:xfrm>
            <a:off x="5257800" y="1981200"/>
            <a:ext cx="22098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b="1">
                <a:solidFill>
                  <a:srgbClr val="FF0000"/>
                </a:solidFill>
              </a:rPr>
              <a:t>Homer is keeping himself hydrated… although not with water as is directed.  Avoid high-sugar sodas or alcoholic drinks when trying to avoid heat-related illness</a:t>
            </a:r>
          </a:p>
        </p:txBody>
      </p:sp>
      <p:cxnSp>
        <p:nvCxnSpPr>
          <p:cNvPr id="11" name="Straight Connector 10"/>
          <p:cNvCxnSpPr/>
          <p:nvPr/>
        </p:nvCxnSpPr>
        <p:spPr>
          <a:xfrm rot="16200000" flipH="1">
            <a:off x="4876800" y="4191000"/>
            <a:ext cx="304800" cy="3048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4876800" y="4191000"/>
            <a:ext cx="304800" cy="3048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838200" y="762000"/>
            <a:ext cx="6400800" cy="1447800"/>
          </a:xfrm>
        </p:spPr>
        <p:txBody>
          <a:bodyPr/>
          <a:lstStyle/>
          <a:p>
            <a:pPr eaLnBrk="1" hangingPunct="1"/>
            <a:r>
              <a:rPr lang="en-US" smtClean="0"/>
              <a:t>Stay hydrated with water!</a:t>
            </a:r>
          </a:p>
        </p:txBody>
      </p:sp>
      <p:pic>
        <p:nvPicPr>
          <p:cNvPr id="7171" name="Picture 2" descr="C:\Documents and Settings\khsi\My Documents\My Pictures\Stay Hydated Simpson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676400" y="2057400"/>
            <a:ext cx="4821238" cy="3643313"/>
          </a:xfr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838200" y="1081435"/>
            <a:ext cx="6400800" cy="1077218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Water Safety- Children should never be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unsupervised </a:t>
            </a:r>
            <a:r>
              <a:rPr lang="en-US" sz="3200" b="1" dirty="0" smtClean="0"/>
              <a:t>near water.</a:t>
            </a:r>
          </a:p>
        </p:txBody>
      </p:sp>
      <p:pic>
        <p:nvPicPr>
          <p:cNvPr id="8195" name="Picture 2" descr="C:\Documents and Settings\khsi\My Documents\My Pictures\the-simpsons-summer-pool-party-simpsons-characters-11824646-1680-105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95400" y="2143125"/>
            <a:ext cx="5410200" cy="3381375"/>
          </a:xfrm>
          <a:noFill/>
        </p:spPr>
      </p:pic>
      <p:sp>
        <p:nvSpPr>
          <p:cNvPr id="5" name="Freeform 4"/>
          <p:cNvSpPr/>
          <p:nvPr/>
        </p:nvSpPr>
        <p:spPr>
          <a:xfrm>
            <a:off x="2574925" y="3363913"/>
            <a:ext cx="1733550" cy="1971675"/>
          </a:xfrm>
          <a:custGeom>
            <a:avLst/>
            <a:gdLst>
              <a:gd name="connsiteX0" fmla="*/ 37011 w 1733006"/>
              <a:gd name="connsiteY0" fmla="*/ 542108 h 1972492"/>
              <a:gd name="connsiteX1" fmla="*/ 76200 w 1733006"/>
              <a:gd name="connsiteY1" fmla="*/ 150223 h 1972492"/>
              <a:gd name="connsiteX2" fmla="*/ 455023 w 1733006"/>
              <a:gd name="connsiteY2" fmla="*/ 6531 h 1972492"/>
              <a:gd name="connsiteX3" fmla="*/ 899160 w 1733006"/>
              <a:gd name="connsiteY3" fmla="*/ 189411 h 1972492"/>
              <a:gd name="connsiteX4" fmla="*/ 1434737 w 1733006"/>
              <a:gd name="connsiteY4" fmla="*/ 398417 h 1972492"/>
              <a:gd name="connsiteX5" fmla="*/ 1656806 w 1733006"/>
              <a:gd name="connsiteY5" fmla="*/ 738051 h 1972492"/>
              <a:gd name="connsiteX6" fmla="*/ 1722120 w 1733006"/>
              <a:gd name="connsiteY6" fmla="*/ 1064623 h 1972492"/>
              <a:gd name="connsiteX7" fmla="*/ 1591491 w 1733006"/>
              <a:gd name="connsiteY7" fmla="*/ 1561011 h 1972492"/>
              <a:gd name="connsiteX8" fmla="*/ 1447800 w 1733006"/>
              <a:gd name="connsiteY8" fmla="*/ 1887583 h 1972492"/>
              <a:gd name="connsiteX9" fmla="*/ 1029789 w 1733006"/>
              <a:gd name="connsiteY9" fmla="*/ 1965960 h 1972492"/>
              <a:gd name="connsiteX10" fmla="*/ 402771 w 1733006"/>
              <a:gd name="connsiteY10" fmla="*/ 1848394 h 1972492"/>
              <a:gd name="connsiteX11" fmla="*/ 272143 w 1733006"/>
              <a:gd name="connsiteY11" fmla="*/ 1417320 h 1972492"/>
              <a:gd name="connsiteX12" fmla="*/ 37011 w 1733006"/>
              <a:gd name="connsiteY12" fmla="*/ 633548 h 1972492"/>
              <a:gd name="connsiteX13" fmla="*/ 37011 w 1733006"/>
              <a:gd name="connsiteY13" fmla="*/ 542108 h 1972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33006" h="1972492">
                <a:moveTo>
                  <a:pt x="37011" y="542108"/>
                </a:moveTo>
                <a:cubicBezTo>
                  <a:pt x="43542" y="461554"/>
                  <a:pt x="6531" y="239486"/>
                  <a:pt x="76200" y="150223"/>
                </a:cubicBezTo>
                <a:cubicBezTo>
                  <a:pt x="145869" y="60960"/>
                  <a:pt x="317863" y="0"/>
                  <a:pt x="455023" y="6531"/>
                </a:cubicBezTo>
                <a:cubicBezTo>
                  <a:pt x="592183" y="13062"/>
                  <a:pt x="899160" y="189411"/>
                  <a:pt x="899160" y="189411"/>
                </a:cubicBezTo>
                <a:cubicBezTo>
                  <a:pt x="1062446" y="254725"/>
                  <a:pt x="1308463" y="306977"/>
                  <a:pt x="1434737" y="398417"/>
                </a:cubicBezTo>
                <a:cubicBezTo>
                  <a:pt x="1561011" y="489857"/>
                  <a:pt x="1608909" y="627017"/>
                  <a:pt x="1656806" y="738051"/>
                </a:cubicBezTo>
                <a:cubicBezTo>
                  <a:pt x="1704703" y="849085"/>
                  <a:pt x="1733006" y="927463"/>
                  <a:pt x="1722120" y="1064623"/>
                </a:cubicBezTo>
                <a:cubicBezTo>
                  <a:pt x="1711234" y="1201783"/>
                  <a:pt x="1637211" y="1423851"/>
                  <a:pt x="1591491" y="1561011"/>
                </a:cubicBezTo>
                <a:cubicBezTo>
                  <a:pt x="1545771" y="1698171"/>
                  <a:pt x="1541417" y="1820092"/>
                  <a:pt x="1447800" y="1887583"/>
                </a:cubicBezTo>
                <a:cubicBezTo>
                  <a:pt x="1354183" y="1955074"/>
                  <a:pt x="1203961" y="1972492"/>
                  <a:pt x="1029789" y="1965960"/>
                </a:cubicBezTo>
                <a:cubicBezTo>
                  <a:pt x="855618" y="1959429"/>
                  <a:pt x="529045" y="1939834"/>
                  <a:pt x="402771" y="1848394"/>
                </a:cubicBezTo>
                <a:cubicBezTo>
                  <a:pt x="276497" y="1756954"/>
                  <a:pt x="333103" y="1619794"/>
                  <a:pt x="272143" y="1417320"/>
                </a:cubicBezTo>
                <a:cubicBezTo>
                  <a:pt x="211183" y="1214846"/>
                  <a:pt x="74023" y="779417"/>
                  <a:pt x="37011" y="633548"/>
                </a:cubicBezTo>
                <a:cubicBezTo>
                  <a:pt x="0" y="487679"/>
                  <a:pt x="30480" y="622662"/>
                  <a:pt x="37011" y="542108"/>
                </a:cubicBezTo>
                <a:close/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/>
          </a:p>
        </p:txBody>
      </p:sp>
      <p:sp>
        <p:nvSpPr>
          <p:cNvPr id="8197" name="TextBox 5"/>
          <p:cNvSpPr txBox="1">
            <a:spLocks noChangeArrowheads="1"/>
          </p:cNvSpPr>
          <p:nvPr/>
        </p:nvSpPr>
        <p:spPr bwMode="auto">
          <a:xfrm>
            <a:off x="1600200" y="5257800"/>
            <a:ext cx="3276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FF0000"/>
                </a:solidFill>
              </a:rPr>
              <a:t>Monitor young children around pools and ponds like Marge!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838200" y="1066800"/>
            <a:ext cx="6400800" cy="769938"/>
          </a:xfrm>
        </p:spPr>
        <p:txBody>
          <a:bodyPr/>
          <a:lstStyle/>
          <a:p>
            <a:pPr eaLnBrk="1" hangingPunct="1"/>
            <a:r>
              <a:rPr lang="en-US" smtClean="0"/>
              <a:t>Have Safe Summer Trips!</a:t>
            </a:r>
          </a:p>
        </p:txBody>
      </p:sp>
      <p:pic>
        <p:nvPicPr>
          <p:cNvPr id="9219" name="Picture 2" descr="C:\Documents and Settings\khsi\My Documents\My Pictures\Simposons Summer Car Trip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981200" y="1676400"/>
            <a:ext cx="3810000" cy="4114800"/>
          </a:xfrm>
          <a:noFill/>
        </p:spPr>
      </p:pic>
      <p:sp>
        <p:nvSpPr>
          <p:cNvPr id="5" name="Rectangle 4"/>
          <p:cNvSpPr/>
          <p:nvPr/>
        </p:nvSpPr>
        <p:spPr>
          <a:xfrm>
            <a:off x="1981200" y="1676400"/>
            <a:ext cx="3810000" cy="11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221" name="TextBox 5"/>
          <p:cNvSpPr txBox="1">
            <a:spLocks noChangeArrowheads="1"/>
          </p:cNvSpPr>
          <p:nvPr/>
        </p:nvSpPr>
        <p:spPr bwMode="auto">
          <a:xfrm>
            <a:off x="1295400" y="1752600"/>
            <a:ext cx="5562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Be sure tires have enough tread and are inflated properly.  Check coolant and other fluid levels, especially before a long trip.  Have a mechanic check engine belts, hoses, and clamps.</a:t>
            </a:r>
          </a:p>
        </p:txBody>
      </p:sp>
      <p:sp>
        <p:nvSpPr>
          <p:cNvPr id="12" name="Freeform 11"/>
          <p:cNvSpPr/>
          <p:nvPr/>
        </p:nvSpPr>
        <p:spPr>
          <a:xfrm>
            <a:off x="2667000" y="3919538"/>
            <a:ext cx="465138" cy="477837"/>
          </a:xfrm>
          <a:custGeom>
            <a:avLst/>
            <a:gdLst>
              <a:gd name="connsiteX0" fmla="*/ 10886 w 465908"/>
              <a:gd name="connsiteY0" fmla="*/ 235132 h 478971"/>
              <a:gd name="connsiteX1" fmla="*/ 141514 w 465908"/>
              <a:gd name="connsiteY1" fmla="*/ 26126 h 478971"/>
              <a:gd name="connsiteX2" fmla="*/ 350520 w 465908"/>
              <a:gd name="connsiteY2" fmla="*/ 78377 h 478971"/>
              <a:gd name="connsiteX3" fmla="*/ 441960 w 465908"/>
              <a:gd name="connsiteY3" fmla="*/ 287383 h 478971"/>
              <a:gd name="connsiteX4" fmla="*/ 206829 w 465908"/>
              <a:gd name="connsiteY4" fmla="*/ 470263 h 478971"/>
              <a:gd name="connsiteX5" fmla="*/ 10886 w 465908"/>
              <a:gd name="connsiteY5" fmla="*/ 235132 h 478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5908" h="478971">
                <a:moveTo>
                  <a:pt x="10886" y="235132"/>
                </a:moveTo>
                <a:cubicBezTo>
                  <a:pt x="0" y="161109"/>
                  <a:pt x="84908" y="52252"/>
                  <a:pt x="141514" y="26126"/>
                </a:cubicBezTo>
                <a:cubicBezTo>
                  <a:pt x="198120" y="0"/>
                  <a:pt x="300446" y="34834"/>
                  <a:pt x="350520" y="78377"/>
                </a:cubicBezTo>
                <a:cubicBezTo>
                  <a:pt x="400594" y="121920"/>
                  <a:pt x="465908" y="222069"/>
                  <a:pt x="441960" y="287383"/>
                </a:cubicBezTo>
                <a:cubicBezTo>
                  <a:pt x="418012" y="352697"/>
                  <a:pt x="278675" y="478971"/>
                  <a:pt x="206829" y="470263"/>
                </a:cubicBezTo>
                <a:cubicBezTo>
                  <a:pt x="134983" y="461555"/>
                  <a:pt x="21772" y="309155"/>
                  <a:pt x="10886" y="235132"/>
                </a:cubicBezTo>
                <a:close/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2667000" y="4038600"/>
            <a:ext cx="381000" cy="3048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12" idx="2"/>
          </p:cNvCxnSpPr>
          <p:nvPr/>
        </p:nvCxnSpPr>
        <p:spPr>
          <a:xfrm rot="5400000" flipH="1" flipV="1">
            <a:off x="2707481" y="4033044"/>
            <a:ext cx="346075" cy="2746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5" name="TextBox 19"/>
          <p:cNvSpPr txBox="1">
            <a:spLocks noChangeArrowheads="1"/>
          </p:cNvSpPr>
          <p:nvPr/>
        </p:nvSpPr>
        <p:spPr bwMode="auto">
          <a:xfrm>
            <a:off x="914400" y="3810000"/>
            <a:ext cx="13716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FF0000"/>
                </a:solidFill>
              </a:rPr>
              <a:t>Never leave a child unattended in a car!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838200" y="762000"/>
            <a:ext cx="6400800" cy="1447800"/>
          </a:xfrm>
        </p:spPr>
        <p:txBody>
          <a:bodyPr/>
          <a:lstStyle/>
          <a:p>
            <a:pPr eaLnBrk="1" hangingPunct="1"/>
            <a:r>
              <a:rPr lang="en-US" smtClean="0"/>
              <a:t>Enjoy Great Food- Safely!</a:t>
            </a:r>
          </a:p>
        </p:txBody>
      </p:sp>
      <p:pic>
        <p:nvPicPr>
          <p:cNvPr id="10243" name="Picture 3" descr="C:\Documents and Settings\khsi\My Documents\My Pictures\homerbbq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371600" y="2057400"/>
            <a:ext cx="2590800" cy="3586163"/>
          </a:xfrm>
          <a:noFill/>
        </p:spPr>
      </p:pic>
      <p:sp>
        <p:nvSpPr>
          <p:cNvPr id="10244" name="TextBox 6"/>
          <p:cNvSpPr txBox="1">
            <a:spLocks noChangeArrowheads="1"/>
          </p:cNvSpPr>
          <p:nvPr/>
        </p:nvSpPr>
        <p:spPr bwMode="auto">
          <a:xfrm>
            <a:off x="4495800" y="2209800"/>
            <a:ext cx="18288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Keeping hot foods above 140 degrees and cold foods below 40 degrees will help prevent </a:t>
            </a:r>
            <a:r>
              <a:rPr lang="en-US" b="1" i="1">
                <a:solidFill>
                  <a:srgbClr val="FF0000"/>
                </a:solidFill>
              </a:rPr>
              <a:t>E. Coli</a:t>
            </a:r>
            <a:r>
              <a:rPr lang="en-US" b="1">
                <a:solidFill>
                  <a:srgbClr val="FF0000"/>
                </a:solidFill>
              </a:rPr>
              <a:t>, salmonella, and other bacterial infections.</a:t>
            </a:r>
            <a:endParaRPr lang="en-US" b="1" i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O_COMPLETION_THRESHOLD" val="2"/>
  <p:tag name="AO_COMPLETION_METHOD" val="VIEW"/>
  <p:tag name="AO_REPORTING" val="0"/>
  <p:tag name="ARTICULATE_PUBLISH_PATH" val="I:\Documents\My Articulate Projects"/>
  <p:tag name="PUBLISH_TITLE" val="The Simpsons"/>
  <p:tag name="ARTICULATE_LOGO" val="(None selected)"/>
  <p:tag name="ARTICULATE_PRESENTER" val="Dave Mozealous"/>
  <p:tag name="ARTICULATE_PRESENTER_GUID" val="23983F744595"/>
  <p:tag name="ARTICULATE_LMS" val="0"/>
  <p:tag name="ARTICULATE_TEMPLATE" val="E-Learning Course (Single-level)"/>
  <p:tag name="ARTICULATE_TEMPLATE_GUID" val="1a000000-6000-0000-b000-000000000003"/>
  <p:tag name="LMS_PUBLISH" val="Yes"/>
  <p:tag name="LMS_PROTOCOL_METHOD" val="SCORM"/>
  <p:tag name="LMS_PROTOCOL_VERSION" val="1.2"/>
  <p:tag name="AO_COMPLETION_TITLE" val="The Simpsons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OTES_INDEX" val="1"/>
  <p:tag name="ARTICULATE_SLIDE_GUID" val="877a0c6d-d1b0-4584-9aa3-f16594b6edad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</TotalTime>
  <Words>249</Words>
  <Application>Microsoft Office PowerPoint</Application>
  <PresentationFormat>On-screen Show (4:3)</PresentationFormat>
  <Paragraphs>29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Akbar</vt:lpstr>
      <vt:lpstr>Calibri</vt:lpstr>
      <vt:lpstr>Office Theme</vt:lpstr>
      <vt:lpstr>  Have a Safe Summer!</vt:lpstr>
      <vt:lpstr>What are some things in this picture that the  Simpson family may be doing safely?</vt:lpstr>
      <vt:lpstr>Protect Yourself from the Sun and Heat!</vt:lpstr>
      <vt:lpstr>Your sunscreen should protect you from both UVB and UVA rays!</vt:lpstr>
      <vt:lpstr>Also take frequent breaks to rest in the shade and drink plenty of water!</vt:lpstr>
      <vt:lpstr>Stay hydrated with water!</vt:lpstr>
      <vt:lpstr>Water Safety- Children should never be  unsupervised near water.</vt:lpstr>
      <vt:lpstr>Have Safe Summer Trips!</vt:lpstr>
      <vt:lpstr>Enjoy Great Food- Safely!</vt:lpstr>
      <vt:lpstr>USDA guidelines revises guideline on how to cook pork!</vt:lpstr>
      <vt:lpstr>Mosquito Busters!</vt:lpstr>
    </vt:vector>
  </TitlesOfParts>
  <Company>Articulate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Dave Mozealous</dc:creator>
  <cp:lastModifiedBy>lwong</cp:lastModifiedBy>
  <cp:revision>26</cp:revision>
  <dcterms:created xsi:type="dcterms:W3CDTF">2008-01-15T00:55:29Z</dcterms:created>
  <dcterms:modified xsi:type="dcterms:W3CDTF">2011-06-09T23:18:22Z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UseProject">
    <vt:lpwstr>1</vt:lpwstr>
  </property>
  <property fmtid="{D5CDD505-2E9C-101B-9397-08002B2CF9AE}" pid="3" name="ArticulateGUID">
    <vt:lpwstr>F520CE7E-AA35-4207-9769-DE4199433B3F</vt:lpwstr>
  </property>
  <property fmtid="{D5CDD505-2E9C-101B-9397-08002B2CF9AE}" pid="4" name="ArticulatePath">
    <vt:lpwstr>The Simpsons</vt:lpwstr>
  </property>
  <property fmtid="{D5CDD505-2E9C-101B-9397-08002B2CF9AE}" pid="5" name="ArticulateProjectFull">
    <vt:lpwstr>C:\Documents and Settings\Dave Mozealous\Application Data\Microsoft\Templates\The Simpsons.ppta</vt:lpwstr>
  </property>
</Properties>
</file>