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8" r:id="rId2"/>
    <p:sldId id="277" r:id="rId3"/>
    <p:sldId id="262" r:id="rId4"/>
    <p:sldId id="263" r:id="rId5"/>
    <p:sldId id="264" r:id="rId6"/>
    <p:sldId id="266" r:id="rId7"/>
    <p:sldId id="272" r:id="rId8"/>
    <p:sldId id="273" r:id="rId9"/>
    <p:sldId id="274" r:id="rId10"/>
    <p:sldId id="276" r:id="rId11"/>
    <p:sldId id="275" r:id="rId12"/>
  </p:sldIdLst>
  <p:sldSz cx="9144000" cy="6858000" type="screen4x3"/>
  <p:notesSz cx="7023100" cy="9309100"/>
  <p:custDataLst>
    <p:tags r:id="rId15"/>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4D4D4D"/>
    <a:srgbClr val="333333"/>
    <a:srgbClr val="1C1C1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8" autoAdjust="0"/>
    <p:restoredTop sz="80330" autoAdjust="0"/>
  </p:normalViewPr>
  <p:slideViewPr>
    <p:cSldViewPr>
      <p:cViewPr varScale="1">
        <p:scale>
          <a:sx n="90" d="100"/>
          <a:sy n="90" d="100"/>
        </p:scale>
        <p:origin x="-152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1326"/>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5138"/>
          </a:xfrm>
          <a:prstGeom prst="rect">
            <a:avLst/>
          </a:prstGeom>
        </p:spPr>
        <p:txBody>
          <a:bodyPr vert="horz" lIns="91440" tIns="45720" rIns="91440" bIns="45720" rtlCol="0"/>
          <a:lstStyle>
            <a:lvl1pPr algn="r">
              <a:defRPr sz="1200"/>
            </a:lvl1pPr>
          </a:lstStyle>
          <a:p>
            <a:fld id="{D956E923-4A1F-4113-B18F-5FD18987584E}" type="datetimeFigureOut">
              <a:rPr lang="en-US" smtClean="0"/>
              <a:pPr/>
              <a:t>9/30/2011</a:t>
            </a:fld>
            <a:endParaRPr lang="en-US"/>
          </a:p>
        </p:txBody>
      </p:sp>
      <p:sp>
        <p:nvSpPr>
          <p:cNvPr id="4" name="Footer Placeholder 3"/>
          <p:cNvSpPr>
            <a:spLocks noGrp="1"/>
          </p:cNvSpPr>
          <p:nvPr>
            <p:ph type="ftr" sz="quarter" idx="2"/>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5138"/>
          </a:xfrm>
          <a:prstGeom prst="rect">
            <a:avLst/>
          </a:prstGeom>
        </p:spPr>
        <p:txBody>
          <a:bodyPr vert="horz" lIns="91440" tIns="45720" rIns="91440" bIns="45720" rtlCol="0" anchor="b"/>
          <a:lstStyle>
            <a:lvl1pPr algn="r">
              <a:defRPr sz="1200"/>
            </a:lvl1pPr>
          </a:lstStyle>
          <a:p>
            <a:fld id="{C292D9FF-623A-4291-ACA5-236050B360D0}"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43343" cy="46545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t" anchorCtr="0" compatLnSpc="1">
            <a:prstTxWarp prst="textNoShape">
              <a:avLst/>
            </a:prstTxWarp>
          </a:bodyPr>
          <a:lstStyle>
            <a:lvl1pPr>
              <a:defRPr sz="1200"/>
            </a:lvl1pPr>
          </a:lstStyle>
          <a:p>
            <a:pPr>
              <a:defRPr/>
            </a:pPr>
            <a:endParaRPr lang="en-US"/>
          </a:p>
        </p:txBody>
      </p:sp>
      <p:sp>
        <p:nvSpPr>
          <p:cNvPr id="5123" name="Rectangle 3"/>
          <p:cNvSpPr>
            <a:spLocks noGrp="1" noChangeArrowheads="1"/>
          </p:cNvSpPr>
          <p:nvPr>
            <p:ph type="dt" idx="1"/>
          </p:nvPr>
        </p:nvSpPr>
        <p:spPr bwMode="auto">
          <a:xfrm>
            <a:off x="3978132" y="0"/>
            <a:ext cx="3043343" cy="46545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t" anchorCtr="0" compatLnSpc="1">
            <a:prstTxWarp prst="textNoShape">
              <a:avLst/>
            </a:prstTxWarp>
          </a:bodyPr>
          <a:lstStyle>
            <a:lvl1pPr algn="r">
              <a:defRPr sz="1200"/>
            </a:lvl1pPr>
          </a:lstStyle>
          <a:p>
            <a:pPr>
              <a:defRPr/>
            </a:pPr>
            <a:endParaRPr lang="en-US"/>
          </a:p>
        </p:txBody>
      </p:sp>
      <p:sp>
        <p:nvSpPr>
          <p:cNvPr id="5124"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702310" y="4421823"/>
            <a:ext cx="5618480" cy="418909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842029"/>
            <a:ext cx="3043343" cy="46545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b" anchorCtr="0" compatLnSpc="1">
            <a:prstTxWarp prst="textNoShape">
              <a:avLst/>
            </a:prstTxWarp>
          </a:bodyPr>
          <a:lstStyle>
            <a:lvl1pPr>
              <a:defRPr sz="1200"/>
            </a:lvl1pPr>
          </a:lstStyle>
          <a:p>
            <a:pPr>
              <a:defRPr/>
            </a:pPr>
            <a:endParaRPr lang="en-US"/>
          </a:p>
        </p:txBody>
      </p:sp>
      <p:sp>
        <p:nvSpPr>
          <p:cNvPr id="5127" name="Rectangle 7"/>
          <p:cNvSpPr>
            <a:spLocks noGrp="1" noChangeArrowheads="1"/>
          </p:cNvSpPr>
          <p:nvPr>
            <p:ph type="sldNum" sz="quarter" idx="5"/>
          </p:nvPr>
        </p:nvSpPr>
        <p:spPr bwMode="auto">
          <a:xfrm>
            <a:off x="3978132" y="8842029"/>
            <a:ext cx="3043343" cy="46545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b" anchorCtr="0" compatLnSpc="1">
            <a:prstTxWarp prst="textNoShape">
              <a:avLst/>
            </a:prstTxWarp>
          </a:bodyPr>
          <a:lstStyle>
            <a:lvl1pPr algn="r">
              <a:defRPr sz="1200"/>
            </a:lvl1pPr>
          </a:lstStyle>
          <a:p>
            <a:pPr>
              <a:defRPr/>
            </a:pPr>
            <a:fld id="{A6F2356E-6160-4624-935E-EC856CBE955C}" type="slidenum">
              <a:rPr lang="en-US"/>
              <a:pPr>
                <a:defRPr/>
              </a:pPr>
              <a:t>‹#›</a:t>
            </a:fld>
            <a:endParaRPr 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Be Smart About Safety</a:t>
            </a:r>
          </a:p>
        </p:txBody>
      </p:sp>
      <p:sp>
        <p:nvSpPr>
          <p:cNvPr id="6" name="Rectangle 6"/>
          <p:cNvSpPr>
            <a:spLocks noGrp="1" noChangeArrowheads="1"/>
          </p:cNvSpPr>
          <p:nvPr>
            <p:ph type="ftr" sz="quarter" idx="4"/>
          </p:nvPr>
        </p:nvSpPr>
        <p:spPr>
          <a:ln/>
        </p:spPr>
        <p:txBody>
          <a:bodyPr/>
          <a:lstStyle/>
          <a:p>
            <a:r>
              <a:rPr lang="en-US"/>
              <a:t>Be Smart About Driving</a:t>
            </a:r>
          </a:p>
          <a:p>
            <a:r>
              <a:rPr lang="en-US"/>
              <a:t>November 2007 UCOP Safety Meeting</a:t>
            </a:r>
          </a:p>
        </p:txBody>
      </p:sp>
      <p:sp>
        <p:nvSpPr>
          <p:cNvPr id="7" name="Rectangle 7"/>
          <p:cNvSpPr>
            <a:spLocks noGrp="1" noChangeArrowheads="1"/>
          </p:cNvSpPr>
          <p:nvPr>
            <p:ph type="sldNum" sz="quarter" idx="5"/>
          </p:nvPr>
        </p:nvSpPr>
        <p:spPr>
          <a:ln/>
        </p:spPr>
        <p:txBody>
          <a:bodyPr/>
          <a:lstStyle/>
          <a:p>
            <a:fld id="{09E02BC8-7C3F-4A3D-80B6-4590769BA22B}" type="slidenum">
              <a:rPr lang="en-US"/>
              <a:pPr/>
              <a:t>1</a:t>
            </a:fld>
            <a:endParaRPr lang="en-US"/>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p:txBody>
          <a:bodyPr/>
          <a:lstStyle/>
          <a:p>
            <a:r>
              <a:rPr lang="en-US" sz="2000" dirty="0"/>
              <a:t>This month’s safety meeting topic is Driving Safety.</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Be Smart About Safety</a:t>
            </a:r>
          </a:p>
        </p:txBody>
      </p:sp>
      <p:sp>
        <p:nvSpPr>
          <p:cNvPr id="6" name="Rectangle 6"/>
          <p:cNvSpPr>
            <a:spLocks noGrp="1" noChangeArrowheads="1"/>
          </p:cNvSpPr>
          <p:nvPr>
            <p:ph type="ftr" sz="quarter" idx="4"/>
          </p:nvPr>
        </p:nvSpPr>
        <p:spPr>
          <a:ln/>
        </p:spPr>
        <p:txBody>
          <a:bodyPr/>
          <a:lstStyle/>
          <a:p>
            <a:r>
              <a:rPr lang="en-US"/>
              <a:t>Be Smart About Driving</a:t>
            </a:r>
          </a:p>
          <a:p>
            <a:r>
              <a:rPr lang="en-US"/>
              <a:t>November 2007 UCOP Safety Meeting</a:t>
            </a:r>
          </a:p>
        </p:txBody>
      </p:sp>
      <p:sp>
        <p:nvSpPr>
          <p:cNvPr id="7" name="Rectangle 7"/>
          <p:cNvSpPr>
            <a:spLocks noGrp="1" noChangeArrowheads="1"/>
          </p:cNvSpPr>
          <p:nvPr>
            <p:ph type="sldNum" sz="quarter" idx="5"/>
          </p:nvPr>
        </p:nvSpPr>
        <p:spPr>
          <a:ln/>
        </p:spPr>
        <p:txBody>
          <a:bodyPr/>
          <a:lstStyle/>
          <a:p>
            <a:fld id="{9083FCBC-7C5B-4BBB-82A7-3FCFE3CB9CB3}" type="slidenum">
              <a:rPr lang="en-US"/>
              <a:pPr/>
              <a:t>11</a:t>
            </a:fld>
            <a:endParaRPr lang="en-US"/>
          </a:p>
        </p:txBody>
      </p:sp>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p:txBody>
          <a:bodyPr/>
          <a:lstStyle/>
          <a:p>
            <a:r>
              <a:rPr lang="en-US" sz="1800" b="1" dirty="0"/>
              <a:t>In closing, be safe and be courteous while you are driving.</a:t>
            </a:r>
          </a:p>
          <a:p>
            <a:r>
              <a:rPr lang="en-US" sz="1800" dirty="0"/>
              <a:t>The 30 seconds you save by speeding is not worth getting into a crash.  Slow down and give yourself plenty of time to get to your destination.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Be Smart About Safety</a:t>
            </a:r>
          </a:p>
        </p:txBody>
      </p:sp>
      <p:sp>
        <p:nvSpPr>
          <p:cNvPr id="6" name="Rectangle 6"/>
          <p:cNvSpPr>
            <a:spLocks noGrp="1" noChangeArrowheads="1"/>
          </p:cNvSpPr>
          <p:nvPr>
            <p:ph type="ftr" sz="quarter" idx="4"/>
          </p:nvPr>
        </p:nvSpPr>
        <p:spPr>
          <a:ln/>
        </p:spPr>
        <p:txBody>
          <a:bodyPr/>
          <a:lstStyle/>
          <a:p>
            <a:r>
              <a:rPr lang="en-US"/>
              <a:t>Be Smart About Driving</a:t>
            </a:r>
          </a:p>
          <a:p>
            <a:r>
              <a:rPr lang="en-US"/>
              <a:t>November 2007 UCOP Safety Meeting</a:t>
            </a:r>
          </a:p>
        </p:txBody>
      </p:sp>
      <p:sp>
        <p:nvSpPr>
          <p:cNvPr id="7" name="Rectangle 7"/>
          <p:cNvSpPr>
            <a:spLocks noGrp="1" noChangeArrowheads="1"/>
          </p:cNvSpPr>
          <p:nvPr>
            <p:ph type="sldNum" sz="quarter" idx="5"/>
          </p:nvPr>
        </p:nvSpPr>
        <p:spPr>
          <a:ln/>
        </p:spPr>
        <p:txBody>
          <a:bodyPr/>
          <a:lstStyle/>
          <a:p>
            <a:fld id="{847F74D9-2F29-4D72-BD71-CCBFEA95C4C1}" type="slidenum">
              <a:rPr lang="en-US"/>
              <a:pPr/>
              <a:t>3</a:t>
            </a:fld>
            <a:endParaRPr lang="en-US"/>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p:txBody>
          <a:bodyPr/>
          <a:lstStyle/>
          <a:p>
            <a:pPr>
              <a:spcBef>
                <a:spcPct val="50000"/>
              </a:spcBef>
            </a:pPr>
            <a:r>
              <a:rPr lang="en-US" sz="1400" dirty="0"/>
              <a:t>You may have years of experience but just because you are a good driver does not mean everyone else on the road is as well.  Follow the basic rules of driving to help ensure your safety and the safety of others:</a:t>
            </a:r>
          </a:p>
          <a:p>
            <a:r>
              <a:rPr lang="en-US" sz="1400" dirty="0">
                <a:solidFill>
                  <a:srgbClr val="660066"/>
                </a:solidFill>
              </a:rPr>
              <a:t> </a:t>
            </a:r>
            <a:r>
              <a:rPr lang="en-US" sz="1400" dirty="0"/>
              <a:t>- Always wear a seatbelt</a:t>
            </a:r>
          </a:p>
          <a:p>
            <a:r>
              <a:rPr lang="en-US" sz="1400" dirty="0"/>
              <a:t> - Adjust the seat and check mirrors </a:t>
            </a:r>
          </a:p>
          <a:p>
            <a:r>
              <a:rPr lang="en-US" sz="1400" dirty="0"/>
              <a:t> - Pay attention</a:t>
            </a:r>
          </a:p>
          <a:p>
            <a:r>
              <a:rPr lang="en-US" sz="1400" dirty="0"/>
              <a:t> - Do not talk on the phone</a:t>
            </a:r>
          </a:p>
          <a:p>
            <a:r>
              <a:rPr lang="en-US" sz="1400" dirty="0"/>
              <a:t> - Never drive impaired</a:t>
            </a:r>
          </a:p>
          <a:p>
            <a:r>
              <a:rPr lang="en-US" sz="1400" dirty="0"/>
              <a:t> - Do not speed</a:t>
            </a:r>
          </a:p>
          <a:p>
            <a:r>
              <a:rPr lang="en-US" sz="1400" dirty="0"/>
              <a:t> - Never run stop signs or red lights</a:t>
            </a:r>
          </a:p>
          <a:p>
            <a:r>
              <a:rPr lang="en-US" sz="1400" dirty="0"/>
              <a:t> - Give pedestrians the right of way</a:t>
            </a:r>
          </a:p>
          <a:p>
            <a:r>
              <a:rPr lang="en-US" sz="1400" dirty="0"/>
              <a:t> - Get rid of all other distractions</a:t>
            </a:r>
          </a:p>
          <a:p>
            <a:r>
              <a:rPr lang="en-US" sz="1400" dirty="0"/>
              <a:t> - Look out for the other driver – Drive defensively</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Be Smart About Safety</a:t>
            </a:r>
          </a:p>
        </p:txBody>
      </p:sp>
      <p:sp>
        <p:nvSpPr>
          <p:cNvPr id="6" name="Rectangle 6"/>
          <p:cNvSpPr>
            <a:spLocks noGrp="1" noChangeArrowheads="1"/>
          </p:cNvSpPr>
          <p:nvPr>
            <p:ph type="ftr" sz="quarter" idx="4"/>
          </p:nvPr>
        </p:nvSpPr>
        <p:spPr>
          <a:ln/>
        </p:spPr>
        <p:txBody>
          <a:bodyPr/>
          <a:lstStyle/>
          <a:p>
            <a:r>
              <a:rPr lang="en-US"/>
              <a:t>Be Smart About Driving</a:t>
            </a:r>
          </a:p>
          <a:p>
            <a:r>
              <a:rPr lang="en-US"/>
              <a:t>November 2007 UCOP Safety Meeting</a:t>
            </a:r>
          </a:p>
        </p:txBody>
      </p:sp>
      <p:sp>
        <p:nvSpPr>
          <p:cNvPr id="7" name="Rectangle 7"/>
          <p:cNvSpPr>
            <a:spLocks noGrp="1" noChangeArrowheads="1"/>
          </p:cNvSpPr>
          <p:nvPr>
            <p:ph type="sldNum" sz="quarter" idx="5"/>
          </p:nvPr>
        </p:nvSpPr>
        <p:spPr>
          <a:ln/>
        </p:spPr>
        <p:txBody>
          <a:bodyPr/>
          <a:lstStyle/>
          <a:p>
            <a:fld id="{277BBADF-06D5-4633-AA8C-C2E9168EEE0A}" type="slidenum">
              <a:rPr lang="en-US"/>
              <a:pPr/>
              <a:t>4</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r>
              <a:rPr lang="en-US" sz="1600" b="1" dirty="0"/>
              <a:t>Avoid becoming a victim of a car break-in</a:t>
            </a:r>
          </a:p>
          <a:p>
            <a:endParaRPr lang="en-US" sz="1600" b="1" dirty="0"/>
          </a:p>
          <a:p>
            <a:r>
              <a:rPr lang="en-US" sz="1600" dirty="0"/>
              <a:t>Always lock the door and close the windows when you leave your car.</a:t>
            </a:r>
          </a:p>
          <a:p>
            <a:r>
              <a:rPr lang="en-US" sz="1600" dirty="0"/>
              <a:t>Do not leave valuables in plain view – Put them out of sight, either in the trunk or under the seat</a:t>
            </a:r>
          </a:p>
          <a:p>
            <a:r>
              <a:rPr lang="en-US" sz="1600" dirty="0"/>
              <a:t>You can deter auto theft by using a steering wheel club</a:t>
            </a:r>
          </a:p>
          <a:p>
            <a:r>
              <a:rPr lang="en-US" sz="1600" dirty="0"/>
              <a:t>Never leave your car running or leave the keys in the car unattended even for a minute.  Take the keys with you and lock the doors every time</a:t>
            </a:r>
          </a:p>
          <a:p>
            <a:endParaRPr lang="en-US" sz="160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Be Smart About Safety</a:t>
            </a:r>
          </a:p>
        </p:txBody>
      </p:sp>
      <p:sp>
        <p:nvSpPr>
          <p:cNvPr id="6" name="Rectangle 6"/>
          <p:cNvSpPr>
            <a:spLocks noGrp="1" noChangeArrowheads="1"/>
          </p:cNvSpPr>
          <p:nvPr>
            <p:ph type="ftr" sz="quarter" idx="4"/>
          </p:nvPr>
        </p:nvSpPr>
        <p:spPr>
          <a:ln/>
        </p:spPr>
        <p:txBody>
          <a:bodyPr/>
          <a:lstStyle/>
          <a:p>
            <a:r>
              <a:rPr lang="en-US"/>
              <a:t>Be Smart About Driving</a:t>
            </a:r>
          </a:p>
          <a:p>
            <a:r>
              <a:rPr lang="en-US"/>
              <a:t>November 2007 UCOP Safety Meeting</a:t>
            </a:r>
          </a:p>
        </p:txBody>
      </p:sp>
      <p:sp>
        <p:nvSpPr>
          <p:cNvPr id="7" name="Rectangle 7"/>
          <p:cNvSpPr>
            <a:spLocks noGrp="1" noChangeArrowheads="1"/>
          </p:cNvSpPr>
          <p:nvPr>
            <p:ph type="sldNum" sz="quarter" idx="5"/>
          </p:nvPr>
        </p:nvSpPr>
        <p:spPr>
          <a:ln/>
        </p:spPr>
        <p:txBody>
          <a:bodyPr/>
          <a:lstStyle/>
          <a:p>
            <a:fld id="{B141A082-D77D-458D-85F5-ADB3B1019948}" type="slidenum">
              <a:rPr lang="en-US"/>
              <a:pPr/>
              <a:t>5</a:t>
            </a:fld>
            <a:endParaRPr lang="en-US"/>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p:txBody>
          <a:bodyPr/>
          <a:lstStyle/>
          <a:p>
            <a:r>
              <a:rPr lang="en-US" sz="1600" b="1" dirty="0"/>
              <a:t>While Driving, Do Not Compromise Safety for Comfort</a:t>
            </a:r>
          </a:p>
          <a:p>
            <a:endParaRPr lang="en-US" sz="1600" dirty="0"/>
          </a:p>
          <a:p>
            <a:r>
              <a:rPr lang="en-US" sz="1600" dirty="0"/>
              <a:t> - For maximum visibility, the top of your headrest should be set to line up with the top of your ear</a:t>
            </a:r>
          </a:p>
          <a:p>
            <a:r>
              <a:rPr lang="en-US" sz="1600" dirty="0"/>
              <a:t> - Make sure your seat belt is properly secured – Across your shoulders and waist. </a:t>
            </a:r>
          </a:p>
          <a:p>
            <a:r>
              <a:rPr lang="en-US" sz="1600" dirty="0"/>
              <a:t> - Adjust your seat to be in the upright position – Do not recline you seat too far back.   Make sure you can reach the gas and brake pedals with ease.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Be Smart About Safety</a:t>
            </a:r>
          </a:p>
        </p:txBody>
      </p:sp>
      <p:sp>
        <p:nvSpPr>
          <p:cNvPr id="6" name="Rectangle 6"/>
          <p:cNvSpPr>
            <a:spLocks noGrp="1" noChangeArrowheads="1"/>
          </p:cNvSpPr>
          <p:nvPr>
            <p:ph type="ftr" sz="quarter" idx="4"/>
          </p:nvPr>
        </p:nvSpPr>
        <p:spPr>
          <a:ln/>
        </p:spPr>
        <p:txBody>
          <a:bodyPr/>
          <a:lstStyle/>
          <a:p>
            <a:r>
              <a:rPr lang="en-US"/>
              <a:t>Be Smart About Driving</a:t>
            </a:r>
          </a:p>
          <a:p>
            <a:r>
              <a:rPr lang="en-US"/>
              <a:t>November 2007 UCOP Safety Meeting</a:t>
            </a:r>
          </a:p>
        </p:txBody>
      </p:sp>
      <p:sp>
        <p:nvSpPr>
          <p:cNvPr id="7" name="Rectangle 7"/>
          <p:cNvSpPr>
            <a:spLocks noGrp="1" noChangeArrowheads="1"/>
          </p:cNvSpPr>
          <p:nvPr>
            <p:ph type="sldNum" sz="quarter" idx="5"/>
          </p:nvPr>
        </p:nvSpPr>
        <p:spPr>
          <a:ln/>
        </p:spPr>
        <p:txBody>
          <a:bodyPr/>
          <a:lstStyle/>
          <a:p>
            <a:fld id="{5662528E-C96C-493F-BAF8-B037F2813FEA}" type="slidenum">
              <a:rPr lang="en-US"/>
              <a:pPr/>
              <a:t>6</a:t>
            </a:fld>
            <a:endParaRPr lang="en-US"/>
          </a:p>
        </p:txBody>
      </p:sp>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p:txBody>
          <a:bodyPr/>
          <a:lstStyle/>
          <a:p>
            <a:r>
              <a:rPr lang="en-US" sz="800" b="1" dirty="0">
                <a:latin typeface="+mn-lt"/>
              </a:rPr>
              <a:t>What are some of the most common causes of automobile crashes?</a:t>
            </a:r>
          </a:p>
          <a:p>
            <a:r>
              <a:rPr lang="en-US" sz="800" dirty="0">
                <a:latin typeface="+mn-lt"/>
              </a:rPr>
              <a:t>According to the National Highway Traffic Safety Administration (NHTSA), the following are the six most common causes of automobile crashes which result in a fatality.  It is of interest to note when we discuss each of these 6 causes, the greatest threat to drivers is the drivers themselves.</a:t>
            </a:r>
          </a:p>
          <a:p>
            <a:endParaRPr lang="en-US" sz="800" dirty="0">
              <a:latin typeface="+mn-lt"/>
            </a:endParaRPr>
          </a:p>
          <a:p>
            <a:pPr marL="349964" indent="-349964">
              <a:buAutoNum type="arabicPeriod"/>
            </a:pPr>
            <a:r>
              <a:rPr lang="en-US" sz="800" b="1" dirty="0" smtClean="0">
                <a:latin typeface="+mn-lt"/>
              </a:rPr>
              <a:t>The </a:t>
            </a:r>
            <a:r>
              <a:rPr lang="en-US" sz="800" b="1" dirty="0">
                <a:latin typeface="+mn-lt"/>
              </a:rPr>
              <a:t>most common cause is a distracted driver: </a:t>
            </a:r>
            <a:r>
              <a:rPr lang="en-US" sz="800" dirty="0">
                <a:latin typeface="+mn-lt"/>
              </a:rPr>
              <a:t>  AAA has found that 25% to 50% of all motor vehicle crashes are have driver distraction as the root cause.  Activities such as drivers who are talking on the cell phone, looking at scenery, rubbernecking at an accident, adjusting the radio or listening to loud music are some examples of activities which distract the driver.  UC Policy G-46 prohibits the use of cell phones while operating a motor vehicle.  This will prevent the driver from being distracted</a:t>
            </a:r>
            <a:r>
              <a:rPr lang="en-US" sz="800" dirty="0" smtClean="0">
                <a:latin typeface="+mn-lt"/>
              </a:rPr>
              <a:t>.</a:t>
            </a:r>
          </a:p>
          <a:p>
            <a:r>
              <a:rPr lang="en-US" sz="800" b="1" dirty="0" smtClean="0">
                <a:latin typeface="+mn-lt"/>
              </a:rPr>
              <a:t>2.   The second most common cause is driver fatigue, which account for 100,000 accidents each year.</a:t>
            </a:r>
            <a:r>
              <a:rPr lang="en-US" sz="800" dirty="0" smtClean="0">
                <a:latin typeface="+mn-lt"/>
              </a:rPr>
              <a:t>  The NHTSA has found the greatest risk is between 11 PM and 8 AM, the time when most people are used to sleeping.  To avoid fatigue, you should:</a:t>
            </a:r>
          </a:p>
          <a:p>
            <a:r>
              <a:rPr lang="en-US" sz="800" dirty="0" smtClean="0">
                <a:latin typeface="+mn-lt"/>
              </a:rPr>
              <a:t> - Pull over and stop if you feel drowsy;</a:t>
            </a:r>
          </a:p>
          <a:p>
            <a:r>
              <a:rPr lang="en-US" sz="800" dirty="0" smtClean="0">
                <a:latin typeface="+mn-lt"/>
              </a:rPr>
              <a:t> - Take a break from driving every 2 hours;</a:t>
            </a:r>
          </a:p>
          <a:p>
            <a:r>
              <a:rPr lang="en-US" sz="800" dirty="0" smtClean="0">
                <a:latin typeface="+mn-lt"/>
              </a:rPr>
              <a:t> - Share driving with another person; and</a:t>
            </a:r>
          </a:p>
          <a:p>
            <a:pPr>
              <a:buFontTx/>
              <a:buChar char="-"/>
            </a:pPr>
            <a:r>
              <a:rPr lang="en-US" sz="800" dirty="0" smtClean="0">
                <a:latin typeface="+mn-lt"/>
              </a:rPr>
              <a:t>Prior to taking a long trip, get a good nights rest.</a:t>
            </a:r>
          </a:p>
          <a:p>
            <a:pPr marL="349964" indent="-349964" defTabSz="933237">
              <a:buFontTx/>
              <a:buAutoNum type="arabicPeriod" startAt="3"/>
              <a:defRPr/>
            </a:pPr>
            <a:r>
              <a:rPr lang="en-US" sz="800" b="1" dirty="0" smtClean="0">
                <a:latin typeface="+mn-lt"/>
              </a:rPr>
              <a:t>Drunk driving is the third most common cause of driver-related fatalities</a:t>
            </a:r>
            <a:r>
              <a:rPr lang="en-US" sz="800" dirty="0" smtClean="0">
                <a:latin typeface="+mn-lt"/>
              </a:rPr>
              <a:t>.  In 2003, during the weekdays, drunk drivers accounted for 30 percent of all fatal crashes in the U.S.  On the weekends, 53% of the fatalities are related to drunk drivers.   Never mix drinking with driving.  If you will be consuming alcohol, in advance, always designate a driver who will not drink.</a:t>
            </a:r>
          </a:p>
          <a:p>
            <a:pPr marL="233309" indent="-233309">
              <a:buFontTx/>
              <a:buAutoNum type="arabicPeriod" startAt="4"/>
            </a:pPr>
            <a:r>
              <a:rPr lang="en-US" sz="800" b="1" dirty="0" smtClean="0">
                <a:latin typeface="+mn-lt"/>
              </a:rPr>
              <a:t>Speeding is the 4</a:t>
            </a:r>
            <a:r>
              <a:rPr lang="en-US" sz="800" b="1" baseline="30000" dirty="0" smtClean="0">
                <a:latin typeface="+mn-lt"/>
              </a:rPr>
              <a:t>th</a:t>
            </a:r>
            <a:r>
              <a:rPr lang="en-US" sz="800" b="1" dirty="0" smtClean="0">
                <a:latin typeface="+mn-lt"/>
              </a:rPr>
              <a:t> leading cause of auto-related fatalities.</a:t>
            </a:r>
            <a:r>
              <a:rPr lang="en-US" sz="800" dirty="0" smtClean="0">
                <a:latin typeface="+mn-lt"/>
              </a:rPr>
              <a:t>  Speeding is a multi-tiered threat.  It not only reduces your response time to avoid a crash, but it also increases the risk of crashing and makes the crash more severe if it does occur.  The Insurance Institute for Highway Safety (IIHS) has found when speed increases from 40 mph to 60 mph, the energy released in a crash more than doubles.  </a:t>
            </a:r>
          </a:p>
          <a:p>
            <a:pPr marL="233309" indent="-233309"/>
            <a:r>
              <a:rPr lang="en-US" sz="800" dirty="0" smtClean="0">
                <a:latin typeface="+mn-lt"/>
              </a:rPr>
              <a:t>   Always:</a:t>
            </a:r>
          </a:p>
          <a:p>
            <a:pPr marL="233309" indent="-233309"/>
            <a:r>
              <a:rPr lang="en-US" sz="800" dirty="0" smtClean="0">
                <a:latin typeface="+mn-lt"/>
              </a:rPr>
              <a:t>	Obey the speed limit</a:t>
            </a:r>
          </a:p>
          <a:p>
            <a:pPr marL="233309" indent="-233309"/>
            <a:r>
              <a:rPr lang="en-US" sz="800" dirty="0" smtClean="0">
                <a:latin typeface="+mn-lt"/>
              </a:rPr>
              <a:t>	Do not drive in a hurry</a:t>
            </a:r>
          </a:p>
          <a:p>
            <a:pPr marL="233309" indent="-233309"/>
            <a:r>
              <a:rPr lang="en-US" sz="800" dirty="0" smtClean="0">
                <a:latin typeface="+mn-lt"/>
              </a:rPr>
              <a:t>	Give yourself extra time to recognize hazards around you</a:t>
            </a:r>
          </a:p>
          <a:p>
            <a:pPr marL="233309" indent="-233309">
              <a:buFontTx/>
              <a:buAutoNum type="arabicPeriod" startAt="5"/>
            </a:pPr>
            <a:r>
              <a:rPr lang="en-US" sz="800" b="1" dirty="0" smtClean="0">
                <a:latin typeface="+mn-lt"/>
              </a:rPr>
              <a:t> Aggressive driving is the 5</a:t>
            </a:r>
            <a:r>
              <a:rPr lang="en-US" sz="800" b="1" baseline="30000" dirty="0" smtClean="0">
                <a:latin typeface="+mn-lt"/>
              </a:rPr>
              <a:t>th</a:t>
            </a:r>
            <a:r>
              <a:rPr lang="en-US" sz="800" b="1" dirty="0" smtClean="0">
                <a:latin typeface="+mn-lt"/>
              </a:rPr>
              <a:t> leading cause of auto-related fatalities.  </a:t>
            </a:r>
          </a:p>
          <a:p>
            <a:pPr marL="233309" indent="-233309"/>
            <a:r>
              <a:rPr lang="en-US" sz="800" dirty="0" smtClean="0">
                <a:latin typeface="+mn-lt"/>
              </a:rPr>
              <a:t>Examples of aggressive driving behavior are:   aggressive tailgating; flashing lights at other drivers because they’re irritated; rude gestures; deliberately preventing another driver from moving their vehicle; changing lanes frequently or in an unsafe manner; and failure to yield the right of way.</a:t>
            </a:r>
          </a:p>
          <a:p>
            <a:pPr marL="233309" indent="-233309"/>
            <a:r>
              <a:rPr lang="en-US" sz="800" dirty="0" smtClean="0">
                <a:latin typeface="+mn-lt"/>
              </a:rPr>
              <a:t>If you encounter an aggressive driver you should remain calm and keep your distance from that driver.  Do not pass that aggressive driver unless you have to.  You should try to change lanes to get away from that aggressive driver once it is safe to do so.</a:t>
            </a:r>
          </a:p>
          <a:p>
            <a:pPr marL="233309" indent="-233309">
              <a:buFontTx/>
              <a:buAutoNum type="arabicPeriod" startAt="6"/>
            </a:pPr>
            <a:r>
              <a:rPr lang="en-US" sz="800" b="1" dirty="0" smtClean="0">
                <a:latin typeface="+mn-lt"/>
              </a:rPr>
              <a:t>Weather is the 6</a:t>
            </a:r>
            <a:r>
              <a:rPr lang="en-US" sz="800" b="1" baseline="30000" dirty="0" smtClean="0">
                <a:latin typeface="+mn-lt"/>
              </a:rPr>
              <a:t>th</a:t>
            </a:r>
            <a:r>
              <a:rPr lang="en-US" sz="800" b="1" dirty="0" smtClean="0">
                <a:latin typeface="+mn-lt"/>
              </a:rPr>
              <a:t> leading cause of auto-related fatal crashes.</a:t>
            </a:r>
            <a:r>
              <a:rPr lang="en-US" sz="800" dirty="0" smtClean="0">
                <a:latin typeface="+mn-lt"/>
              </a:rPr>
              <a:t>  </a:t>
            </a:r>
          </a:p>
          <a:p>
            <a:pPr marL="233309" indent="-233309"/>
            <a:r>
              <a:rPr lang="en-US" sz="800" dirty="0" smtClean="0">
                <a:latin typeface="+mn-lt"/>
              </a:rPr>
              <a:t>Increment weather, hail, heavy rain, ice &amp; snow, fog, and high winds can make driving more difficult.  You will have trouble seeing the road clearly and will need more time to stop. Slow down and leave extra room between your vehicle and the car in front of you.    During the first rainstorms of the year the roads are even more slick due to the oils which accumulate on the road.  Also water may accumulate on the side of the road  because the storm drains may back-up from all the debris which accumulated over the summer and fall.  </a:t>
            </a:r>
          </a:p>
          <a:p>
            <a:pPr marL="233309" indent="-233309"/>
            <a:endParaRPr lang="en-US" sz="1400" dirty="0" smtClean="0"/>
          </a:p>
          <a:p>
            <a:pPr marL="233309" indent="-233309"/>
            <a:endParaRPr lang="en-US" sz="1400" dirty="0" smtClean="0"/>
          </a:p>
          <a:p>
            <a:pPr marL="233309" indent="-233309"/>
            <a:endParaRPr lang="en-US" sz="1400" dirty="0" smtClean="0"/>
          </a:p>
          <a:p>
            <a:pPr marL="233309" indent="-233309"/>
            <a:endParaRPr lang="en-US" sz="1400" dirty="0" smtClean="0"/>
          </a:p>
          <a:p>
            <a:pPr marL="233309" indent="-233309"/>
            <a:endParaRPr lang="en-US" sz="1400" dirty="0" smtClean="0"/>
          </a:p>
          <a:p>
            <a:pPr marL="349964" indent="-349964" defTabSz="933237">
              <a:buFontTx/>
              <a:buAutoNum type="arabicPeriod" startAt="3"/>
              <a:defRPr/>
            </a:pPr>
            <a:endParaRPr lang="en-US" sz="1400" dirty="0" smtClean="0"/>
          </a:p>
          <a:p>
            <a:pPr>
              <a:buFontTx/>
              <a:buChar char="-"/>
            </a:pPr>
            <a:endParaRPr lang="en-US" sz="1400" dirty="0" smtClean="0"/>
          </a:p>
          <a:p>
            <a:pPr marL="349964" indent="-349964">
              <a:buAutoNum type="arabicPeriod"/>
            </a:pPr>
            <a:endParaRPr lang="en-US" sz="14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Be Smart About Safety</a:t>
            </a:r>
          </a:p>
        </p:txBody>
      </p:sp>
      <p:sp>
        <p:nvSpPr>
          <p:cNvPr id="6" name="Rectangle 6"/>
          <p:cNvSpPr>
            <a:spLocks noGrp="1" noChangeArrowheads="1"/>
          </p:cNvSpPr>
          <p:nvPr>
            <p:ph type="ftr" sz="quarter" idx="4"/>
          </p:nvPr>
        </p:nvSpPr>
        <p:spPr>
          <a:ln/>
        </p:spPr>
        <p:txBody>
          <a:bodyPr/>
          <a:lstStyle/>
          <a:p>
            <a:r>
              <a:rPr lang="en-US"/>
              <a:t>Be Smart About Driving</a:t>
            </a:r>
          </a:p>
          <a:p>
            <a:r>
              <a:rPr lang="en-US"/>
              <a:t>November 2007 UCOP Safety Meeting</a:t>
            </a:r>
          </a:p>
        </p:txBody>
      </p:sp>
      <p:sp>
        <p:nvSpPr>
          <p:cNvPr id="7" name="Rectangle 7"/>
          <p:cNvSpPr>
            <a:spLocks noGrp="1" noChangeArrowheads="1"/>
          </p:cNvSpPr>
          <p:nvPr>
            <p:ph type="sldNum" sz="quarter" idx="5"/>
          </p:nvPr>
        </p:nvSpPr>
        <p:spPr>
          <a:ln/>
        </p:spPr>
        <p:txBody>
          <a:bodyPr/>
          <a:lstStyle/>
          <a:p>
            <a:fld id="{D953918D-5EEF-4BC7-80C2-F0E4334EE949}" type="slidenum">
              <a:rPr lang="en-US"/>
              <a:pPr/>
              <a:t>7</a:t>
            </a:fld>
            <a:endParaRPr lang="en-US"/>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p:txBody>
          <a:bodyPr/>
          <a:lstStyle/>
          <a:p>
            <a:pPr>
              <a:spcBef>
                <a:spcPct val="50000"/>
              </a:spcBef>
            </a:pPr>
            <a:r>
              <a:rPr lang="en-US" sz="1400" b="1" dirty="0"/>
              <a:t>Rental Cars</a:t>
            </a:r>
          </a:p>
          <a:p>
            <a:pPr>
              <a:spcBef>
                <a:spcPct val="50000"/>
              </a:spcBef>
            </a:pPr>
            <a:r>
              <a:rPr lang="en-US" sz="1400" dirty="0"/>
              <a:t>If you are driving a rental car, you should be aware that every car has a different feel.  It is important to familiarize yourself with your rental car as you will not only be in a new car but in a new environment than you are not used to driving in.  </a:t>
            </a:r>
          </a:p>
          <a:p>
            <a:pPr>
              <a:spcBef>
                <a:spcPct val="50000"/>
              </a:spcBef>
            </a:pPr>
            <a:r>
              <a:rPr lang="en-US" sz="1400" dirty="0"/>
              <a:t>      Prior to driving away with you rental car, check to make sure everything is working.  On the outside of the vehicle, check for scratches, dents, and make sure the tires are not under or over inflated.  </a:t>
            </a:r>
          </a:p>
          <a:p>
            <a:pPr>
              <a:spcBef>
                <a:spcPct val="50000"/>
              </a:spcBef>
            </a:pPr>
            <a:endParaRPr lang="en-US" sz="1400" dirty="0"/>
          </a:p>
          <a:p>
            <a:pPr>
              <a:spcBef>
                <a:spcPct val="50000"/>
              </a:spcBef>
            </a:pPr>
            <a:r>
              <a:rPr lang="en-US" sz="1400" b="1" dirty="0"/>
              <a:t>Familiarize yourself with the location of all the controls of your vehicle:</a:t>
            </a:r>
          </a:p>
          <a:p>
            <a:pPr>
              <a:spcBef>
                <a:spcPct val="50000"/>
              </a:spcBef>
            </a:pPr>
            <a:r>
              <a:rPr lang="en-US" sz="1400" dirty="0"/>
              <a:t>Note the locations of the speedometer, gas gauge, light switches, windshield wipers, &amp; defroster.  Make sure you know how all these controls work.   </a:t>
            </a:r>
          </a:p>
          <a:p>
            <a:r>
              <a:rPr lang="en-US" sz="1400" dirty="0"/>
              <a:t>Feel out the brakes, gas, and steering before you head out into traffic.  These can vary from car to car.</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Be Smart About Safety</a:t>
            </a:r>
          </a:p>
        </p:txBody>
      </p:sp>
      <p:sp>
        <p:nvSpPr>
          <p:cNvPr id="6" name="Rectangle 6"/>
          <p:cNvSpPr>
            <a:spLocks noGrp="1" noChangeArrowheads="1"/>
          </p:cNvSpPr>
          <p:nvPr>
            <p:ph type="ftr" sz="quarter" idx="4"/>
          </p:nvPr>
        </p:nvSpPr>
        <p:spPr>
          <a:ln/>
        </p:spPr>
        <p:txBody>
          <a:bodyPr/>
          <a:lstStyle/>
          <a:p>
            <a:r>
              <a:rPr lang="en-US"/>
              <a:t>Be Smart About Driving</a:t>
            </a:r>
          </a:p>
          <a:p>
            <a:r>
              <a:rPr lang="en-US"/>
              <a:t>November 2007 UCOP Safety Meeting</a:t>
            </a:r>
          </a:p>
        </p:txBody>
      </p:sp>
      <p:sp>
        <p:nvSpPr>
          <p:cNvPr id="7" name="Rectangle 7"/>
          <p:cNvSpPr>
            <a:spLocks noGrp="1" noChangeArrowheads="1"/>
          </p:cNvSpPr>
          <p:nvPr>
            <p:ph type="sldNum" sz="quarter" idx="5"/>
          </p:nvPr>
        </p:nvSpPr>
        <p:spPr>
          <a:ln/>
        </p:spPr>
        <p:txBody>
          <a:bodyPr/>
          <a:lstStyle/>
          <a:p>
            <a:fld id="{7852D467-FA1A-4D90-A82F-096D2AFD88FC}" type="slidenum">
              <a:rPr lang="en-US"/>
              <a:pPr/>
              <a:t>8</a:t>
            </a:fld>
            <a:endParaRPr lang="en-US"/>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p:txBody>
          <a:bodyPr/>
          <a:lstStyle/>
          <a:p>
            <a:r>
              <a:rPr lang="en-US" sz="1600" b="1" dirty="0"/>
              <a:t>What should you do if you are involved in an accident?</a:t>
            </a:r>
          </a:p>
          <a:p>
            <a:endParaRPr lang="en-US" sz="1600" b="1" dirty="0"/>
          </a:p>
          <a:p>
            <a:r>
              <a:rPr lang="en-US" sz="1600" dirty="0"/>
              <a:t>You should stop and pull out of traffic if possible.  </a:t>
            </a:r>
          </a:p>
          <a:p>
            <a:r>
              <a:rPr lang="en-US" sz="1600" dirty="0"/>
              <a:t>Check for and aid injuries if necessary.  If needed, immediately call 911</a:t>
            </a:r>
          </a:p>
          <a:p>
            <a:r>
              <a:rPr lang="en-US" sz="1600" dirty="0"/>
              <a:t>Exchange names, insurance information, drivers license information, and phone numbers with the involved drivers.</a:t>
            </a:r>
          </a:p>
          <a:p>
            <a:r>
              <a:rPr lang="en-US" sz="1600" dirty="0"/>
              <a:t>Get the names, addresses, and phone numbers of any witnesses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Be Smart About Safety</a:t>
            </a:r>
          </a:p>
        </p:txBody>
      </p:sp>
      <p:sp>
        <p:nvSpPr>
          <p:cNvPr id="6" name="Rectangle 6"/>
          <p:cNvSpPr>
            <a:spLocks noGrp="1" noChangeArrowheads="1"/>
          </p:cNvSpPr>
          <p:nvPr>
            <p:ph type="ftr" sz="quarter" idx="4"/>
          </p:nvPr>
        </p:nvSpPr>
        <p:spPr>
          <a:ln/>
        </p:spPr>
        <p:txBody>
          <a:bodyPr/>
          <a:lstStyle/>
          <a:p>
            <a:r>
              <a:rPr lang="en-US"/>
              <a:t>Be Smart About Driving</a:t>
            </a:r>
          </a:p>
          <a:p>
            <a:r>
              <a:rPr lang="en-US"/>
              <a:t>November 2007 UCOP Safety Meeting</a:t>
            </a:r>
          </a:p>
        </p:txBody>
      </p:sp>
      <p:sp>
        <p:nvSpPr>
          <p:cNvPr id="7" name="Rectangle 7"/>
          <p:cNvSpPr>
            <a:spLocks noGrp="1" noChangeArrowheads="1"/>
          </p:cNvSpPr>
          <p:nvPr>
            <p:ph type="sldNum" sz="quarter" idx="5"/>
          </p:nvPr>
        </p:nvSpPr>
        <p:spPr>
          <a:ln/>
        </p:spPr>
        <p:txBody>
          <a:bodyPr/>
          <a:lstStyle/>
          <a:p>
            <a:fld id="{6E0BBDEC-AAC8-4E9A-9E3E-992B9EBFF028}" type="slidenum">
              <a:rPr lang="en-US"/>
              <a:pPr/>
              <a:t>9</a:t>
            </a:fld>
            <a:endParaRPr lang="en-US"/>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r>
              <a:rPr lang="en-US" b="1" dirty="0"/>
              <a:t>Motor vehicle accident while on UC Business.</a:t>
            </a:r>
          </a:p>
          <a:p>
            <a:r>
              <a:rPr lang="en-US" dirty="0"/>
              <a:t>The UCOP has a website providing guidance if you are in a motor vehicle accident while on UC business.</a:t>
            </a:r>
          </a:p>
          <a:p>
            <a:endParaRPr lang="en-US" dirty="0"/>
          </a:p>
          <a:p>
            <a:r>
              <a:rPr lang="en-US" b="1" dirty="0"/>
              <a:t>Primary insurance coverage for the accident</a:t>
            </a:r>
            <a:r>
              <a:rPr lang="en-US" dirty="0"/>
              <a:t>  - Depends on vehicle.  If you are driving a rental car using the UC Corporate ID number, the rental car’s insurance company provides the primary coverage.  If you are driving your personal vehicle, your personal automobile insurance carrier provides the primary coverage.  Your UC Department can pay the first $500 or the amount of your deductible, whichever is less.</a:t>
            </a:r>
          </a:p>
          <a:p>
            <a:endParaRPr lang="en-US" dirty="0"/>
          </a:p>
          <a:p>
            <a:r>
              <a:rPr lang="en-US" b="1" dirty="0"/>
              <a:t>Contact your supervisor</a:t>
            </a:r>
            <a:r>
              <a:rPr lang="en-US" dirty="0"/>
              <a:t> - Inform him/her about the accident.  The supervisor should notify the UCOP Risk Manager, Karen Vecchi regarding an automobile accident while on UC business.</a:t>
            </a:r>
          </a:p>
          <a:p>
            <a:endParaRPr lang="en-US" dirty="0"/>
          </a:p>
          <a:p>
            <a:r>
              <a:rPr lang="en-US" b="1" dirty="0"/>
              <a:t>If you are injured</a:t>
            </a:r>
            <a:r>
              <a:rPr lang="en-US" dirty="0"/>
              <a:t> - If a non-emergency type injury, contact your supervisor and Human Resources- Benefits.  If the accident is within the East Bay area, you will be referred to one of the three UCOP Occupational Health Centers.  If you are out of the area, you will be referred to a nearby medical center.  If it is an emergency, go to the nearest emergency room as soon as possible.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Be Smart About Safety</a:t>
            </a:r>
          </a:p>
        </p:txBody>
      </p:sp>
      <p:sp>
        <p:nvSpPr>
          <p:cNvPr id="6" name="Rectangle 6"/>
          <p:cNvSpPr>
            <a:spLocks noGrp="1" noChangeArrowheads="1"/>
          </p:cNvSpPr>
          <p:nvPr>
            <p:ph type="ftr" sz="quarter" idx="4"/>
          </p:nvPr>
        </p:nvSpPr>
        <p:spPr>
          <a:ln/>
        </p:spPr>
        <p:txBody>
          <a:bodyPr/>
          <a:lstStyle/>
          <a:p>
            <a:r>
              <a:rPr lang="en-US"/>
              <a:t>Be Smart About Driving</a:t>
            </a:r>
          </a:p>
          <a:p>
            <a:r>
              <a:rPr lang="en-US"/>
              <a:t>November 2007 UCOP Safety Meeting</a:t>
            </a:r>
          </a:p>
        </p:txBody>
      </p:sp>
      <p:sp>
        <p:nvSpPr>
          <p:cNvPr id="7" name="Rectangle 7"/>
          <p:cNvSpPr>
            <a:spLocks noGrp="1" noChangeArrowheads="1"/>
          </p:cNvSpPr>
          <p:nvPr>
            <p:ph type="sldNum" sz="quarter" idx="5"/>
          </p:nvPr>
        </p:nvSpPr>
        <p:spPr>
          <a:ln/>
        </p:spPr>
        <p:txBody>
          <a:bodyPr/>
          <a:lstStyle/>
          <a:p>
            <a:fld id="{6E0BBDEC-AAC8-4E9A-9E3E-992B9EBFF028}" type="slidenum">
              <a:rPr lang="en-US"/>
              <a:pPr/>
              <a:t>10</a:t>
            </a:fld>
            <a:endParaRPr lang="en-US"/>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r>
              <a:rPr lang="en-US" dirty="0" smtClean="0"/>
              <a:t>Remember</a:t>
            </a:r>
            <a:r>
              <a:rPr lang="en-US" baseline="0" dirty="0" smtClean="0"/>
              <a:t> that if you get into an accident on UC Business, the primary insurance coverage for the accident depends on the vehicle you drive.</a:t>
            </a:r>
            <a:endParaRPr lang="en-US" dirty="0"/>
          </a:p>
          <a:p>
            <a:r>
              <a:rPr lang="en-US" dirty="0" smtClean="0"/>
              <a:t>If </a:t>
            </a:r>
            <a:r>
              <a:rPr lang="en-US" dirty="0"/>
              <a:t>you are driving a rental car using the UC Corporate ID number, the rental car’s insurance company provides the primary coverage.  If you are driving your personal vehicle, your personal automobile insurance carrier provides the primary coverage.  Your UC Department can pay the first $500 or the amount of your deductible, whichever is less</a:t>
            </a:r>
            <a:r>
              <a:rPr lang="en-US" dirty="0" smtClean="0"/>
              <a:t>.</a:t>
            </a:r>
            <a:endParaRPr lang="en-US" dirty="0"/>
          </a:p>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762000"/>
            <a:ext cx="7772400" cy="1470025"/>
          </a:xfrm>
        </p:spPr>
        <p:txBody>
          <a:bodyPr/>
          <a:lstStyle>
            <a:lvl1pPr>
              <a:defRPr>
                <a:solidFill>
                  <a:srgbClr val="1C1C1C"/>
                </a:solidFill>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1371600" y="3048000"/>
            <a:ext cx="6400800" cy="1752600"/>
          </a:xfrm>
        </p:spPr>
        <p:txBody>
          <a:bodyPr/>
          <a:lstStyle>
            <a:lvl1pPr marL="0" indent="0" algn="ctr">
              <a:buFont typeface="Wingdings" pitchFamily="2" charset="2"/>
              <a:buNone/>
              <a:defRPr>
                <a:solidFill>
                  <a:srgbClr val="4D4D4D"/>
                </a:solidFill>
              </a:defRPr>
            </a:lvl1pPr>
          </a:lstStyle>
          <a:p>
            <a:pPr lvl="0"/>
            <a:r>
              <a:rPr lang="en-US" noProof="0" smtClean="0"/>
              <a:t>Click to edit Master subtitle style</a:t>
            </a:r>
          </a:p>
        </p:txBody>
      </p:sp>
      <p:sp>
        <p:nvSpPr>
          <p:cNvPr id="4" name="Rectangle 4"/>
          <p:cNvSpPr>
            <a:spLocks noGrp="1" noChangeArrowheads="1"/>
          </p:cNvSpPr>
          <p:nvPr>
            <p:ph type="dt" sz="half" idx="10"/>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p>
        </p:txBody>
      </p:sp>
      <p:sp>
        <p:nvSpPr>
          <p:cNvPr id="5" name="Rectangle 5"/>
          <p:cNvSpPr>
            <a:spLocks noGrp="1" noChangeArrowheads="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p>
        </p:txBody>
      </p:sp>
      <p:sp>
        <p:nvSpPr>
          <p:cNvPr id="6" name="Rectangle 6"/>
          <p:cNvSpPr>
            <a:spLocks noGrp="1" noChangeArrowheads="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fld id="{EFDBEB61-83BC-4905-B909-FCF876C23D0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6176609-4EA2-429B-A408-6669D9DF4A6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8450" y="274638"/>
            <a:ext cx="2114550" cy="56991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274638"/>
            <a:ext cx="6191250" cy="5699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C5B26A0-AEC3-421C-9379-DBDA0ED4271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82183C4-7EEB-4CD0-AB04-E918A724F22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6DD26A1-4637-4B14-BB1E-EF6AC145D9D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47800"/>
            <a:ext cx="411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47800"/>
            <a:ext cx="411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B98C0F8-568C-4129-B79F-AA3CF921BAB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B029EFC-DEDC-41D9-B3FD-D684F593956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0DFD6C2-C62F-41ED-8621-E1BE1396181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569404A-7224-48DC-8CA2-DB060FE35D1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D5E7F99-1327-471B-A985-4C8AE11F005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EEBD5AD-BF9B-40AF-B5F9-21DA60470FB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04800" y="274638"/>
            <a:ext cx="8458200" cy="9445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81000" y="1447800"/>
            <a:ext cx="83820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5D3F4095-B68A-4B4B-8D34-2F32487F16E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lr>
          <a:schemeClr val="bg2"/>
        </a:buClr>
        <a:buFont typeface="Wingdings" pitchFamily="2" charset="2"/>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
        <a:defRPr sz="2800">
          <a:solidFill>
            <a:schemeClr val="tx1"/>
          </a:solidFill>
          <a:latin typeface="+mn-lt"/>
        </a:defRPr>
      </a:lvl2pPr>
      <a:lvl3pPr marL="1143000" indent="-228600" algn="l" rtl="0" eaLnBrk="1" fontAlgn="base" hangingPunct="1">
        <a:spcBef>
          <a:spcPct val="20000"/>
        </a:spcBef>
        <a:spcAft>
          <a:spcPct val="0"/>
        </a:spcAft>
        <a:buClr>
          <a:schemeClr val="bg2"/>
        </a:buClr>
        <a:buFont typeface="Wingdings" pitchFamily="2" charset="2"/>
        <a:buChar char="§"/>
        <a:defRPr sz="2400">
          <a:solidFill>
            <a:schemeClr val="tx1"/>
          </a:solidFill>
          <a:latin typeface="+mn-lt"/>
        </a:defRPr>
      </a:lvl3pPr>
      <a:lvl4pPr marL="16002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4pPr>
      <a:lvl5pPr marL="20574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5.wmf"/></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5.wmf"/><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jpeg"/><Relationship Id="rId4" Type="http://schemas.openxmlformats.org/officeDocument/2006/relationships/image" Target="../media/image12.jpeg"/></Relationships>
</file>

<file path=ppt/slides/_rels/slide6.xml.rels><?xml version="1.0" encoding="UTF-8" standalone="yes"?>
<Relationships xmlns="http://schemas.openxmlformats.org/package/2006/relationships"><Relationship Id="rId8" Type="http://schemas.openxmlformats.org/officeDocument/2006/relationships/image" Target="../media/image21.gif"/><Relationship Id="rId3" Type="http://schemas.openxmlformats.org/officeDocument/2006/relationships/image" Target="../media/image16.wmf"/><Relationship Id="rId7" Type="http://schemas.openxmlformats.org/officeDocument/2006/relationships/image" Target="../media/image20.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jpeg"/><Relationship Id="rId4" Type="http://schemas.openxmlformats.org/officeDocument/2006/relationships/image" Target="../media/image17.png"/><Relationship Id="rId9" Type="http://schemas.openxmlformats.org/officeDocument/2006/relationships/image" Target="../media/image22.wmf"/></Relationships>
</file>

<file path=ppt/slides/_rels/slide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25.png"/><Relationship Id="rId4" Type="http://schemas.openxmlformats.org/officeDocument/2006/relationships/image" Target="../media/image24.gif"/></Relationships>
</file>

<file path=ppt/slides/_rels/slide8.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7.wmf"/></Relationships>
</file>

<file path=ppt/slides/_rels/slide9.xml.rels><?xml version="1.0" encoding="UTF-8" standalone="yes"?>
<Relationships xmlns="http://schemas.openxmlformats.org/package/2006/relationships"><Relationship Id="rId3" Type="http://schemas.openxmlformats.org/officeDocument/2006/relationships/hyperlink" Target="http://www.ucop.edu/riskmgt/faq/faq_genemplauto.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29.wmf"/><Relationship Id="rId4" Type="http://schemas.openxmlformats.org/officeDocument/2006/relationships/image" Target="../media/image28.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066800" y="2743200"/>
            <a:ext cx="7543800" cy="1470025"/>
          </a:xfrm>
        </p:spPr>
        <p:txBody>
          <a:bodyPr/>
          <a:lstStyle/>
          <a:p>
            <a:pPr algn="r"/>
            <a:r>
              <a:rPr lang="en-US" sz="4000" dirty="0">
                <a:solidFill>
                  <a:srgbClr val="3333CC"/>
                </a:solidFill>
              </a:rPr>
              <a:t>   </a:t>
            </a:r>
            <a:r>
              <a:rPr lang="en-US" sz="4800" b="1" dirty="0">
                <a:solidFill>
                  <a:srgbClr val="3333CC"/>
                </a:solidFill>
              </a:rPr>
              <a:t>Be Smart About Driving</a:t>
            </a:r>
          </a:p>
        </p:txBody>
      </p:sp>
      <p:pic>
        <p:nvPicPr>
          <p:cNvPr id="2074" name="Picture 26" descr="CRW_1883"/>
          <p:cNvPicPr>
            <a:picLocks noChangeAspect="1" noChangeArrowheads="1"/>
          </p:cNvPicPr>
          <p:nvPr/>
        </p:nvPicPr>
        <p:blipFill>
          <a:blip r:embed="rId3" cstate="print"/>
          <a:srcRect/>
          <a:stretch>
            <a:fillRect/>
          </a:stretch>
        </p:blipFill>
        <p:spPr bwMode="auto">
          <a:xfrm>
            <a:off x="5334000" y="304800"/>
            <a:ext cx="3562350" cy="1171575"/>
          </a:xfrm>
          <a:prstGeom prst="rect">
            <a:avLst/>
          </a:prstGeom>
          <a:noFill/>
        </p:spPr>
      </p:pic>
      <p:pic>
        <p:nvPicPr>
          <p:cNvPr id="2076" name="Picture 28" descr="traffic_signals"/>
          <p:cNvPicPr>
            <a:picLocks noChangeAspect="1" noChangeArrowheads="1"/>
          </p:cNvPicPr>
          <p:nvPr/>
        </p:nvPicPr>
        <p:blipFill>
          <a:blip r:embed="rId4" cstate="print"/>
          <a:srcRect/>
          <a:stretch>
            <a:fillRect/>
          </a:stretch>
        </p:blipFill>
        <p:spPr bwMode="auto">
          <a:xfrm>
            <a:off x="762000" y="381000"/>
            <a:ext cx="714375" cy="2133600"/>
          </a:xfrm>
          <a:prstGeom prst="rect">
            <a:avLst/>
          </a:prstGeom>
          <a:noFill/>
        </p:spPr>
      </p:pic>
      <p:pic>
        <p:nvPicPr>
          <p:cNvPr id="2079" name="Picture 31" descr="MCj04298950000[1]"/>
          <p:cNvPicPr>
            <a:picLocks noChangeAspect="1" noChangeArrowheads="1"/>
          </p:cNvPicPr>
          <p:nvPr/>
        </p:nvPicPr>
        <p:blipFill>
          <a:blip r:embed="rId5" cstate="print"/>
          <a:srcRect/>
          <a:stretch>
            <a:fillRect/>
          </a:stretch>
        </p:blipFill>
        <p:spPr bwMode="auto">
          <a:xfrm>
            <a:off x="6781800" y="4191000"/>
            <a:ext cx="1866900" cy="1866900"/>
          </a:xfrm>
          <a:prstGeom prst="rect">
            <a:avLst/>
          </a:prstGeom>
          <a:noFill/>
        </p:spPr>
      </p:pic>
      <p:sp>
        <p:nvSpPr>
          <p:cNvPr id="2082" name="Text Box 34"/>
          <p:cNvSpPr txBox="1">
            <a:spLocks noChangeArrowheads="1"/>
          </p:cNvSpPr>
          <p:nvPr/>
        </p:nvSpPr>
        <p:spPr bwMode="auto">
          <a:xfrm>
            <a:off x="1066800" y="6172200"/>
            <a:ext cx="6477000" cy="238125"/>
          </a:xfrm>
          <a:prstGeom prst="rect">
            <a:avLst/>
          </a:prstGeom>
          <a:noFill/>
          <a:ln w="9525">
            <a:noFill/>
            <a:miter lim="800000"/>
            <a:headEnd/>
            <a:tailEnd/>
          </a:ln>
          <a:effectLst/>
        </p:spPr>
        <p:txBody>
          <a:bodyPr>
            <a:spAutoFit/>
          </a:bodyPr>
          <a:lstStyle/>
          <a:p>
            <a:pPr algn="ctr">
              <a:lnSpc>
                <a:spcPct val="80000"/>
              </a:lnSpc>
              <a:spcBef>
                <a:spcPct val="20000"/>
              </a:spcBef>
            </a:pPr>
            <a:r>
              <a:rPr lang="en-US" sz="1200" b="1" dirty="0" smtClean="0"/>
              <a:t>Developed by Karen Hsi, </a:t>
            </a:r>
            <a:r>
              <a:rPr lang="en-US" sz="1200" b="1" dirty="0"/>
              <a:t>UCOP </a:t>
            </a:r>
            <a:r>
              <a:rPr lang="en-US" sz="1200" b="1" dirty="0" smtClean="0"/>
              <a:t>Intern</a:t>
            </a:r>
            <a:endParaRPr lang="en-US" sz="1200" b="1" dirty="0"/>
          </a:p>
        </p:txBody>
      </p:sp>
      <p:pic>
        <p:nvPicPr>
          <p:cNvPr id="2084" name="Picture 36" descr="tn00660_[1]"/>
          <p:cNvPicPr>
            <a:picLocks noChangeAspect="1" noChangeArrowheads="1"/>
          </p:cNvPicPr>
          <p:nvPr/>
        </p:nvPicPr>
        <p:blipFill>
          <a:blip r:embed="rId6" cstate="print"/>
          <a:srcRect/>
          <a:stretch>
            <a:fillRect/>
          </a:stretch>
        </p:blipFill>
        <p:spPr bwMode="auto">
          <a:xfrm>
            <a:off x="228600" y="4038600"/>
            <a:ext cx="3352800" cy="19304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sz="4000" dirty="0" smtClean="0">
                <a:solidFill>
                  <a:schemeClr val="accent2"/>
                </a:solidFill>
              </a:rPr>
              <a:t>Primary Insurance Coverage</a:t>
            </a:r>
            <a:endParaRPr lang="en-US" sz="4000" dirty="0">
              <a:solidFill>
                <a:schemeClr val="accent2"/>
              </a:solidFill>
            </a:endParaRPr>
          </a:p>
        </p:txBody>
      </p:sp>
      <p:sp>
        <p:nvSpPr>
          <p:cNvPr id="75779" name="Rectangle 3"/>
          <p:cNvSpPr>
            <a:spLocks noGrp="1" noChangeArrowheads="1"/>
          </p:cNvSpPr>
          <p:nvPr>
            <p:ph type="body" idx="1"/>
          </p:nvPr>
        </p:nvSpPr>
        <p:spPr>
          <a:xfrm>
            <a:off x="152400" y="1219200"/>
            <a:ext cx="8153400" cy="5410200"/>
          </a:xfrm>
        </p:spPr>
        <p:txBody>
          <a:bodyPr/>
          <a:lstStyle/>
          <a:p>
            <a:pPr>
              <a:lnSpc>
                <a:spcPct val="90000"/>
              </a:lnSpc>
              <a:buNone/>
            </a:pPr>
            <a:r>
              <a:rPr lang="en-US" sz="2600" dirty="0" smtClean="0"/>
              <a:t>If you get into an accident on UC Business, insurance coverage depends on the vehicle you are driving.</a:t>
            </a:r>
          </a:p>
          <a:p>
            <a:pPr>
              <a:lnSpc>
                <a:spcPct val="90000"/>
              </a:lnSpc>
              <a:buNone/>
            </a:pPr>
            <a:endParaRPr lang="en-US" sz="2600" dirty="0" smtClean="0"/>
          </a:p>
          <a:p>
            <a:pPr>
              <a:lnSpc>
                <a:spcPct val="90000"/>
              </a:lnSpc>
            </a:pPr>
            <a:r>
              <a:rPr lang="en-US" sz="2600" dirty="0" smtClean="0"/>
              <a:t>UC Rental Vehicle- Rental Car Co.’s Insurance</a:t>
            </a:r>
          </a:p>
          <a:p>
            <a:pPr>
              <a:lnSpc>
                <a:spcPct val="90000"/>
              </a:lnSpc>
              <a:buNone/>
            </a:pPr>
            <a:r>
              <a:rPr lang="en-US" sz="2600" dirty="0" smtClean="0"/>
              <a:t>	- Using Corporate ID number</a:t>
            </a:r>
          </a:p>
          <a:p>
            <a:pPr>
              <a:lnSpc>
                <a:spcPct val="90000"/>
              </a:lnSpc>
              <a:buNone/>
            </a:pPr>
            <a:r>
              <a:rPr lang="en-US" sz="2600" dirty="0" smtClean="0"/>
              <a:t>	- UC Price Rate</a:t>
            </a:r>
          </a:p>
          <a:p>
            <a:pPr>
              <a:lnSpc>
                <a:spcPct val="90000"/>
              </a:lnSpc>
            </a:pPr>
            <a:r>
              <a:rPr lang="en-US" sz="2600" dirty="0" smtClean="0"/>
              <a:t>Personal Vehicle- Personal Insurance Carrier</a:t>
            </a:r>
          </a:p>
          <a:p>
            <a:pPr>
              <a:lnSpc>
                <a:spcPct val="90000"/>
              </a:lnSpc>
              <a:buNone/>
            </a:pPr>
            <a:r>
              <a:rPr lang="en-US" sz="2600" dirty="0" smtClean="0">
                <a:solidFill>
                  <a:srgbClr val="C00000"/>
                </a:solidFill>
              </a:rPr>
              <a:t>	- UC Department can only pay the first $500 or the amount of deductible</a:t>
            </a:r>
          </a:p>
          <a:p>
            <a:pPr>
              <a:lnSpc>
                <a:spcPct val="90000"/>
              </a:lnSpc>
              <a:buNone/>
            </a:pPr>
            <a:endParaRPr lang="en-US" sz="2600" dirty="0" smtClean="0">
              <a:solidFill>
                <a:srgbClr val="C00000"/>
              </a:solidFill>
            </a:endParaRPr>
          </a:p>
          <a:p>
            <a:pPr>
              <a:lnSpc>
                <a:spcPct val="90000"/>
              </a:lnSpc>
              <a:buNone/>
            </a:pPr>
            <a:endParaRPr lang="en-US" sz="2600" dirty="0" smtClean="0">
              <a:solidFill>
                <a:srgbClr val="C00000"/>
              </a:solidFill>
            </a:endParaRPr>
          </a:p>
          <a:p>
            <a:pPr>
              <a:lnSpc>
                <a:spcPct val="90000"/>
              </a:lnSpc>
              <a:buNone/>
            </a:pPr>
            <a:endParaRPr lang="en-US" sz="2600" dirty="0" smtClean="0">
              <a:solidFill>
                <a:srgbClr val="C00000"/>
              </a:solidFill>
            </a:endParaRPr>
          </a:p>
          <a:p>
            <a:pPr>
              <a:lnSpc>
                <a:spcPct val="90000"/>
              </a:lnSpc>
              <a:buNone/>
            </a:pPr>
            <a:endParaRPr lang="en-US" sz="2600" dirty="0" smtClean="0">
              <a:solidFill>
                <a:srgbClr val="C00000"/>
              </a:solidFill>
            </a:endParaRPr>
          </a:p>
        </p:txBody>
      </p:sp>
      <p:pic>
        <p:nvPicPr>
          <p:cNvPr id="1026" name="Picture 2" descr="C:\Documents and Settings\khsi\My Documents\My Pictures\car-insurance-online.jpg"/>
          <p:cNvPicPr>
            <a:picLocks noChangeAspect="1" noChangeArrowheads="1"/>
          </p:cNvPicPr>
          <p:nvPr/>
        </p:nvPicPr>
        <p:blipFill>
          <a:blip r:embed="rId3" cstate="print"/>
          <a:srcRect/>
          <a:stretch>
            <a:fillRect/>
          </a:stretch>
        </p:blipFill>
        <p:spPr bwMode="auto">
          <a:xfrm>
            <a:off x="4038600" y="4724400"/>
            <a:ext cx="1905000" cy="19050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533400" y="152400"/>
            <a:ext cx="8229600" cy="1143000"/>
          </a:xfrm>
        </p:spPr>
        <p:txBody>
          <a:bodyPr/>
          <a:lstStyle/>
          <a:p>
            <a:r>
              <a:rPr lang="en-US" b="1" dirty="0"/>
              <a:t>Be Safe, Be Courteous</a:t>
            </a:r>
          </a:p>
        </p:txBody>
      </p:sp>
      <p:sp>
        <p:nvSpPr>
          <p:cNvPr id="28675" name="Rectangle 3"/>
          <p:cNvSpPr>
            <a:spLocks noGrp="1" noChangeArrowheads="1"/>
          </p:cNvSpPr>
          <p:nvPr>
            <p:ph type="body" idx="1"/>
          </p:nvPr>
        </p:nvSpPr>
        <p:spPr>
          <a:xfrm>
            <a:off x="457200" y="2514600"/>
            <a:ext cx="8229600" cy="2438400"/>
          </a:xfrm>
        </p:spPr>
        <p:txBody>
          <a:bodyPr/>
          <a:lstStyle/>
          <a:p>
            <a:pPr algn="ctr">
              <a:buFontTx/>
              <a:buNone/>
            </a:pPr>
            <a:r>
              <a:rPr lang="en-US" dirty="0">
                <a:solidFill>
                  <a:srgbClr val="660066"/>
                </a:solidFill>
              </a:rPr>
              <a:t>	</a:t>
            </a:r>
            <a:r>
              <a:rPr lang="en-US" b="1" dirty="0">
                <a:solidFill>
                  <a:srgbClr val="660066"/>
                </a:solidFill>
              </a:rPr>
              <a:t>The 30 seconds you save by speeding is not worth getting into a crash. Slow down and give yourself plenty of time to get to your destination</a:t>
            </a:r>
          </a:p>
        </p:txBody>
      </p:sp>
      <p:pic>
        <p:nvPicPr>
          <p:cNvPr id="28679" name="Picture 7" descr="MCj03617260000[1]"/>
          <p:cNvPicPr>
            <a:picLocks noChangeAspect="1" noChangeArrowheads="1"/>
          </p:cNvPicPr>
          <p:nvPr/>
        </p:nvPicPr>
        <p:blipFill>
          <a:blip r:embed="rId3" cstate="print"/>
          <a:srcRect/>
          <a:stretch>
            <a:fillRect/>
          </a:stretch>
        </p:blipFill>
        <p:spPr bwMode="auto">
          <a:xfrm>
            <a:off x="304800" y="304800"/>
            <a:ext cx="1238250" cy="1600200"/>
          </a:xfrm>
          <a:prstGeom prst="rect">
            <a:avLst/>
          </a:prstGeom>
          <a:noFill/>
        </p:spPr>
      </p:pic>
      <p:pic>
        <p:nvPicPr>
          <p:cNvPr id="6" name="Picture 7" descr="MCj03617260000[1]"/>
          <p:cNvPicPr>
            <a:picLocks noChangeAspect="1" noChangeArrowheads="1"/>
          </p:cNvPicPr>
          <p:nvPr/>
        </p:nvPicPr>
        <p:blipFill>
          <a:blip r:embed="rId3" cstate="print"/>
          <a:srcRect/>
          <a:stretch>
            <a:fillRect/>
          </a:stretch>
        </p:blipFill>
        <p:spPr bwMode="auto">
          <a:xfrm>
            <a:off x="7543800" y="304800"/>
            <a:ext cx="1238250" cy="16002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3600" i="1" dirty="0" smtClean="0">
                <a:ln>
                  <a:solidFill>
                    <a:srgbClr val="FFFF00"/>
                  </a:solidFill>
                </a:ln>
                <a:solidFill>
                  <a:srgbClr val="0029CB"/>
                </a:solidFill>
              </a:rPr>
              <a:t>A “Reality” Check</a:t>
            </a:r>
            <a:endParaRPr lang="en-US" sz="3600" i="1" dirty="0">
              <a:ln>
                <a:solidFill>
                  <a:srgbClr val="FFFF00"/>
                </a:solidFill>
              </a:ln>
              <a:solidFill>
                <a:srgbClr val="0029CB"/>
              </a:solidFill>
            </a:endParaRPr>
          </a:p>
        </p:txBody>
      </p:sp>
      <p:sp>
        <p:nvSpPr>
          <p:cNvPr id="6" name="Content Placeholder 5"/>
          <p:cNvSpPr>
            <a:spLocks noGrp="1"/>
          </p:cNvSpPr>
          <p:nvPr>
            <p:ph idx="1"/>
          </p:nvPr>
        </p:nvSpPr>
        <p:spPr/>
        <p:txBody>
          <a:bodyPr/>
          <a:lstStyle/>
          <a:p>
            <a:pPr>
              <a:buFont typeface="Arial" pitchFamily="34" charset="0"/>
              <a:buChar char="•"/>
            </a:pPr>
            <a:endParaRPr lang="en-US" sz="800" dirty="0" smtClean="0"/>
          </a:p>
          <a:p>
            <a:pPr>
              <a:buFont typeface="Arial" pitchFamily="34" charset="0"/>
              <a:buChar char="•"/>
            </a:pPr>
            <a:r>
              <a:rPr lang="en-US" dirty="0" smtClean="0"/>
              <a:t>   </a:t>
            </a:r>
            <a:r>
              <a:rPr lang="en-US" sz="2000" b="1" dirty="0" smtClean="0"/>
              <a:t>Every 12 minutes </a:t>
            </a:r>
            <a:r>
              <a:rPr lang="en-US" sz="2000" b="1" i="1" dirty="0" smtClean="0"/>
              <a:t>someone dies in a motor vehicle crash</a:t>
            </a:r>
          </a:p>
          <a:p>
            <a:pPr>
              <a:buFont typeface="Arial" pitchFamily="34" charset="0"/>
              <a:buChar char="•"/>
            </a:pPr>
            <a:r>
              <a:rPr lang="en-US" dirty="0" smtClean="0"/>
              <a:t>   </a:t>
            </a:r>
            <a:r>
              <a:rPr lang="en-US" sz="2000" b="1" dirty="0" smtClean="0"/>
              <a:t>Every ten seconds </a:t>
            </a:r>
            <a:r>
              <a:rPr lang="en-US" sz="2000" b="1" i="1" dirty="0" smtClean="0"/>
              <a:t>a vehicle-related injury occurs</a:t>
            </a:r>
          </a:p>
          <a:p>
            <a:pPr>
              <a:buFont typeface="Arial" pitchFamily="34" charset="0"/>
              <a:buChar char="•"/>
            </a:pPr>
            <a:r>
              <a:rPr lang="en-US" dirty="0" smtClean="0"/>
              <a:t>   </a:t>
            </a:r>
            <a:r>
              <a:rPr lang="en-US" sz="2000" b="1" dirty="0" smtClean="0"/>
              <a:t>Every five seconds </a:t>
            </a:r>
            <a:r>
              <a:rPr lang="en-US" sz="2000" b="1" i="1" dirty="0" smtClean="0"/>
              <a:t>a vehicle collision occurs</a:t>
            </a:r>
          </a:p>
          <a:p>
            <a:pPr>
              <a:buFont typeface="Arial" pitchFamily="34" charset="0"/>
              <a:buChar char="•"/>
            </a:pPr>
            <a:r>
              <a:rPr lang="en-US" dirty="0" smtClean="0"/>
              <a:t>   </a:t>
            </a:r>
            <a:r>
              <a:rPr lang="en-US" sz="2000" b="1" dirty="0" smtClean="0"/>
              <a:t>Vehicle collisions </a:t>
            </a:r>
            <a:r>
              <a:rPr lang="en-US" sz="2000" b="1" i="1" dirty="0" smtClean="0"/>
              <a:t>are the Number 1 cause of work-related </a:t>
            </a:r>
          </a:p>
          <a:p>
            <a:pPr>
              <a:spcBef>
                <a:spcPts val="0"/>
              </a:spcBef>
            </a:pPr>
            <a:r>
              <a:rPr lang="en-US" sz="2000" b="1" i="1" dirty="0" smtClean="0"/>
              <a:t>    deaths in the U.S.</a:t>
            </a:r>
          </a:p>
          <a:p>
            <a:pPr>
              <a:spcBef>
                <a:spcPts val="0"/>
              </a:spcBef>
            </a:pPr>
            <a:endParaRPr lang="en-US" sz="2000" b="1" i="1" dirty="0" smtClean="0"/>
          </a:p>
          <a:p>
            <a:pPr>
              <a:spcBef>
                <a:spcPts val="0"/>
              </a:spcBef>
            </a:pPr>
            <a:r>
              <a:rPr lang="en-US" sz="2400" b="1" i="1" dirty="0" smtClean="0"/>
              <a:t>            </a:t>
            </a:r>
            <a:r>
              <a:rPr lang="en-US" sz="2400" b="1" i="1" dirty="0" smtClean="0">
                <a:ln>
                  <a:solidFill>
                    <a:schemeClr val="tx1"/>
                  </a:solidFill>
                </a:ln>
                <a:solidFill>
                  <a:srgbClr val="FF0000"/>
                </a:solidFill>
              </a:rPr>
              <a:t>ALMOST ALL OF THEM ARE PREVENTABLE….</a:t>
            </a:r>
            <a:endParaRPr lang="en-US" sz="2400" b="1" i="1" dirty="0">
              <a:ln>
                <a:solidFill>
                  <a:schemeClr val="tx1"/>
                </a:solidFill>
              </a:ln>
              <a:solidFill>
                <a:srgbClr val="FF0000"/>
              </a:solidFill>
            </a:endParaRPr>
          </a:p>
        </p:txBody>
      </p:sp>
      <p:sp>
        <p:nvSpPr>
          <p:cNvPr id="4" name="Slide Number Placeholder 3"/>
          <p:cNvSpPr>
            <a:spLocks noGrp="1"/>
          </p:cNvSpPr>
          <p:nvPr>
            <p:ph type="sldNum" sz="quarter" idx="4294967295"/>
          </p:nvPr>
        </p:nvSpPr>
        <p:spPr>
          <a:xfrm>
            <a:off x="7010400" y="6411913"/>
            <a:ext cx="2133600" cy="365125"/>
          </a:xfrm>
          <a:prstGeom prst="rect">
            <a:avLst/>
          </a:prstGeom>
        </p:spPr>
        <p:txBody>
          <a:bodyPr/>
          <a:lstStyle/>
          <a:p>
            <a:pPr>
              <a:defRPr/>
            </a:pPr>
            <a:fld id="{8F17BF92-7AD4-4F91-BD0E-258D3CC6757C}" type="slidenum">
              <a:rPr lang="en-US" smtClean="0"/>
              <a:pPr>
                <a:defRPr/>
              </a:pPr>
              <a:t>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p:cTn id="7" dur="1000" fill="hold"/>
                                        <p:tgtEl>
                                          <p:spTgt spid="6">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6">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6">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6">
                                            <p:txEl>
                                              <p:pRg st="2" end="2"/>
                                            </p:txEl>
                                          </p:spTgt>
                                        </p:tgtEl>
                                        <p:attrNameLst>
                                          <p:attrName>style.visibility</p:attrName>
                                        </p:attrNameLst>
                                      </p:cBhvr>
                                      <p:to>
                                        <p:strVal val="visible"/>
                                      </p:to>
                                    </p:set>
                                    <p:anim calcmode="lin" valueType="num">
                                      <p:cBhvr>
                                        <p:cTn id="14" dur="1000" fill="hold"/>
                                        <p:tgtEl>
                                          <p:spTgt spid="6">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6">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6">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anim calcmode="lin" valueType="num">
                                      <p:cBhvr>
                                        <p:cTn id="21" dur="1000" fill="hold"/>
                                        <p:tgtEl>
                                          <p:spTgt spid="6">
                                            <p:txEl>
                                              <p:pRg st="3" end="3"/>
                                            </p:txEl>
                                          </p:spTgt>
                                        </p:tgtEl>
                                        <p:attrNameLst>
                                          <p:attrName>ppt_w</p:attrName>
                                        </p:attrNameLst>
                                      </p:cBhvr>
                                      <p:tavLst>
                                        <p:tav tm="0">
                                          <p:val>
                                            <p:strVal val="#ppt_w*0.70"/>
                                          </p:val>
                                        </p:tav>
                                        <p:tav tm="100000">
                                          <p:val>
                                            <p:strVal val="#ppt_w"/>
                                          </p:val>
                                        </p:tav>
                                      </p:tavLst>
                                    </p:anim>
                                    <p:anim calcmode="lin" valueType="num">
                                      <p:cBhvr>
                                        <p:cTn id="22" dur="1000" fill="hold"/>
                                        <p:tgtEl>
                                          <p:spTgt spid="6">
                                            <p:txEl>
                                              <p:pRg st="3" end="3"/>
                                            </p:txEl>
                                          </p:spTgt>
                                        </p:tgtEl>
                                        <p:attrNameLst>
                                          <p:attrName>ppt_h</p:attrName>
                                        </p:attrNameLst>
                                      </p:cBhvr>
                                      <p:tavLst>
                                        <p:tav tm="0">
                                          <p:val>
                                            <p:strVal val="#ppt_h"/>
                                          </p:val>
                                        </p:tav>
                                        <p:tav tm="100000">
                                          <p:val>
                                            <p:strVal val="#ppt_h"/>
                                          </p:val>
                                        </p:tav>
                                      </p:tavLst>
                                    </p:anim>
                                    <p:animEffect transition="in" filter="fade">
                                      <p:cBhvr>
                                        <p:cTn id="23" dur="1000"/>
                                        <p:tgtEl>
                                          <p:spTgt spid="6">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6">
                                            <p:txEl>
                                              <p:pRg st="4" end="4"/>
                                            </p:txEl>
                                          </p:spTgt>
                                        </p:tgtEl>
                                        <p:attrNameLst>
                                          <p:attrName>style.visibility</p:attrName>
                                        </p:attrNameLst>
                                      </p:cBhvr>
                                      <p:to>
                                        <p:strVal val="visible"/>
                                      </p:to>
                                    </p:set>
                                    <p:anim calcmode="lin" valueType="num">
                                      <p:cBhvr>
                                        <p:cTn id="28" dur="1000" fill="hold"/>
                                        <p:tgtEl>
                                          <p:spTgt spid="6">
                                            <p:txEl>
                                              <p:pRg st="4" end="4"/>
                                            </p:txEl>
                                          </p:spTgt>
                                        </p:tgtEl>
                                        <p:attrNameLst>
                                          <p:attrName>ppt_w</p:attrName>
                                        </p:attrNameLst>
                                      </p:cBhvr>
                                      <p:tavLst>
                                        <p:tav tm="0">
                                          <p:val>
                                            <p:strVal val="#ppt_w*0.70"/>
                                          </p:val>
                                        </p:tav>
                                        <p:tav tm="100000">
                                          <p:val>
                                            <p:strVal val="#ppt_w"/>
                                          </p:val>
                                        </p:tav>
                                      </p:tavLst>
                                    </p:anim>
                                    <p:anim calcmode="lin" valueType="num">
                                      <p:cBhvr>
                                        <p:cTn id="29" dur="1000" fill="hold"/>
                                        <p:tgtEl>
                                          <p:spTgt spid="6">
                                            <p:txEl>
                                              <p:pRg st="4" end="4"/>
                                            </p:txEl>
                                          </p:spTgt>
                                        </p:tgtEl>
                                        <p:attrNameLst>
                                          <p:attrName>ppt_h</p:attrName>
                                        </p:attrNameLst>
                                      </p:cBhvr>
                                      <p:tavLst>
                                        <p:tav tm="0">
                                          <p:val>
                                            <p:strVal val="#ppt_h"/>
                                          </p:val>
                                        </p:tav>
                                        <p:tav tm="100000">
                                          <p:val>
                                            <p:strVal val="#ppt_h"/>
                                          </p:val>
                                        </p:tav>
                                      </p:tavLst>
                                    </p:anim>
                                    <p:animEffect transition="in" filter="fade">
                                      <p:cBhvr>
                                        <p:cTn id="30" dur="1000"/>
                                        <p:tgtEl>
                                          <p:spTgt spid="6">
                                            <p:txEl>
                                              <p:pRg st="4" end="4"/>
                                            </p:txEl>
                                          </p:spTgt>
                                        </p:tgtEl>
                                      </p:cBhvr>
                                    </p:animEffect>
                                  </p:childTnLst>
                                </p:cTn>
                              </p:par>
                              <p:par>
                                <p:cTn id="31" presetID="55" presetClass="entr" presetSubtype="0" fill="hold" nodeType="withEffect">
                                  <p:stCondLst>
                                    <p:cond delay="0"/>
                                  </p:stCondLst>
                                  <p:childTnLst>
                                    <p:set>
                                      <p:cBhvr>
                                        <p:cTn id="32" dur="1" fill="hold">
                                          <p:stCondLst>
                                            <p:cond delay="0"/>
                                          </p:stCondLst>
                                        </p:cTn>
                                        <p:tgtEl>
                                          <p:spTgt spid="6">
                                            <p:txEl>
                                              <p:pRg st="5" end="5"/>
                                            </p:txEl>
                                          </p:spTgt>
                                        </p:tgtEl>
                                        <p:attrNameLst>
                                          <p:attrName>style.visibility</p:attrName>
                                        </p:attrNameLst>
                                      </p:cBhvr>
                                      <p:to>
                                        <p:strVal val="visible"/>
                                      </p:to>
                                    </p:set>
                                    <p:anim calcmode="lin" valueType="num">
                                      <p:cBhvr>
                                        <p:cTn id="33" dur="1000" fill="hold"/>
                                        <p:tgtEl>
                                          <p:spTgt spid="6">
                                            <p:txEl>
                                              <p:pRg st="5" end="5"/>
                                            </p:txEl>
                                          </p:spTgt>
                                        </p:tgtEl>
                                        <p:attrNameLst>
                                          <p:attrName>ppt_w</p:attrName>
                                        </p:attrNameLst>
                                      </p:cBhvr>
                                      <p:tavLst>
                                        <p:tav tm="0">
                                          <p:val>
                                            <p:strVal val="#ppt_w*0.70"/>
                                          </p:val>
                                        </p:tav>
                                        <p:tav tm="100000">
                                          <p:val>
                                            <p:strVal val="#ppt_w"/>
                                          </p:val>
                                        </p:tav>
                                      </p:tavLst>
                                    </p:anim>
                                    <p:anim calcmode="lin" valueType="num">
                                      <p:cBhvr>
                                        <p:cTn id="34" dur="1000" fill="hold"/>
                                        <p:tgtEl>
                                          <p:spTgt spid="6">
                                            <p:txEl>
                                              <p:pRg st="5" end="5"/>
                                            </p:txEl>
                                          </p:spTgt>
                                        </p:tgtEl>
                                        <p:attrNameLst>
                                          <p:attrName>ppt_h</p:attrName>
                                        </p:attrNameLst>
                                      </p:cBhvr>
                                      <p:tavLst>
                                        <p:tav tm="0">
                                          <p:val>
                                            <p:strVal val="#ppt_h"/>
                                          </p:val>
                                        </p:tav>
                                        <p:tav tm="100000">
                                          <p:val>
                                            <p:strVal val="#ppt_h"/>
                                          </p:val>
                                        </p:tav>
                                      </p:tavLst>
                                    </p:anim>
                                    <p:animEffect transition="in" filter="fade">
                                      <p:cBhvr>
                                        <p:cTn id="35" dur="1000"/>
                                        <p:tgtEl>
                                          <p:spTgt spid="6">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4" presetClass="entr" presetSubtype="0" fill="hold" nodeType="clickEffect">
                                  <p:stCondLst>
                                    <p:cond delay="0"/>
                                  </p:stCondLst>
                                  <p:childTnLst>
                                    <p:set>
                                      <p:cBhvr>
                                        <p:cTn id="39" dur="1" fill="hold">
                                          <p:stCondLst>
                                            <p:cond delay="0"/>
                                          </p:stCondLst>
                                        </p:cTn>
                                        <p:tgtEl>
                                          <p:spTgt spid="6">
                                            <p:txEl>
                                              <p:pRg st="7" end="7"/>
                                            </p:txEl>
                                          </p:spTgt>
                                        </p:tgtEl>
                                        <p:attrNameLst>
                                          <p:attrName>style.visibility</p:attrName>
                                        </p:attrNameLst>
                                      </p:cBhvr>
                                      <p:to>
                                        <p:strVal val="visible"/>
                                      </p:to>
                                    </p:set>
                                    <p:anim from="(-#ppt_w/2)" to="(#ppt_x)" calcmode="lin" valueType="num">
                                      <p:cBhvr>
                                        <p:cTn id="40" dur="600" fill="hold">
                                          <p:stCondLst>
                                            <p:cond delay="0"/>
                                          </p:stCondLst>
                                        </p:cTn>
                                        <p:tgtEl>
                                          <p:spTgt spid="6">
                                            <p:txEl>
                                              <p:pRg st="7" end="7"/>
                                            </p:txEl>
                                          </p:spTgt>
                                        </p:tgtEl>
                                        <p:attrNameLst>
                                          <p:attrName>ppt_x</p:attrName>
                                        </p:attrNameLst>
                                      </p:cBhvr>
                                    </p:anim>
                                    <p:anim from="0" to="-1.0" calcmode="lin" valueType="num">
                                      <p:cBhvr>
                                        <p:cTn id="41" dur="200" decel="50000" autoRev="1" fill="hold">
                                          <p:stCondLst>
                                            <p:cond delay="600"/>
                                          </p:stCondLst>
                                        </p:cTn>
                                        <p:tgtEl>
                                          <p:spTgt spid="6">
                                            <p:txEl>
                                              <p:pRg st="7" end="7"/>
                                            </p:txEl>
                                          </p:spTgt>
                                        </p:tgtEl>
                                        <p:attrNameLst>
                                          <p:attrName>xshear</p:attrName>
                                        </p:attrNameLst>
                                      </p:cBhvr>
                                    </p:anim>
                                    <p:animScale>
                                      <p:cBhvr>
                                        <p:cTn id="42" dur="200" decel="100000" autoRev="1" fill="hold">
                                          <p:stCondLst>
                                            <p:cond delay="600"/>
                                          </p:stCondLst>
                                        </p:cTn>
                                        <p:tgtEl>
                                          <p:spTgt spid="6">
                                            <p:txEl>
                                              <p:pRg st="7" end="7"/>
                                            </p:txEl>
                                          </p:spTgt>
                                        </p:tgtEl>
                                      </p:cBhvr>
                                      <p:from x="100000" y="100000"/>
                                      <p:to x="80000" y="100000"/>
                                    </p:animScale>
                                    <p:anim by="(#ppt_h/3+#ppt_w*0.1)" calcmode="lin" valueType="num">
                                      <p:cBhvr additive="sum">
                                        <p:cTn id="43" dur="200" decel="100000" autoRev="1" fill="hold">
                                          <p:stCondLst>
                                            <p:cond delay="600"/>
                                          </p:stCondLst>
                                        </p:cTn>
                                        <p:tgtEl>
                                          <p:spTgt spid="6">
                                            <p:txEl>
                                              <p:pRg st="7" end="7"/>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r>
              <a:rPr lang="en-US" dirty="0">
                <a:solidFill>
                  <a:srgbClr val="660066"/>
                </a:solidFill>
              </a:rPr>
              <a:t>Basics of Safe Driving</a:t>
            </a:r>
          </a:p>
        </p:txBody>
      </p:sp>
      <p:sp>
        <p:nvSpPr>
          <p:cNvPr id="3075" name="Rectangle 3"/>
          <p:cNvSpPr>
            <a:spLocks noGrp="1" noChangeArrowheads="1"/>
          </p:cNvSpPr>
          <p:nvPr>
            <p:ph type="body" idx="1"/>
          </p:nvPr>
        </p:nvSpPr>
        <p:spPr>
          <a:xfrm>
            <a:off x="304800" y="1219200"/>
            <a:ext cx="9067800" cy="5410200"/>
          </a:xfrm>
        </p:spPr>
        <p:txBody>
          <a:bodyPr/>
          <a:lstStyle/>
          <a:p>
            <a:pPr>
              <a:lnSpc>
                <a:spcPct val="90000"/>
              </a:lnSpc>
            </a:pPr>
            <a:r>
              <a:rPr lang="en-US" dirty="0"/>
              <a:t>Always wear a seatbelt</a:t>
            </a:r>
          </a:p>
          <a:p>
            <a:pPr>
              <a:lnSpc>
                <a:spcPct val="90000"/>
              </a:lnSpc>
            </a:pPr>
            <a:r>
              <a:rPr lang="en-US" dirty="0"/>
              <a:t>Adjust the seat and check mirrors </a:t>
            </a:r>
          </a:p>
          <a:p>
            <a:pPr>
              <a:lnSpc>
                <a:spcPct val="90000"/>
              </a:lnSpc>
            </a:pPr>
            <a:r>
              <a:rPr lang="en-US" dirty="0"/>
              <a:t>Pay attention</a:t>
            </a:r>
          </a:p>
          <a:p>
            <a:pPr>
              <a:lnSpc>
                <a:spcPct val="90000"/>
              </a:lnSpc>
            </a:pPr>
            <a:r>
              <a:rPr lang="en-US" dirty="0"/>
              <a:t>Do not </a:t>
            </a:r>
            <a:r>
              <a:rPr lang="en-US" dirty="0" smtClean="0"/>
              <a:t>talk/text </a:t>
            </a:r>
            <a:r>
              <a:rPr lang="en-US" dirty="0"/>
              <a:t>on the phone</a:t>
            </a:r>
          </a:p>
          <a:p>
            <a:pPr>
              <a:lnSpc>
                <a:spcPct val="90000"/>
              </a:lnSpc>
            </a:pPr>
            <a:r>
              <a:rPr lang="en-US" dirty="0"/>
              <a:t>Never drive impaired</a:t>
            </a:r>
          </a:p>
          <a:p>
            <a:pPr>
              <a:lnSpc>
                <a:spcPct val="90000"/>
              </a:lnSpc>
            </a:pPr>
            <a:r>
              <a:rPr lang="en-US" dirty="0"/>
              <a:t>Do not speed</a:t>
            </a:r>
          </a:p>
          <a:p>
            <a:pPr>
              <a:lnSpc>
                <a:spcPct val="90000"/>
              </a:lnSpc>
            </a:pPr>
            <a:r>
              <a:rPr lang="en-US" dirty="0"/>
              <a:t>Never run stop signs or red lights</a:t>
            </a:r>
          </a:p>
          <a:p>
            <a:pPr>
              <a:lnSpc>
                <a:spcPct val="90000"/>
              </a:lnSpc>
            </a:pPr>
            <a:r>
              <a:rPr lang="en-US" dirty="0"/>
              <a:t>Give pedestrians the right of way</a:t>
            </a:r>
          </a:p>
          <a:p>
            <a:pPr>
              <a:lnSpc>
                <a:spcPct val="90000"/>
              </a:lnSpc>
            </a:pPr>
            <a:r>
              <a:rPr lang="en-US" dirty="0"/>
              <a:t>Get rid of all other distractions</a:t>
            </a:r>
          </a:p>
          <a:p>
            <a:pPr>
              <a:lnSpc>
                <a:spcPct val="90000"/>
              </a:lnSpc>
            </a:pPr>
            <a:r>
              <a:rPr lang="en-US" dirty="0"/>
              <a:t>Look out for the other driver–Drive defensively</a:t>
            </a:r>
          </a:p>
        </p:txBody>
      </p:sp>
      <p:pic>
        <p:nvPicPr>
          <p:cNvPr id="3077" name="Picture 5" descr="MCj01991630000[1]"/>
          <p:cNvPicPr>
            <a:picLocks noChangeAspect="1" noChangeArrowheads="1"/>
          </p:cNvPicPr>
          <p:nvPr/>
        </p:nvPicPr>
        <p:blipFill>
          <a:blip r:embed="rId3" cstate="print"/>
          <a:srcRect/>
          <a:stretch>
            <a:fillRect/>
          </a:stretch>
        </p:blipFill>
        <p:spPr bwMode="auto">
          <a:xfrm>
            <a:off x="7848600" y="3429000"/>
            <a:ext cx="973138" cy="2155825"/>
          </a:xfrm>
          <a:prstGeom prst="rect">
            <a:avLst/>
          </a:prstGeom>
          <a:noFill/>
        </p:spPr>
      </p:pic>
      <p:pic>
        <p:nvPicPr>
          <p:cNvPr id="3080" name="Picture 8" descr="MCj04298950000[1]"/>
          <p:cNvPicPr>
            <a:picLocks noChangeAspect="1" noChangeArrowheads="1"/>
          </p:cNvPicPr>
          <p:nvPr/>
        </p:nvPicPr>
        <p:blipFill>
          <a:blip r:embed="rId4" cstate="print"/>
          <a:srcRect/>
          <a:stretch>
            <a:fillRect/>
          </a:stretch>
        </p:blipFill>
        <p:spPr bwMode="auto">
          <a:xfrm>
            <a:off x="457200" y="228600"/>
            <a:ext cx="990600" cy="990600"/>
          </a:xfrm>
          <a:prstGeom prst="rect">
            <a:avLst/>
          </a:prstGeom>
          <a:noFill/>
        </p:spPr>
      </p:pic>
      <p:pic>
        <p:nvPicPr>
          <p:cNvPr id="3089" name="Picture 17" descr="CIOT_2_color"/>
          <p:cNvPicPr>
            <a:picLocks noChangeAspect="1" noChangeArrowheads="1"/>
          </p:cNvPicPr>
          <p:nvPr/>
        </p:nvPicPr>
        <p:blipFill>
          <a:blip r:embed="rId5" cstate="print"/>
          <a:srcRect/>
          <a:stretch>
            <a:fillRect/>
          </a:stretch>
        </p:blipFill>
        <p:spPr bwMode="auto">
          <a:xfrm>
            <a:off x="7620000" y="990600"/>
            <a:ext cx="1146175" cy="1828800"/>
          </a:xfrm>
          <a:prstGeom prst="rect">
            <a:avLst/>
          </a:prstGeom>
          <a:noFill/>
        </p:spPr>
      </p:pic>
      <p:sp>
        <p:nvSpPr>
          <p:cNvPr id="3094" name="Text Box 22"/>
          <p:cNvSpPr txBox="1">
            <a:spLocks noChangeArrowheads="1"/>
          </p:cNvSpPr>
          <p:nvPr/>
        </p:nvSpPr>
        <p:spPr bwMode="auto">
          <a:xfrm>
            <a:off x="838200" y="5867400"/>
            <a:ext cx="7467600" cy="336550"/>
          </a:xfrm>
          <a:prstGeom prst="rect">
            <a:avLst/>
          </a:prstGeom>
          <a:noFill/>
          <a:ln w="9525">
            <a:noFill/>
            <a:miter lim="800000"/>
            <a:headEnd/>
            <a:tailEnd/>
          </a:ln>
          <a:effectLst/>
        </p:spPr>
        <p:txBody>
          <a:bodyPr>
            <a:spAutoFit/>
          </a:bodyPr>
          <a:lstStyle/>
          <a:p>
            <a:pPr>
              <a:spcBef>
                <a:spcPct val="50000"/>
              </a:spcBef>
            </a:pPr>
            <a:endParaRPr lang="en-US" sz="16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52400" y="228600"/>
            <a:ext cx="8839200" cy="1143000"/>
          </a:xfrm>
        </p:spPr>
        <p:txBody>
          <a:bodyPr/>
          <a:lstStyle/>
          <a:p>
            <a:r>
              <a:rPr lang="en-US" sz="4200" dirty="0">
                <a:solidFill>
                  <a:srgbClr val="993366"/>
                </a:solidFill>
              </a:rPr>
              <a:t>Avoid Becoming a Victim of a Break-In</a:t>
            </a:r>
          </a:p>
        </p:txBody>
      </p:sp>
      <p:sp>
        <p:nvSpPr>
          <p:cNvPr id="32771" name="Rectangle 3"/>
          <p:cNvSpPr>
            <a:spLocks noGrp="1" noChangeArrowheads="1"/>
          </p:cNvSpPr>
          <p:nvPr>
            <p:ph type="body" idx="1"/>
          </p:nvPr>
        </p:nvSpPr>
        <p:spPr>
          <a:xfrm>
            <a:off x="228600" y="1371600"/>
            <a:ext cx="8229600" cy="4525963"/>
          </a:xfrm>
        </p:spPr>
        <p:txBody>
          <a:bodyPr/>
          <a:lstStyle/>
          <a:p>
            <a:r>
              <a:rPr lang="en-US" u="sng">
                <a:solidFill>
                  <a:srgbClr val="993366"/>
                </a:solidFill>
              </a:rPr>
              <a:t>LOCK</a:t>
            </a:r>
            <a:r>
              <a:rPr lang="en-US">
                <a:solidFill>
                  <a:srgbClr val="993366"/>
                </a:solidFill>
              </a:rPr>
              <a:t> the doors and close the windows</a:t>
            </a:r>
          </a:p>
          <a:p>
            <a:r>
              <a:rPr lang="en-US">
                <a:solidFill>
                  <a:srgbClr val="993366"/>
                </a:solidFill>
              </a:rPr>
              <a:t>Do not leave valuables in plain view,</a:t>
            </a:r>
          </a:p>
          <a:p>
            <a:pPr>
              <a:buFontTx/>
              <a:buNone/>
            </a:pPr>
            <a:r>
              <a:rPr lang="en-US">
                <a:solidFill>
                  <a:srgbClr val="993366"/>
                </a:solidFill>
              </a:rPr>
              <a:t>	put them out of sight in the trunk</a:t>
            </a:r>
          </a:p>
          <a:p>
            <a:pPr>
              <a:buFontTx/>
              <a:buNone/>
            </a:pPr>
            <a:r>
              <a:rPr lang="en-US">
                <a:solidFill>
                  <a:srgbClr val="993366"/>
                </a:solidFill>
              </a:rPr>
              <a:t>	or under the seat</a:t>
            </a:r>
          </a:p>
          <a:p>
            <a:r>
              <a:rPr lang="en-US">
                <a:solidFill>
                  <a:srgbClr val="993366"/>
                </a:solidFill>
              </a:rPr>
              <a:t>Deter auto theft by using a steering </a:t>
            </a:r>
          </a:p>
          <a:p>
            <a:pPr>
              <a:buFontTx/>
              <a:buNone/>
            </a:pPr>
            <a:r>
              <a:rPr lang="en-US">
                <a:solidFill>
                  <a:srgbClr val="993366"/>
                </a:solidFill>
              </a:rPr>
              <a:t>	wheel club</a:t>
            </a:r>
          </a:p>
          <a:p>
            <a:endParaRPr lang="en-US">
              <a:solidFill>
                <a:srgbClr val="993366"/>
              </a:solidFill>
            </a:endParaRPr>
          </a:p>
        </p:txBody>
      </p:sp>
      <p:pic>
        <p:nvPicPr>
          <p:cNvPr id="32772" name="Picture 4" descr="untitledasdfd"/>
          <p:cNvPicPr>
            <a:picLocks noChangeAspect="1" noChangeArrowheads="1"/>
          </p:cNvPicPr>
          <p:nvPr/>
        </p:nvPicPr>
        <p:blipFill>
          <a:blip r:embed="rId3" cstate="print"/>
          <a:srcRect/>
          <a:stretch>
            <a:fillRect/>
          </a:stretch>
        </p:blipFill>
        <p:spPr bwMode="auto">
          <a:xfrm>
            <a:off x="7391400" y="2057400"/>
            <a:ext cx="1590675" cy="2057400"/>
          </a:xfrm>
          <a:prstGeom prst="rect">
            <a:avLst/>
          </a:prstGeom>
          <a:noFill/>
        </p:spPr>
      </p:pic>
      <p:pic>
        <p:nvPicPr>
          <p:cNvPr id="32773" name="Picture 5" descr="club"/>
          <p:cNvPicPr>
            <a:picLocks noChangeAspect="1" noChangeArrowheads="1"/>
          </p:cNvPicPr>
          <p:nvPr/>
        </p:nvPicPr>
        <p:blipFill>
          <a:blip r:embed="rId4" cstate="print"/>
          <a:srcRect/>
          <a:stretch>
            <a:fillRect/>
          </a:stretch>
        </p:blipFill>
        <p:spPr bwMode="auto">
          <a:xfrm>
            <a:off x="609600" y="4800600"/>
            <a:ext cx="2308764" cy="1676400"/>
          </a:xfrm>
          <a:prstGeom prst="rect">
            <a:avLst/>
          </a:prstGeom>
          <a:noFill/>
        </p:spPr>
      </p:pic>
      <p:sp>
        <p:nvSpPr>
          <p:cNvPr id="32775" name="Text Box 7"/>
          <p:cNvSpPr txBox="1">
            <a:spLocks noChangeArrowheads="1"/>
          </p:cNvSpPr>
          <p:nvPr/>
        </p:nvSpPr>
        <p:spPr bwMode="auto">
          <a:xfrm>
            <a:off x="3429000" y="4648200"/>
            <a:ext cx="5486400" cy="1552575"/>
          </a:xfrm>
          <a:prstGeom prst="rect">
            <a:avLst/>
          </a:prstGeom>
          <a:noFill/>
          <a:ln w="9525">
            <a:noFill/>
            <a:miter lim="800000"/>
            <a:headEnd/>
            <a:tailEnd/>
          </a:ln>
          <a:effectLst/>
        </p:spPr>
        <p:txBody>
          <a:bodyPr>
            <a:spAutoFit/>
          </a:bodyPr>
          <a:lstStyle/>
          <a:p>
            <a:pPr>
              <a:spcBef>
                <a:spcPct val="50000"/>
              </a:spcBef>
            </a:pPr>
            <a:r>
              <a:rPr lang="en-US" sz="2400"/>
              <a:t>Never leave your car running or leave the keys in the car unattended even for a minute.  Take the keys with you and lock the doors every time.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28600" y="0"/>
            <a:ext cx="8686800" cy="1143000"/>
          </a:xfrm>
        </p:spPr>
        <p:txBody>
          <a:bodyPr/>
          <a:lstStyle/>
          <a:p>
            <a:r>
              <a:rPr lang="en-US" sz="4000" dirty="0"/>
              <a:t>Don’t Compromise Safety for Comfort</a:t>
            </a:r>
          </a:p>
        </p:txBody>
      </p:sp>
      <p:sp>
        <p:nvSpPr>
          <p:cNvPr id="29699" name="Rectangle 3"/>
          <p:cNvSpPr>
            <a:spLocks noGrp="1" noChangeArrowheads="1"/>
          </p:cNvSpPr>
          <p:nvPr>
            <p:ph type="body" idx="1"/>
          </p:nvPr>
        </p:nvSpPr>
        <p:spPr>
          <a:xfrm>
            <a:off x="228600" y="1066800"/>
            <a:ext cx="8229600" cy="4525963"/>
          </a:xfrm>
        </p:spPr>
        <p:txBody>
          <a:bodyPr/>
          <a:lstStyle/>
          <a:p>
            <a:r>
              <a:rPr lang="en-US" sz="3000" dirty="0"/>
              <a:t>Set your head rest at the top of your ear level</a:t>
            </a:r>
          </a:p>
          <a:p>
            <a:r>
              <a:rPr lang="en-US" sz="3000" dirty="0"/>
              <a:t>Make sure your seat belt is properly secured</a:t>
            </a:r>
          </a:p>
          <a:p>
            <a:r>
              <a:rPr lang="en-US" sz="3000" dirty="0"/>
              <a:t>Adjust your seat to be in the </a:t>
            </a:r>
          </a:p>
          <a:p>
            <a:pPr>
              <a:buFontTx/>
              <a:buNone/>
            </a:pPr>
            <a:r>
              <a:rPr lang="en-US" sz="3000" dirty="0"/>
              <a:t>	upright position</a:t>
            </a:r>
          </a:p>
        </p:txBody>
      </p:sp>
      <p:pic>
        <p:nvPicPr>
          <p:cNvPr id="29700" name="Picture 4" descr="correct"/>
          <p:cNvPicPr>
            <a:picLocks noChangeAspect="1" noChangeArrowheads="1"/>
          </p:cNvPicPr>
          <p:nvPr/>
        </p:nvPicPr>
        <p:blipFill>
          <a:blip r:embed="rId3" cstate="print"/>
          <a:srcRect/>
          <a:stretch>
            <a:fillRect/>
          </a:stretch>
        </p:blipFill>
        <p:spPr bwMode="auto">
          <a:xfrm>
            <a:off x="6324600" y="2895600"/>
            <a:ext cx="1905000" cy="2228850"/>
          </a:xfrm>
          <a:prstGeom prst="rect">
            <a:avLst/>
          </a:prstGeom>
          <a:noFill/>
        </p:spPr>
      </p:pic>
      <p:sp>
        <p:nvSpPr>
          <p:cNvPr id="29701" name="Text Box 5"/>
          <p:cNvSpPr txBox="1">
            <a:spLocks noChangeArrowheads="1"/>
          </p:cNvSpPr>
          <p:nvPr/>
        </p:nvSpPr>
        <p:spPr bwMode="auto">
          <a:xfrm>
            <a:off x="5638800" y="2286000"/>
            <a:ext cx="3505200" cy="366713"/>
          </a:xfrm>
          <a:prstGeom prst="rect">
            <a:avLst/>
          </a:prstGeom>
          <a:noFill/>
          <a:ln w="9525">
            <a:noFill/>
            <a:miter lim="800000"/>
            <a:headEnd/>
            <a:tailEnd/>
          </a:ln>
          <a:effectLst/>
        </p:spPr>
        <p:txBody>
          <a:bodyPr>
            <a:spAutoFit/>
          </a:bodyPr>
          <a:lstStyle/>
          <a:p>
            <a:pPr>
              <a:spcBef>
                <a:spcPct val="50000"/>
              </a:spcBef>
            </a:pPr>
            <a:r>
              <a:rPr lang="en-US">
                <a:solidFill>
                  <a:srgbClr val="CC3300"/>
                </a:solidFill>
              </a:rPr>
              <a:t>correct way to wear a seat belt</a:t>
            </a:r>
          </a:p>
        </p:txBody>
      </p:sp>
      <p:pic>
        <p:nvPicPr>
          <p:cNvPr id="29702" name="Picture 6" descr="car_slouch"/>
          <p:cNvPicPr>
            <a:picLocks noChangeAspect="1" noChangeArrowheads="1"/>
          </p:cNvPicPr>
          <p:nvPr/>
        </p:nvPicPr>
        <p:blipFill>
          <a:blip r:embed="rId4" cstate="print"/>
          <a:srcRect/>
          <a:stretch>
            <a:fillRect/>
          </a:stretch>
        </p:blipFill>
        <p:spPr bwMode="auto">
          <a:xfrm>
            <a:off x="3505200" y="3733800"/>
            <a:ext cx="1676400" cy="2857500"/>
          </a:xfrm>
          <a:prstGeom prst="rect">
            <a:avLst/>
          </a:prstGeom>
          <a:noFill/>
        </p:spPr>
      </p:pic>
      <p:pic>
        <p:nvPicPr>
          <p:cNvPr id="29703" name="Picture 7" descr="car_good_posture"/>
          <p:cNvPicPr>
            <a:picLocks noChangeAspect="1" noChangeArrowheads="1"/>
          </p:cNvPicPr>
          <p:nvPr/>
        </p:nvPicPr>
        <p:blipFill>
          <a:blip r:embed="rId5" cstate="print"/>
          <a:srcRect/>
          <a:stretch>
            <a:fillRect/>
          </a:stretch>
        </p:blipFill>
        <p:spPr bwMode="auto">
          <a:xfrm>
            <a:off x="457200" y="3733800"/>
            <a:ext cx="2446338" cy="2895600"/>
          </a:xfrm>
          <a:prstGeom prst="rect">
            <a:avLst/>
          </a:prstGeom>
          <a:noFill/>
        </p:spPr>
      </p:pic>
      <p:sp>
        <p:nvSpPr>
          <p:cNvPr id="29706" name="Text Box 10"/>
          <p:cNvSpPr txBox="1">
            <a:spLocks noChangeArrowheads="1"/>
          </p:cNvSpPr>
          <p:nvPr/>
        </p:nvSpPr>
        <p:spPr bwMode="auto">
          <a:xfrm>
            <a:off x="838200" y="3200400"/>
            <a:ext cx="1828800" cy="366713"/>
          </a:xfrm>
          <a:prstGeom prst="rect">
            <a:avLst/>
          </a:prstGeom>
          <a:noFill/>
          <a:ln w="9525">
            <a:noFill/>
            <a:miter lim="800000"/>
            <a:headEnd/>
            <a:tailEnd/>
          </a:ln>
          <a:effectLst/>
        </p:spPr>
        <p:txBody>
          <a:bodyPr>
            <a:spAutoFit/>
          </a:bodyPr>
          <a:lstStyle/>
          <a:p>
            <a:pPr>
              <a:spcBef>
                <a:spcPct val="50000"/>
              </a:spcBef>
            </a:pPr>
            <a:r>
              <a:rPr lang="en-US">
                <a:solidFill>
                  <a:srgbClr val="CC3300"/>
                </a:solidFill>
              </a:rPr>
              <a:t>Sitting upright</a:t>
            </a:r>
          </a:p>
        </p:txBody>
      </p:sp>
      <p:sp>
        <p:nvSpPr>
          <p:cNvPr id="29707" name="Text Box 11"/>
          <p:cNvSpPr txBox="1">
            <a:spLocks noChangeArrowheads="1"/>
          </p:cNvSpPr>
          <p:nvPr/>
        </p:nvSpPr>
        <p:spPr bwMode="auto">
          <a:xfrm>
            <a:off x="3657600" y="3200400"/>
            <a:ext cx="1295400" cy="366713"/>
          </a:xfrm>
          <a:prstGeom prst="rect">
            <a:avLst/>
          </a:prstGeom>
          <a:noFill/>
          <a:ln w="9525">
            <a:noFill/>
            <a:miter lim="800000"/>
            <a:headEnd/>
            <a:tailEnd/>
          </a:ln>
          <a:effectLst/>
        </p:spPr>
        <p:txBody>
          <a:bodyPr>
            <a:spAutoFit/>
          </a:bodyPr>
          <a:lstStyle/>
          <a:p>
            <a:pPr>
              <a:spcBef>
                <a:spcPct val="50000"/>
              </a:spcBef>
            </a:pPr>
            <a:r>
              <a:rPr lang="en-US">
                <a:solidFill>
                  <a:srgbClr val="CC3300"/>
                </a:solidFill>
              </a:rPr>
              <a:t>Slouching </a:t>
            </a:r>
          </a:p>
        </p:txBody>
      </p:sp>
      <p:pic>
        <p:nvPicPr>
          <p:cNvPr id="29711" name="Picture 15" descr="MCj04315210000[1]"/>
          <p:cNvPicPr>
            <a:picLocks noChangeAspect="1" noChangeArrowheads="1"/>
          </p:cNvPicPr>
          <p:nvPr/>
        </p:nvPicPr>
        <p:blipFill>
          <a:blip r:embed="rId6" cstate="print"/>
          <a:srcRect/>
          <a:stretch>
            <a:fillRect/>
          </a:stretch>
        </p:blipFill>
        <p:spPr bwMode="auto">
          <a:xfrm>
            <a:off x="3124200" y="3810000"/>
            <a:ext cx="838200" cy="838200"/>
          </a:xfrm>
          <a:prstGeom prst="rect">
            <a:avLst/>
          </a:prstGeom>
          <a:noFill/>
        </p:spPr>
      </p:pic>
      <p:pic>
        <p:nvPicPr>
          <p:cNvPr id="29712" name="Picture 16" descr="MCj04039650000[1]"/>
          <p:cNvPicPr>
            <a:picLocks noChangeAspect="1" noChangeArrowheads="1"/>
          </p:cNvPicPr>
          <p:nvPr/>
        </p:nvPicPr>
        <p:blipFill>
          <a:blip r:embed="rId7" cstate="print"/>
          <a:srcRect/>
          <a:stretch>
            <a:fillRect/>
          </a:stretch>
        </p:blipFill>
        <p:spPr bwMode="auto">
          <a:xfrm>
            <a:off x="304800" y="3733800"/>
            <a:ext cx="836613" cy="838200"/>
          </a:xfrm>
          <a:prstGeom prst="rect">
            <a:avLst/>
          </a:prstGeom>
          <a:noFill/>
        </p:spPr>
      </p:pic>
      <p:sp>
        <p:nvSpPr>
          <p:cNvPr id="29716" name="Text Box 20"/>
          <p:cNvSpPr txBox="1">
            <a:spLocks noChangeArrowheads="1"/>
          </p:cNvSpPr>
          <p:nvPr/>
        </p:nvSpPr>
        <p:spPr bwMode="auto">
          <a:xfrm>
            <a:off x="5334000" y="5181600"/>
            <a:ext cx="3581400" cy="1314450"/>
          </a:xfrm>
          <a:prstGeom prst="rect">
            <a:avLst/>
          </a:prstGeom>
          <a:noFill/>
          <a:ln w="9525">
            <a:noFill/>
            <a:miter lim="800000"/>
            <a:headEnd/>
            <a:tailEnd/>
          </a:ln>
          <a:effectLst/>
        </p:spPr>
        <p:txBody>
          <a:bodyPr>
            <a:spAutoFit/>
          </a:bodyPr>
          <a:lstStyle/>
          <a:p>
            <a:pPr>
              <a:spcBef>
                <a:spcPct val="50000"/>
              </a:spcBef>
            </a:pPr>
            <a:r>
              <a:rPr lang="en-US" sz="1600"/>
              <a:t>Make sure your seat belt is secured across your shoulders and waist.  Make sure your seat is not reclined too far and that you can reach the gas and brake pedals with ease.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152400"/>
            <a:ext cx="8229600" cy="1143000"/>
          </a:xfrm>
        </p:spPr>
        <p:txBody>
          <a:bodyPr/>
          <a:lstStyle/>
          <a:p>
            <a:r>
              <a:rPr lang="en-US" dirty="0">
                <a:solidFill>
                  <a:srgbClr val="000066"/>
                </a:solidFill>
              </a:rPr>
              <a:t>Most Common Causes of Fatal Automobile Crashes</a:t>
            </a:r>
          </a:p>
        </p:txBody>
      </p:sp>
      <p:sp>
        <p:nvSpPr>
          <p:cNvPr id="6147" name="Rectangle 3"/>
          <p:cNvSpPr>
            <a:spLocks noGrp="1" noChangeArrowheads="1"/>
          </p:cNvSpPr>
          <p:nvPr>
            <p:ph type="body" idx="1"/>
          </p:nvPr>
        </p:nvSpPr>
        <p:spPr>
          <a:xfrm>
            <a:off x="609600" y="1600200"/>
            <a:ext cx="7924800" cy="4449763"/>
          </a:xfrm>
        </p:spPr>
        <p:txBody>
          <a:bodyPr/>
          <a:lstStyle/>
          <a:p>
            <a:pPr marL="609600" indent="-609600">
              <a:buFontTx/>
              <a:buAutoNum type="arabicPeriod"/>
            </a:pPr>
            <a:r>
              <a:rPr lang="en-US" b="1" dirty="0">
                <a:solidFill>
                  <a:srgbClr val="000066"/>
                </a:solidFill>
              </a:rPr>
              <a:t>Distracted </a:t>
            </a:r>
            <a:r>
              <a:rPr lang="en-US" b="1" dirty="0" smtClean="0">
                <a:solidFill>
                  <a:srgbClr val="000066"/>
                </a:solidFill>
              </a:rPr>
              <a:t>drivers</a:t>
            </a:r>
          </a:p>
          <a:p>
            <a:pPr marL="609600" indent="-609600">
              <a:buNone/>
            </a:pPr>
            <a:r>
              <a:rPr lang="en-US" b="1" dirty="0" smtClean="0">
                <a:solidFill>
                  <a:srgbClr val="000066"/>
                </a:solidFill>
              </a:rPr>
              <a:t>	- </a:t>
            </a:r>
            <a:r>
              <a:rPr lang="en-US" sz="2000" b="1" dirty="0" smtClean="0">
                <a:solidFill>
                  <a:srgbClr val="000066"/>
                </a:solidFill>
              </a:rPr>
              <a:t>UC Policy G-46</a:t>
            </a:r>
          </a:p>
          <a:p>
            <a:pPr marL="609600" indent="-609600">
              <a:buAutoNum type="arabicPeriod" startAt="2"/>
            </a:pPr>
            <a:r>
              <a:rPr lang="en-US" b="1" dirty="0" smtClean="0">
                <a:solidFill>
                  <a:srgbClr val="000066"/>
                </a:solidFill>
              </a:rPr>
              <a:t>Driver fatigue</a:t>
            </a:r>
          </a:p>
          <a:p>
            <a:pPr marL="609600" indent="-609600">
              <a:buAutoNum type="arabicPeriod" startAt="2"/>
            </a:pPr>
            <a:r>
              <a:rPr lang="en-US" b="1" dirty="0" smtClean="0">
                <a:solidFill>
                  <a:srgbClr val="000066"/>
                </a:solidFill>
              </a:rPr>
              <a:t>Drunk driving</a:t>
            </a:r>
          </a:p>
          <a:p>
            <a:pPr marL="609600" indent="-609600">
              <a:buAutoNum type="arabicPeriod" startAt="2"/>
            </a:pPr>
            <a:r>
              <a:rPr lang="en-US" b="1" dirty="0" smtClean="0">
                <a:solidFill>
                  <a:srgbClr val="000066"/>
                </a:solidFill>
              </a:rPr>
              <a:t>Speeding</a:t>
            </a:r>
            <a:endParaRPr lang="en-US" b="1" dirty="0" smtClean="0">
              <a:solidFill>
                <a:srgbClr val="000066"/>
              </a:solidFill>
            </a:endParaRPr>
          </a:p>
          <a:p>
            <a:pPr marL="609600" indent="-609600">
              <a:buAutoNum type="arabicPeriod" startAt="2"/>
            </a:pPr>
            <a:r>
              <a:rPr lang="en-US" b="1" dirty="0" smtClean="0">
                <a:solidFill>
                  <a:srgbClr val="000066"/>
                </a:solidFill>
              </a:rPr>
              <a:t>Aggressive driving</a:t>
            </a:r>
          </a:p>
          <a:p>
            <a:pPr marL="609600" indent="-609600">
              <a:buAutoNum type="arabicPeriod" startAt="2"/>
            </a:pPr>
            <a:r>
              <a:rPr lang="en-US" b="1" dirty="0" smtClean="0">
                <a:solidFill>
                  <a:srgbClr val="000066"/>
                </a:solidFill>
              </a:rPr>
              <a:t>Weather</a:t>
            </a:r>
            <a:endParaRPr lang="en-US" b="1" dirty="0" smtClean="0">
              <a:solidFill>
                <a:srgbClr val="000066"/>
              </a:solidFill>
            </a:endParaRPr>
          </a:p>
          <a:p>
            <a:pPr marL="609600" indent="-609600">
              <a:buFontTx/>
              <a:buAutoNum type="arabicPeriod"/>
            </a:pPr>
            <a:endParaRPr lang="en-US" b="1" dirty="0" smtClean="0">
              <a:solidFill>
                <a:srgbClr val="000066"/>
              </a:solidFill>
            </a:endParaRPr>
          </a:p>
          <a:p>
            <a:pPr marL="609600" indent="-609600">
              <a:buFontTx/>
              <a:buAutoNum type="arabicPeriod"/>
            </a:pPr>
            <a:endParaRPr lang="en-US" b="1" dirty="0">
              <a:solidFill>
                <a:srgbClr val="000066"/>
              </a:solidFill>
            </a:endParaRPr>
          </a:p>
        </p:txBody>
      </p:sp>
      <p:pic>
        <p:nvPicPr>
          <p:cNvPr id="6172" name="Picture 28" descr="pe01865_[1]"/>
          <p:cNvPicPr>
            <a:picLocks noChangeAspect="1" noChangeArrowheads="1"/>
          </p:cNvPicPr>
          <p:nvPr/>
        </p:nvPicPr>
        <p:blipFill>
          <a:blip r:embed="rId3" cstate="print"/>
          <a:srcRect/>
          <a:stretch>
            <a:fillRect/>
          </a:stretch>
        </p:blipFill>
        <p:spPr bwMode="auto">
          <a:xfrm>
            <a:off x="6019800" y="1447800"/>
            <a:ext cx="1610164" cy="1122363"/>
          </a:xfrm>
          <a:prstGeom prst="rect">
            <a:avLst/>
          </a:prstGeom>
          <a:noFill/>
        </p:spPr>
      </p:pic>
      <p:pic>
        <p:nvPicPr>
          <p:cNvPr id="8" name="Picture 4" descr="sleepy"/>
          <p:cNvPicPr>
            <a:picLocks noChangeAspect="1" noChangeArrowheads="1"/>
          </p:cNvPicPr>
          <p:nvPr/>
        </p:nvPicPr>
        <p:blipFill>
          <a:blip r:embed="rId4" cstate="print"/>
          <a:srcRect/>
          <a:stretch>
            <a:fillRect/>
          </a:stretch>
        </p:blipFill>
        <p:spPr bwMode="auto">
          <a:xfrm>
            <a:off x="4191000" y="2209800"/>
            <a:ext cx="785351" cy="1371600"/>
          </a:xfrm>
          <a:prstGeom prst="rect">
            <a:avLst/>
          </a:prstGeom>
          <a:noFill/>
        </p:spPr>
      </p:pic>
      <p:pic>
        <p:nvPicPr>
          <p:cNvPr id="9" name="Picture 5" descr="imagesnn"/>
          <p:cNvPicPr>
            <a:picLocks noChangeAspect="1" noChangeArrowheads="1"/>
          </p:cNvPicPr>
          <p:nvPr/>
        </p:nvPicPr>
        <p:blipFill>
          <a:blip r:embed="rId5" cstate="print"/>
          <a:srcRect/>
          <a:stretch>
            <a:fillRect/>
          </a:stretch>
        </p:blipFill>
        <p:spPr bwMode="auto">
          <a:xfrm>
            <a:off x="4800600" y="2133600"/>
            <a:ext cx="624840" cy="390525"/>
          </a:xfrm>
          <a:prstGeom prst="rect">
            <a:avLst/>
          </a:prstGeom>
          <a:noFill/>
        </p:spPr>
      </p:pic>
      <p:pic>
        <p:nvPicPr>
          <p:cNvPr id="10" name="Picture 15" descr="nedryday"/>
          <p:cNvPicPr>
            <a:picLocks noChangeAspect="1" noChangeArrowheads="1"/>
          </p:cNvPicPr>
          <p:nvPr/>
        </p:nvPicPr>
        <p:blipFill>
          <a:blip r:embed="rId6" cstate="print"/>
          <a:srcRect/>
          <a:stretch>
            <a:fillRect/>
          </a:stretch>
        </p:blipFill>
        <p:spPr bwMode="auto">
          <a:xfrm>
            <a:off x="6858000" y="2971800"/>
            <a:ext cx="1276350" cy="1276350"/>
          </a:xfrm>
          <a:prstGeom prst="rect">
            <a:avLst/>
          </a:prstGeom>
          <a:noFill/>
        </p:spPr>
      </p:pic>
      <p:pic>
        <p:nvPicPr>
          <p:cNvPr id="11" name="Picture 4" descr="small%20speed%20limit%20no%20background"/>
          <p:cNvPicPr>
            <a:picLocks noChangeAspect="1" noChangeArrowheads="1"/>
          </p:cNvPicPr>
          <p:nvPr/>
        </p:nvPicPr>
        <p:blipFill>
          <a:blip r:embed="rId7" cstate="print"/>
          <a:srcRect/>
          <a:stretch>
            <a:fillRect/>
          </a:stretch>
        </p:blipFill>
        <p:spPr bwMode="auto">
          <a:xfrm>
            <a:off x="5105400" y="3733800"/>
            <a:ext cx="899159" cy="914399"/>
          </a:xfrm>
          <a:prstGeom prst="rect">
            <a:avLst/>
          </a:prstGeom>
          <a:noFill/>
        </p:spPr>
      </p:pic>
      <p:pic>
        <p:nvPicPr>
          <p:cNvPr id="12" name="Picture 17"/>
          <p:cNvPicPr>
            <a:picLocks noChangeAspect="1" noChangeArrowheads="1"/>
          </p:cNvPicPr>
          <p:nvPr/>
        </p:nvPicPr>
        <p:blipFill>
          <a:blip r:embed="rId8" cstate="print"/>
          <a:srcRect/>
          <a:stretch>
            <a:fillRect/>
          </a:stretch>
        </p:blipFill>
        <p:spPr bwMode="auto">
          <a:xfrm flipH="1">
            <a:off x="3352800" y="5410200"/>
            <a:ext cx="1514294" cy="990600"/>
          </a:xfrm>
          <a:prstGeom prst="rect">
            <a:avLst/>
          </a:prstGeom>
          <a:noFill/>
          <a:ln w="9525">
            <a:noFill/>
            <a:miter lim="800000"/>
            <a:headEnd/>
            <a:tailEnd/>
          </a:ln>
          <a:effectLst/>
        </p:spPr>
      </p:pic>
      <p:pic>
        <p:nvPicPr>
          <p:cNvPr id="13" name="Picture 5" descr="j0379081[1]"/>
          <p:cNvPicPr>
            <a:picLocks noChangeAspect="1" noChangeArrowheads="1"/>
          </p:cNvPicPr>
          <p:nvPr/>
        </p:nvPicPr>
        <p:blipFill>
          <a:blip r:embed="rId9" cstate="print"/>
          <a:srcRect/>
          <a:stretch>
            <a:fillRect/>
          </a:stretch>
        </p:blipFill>
        <p:spPr bwMode="auto">
          <a:xfrm>
            <a:off x="6629400" y="4800600"/>
            <a:ext cx="1981200" cy="1368425"/>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81000" y="0"/>
            <a:ext cx="8229600" cy="1143000"/>
          </a:xfrm>
        </p:spPr>
        <p:txBody>
          <a:bodyPr/>
          <a:lstStyle/>
          <a:p>
            <a:r>
              <a:rPr lang="en-US" dirty="0">
                <a:solidFill>
                  <a:srgbClr val="003300"/>
                </a:solidFill>
              </a:rPr>
              <a:t>Rental Cars</a:t>
            </a:r>
          </a:p>
        </p:txBody>
      </p:sp>
      <p:sp>
        <p:nvSpPr>
          <p:cNvPr id="4099" name="Rectangle 3"/>
          <p:cNvSpPr>
            <a:spLocks noGrp="1" noChangeArrowheads="1"/>
          </p:cNvSpPr>
          <p:nvPr>
            <p:ph type="body" idx="1"/>
          </p:nvPr>
        </p:nvSpPr>
        <p:spPr>
          <a:xfrm>
            <a:off x="228600" y="1219200"/>
            <a:ext cx="7772400" cy="4800600"/>
          </a:xfrm>
        </p:spPr>
        <p:txBody>
          <a:bodyPr/>
          <a:lstStyle/>
          <a:p>
            <a:pPr>
              <a:lnSpc>
                <a:spcPct val="90000"/>
              </a:lnSpc>
            </a:pPr>
            <a:r>
              <a:rPr lang="en-US">
                <a:solidFill>
                  <a:srgbClr val="003300"/>
                </a:solidFill>
              </a:rPr>
              <a:t>Make sure everything is working properly</a:t>
            </a:r>
          </a:p>
          <a:p>
            <a:pPr lvl="1">
              <a:lnSpc>
                <a:spcPct val="90000"/>
              </a:lnSpc>
            </a:pPr>
            <a:r>
              <a:rPr lang="en-US">
                <a:solidFill>
                  <a:srgbClr val="003300"/>
                </a:solidFill>
              </a:rPr>
              <a:t>Scratches, dents, under/over inflated tires</a:t>
            </a:r>
          </a:p>
          <a:p>
            <a:pPr>
              <a:lnSpc>
                <a:spcPct val="90000"/>
              </a:lnSpc>
            </a:pPr>
            <a:r>
              <a:rPr lang="en-US">
                <a:solidFill>
                  <a:srgbClr val="003300"/>
                </a:solidFill>
              </a:rPr>
              <a:t>Familiarize yourself with your new car</a:t>
            </a:r>
          </a:p>
          <a:p>
            <a:pPr lvl="1">
              <a:lnSpc>
                <a:spcPct val="90000"/>
              </a:lnSpc>
            </a:pPr>
            <a:r>
              <a:rPr lang="en-US">
                <a:solidFill>
                  <a:srgbClr val="003300"/>
                </a:solidFill>
              </a:rPr>
              <a:t>Locations of speedometer, gas gauge, light switches, windshield wipers, and defroster </a:t>
            </a:r>
          </a:p>
          <a:p>
            <a:pPr lvl="2">
              <a:lnSpc>
                <a:spcPct val="90000"/>
              </a:lnSpc>
            </a:pPr>
            <a:r>
              <a:rPr lang="en-US">
                <a:solidFill>
                  <a:srgbClr val="003300"/>
                </a:solidFill>
              </a:rPr>
              <a:t>Make sure you know how they work</a:t>
            </a:r>
          </a:p>
          <a:p>
            <a:pPr lvl="1">
              <a:lnSpc>
                <a:spcPct val="90000"/>
              </a:lnSpc>
            </a:pPr>
            <a:r>
              <a:rPr lang="en-US">
                <a:solidFill>
                  <a:srgbClr val="003300"/>
                </a:solidFill>
              </a:rPr>
              <a:t>Before you head out onto traffic</a:t>
            </a:r>
          </a:p>
          <a:p>
            <a:pPr lvl="2">
              <a:lnSpc>
                <a:spcPct val="90000"/>
              </a:lnSpc>
            </a:pPr>
            <a:r>
              <a:rPr lang="en-US">
                <a:solidFill>
                  <a:srgbClr val="003300"/>
                </a:solidFill>
              </a:rPr>
              <a:t>Feel out brakes, gas, &amp; steering - These vary from car to car</a:t>
            </a:r>
          </a:p>
        </p:txBody>
      </p:sp>
      <p:pic>
        <p:nvPicPr>
          <p:cNvPr id="4104" name="Picture 8" descr="dashboard-128x128"/>
          <p:cNvPicPr>
            <a:picLocks noChangeAspect="1" noChangeArrowheads="1"/>
          </p:cNvPicPr>
          <p:nvPr/>
        </p:nvPicPr>
        <p:blipFill>
          <a:blip r:embed="rId3" cstate="print"/>
          <a:srcRect/>
          <a:stretch>
            <a:fillRect/>
          </a:stretch>
        </p:blipFill>
        <p:spPr bwMode="auto">
          <a:xfrm>
            <a:off x="304800" y="5410200"/>
            <a:ext cx="1219200" cy="1219200"/>
          </a:xfrm>
          <a:prstGeom prst="rect">
            <a:avLst/>
          </a:prstGeom>
          <a:noFill/>
        </p:spPr>
      </p:pic>
      <p:pic>
        <p:nvPicPr>
          <p:cNvPr id="4106" name="Picture 10" descr="ani-wipr"/>
          <p:cNvPicPr>
            <a:picLocks noChangeAspect="1" noChangeArrowheads="1" noCrop="1"/>
          </p:cNvPicPr>
          <p:nvPr/>
        </p:nvPicPr>
        <p:blipFill>
          <a:blip r:embed="rId4" cstate="print"/>
          <a:srcRect/>
          <a:stretch>
            <a:fillRect/>
          </a:stretch>
        </p:blipFill>
        <p:spPr bwMode="auto">
          <a:xfrm>
            <a:off x="7620000" y="4038600"/>
            <a:ext cx="1219200" cy="838200"/>
          </a:xfrm>
          <a:prstGeom prst="rect">
            <a:avLst/>
          </a:prstGeom>
          <a:noFill/>
        </p:spPr>
      </p:pic>
      <p:pic>
        <p:nvPicPr>
          <p:cNvPr id="4119" name="Picture 23" descr="AGflattire"/>
          <p:cNvPicPr>
            <a:picLocks noChangeAspect="1" noChangeArrowheads="1"/>
          </p:cNvPicPr>
          <p:nvPr/>
        </p:nvPicPr>
        <p:blipFill>
          <a:blip r:embed="rId5" cstate="print"/>
          <a:srcRect/>
          <a:stretch>
            <a:fillRect/>
          </a:stretch>
        </p:blipFill>
        <p:spPr bwMode="auto">
          <a:xfrm>
            <a:off x="7620000" y="152400"/>
            <a:ext cx="1371600" cy="1152525"/>
          </a:xfrm>
          <a:prstGeom prst="rect">
            <a:avLst/>
          </a:prstGeom>
          <a:noFill/>
        </p:spPr>
      </p:pic>
      <p:sp>
        <p:nvSpPr>
          <p:cNvPr id="4120" name="Text Box 24"/>
          <p:cNvSpPr txBox="1">
            <a:spLocks noChangeArrowheads="1"/>
          </p:cNvSpPr>
          <p:nvPr/>
        </p:nvSpPr>
        <p:spPr bwMode="auto">
          <a:xfrm>
            <a:off x="5257800" y="5410200"/>
            <a:ext cx="3657600" cy="336550"/>
          </a:xfrm>
          <a:prstGeom prst="rect">
            <a:avLst/>
          </a:prstGeom>
          <a:noFill/>
          <a:ln w="9525">
            <a:noFill/>
            <a:miter lim="800000"/>
            <a:headEnd/>
            <a:tailEnd/>
          </a:ln>
          <a:effectLst/>
        </p:spPr>
        <p:txBody>
          <a:bodyPr>
            <a:spAutoFit/>
          </a:bodyPr>
          <a:lstStyle/>
          <a:p>
            <a:pPr>
              <a:spcBef>
                <a:spcPct val="50000"/>
              </a:spcBef>
            </a:pPr>
            <a:endParaRPr lang="en-US" sz="16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52400" y="152400"/>
            <a:ext cx="8991600" cy="1143000"/>
          </a:xfrm>
        </p:spPr>
        <p:txBody>
          <a:bodyPr/>
          <a:lstStyle/>
          <a:p>
            <a:r>
              <a:rPr lang="en-US" dirty="0">
                <a:solidFill>
                  <a:schemeClr val="accent2"/>
                </a:solidFill>
              </a:rPr>
              <a:t>What to Do if There is an Accident</a:t>
            </a:r>
          </a:p>
        </p:txBody>
      </p:sp>
      <p:sp>
        <p:nvSpPr>
          <p:cNvPr id="30723" name="Rectangle 3"/>
          <p:cNvSpPr>
            <a:spLocks noGrp="1" noChangeArrowheads="1"/>
          </p:cNvSpPr>
          <p:nvPr>
            <p:ph type="body" idx="1"/>
          </p:nvPr>
        </p:nvSpPr>
        <p:spPr>
          <a:xfrm>
            <a:off x="457200" y="1295400"/>
            <a:ext cx="8458200" cy="4830763"/>
          </a:xfrm>
        </p:spPr>
        <p:txBody>
          <a:bodyPr/>
          <a:lstStyle/>
          <a:p>
            <a:r>
              <a:rPr lang="en-US">
                <a:solidFill>
                  <a:schemeClr val="accent2"/>
                </a:solidFill>
              </a:rPr>
              <a:t>Stop and pull out of traffic if possible</a:t>
            </a:r>
          </a:p>
          <a:p>
            <a:r>
              <a:rPr lang="en-US">
                <a:solidFill>
                  <a:schemeClr val="accent2"/>
                </a:solidFill>
              </a:rPr>
              <a:t>Check for &amp; aid injuries &amp; call 911 if needed</a:t>
            </a:r>
          </a:p>
          <a:p>
            <a:r>
              <a:rPr lang="en-US">
                <a:solidFill>
                  <a:schemeClr val="accent2"/>
                </a:solidFill>
              </a:rPr>
              <a:t>Exchange names, insurance information, drivers license information, and phone numbers with involved driver(s)</a:t>
            </a:r>
          </a:p>
          <a:p>
            <a:r>
              <a:rPr lang="en-US">
                <a:solidFill>
                  <a:schemeClr val="accent2"/>
                </a:solidFill>
              </a:rPr>
              <a:t>Get the names, addresses, and phone numbers of any witnesses</a:t>
            </a:r>
          </a:p>
        </p:txBody>
      </p:sp>
      <p:pic>
        <p:nvPicPr>
          <p:cNvPr id="30724" name="Picture 4" descr="MCj04339340000[1]"/>
          <p:cNvPicPr>
            <a:picLocks noChangeAspect="1" noChangeArrowheads="1"/>
          </p:cNvPicPr>
          <p:nvPr/>
        </p:nvPicPr>
        <p:blipFill>
          <a:blip r:embed="rId3" cstate="print"/>
          <a:srcRect/>
          <a:stretch>
            <a:fillRect/>
          </a:stretch>
        </p:blipFill>
        <p:spPr bwMode="auto">
          <a:xfrm>
            <a:off x="3962400" y="4953000"/>
            <a:ext cx="1704975" cy="1704975"/>
          </a:xfrm>
          <a:prstGeom prst="rect">
            <a:avLst/>
          </a:prstGeom>
          <a:noFill/>
        </p:spPr>
      </p:pic>
      <p:pic>
        <p:nvPicPr>
          <p:cNvPr id="30725" name="Picture 5" descr="MCBD07308_0000[1]"/>
          <p:cNvPicPr>
            <a:picLocks noChangeAspect="1" noChangeArrowheads="1"/>
          </p:cNvPicPr>
          <p:nvPr/>
        </p:nvPicPr>
        <p:blipFill>
          <a:blip r:embed="rId4" cstate="print"/>
          <a:srcRect/>
          <a:stretch>
            <a:fillRect/>
          </a:stretch>
        </p:blipFill>
        <p:spPr bwMode="auto">
          <a:xfrm rot="-142426">
            <a:off x="382588" y="5524500"/>
            <a:ext cx="2895600" cy="1042988"/>
          </a:xfrm>
          <a:prstGeom prst="rect">
            <a:avLst/>
          </a:prstGeom>
          <a:noFill/>
        </p:spPr>
      </p:pic>
      <p:sp>
        <p:nvSpPr>
          <p:cNvPr id="30752" name="Text Box 32"/>
          <p:cNvSpPr txBox="1">
            <a:spLocks noChangeArrowheads="1"/>
          </p:cNvSpPr>
          <p:nvPr/>
        </p:nvSpPr>
        <p:spPr bwMode="auto">
          <a:xfrm>
            <a:off x="5791200" y="5029200"/>
            <a:ext cx="3352800" cy="1558925"/>
          </a:xfrm>
          <a:prstGeom prst="rect">
            <a:avLst/>
          </a:prstGeom>
          <a:noFill/>
          <a:ln w="9525">
            <a:noFill/>
            <a:miter lim="800000"/>
            <a:headEnd/>
            <a:tailEnd/>
          </a:ln>
          <a:effectLst/>
        </p:spPr>
        <p:txBody>
          <a:bodyPr>
            <a:spAutoFit/>
          </a:bodyPr>
          <a:lstStyle/>
          <a:p>
            <a:pPr>
              <a:spcBef>
                <a:spcPct val="50000"/>
              </a:spcBef>
            </a:pPr>
            <a:r>
              <a:rPr lang="en-US" sz="1600"/>
              <a:t>Try to avoid dangerous situations by being a defensive driver.  However, if an accident should occur, you need to take certain steps to avoid potential complications.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sz="4000">
                <a:solidFill>
                  <a:schemeClr val="accent2"/>
                </a:solidFill>
              </a:rPr>
              <a:t>Motor Vehicle Accident While on UC Business</a:t>
            </a:r>
          </a:p>
        </p:txBody>
      </p:sp>
      <p:sp>
        <p:nvSpPr>
          <p:cNvPr id="75779" name="Rectangle 3"/>
          <p:cNvSpPr>
            <a:spLocks noGrp="1" noChangeArrowheads="1"/>
          </p:cNvSpPr>
          <p:nvPr>
            <p:ph type="body" idx="1"/>
          </p:nvPr>
        </p:nvSpPr>
        <p:spPr>
          <a:xfrm>
            <a:off x="152400" y="1447800"/>
            <a:ext cx="8153400" cy="5410200"/>
          </a:xfrm>
        </p:spPr>
        <p:txBody>
          <a:bodyPr/>
          <a:lstStyle/>
          <a:p>
            <a:pPr>
              <a:lnSpc>
                <a:spcPct val="90000"/>
              </a:lnSpc>
            </a:pPr>
            <a:r>
              <a:rPr lang="en-US" sz="2600" dirty="0" smtClean="0"/>
              <a:t>UCOP General, Employment Practices &amp; Automobile Liability FAQ</a:t>
            </a:r>
          </a:p>
          <a:p>
            <a:pPr>
              <a:buNone/>
            </a:pPr>
            <a:r>
              <a:rPr lang="en-US" sz="2600" u="sng" dirty="0" smtClean="0">
                <a:solidFill>
                  <a:schemeClr val="tx1"/>
                </a:solidFill>
                <a:latin typeface="+mn-lt"/>
                <a:ea typeface="+mn-ea"/>
                <a:cs typeface="+mn-cs"/>
                <a:hlinkClick r:id="rId3"/>
              </a:rPr>
              <a:t>http://www.ucop.edu/riskmgt/faq/faq_genemplauto.html</a:t>
            </a:r>
            <a:endParaRPr lang="en-US" sz="2600" dirty="0"/>
          </a:p>
          <a:p>
            <a:pPr>
              <a:lnSpc>
                <a:spcPct val="90000"/>
              </a:lnSpc>
            </a:pPr>
            <a:r>
              <a:rPr lang="en-US" sz="2600" dirty="0" smtClean="0"/>
              <a:t>Contact </a:t>
            </a:r>
            <a:r>
              <a:rPr lang="en-US" sz="2600" dirty="0"/>
              <a:t>Supervisor</a:t>
            </a:r>
          </a:p>
          <a:p>
            <a:pPr lvl="1">
              <a:lnSpc>
                <a:spcPct val="90000"/>
              </a:lnSpc>
            </a:pPr>
            <a:r>
              <a:rPr lang="en-US" sz="2600" dirty="0"/>
              <a:t>Supervisor should contact UCOP Risk Manager, Karen Vecchi 510-987-9826</a:t>
            </a:r>
          </a:p>
          <a:p>
            <a:pPr>
              <a:lnSpc>
                <a:spcPct val="90000"/>
              </a:lnSpc>
            </a:pPr>
            <a:r>
              <a:rPr lang="en-US" sz="2600" dirty="0"/>
              <a:t>Injury – Contact Supervisor &amp; HR Benefits</a:t>
            </a:r>
          </a:p>
          <a:p>
            <a:pPr lvl="1">
              <a:lnSpc>
                <a:spcPct val="90000"/>
              </a:lnSpc>
            </a:pPr>
            <a:r>
              <a:rPr lang="en-US" sz="2600" dirty="0"/>
              <a:t>Emergency – Go to nearest Emergency Room</a:t>
            </a:r>
          </a:p>
        </p:txBody>
      </p:sp>
      <p:pic>
        <p:nvPicPr>
          <p:cNvPr id="75780" name="Picture 4" descr="j0413508[1]"/>
          <p:cNvPicPr>
            <a:picLocks noChangeAspect="1" noChangeArrowheads="1"/>
          </p:cNvPicPr>
          <p:nvPr/>
        </p:nvPicPr>
        <p:blipFill>
          <a:blip r:embed="rId4" cstate="print"/>
          <a:srcRect/>
          <a:stretch>
            <a:fillRect/>
          </a:stretch>
        </p:blipFill>
        <p:spPr bwMode="auto">
          <a:xfrm>
            <a:off x="7238999" y="1219200"/>
            <a:ext cx="1269849" cy="838200"/>
          </a:xfrm>
          <a:prstGeom prst="rect">
            <a:avLst/>
          </a:prstGeom>
          <a:noFill/>
        </p:spPr>
      </p:pic>
      <p:pic>
        <p:nvPicPr>
          <p:cNvPr id="75781" name="Picture 5" descr="bd06961_[1]"/>
          <p:cNvPicPr>
            <a:picLocks noChangeAspect="1" noChangeArrowheads="1"/>
          </p:cNvPicPr>
          <p:nvPr/>
        </p:nvPicPr>
        <p:blipFill>
          <a:blip r:embed="rId5" cstate="print"/>
          <a:srcRect/>
          <a:stretch>
            <a:fillRect/>
          </a:stretch>
        </p:blipFill>
        <p:spPr bwMode="auto">
          <a:xfrm>
            <a:off x="7239000" y="5410200"/>
            <a:ext cx="1219200" cy="1190414"/>
          </a:xfrm>
          <a:prstGeom prst="rect">
            <a:avLst/>
          </a:prstGeom>
          <a:noFill/>
        </p:spPr>
      </p:pic>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RESENTATION_PLAYLIST_COUNT" val="0"/>
  <p:tag name="PRESENTATION_PRESENTER_SLIDE_LEVEL" val="0"/>
  <p:tag name="AO_COMPLETION_THRESHOLD" val="5"/>
  <p:tag name="AO_COMPLETION_METHOD" val="VIEW"/>
  <p:tag name="AO_REPORTING" val="0"/>
  <p:tag name="ARTICULATE_PUBLISH_PATH" val="C:\Documents and Settings\Tom\Desktop\Dump\Articulate_practice"/>
  <p:tag name="PUBLISH_TITLE" val="testkit1"/>
  <p:tag name="ARTICULATE_LOGO" val="(None selected)"/>
  <p:tag name="ARTICULATE_PRESENTER" val="(None selected)"/>
  <p:tag name="ARTICULATE_LMS" val="0"/>
  <p:tag name="LMS_PROTOCOL_METHOD" val="SCORM"/>
  <p:tag name="LMS_PROTOCOL_VERSION" val="1.2"/>
  <p:tag name="AO_COMPLETION_TITLE" val="testkit1"/>
  <p:tag name="LMS_PUBLISH" val="No"/>
  <p:tag name="ARTICULATE_TEMPLATE_GUID" val="1a000000-6000-0000-b000-000000000001"/>
  <p:tag name="ARTICULATE_TEMPLATE" val="Corporate Communications"/>
  <p:tag name="PRESENTER_PREVIEW_MODE" val="0"/>
  <p:tag name="ARTICULATE_PRESENTER_VERSION" val="6"/>
  <p:tag name="ARTICULATE_PROJECT_OPEN" val="0"/>
</p:tagLst>
</file>

<file path=ppt/theme/theme1.xml><?xml version="1.0" encoding="utf-8"?>
<a:theme xmlns:a="http://schemas.openxmlformats.org/drawingml/2006/main" name="subtle_blue">
  <a:themeElements>
    <a:clrScheme name="subtle_blu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ubtle_blu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ubtle_blu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ubtle_blu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ubtle_blu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ubtle_blu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ubtle_blu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ubtle_blu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ubtle_blu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ubtle_blu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ubtle_blu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ubtle_blu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ubtle_blu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ubtle_blu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subtle_blue</Template>
  <TotalTime>1695</TotalTime>
  <Words>1902</Words>
  <Application>Microsoft Office PowerPoint</Application>
  <PresentationFormat>On-screen Show (4:3)</PresentationFormat>
  <Paragraphs>195</Paragraphs>
  <Slides>11</Slides>
  <Notes>10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subtle_blue</vt:lpstr>
      <vt:lpstr>   Be Smart About Driving</vt:lpstr>
      <vt:lpstr>A “Reality” Check</vt:lpstr>
      <vt:lpstr>Basics of Safe Driving</vt:lpstr>
      <vt:lpstr>Avoid Becoming a Victim of a Break-In</vt:lpstr>
      <vt:lpstr>Don’t Compromise Safety for Comfort</vt:lpstr>
      <vt:lpstr>Most Common Causes of Fatal Automobile Crashes</vt:lpstr>
      <vt:lpstr>Rental Cars</vt:lpstr>
      <vt:lpstr>What to Do if There is an Accident</vt:lpstr>
      <vt:lpstr>Motor Vehicle Accident While on UC Business</vt:lpstr>
      <vt:lpstr>Primary Insurance Coverage</vt:lpstr>
      <vt:lpstr>Be Safe, Be Courteous</vt:lpstr>
    </vt:vector>
  </TitlesOfParts>
  <Company>UCOP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khsi</dc:creator>
  <cp:lastModifiedBy>khsi</cp:lastModifiedBy>
  <cp:revision>63</cp:revision>
  <dcterms:created xsi:type="dcterms:W3CDTF">2011-09-12T18:27:00Z</dcterms:created>
  <dcterms:modified xsi:type="dcterms:W3CDTF">2011-09-30T22:41:15Z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testkit1</vt:lpwstr>
  </property>
  <property fmtid="{D5CDD505-2E9C-101B-9397-08002B2CF9AE}" pid="3" name="ArticulateGUID">
    <vt:lpwstr>95C11924-75C6-43E1-B76C-87A7D5951143</vt:lpwstr>
  </property>
  <property fmtid="{D5CDD505-2E9C-101B-9397-08002B2CF9AE}" pid="4" name="ArticulateUseProject">
    <vt:lpwstr>1</vt:lpwstr>
  </property>
  <property fmtid="{D5CDD505-2E9C-101B-9397-08002B2CF9AE}" pid="5" name="ArticulateProjectFull">
    <vt:lpwstr>C:\Users\Tom\Desktop\ppt-template\subtle blue\subtle_blue.ppta</vt:lpwstr>
  </property>
</Properties>
</file>