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5" r:id="rId3"/>
    <p:sldId id="266" r:id="rId4"/>
    <p:sldId id="263" r:id="rId5"/>
    <p:sldId id="260" r:id="rId6"/>
    <p:sldId id="264" r:id="rId7"/>
  </p:sldIdLst>
  <p:sldSz cx="9144000" cy="6858000" type="screen4x3"/>
  <p:notesSz cx="7023100" cy="9309100"/>
  <p:custDataLst>
    <p:tags r:id="rId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181"/>
    <a:srgbClr val="00CCFF"/>
    <a:srgbClr val="33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80EB6A-568C-4FE6-9C2B-D9C8C9E2FE6F}" type="datetimeFigureOut">
              <a:rPr lang="en-US" smtClean="0"/>
              <a:pPr/>
              <a:t>10/10/2011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237A6-7857-42FB-8C98-84EF5CA51A8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80EB6A-568C-4FE6-9C2B-D9C8C9E2FE6F}" type="datetimeFigureOut">
              <a:rPr lang="en-US" smtClean="0"/>
              <a:pPr/>
              <a:t>10/10/2011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237A6-7857-42FB-8C98-84EF5CA51A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80EB6A-568C-4FE6-9C2B-D9C8C9E2FE6F}" type="datetimeFigureOut">
              <a:rPr lang="en-US" smtClean="0"/>
              <a:pPr/>
              <a:t>10/10/2011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237A6-7857-42FB-8C98-84EF5CA51A8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80EB6A-568C-4FE6-9C2B-D9C8C9E2FE6F}" type="datetimeFigureOut">
              <a:rPr lang="en-US" smtClean="0"/>
              <a:pPr/>
              <a:t>10/10/2011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237A6-7857-42FB-8C98-84EF5CA51A8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80EB6A-568C-4FE6-9C2B-D9C8C9E2FE6F}" type="datetimeFigureOut">
              <a:rPr lang="en-US" smtClean="0"/>
              <a:pPr/>
              <a:t>10/10/2011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237A6-7857-42FB-8C98-84EF5CA51A8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80EB6A-568C-4FE6-9C2B-D9C8C9E2FE6F}" type="datetimeFigureOut">
              <a:rPr lang="en-US" smtClean="0"/>
              <a:pPr/>
              <a:t>10/10/2011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E237A6-7857-42FB-8C98-84EF5CA51A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80EB6A-568C-4FE6-9C2B-D9C8C9E2FE6F}" type="datetimeFigureOut">
              <a:rPr lang="en-US" smtClean="0"/>
              <a:pPr/>
              <a:t>10/10/2011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E237A6-7857-42FB-8C98-84EF5CA51A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80EB6A-568C-4FE6-9C2B-D9C8C9E2FE6F}" type="datetimeFigureOut">
              <a:rPr lang="en-US" smtClean="0"/>
              <a:pPr/>
              <a:t>10/10/2011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E237A6-7857-42FB-8C98-84EF5CA51A8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80EB6A-568C-4FE6-9C2B-D9C8C9E2FE6F}" type="datetimeFigureOut">
              <a:rPr lang="en-US" smtClean="0"/>
              <a:pPr/>
              <a:t>10/10/2011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E237A6-7857-42FB-8C98-84EF5CA51A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80EB6A-568C-4FE6-9C2B-D9C8C9E2FE6F}" type="datetimeFigureOut">
              <a:rPr lang="en-US" smtClean="0"/>
              <a:pPr/>
              <a:t>10/10/2011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E237A6-7857-42FB-8C98-84EF5CA51A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80EB6A-568C-4FE6-9C2B-D9C8C9E2FE6F}" type="datetimeFigureOut">
              <a:rPr lang="en-US" smtClean="0"/>
              <a:pPr/>
              <a:t>10/10/2011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E237A6-7857-42FB-8C98-84EF5CA51A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CC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80EB6A-568C-4FE6-9C2B-D9C8C9E2FE6F}" type="datetimeFigureOut">
              <a:rPr lang="en-US" smtClean="0"/>
              <a:pPr/>
              <a:t>10/10/2011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E237A6-7857-42FB-8C98-84EF5CA51A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file:///C:\Documents%20and%20Settings\khsi\My%20Documents\Downloads\Earthquake-SoundBible.com-768042906.mp3" TargetMode="External"/><Relationship Id="rId5" Type="http://schemas.openxmlformats.org/officeDocument/2006/relationships/image" Target="../media/image3.png"/><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image" Target="../media/image18.wmf"/><Relationship Id="rId3" Type="http://schemas.openxmlformats.org/officeDocument/2006/relationships/image" Target="../media/image8.wmf"/><Relationship Id="rId7" Type="http://schemas.openxmlformats.org/officeDocument/2006/relationships/image" Target="../media/image12.png"/><Relationship Id="rId12" Type="http://schemas.openxmlformats.org/officeDocument/2006/relationships/image" Target="../media/image17.wmf"/><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wmf"/><Relationship Id="rId11" Type="http://schemas.openxmlformats.org/officeDocument/2006/relationships/image" Target="../media/image16.wmf"/><Relationship Id="rId5" Type="http://schemas.openxmlformats.org/officeDocument/2006/relationships/image" Target="../media/image10.png"/><Relationship Id="rId10" Type="http://schemas.openxmlformats.org/officeDocument/2006/relationships/image" Target="../media/image15.wmf"/><Relationship Id="rId4" Type="http://schemas.openxmlformats.org/officeDocument/2006/relationships/image" Target="../media/image9.wmf"/><Relationship Id="rId9" Type="http://schemas.openxmlformats.org/officeDocument/2006/relationships/image" Target="../media/image14.wmf"/><Relationship Id="rId14" Type="http://schemas.openxmlformats.org/officeDocument/2006/relationships/image" Target="../media/image19.wmf"/></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848600" cy="1219200"/>
          </a:xfrm>
        </p:spPr>
        <p:txBody>
          <a:bodyPr/>
          <a:lstStyle/>
          <a:p>
            <a:r>
              <a:rPr lang="en-US" b="1" dirty="0" smtClean="0"/>
              <a:t>Are you ready to </a:t>
            </a:r>
            <a:r>
              <a:rPr lang="en-US" b="1" dirty="0" smtClean="0"/>
              <a:t>SHAKE OUT</a:t>
            </a:r>
            <a:r>
              <a:rPr lang="en-US" b="1" dirty="0" smtClean="0"/>
              <a:t>?</a:t>
            </a:r>
            <a:endParaRPr lang="en-US" b="1" dirty="0"/>
          </a:p>
        </p:txBody>
      </p:sp>
      <p:sp>
        <p:nvSpPr>
          <p:cNvPr id="3" name="Subtitle 2"/>
          <p:cNvSpPr>
            <a:spLocks noGrp="1"/>
          </p:cNvSpPr>
          <p:nvPr>
            <p:ph type="subTitle" idx="1"/>
          </p:nvPr>
        </p:nvSpPr>
        <p:spPr>
          <a:xfrm>
            <a:off x="1600200" y="5562600"/>
            <a:ext cx="6248400" cy="1219200"/>
          </a:xfrm>
        </p:spPr>
        <p:txBody>
          <a:bodyPr>
            <a:normAutofit/>
          </a:bodyPr>
          <a:lstStyle/>
          <a:p>
            <a:r>
              <a:rPr lang="en-US" sz="2400" dirty="0" smtClean="0">
                <a:solidFill>
                  <a:schemeClr val="tx1"/>
                </a:solidFill>
              </a:rPr>
              <a:t>UCOP October 2011</a:t>
            </a:r>
          </a:p>
          <a:p>
            <a:r>
              <a:rPr lang="en-US" sz="2400" dirty="0" smtClean="0">
                <a:solidFill>
                  <a:schemeClr val="tx1"/>
                </a:solidFill>
              </a:rPr>
              <a:t>Safety Meeting</a:t>
            </a:r>
          </a:p>
          <a:p>
            <a:r>
              <a:rPr lang="en-US" sz="1500" dirty="0" smtClean="0"/>
              <a:t>Developed by Karen Hsi</a:t>
            </a:r>
            <a:endParaRPr lang="en-US" sz="1500" dirty="0"/>
          </a:p>
        </p:txBody>
      </p:sp>
      <p:pic>
        <p:nvPicPr>
          <p:cNvPr id="2050" name="Picture 2"/>
          <p:cNvPicPr>
            <a:picLocks noChangeAspect="1" noChangeArrowheads="1"/>
          </p:cNvPicPr>
          <p:nvPr/>
        </p:nvPicPr>
        <p:blipFill>
          <a:blip r:embed="rId3" cstate="print"/>
          <a:srcRect/>
          <a:stretch>
            <a:fillRect/>
          </a:stretch>
        </p:blipFill>
        <p:spPr bwMode="auto">
          <a:xfrm>
            <a:off x="4038600" y="1820479"/>
            <a:ext cx="3962400" cy="3596222"/>
          </a:xfrm>
          <a:prstGeom prst="rect">
            <a:avLst/>
          </a:prstGeom>
          <a:noFill/>
          <a:ln w="9525">
            <a:noFill/>
            <a:miter lim="800000"/>
            <a:headEnd/>
            <a:tailEnd/>
          </a:ln>
        </p:spPr>
      </p:pic>
      <p:pic>
        <p:nvPicPr>
          <p:cNvPr id="7170" name="Picture 2" descr="C:\Documents and Settings\khsi\My Documents\My Pictures\ShakeOut_DontFreak_300x250.gif"/>
          <p:cNvPicPr>
            <a:picLocks noChangeAspect="1" noChangeArrowheads="1"/>
          </p:cNvPicPr>
          <p:nvPr/>
        </p:nvPicPr>
        <p:blipFill>
          <a:blip r:embed="rId4" cstate="print"/>
          <a:srcRect/>
          <a:stretch>
            <a:fillRect/>
          </a:stretch>
        </p:blipFill>
        <p:spPr bwMode="auto">
          <a:xfrm>
            <a:off x="457200" y="1143000"/>
            <a:ext cx="3566160" cy="2971800"/>
          </a:xfrm>
          <a:prstGeom prst="rect">
            <a:avLst/>
          </a:prstGeom>
          <a:noFill/>
        </p:spPr>
      </p:pic>
      <p:pic>
        <p:nvPicPr>
          <p:cNvPr id="6" name="Earthquake-SoundBible.com-768042906.mp3">
            <a:hlinkClick r:id="" action="ppaction://media"/>
          </p:cNvPr>
          <p:cNvPicPr>
            <a:picLocks noRot="1" noChangeAspect="1"/>
          </p:cNvPicPr>
          <p:nvPr>
            <a:audioFile r:link="rId1"/>
          </p:nvPr>
        </p:nvPicPr>
        <p:blipFill>
          <a:blip r:embed="rId5" cstate="print"/>
          <a:stretch>
            <a:fillRect/>
          </a:stretch>
        </p:blipFill>
        <p:spPr>
          <a:xfrm>
            <a:off x="7772400" y="57150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249" fill="hold"/>
                                        <p:tgtEl>
                                          <p:spTgt spid="6"/>
                                        </p:tgtEl>
                                      </p:cBhvr>
                                    </p:cmd>
                                  </p:childTnLst>
                                </p:cTn>
                              </p:par>
                              <p:par>
                                <p:cTn id="7" presetID="26"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animEffect transition="in" filter="wipe(down)">
                                      <p:cBhvr>
                                        <p:cTn id="9" dur="870">
                                          <p:stCondLst>
                                            <p:cond delay="0"/>
                                          </p:stCondLst>
                                        </p:cTn>
                                        <p:tgtEl>
                                          <p:spTgt spid="7170"/>
                                        </p:tgtEl>
                                      </p:cBhvr>
                                    </p:animEffect>
                                    <p:anim calcmode="lin" valueType="num">
                                      <p:cBhvr>
                                        <p:cTn id="10" dur="2733" tmFilter="0,0; 0.14,0.36; 0.43,0.73; 0.71,0.91; 1.0,1.0">
                                          <p:stCondLst>
                                            <p:cond delay="0"/>
                                          </p:stCondLst>
                                        </p:cTn>
                                        <p:tgtEl>
                                          <p:spTgt spid="7170"/>
                                        </p:tgtEl>
                                        <p:attrNameLst>
                                          <p:attrName>ppt_x</p:attrName>
                                        </p:attrNameLst>
                                      </p:cBhvr>
                                      <p:tavLst>
                                        <p:tav tm="0">
                                          <p:val>
                                            <p:strVal val="#ppt_x-0.25"/>
                                          </p:val>
                                        </p:tav>
                                        <p:tav tm="100000">
                                          <p:val>
                                            <p:strVal val="#ppt_x"/>
                                          </p:val>
                                        </p:tav>
                                      </p:tavLst>
                                    </p:anim>
                                    <p:anim calcmode="lin" valueType="num">
                                      <p:cBhvr>
                                        <p:cTn id="11" dur="996" tmFilter="0.0,0.0; 0.25,0.07; 0.50,0.2; 0.75,0.467; 1.0,1.0">
                                          <p:stCondLst>
                                            <p:cond delay="0"/>
                                          </p:stCondLst>
                                        </p:cTn>
                                        <p:tgtEl>
                                          <p:spTgt spid="7170"/>
                                        </p:tgtEl>
                                        <p:attrNameLst>
                                          <p:attrName>ppt_y</p:attrName>
                                        </p:attrNameLst>
                                      </p:cBhvr>
                                      <p:tavLst>
                                        <p:tav tm="0" fmla="#ppt_y-sin(pi*$)/3">
                                          <p:val>
                                            <p:fltVal val="0.5"/>
                                          </p:val>
                                        </p:tav>
                                        <p:tav tm="100000">
                                          <p:val>
                                            <p:fltVal val="1"/>
                                          </p:val>
                                        </p:tav>
                                      </p:tavLst>
                                    </p:anim>
                                    <p:anim calcmode="lin" valueType="num">
                                      <p:cBhvr>
                                        <p:cTn id="12" dur="996" tmFilter="0, 0; 0.125,0.2665; 0.25,0.4; 0.375,0.465; 0.5,0.5;  0.625,0.535; 0.75,0.6; 0.875,0.7335; 1,1">
                                          <p:stCondLst>
                                            <p:cond delay="996"/>
                                          </p:stCondLst>
                                        </p:cTn>
                                        <p:tgtEl>
                                          <p:spTgt spid="7170"/>
                                        </p:tgtEl>
                                        <p:attrNameLst>
                                          <p:attrName>ppt_y</p:attrName>
                                        </p:attrNameLst>
                                      </p:cBhvr>
                                      <p:tavLst>
                                        <p:tav tm="0" fmla="#ppt_y-sin(pi*$)/9">
                                          <p:val>
                                            <p:fltVal val="0"/>
                                          </p:val>
                                        </p:tav>
                                        <p:tav tm="100000">
                                          <p:val>
                                            <p:fltVal val="1"/>
                                          </p:val>
                                        </p:tav>
                                      </p:tavLst>
                                    </p:anim>
                                    <p:anim calcmode="lin" valueType="num">
                                      <p:cBhvr>
                                        <p:cTn id="13" dur="498" tmFilter="0, 0; 0.125,0.2665; 0.25,0.4; 0.375,0.465; 0.5,0.5;  0.625,0.535; 0.75,0.6; 0.875,0.7335; 1,1">
                                          <p:stCondLst>
                                            <p:cond delay="1986"/>
                                          </p:stCondLst>
                                        </p:cTn>
                                        <p:tgtEl>
                                          <p:spTgt spid="7170"/>
                                        </p:tgtEl>
                                        <p:attrNameLst>
                                          <p:attrName>ppt_y</p:attrName>
                                        </p:attrNameLst>
                                      </p:cBhvr>
                                      <p:tavLst>
                                        <p:tav tm="0" fmla="#ppt_y-sin(pi*$)/27">
                                          <p:val>
                                            <p:fltVal val="0"/>
                                          </p:val>
                                        </p:tav>
                                        <p:tav tm="100000">
                                          <p:val>
                                            <p:fltVal val="1"/>
                                          </p:val>
                                        </p:tav>
                                      </p:tavLst>
                                    </p:anim>
                                    <p:anim calcmode="lin" valueType="num">
                                      <p:cBhvr>
                                        <p:cTn id="14" dur="246" tmFilter="0, 0; 0.125,0.2665; 0.25,0.4; 0.375,0.465; 0.5,0.5;  0.625,0.535; 0.75,0.6; 0.875,0.7335; 1,1">
                                          <p:stCondLst>
                                            <p:cond delay="2484"/>
                                          </p:stCondLst>
                                        </p:cTn>
                                        <p:tgtEl>
                                          <p:spTgt spid="7170"/>
                                        </p:tgtEl>
                                        <p:attrNameLst>
                                          <p:attrName>ppt_y</p:attrName>
                                        </p:attrNameLst>
                                      </p:cBhvr>
                                      <p:tavLst>
                                        <p:tav tm="0" fmla="#ppt_y-sin(pi*$)/81">
                                          <p:val>
                                            <p:fltVal val="0"/>
                                          </p:val>
                                        </p:tav>
                                        <p:tav tm="100000">
                                          <p:val>
                                            <p:fltVal val="1"/>
                                          </p:val>
                                        </p:tav>
                                      </p:tavLst>
                                    </p:anim>
                                    <p:animScale>
                                      <p:cBhvr>
                                        <p:cTn id="15" dur="39">
                                          <p:stCondLst>
                                            <p:cond delay="975"/>
                                          </p:stCondLst>
                                        </p:cTn>
                                        <p:tgtEl>
                                          <p:spTgt spid="7170"/>
                                        </p:tgtEl>
                                      </p:cBhvr>
                                      <p:to x="100000" y="60000"/>
                                    </p:animScale>
                                    <p:animScale>
                                      <p:cBhvr>
                                        <p:cTn id="16" dur="249" decel="50000">
                                          <p:stCondLst>
                                            <p:cond delay="1014"/>
                                          </p:stCondLst>
                                        </p:cTn>
                                        <p:tgtEl>
                                          <p:spTgt spid="7170"/>
                                        </p:tgtEl>
                                      </p:cBhvr>
                                      <p:to x="100000" y="100000"/>
                                    </p:animScale>
                                    <p:animScale>
                                      <p:cBhvr>
                                        <p:cTn id="17" dur="39">
                                          <p:stCondLst>
                                            <p:cond delay="1968"/>
                                          </p:stCondLst>
                                        </p:cTn>
                                        <p:tgtEl>
                                          <p:spTgt spid="7170"/>
                                        </p:tgtEl>
                                      </p:cBhvr>
                                      <p:to x="100000" y="80000"/>
                                    </p:animScale>
                                    <p:animScale>
                                      <p:cBhvr>
                                        <p:cTn id="18" dur="249" decel="50000">
                                          <p:stCondLst>
                                            <p:cond delay="2007"/>
                                          </p:stCondLst>
                                        </p:cTn>
                                        <p:tgtEl>
                                          <p:spTgt spid="7170"/>
                                        </p:tgtEl>
                                      </p:cBhvr>
                                      <p:to x="100000" y="100000"/>
                                    </p:animScale>
                                    <p:animScale>
                                      <p:cBhvr>
                                        <p:cTn id="19" dur="39">
                                          <p:stCondLst>
                                            <p:cond delay="2463"/>
                                          </p:stCondLst>
                                        </p:cTn>
                                        <p:tgtEl>
                                          <p:spTgt spid="7170"/>
                                        </p:tgtEl>
                                      </p:cBhvr>
                                      <p:to x="100000" y="90000"/>
                                    </p:animScale>
                                    <p:animScale>
                                      <p:cBhvr>
                                        <p:cTn id="20" dur="249" decel="50000">
                                          <p:stCondLst>
                                            <p:cond delay="2502"/>
                                          </p:stCondLst>
                                        </p:cTn>
                                        <p:tgtEl>
                                          <p:spTgt spid="7170"/>
                                        </p:tgtEl>
                                      </p:cBhvr>
                                      <p:to x="100000" y="100000"/>
                                    </p:animScale>
                                    <p:animScale>
                                      <p:cBhvr>
                                        <p:cTn id="21" dur="39">
                                          <p:stCondLst>
                                            <p:cond delay="2712"/>
                                          </p:stCondLst>
                                        </p:cTn>
                                        <p:tgtEl>
                                          <p:spTgt spid="7170"/>
                                        </p:tgtEl>
                                      </p:cBhvr>
                                      <p:to x="100000" y="95000"/>
                                    </p:animScale>
                                    <p:animScale>
                                      <p:cBhvr>
                                        <p:cTn id="22" dur="249" decel="50000">
                                          <p:stCondLst>
                                            <p:cond delay="2751"/>
                                          </p:stCondLst>
                                        </p:cTn>
                                        <p:tgtEl>
                                          <p:spTgt spid="7170"/>
                                        </p:tgtEl>
                                      </p:cBhvr>
                                      <p:to x="100000" y="100000"/>
                                    </p:animScale>
                                  </p:childTnLst>
                                </p:cTn>
                              </p:par>
                              <p:par>
                                <p:cTn id="23" presetID="26" presetClass="entr" presetSubtype="0" fill="hold" nodeType="with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wipe(down)">
                                      <p:cBhvr>
                                        <p:cTn id="25" dur="1450">
                                          <p:stCondLst>
                                            <p:cond delay="0"/>
                                          </p:stCondLst>
                                        </p:cTn>
                                        <p:tgtEl>
                                          <p:spTgt spid="2050"/>
                                        </p:tgtEl>
                                      </p:cBhvr>
                                    </p:animEffect>
                                    <p:anim calcmode="lin" valueType="num">
                                      <p:cBhvr>
                                        <p:cTn id="26" dur="4555"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27" dur="1660"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28" dur="1660" tmFilter="0, 0; 0.125,0.2665; 0.25,0.4; 0.375,0.465; 0.5,0.5;  0.625,0.535; 0.75,0.6; 0.875,0.7335; 1,1">
                                          <p:stCondLst>
                                            <p:cond delay="1660"/>
                                          </p:stCondLst>
                                        </p:cTn>
                                        <p:tgtEl>
                                          <p:spTgt spid="2050"/>
                                        </p:tgtEl>
                                        <p:attrNameLst>
                                          <p:attrName>ppt_y</p:attrName>
                                        </p:attrNameLst>
                                      </p:cBhvr>
                                      <p:tavLst>
                                        <p:tav tm="0" fmla="#ppt_y-sin(pi*$)/9">
                                          <p:val>
                                            <p:fltVal val="0"/>
                                          </p:val>
                                        </p:tav>
                                        <p:tav tm="100000">
                                          <p:val>
                                            <p:fltVal val="1"/>
                                          </p:val>
                                        </p:tav>
                                      </p:tavLst>
                                    </p:anim>
                                    <p:anim calcmode="lin" valueType="num">
                                      <p:cBhvr>
                                        <p:cTn id="29" dur="830" tmFilter="0, 0; 0.125,0.2665; 0.25,0.4; 0.375,0.465; 0.5,0.5;  0.625,0.535; 0.75,0.6; 0.875,0.7335; 1,1">
                                          <p:stCondLst>
                                            <p:cond delay="3310"/>
                                          </p:stCondLst>
                                        </p:cTn>
                                        <p:tgtEl>
                                          <p:spTgt spid="2050"/>
                                        </p:tgtEl>
                                        <p:attrNameLst>
                                          <p:attrName>ppt_y</p:attrName>
                                        </p:attrNameLst>
                                      </p:cBhvr>
                                      <p:tavLst>
                                        <p:tav tm="0" fmla="#ppt_y-sin(pi*$)/27">
                                          <p:val>
                                            <p:fltVal val="0"/>
                                          </p:val>
                                        </p:tav>
                                        <p:tav tm="100000">
                                          <p:val>
                                            <p:fltVal val="1"/>
                                          </p:val>
                                        </p:tav>
                                      </p:tavLst>
                                    </p:anim>
                                    <p:anim calcmode="lin" valueType="num">
                                      <p:cBhvr>
                                        <p:cTn id="30" dur="410" tmFilter="0, 0; 0.125,0.2665; 0.25,0.4; 0.375,0.465; 0.5,0.5;  0.625,0.535; 0.75,0.6; 0.875,0.7335; 1,1">
                                          <p:stCondLst>
                                            <p:cond delay="4140"/>
                                          </p:stCondLst>
                                        </p:cTn>
                                        <p:tgtEl>
                                          <p:spTgt spid="2050"/>
                                        </p:tgtEl>
                                        <p:attrNameLst>
                                          <p:attrName>ppt_y</p:attrName>
                                        </p:attrNameLst>
                                      </p:cBhvr>
                                      <p:tavLst>
                                        <p:tav tm="0" fmla="#ppt_y-sin(pi*$)/81">
                                          <p:val>
                                            <p:fltVal val="0"/>
                                          </p:val>
                                        </p:tav>
                                        <p:tav tm="100000">
                                          <p:val>
                                            <p:fltVal val="1"/>
                                          </p:val>
                                        </p:tav>
                                      </p:tavLst>
                                    </p:anim>
                                    <p:animScale>
                                      <p:cBhvr>
                                        <p:cTn id="31" dur="65">
                                          <p:stCondLst>
                                            <p:cond delay="1625"/>
                                          </p:stCondLst>
                                        </p:cTn>
                                        <p:tgtEl>
                                          <p:spTgt spid="2050"/>
                                        </p:tgtEl>
                                      </p:cBhvr>
                                      <p:to x="100000" y="60000"/>
                                    </p:animScale>
                                    <p:animScale>
                                      <p:cBhvr>
                                        <p:cTn id="32" dur="415" decel="50000">
                                          <p:stCondLst>
                                            <p:cond delay="1690"/>
                                          </p:stCondLst>
                                        </p:cTn>
                                        <p:tgtEl>
                                          <p:spTgt spid="2050"/>
                                        </p:tgtEl>
                                      </p:cBhvr>
                                      <p:to x="100000" y="100000"/>
                                    </p:animScale>
                                    <p:animScale>
                                      <p:cBhvr>
                                        <p:cTn id="33" dur="65">
                                          <p:stCondLst>
                                            <p:cond delay="3280"/>
                                          </p:stCondLst>
                                        </p:cTn>
                                        <p:tgtEl>
                                          <p:spTgt spid="2050"/>
                                        </p:tgtEl>
                                      </p:cBhvr>
                                      <p:to x="100000" y="80000"/>
                                    </p:animScale>
                                    <p:animScale>
                                      <p:cBhvr>
                                        <p:cTn id="34" dur="415" decel="50000">
                                          <p:stCondLst>
                                            <p:cond delay="3345"/>
                                          </p:stCondLst>
                                        </p:cTn>
                                        <p:tgtEl>
                                          <p:spTgt spid="2050"/>
                                        </p:tgtEl>
                                      </p:cBhvr>
                                      <p:to x="100000" y="100000"/>
                                    </p:animScale>
                                    <p:animScale>
                                      <p:cBhvr>
                                        <p:cTn id="35" dur="65">
                                          <p:stCondLst>
                                            <p:cond delay="4105"/>
                                          </p:stCondLst>
                                        </p:cTn>
                                        <p:tgtEl>
                                          <p:spTgt spid="2050"/>
                                        </p:tgtEl>
                                      </p:cBhvr>
                                      <p:to x="100000" y="90000"/>
                                    </p:animScale>
                                    <p:animScale>
                                      <p:cBhvr>
                                        <p:cTn id="36" dur="415" decel="50000">
                                          <p:stCondLst>
                                            <p:cond delay="4170"/>
                                          </p:stCondLst>
                                        </p:cTn>
                                        <p:tgtEl>
                                          <p:spTgt spid="2050"/>
                                        </p:tgtEl>
                                      </p:cBhvr>
                                      <p:to x="100000" y="100000"/>
                                    </p:animScale>
                                    <p:animScale>
                                      <p:cBhvr>
                                        <p:cTn id="37" dur="65">
                                          <p:stCondLst>
                                            <p:cond delay="4520"/>
                                          </p:stCondLst>
                                        </p:cTn>
                                        <p:tgtEl>
                                          <p:spTgt spid="2050"/>
                                        </p:tgtEl>
                                      </p:cBhvr>
                                      <p:to x="100000" y="95000"/>
                                    </p:animScale>
                                    <p:animScale>
                                      <p:cBhvr>
                                        <p:cTn id="38" dur="415" decel="50000">
                                          <p:stCondLst>
                                            <p:cond delay="4585"/>
                                          </p:stCondLst>
                                        </p:cTn>
                                        <p:tgtEl>
                                          <p:spTgt spid="2050"/>
                                        </p:tgtEl>
                                      </p:cBhvr>
                                      <p:to x="100000" y="100000"/>
                                    </p:animScale>
                                  </p:childTnLst>
                                </p:cTn>
                              </p:par>
                              <p:par>
                                <p:cTn id="39" presetID="32" presetClass="emph" presetSubtype="0" fill="hold" nodeType="withEffect">
                                  <p:stCondLst>
                                    <p:cond delay="0"/>
                                  </p:stCondLst>
                                  <p:childTnLst>
                                    <p:animClr clrSpc="rgb">
                                      <p:cBhvr override="childStyle">
                                        <p:cTn id="40" dur="200" fill="hold"/>
                                        <p:tgtEl>
                                          <p:spTgt spid="7170"/>
                                        </p:tgtEl>
                                        <p:attrNameLst>
                                          <p:attrName>style.color</p:attrName>
                                        </p:attrNameLst>
                                      </p:cBhvr>
                                      <p:to>
                                        <a:schemeClr val="accent2"/>
                                      </p:to>
                                    </p:animClr>
                                    <p:animClr clrSpc="rgb">
                                      <p:cBhvr>
                                        <p:cTn id="41" dur="200" fill="hold"/>
                                        <p:tgtEl>
                                          <p:spTgt spid="7170"/>
                                        </p:tgtEl>
                                        <p:attrNameLst>
                                          <p:attrName>fillcolor</p:attrName>
                                        </p:attrNameLst>
                                      </p:cBhvr>
                                      <p:to>
                                        <a:schemeClr val="accent2"/>
                                      </p:to>
                                    </p:animClr>
                                    <p:set>
                                      <p:cBhvr>
                                        <p:cTn id="42" dur="200" fill="hold"/>
                                        <p:tgtEl>
                                          <p:spTgt spid="7170"/>
                                        </p:tgtEl>
                                        <p:attrNameLst>
                                          <p:attrName>fill.type</p:attrName>
                                        </p:attrNameLst>
                                      </p:cBhvr>
                                      <p:to>
                                        <p:strVal val="solid"/>
                                      </p:to>
                                    </p:set>
                                    <p:set>
                                      <p:cBhvr>
                                        <p:cTn id="43" dur="200" fill="hold"/>
                                        <p:tgtEl>
                                          <p:spTgt spid="7170"/>
                                        </p:tgtEl>
                                        <p:attrNameLst>
                                          <p:attrName>fill.on</p:attrName>
                                        </p:attrNameLst>
                                      </p:cBhvr>
                                      <p:to>
                                        <p:strVal val="true"/>
                                      </p:to>
                                    </p:set>
                                    <p:animRot by="120000">
                                      <p:cBhvr>
                                        <p:cTn id="44" dur="200" fill="hold">
                                          <p:stCondLst>
                                            <p:cond delay="0"/>
                                          </p:stCondLst>
                                        </p:cTn>
                                        <p:tgtEl>
                                          <p:spTgt spid="7170"/>
                                        </p:tgtEl>
                                        <p:attrNameLst>
                                          <p:attrName>r</p:attrName>
                                        </p:attrNameLst>
                                      </p:cBhvr>
                                    </p:animRot>
                                    <p:animRot by="-240000">
                                      <p:cBhvr>
                                        <p:cTn id="45" dur="400" fill="hold">
                                          <p:stCondLst>
                                            <p:cond delay="400"/>
                                          </p:stCondLst>
                                        </p:cTn>
                                        <p:tgtEl>
                                          <p:spTgt spid="7170"/>
                                        </p:tgtEl>
                                        <p:attrNameLst>
                                          <p:attrName>r</p:attrName>
                                        </p:attrNameLst>
                                      </p:cBhvr>
                                    </p:animRot>
                                    <p:animRot by="240000">
                                      <p:cBhvr>
                                        <p:cTn id="46" dur="400" fill="hold">
                                          <p:stCondLst>
                                            <p:cond delay="800"/>
                                          </p:stCondLst>
                                        </p:cTn>
                                        <p:tgtEl>
                                          <p:spTgt spid="7170"/>
                                        </p:tgtEl>
                                        <p:attrNameLst>
                                          <p:attrName>r</p:attrName>
                                        </p:attrNameLst>
                                      </p:cBhvr>
                                    </p:animRot>
                                    <p:animRot by="-240000">
                                      <p:cBhvr>
                                        <p:cTn id="47" dur="400" fill="hold">
                                          <p:stCondLst>
                                            <p:cond delay="1200"/>
                                          </p:stCondLst>
                                        </p:cTn>
                                        <p:tgtEl>
                                          <p:spTgt spid="7170"/>
                                        </p:tgtEl>
                                        <p:attrNameLst>
                                          <p:attrName>r</p:attrName>
                                        </p:attrNameLst>
                                      </p:cBhvr>
                                    </p:animRot>
                                    <p:animRot by="120000">
                                      <p:cBhvr>
                                        <p:cTn id="48" dur="400" fill="hold">
                                          <p:stCondLst>
                                            <p:cond delay="1600"/>
                                          </p:stCondLst>
                                        </p:cTn>
                                        <p:tgtEl>
                                          <p:spTgt spid="7170"/>
                                        </p:tgtEl>
                                        <p:attrNameLst>
                                          <p:attrName>r</p:attrName>
                                        </p:attrNameLst>
                                      </p:cBhvr>
                                    </p:animRot>
                                  </p:childTnLst>
                                </p:cTn>
                              </p:par>
                              <p:par>
                                <p:cTn id="49" presetID="32" presetClass="emph" presetSubtype="0" fill="hold" nodeType="withEffect">
                                  <p:stCondLst>
                                    <p:cond delay="0"/>
                                  </p:stCondLst>
                                  <p:childTnLst>
                                    <p:animClr clrSpc="rgb">
                                      <p:cBhvr override="childStyle">
                                        <p:cTn id="50" dur="200" fill="hold"/>
                                        <p:tgtEl>
                                          <p:spTgt spid="2050"/>
                                        </p:tgtEl>
                                        <p:attrNameLst>
                                          <p:attrName>style.color</p:attrName>
                                        </p:attrNameLst>
                                      </p:cBhvr>
                                      <p:to>
                                        <a:schemeClr val="accent2"/>
                                      </p:to>
                                    </p:animClr>
                                    <p:animClr clrSpc="rgb">
                                      <p:cBhvr>
                                        <p:cTn id="51" dur="200" fill="hold"/>
                                        <p:tgtEl>
                                          <p:spTgt spid="2050"/>
                                        </p:tgtEl>
                                        <p:attrNameLst>
                                          <p:attrName>fillcolor</p:attrName>
                                        </p:attrNameLst>
                                      </p:cBhvr>
                                      <p:to>
                                        <a:schemeClr val="accent2"/>
                                      </p:to>
                                    </p:animClr>
                                    <p:set>
                                      <p:cBhvr>
                                        <p:cTn id="52" dur="200" fill="hold"/>
                                        <p:tgtEl>
                                          <p:spTgt spid="2050"/>
                                        </p:tgtEl>
                                        <p:attrNameLst>
                                          <p:attrName>fill.type</p:attrName>
                                        </p:attrNameLst>
                                      </p:cBhvr>
                                      <p:to>
                                        <p:strVal val="solid"/>
                                      </p:to>
                                    </p:set>
                                    <p:set>
                                      <p:cBhvr>
                                        <p:cTn id="53" dur="200" fill="hold"/>
                                        <p:tgtEl>
                                          <p:spTgt spid="2050"/>
                                        </p:tgtEl>
                                        <p:attrNameLst>
                                          <p:attrName>fill.on</p:attrName>
                                        </p:attrNameLst>
                                      </p:cBhvr>
                                      <p:to>
                                        <p:strVal val="true"/>
                                      </p:to>
                                    </p:set>
                                    <p:animRot by="120000">
                                      <p:cBhvr>
                                        <p:cTn id="54" dur="200" fill="hold">
                                          <p:stCondLst>
                                            <p:cond delay="0"/>
                                          </p:stCondLst>
                                        </p:cTn>
                                        <p:tgtEl>
                                          <p:spTgt spid="2050"/>
                                        </p:tgtEl>
                                        <p:attrNameLst>
                                          <p:attrName>r</p:attrName>
                                        </p:attrNameLst>
                                      </p:cBhvr>
                                    </p:animRot>
                                    <p:animRot by="-240000">
                                      <p:cBhvr>
                                        <p:cTn id="55" dur="400" fill="hold">
                                          <p:stCondLst>
                                            <p:cond delay="400"/>
                                          </p:stCondLst>
                                        </p:cTn>
                                        <p:tgtEl>
                                          <p:spTgt spid="2050"/>
                                        </p:tgtEl>
                                        <p:attrNameLst>
                                          <p:attrName>r</p:attrName>
                                        </p:attrNameLst>
                                      </p:cBhvr>
                                    </p:animRot>
                                    <p:animRot by="240000">
                                      <p:cBhvr>
                                        <p:cTn id="56" dur="400" fill="hold">
                                          <p:stCondLst>
                                            <p:cond delay="800"/>
                                          </p:stCondLst>
                                        </p:cTn>
                                        <p:tgtEl>
                                          <p:spTgt spid="2050"/>
                                        </p:tgtEl>
                                        <p:attrNameLst>
                                          <p:attrName>r</p:attrName>
                                        </p:attrNameLst>
                                      </p:cBhvr>
                                    </p:animRot>
                                    <p:animRot by="-240000">
                                      <p:cBhvr>
                                        <p:cTn id="57" dur="400" fill="hold">
                                          <p:stCondLst>
                                            <p:cond delay="1200"/>
                                          </p:stCondLst>
                                        </p:cTn>
                                        <p:tgtEl>
                                          <p:spTgt spid="2050"/>
                                        </p:tgtEl>
                                        <p:attrNameLst>
                                          <p:attrName>r</p:attrName>
                                        </p:attrNameLst>
                                      </p:cBhvr>
                                    </p:animRot>
                                    <p:animRot by="120000">
                                      <p:cBhvr>
                                        <p:cTn id="58" dur="400" fill="hold">
                                          <p:stCondLst>
                                            <p:cond delay="1600"/>
                                          </p:stCondLst>
                                        </p:cTn>
                                        <p:tgtEl>
                                          <p:spTgt spid="2050"/>
                                        </p:tgtEl>
                                        <p:attrNameLst>
                                          <p:attrName>r</p:attrName>
                                        </p:attrNameLst>
                                      </p:cBhvr>
                                    </p:animRot>
                                  </p:childTnLst>
                                </p:cTn>
                              </p:par>
                              <p:par>
                                <p:cTn id="59" presetID="32" presetClass="emph" presetSubtype="0" fill="hold" nodeType="withEffect">
                                  <p:stCondLst>
                                    <p:cond delay="0"/>
                                  </p:stCondLst>
                                  <p:childTnLst>
                                    <p:animClr clrSpc="rgb">
                                      <p:cBhvr override="childStyle">
                                        <p:cTn id="60" dur="200" fill="hold"/>
                                        <p:tgtEl>
                                          <p:spTgt spid="2050"/>
                                        </p:tgtEl>
                                        <p:attrNameLst>
                                          <p:attrName>style.color</p:attrName>
                                        </p:attrNameLst>
                                      </p:cBhvr>
                                      <p:to>
                                        <a:schemeClr val="accent2"/>
                                      </p:to>
                                    </p:animClr>
                                    <p:animClr clrSpc="rgb">
                                      <p:cBhvr>
                                        <p:cTn id="61" dur="200" fill="hold"/>
                                        <p:tgtEl>
                                          <p:spTgt spid="2050"/>
                                        </p:tgtEl>
                                        <p:attrNameLst>
                                          <p:attrName>fillcolor</p:attrName>
                                        </p:attrNameLst>
                                      </p:cBhvr>
                                      <p:to>
                                        <a:schemeClr val="accent2"/>
                                      </p:to>
                                    </p:animClr>
                                    <p:set>
                                      <p:cBhvr>
                                        <p:cTn id="62" dur="200" fill="hold"/>
                                        <p:tgtEl>
                                          <p:spTgt spid="2050"/>
                                        </p:tgtEl>
                                        <p:attrNameLst>
                                          <p:attrName>fill.type</p:attrName>
                                        </p:attrNameLst>
                                      </p:cBhvr>
                                      <p:to>
                                        <p:strVal val="solid"/>
                                      </p:to>
                                    </p:set>
                                    <p:set>
                                      <p:cBhvr>
                                        <p:cTn id="63" dur="200" fill="hold"/>
                                        <p:tgtEl>
                                          <p:spTgt spid="2050"/>
                                        </p:tgtEl>
                                        <p:attrNameLst>
                                          <p:attrName>fill.on</p:attrName>
                                        </p:attrNameLst>
                                      </p:cBhvr>
                                      <p:to>
                                        <p:strVal val="true"/>
                                      </p:to>
                                    </p:set>
                                    <p:animRot by="120000">
                                      <p:cBhvr>
                                        <p:cTn id="64" dur="200" fill="hold">
                                          <p:stCondLst>
                                            <p:cond delay="0"/>
                                          </p:stCondLst>
                                        </p:cTn>
                                        <p:tgtEl>
                                          <p:spTgt spid="2050"/>
                                        </p:tgtEl>
                                        <p:attrNameLst>
                                          <p:attrName>r</p:attrName>
                                        </p:attrNameLst>
                                      </p:cBhvr>
                                    </p:animRot>
                                    <p:animRot by="-240000">
                                      <p:cBhvr>
                                        <p:cTn id="65" dur="400" fill="hold">
                                          <p:stCondLst>
                                            <p:cond delay="400"/>
                                          </p:stCondLst>
                                        </p:cTn>
                                        <p:tgtEl>
                                          <p:spTgt spid="2050"/>
                                        </p:tgtEl>
                                        <p:attrNameLst>
                                          <p:attrName>r</p:attrName>
                                        </p:attrNameLst>
                                      </p:cBhvr>
                                    </p:animRot>
                                    <p:animRot by="240000">
                                      <p:cBhvr>
                                        <p:cTn id="66" dur="400" fill="hold">
                                          <p:stCondLst>
                                            <p:cond delay="800"/>
                                          </p:stCondLst>
                                        </p:cTn>
                                        <p:tgtEl>
                                          <p:spTgt spid="2050"/>
                                        </p:tgtEl>
                                        <p:attrNameLst>
                                          <p:attrName>r</p:attrName>
                                        </p:attrNameLst>
                                      </p:cBhvr>
                                    </p:animRot>
                                    <p:animRot by="-240000">
                                      <p:cBhvr>
                                        <p:cTn id="67" dur="400" fill="hold">
                                          <p:stCondLst>
                                            <p:cond delay="1200"/>
                                          </p:stCondLst>
                                        </p:cTn>
                                        <p:tgtEl>
                                          <p:spTgt spid="2050"/>
                                        </p:tgtEl>
                                        <p:attrNameLst>
                                          <p:attrName>r</p:attrName>
                                        </p:attrNameLst>
                                      </p:cBhvr>
                                    </p:animRot>
                                    <p:animRot by="120000">
                                      <p:cBhvr>
                                        <p:cTn id="68" dur="400" fill="hold">
                                          <p:stCondLst>
                                            <p:cond delay="1600"/>
                                          </p:stCondLst>
                                        </p:cTn>
                                        <p:tgtEl>
                                          <p:spTgt spid="2050"/>
                                        </p:tgtEl>
                                        <p:attrNameLst>
                                          <p:attrName>r</p:attrName>
                                        </p:attrNameLst>
                                      </p:cBhvr>
                                    </p:animRot>
                                  </p:childTnLst>
                                </p:cTn>
                              </p:par>
                              <p:par>
                                <p:cTn id="69" presetID="32" presetClass="emph" presetSubtype="0" fill="hold" nodeType="withEffect">
                                  <p:stCondLst>
                                    <p:cond delay="0"/>
                                  </p:stCondLst>
                                  <p:childTnLst>
                                    <p:animClr clrSpc="rgb">
                                      <p:cBhvr override="childStyle">
                                        <p:cTn id="70" dur="100" fill="hold"/>
                                        <p:tgtEl>
                                          <p:spTgt spid="2050"/>
                                        </p:tgtEl>
                                        <p:attrNameLst>
                                          <p:attrName>style.color</p:attrName>
                                        </p:attrNameLst>
                                      </p:cBhvr>
                                      <p:to>
                                        <a:schemeClr val="accent2"/>
                                      </p:to>
                                    </p:animClr>
                                    <p:animClr clrSpc="rgb">
                                      <p:cBhvr>
                                        <p:cTn id="71" dur="100" fill="hold"/>
                                        <p:tgtEl>
                                          <p:spTgt spid="2050"/>
                                        </p:tgtEl>
                                        <p:attrNameLst>
                                          <p:attrName>fillcolor</p:attrName>
                                        </p:attrNameLst>
                                      </p:cBhvr>
                                      <p:to>
                                        <a:schemeClr val="accent2"/>
                                      </p:to>
                                    </p:animClr>
                                    <p:set>
                                      <p:cBhvr>
                                        <p:cTn id="72" dur="100" fill="hold"/>
                                        <p:tgtEl>
                                          <p:spTgt spid="2050"/>
                                        </p:tgtEl>
                                        <p:attrNameLst>
                                          <p:attrName>fill.type</p:attrName>
                                        </p:attrNameLst>
                                      </p:cBhvr>
                                      <p:to>
                                        <p:strVal val="solid"/>
                                      </p:to>
                                    </p:set>
                                    <p:set>
                                      <p:cBhvr>
                                        <p:cTn id="73" dur="100" fill="hold"/>
                                        <p:tgtEl>
                                          <p:spTgt spid="2050"/>
                                        </p:tgtEl>
                                        <p:attrNameLst>
                                          <p:attrName>fill.on</p:attrName>
                                        </p:attrNameLst>
                                      </p:cBhvr>
                                      <p:to>
                                        <p:strVal val="true"/>
                                      </p:to>
                                    </p:set>
                                    <p:animRot by="120000">
                                      <p:cBhvr>
                                        <p:cTn id="74" dur="100" fill="hold">
                                          <p:stCondLst>
                                            <p:cond delay="0"/>
                                          </p:stCondLst>
                                        </p:cTn>
                                        <p:tgtEl>
                                          <p:spTgt spid="2050"/>
                                        </p:tgtEl>
                                        <p:attrNameLst>
                                          <p:attrName>r</p:attrName>
                                        </p:attrNameLst>
                                      </p:cBhvr>
                                    </p:animRot>
                                    <p:animRot by="-240000">
                                      <p:cBhvr>
                                        <p:cTn id="75" dur="200" fill="hold">
                                          <p:stCondLst>
                                            <p:cond delay="200"/>
                                          </p:stCondLst>
                                        </p:cTn>
                                        <p:tgtEl>
                                          <p:spTgt spid="2050"/>
                                        </p:tgtEl>
                                        <p:attrNameLst>
                                          <p:attrName>r</p:attrName>
                                        </p:attrNameLst>
                                      </p:cBhvr>
                                    </p:animRot>
                                    <p:animRot by="240000">
                                      <p:cBhvr>
                                        <p:cTn id="76" dur="200" fill="hold">
                                          <p:stCondLst>
                                            <p:cond delay="400"/>
                                          </p:stCondLst>
                                        </p:cTn>
                                        <p:tgtEl>
                                          <p:spTgt spid="2050"/>
                                        </p:tgtEl>
                                        <p:attrNameLst>
                                          <p:attrName>r</p:attrName>
                                        </p:attrNameLst>
                                      </p:cBhvr>
                                    </p:animRot>
                                    <p:animRot by="-240000">
                                      <p:cBhvr>
                                        <p:cTn id="77" dur="200" fill="hold">
                                          <p:stCondLst>
                                            <p:cond delay="600"/>
                                          </p:stCondLst>
                                        </p:cTn>
                                        <p:tgtEl>
                                          <p:spTgt spid="2050"/>
                                        </p:tgtEl>
                                        <p:attrNameLst>
                                          <p:attrName>r</p:attrName>
                                        </p:attrNameLst>
                                      </p:cBhvr>
                                    </p:animRot>
                                    <p:animRot by="120000">
                                      <p:cBhvr>
                                        <p:cTn id="78" dur="200" fill="hold">
                                          <p:stCondLst>
                                            <p:cond delay="800"/>
                                          </p:stCondLst>
                                        </p:cTn>
                                        <p:tgtEl>
                                          <p:spTgt spid="20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p:cTn id="79"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6934200" cy="1112838"/>
          </a:xfrm>
        </p:spPr>
        <p:txBody>
          <a:bodyPr>
            <a:normAutofit fontScale="90000"/>
          </a:bodyPr>
          <a:lstStyle/>
          <a:p>
            <a:r>
              <a:rPr lang="en-US" b="1" u="sng" dirty="0" smtClean="0"/>
              <a:t>OCTOBER 20, 2011 at 10:20 AM</a:t>
            </a:r>
            <a:endParaRPr lang="en-US" b="1" u="sng" dirty="0"/>
          </a:p>
        </p:txBody>
      </p:sp>
      <p:sp>
        <p:nvSpPr>
          <p:cNvPr id="3" name="Content Placeholder 2"/>
          <p:cNvSpPr>
            <a:spLocks noGrp="1"/>
          </p:cNvSpPr>
          <p:nvPr>
            <p:ph idx="1"/>
          </p:nvPr>
        </p:nvSpPr>
        <p:spPr/>
        <p:txBody>
          <a:bodyPr>
            <a:normAutofit fontScale="85000" lnSpcReduction="20000"/>
          </a:bodyPr>
          <a:lstStyle/>
          <a:p>
            <a:r>
              <a:rPr lang="en-US" dirty="0" smtClean="0"/>
              <a:t>On the third Thursday of October each year, the University of California Office of the President will be participating in the largest public earthquake drill.</a:t>
            </a:r>
          </a:p>
          <a:p>
            <a:pPr>
              <a:buNone/>
            </a:pPr>
            <a:endParaRPr lang="en-US" dirty="0" smtClean="0"/>
          </a:p>
          <a:p>
            <a:r>
              <a:rPr lang="en-US" dirty="0" smtClean="0"/>
              <a:t>At 1111 Franklin Street and the Kaiser Building</a:t>
            </a:r>
          </a:p>
          <a:p>
            <a:pPr lvl="1"/>
            <a:r>
              <a:rPr lang="en-US" dirty="0" smtClean="0"/>
              <a:t>PA System will Announce “Earthquake Drill”</a:t>
            </a:r>
          </a:p>
          <a:p>
            <a:pPr lvl="1"/>
            <a:r>
              <a:rPr lang="en-US" dirty="0" smtClean="0"/>
              <a:t>UCOP Staff will “Drop! Cover! Hold On!”</a:t>
            </a:r>
          </a:p>
          <a:p>
            <a:endParaRPr lang="en-US" dirty="0" smtClean="0"/>
          </a:p>
          <a:p>
            <a:r>
              <a:rPr lang="en-US" dirty="0" smtClean="0"/>
              <a:t>Other UCOP Sites at Leased Facilities</a:t>
            </a:r>
          </a:p>
          <a:p>
            <a:pPr lvl="1"/>
            <a:r>
              <a:rPr lang="en-US" dirty="0" smtClean="0"/>
              <a:t>Floor Wardens and/or Department Safety Officers will Announce “Earthquake Drill”</a:t>
            </a:r>
          </a:p>
          <a:p>
            <a:pPr lvl="1"/>
            <a:r>
              <a:rPr lang="en-US" dirty="0" smtClean="0"/>
              <a:t>UCOP Staff will “Drop! Cover! Hold On!” for 60 seconds</a:t>
            </a:r>
            <a:endParaRPr lang="en-US" dirty="0"/>
          </a:p>
        </p:txBody>
      </p:sp>
      <p:pic>
        <p:nvPicPr>
          <p:cNvPr id="4" name="Picture 9" descr="j0354171[1]"/>
          <p:cNvPicPr>
            <a:picLocks noChangeAspect="1" noChangeArrowheads="1"/>
          </p:cNvPicPr>
          <p:nvPr/>
        </p:nvPicPr>
        <p:blipFill>
          <a:blip r:embed="rId2" cstate="print"/>
          <a:srcRect/>
          <a:stretch>
            <a:fillRect/>
          </a:stretch>
        </p:blipFill>
        <p:spPr bwMode="auto">
          <a:xfrm>
            <a:off x="304800" y="152400"/>
            <a:ext cx="1447800" cy="14153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UCOP Great California Shakeout Preparation</a:t>
            </a:r>
            <a:endParaRPr lang="en-US" b="1" dirty="0"/>
          </a:p>
        </p:txBody>
      </p:sp>
      <p:sp>
        <p:nvSpPr>
          <p:cNvPr id="3" name="Content Placeholder 2"/>
          <p:cNvSpPr>
            <a:spLocks noGrp="1"/>
          </p:cNvSpPr>
          <p:nvPr>
            <p:ph idx="1"/>
          </p:nvPr>
        </p:nvSpPr>
        <p:spPr>
          <a:xfrm>
            <a:off x="3200400" y="1600200"/>
            <a:ext cx="5486400" cy="5059363"/>
          </a:xfrm>
        </p:spPr>
        <p:txBody>
          <a:bodyPr>
            <a:normAutofit fontScale="92500"/>
          </a:bodyPr>
          <a:lstStyle/>
          <a:p>
            <a:r>
              <a:rPr lang="en-US" dirty="0" smtClean="0"/>
              <a:t>1111 Franklin Street  Lobby - Earthquake Preparedness Booth </a:t>
            </a:r>
          </a:p>
          <a:p>
            <a:pPr lvl="1"/>
            <a:r>
              <a:rPr lang="en-US" dirty="0" smtClean="0"/>
              <a:t>October 17 to 20</a:t>
            </a:r>
          </a:p>
          <a:p>
            <a:pPr lvl="1"/>
            <a:r>
              <a:rPr lang="en-US" dirty="0" smtClean="0"/>
              <a:t>Information/Literature/Posters </a:t>
            </a:r>
          </a:p>
          <a:p>
            <a:r>
              <a:rPr lang="en-US" dirty="0" smtClean="0"/>
              <a:t>Other UCOP Locations</a:t>
            </a:r>
          </a:p>
          <a:p>
            <a:pPr lvl="1"/>
            <a:r>
              <a:rPr lang="en-US" dirty="0" smtClean="0"/>
              <a:t>Earthquake Preparedness Informational Materials Available Either At an Informational Table or Sent Directly to Employees via e-mail</a:t>
            </a:r>
          </a:p>
          <a:p>
            <a:endParaRPr lang="en-US" dirty="0"/>
          </a:p>
        </p:txBody>
      </p:sp>
      <p:pic>
        <p:nvPicPr>
          <p:cNvPr id="5122" name="Picture 2" descr="C:\Documents and Settings\khsi\My Documents\My Pictures\ShakeOut_JoinUs_160x600.gif"/>
          <p:cNvPicPr>
            <a:picLocks noChangeAspect="1" noChangeArrowheads="1"/>
          </p:cNvPicPr>
          <p:nvPr/>
        </p:nvPicPr>
        <p:blipFill>
          <a:blip r:embed="rId2" cstate="print"/>
          <a:srcRect/>
          <a:stretch>
            <a:fillRect/>
          </a:stretch>
        </p:blipFill>
        <p:spPr bwMode="auto">
          <a:xfrm>
            <a:off x="914400" y="914400"/>
            <a:ext cx="1524000" cy="5715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2895600"/>
            <a:ext cx="6934200" cy="3276600"/>
          </a:xfrm>
        </p:spPr>
        <p:txBody>
          <a:bodyPr/>
          <a:lstStyle/>
          <a:p>
            <a:r>
              <a:rPr lang="en-US" b="1" dirty="0" smtClean="0"/>
              <a:t>DROP</a:t>
            </a:r>
            <a:r>
              <a:rPr lang="en-US" dirty="0" smtClean="0"/>
              <a:t> to the Ground (Before the Earthquake Drops You!), </a:t>
            </a:r>
          </a:p>
          <a:p>
            <a:r>
              <a:rPr lang="en-US" dirty="0" smtClean="0"/>
              <a:t>Take </a:t>
            </a:r>
            <a:r>
              <a:rPr lang="en-US" b="1" dirty="0" smtClean="0"/>
              <a:t>COVER</a:t>
            </a:r>
            <a:r>
              <a:rPr lang="en-US" dirty="0" smtClean="0"/>
              <a:t> by Getting Under a Sturdy Desk or Table, and </a:t>
            </a:r>
          </a:p>
          <a:p>
            <a:r>
              <a:rPr lang="en-US" b="1" dirty="0" smtClean="0"/>
              <a:t>HOLD ON</a:t>
            </a:r>
            <a:r>
              <a:rPr lang="en-US" dirty="0" smtClean="0"/>
              <a:t> to it Until the Shaking Stops </a:t>
            </a:r>
          </a:p>
          <a:p>
            <a:pPr>
              <a:buNone/>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295400" y="381000"/>
            <a:ext cx="6400800" cy="209543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3"/>
          <p:cNvGrpSpPr/>
          <p:nvPr/>
        </p:nvGrpSpPr>
        <p:grpSpPr>
          <a:xfrm>
            <a:off x="-228600" y="152400"/>
            <a:ext cx="9220200" cy="6553200"/>
            <a:chOff x="-152400" y="228600"/>
            <a:chExt cx="9220200" cy="6553200"/>
          </a:xfrm>
        </p:grpSpPr>
        <p:pic>
          <p:nvPicPr>
            <p:cNvPr id="1026" name="Picture 2" descr="C:\Documents and Settings\khsi\Desktop\house_cutaway 2 copy.jpg"/>
            <p:cNvPicPr>
              <a:picLocks noChangeAspect="1" noChangeArrowheads="1"/>
            </p:cNvPicPr>
            <p:nvPr/>
          </p:nvPicPr>
          <p:blipFill>
            <a:blip r:embed="rId2" cstate="print"/>
            <a:srcRect/>
            <a:stretch>
              <a:fillRect/>
            </a:stretch>
          </p:blipFill>
          <p:spPr bwMode="auto">
            <a:xfrm>
              <a:off x="3276600" y="1524000"/>
              <a:ext cx="4000500" cy="4286250"/>
            </a:xfrm>
            <a:prstGeom prst="rect">
              <a:avLst/>
            </a:prstGeom>
            <a:noFill/>
          </p:spPr>
        </p:pic>
        <p:cxnSp>
          <p:nvCxnSpPr>
            <p:cNvPr id="6" name="Straight Arrow Connector 5"/>
            <p:cNvCxnSpPr/>
            <p:nvPr/>
          </p:nvCxnSpPr>
          <p:spPr>
            <a:xfrm>
              <a:off x="3581400" y="1524000"/>
              <a:ext cx="990600" cy="685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334000" y="1371600"/>
              <a:ext cx="0" cy="1447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6248400" y="2286000"/>
              <a:ext cx="533400" cy="609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6705600" y="3200400"/>
              <a:ext cx="533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6858000" y="4495800"/>
              <a:ext cx="533400" cy="152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75" idx="0"/>
            </p:cNvCxnSpPr>
            <p:nvPr/>
          </p:nvCxnSpPr>
          <p:spPr>
            <a:xfrm flipV="1">
              <a:off x="4686300" y="4572000"/>
              <a:ext cx="342900" cy="1219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200400" y="3657600"/>
              <a:ext cx="121920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2819400" y="4191000"/>
              <a:ext cx="990600" cy="685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895600" y="2438400"/>
              <a:ext cx="129540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6781800" y="1447800"/>
              <a:ext cx="2286000" cy="990600"/>
            </a:xfrm>
            <a:prstGeom prst="roundRect">
              <a:avLst/>
            </a:prstGeom>
            <a:solidFill>
              <a:srgbClr val="FF818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solidFill>
              </a:endParaRPr>
            </a:p>
          </p:txBody>
        </p:sp>
        <p:sp>
          <p:nvSpPr>
            <p:cNvPr id="38" name="Rounded Rectangle 37"/>
            <p:cNvSpPr/>
            <p:nvPr/>
          </p:nvSpPr>
          <p:spPr>
            <a:xfrm>
              <a:off x="2057400" y="304800"/>
              <a:ext cx="2362200" cy="1219200"/>
            </a:xfrm>
            <a:prstGeom prst="roundRect">
              <a:avLst/>
            </a:prstGeom>
            <a:solidFill>
              <a:srgbClr val="FF818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solidFill>
              </a:endParaRPr>
            </a:p>
          </p:txBody>
        </p:sp>
        <p:sp>
          <p:nvSpPr>
            <p:cNvPr id="39" name="Rounded Rectangle 38"/>
            <p:cNvSpPr/>
            <p:nvPr/>
          </p:nvSpPr>
          <p:spPr>
            <a:xfrm>
              <a:off x="152400" y="1600200"/>
              <a:ext cx="2743200" cy="1066800"/>
            </a:xfrm>
            <a:prstGeom prst="roundRect">
              <a:avLst/>
            </a:prstGeom>
            <a:solidFill>
              <a:srgbClr val="FF818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solidFill>
              </a:endParaRPr>
            </a:p>
          </p:txBody>
        </p:sp>
        <p:sp>
          <p:nvSpPr>
            <p:cNvPr id="40" name="Rounded Rectangle 39"/>
            <p:cNvSpPr/>
            <p:nvPr/>
          </p:nvSpPr>
          <p:spPr>
            <a:xfrm>
              <a:off x="381000" y="2819400"/>
              <a:ext cx="2819400" cy="1524000"/>
            </a:xfrm>
            <a:prstGeom prst="roundRect">
              <a:avLst/>
            </a:prstGeom>
            <a:solidFill>
              <a:srgbClr val="FF818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44" name="Rounded Rectangle 43"/>
            <p:cNvSpPr/>
            <p:nvPr/>
          </p:nvSpPr>
          <p:spPr>
            <a:xfrm>
              <a:off x="7239000" y="2590800"/>
              <a:ext cx="1828800" cy="1676400"/>
            </a:xfrm>
            <a:prstGeom prst="roundRect">
              <a:avLst/>
            </a:prstGeom>
            <a:solidFill>
              <a:srgbClr val="FF818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solidFill>
              </a:endParaRPr>
            </a:p>
          </p:txBody>
        </p:sp>
        <p:pic>
          <p:nvPicPr>
            <p:cNvPr id="1028" name="Picture 4" descr="C:\Documents and Settings\khsi\Local Settings\Temporary Internet Files\Content.IE5\T7E8KE7Q\MC900370696[1].wmf"/>
            <p:cNvPicPr>
              <a:picLocks noChangeAspect="1" noChangeArrowheads="1"/>
            </p:cNvPicPr>
            <p:nvPr/>
          </p:nvPicPr>
          <p:blipFill>
            <a:blip r:embed="rId3" cstate="print"/>
            <a:srcRect/>
            <a:stretch>
              <a:fillRect/>
            </a:stretch>
          </p:blipFill>
          <p:spPr bwMode="auto">
            <a:xfrm>
              <a:off x="3962400" y="3810000"/>
              <a:ext cx="304799" cy="609600"/>
            </a:xfrm>
            <a:prstGeom prst="rect">
              <a:avLst/>
            </a:prstGeom>
            <a:noFill/>
          </p:spPr>
        </p:pic>
        <p:cxnSp>
          <p:nvCxnSpPr>
            <p:cNvPr id="53" name="Straight Arrow Connector 52"/>
            <p:cNvCxnSpPr/>
            <p:nvPr/>
          </p:nvCxnSpPr>
          <p:spPr>
            <a:xfrm flipV="1">
              <a:off x="3352800" y="4267200"/>
              <a:ext cx="762000" cy="1447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4648200" y="304800"/>
              <a:ext cx="2667000" cy="10668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4648200" y="381000"/>
              <a:ext cx="1752600" cy="800219"/>
            </a:xfrm>
            <a:prstGeom prst="rect">
              <a:avLst/>
            </a:prstGeom>
            <a:noFill/>
          </p:spPr>
          <p:txBody>
            <a:bodyPr wrap="square" rtlCol="0">
              <a:spAutoFit/>
            </a:bodyPr>
            <a:lstStyle/>
            <a:p>
              <a:pPr algn="ctr"/>
              <a:r>
                <a:rPr lang="en-US" sz="1600" dirty="0" smtClean="0"/>
                <a:t>Maintenance Spot</a:t>
              </a:r>
            </a:p>
            <a:p>
              <a:pPr algn="ctr"/>
              <a:r>
                <a:rPr lang="en-US" sz="1000" dirty="0" smtClean="0"/>
                <a:t>Secure your pictures or art work on the walls so they will not fall off the “hook”.</a:t>
              </a:r>
              <a:endParaRPr lang="en-US" sz="1000" dirty="0"/>
            </a:p>
          </p:txBody>
        </p:sp>
        <p:sp>
          <p:nvSpPr>
            <p:cNvPr id="60" name="Rounded Rectangle 59"/>
            <p:cNvSpPr/>
            <p:nvPr/>
          </p:nvSpPr>
          <p:spPr>
            <a:xfrm>
              <a:off x="304800" y="4495800"/>
              <a:ext cx="2514600" cy="9906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457200" y="5638800"/>
              <a:ext cx="2971800" cy="10668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990600" y="4495800"/>
              <a:ext cx="1828800" cy="954107"/>
            </a:xfrm>
            <a:prstGeom prst="rect">
              <a:avLst/>
            </a:prstGeom>
            <a:noFill/>
          </p:spPr>
          <p:txBody>
            <a:bodyPr wrap="square" rtlCol="0">
              <a:spAutoFit/>
            </a:bodyPr>
            <a:lstStyle/>
            <a:p>
              <a:pPr algn="ctr"/>
              <a:r>
                <a:rPr lang="en-US" sz="1600" dirty="0" smtClean="0"/>
                <a:t>Maintenance Spot</a:t>
              </a:r>
            </a:p>
            <a:p>
              <a:pPr algn="ctr"/>
              <a:r>
                <a:rPr lang="en-US" sz="1000" dirty="0" smtClean="0"/>
                <a:t>Keep a wrench near the gas shut off for your home and be familiar with how to turn the gas off</a:t>
              </a:r>
            </a:p>
          </p:txBody>
        </p:sp>
        <p:sp>
          <p:nvSpPr>
            <p:cNvPr id="66" name="TextBox 65"/>
            <p:cNvSpPr txBox="1"/>
            <p:nvPr/>
          </p:nvSpPr>
          <p:spPr>
            <a:xfrm>
              <a:off x="1600200" y="5791200"/>
              <a:ext cx="1828800" cy="800219"/>
            </a:xfrm>
            <a:prstGeom prst="rect">
              <a:avLst/>
            </a:prstGeom>
            <a:noFill/>
          </p:spPr>
          <p:txBody>
            <a:bodyPr wrap="square" rtlCol="0">
              <a:spAutoFit/>
            </a:bodyPr>
            <a:lstStyle/>
            <a:p>
              <a:pPr algn="ctr"/>
              <a:r>
                <a:rPr lang="en-US" sz="1600" dirty="0" smtClean="0"/>
                <a:t>Maintenance Spot</a:t>
              </a:r>
            </a:p>
            <a:p>
              <a:pPr algn="ctr"/>
              <a:r>
                <a:rPr lang="en-US" sz="1000" dirty="0" smtClean="0"/>
                <a:t>Turn off your hot water heater and secure the heater itself with two straps.</a:t>
              </a:r>
              <a:endParaRPr lang="en-US" sz="1000" dirty="0"/>
            </a:p>
          </p:txBody>
        </p:sp>
        <p:sp>
          <p:nvSpPr>
            <p:cNvPr id="72" name="Rounded Rectangle 71"/>
            <p:cNvSpPr/>
            <p:nvPr/>
          </p:nvSpPr>
          <p:spPr>
            <a:xfrm>
              <a:off x="3810000" y="5791200"/>
              <a:ext cx="3048000" cy="990600"/>
            </a:xfrm>
            <a:prstGeom prst="round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a:off x="7315200" y="4572000"/>
              <a:ext cx="1752600" cy="2057400"/>
            </a:xfrm>
            <a:prstGeom prst="round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3810000" y="5791200"/>
              <a:ext cx="1752600" cy="954107"/>
            </a:xfrm>
            <a:prstGeom prst="rect">
              <a:avLst/>
            </a:prstGeom>
            <a:noFill/>
          </p:spPr>
          <p:txBody>
            <a:bodyPr wrap="square" rtlCol="0">
              <a:spAutoFit/>
            </a:bodyPr>
            <a:lstStyle/>
            <a:p>
              <a:pPr algn="ctr"/>
              <a:r>
                <a:rPr lang="en-US" sz="1600" dirty="0" smtClean="0"/>
                <a:t>Safe Spot</a:t>
              </a:r>
            </a:p>
            <a:p>
              <a:pPr algn="ctr"/>
              <a:r>
                <a:rPr lang="en-US" sz="1000" dirty="0" smtClean="0"/>
                <a:t>Ducking and covering near a couch, with the sofa cushions over your head is safer than trying to run to another room</a:t>
              </a:r>
              <a:endParaRPr lang="en-US" sz="1000" dirty="0"/>
            </a:p>
          </p:txBody>
        </p:sp>
        <p:sp>
          <p:nvSpPr>
            <p:cNvPr id="77" name="TextBox 76"/>
            <p:cNvSpPr txBox="1"/>
            <p:nvPr/>
          </p:nvSpPr>
          <p:spPr>
            <a:xfrm>
              <a:off x="7315200" y="4648200"/>
              <a:ext cx="1752600" cy="800219"/>
            </a:xfrm>
            <a:prstGeom prst="rect">
              <a:avLst/>
            </a:prstGeom>
            <a:noFill/>
          </p:spPr>
          <p:txBody>
            <a:bodyPr wrap="square" rtlCol="0">
              <a:spAutoFit/>
            </a:bodyPr>
            <a:lstStyle/>
            <a:p>
              <a:pPr algn="ctr"/>
              <a:r>
                <a:rPr lang="en-US" sz="1600" dirty="0" smtClean="0"/>
                <a:t>Safe Spot</a:t>
              </a:r>
            </a:p>
            <a:p>
              <a:pPr algn="ctr"/>
              <a:r>
                <a:rPr lang="en-US" sz="1000" dirty="0" smtClean="0"/>
                <a:t>It is safe under a sturdy desk or table where you could drop, cover, and hold on.</a:t>
              </a:r>
            </a:p>
          </p:txBody>
        </p:sp>
        <p:sp>
          <p:nvSpPr>
            <p:cNvPr id="83" name="TextBox 82"/>
            <p:cNvSpPr txBox="1"/>
            <p:nvPr/>
          </p:nvSpPr>
          <p:spPr>
            <a:xfrm>
              <a:off x="-152400" y="228600"/>
              <a:ext cx="2438400" cy="1246495"/>
            </a:xfrm>
            <a:prstGeom prst="rect">
              <a:avLst/>
            </a:prstGeom>
            <a:noFill/>
          </p:spPr>
          <p:txBody>
            <a:bodyPr wrap="square" rtlCol="0">
              <a:spAutoFit/>
            </a:bodyPr>
            <a:lstStyle/>
            <a:p>
              <a:pPr algn="ctr"/>
              <a:r>
                <a:rPr lang="en-US" sz="2500" b="1" dirty="0" smtClean="0"/>
                <a:t>Home Earthquake Preparedness</a:t>
              </a:r>
              <a:endParaRPr lang="en-US" sz="2500" b="1" dirty="0"/>
            </a:p>
          </p:txBody>
        </p:sp>
      </p:grpSp>
      <p:pic>
        <p:nvPicPr>
          <p:cNvPr id="1029" name="Picture 5" descr="C:\Documents and Settings\khsi\Local Settings\Temporary Internet Files\Content.IE5\QD3U0JSJ\MC900280970[1].wmf"/>
          <p:cNvPicPr>
            <a:picLocks noChangeAspect="1" noChangeArrowheads="1"/>
          </p:cNvPicPr>
          <p:nvPr/>
        </p:nvPicPr>
        <p:blipFill>
          <a:blip r:embed="rId4" cstate="print"/>
          <a:srcRect/>
          <a:stretch>
            <a:fillRect/>
          </a:stretch>
        </p:blipFill>
        <p:spPr bwMode="auto">
          <a:xfrm>
            <a:off x="609600" y="5638800"/>
            <a:ext cx="963400" cy="990600"/>
          </a:xfrm>
          <a:prstGeom prst="rect">
            <a:avLst/>
          </a:prstGeom>
          <a:noFill/>
        </p:spPr>
      </p:pic>
      <p:sp>
        <p:nvSpPr>
          <p:cNvPr id="46" name="TextBox 45"/>
          <p:cNvSpPr txBox="1"/>
          <p:nvPr/>
        </p:nvSpPr>
        <p:spPr>
          <a:xfrm>
            <a:off x="990600" y="1600200"/>
            <a:ext cx="1828800" cy="1077218"/>
          </a:xfrm>
          <a:prstGeom prst="rect">
            <a:avLst/>
          </a:prstGeom>
          <a:noFill/>
        </p:spPr>
        <p:txBody>
          <a:bodyPr wrap="square" rtlCol="0">
            <a:spAutoFit/>
          </a:bodyPr>
          <a:lstStyle/>
          <a:p>
            <a:pPr algn="ctr"/>
            <a:r>
              <a:rPr lang="en-US" sz="1600" dirty="0" smtClean="0"/>
              <a:t>Dangerous Spot</a:t>
            </a:r>
          </a:p>
          <a:p>
            <a:pPr algn="ctr"/>
            <a:r>
              <a:rPr lang="en-US" sz="1000" dirty="0" smtClean="0"/>
              <a:t>Ceiling fans or objects overhead could fall on you and pin you down or cause injuries.</a:t>
            </a:r>
          </a:p>
          <a:p>
            <a:endParaRPr lang="en-US" dirty="0"/>
          </a:p>
        </p:txBody>
      </p:sp>
      <p:pic>
        <p:nvPicPr>
          <p:cNvPr id="1034" name="Picture 10" descr="http://www.swidrcc.org/Cover%201.png"/>
          <p:cNvPicPr>
            <a:picLocks noChangeAspect="1" noChangeArrowheads="1"/>
          </p:cNvPicPr>
          <p:nvPr/>
        </p:nvPicPr>
        <p:blipFill>
          <a:blip r:embed="rId5" cstate="print"/>
          <a:srcRect/>
          <a:stretch>
            <a:fillRect/>
          </a:stretch>
        </p:blipFill>
        <p:spPr bwMode="auto">
          <a:xfrm>
            <a:off x="7543800" y="5486400"/>
            <a:ext cx="1119497" cy="914400"/>
          </a:xfrm>
          <a:prstGeom prst="rect">
            <a:avLst/>
          </a:prstGeom>
          <a:noFill/>
        </p:spPr>
      </p:pic>
      <p:pic>
        <p:nvPicPr>
          <p:cNvPr id="1039" name="Picture 15" descr="C:\Documents and Settings\khsi\Local Settings\Temporary Internet Files\Content.IE5\DJ93ECXA\MC900352353[1].wmf"/>
          <p:cNvPicPr>
            <a:picLocks noChangeAspect="1" noChangeArrowheads="1"/>
          </p:cNvPicPr>
          <p:nvPr/>
        </p:nvPicPr>
        <p:blipFill>
          <a:blip r:embed="rId6" cstate="print"/>
          <a:srcRect/>
          <a:stretch>
            <a:fillRect/>
          </a:stretch>
        </p:blipFill>
        <p:spPr bwMode="auto">
          <a:xfrm>
            <a:off x="152400" y="1676400"/>
            <a:ext cx="990600" cy="677077"/>
          </a:xfrm>
          <a:prstGeom prst="rect">
            <a:avLst/>
          </a:prstGeom>
          <a:noFill/>
        </p:spPr>
      </p:pic>
      <p:sp>
        <p:nvSpPr>
          <p:cNvPr id="52" name="TextBox 51"/>
          <p:cNvSpPr txBox="1"/>
          <p:nvPr/>
        </p:nvSpPr>
        <p:spPr>
          <a:xfrm>
            <a:off x="1143000" y="2743200"/>
            <a:ext cx="1981200" cy="1723549"/>
          </a:xfrm>
          <a:prstGeom prst="rect">
            <a:avLst/>
          </a:prstGeom>
          <a:noFill/>
        </p:spPr>
        <p:txBody>
          <a:bodyPr wrap="square" rtlCol="0">
            <a:spAutoFit/>
          </a:bodyPr>
          <a:lstStyle/>
          <a:p>
            <a:pPr algn="ctr"/>
            <a:r>
              <a:rPr lang="en-US" sz="1600" dirty="0" smtClean="0"/>
              <a:t>Dangerous Spot</a:t>
            </a:r>
          </a:p>
          <a:p>
            <a:pPr algn="ctr"/>
            <a:r>
              <a:rPr lang="en-US" sz="1000" dirty="0" smtClean="0"/>
              <a:t>Secure heavy items to the wall so they will not fall onto you or block your egress.  Items can be secured by bolting bookshelves and cabinets to the studs in the walls, or by using earthquake putty to secure items such as vases to a bookshelf.</a:t>
            </a:r>
          </a:p>
          <a:p>
            <a:endParaRPr lang="en-US" sz="1000" dirty="0"/>
          </a:p>
        </p:txBody>
      </p:sp>
      <p:pic>
        <p:nvPicPr>
          <p:cNvPr id="1041" name="Picture 17" descr="http://www.swidrcc.org/Cover%203.png"/>
          <p:cNvPicPr>
            <a:picLocks noChangeAspect="1" noChangeArrowheads="1"/>
          </p:cNvPicPr>
          <p:nvPr/>
        </p:nvPicPr>
        <p:blipFill>
          <a:blip r:embed="rId7" cstate="print"/>
          <a:srcRect/>
          <a:stretch>
            <a:fillRect/>
          </a:stretch>
        </p:blipFill>
        <p:spPr bwMode="auto">
          <a:xfrm>
            <a:off x="5486400" y="5791200"/>
            <a:ext cx="1143000" cy="803673"/>
          </a:xfrm>
          <a:prstGeom prst="rect">
            <a:avLst/>
          </a:prstGeom>
          <a:noFill/>
        </p:spPr>
      </p:pic>
      <p:pic>
        <p:nvPicPr>
          <p:cNvPr id="1044" name="Picture 20" descr="C:\Documents and Settings\khsi\Local Settings\Temporary Internet Files\Content.IE5\DJ93ECXA\MC900198982[1].wmf"/>
          <p:cNvPicPr>
            <a:picLocks noChangeAspect="1" noChangeArrowheads="1"/>
          </p:cNvPicPr>
          <p:nvPr/>
        </p:nvPicPr>
        <p:blipFill>
          <a:blip r:embed="rId8" cstate="print"/>
          <a:srcRect/>
          <a:stretch>
            <a:fillRect/>
          </a:stretch>
        </p:blipFill>
        <p:spPr bwMode="auto">
          <a:xfrm>
            <a:off x="2057400" y="381000"/>
            <a:ext cx="762000" cy="907143"/>
          </a:xfrm>
          <a:prstGeom prst="rect">
            <a:avLst/>
          </a:prstGeom>
          <a:noFill/>
        </p:spPr>
      </p:pic>
      <p:sp>
        <p:nvSpPr>
          <p:cNvPr id="57" name="TextBox 56"/>
          <p:cNvSpPr txBox="1"/>
          <p:nvPr/>
        </p:nvSpPr>
        <p:spPr>
          <a:xfrm>
            <a:off x="2743200" y="228600"/>
            <a:ext cx="1600200" cy="1261884"/>
          </a:xfrm>
          <a:prstGeom prst="rect">
            <a:avLst/>
          </a:prstGeom>
          <a:noFill/>
        </p:spPr>
        <p:txBody>
          <a:bodyPr wrap="square" rtlCol="0">
            <a:spAutoFit/>
          </a:bodyPr>
          <a:lstStyle/>
          <a:p>
            <a:pPr algn="ctr"/>
            <a:r>
              <a:rPr lang="en-US" sz="1600" dirty="0" smtClean="0"/>
              <a:t>Dangerous Spot</a:t>
            </a:r>
          </a:p>
          <a:p>
            <a:pPr algn="ctr"/>
            <a:r>
              <a:rPr lang="en-US" sz="1000" dirty="0" smtClean="0"/>
              <a:t>Areas near a brick fireplace may be dangerous because the brick masonry may crumble and bricks may fall on you.</a:t>
            </a:r>
          </a:p>
          <a:p>
            <a:endParaRPr lang="en-US" sz="1000" dirty="0"/>
          </a:p>
        </p:txBody>
      </p:sp>
      <p:pic>
        <p:nvPicPr>
          <p:cNvPr id="1045" name="Picture 21" descr="C:\Documents and Settings\khsi\Local Settings\Temporary Internet Files\Content.IE5\4P1OEZEJ\MC900250991[1].wmf"/>
          <p:cNvPicPr>
            <a:picLocks noChangeAspect="1" noChangeArrowheads="1"/>
          </p:cNvPicPr>
          <p:nvPr/>
        </p:nvPicPr>
        <p:blipFill>
          <a:blip r:embed="rId9" cstate="print"/>
          <a:srcRect/>
          <a:stretch>
            <a:fillRect/>
          </a:stretch>
        </p:blipFill>
        <p:spPr bwMode="auto">
          <a:xfrm>
            <a:off x="6172200" y="304800"/>
            <a:ext cx="990600" cy="922715"/>
          </a:xfrm>
          <a:prstGeom prst="rect">
            <a:avLst/>
          </a:prstGeom>
          <a:noFill/>
        </p:spPr>
      </p:pic>
      <p:sp>
        <p:nvSpPr>
          <p:cNvPr id="59" name="TextBox 58"/>
          <p:cNvSpPr txBox="1"/>
          <p:nvPr/>
        </p:nvSpPr>
        <p:spPr>
          <a:xfrm>
            <a:off x="7467600" y="1447800"/>
            <a:ext cx="1524000" cy="800219"/>
          </a:xfrm>
          <a:prstGeom prst="rect">
            <a:avLst/>
          </a:prstGeom>
          <a:noFill/>
        </p:spPr>
        <p:txBody>
          <a:bodyPr wrap="square" rtlCol="0">
            <a:spAutoFit/>
          </a:bodyPr>
          <a:lstStyle/>
          <a:p>
            <a:pPr algn="ctr"/>
            <a:r>
              <a:rPr lang="en-US" sz="1600" dirty="0" smtClean="0"/>
              <a:t>Dangerous Spot</a:t>
            </a:r>
          </a:p>
          <a:p>
            <a:pPr algn="ctr"/>
            <a:r>
              <a:rPr lang="en-US" sz="1000" dirty="0" smtClean="0"/>
              <a:t>Pictures and hanging objects can fall and cause injuries</a:t>
            </a:r>
          </a:p>
        </p:txBody>
      </p:sp>
      <p:sp>
        <p:nvSpPr>
          <p:cNvPr id="62" name="TextBox 61"/>
          <p:cNvSpPr txBox="1"/>
          <p:nvPr/>
        </p:nvSpPr>
        <p:spPr>
          <a:xfrm>
            <a:off x="7239000" y="2514600"/>
            <a:ext cx="1676400" cy="1107996"/>
          </a:xfrm>
          <a:prstGeom prst="rect">
            <a:avLst/>
          </a:prstGeom>
          <a:noFill/>
        </p:spPr>
        <p:txBody>
          <a:bodyPr wrap="square" rtlCol="0">
            <a:spAutoFit/>
          </a:bodyPr>
          <a:lstStyle/>
          <a:p>
            <a:pPr algn="ctr"/>
            <a:r>
              <a:rPr lang="en-US" sz="1600" dirty="0" smtClean="0"/>
              <a:t>Dangerous Spot</a:t>
            </a:r>
          </a:p>
          <a:p>
            <a:pPr algn="ctr"/>
            <a:r>
              <a:rPr lang="en-US" sz="1000" dirty="0" smtClean="0"/>
              <a:t>Areas near windows are dangerous, because glass can shatter and break on you.</a:t>
            </a:r>
          </a:p>
          <a:p>
            <a:endParaRPr lang="en-US" sz="1000" dirty="0"/>
          </a:p>
        </p:txBody>
      </p:sp>
      <p:pic>
        <p:nvPicPr>
          <p:cNvPr id="1051" name="Picture 27" descr="C:\Documents and Settings\khsi\Local Settings\Temporary Internet Files\Content.IE5\4P1OEZEJ\MC900290276[1].wmf"/>
          <p:cNvPicPr>
            <a:picLocks noChangeAspect="1" noChangeArrowheads="1"/>
          </p:cNvPicPr>
          <p:nvPr/>
        </p:nvPicPr>
        <p:blipFill>
          <a:blip r:embed="rId10" cstate="print"/>
          <a:srcRect/>
          <a:stretch>
            <a:fillRect/>
          </a:stretch>
        </p:blipFill>
        <p:spPr bwMode="auto">
          <a:xfrm>
            <a:off x="6705600" y="1524000"/>
            <a:ext cx="857835" cy="762000"/>
          </a:xfrm>
          <a:prstGeom prst="rect">
            <a:avLst/>
          </a:prstGeom>
          <a:noFill/>
        </p:spPr>
      </p:pic>
      <p:pic>
        <p:nvPicPr>
          <p:cNvPr id="1052" name="Picture 28" descr="C:\Documents and Settings\khsi\Local Settings\Temporary Internet Files\Content.IE5\WSDQ5R56\MC900389388[1].wmf"/>
          <p:cNvPicPr>
            <a:picLocks noChangeAspect="1" noChangeArrowheads="1"/>
          </p:cNvPicPr>
          <p:nvPr/>
        </p:nvPicPr>
        <p:blipFill>
          <a:blip r:embed="rId11" cstate="print"/>
          <a:srcRect/>
          <a:stretch>
            <a:fillRect/>
          </a:stretch>
        </p:blipFill>
        <p:spPr bwMode="auto">
          <a:xfrm>
            <a:off x="7696200" y="3429000"/>
            <a:ext cx="762000" cy="744315"/>
          </a:xfrm>
          <a:prstGeom prst="rect">
            <a:avLst/>
          </a:prstGeom>
          <a:noFill/>
        </p:spPr>
      </p:pic>
      <p:pic>
        <p:nvPicPr>
          <p:cNvPr id="1054" name="Picture 30" descr="C:\Documents and Settings\khsi\Local Settings\Temporary Internet Files\Content.IE5\2IC9V3RK\MC900192373[1].wmf"/>
          <p:cNvPicPr>
            <a:picLocks noChangeAspect="1" noChangeArrowheads="1"/>
          </p:cNvPicPr>
          <p:nvPr/>
        </p:nvPicPr>
        <p:blipFill>
          <a:blip r:embed="rId12" cstate="print"/>
          <a:srcRect/>
          <a:stretch>
            <a:fillRect/>
          </a:stretch>
        </p:blipFill>
        <p:spPr bwMode="auto">
          <a:xfrm>
            <a:off x="457200" y="3200400"/>
            <a:ext cx="762000" cy="1052426"/>
          </a:xfrm>
          <a:prstGeom prst="rect">
            <a:avLst/>
          </a:prstGeom>
          <a:noFill/>
        </p:spPr>
      </p:pic>
      <p:pic>
        <p:nvPicPr>
          <p:cNvPr id="1056" name="Picture 32" descr="C:\Documents and Settings\khsi\Local Settings\Temporary Internet Files\Content.IE5\4P1OEZEJ\MC900412482[1].wmf"/>
          <p:cNvPicPr>
            <a:picLocks noChangeAspect="1" noChangeArrowheads="1"/>
          </p:cNvPicPr>
          <p:nvPr/>
        </p:nvPicPr>
        <p:blipFill>
          <a:blip r:embed="rId13" cstate="print"/>
          <a:srcRect/>
          <a:stretch>
            <a:fillRect/>
          </a:stretch>
        </p:blipFill>
        <p:spPr bwMode="auto">
          <a:xfrm>
            <a:off x="609600" y="2819400"/>
            <a:ext cx="381000" cy="468079"/>
          </a:xfrm>
          <a:prstGeom prst="rect">
            <a:avLst/>
          </a:prstGeom>
          <a:noFill/>
        </p:spPr>
      </p:pic>
      <p:pic>
        <p:nvPicPr>
          <p:cNvPr id="1057" name="Picture 33" descr="C:\Documents and Settings\khsi\Local Settings\Temporary Internet Files\Content.IE5\E9GXH8G3\MC900232874[1].wmf"/>
          <p:cNvPicPr>
            <a:picLocks noChangeAspect="1" noChangeArrowheads="1"/>
          </p:cNvPicPr>
          <p:nvPr/>
        </p:nvPicPr>
        <p:blipFill>
          <a:blip r:embed="rId14" cstate="print"/>
          <a:srcRect/>
          <a:stretch>
            <a:fillRect/>
          </a:stretch>
        </p:blipFill>
        <p:spPr bwMode="auto">
          <a:xfrm>
            <a:off x="381000" y="4478262"/>
            <a:ext cx="609600" cy="749910"/>
          </a:xfrm>
          <a:prstGeom prst="rect">
            <a:avLst/>
          </a:prstGeom>
          <a:noFill/>
        </p:spPr>
      </p:pic>
      <p:sp>
        <p:nvSpPr>
          <p:cNvPr id="74" name="Diamond 73"/>
          <p:cNvSpPr/>
          <p:nvPr/>
        </p:nvSpPr>
        <p:spPr>
          <a:xfrm>
            <a:off x="7620000" y="152400"/>
            <a:ext cx="152400" cy="1524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p:cNvSpPr/>
          <p:nvPr/>
        </p:nvSpPr>
        <p:spPr>
          <a:xfrm>
            <a:off x="7620000" y="533400"/>
            <a:ext cx="152400" cy="152400"/>
          </a:xfrm>
          <a:prstGeom prst="diamond">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7620000" y="914400"/>
            <a:ext cx="152400" cy="152400"/>
          </a:xfrm>
          <a:prstGeom prst="diamond">
            <a:avLst/>
          </a:prstGeom>
          <a:solidFill>
            <a:srgbClr val="FF818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7772400" y="152400"/>
            <a:ext cx="1295400" cy="246221"/>
          </a:xfrm>
          <a:prstGeom prst="rect">
            <a:avLst/>
          </a:prstGeom>
          <a:noFill/>
        </p:spPr>
        <p:txBody>
          <a:bodyPr wrap="square" rtlCol="0">
            <a:spAutoFit/>
          </a:bodyPr>
          <a:lstStyle/>
          <a:p>
            <a:r>
              <a:rPr lang="en-US" sz="1000" b="1" dirty="0" smtClean="0"/>
              <a:t>Maintenance Spot</a:t>
            </a:r>
            <a:endParaRPr lang="en-US" sz="1000" b="1" dirty="0"/>
          </a:p>
        </p:txBody>
      </p:sp>
      <p:sp>
        <p:nvSpPr>
          <p:cNvPr id="80" name="TextBox 79"/>
          <p:cNvSpPr txBox="1"/>
          <p:nvPr/>
        </p:nvSpPr>
        <p:spPr>
          <a:xfrm>
            <a:off x="7772400" y="533400"/>
            <a:ext cx="1219200" cy="246221"/>
          </a:xfrm>
          <a:prstGeom prst="rect">
            <a:avLst/>
          </a:prstGeom>
          <a:noFill/>
        </p:spPr>
        <p:txBody>
          <a:bodyPr wrap="square" rtlCol="0">
            <a:spAutoFit/>
          </a:bodyPr>
          <a:lstStyle/>
          <a:p>
            <a:r>
              <a:rPr lang="en-US" sz="1000" b="1" dirty="0" smtClean="0"/>
              <a:t>Safe Spot</a:t>
            </a:r>
            <a:endParaRPr lang="en-US" sz="1000" b="1" dirty="0"/>
          </a:p>
        </p:txBody>
      </p:sp>
      <p:sp>
        <p:nvSpPr>
          <p:cNvPr id="81" name="TextBox 80"/>
          <p:cNvSpPr txBox="1"/>
          <p:nvPr/>
        </p:nvSpPr>
        <p:spPr>
          <a:xfrm>
            <a:off x="7772400" y="914400"/>
            <a:ext cx="1066800" cy="246221"/>
          </a:xfrm>
          <a:prstGeom prst="rect">
            <a:avLst/>
          </a:prstGeom>
          <a:noFill/>
        </p:spPr>
        <p:txBody>
          <a:bodyPr wrap="square" rtlCol="0">
            <a:spAutoFit/>
          </a:bodyPr>
          <a:lstStyle/>
          <a:p>
            <a:r>
              <a:rPr lang="en-US" sz="1000" b="1" dirty="0" smtClean="0"/>
              <a:t>Dangerous Spot</a:t>
            </a:r>
            <a:endParaRPr lang="en-US" sz="10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“Secure Your Space”</a:t>
            </a:r>
            <a:br>
              <a:rPr lang="en-US" b="1" dirty="0" smtClean="0"/>
            </a:br>
            <a:r>
              <a:rPr lang="en-US" b="1" dirty="0" smtClean="0"/>
              <a:t> Inspection Checklist</a:t>
            </a:r>
            <a:endParaRPr lang="en-US" b="1" dirty="0"/>
          </a:p>
        </p:txBody>
      </p:sp>
      <p:pic>
        <p:nvPicPr>
          <p:cNvPr id="4" name="Picture 14"/>
          <p:cNvPicPr>
            <a:picLocks noGrp="1" noChangeAspect="1"/>
          </p:cNvPicPr>
          <p:nvPr>
            <p:ph idx="1"/>
          </p:nvPr>
        </p:nvPicPr>
        <p:blipFill>
          <a:blip r:embed="rId2" cstate="print"/>
          <a:srcRect/>
          <a:stretch>
            <a:fillRect/>
          </a:stretch>
        </p:blipFill>
        <p:spPr bwMode="auto">
          <a:xfrm>
            <a:off x="228600" y="1676400"/>
            <a:ext cx="2721047" cy="4525963"/>
          </a:xfrm>
          <a:prstGeom prst="rect">
            <a:avLst/>
          </a:prstGeom>
          <a:noFill/>
          <a:ln w="9525">
            <a:noFill/>
            <a:miter lim="800000"/>
            <a:headEnd/>
            <a:tailEnd/>
          </a:ln>
        </p:spPr>
      </p:pic>
      <p:sp>
        <p:nvSpPr>
          <p:cNvPr id="5" name="Rectangle 4"/>
          <p:cNvSpPr/>
          <p:nvPr/>
        </p:nvSpPr>
        <p:spPr>
          <a:xfrm>
            <a:off x="3048000" y="1524000"/>
            <a:ext cx="6019800" cy="5369957"/>
          </a:xfrm>
          <a:prstGeom prst="rect">
            <a:avLst/>
          </a:prstGeom>
        </p:spPr>
        <p:txBody>
          <a:bodyPr wrap="square">
            <a:spAutoFit/>
          </a:bodyPr>
          <a:lstStyle/>
          <a:p>
            <a:pPr>
              <a:buFont typeface="Arial" pitchFamily="34" charset="0"/>
              <a:buChar char="•"/>
            </a:pPr>
            <a:r>
              <a:rPr lang="en-US" sz="2000" dirty="0" smtClean="0"/>
              <a:t>Secure Pictures/Art</a:t>
            </a:r>
          </a:p>
          <a:p>
            <a:pPr>
              <a:buFont typeface="Arial" pitchFamily="34" charset="0"/>
              <a:buChar char="•"/>
            </a:pPr>
            <a:r>
              <a:rPr lang="en-US" sz="2000" dirty="0" smtClean="0"/>
              <a:t>Secure Hot Water Heater</a:t>
            </a:r>
          </a:p>
          <a:p>
            <a:pPr>
              <a:buFont typeface="Arial" pitchFamily="34" charset="0"/>
              <a:buChar char="•"/>
            </a:pPr>
            <a:r>
              <a:rPr lang="en-US" sz="2000" dirty="0" smtClean="0"/>
              <a:t>Wrench Near Emergency Gas Shut Off</a:t>
            </a:r>
          </a:p>
          <a:p>
            <a:pPr>
              <a:buFont typeface="Arial" pitchFamily="34" charset="0"/>
              <a:buChar char="•"/>
            </a:pPr>
            <a:r>
              <a:rPr lang="en-US" sz="2000" dirty="0" smtClean="0"/>
              <a:t>Secure Heavy Items</a:t>
            </a:r>
          </a:p>
          <a:p>
            <a:pPr>
              <a:buFont typeface="Arial" pitchFamily="34" charset="0"/>
              <a:buChar char="•"/>
            </a:pPr>
            <a:r>
              <a:rPr lang="en-US" sz="2000" dirty="0" smtClean="0"/>
              <a:t>Know Safe Spots in Every Room</a:t>
            </a:r>
          </a:p>
          <a:p>
            <a:pPr lvl="1">
              <a:buFont typeface="Arial" pitchFamily="34" charset="0"/>
              <a:buChar char="•"/>
            </a:pPr>
            <a:r>
              <a:rPr lang="en-US" sz="2000" dirty="0" smtClean="0"/>
              <a:t>Sturdy Tables, Desks</a:t>
            </a:r>
          </a:p>
          <a:p>
            <a:pPr>
              <a:buFont typeface="Arial" pitchFamily="34" charset="0"/>
              <a:buChar char="•"/>
            </a:pPr>
            <a:r>
              <a:rPr lang="en-US" sz="2000" dirty="0" smtClean="0"/>
              <a:t>Know Dangerous Spots in Every Room</a:t>
            </a:r>
          </a:p>
          <a:p>
            <a:pPr lvl="1">
              <a:buFont typeface="Arial" pitchFamily="34" charset="0"/>
              <a:buChar char="•"/>
            </a:pPr>
            <a:r>
              <a:rPr lang="en-US" sz="2000" dirty="0" smtClean="0"/>
              <a:t>Windows, Hanging Objects, Fireplace, Appliances</a:t>
            </a:r>
          </a:p>
          <a:p>
            <a:pPr lvl="1"/>
            <a:endParaRPr lang="en-US" dirty="0" smtClean="0"/>
          </a:p>
          <a:p>
            <a:pPr lvl="1"/>
            <a:r>
              <a:rPr lang="en-US" sz="2800" dirty="0" smtClean="0">
                <a:solidFill>
                  <a:srgbClr val="C00000"/>
                </a:solidFill>
              </a:rPr>
              <a:t>Employees who complete the “Secure Your Space” inspection checklist by Oct. 20 will be entered in a raffle </a:t>
            </a:r>
            <a:r>
              <a:rPr lang="en-US" sz="2800" dirty="0" smtClean="0">
                <a:solidFill>
                  <a:srgbClr val="C00000"/>
                </a:solidFill>
              </a:rPr>
              <a:t>for a </a:t>
            </a:r>
            <a:r>
              <a:rPr lang="en-US" sz="2800" dirty="0" smtClean="0">
                <a:solidFill>
                  <a:srgbClr val="C00000"/>
                </a:solidFill>
              </a:rPr>
              <a:t>gift card.</a:t>
            </a:r>
          </a:p>
          <a:p>
            <a:pPr lvl="1">
              <a:buFont typeface="Arial" pitchFamily="34" charset="0"/>
              <a:buChar char="•"/>
            </a:pPr>
            <a:endParaRPr lang="en-US" sz="2400" dirty="0" smtClean="0"/>
          </a:p>
          <a:p>
            <a:pPr lvl="1"/>
            <a:endParaRPr lang="en-US" sz="2400" dirty="0" smtClean="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2296</TotalTime>
  <Words>486</Words>
  <Application>Microsoft Office PowerPoint</Application>
  <PresentationFormat>On-screen Show (4:3)</PresentationFormat>
  <Paragraphs>58</Paragraphs>
  <Slides>6</Slides>
  <Notes>0</Notes>
  <HiddenSlides>0</HiddenSlides>
  <MMClips>1</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Are you ready to SHAKE OUT?</vt:lpstr>
      <vt:lpstr>OCTOBER 20, 2011 at 10:20 AM</vt:lpstr>
      <vt:lpstr>UCOP Great California Shakeout Preparation</vt:lpstr>
      <vt:lpstr>Slide 4</vt:lpstr>
      <vt:lpstr>Slide 5</vt:lpstr>
      <vt:lpstr>“Secure Your Space”  Inspection Checklist</vt:lpstr>
    </vt:vector>
  </TitlesOfParts>
  <Company>UCOP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khsi</dc:creator>
  <cp:lastModifiedBy>khsi</cp:lastModifiedBy>
  <cp:revision>172</cp:revision>
  <dcterms:created xsi:type="dcterms:W3CDTF">2011-09-30T22:46:36Z</dcterms:created>
  <dcterms:modified xsi:type="dcterms:W3CDTF">2011-10-10T23:36:08Z</dcterms:modified>
</cp:coreProperties>
</file>