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5"/>
  </p:notesMasterIdLst>
  <p:handoutMasterIdLst>
    <p:handoutMasterId r:id="rId16"/>
  </p:handoutMasterIdLst>
  <p:sldIdLst>
    <p:sldId id="256" r:id="rId2"/>
    <p:sldId id="274" r:id="rId3"/>
    <p:sldId id="257" r:id="rId4"/>
    <p:sldId id="258" r:id="rId5"/>
    <p:sldId id="263" r:id="rId6"/>
    <p:sldId id="268" r:id="rId7"/>
    <p:sldId id="273" r:id="rId8"/>
    <p:sldId id="269" r:id="rId9"/>
    <p:sldId id="271" r:id="rId10"/>
    <p:sldId id="272" r:id="rId11"/>
    <p:sldId id="264" r:id="rId12"/>
    <p:sldId id="270" r:id="rId13"/>
    <p:sldId id="267" r:id="rId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10" autoAdjust="0"/>
  </p:normalViewPr>
  <p:slideViewPr>
    <p:cSldViewPr>
      <p:cViewPr>
        <p:scale>
          <a:sx n="66" d="100"/>
          <a:sy n="66" d="100"/>
        </p:scale>
        <p:origin x="-546" y="282"/>
      </p:cViewPr>
      <p:guideLst>
        <p:guide orient="horz" pos="2160"/>
        <p:guide pos="2880"/>
      </p:guideLst>
    </p:cSldViewPr>
  </p:slideViewPr>
  <p:notesTextViewPr>
    <p:cViewPr>
      <p:scale>
        <a:sx n="100" d="100"/>
        <a:sy n="100" d="100"/>
      </p:scale>
      <p:origin x="0" y="0"/>
    </p:cViewPr>
  </p:notesTextViewPr>
  <p:notesViewPr>
    <p:cSldViewPr>
      <p:cViewPr>
        <p:scale>
          <a:sx n="150" d="100"/>
          <a:sy n="150" d="100"/>
        </p:scale>
        <p:origin x="14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vmlDrawing" Target="../drawings/vmlDrawing7.v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p>
        </p:txBody>
      </p:sp>
      <p:sp>
        <p:nvSpPr>
          <p:cNvPr id="645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000" i="1" dirty="0"/>
            </a:lvl1pPr>
          </a:lstStyle>
          <a:p>
            <a:pPr>
              <a:defRPr/>
            </a:pPr>
            <a:r>
              <a:rPr lang="en-US"/>
              <a:t>Use of Portable Fire Extinguishers</a:t>
            </a:r>
          </a:p>
          <a:p>
            <a:pPr>
              <a:defRPr/>
            </a:pPr>
            <a:r>
              <a:rPr lang="en-US"/>
              <a:t>July </a:t>
            </a:r>
            <a:r>
              <a:rPr lang="en-US" smtClean="0"/>
              <a:t>2010 </a:t>
            </a:r>
            <a:r>
              <a:rPr lang="en-US"/>
              <a:t>UCOP Safety Meeting</a:t>
            </a:r>
          </a:p>
        </p:txBody>
      </p:sp>
      <p:sp>
        <p:nvSpPr>
          <p:cNvPr id="645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3C9C86E1-4D97-41A8-BED3-BFF7F86F1A90}" type="slidenum">
              <a:rPr lang="en-US"/>
              <a:pPr>
                <a:defRPr/>
              </a:pPr>
              <a:t>‹#›</a:t>
            </a:fld>
            <a:endParaRPr lang="en-US"/>
          </a:p>
        </p:txBody>
      </p:sp>
      <p:graphicFrame>
        <p:nvGraphicFramePr>
          <p:cNvPr id="5122" name="Object 6"/>
          <p:cNvGraphicFramePr>
            <a:graphicFrameLocks noGrp="1" noChangeAspect="1"/>
          </p:cNvGraphicFramePr>
          <p:nvPr>
            <p:ph type="hdr" sz="quarter"/>
          </p:nvPr>
        </p:nvGraphicFramePr>
        <p:xfrm>
          <a:off x="157163" y="77788"/>
          <a:ext cx="682625" cy="465137"/>
        </p:xfrm>
        <a:graphic>
          <a:graphicData uri="http://schemas.openxmlformats.org/presentationml/2006/ole">
            <p:oleObj spid="_x0000_s5122" name="Acrobat Document" r:id="rId3" imgW="1953000" imgH="1332000" progId="AcroExch.Document.7">
              <p:embed/>
            </p:oleObj>
          </a:graphicData>
        </a:graphic>
      </p:graphicFrame>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p>
        </p:txBody>
      </p:sp>
      <p:sp>
        <p:nvSpPr>
          <p:cNvPr id="37891"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000" i="1" dirty="0" smtClean="0"/>
            </a:lvl1pPr>
          </a:lstStyle>
          <a:p>
            <a:pPr>
              <a:defRPr/>
            </a:pPr>
            <a:r>
              <a:rPr lang="en-US"/>
              <a:t>Use of Portable Fire Extinguishers</a:t>
            </a:r>
          </a:p>
          <a:p>
            <a:pPr>
              <a:defRPr/>
            </a:pPr>
            <a:r>
              <a:rPr lang="en-US"/>
              <a:t>July 2010 UCOP Safety Meeting</a:t>
            </a:r>
            <a:endParaRPr lang="en-US"/>
          </a:p>
        </p:txBody>
      </p:sp>
      <p:sp>
        <p:nvSpPr>
          <p:cNvPr id="1024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2CB84874-7A25-4628-B1DF-BFE7AB8E0A22}"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8.vml"/><Relationship Id="rId4" Type="http://schemas.openxmlformats.org/officeDocument/2006/relationships/oleObject" Target="../embeddings/oleObject8.bin"/></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9.vml"/><Relationship Id="rId4" Type="http://schemas.openxmlformats.org/officeDocument/2006/relationships/oleObject" Target="../embeddings/oleObject9.bin"/></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ftr" sz="quarter" idx="4"/>
          </p:nvPr>
        </p:nvSpPr>
        <p:spPr>
          <a:noFill/>
        </p:spPr>
        <p:txBody>
          <a:bodyPr/>
          <a:lstStyle/>
          <a:p>
            <a:r>
              <a:rPr lang="en-US"/>
              <a:t>Use of Portable Fire Extinguishers</a:t>
            </a:r>
          </a:p>
          <a:p>
            <a:r>
              <a:rPr lang="en-US"/>
              <a:t>July 2010 UCOP Safety Meeting</a:t>
            </a:r>
          </a:p>
        </p:txBody>
      </p:sp>
      <p:sp>
        <p:nvSpPr>
          <p:cNvPr id="6148" name="Rectangle 7"/>
          <p:cNvSpPr>
            <a:spLocks noGrp="1" noChangeArrowheads="1"/>
          </p:cNvSpPr>
          <p:nvPr>
            <p:ph type="sldNum" sz="quarter" idx="5"/>
          </p:nvPr>
        </p:nvSpPr>
        <p:spPr>
          <a:noFill/>
        </p:spPr>
        <p:txBody>
          <a:bodyPr/>
          <a:lstStyle/>
          <a:p>
            <a:fld id="{196E8961-9185-4059-9ED4-229D62268F73}" type="slidenum">
              <a:rPr lang="en-US" smtClean="0"/>
              <a:pPr/>
              <a:t>1</a:t>
            </a:fld>
            <a:endParaRPr lang="en-US" smtClean="0"/>
          </a:p>
        </p:txBody>
      </p:sp>
      <p:graphicFrame>
        <p:nvGraphicFramePr>
          <p:cNvPr id="6146" name="Object 8"/>
          <p:cNvGraphicFramePr>
            <a:graphicFrameLocks noGrp="1" noChangeAspect="1"/>
          </p:cNvGraphicFramePr>
          <p:nvPr/>
        </p:nvGraphicFramePr>
        <p:xfrm>
          <a:off x="0" y="0"/>
          <a:ext cx="682625" cy="465138"/>
        </p:xfrm>
        <a:graphic>
          <a:graphicData uri="http://schemas.openxmlformats.org/presentationml/2006/ole">
            <p:oleObj spid="_x0000_s6146" name="Acrobat Document" r:id="rId4" imgW="1953000" imgH="1332000" progId="AcroExch.Document.7">
              <p:embed/>
            </p:oleObj>
          </a:graphicData>
        </a:graphic>
      </p:graphicFrame>
      <p:sp>
        <p:nvSpPr>
          <p:cNvPr id="6149" name="Rectangle 2"/>
          <p:cNvSpPr>
            <a:spLocks noRot="1" noChangeArrowheads="1" noTextEdit="1"/>
          </p:cNvSpPr>
          <p:nvPr>
            <p:ph type="sldImg"/>
          </p:nvPr>
        </p:nvSpPr>
        <p:spPr>
          <a:ln/>
        </p:spPr>
      </p:sp>
      <p:sp>
        <p:nvSpPr>
          <p:cNvPr id="6150" name="Rectangle 3"/>
          <p:cNvSpPr>
            <a:spLocks noGrp="1" noChangeArrowheads="1"/>
          </p:cNvSpPr>
          <p:nvPr>
            <p:ph type="body" idx="1"/>
          </p:nvPr>
        </p:nvSpPr>
        <p:spPr>
          <a:noFill/>
          <a:ln/>
        </p:spPr>
        <p:txBody>
          <a:bodyPr/>
          <a:lstStyle/>
          <a:p>
            <a:pPr eaLnBrk="1" hangingPunct="1"/>
            <a:r>
              <a:rPr lang="en-US" sz="2000" smtClean="0"/>
              <a:t>This month’s safety meeting topic is our annual refresher training in the use of portable fire extinguishers.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14340" name="Rectangle 7"/>
          <p:cNvSpPr>
            <a:spLocks noGrp="1" noChangeArrowheads="1"/>
          </p:cNvSpPr>
          <p:nvPr>
            <p:ph type="sldNum" sz="quarter" idx="5"/>
          </p:nvPr>
        </p:nvSpPr>
        <p:spPr>
          <a:noFill/>
        </p:spPr>
        <p:txBody>
          <a:bodyPr/>
          <a:lstStyle/>
          <a:p>
            <a:fld id="{A3F5FCBC-EBD1-4D6E-81EB-4A764AC4A869}" type="slidenum">
              <a:rPr lang="en-US" smtClean="0"/>
              <a:pPr/>
              <a:t>10</a:t>
            </a:fld>
            <a:endParaRPr lang="en-US" smtClean="0"/>
          </a:p>
        </p:txBody>
      </p:sp>
      <p:graphicFrame>
        <p:nvGraphicFramePr>
          <p:cNvPr id="14338" name="Object 8"/>
          <p:cNvGraphicFramePr>
            <a:graphicFrameLocks noGrp="1" noChangeAspect="1"/>
          </p:cNvGraphicFramePr>
          <p:nvPr/>
        </p:nvGraphicFramePr>
        <p:xfrm>
          <a:off x="0" y="0"/>
          <a:ext cx="682625" cy="465138"/>
        </p:xfrm>
        <a:graphic>
          <a:graphicData uri="http://schemas.openxmlformats.org/presentationml/2006/ole">
            <p:oleObj spid="_x0000_s14338" name="Acrobat Document" r:id="rId4" imgW="1953000" imgH="1332000" progId="AcroExch.Document.7">
              <p:embed/>
            </p:oleObj>
          </a:graphicData>
        </a:graphic>
      </p:graphicFrame>
      <p:sp>
        <p:nvSpPr>
          <p:cNvPr id="14341" name="Rectangle 2"/>
          <p:cNvSpPr>
            <a:spLocks noRot="1" noChangeArrowheads="1" noTextEdit="1"/>
          </p:cNvSpPr>
          <p:nvPr>
            <p:ph type="sldImg"/>
          </p:nvPr>
        </p:nvSpPr>
        <p:spPr>
          <a:ln/>
        </p:spPr>
      </p:sp>
      <p:sp>
        <p:nvSpPr>
          <p:cNvPr id="14342" name="Rectangle 3"/>
          <p:cNvSpPr>
            <a:spLocks noGrp="1" noChangeArrowheads="1"/>
          </p:cNvSpPr>
          <p:nvPr>
            <p:ph type="body" idx="1"/>
          </p:nvPr>
        </p:nvSpPr>
        <p:spPr>
          <a:noFill/>
          <a:ln/>
        </p:spPr>
        <p:txBody>
          <a:bodyPr/>
          <a:lstStyle/>
          <a:p>
            <a:pPr eaLnBrk="1" hangingPunct="1"/>
            <a:r>
              <a:rPr lang="en-US" sz="2000" b="1" smtClean="0"/>
              <a:t>415-20</a:t>
            </a:r>
            <a:r>
              <a:rPr lang="en-US" sz="2000" b="1" baseline="30000" smtClean="0"/>
              <a:t>th</a:t>
            </a:r>
            <a:r>
              <a:rPr lang="en-US" sz="2000" b="1" smtClean="0"/>
              <a:t> Street:</a:t>
            </a:r>
          </a:p>
          <a:p>
            <a:pPr eaLnBrk="1" hangingPunct="1"/>
            <a:r>
              <a:rPr lang="en-US" sz="2000" smtClean="0"/>
              <a:t>At 415- 20</a:t>
            </a:r>
            <a:r>
              <a:rPr lang="en-US" sz="2000" baseline="30000" smtClean="0"/>
              <a:t>th</a:t>
            </a:r>
            <a:r>
              <a:rPr lang="en-US" sz="2000" smtClean="0"/>
              <a:t> Street, the portable fire extinguishers are located outside the copy room on each of the floors.</a:t>
            </a:r>
          </a:p>
          <a:p>
            <a:pPr eaLnBrk="1" hangingPunct="1"/>
            <a:endParaRPr lang="en-US" sz="2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15364" name="Rectangle 7"/>
          <p:cNvSpPr>
            <a:spLocks noGrp="1" noChangeArrowheads="1"/>
          </p:cNvSpPr>
          <p:nvPr>
            <p:ph type="sldNum" sz="quarter" idx="5"/>
          </p:nvPr>
        </p:nvSpPr>
        <p:spPr>
          <a:noFill/>
        </p:spPr>
        <p:txBody>
          <a:bodyPr/>
          <a:lstStyle/>
          <a:p>
            <a:fld id="{06B0D9B3-7B1E-49F9-93AF-F7AD9EDC5B69}" type="slidenum">
              <a:rPr lang="en-US" smtClean="0"/>
              <a:pPr/>
              <a:t>11</a:t>
            </a:fld>
            <a:endParaRPr lang="en-US" smtClean="0"/>
          </a:p>
        </p:txBody>
      </p:sp>
      <p:graphicFrame>
        <p:nvGraphicFramePr>
          <p:cNvPr id="15362" name="Object 8"/>
          <p:cNvGraphicFramePr>
            <a:graphicFrameLocks noGrp="1" noChangeAspect="1"/>
          </p:cNvGraphicFramePr>
          <p:nvPr/>
        </p:nvGraphicFramePr>
        <p:xfrm>
          <a:off x="0" y="0"/>
          <a:ext cx="682625" cy="465138"/>
        </p:xfrm>
        <a:graphic>
          <a:graphicData uri="http://schemas.openxmlformats.org/presentationml/2006/ole">
            <p:oleObj spid="_x0000_s15362" name="Acrobat Document" r:id="rId4" imgW="1953000" imgH="1332000" progId="AcroExch.Document.7">
              <p:embed/>
            </p:oleObj>
          </a:graphicData>
        </a:graphic>
      </p:graphicFrame>
      <p:sp>
        <p:nvSpPr>
          <p:cNvPr id="15365" name="Rectangle 2"/>
          <p:cNvSpPr>
            <a:spLocks noRot="1" noChangeArrowheads="1" noTextEdit="1"/>
          </p:cNvSpPr>
          <p:nvPr>
            <p:ph type="sldImg"/>
          </p:nvPr>
        </p:nvSpPr>
        <p:spPr>
          <a:ln/>
        </p:spPr>
      </p:sp>
      <p:sp>
        <p:nvSpPr>
          <p:cNvPr id="15366" name="Rectangle 3"/>
          <p:cNvSpPr>
            <a:spLocks noGrp="1" noChangeArrowheads="1"/>
          </p:cNvSpPr>
          <p:nvPr>
            <p:ph type="body" idx="1"/>
          </p:nvPr>
        </p:nvSpPr>
        <p:spPr>
          <a:noFill/>
          <a:ln/>
        </p:spPr>
        <p:txBody>
          <a:bodyPr/>
          <a:lstStyle/>
          <a:p>
            <a:pPr eaLnBrk="1" hangingPunct="1"/>
            <a:r>
              <a:rPr lang="en-US" sz="1600" smtClean="0"/>
              <a:t>Remember the term “PASS” when you use a portable fire extinguisher.  You should stand 6 to 8 feet away from the fire and:</a:t>
            </a:r>
          </a:p>
          <a:p>
            <a:pPr eaLnBrk="1" hangingPunct="1"/>
            <a:endParaRPr lang="en-US" sz="1600" smtClean="0"/>
          </a:p>
          <a:p>
            <a:pPr eaLnBrk="1" hangingPunct="1"/>
            <a:r>
              <a:rPr lang="en-US" sz="1600" b="1" smtClean="0"/>
              <a:t>Pull</a:t>
            </a:r>
            <a:r>
              <a:rPr lang="en-US" sz="1600" smtClean="0"/>
              <a:t> the pin</a:t>
            </a:r>
          </a:p>
          <a:p>
            <a:pPr eaLnBrk="1" hangingPunct="1"/>
            <a:r>
              <a:rPr lang="en-US" sz="1600" b="1" smtClean="0"/>
              <a:t>Aim</a:t>
            </a:r>
            <a:r>
              <a:rPr lang="en-US" sz="1600" smtClean="0"/>
              <a:t> at the base of the flame</a:t>
            </a:r>
          </a:p>
          <a:p>
            <a:pPr eaLnBrk="1" hangingPunct="1"/>
            <a:r>
              <a:rPr lang="en-US" sz="1600" b="1" smtClean="0"/>
              <a:t>Squeeze</a:t>
            </a:r>
            <a:r>
              <a:rPr lang="en-US" sz="1600" smtClean="0"/>
              <a:t> the handle</a:t>
            </a:r>
          </a:p>
          <a:p>
            <a:pPr eaLnBrk="1" hangingPunct="1"/>
            <a:r>
              <a:rPr lang="en-US" sz="1600" b="1" smtClean="0"/>
              <a:t>Sweep</a:t>
            </a:r>
            <a:r>
              <a:rPr lang="en-US" sz="1600" smtClean="0"/>
              <a:t> from side to side </a:t>
            </a:r>
          </a:p>
          <a:p>
            <a:pPr eaLnBrk="1" hangingPunct="1"/>
            <a:endParaRPr lang="en-US" sz="1600" smtClean="0"/>
          </a:p>
          <a:p>
            <a:pPr eaLnBrk="1" hangingPunct="1"/>
            <a:r>
              <a:rPr lang="en-US" sz="1600" smtClean="0"/>
              <a:t>When the fire has been extinguished, step backwards towards the exit.  </a:t>
            </a:r>
            <a:r>
              <a:rPr lang="en-US" sz="1600" b="1" smtClean="0"/>
              <a:t>You should never turn your back towards an extinguished fire!</a:t>
            </a:r>
            <a:r>
              <a:rPr lang="en-US" sz="1600" smtClean="0"/>
              <a:t>  The fire may suddenly flare up behind you!</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16388" name="Rectangle 7"/>
          <p:cNvSpPr>
            <a:spLocks noGrp="1" noChangeArrowheads="1"/>
          </p:cNvSpPr>
          <p:nvPr>
            <p:ph type="sldNum" sz="quarter" idx="5"/>
          </p:nvPr>
        </p:nvSpPr>
        <p:spPr>
          <a:noFill/>
        </p:spPr>
        <p:txBody>
          <a:bodyPr/>
          <a:lstStyle/>
          <a:p>
            <a:fld id="{EFB935D4-E660-421C-9959-20B8EF1E8CCF}" type="slidenum">
              <a:rPr lang="en-US" smtClean="0"/>
              <a:pPr/>
              <a:t>12</a:t>
            </a:fld>
            <a:endParaRPr lang="en-US" smtClean="0"/>
          </a:p>
        </p:txBody>
      </p:sp>
      <p:graphicFrame>
        <p:nvGraphicFramePr>
          <p:cNvPr id="16386" name="Object 8"/>
          <p:cNvGraphicFramePr>
            <a:graphicFrameLocks noGrp="1" noChangeAspect="1"/>
          </p:cNvGraphicFramePr>
          <p:nvPr/>
        </p:nvGraphicFramePr>
        <p:xfrm>
          <a:off x="0" y="0"/>
          <a:ext cx="682625" cy="465138"/>
        </p:xfrm>
        <a:graphic>
          <a:graphicData uri="http://schemas.openxmlformats.org/presentationml/2006/ole">
            <p:oleObj spid="_x0000_s16386" name="Acrobat Document" r:id="rId4" imgW="1953000" imgH="1332000" progId="AcroExch.Document.7">
              <p:embed/>
            </p:oleObj>
          </a:graphicData>
        </a:graphic>
      </p:graphicFrame>
      <p:sp>
        <p:nvSpPr>
          <p:cNvPr id="16389" name="Rectangle 2"/>
          <p:cNvSpPr>
            <a:spLocks noRot="1" noChangeArrowheads="1" noTextEdit="1"/>
          </p:cNvSpPr>
          <p:nvPr>
            <p:ph type="sldImg"/>
          </p:nvPr>
        </p:nvSpPr>
        <p:spPr>
          <a:ln/>
        </p:spPr>
      </p:sp>
      <p:sp>
        <p:nvSpPr>
          <p:cNvPr id="16390" name="Rectangle 3"/>
          <p:cNvSpPr>
            <a:spLocks noGrp="1" noChangeArrowheads="1"/>
          </p:cNvSpPr>
          <p:nvPr>
            <p:ph type="body" idx="1"/>
          </p:nvPr>
        </p:nvSpPr>
        <p:spPr>
          <a:noFill/>
          <a:ln/>
        </p:spPr>
        <p:txBody>
          <a:bodyPr/>
          <a:lstStyle/>
          <a:p>
            <a:pPr eaLnBrk="1" hangingPunct="1"/>
            <a:r>
              <a:rPr lang="en-US" sz="1800" smtClean="0"/>
              <a:t>What are your responsibilities in a fire situation?  In the event of a fire, you should:</a:t>
            </a:r>
          </a:p>
          <a:p>
            <a:pPr eaLnBrk="1" hangingPunct="1">
              <a:buFontTx/>
              <a:buChar char="-"/>
            </a:pPr>
            <a:r>
              <a:rPr lang="en-US" sz="1800" smtClean="0"/>
              <a:t> Recognize the fire condition; </a:t>
            </a:r>
          </a:p>
          <a:p>
            <a:pPr eaLnBrk="1" hangingPunct="1">
              <a:buFontTx/>
              <a:buChar char="-"/>
            </a:pPr>
            <a:r>
              <a:rPr lang="en-US" sz="1800" smtClean="0"/>
              <a:t> Activate the fire alarm system;</a:t>
            </a:r>
          </a:p>
          <a:p>
            <a:pPr eaLnBrk="1" hangingPunct="1">
              <a:buFontTx/>
              <a:buChar char="-"/>
            </a:pPr>
            <a:r>
              <a:rPr lang="en-US" sz="1800" smtClean="0"/>
              <a:t> Evacuate the building;</a:t>
            </a:r>
          </a:p>
          <a:p>
            <a:pPr eaLnBrk="1" hangingPunct="1">
              <a:buFontTx/>
              <a:buChar char="-"/>
            </a:pPr>
            <a:r>
              <a:rPr lang="en-US" sz="1800" smtClean="0"/>
              <a:t> Call 9-911 to report the fire (or have a co-worker call 9-911)</a:t>
            </a:r>
          </a:p>
          <a:p>
            <a:pPr eaLnBrk="1" hangingPunct="1">
              <a:buFontTx/>
              <a:buChar char="-"/>
            </a:pPr>
            <a:endParaRPr lang="en-US" sz="1800" smtClean="0"/>
          </a:p>
          <a:p>
            <a:pPr eaLnBrk="1" hangingPunct="1"/>
            <a:r>
              <a:rPr lang="en-US" sz="1800" smtClean="0"/>
              <a:t>You are not a trained firefighter.  </a:t>
            </a:r>
            <a:r>
              <a:rPr lang="en-US" sz="1800" b="1" u="sng" smtClean="0"/>
              <a:t>You should never put your life in danger by attempting to fight a fire with a portable fire extinguisher</a:t>
            </a:r>
            <a:r>
              <a:rPr lang="en-US" sz="1800"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17412" name="Rectangle 7"/>
          <p:cNvSpPr>
            <a:spLocks noGrp="1" noChangeArrowheads="1"/>
          </p:cNvSpPr>
          <p:nvPr>
            <p:ph type="sldNum" sz="quarter" idx="5"/>
          </p:nvPr>
        </p:nvSpPr>
        <p:spPr>
          <a:noFill/>
        </p:spPr>
        <p:txBody>
          <a:bodyPr/>
          <a:lstStyle/>
          <a:p>
            <a:fld id="{3B92E693-B609-41FE-91A7-2F5B63A42EA1}" type="slidenum">
              <a:rPr lang="en-US" smtClean="0"/>
              <a:pPr/>
              <a:t>13</a:t>
            </a:fld>
            <a:endParaRPr lang="en-US" smtClean="0"/>
          </a:p>
        </p:txBody>
      </p:sp>
      <p:graphicFrame>
        <p:nvGraphicFramePr>
          <p:cNvPr id="17410" name="Object 8"/>
          <p:cNvGraphicFramePr>
            <a:graphicFrameLocks noGrp="1" noChangeAspect="1"/>
          </p:cNvGraphicFramePr>
          <p:nvPr/>
        </p:nvGraphicFramePr>
        <p:xfrm>
          <a:off x="0" y="0"/>
          <a:ext cx="682625" cy="465138"/>
        </p:xfrm>
        <a:graphic>
          <a:graphicData uri="http://schemas.openxmlformats.org/presentationml/2006/ole">
            <p:oleObj spid="_x0000_s17410" name="Acrobat Document" r:id="rId4" imgW="1953000" imgH="1332000" progId="AcroExch.Document.7">
              <p:embed/>
            </p:oleObj>
          </a:graphicData>
        </a:graphic>
      </p:graphicFrame>
      <p:sp>
        <p:nvSpPr>
          <p:cNvPr id="17413" name="Rectangle 2"/>
          <p:cNvSpPr>
            <a:spLocks noRot="1" noChangeArrowheads="1" noTextEdit="1"/>
          </p:cNvSpPr>
          <p:nvPr>
            <p:ph type="sldImg"/>
          </p:nvPr>
        </p:nvSpPr>
        <p:spPr>
          <a:ln/>
        </p:spPr>
      </p:sp>
      <p:sp>
        <p:nvSpPr>
          <p:cNvPr id="17414" name="Rectangle 3"/>
          <p:cNvSpPr>
            <a:spLocks noGrp="1" noChangeArrowheads="1"/>
          </p:cNvSpPr>
          <p:nvPr>
            <p:ph type="body" idx="1"/>
          </p:nvPr>
        </p:nvSpPr>
        <p:spPr>
          <a:noFill/>
          <a:ln/>
        </p:spPr>
        <p:txBody>
          <a:bodyPr/>
          <a:lstStyle/>
          <a:p>
            <a:pPr eaLnBrk="1" hangingPunct="1"/>
            <a:r>
              <a:rPr lang="en-US" smtClean="0"/>
              <a:t>When should you use a fire extinguisher?  </a:t>
            </a:r>
          </a:p>
          <a:p>
            <a:pPr eaLnBrk="1" hangingPunct="1"/>
            <a:r>
              <a:rPr lang="en-US" b="1" smtClean="0"/>
              <a:t>Small and Contained:  </a:t>
            </a:r>
            <a:r>
              <a:rPr lang="en-US" smtClean="0"/>
              <a:t>You can use a fire extinguisher if it is a small contained fire, such as a wastebasket or a small appliance.  </a:t>
            </a:r>
            <a:r>
              <a:rPr lang="en-US" b="1" u="sng" smtClean="0"/>
              <a:t>If the fire has spread do not attempt to use an extinguisher!</a:t>
            </a:r>
          </a:p>
          <a:p>
            <a:pPr eaLnBrk="1" hangingPunct="1"/>
            <a:endParaRPr lang="en-US" b="1" u="sng" smtClean="0"/>
          </a:p>
          <a:p>
            <a:pPr eaLnBrk="1" hangingPunct="1"/>
            <a:r>
              <a:rPr lang="en-US" b="1" smtClean="0"/>
              <a:t>Safe Escape Route:  </a:t>
            </a:r>
            <a:r>
              <a:rPr lang="en-US" smtClean="0"/>
              <a:t>If there is a safe escape route behind you, then it is OK to attempt to use an extinguisher to put out a small contained fire.  </a:t>
            </a:r>
            <a:r>
              <a:rPr lang="en-US" b="1" u="sng" smtClean="0"/>
              <a:t>If the fire comes between you and the exit, do not attempt to put the fire out</a:t>
            </a:r>
            <a:r>
              <a:rPr lang="en-US" smtClean="0"/>
              <a:t>.</a:t>
            </a:r>
          </a:p>
          <a:p>
            <a:pPr eaLnBrk="1" hangingPunct="1"/>
            <a:endParaRPr lang="en-US" smtClean="0"/>
          </a:p>
          <a:p>
            <a:pPr eaLnBrk="1" hangingPunct="1"/>
            <a:r>
              <a:rPr lang="en-US" b="1" smtClean="0"/>
              <a:t>Properly Rated Extinguisher:  </a:t>
            </a:r>
            <a:r>
              <a:rPr lang="en-US" smtClean="0"/>
              <a:t>You should use the extinguisher only if it is the proper type of extinguisher for the type of fire you will be attempting to extinguish.  </a:t>
            </a:r>
            <a:r>
              <a:rPr lang="en-US" b="1" u="sng" smtClean="0"/>
              <a:t>If it is the wrong type or size of extinguisher, do not attempt to use the extinguisher to put out the fire</a:t>
            </a:r>
            <a:r>
              <a:rPr lang="en-US" smtClean="0"/>
              <a:t>.</a:t>
            </a:r>
          </a:p>
          <a:p>
            <a:pPr eaLnBrk="1" hangingPunct="1"/>
            <a:endParaRPr lang="en-US" smtClean="0"/>
          </a:p>
          <a:p>
            <a:pPr eaLnBrk="1" hangingPunct="1"/>
            <a:r>
              <a:rPr lang="en-US" b="1" smtClean="0"/>
              <a:t>Trained and Confident in Use:  </a:t>
            </a:r>
            <a:r>
              <a:rPr lang="en-US" smtClean="0"/>
              <a:t>Use the extinguisher only if you have been trained in the proper use and you feel confident you can use the extinguisher effectively to put out the fire.  </a:t>
            </a:r>
            <a:r>
              <a:rPr lang="en-US" b="1" u="sng" smtClean="0"/>
              <a:t>If you have any doubt in your ability, Do NOT attempt to use the extinguisher</a:t>
            </a:r>
            <a:r>
              <a:rPr lang="en-US" smtClean="0"/>
              <a:t>!  Leave the area and close the door to help slow the spread of the fire.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Footer Placeholder 3"/>
          <p:cNvSpPr>
            <a:spLocks noGrp="1"/>
          </p:cNvSpPr>
          <p:nvPr>
            <p:ph type="ftr" sz="quarter" idx="4"/>
          </p:nvPr>
        </p:nvSpPr>
        <p:spPr>
          <a:noFill/>
        </p:spPr>
        <p:txBody>
          <a:bodyPr/>
          <a:lstStyle/>
          <a:p>
            <a:r>
              <a:rPr lang="en-US"/>
              <a:t>Use of Portable Fire Extinguishers</a:t>
            </a:r>
          </a:p>
          <a:p>
            <a:r>
              <a:rPr lang="en-US"/>
              <a:t>July 2010 UCOP Safety Meeting</a:t>
            </a:r>
          </a:p>
        </p:txBody>
      </p:sp>
      <p:sp>
        <p:nvSpPr>
          <p:cNvPr id="38917" name="Slide Number Placeholder 4"/>
          <p:cNvSpPr>
            <a:spLocks noGrp="1"/>
          </p:cNvSpPr>
          <p:nvPr>
            <p:ph type="sldNum" sz="quarter" idx="5"/>
          </p:nvPr>
        </p:nvSpPr>
        <p:spPr>
          <a:noFill/>
        </p:spPr>
        <p:txBody>
          <a:bodyPr/>
          <a:lstStyle/>
          <a:p>
            <a:fld id="{1172E36B-E9DA-4527-B404-36FE243CD51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7172" name="Rectangle 7"/>
          <p:cNvSpPr>
            <a:spLocks noGrp="1" noChangeArrowheads="1"/>
          </p:cNvSpPr>
          <p:nvPr>
            <p:ph type="sldNum" sz="quarter" idx="5"/>
          </p:nvPr>
        </p:nvSpPr>
        <p:spPr>
          <a:noFill/>
        </p:spPr>
        <p:txBody>
          <a:bodyPr/>
          <a:lstStyle/>
          <a:p>
            <a:fld id="{0D003E15-9EB8-4E7E-80DB-80894B06D783}" type="slidenum">
              <a:rPr lang="en-US" smtClean="0"/>
              <a:pPr/>
              <a:t>3</a:t>
            </a:fld>
            <a:endParaRPr lang="en-US" smtClean="0"/>
          </a:p>
        </p:txBody>
      </p:sp>
      <p:graphicFrame>
        <p:nvGraphicFramePr>
          <p:cNvPr id="7170" name="Object 8"/>
          <p:cNvGraphicFramePr>
            <a:graphicFrameLocks noGrp="1" noChangeAspect="1"/>
          </p:cNvGraphicFramePr>
          <p:nvPr/>
        </p:nvGraphicFramePr>
        <p:xfrm>
          <a:off x="0" y="0"/>
          <a:ext cx="682625" cy="465138"/>
        </p:xfrm>
        <a:graphic>
          <a:graphicData uri="http://schemas.openxmlformats.org/presentationml/2006/ole">
            <p:oleObj spid="_x0000_s7170" name="Acrobat Document" r:id="rId4" imgW="1953000" imgH="1332000" progId="AcroExch.Document.7">
              <p:embed/>
            </p:oleObj>
          </a:graphicData>
        </a:graphic>
      </p:graphicFrame>
      <p:sp>
        <p:nvSpPr>
          <p:cNvPr id="7173" name="Rectangle 2"/>
          <p:cNvSpPr>
            <a:spLocks noRot="1" noChangeArrowheads="1" noTextEdit="1"/>
          </p:cNvSpPr>
          <p:nvPr>
            <p:ph type="sldImg"/>
          </p:nvPr>
        </p:nvSpPr>
        <p:spPr>
          <a:ln/>
        </p:spPr>
      </p:sp>
      <p:sp>
        <p:nvSpPr>
          <p:cNvPr id="7174" name="Rectangle 3"/>
          <p:cNvSpPr>
            <a:spLocks noGrp="1" noChangeArrowheads="1"/>
          </p:cNvSpPr>
          <p:nvPr>
            <p:ph type="body" idx="1"/>
          </p:nvPr>
        </p:nvSpPr>
        <p:spPr>
          <a:noFill/>
          <a:ln/>
        </p:spPr>
        <p:txBody>
          <a:bodyPr/>
          <a:lstStyle/>
          <a:p>
            <a:pPr eaLnBrk="1" hangingPunct="1"/>
            <a:r>
              <a:rPr lang="en-US" sz="1800" smtClean="0"/>
              <a:t>Annual fire extinguisher refresher training is required by the Cal/OSHA safety regulations for all employees who are expected to use a portable fire extinguisher. We will review the general principles on fire extinguisher use and guidelines on when you should use a fire extinguisher – only during the initial stages of a fire.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8196" name="Rectangle 7"/>
          <p:cNvSpPr>
            <a:spLocks noGrp="1" noChangeArrowheads="1"/>
          </p:cNvSpPr>
          <p:nvPr>
            <p:ph type="sldNum" sz="quarter" idx="5"/>
          </p:nvPr>
        </p:nvSpPr>
        <p:spPr>
          <a:noFill/>
        </p:spPr>
        <p:txBody>
          <a:bodyPr/>
          <a:lstStyle/>
          <a:p>
            <a:fld id="{9ED4414E-8372-4E86-BC13-F74D674B2448}" type="slidenum">
              <a:rPr lang="en-US" smtClean="0"/>
              <a:pPr/>
              <a:t>4</a:t>
            </a:fld>
            <a:endParaRPr lang="en-US" smtClean="0"/>
          </a:p>
        </p:txBody>
      </p:sp>
      <p:graphicFrame>
        <p:nvGraphicFramePr>
          <p:cNvPr id="8194" name="Object 8"/>
          <p:cNvGraphicFramePr>
            <a:graphicFrameLocks noGrp="1" noChangeAspect="1"/>
          </p:cNvGraphicFramePr>
          <p:nvPr/>
        </p:nvGraphicFramePr>
        <p:xfrm>
          <a:off x="0" y="0"/>
          <a:ext cx="682625" cy="465138"/>
        </p:xfrm>
        <a:graphic>
          <a:graphicData uri="http://schemas.openxmlformats.org/presentationml/2006/ole">
            <p:oleObj spid="_x0000_s8194" name="Acrobat Document" r:id="rId4" imgW="1953000" imgH="1332000" progId="AcroExch.Document.7">
              <p:embed/>
            </p:oleObj>
          </a:graphicData>
        </a:graphic>
      </p:graphicFrame>
      <p:sp>
        <p:nvSpPr>
          <p:cNvPr id="8197" name="Rectangle 2"/>
          <p:cNvSpPr>
            <a:spLocks noRot="1" noChangeArrowheads="1" noTextEdit="1"/>
          </p:cNvSpPr>
          <p:nvPr>
            <p:ph type="sldImg"/>
          </p:nvPr>
        </p:nvSpPr>
        <p:spPr>
          <a:ln/>
        </p:spPr>
      </p:sp>
      <p:sp>
        <p:nvSpPr>
          <p:cNvPr id="8198" name="Rectangle 3"/>
          <p:cNvSpPr>
            <a:spLocks noGrp="1" noChangeArrowheads="1"/>
          </p:cNvSpPr>
          <p:nvPr>
            <p:ph type="body" idx="1"/>
          </p:nvPr>
        </p:nvSpPr>
        <p:spPr>
          <a:noFill/>
          <a:ln/>
        </p:spPr>
        <p:txBody>
          <a:bodyPr/>
          <a:lstStyle/>
          <a:p>
            <a:pPr eaLnBrk="1" hangingPunct="1"/>
            <a:r>
              <a:rPr lang="en-US" sz="1600" smtClean="0"/>
              <a:t>How are fires classified?  For UCOP purposes, there are 3 major classification of fires:  Type A, B, and C.</a:t>
            </a:r>
          </a:p>
          <a:p>
            <a:pPr eaLnBrk="1" hangingPunct="1"/>
            <a:endParaRPr lang="en-US" sz="1600" smtClean="0"/>
          </a:p>
          <a:p>
            <a:pPr eaLnBrk="1" hangingPunct="1"/>
            <a:r>
              <a:rPr lang="en-US" sz="1600" b="1" smtClean="0"/>
              <a:t>Type A</a:t>
            </a:r>
            <a:r>
              <a:rPr lang="en-US" sz="1600" smtClean="0"/>
              <a:t> - Fires are combustible materials, such as wood, paper, and cloth.  The symbol for a Type A fire is a green triangle.</a:t>
            </a:r>
          </a:p>
          <a:p>
            <a:pPr eaLnBrk="1" hangingPunct="1"/>
            <a:endParaRPr lang="en-US" sz="1600" smtClean="0"/>
          </a:p>
          <a:p>
            <a:pPr eaLnBrk="1" hangingPunct="1"/>
            <a:r>
              <a:rPr lang="en-US" sz="1600" b="1" smtClean="0"/>
              <a:t>Type B - </a:t>
            </a:r>
            <a:r>
              <a:rPr lang="en-US" sz="1600" smtClean="0"/>
              <a:t>Fires are flammable/combustible liquids, such as chemicals, oil, paint, and grease. The Type B fire symbol is a red square.</a:t>
            </a:r>
          </a:p>
          <a:p>
            <a:pPr eaLnBrk="1" hangingPunct="1"/>
            <a:endParaRPr lang="en-US" sz="1600" smtClean="0"/>
          </a:p>
          <a:p>
            <a:pPr eaLnBrk="1" hangingPunct="1"/>
            <a:r>
              <a:rPr lang="en-US" sz="1600" b="1" smtClean="0"/>
              <a:t>Type C</a:t>
            </a:r>
            <a:r>
              <a:rPr lang="en-US" sz="1600" smtClean="0"/>
              <a:t> - Fires are energized electrical equipment such as appliances, electrical wiring, &amp; electrical wall plugs. The Type C fire symbol is a blue circle.</a:t>
            </a:r>
          </a:p>
          <a:p>
            <a:pPr eaLnBrk="1" hangingPunct="1"/>
            <a:endParaRPr lang="en-US" sz="16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9220" name="Rectangle 7"/>
          <p:cNvSpPr>
            <a:spLocks noGrp="1" noChangeArrowheads="1"/>
          </p:cNvSpPr>
          <p:nvPr>
            <p:ph type="sldNum" sz="quarter" idx="5"/>
          </p:nvPr>
        </p:nvSpPr>
        <p:spPr>
          <a:noFill/>
        </p:spPr>
        <p:txBody>
          <a:bodyPr/>
          <a:lstStyle/>
          <a:p>
            <a:fld id="{C779F248-771B-4FBC-B6B3-2BA0A5C23829}" type="slidenum">
              <a:rPr lang="en-US" smtClean="0"/>
              <a:pPr/>
              <a:t>5</a:t>
            </a:fld>
            <a:endParaRPr lang="en-US" smtClean="0"/>
          </a:p>
        </p:txBody>
      </p:sp>
      <p:graphicFrame>
        <p:nvGraphicFramePr>
          <p:cNvPr id="9218" name="Object 8"/>
          <p:cNvGraphicFramePr>
            <a:graphicFrameLocks noGrp="1" noChangeAspect="1"/>
          </p:cNvGraphicFramePr>
          <p:nvPr/>
        </p:nvGraphicFramePr>
        <p:xfrm>
          <a:off x="0" y="0"/>
          <a:ext cx="682625" cy="465138"/>
        </p:xfrm>
        <a:graphic>
          <a:graphicData uri="http://schemas.openxmlformats.org/presentationml/2006/ole">
            <p:oleObj spid="_x0000_s9218" name="Acrobat Document" r:id="rId4" imgW="1953000" imgH="1332000" progId="AcroExch.Document.7">
              <p:embed/>
            </p:oleObj>
          </a:graphicData>
        </a:graphic>
      </p:graphicFrame>
      <p:sp>
        <p:nvSpPr>
          <p:cNvPr id="9221" name="Rectangle 2"/>
          <p:cNvSpPr>
            <a:spLocks noRot="1" noChangeArrowheads="1" noTextEdit="1"/>
          </p:cNvSpPr>
          <p:nvPr>
            <p:ph type="sldImg"/>
          </p:nvPr>
        </p:nvSpPr>
        <p:spPr>
          <a:ln/>
        </p:spPr>
      </p:sp>
      <p:sp>
        <p:nvSpPr>
          <p:cNvPr id="9222" name="Rectangle 3"/>
          <p:cNvSpPr>
            <a:spLocks noGrp="1" noChangeArrowheads="1"/>
          </p:cNvSpPr>
          <p:nvPr>
            <p:ph type="body" idx="1"/>
          </p:nvPr>
        </p:nvSpPr>
        <p:spPr>
          <a:noFill/>
          <a:ln/>
        </p:spPr>
        <p:txBody>
          <a:bodyPr/>
          <a:lstStyle/>
          <a:p>
            <a:pPr eaLnBrk="1" hangingPunct="1"/>
            <a:r>
              <a:rPr lang="en-US" smtClean="0"/>
              <a:t>What are the various types of portable fire extinguishers we may find at UCOP facilities?  </a:t>
            </a:r>
          </a:p>
          <a:p>
            <a:pPr eaLnBrk="1" hangingPunct="1"/>
            <a:endParaRPr lang="en-US" sz="900" smtClean="0"/>
          </a:p>
          <a:p>
            <a:pPr eaLnBrk="1" hangingPunct="1"/>
            <a:r>
              <a:rPr lang="en-US" b="1" smtClean="0"/>
              <a:t>Multi-Purpose Dry Chemical Extinguisher – </a:t>
            </a:r>
            <a:r>
              <a:rPr lang="en-US" smtClean="0"/>
              <a:t>The most likely type you will find at UCOP locations is the red-colored multi-purpose dry chemical extinguisher.  This type extinguisher overlays the fuel with a layer of powder, separating the fuel from the oxygen around it, thus putting out the flame.  The multi-purpose extinguisher can be rated for use either for an ABC type fire or a BC type fire.  The ABC type extinguisher contains ammonium phosphate.  The BC type extinguisher contains potassium bicarbonate.</a:t>
            </a:r>
          </a:p>
          <a:p>
            <a:pPr eaLnBrk="1" hangingPunct="1"/>
            <a:endParaRPr lang="en-US" sz="900" smtClean="0"/>
          </a:p>
          <a:p>
            <a:pPr eaLnBrk="1" hangingPunct="1"/>
            <a:r>
              <a:rPr lang="en-US" b="1" smtClean="0"/>
              <a:t>Pressurized Water Extinguisher – </a:t>
            </a:r>
            <a:r>
              <a:rPr lang="en-US" smtClean="0"/>
              <a:t>A pressurized water extinguisher is silver colored.  It is used only to extinguisher Type A fires, such as wood, paper, and other types of combustible materials.  </a:t>
            </a:r>
            <a:r>
              <a:rPr lang="en-US" b="1" u="sng" smtClean="0"/>
              <a:t>Never use water on a grease fire or an electrical fire!!</a:t>
            </a:r>
          </a:p>
          <a:p>
            <a:pPr eaLnBrk="1" hangingPunct="1"/>
            <a:endParaRPr lang="en-US" sz="900" b="1" u="sng" smtClean="0"/>
          </a:p>
          <a:p>
            <a:pPr eaLnBrk="1" hangingPunct="1"/>
            <a:r>
              <a:rPr lang="en-US" b="1" smtClean="0"/>
              <a:t>Carbon Dioxide Extinguisher - </a:t>
            </a:r>
            <a:r>
              <a:rPr lang="en-US" smtClean="0"/>
              <a:t>The last type is a carbon dioxide extinguisher, which is also red colored.  A carbon dioxide extinguisher does not have a gauge on the top of the extinguisher.  The carbon dioxide extinguisher is to be used on Type B and Type C fires only.  Because there have been incidents where the trash fire would flare up again after the carbon dioxide has been applied to the fire, carbon dioxide fire extinguishers cannot be used on Type A fires.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10244" name="Rectangle 7"/>
          <p:cNvSpPr>
            <a:spLocks noGrp="1" noChangeArrowheads="1"/>
          </p:cNvSpPr>
          <p:nvPr>
            <p:ph type="sldNum" sz="quarter" idx="5"/>
          </p:nvPr>
        </p:nvSpPr>
        <p:spPr>
          <a:noFill/>
        </p:spPr>
        <p:txBody>
          <a:bodyPr/>
          <a:lstStyle/>
          <a:p>
            <a:fld id="{09F638B1-E799-4465-AB59-BA22496C56D1}" type="slidenum">
              <a:rPr lang="en-US" smtClean="0"/>
              <a:pPr/>
              <a:t>6</a:t>
            </a:fld>
            <a:endParaRPr lang="en-US" smtClean="0"/>
          </a:p>
        </p:txBody>
      </p:sp>
      <p:graphicFrame>
        <p:nvGraphicFramePr>
          <p:cNvPr id="10242" name="Object 8"/>
          <p:cNvGraphicFramePr>
            <a:graphicFrameLocks noGrp="1" noChangeAspect="1"/>
          </p:cNvGraphicFramePr>
          <p:nvPr/>
        </p:nvGraphicFramePr>
        <p:xfrm>
          <a:off x="0" y="0"/>
          <a:ext cx="682625" cy="465138"/>
        </p:xfrm>
        <a:graphic>
          <a:graphicData uri="http://schemas.openxmlformats.org/presentationml/2006/ole">
            <p:oleObj spid="_x0000_s10242" name="Acrobat Document" r:id="rId4" imgW="1953000" imgH="1332000" progId="AcroExch.Document.7">
              <p:embed/>
            </p:oleObj>
          </a:graphicData>
        </a:graphic>
      </p:graphicFrame>
      <p:sp>
        <p:nvSpPr>
          <p:cNvPr id="10245" name="Rectangle 2"/>
          <p:cNvSpPr>
            <a:spLocks noRot="1" noChangeArrowheads="1" noTextEdit="1"/>
          </p:cNvSpPr>
          <p:nvPr>
            <p:ph type="sldImg"/>
          </p:nvPr>
        </p:nvSpPr>
        <p:spPr>
          <a:ln/>
        </p:spPr>
      </p:sp>
      <p:sp>
        <p:nvSpPr>
          <p:cNvPr id="10246" name="Rectangle 3"/>
          <p:cNvSpPr>
            <a:spLocks noGrp="1" noChangeArrowheads="1"/>
          </p:cNvSpPr>
          <p:nvPr>
            <p:ph type="body" idx="1"/>
          </p:nvPr>
        </p:nvSpPr>
        <p:spPr>
          <a:noFill/>
          <a:ln/>
        </p:spPr>
        <p:txBody>
          <a:bodyPr/>
          <a:lstStyle/>
          <a:p>
            <a:pPr eaLnBrk="1" hangingPunct="1"/>
            <a:r>
              <a:rPr lang="en-US" sz="1400" smtClean="0"/>
              <a:t>How can you determine the capacity rating for a portable fire extinguisher?  The majority of the portable fire extinguishers in UCOP office/kitchen areas are rated 2A:10 BC.  This is also the recommended capacity rating which fire departments recommend for homes.</a:t>
            </a:r>
          </a:p>
          <a:p>
            <a:pPr eaLnBrk="1" hangingPunct="1"/>
            <a:endParaRPr lang="en-US" sz="1400" smtClean="0"/>
          </a:p>
          <a:p>
            <a:pPr eaLnBrk="1" hangingPunct="1"/>
            <a:r>
              <a:rPr lang="en-US" sz="1400" b="1" smtClean="0"/>
              <a:t>Number in Front of the Letter A:</a:t>
            </a:r>
          </a:p>
          <a:p>
            <a:pPr eaLnBrk="1" hangingPunct="1"/>
            <a:r>
              <a:rPr lang="en-US" sz="1400" smtClean="0"/>
              <a:t>The number in front of the letter A equals the equivalent number of units for 1.25 gallons of water.  So the 2A means the extinguisher has the capacity of extinguish a fire equal to 2.5 gallons of water.  2 times 1.25 equals 2.5.</a:t>
            </a:r>
          </a:p>
          <a:p>
            <a:pPr eaLnBrk="1" hangingPunct="1"/>
            <a:endParaRPr lang="en-US" sz="1400" smtClean="0"/>
          </a:p>
          <a:p>
            <a:pPr eaLnBrk="1" hangingPunct="1"/>
            <a:r>
              <a:rPr lang="en-US" sz="1400" b="1" smtClean="0"/>
              <a:t>Number in Front of the Letters BC:</a:t>
            </a:r>
          </a:p>
          <a:p>
            <a:pPr eaLnBrk="1" hangingPunct="1"/>
            <a:r>
              <a:rPr lang="en-US" sz="1400" smtClean="0"/>
              <a:t>The number in front of the letter BC is equal to the square feet area that a non-expert is able to extinguish a Class B or Class C Fire.  So a 10BC equals 10 square feet</a:t>
            </a:r>
          </a:p>
          <a:p>
            <a:pPr eaLnBrk="1" hangingPunct="1"/>
            <a:endParaRPr lang="en-US" sz="1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11268" name="Rectangle 7"/>
          <p:cNvSpPr>
            <a:spLocks noGrp="1" noChangeArrowheads="1"/>
          </p:cNvSpPr>
          <p:nvPr>
            <p:ph type="sldNum" sz="quarter" idx="5"/>
          </p:nvPr>
        </p:nvSpPr>
        <p:spPr>
          <a:noFill/>
        </p:spPr>
        <p:txBody>
          <a:bodyPr/>
          <a:lstStyle/>
          <a:p>
            <a:fld id="{CD2AC97F-0E0F-48B8-8972-8D5B72C7F9BA}" type="slidenum">
              <a:rPr lang="en-US" smtClean="0"/>
              <a:pPr/>
              <a:t>7</a:t>
            </a:fld>
            <a:endParaRPr lang="en-US" smtClean="0"/>
          </a:p>
        </p:txBody>
      </p:sp>
      <p:graphicFrame>
        <p:nvGraphicFramePr>
          <p:cNvPr id="11266" name="Object 8"/>
          <p:cNvGraphicFramePr>
            <a:graphicFrameLocks noGrp="1" noChangeAspect="1"/>
          </p:cNvGraphicFramePr>
          <p:nvPr/>
        </p:nvGraphicFramePr>
        <p:xfrm>
          <a:off x="0" y="0"/>
          <a:ext cx="682625" cy="465138"/>
        </p:xfrm>
        <a:graphic>
          <a:graphicData uri="http://schemas.openxmlformats.org/presentationml/2006/ole">
            <p:oleObj spid="_x0000_s11266" name="Acrobat Document" r:id="rId4" imgW="1953000" imgH="1332000" progId="AcroExch.Document.7">
              <p:embed/>
            </p:oleObj>
          </a:graphicData>
        </a:graphic>
      </p:graphicFrame>
      <p:sp>
        <p:nvSpPr>
          <p:cNvPr id="11269" name="Rectangle 2"/>
          <p:cNvSpPr>
            <a:spLocks noRot="1" noChangeArrowheads="1" noTextEdit="1"/>
          </p:cNvSpPr>
          <p:nvPr>
            <p:ph type="sldImg"/>
          </p:nvPr>
        </p:nvSpPr>
        <p:spPr>
          <a:ln/>
        </p:spPr>
      </p:sp>
      <p:sp>
        <p:nvSpPr>
          <p:cNvPr id="11270" name="Rectangle 3"/>
          <p:cNvSpPr>
            <a:spLocks noGrp="1" noChangeArrowheads="1"/>
          </p:cNvSpPr>
          <p:nvPr>
            <p:ph type="body" idx="1"/>
          </p:nvPr>
        </p:nvSpPr>
        <p:spPr>
          <a:noFill/>
          <a:ln/>
        </p:spPr>
        <p:txBody>
          <a:bodyPr/>
          <a:lstStyle/>
          <a:p>
            <a:pPr eaLnBrk="1" hangingPunct="1"/>
            <a:r>
              <a:rPr lang="en-US" sz="1800" b="1" smtClean="0"/>
              <a:t>Fire Extinguisher Gauge:</a:t>
            </a:r>
            <a:r>
              <a:rPr lang="en-US" sz="1800" smtClean="0"/>
              <a:t>  Prior to using the extinguisher, make sure the fire extinguisher is fully charged.  The needle in the gauge must be in the green area if it is a fully charged extinguisher.</a:t>
            </a:r>
          </a:p>
          <a:p>
            <a:pPr eaLnBrk="1" hangingPunct="1"/>
            <a:endParaRPr lang="en-US" sz="1800"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12292" name="Rectangle 7"/>
          <p:cNvSpPr>
            <a:spLocks noGrp="1" noChangeArrowheads="1"/>
          </p:cNvSpPr>
          <p:nvPr>
            <p:ph type="sldNum" sz="quarter" idx="5"/>
          </p:nvPr>
        </p:nvSpPr>
        <p:spPr>
          <a:noFill/>
        </p:spPr>
        <p:txBody>
          <a:bodyPr/>
          <a:lstStyle/>
          <a:p>
            <a:fld id="{F57D43F3-F782-4506-93A3-3AF941C42F80}" type="slidenum">
              <a:rPr lang="en-US" smtClean="0"/>
              <a:pPr/>
              <a:t>8</a:t>
            </a:fld>
            <a:endParaRPr lang="en-US" smtClean="0"/>
          </a:p>
        </p:txBody>
      </p:sp>
      <p:graphicFrame>
        <p:nvGraphicFramePr>
          <p:cNvPr id="12290" name="Object 8"/>
          <p:cNvGraphicFramePr>
            <a:graphicFrameLocks noGrp="1" noChangeAspect="1"/>
          </p:cNvGraphicFramePr>
          <p:nvPr/>
        </p:nvGraphicFramePr>
        <p:xfrm>
          <a:off x="0" y="0"/>
          <a:ext cx="682625" cy="465138"/>
        </p:xfrm>
        <a:graphic>
          <a:graphicData uri="http://schemas.openxmlformats.org/presentationml/2006/ole">
            <p:oleObj spid="_x0000_s12290" name="Acrobat Document" r:id="rId4" imgW="1953000" imgH="1332000" progId="AcroExch.Document.7">
              <p:embed/>
            </p:oleObj>
          </a:graphicData>
        </a:graphic>
      </p:graphicFrame>
      <p:sp>
        <p:nvSpPr>
          <p:cNvPr id="12293" name="Rectangle 2"/>
          <p:cNvSpPr>
            <a:spLocks noRot="1" noChangeArrowheads="1" noTextEdit="1"/>
          </p:cNvSpPr>
          <p:nvPr>
            <p:ph type="sldImg"/>
          </p:nvPr>
        </p:nvSpPr>
        <p:spPr>
          <a:ln/>
        </p:spPr>
      </p:sp>
      <p:sp>
        <p:nvSpPr>
          <p:cNvPr id="12294" name="Rectangle 3"/>
          <p:cNvSpPr>
            <a:spLocks noGrp="1" noChangeArrowheads="1"/>
          </p:cNvSpPr>
          <p:nvPr>
            <p:ph type="body" idx="1"/>
          </p:nvPr>
        </p:nvSpPr>
        <p:spPr>
          <a:noFill/>
          <a:ln/>
        </p:spPr>
        <p:txBody>
          <a:bodyPr/>
          <a:lstStyle/>
          <a:p>
            <a:pPr eaLnBrk="1" hangingPunct="1"/>
            <a:r>
              <a:rPr lang="en-US" sz="1800" smtClean="0"/>
              <a:t>The next three slides list the portable fire extinguisher locations at the major UCOP sites. [NOTE:  Department Safety Officers should point out the specific fire extinguisher locations for your Unit/Department’s work area ]  </a:t>
            </a:r>
          </a:p>
          <a:p>
            <a:pPr eaLnBrk="1" hangingPunct="1"/>
            <a:endParaRPr lang="en-US" sz="1800" smtClean="0"/>
          </a:p>
          <a:p>
            <a:pPr eaLnBrk="1" hangingPunct="1"/>
            <a:r>
              <a:rPr lang="en-US" sz="1800" b="1" smtClean="0"/>
              <a:t>1111 Franklin Street:</a:t>
            </a:r>
          </a:p>
          <a:p>
            <a:pPr eaLnBrk="1" hangingPunct="1"/>
            <a:r>
              <a:rPr lang="en-US" sz="1800" smtClean="0"/>
              <a:t>On a typical floor at 1111 Franklin Street, the portable fire extinguishers are located in or near the kitchen areas, near the restrooms, near the emergency exit doorways, and near the elevator lobby.</a:t>
            </a:r>
          </a:p>
          <a:p>
            <a:pPr eaLnBrk="1" hangingPunct="1"/>
            <a:endParaRPr lang="en-US"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Grp="1" noChangeArrowheads="1"/>
          </p:cNvSpPr>
          <p:nvPr>
            <p:ph type="ftr" sz="quarter" idx="4"/>
          </p:nvPr>
        </p:nvSpPr>
        <p:spPr>
          <a:noFill/>
        </p:spPr>
        <p:txBody>
          <a:bodyPr/>
          <a:lstStyle/>
          <a:p>
            <a:r>
              <a:rPr lang="en-US"/>
              <a:t>Use of Portable Fire Extinguishers</a:t>
            </a:r>
          </a:p>
          <a:p>
            <a:r>
              <a:rPr lang="en-US"/>
              <a:t>July 2009 UCOP Safety Meeting</a:t>
            </a:r>
          </a:p>
        </p:txBody>
      </p:sp>
      <p:sp>
        <p:nvSpPr>
          <p:cNvPr id="13316" name="Rectangle 7"/>
          <p:cNvSpPr>
            <a:spLocks noGrp="1" noChangeArrowheads="1"/>
          </p:cNvSpPr>
          <p:nvPr>
            <p:ph type="sldNum" sz="quarter" idx="5"/>
          </p:nvPr>
        </p:nvSpPr>
        <p:spPr>
          <a:noFill/>
        </p:spPr>
        <p:txBody>
          <a:bodyPr/>
          <a:lstStyle/>
          <a:p>
            <a:fld id="{7CB9D71E-BD7F-4770-B4D3-CA7E615CCAB4}" type="slidenum">
              <a:rPr lang="en-US" smtClean="0"/>
              <a:pPr/>
              <a:t>9</a:t>
            </a:fld>
            <a:endParaRPr lang="en-US" smtClean="0"/>
          </a:p>
        </p:txBody>
      </p:sp>
      <p:graphicFrame>
        <p:nvGraphicFramePr>
          <p:cNvPr id="13314" name="Object 8"/>
          <p:cNvGraphicFramePr>
            <a:graphicFrameLocks noGrp="1" noChangeAspect="1"/>
          </p:cNvGraphicFramePr>
          <p:nvPr/>
        </p:nvGraphicFramePr>
        <p:xfrm>
          <a:off x="0" y="0"/>
          <a:ext cx="682625" cy="465138"/>
        </p:xfrm>
        <a:graphic>
          <a:graphicData uri="http://schemas.openxmlformats.org/presentationml/2006/ole">
            <p:oleObj spid="_x0000_s13314" name="Acrobat Document" r:id="rId4" imgW="1953000" imgH="1332000" progId="AcroExch.Document.7">
              <p:embed/>
            </p:oleObj>
          </a:graphicData>
        </a:graphic>
      </p:graphicFrame>
      <p:sp>
        <p:nvSpPr>
          <p:cNvPr id="13317" name="Rectangle 2"/>
          <p:cNvSpPr>
            <a:spLocks noRo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sz="1800" b="1" smtClean="0"/>
              <a:t>Kaiser Building:</a:t>
            </a:r>
          </a:p>
          <a:p>
            <a:pPr eaLnBrk="1" hangingPunct="1"/>
            <a:r>
              <a:rPr lang="en-US" sz="1800" smtClean="0"/>
              <a:t>For the Kaiser Building, the portable fire extinguishers are located in the main hallway, near the restrooms, and near the exits for each floor.</a:t>
            </a:r>
          </a:p>
          <a:p>
            <a:pPr eaLnBrk="1" hangingPunct="1"/>
            <a:endParaRPr lang="en-US" sz="1800" smtClean="0"/>
          </a:p>
          <a:p>
            <a:pPr eaLnBrk="1" hangingPunct="1"/>
            <a:endParaRPr 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a:p>
        </p:txBody>
      </p:sp>
      <p:graphicFrame>
        <p:nvGraphicFramePr>
          <p:cNvPr id="12" name="Object 14"/>
          <p:cNvGraphicFramePr>
            <a:graphicFrameLocks noChangeAspect="1"/>
          </p:cNvGraphicFramePr>
          <p:nvPr/>
        </p:nvGraphicFramePr>
        <p:xfrm>
          <a:off x="3886200" y="5257800"/>
          <a:ext cx="1143000" cy="777875"/>
        </p:xfrm>
        <a:graphic>
          <a:graphicData uri="http://schemas.openxmlformats.org/presentationml/2006/ole">
            <p:oleObj spid="_x0000_s50178" name="Acrobat Document" r:id="rId3" imgW="1953000" imgH="1332000" progId="AcroExch.Document.7">
              <p:embed/>
            </p:oleObj>
          </a:graphicData>
        </a:graphic>
      </p:graphicFrame>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3" name="Date Placeholder 27"/>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14" name="Footer Placeholder 16"/>
          <p:cNvSpPr>
            <a:spLocks noGrp="1"/>
          </p:cNvSpPr>
          <p:nvPr>
            <p:ph type="ftr" sz="quarter" idx="11"/>
          </p:nvPr>
        </p:nvSpPr>
        <p:spPr/>
        <p:txBody>
          <a:bodyPr/>
          <a:lstStyle>
            <a:lvl1pPr>
              <a:defRPr/>
            </a:lvl1pPr>
          </a:lstStyle>
          <a:p>
            <a:pPr>
              <a:defRPr/>
            </a:pPr>
            <a:endParaRPr lang="en-US"/>
          </a:p>
        </p:txBody>
      </p:sp>
      <p:sp>
        <p:nvSpPr>
          <p:cNvPr id="15" name="Slide Number Placeholder 28"/>
          <p:cNvSpPr>
            <a:spLocks noGrp="1"/>
          </p:cNvSpPr>
          <p:nvPr>
            <p:ph type="sldNum" sz="quarter" idx="12"/>
          </p:nvPr>
        </p:nvSpPr>
        <p:spPr/>
        <p:txBody>
          <a:bodyPr/>
          <a:lstStyle>
            <a:lvl1pPr>
              <a:defRPr sz="1400">
                <a:solidFill>
                  <a:srgbClr val="FFFFFF"/>
                </a:solidFill>
              </a:defRPr>
            </a:lvl1pPr>
          </a:lstStyle>
          <a:p>
            <a:pPr>
              <a:defRPr/>
            </a:pPr>
            <a:fld id="{F28C5185-6D4C-4984-8ED3-F31E0FEA20E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C49BE5E-A6B8-4140-AC34-4A699CC4E4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476F3F-CA52-46FB-8972-8E41A4A2DF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7" name="Rectangle 14"/>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a:p>
        </p:txBody>
      </p:sp>
      <p:graphicFrame>
        <p:nvGraphicFramePr>
          <p:cNvPr id="8" name="Object 15"/>
          <p:cNvGraphicFramePr>
            <a:graphicFrameLocks noChangeAspect="1"/>
          </p:cNvGraphicFramePr>
          <p:nvPr/>
        </p:nvGraphicFramePr>
        <p:xfrm>
          <a:off x="0" y="6327775"/>
          <a:ext cx="762000" cy="519113"/>
        </p:xfrm>
        <a:graphic>
          <a:graphicData uri="http://schemas.openxmlformats.org/presentationml/2006/ole">
            <p:oleObj spid="_x0000_s53250" name="Acrobat Document" r:id="rId3" imgW="1953000" imgH="1332000" progId="AcroExch.Document.7">
              <p:embed/>
            </p:oleObj>
          </a:graphicData>
        </a:graphic>
      </p:graphicFrame>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a:xfrm>
            <a:off x="2209800" y="6248400"/>
            <a:ext cx="4267200" cy="474663"/>
          </a:xfrm>
        </p:spPr>
        <p:txBody>
          <a:bodyPr/>
          <a:lstStyle>
            <a:lvl1pPr>
              <a:defRPr/>
            </a:lvl1pPr>
          </a:lstStyle>
          <a:p>
            <a:pPr>
              <a:defRPr/>
            </a:pPr>
            <a:r>
              <a:rPr lang="en-US"/>
              <a:t>University of California Office of the President</a:t>
            </a:r>
          </a:p>
          <a:p>
            <a:pPr>
              <a:defRPr/>
            </a:pPr>
            <a:r>
              <a:rPr lang="en-US"/>
              <a:t>July 2009 Safety Meeting</a:t>
            </a:r>
          </a:p>
        </p:txBody>
      </p:sp>
      <p:sp>
        <p:nvSpPr>
          <p:cNvPr id="10"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4138" y="6242050"/>
            <a:ext cx="587375" cy="488950"/>
          </a:xfrm>
        </p:spPr>
        <p:txBody>
          <a:bodyPr/>
          <a:lstStyle>
            <a:lvl1pPr>
              <a:defRPr/>
            </a:lvl1pPr>
          </a:lstStyle>
          <a:p>
            <a:pPr>
              <a:defRPr/>
            </a:pPr>
            <a:fld id="{AC639AC7-7355-4C95-BAA9-DE9830B4935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7" name="Rectangle 14"/>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a:p>
        </p:txBody>
      </p:sp>
      <p:graphicFrame>
        <p:nvGraphicFramePr>
          <p:cNvPr id="8" name="Object 15"/>
          <p:cNvGraphicFramePr>
            <a:graphicFrameLocks noChangeAspect="1"/>
          </p:cNvGraphicFramePr>
          <p:nvPr/>
        </p:nvGraphicFramePr>
        <p:xfrm>
          <a:off x="0" y="6327775"/>
          <a:ext cx="762000" cy="519113"/>
        </p:xfrm>
        <a:graphic>
          <a:graphicData uri="http://schemas.openxmlformats.org/presentationml/2006/ole">
            <p:oleObj spid="_x0000_s54274" name="Acrobat Document" r:id="rId3" imgW="1953000" imgH="1332000" progId="AcroExch.Document.7">
              <p:embed/>
            </p:oleObj>
          </a:graphicData>
        </a:graphic>
      </p:graphicFrame>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913" y="2362200"/>
            <a:ext cx="3770312" cy="3724275"/>
          </a:xfrm>
        </p:spPr>
        <p:txBody>
          <a:bodyPr>
            <a:normAutofit/>
          </a:bodyPr>
          <a:lstStyle/>
          <a:p>
            <a:pPr lvl="0"/>
            <a:endParaRPr lang="en-US" noProof="0"/>
          </a:p>
        </p:txBody>
      </p:sp>
      <p:sp>
        <p:nvSpPr>
          <p:cNvPr id="9" name="Date Placeholder 4"/>
          <p:cNvSpPr>
            <a:spLocks noGrp="1"/>
          </p:cNvSpPr>
          <p:nvPr>
            <p:ph type="dt" sz="half" idx="10"/>
          </p:nvPr>
        </p:nvSpPr>
        <p:spPr>
          <a:xfrm>
            <a:off x="2209800" y="6248400"/>
            <a:ext cx="4267200" cy="474663"/>
          </a:xfrm>
        </p:spPr>
        <p:txBody>
          <a:bodyPr/>
          <a:lstStyle>
            <a:lvl1pPr>
              <a:defRPr/>
            </a:lvl1pPr>
          </a:lstStyle>
          <a:p>
            <a:pPr>
              <a:defRPr/>
            </a:pPr>
            <a:r>
              <a:rPr lang="en-US"/>
              <a:t>University of California Office of the President</a:t>
            </a:r>
          </a:p>
          <a:p>
            <a:pPr>
              <a:defRPr/>
            </a:pPr>
            <a:r>
              <a:rPr lang="en-US"/>
              <a:t>July 2009 Safety Meeting</a:t>
            </a:r>
          </a:p>
        </p:txBody>
      </p:sp>
      <p:sp>
        <p:nvSpPr>
          <p:cNvPr id="10"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4138" y="6242050"/>
            <a:ext cx="587375" cy="488950"/>
          </a:xfrm>
        </p:spPr>
        <p:txBody>
          <a:bodyPr/>
          <a:lstStyle>
            <a:lvl1pPr>
              <a:defRPr/>
            </a:lvl1pPr>
          </a:lstStyle>
          <a:p>
            <a:pPr>
              <a:defRPr/>
            </a:pPr>
            <a:fld id="{2538A1AC-A4F0-4E23-B832-DA9812AEF8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E3791D7-DB8D-4C1D-9A55-64B3BACD3C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A4572FEA-6EB5-4926-8A51-4797FE31379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9470E2B-820F-4E33-83B0-2B5E1A9671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3866174-E470-4B3D-9344-14A9F9FCCD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9C6C849-0065-4CB8-9714-384A068901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7961915-B365-40B7-BC22-ED1A8D8F1C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7" name="Rectangle 14"/>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a:p>
        </p:txBody>
      </p:sp>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9"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graphicFrame>
        <p:nvGraphicFramePr>
          <p:cNvPr id="10" name="Object 15"/>
          <p:cNvGraphicFramePr>
            <a:graphicFrameLocks noChangeAspect="1"/>
          </p:cNvGraphicFramePr>
          <p:nvPr/>
        </p:nvGraphicFramePr>
        <p:xfrm>
          <a:off x="0" y="6327775"/>
          <a:ext cx="762000" cy="519113"/>
        </p:xfrm>
        <a:graphic>
          <a:graphicData uri="http://schemas.openxmlformats.org/presentationml/2006/ole">
            <p:oleObj spid="_x0000_s51202" name="Acrobat Document" r:id="rId3" imgW="1953000" imgH="1332000" progId="AcroExch.Document.7">
              <p:embed/>
            </p:oleObj>
          </a:graphicData>
        </a:graphic>
      </p:graphicFrame>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4"/>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31DC64FC-AE46-405C-A3EC-44CC584634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7" name="Rectangle 14"/>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a:p>
        </p:txBody>
      </p:sp>
      <p:sp>
        <p:nvSpPr>
          <p:cNvPr id="8" name="Rectangle 7"/>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aphicFrame>
        <p:nvGraphicFramePr>
          <p:cNvPr id="11" name="Object 15"/>
          <p:cNvGraphicFramePr>
            <a:graphicFrameLocks noChangeAspect="1"/>
          </p:cNvGraphicFramePr>
          <p:nvPr/>
        </p:nvGraphicFramePr>
        <p:xfrm>
          <a:off x="0" y="6327775"/>
          <a:ext cx="762000" cy="519113"/>
        </p:xfrm>
        <a:graphic>
          <a:graphicData uri="http://schemas.openxmlformats.org/presentationml/2006/ole">
            <p:oleObj spid="_x0000_s52226" name="Acrobat Document" r:id="rId3" imgW="1953000" imgH="1332000" progId="AcroExch.Document.7">
              <p:embed/>
            </p:oleObj>
          </a:graphicData>
        </a:graphic>
      </p:graphicFrame>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r>
              <a:rPr lang="en-US"/>
              <a:t>University of California Office of the President</a:t>
            </a:r>
          </a:p>
          <a:p>
            <a:pPr>
              <a:defRPr/>
            </a:pPr>
            <a:r>
              <a:rPr lang="en-US"/>
              <a:t>July 2009 Safety Meeting</a:t>
            </a:r>
          </a:p>
        </p:txBody>
      </p:sp>
      <p:sp>
        <p:nvSpPr>
          <p:cNvPr id="13"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146050" y="6208713"/>
            <a:ext cx="457200" cy="457200"/>
          </a:xfrm>
        </p:spPr>
        <p:txBody>
          <a:bodyPr/>
          <a:lstStyle>
            <a:lvl1pPr>
              <a:defRPr/>
            </a:lvl1pPr>
          </a:lstStyle>
          <a:p>
            <a:pPr>
              <a:defRPr/>
            </a:pPr>
            <a:fld id="{A480F1DD-3A11-46E8-ADD9-4D56970607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30"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31"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r>
              <a:rPr lang="en-US"/>
              <a:t>University of California Office of the President</a:t>
            </a:r>
          </a:p>
          <a:p>
            <a:pPr>
              <a:defRPr/>
            </a:pPr>
            <a:r>
              <a:rPr lang="en-US"/>
              <a:t>July 2009 Safety Meeting</a:t>
            </a: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38B62454-2BDC-49EB-BF85-41661C95BE63}" type="slidenum">
              <a:rPr lang="en-US"/>
              <a:pPr>
                <a:defRPr/>
              </a:pPr>
              <a:t>‹#›</a:t>
            </a:fld>
            <a:endParaRPr lang="en-US"/>
          </a:p>
        </p:txBody>
      </p:sp>
      <p:sp>
        <p:nvSpPr>
          <p:cNvPr id="10" name="Rectangle 14"/>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a:p>
        </p:txBody>
      </p:sp>
      <p:graphicFrame>
        <p:nvGraphicFramePr>
          <p:cNvPr id="1026" name="Object 15"/>
          <p:cNvGraphicFramePr>
            <a:graphicFrameLocks noChangeAspect="1"/>
          </p:cNvGraphicFramePr>
          <p:nvPr/>
        </p:nvGraphicFramePr>
        <p:xfrm>
          <a:off x="0" y="6327775"/>
          <a:ext cx="762000" cy="519113"/>
        </p:xfrm>
        <a:graphic>
          <a:graphicData uri="http://schemas.openxmlformats.org/presentationml/2006/ole">
            <p:oleObj spid="_x0000_s1026" name="Acrobat Document" r:id="rId16" imgW="1953000" imgH="1332000" progId="AcroExch.Document.7">
              <p:embed/>
            </p:oleObj>
          </a:graphicData>
        </a:graphic>
      </p:graphicFrame>
    </p:spTree>
  </p:cSld>
  <p:clrMap bg1="lt1" tx1="dk1" bg2="lt2" tx2="dk2" accent1="accent1" accent2="accent2" accent3="accent3" accent4="accent4" accent5="accent5" accent6="accent6" hlink="hlink" folHlink="folHlink"/>
  <p:sldLayoutIdLst>
    <p:sldLayoutId id="2147483755" r:id="rId1"/>
    <p:sldLayoutId id="2147483748" r:id="rId2"/>
    <p:sldLayoutId id="2147483756" r:id="rId3"/>
    <p:sldLayoutId id="2147483749" r:id="rId4"/>
    <p:sldLayoutId id="2147483750" r:id="rId5"/>
    <p:sldLayoutId id="2147483751" r:id="rId6"/>
    <p:sldLayoutId id="2147483752" r:id="rId7"/>
    <p:sldLayoutId id="2147483757" r:id="rId8"/>
    <p:sldLayoutId id="2147483758" r:id="rId9"/>
    <p:sldLayoutId id="2147483753" r:id="rId10"/>
    <p:sldLayoutId id="2147483754" r:id="rId11"/>
    <p:sldLayoutId id="2147483759" r:id="rId12"/>
    <p:sldLayoutId id="2147483760" r:id="rId13"/>
  </p:sldLayoutIdLst>
  <p:hf sldNum="0"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y_7QpzmjG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ubTitle" idx="1"/>
          </p:nvPr>
        </p:nvSpPr>
        <p:spPr>
          <a:xfrm>
            <a:off x="4673600" y="3481388"/>
            <a:ext cx="4013200" cy="1268412"/>
          </a:xfrm>
        </p:spPr>
        <p:txBody>
          <a:bodyPr/>
          <a:lstStyle/>
          <a:p>
            <a:pPr eaLnBrk="1" hangingPunct="1">
              <a:lnSpc>
                <a:spcPct val="90000"/>
              </a:lnSpc>
            </a:pPr>
            <a:r>
              <a:rPr lang="en-US" smtClean="0"/>
              <a:t>University of California</a:t>
            </a:r>
          </a:p>
          <a:p>
            <a:pPr eaLnBrk="1" hangingPunct="1">
              <a:lnSpc>
                <a:spcPct val="90000"/>
              </a:lnSpc>
            </a:pPr>
            <a:r>
              <a:rPr lang="en-US" smtClean="0"/>
              <a:t>Office of the President</a:t>
            </a:r>
          </a:p>
        </p:txBody>
      </p:sp>
      <p:sp>
        <p:nvSpPr>
          <p:cNvPr id="24579" name="Rectangle 9"/>
          <p:cNvSpPr>
            <a:spLocks noGrp="1" noChangeArrowheads="1"/>
          </p:cNvSpPr>
          <p:nvPr>
            <p:ph type="dt" sz="quarter" idx="10"/>
          </p:nvPr>
        </p:nvSpPr>
        <p:spPr bwMode="auto">
          <a:xfrm>
            <a:off x="4953000" y="6172200"/>
            <a:ext cx="3962400" cy="47625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pPr algn="ctr"/>
            <a:r>
              <a:rPr lang="en-US" dirty="0" smtClean="0"/>
              <a:t>July 2010 Safety Meeting</a:t>
            </a:r>
          </a:p>
        </p:txBody>
      </p:sp>
      <p:sp>
        <p:nvSpPr>
          <p:cNvPr id="24580" name="AutoShape 2"/>
          <p:cNvSpPr>
            <a:spLocks noGrp="1" noChangeArrowheads="1"/>
          </p:cNvSpPr>
          <p:nvPr>
            <p:ph type="ctrTitle"/>
          </p:nvPr>
        </p:nvSpPr>
        <p:spPr>
          <a:xfrm>
            <a:off x="609600" y="838200"/>
            <a:ext cx="7924800" cy="3581400"/>
          </a:xfrm>
        </p:spPr>
        <p:txBody>
          <a:bodyPr/>
          <a:lstStyle/>
          <a:p>
            <a:pPr eaLnBrk="1" hangingPunct="1"/>
            <a:r>
              <a:rPr sz="4800" smtClean="0"/>
              <a:t>Use of Portable </a:t>
            </a:r>
            <a:br>
              <a:rPr sz="4800" smtClean="0"/>
            </a:br>
            <a:r>
              <a:rPr sz="4800" smtClean="0"/>
              <a:t>Fire Extinguishers</a:t>
            </a:r>
            <a:r>
              <a:rPr sz="4400" smtClean="0"/>
              <a:t/>
            </a:r>
            <a:br>
              <a:rPr sz="4400" smtClean="0"/>
            </a:br>
            <a:endParaRPr sz="4400" smtClean="0"/>
          </a:p>
        </p:txBody>
      </p:sp>
      <p:pic>
        <p:nvPicPr>
          <p:cNvPr id="24581" name="Picture 7" descr="exting"/>
          <p:cNvPicPr>
            <a:picLocks noChangeAspect="1" noChangeArrowheads="1"/>
          </p:cNvPicPr>
          <p:nvPr/>
        </p:nvPicPr>
        <p:blipFill>
          <a:blip r:embed="rId3" cstate="print"/>
          <a:srcRect/>
          <a:stretch>
            <a:fillRect/>
          </a:stretch>
        </p:blipFill>
        <p:spPr bwMode="auto">
          <a:xfrm>
            <a:off x="685800" y="2286000"/>
            <a:ext cx="447675" cy="1895475"/>
          </a:xfrm>
          <a:prstGeom prst="rect">
            <a:avLst/>
          </a:prstGeom>
          <a:noFill/>
          <a:ln w="9525">
            <a:noFill/>
            <a:miter lim="800000"/>
            <a:headEnd/>
            <a:tailEnd/>
          </a:ln>
        </p:spPr>
      </p:pic>
      <p:pic>
        <p:nvPicPr>
          <p:cNvPr id="24582" name="Picture 9" descr="fire_pass_ani.gif (11583 bytes)"/>
          <p:cNvPicPr>
            <a:picLocks noChangeAspect="1" noChangeArrowheads="1" noCrop="1"/>
          </p:cNvPicPr>
          <p:nvPr/>
        </p:nvPicPr>
        <p:blipFill>
          <a:blip r:embed="rId4" cstate="print"/>
          <a:srcRect/>
          <a:stretch>
            <a:fillRect/>
          </a:stretch>
        </p:blipFill>
        <p:spPr bwMode="auto">
          <a:xfrm>
            <a:off x="381000" y="533400"/>
            <a:ext cx="1524000" cy="1143000"/>
          </a:xfrm>
          <a:prstGeom prst="rect">
            <a:avLst/>
          </a:prstGeom>
          <a:noFill/>
          <a:ln w="9525">
            <a:noFill/>
            <a:miter lim="800000"/>
            <a:headEnd/>
            <a:tailEnd/>
          </a:ln>
        </p:spPr>
      </p:pic>
      <p:pic>
        <p:nvPicPr>
          <p:cNvPr id="24583" name="Picture 10" descr="j0297803[1]"/>
          <p:cNvPicPr>
            <a:picLocks noChangeAspect="1" noChangeArrowheads="1"/>
          </p:cNvPicPr>
          <p:nvPr/>
        </p:nvPicPr>
        <p:blipFill>
          <a:blip r:embed="rId5" cstate="print"/>
          <a:srcRect/>
          <a:stretch>
            <a:fillRect/>
          </a:stretch>
        </p:blipFill>
        <p:spPr bwMode="auto">
          <a:xfrm>
            <a:off x="228600" y="4419600"/>
            <a:ext cx="1154113" cy="1787525"/>
          </a:xfrm>
          <a:prstGeom prst="rect">
            <a:avLst/>
          </a:prstGeom>
          <a:noFill/>
          <a:ln w="9525">
            <a:noFill/>
            <a:miter lim="800000"/>
            <a:headEnd/>
            <a:tailEnd/>
          </a:ln>
        </p:spPr>
      </p:pic>
      <p:pic>
        <p:nvPicPr>
          <p:cNvPr id="24584" name="Picture 15" descr="Feature"/>
          <p:cNvPicPr>
            <a:picLocks noChangeAspect="1" noChangeArrowheads="1"/>
          </p:cNvPicPr>
          <p:nvPr/>
        </p:nvPicPr>
        <p:blipFill>
          <a:blip r:embed="rId6" cstate="print"/>
          <a:srcRect/>
          <a:stretch>
            <a:fillRect/>
          </a:stretch>
        </p:blipFill>
        <p:spPr bwMode="auto">
          <a:xfrm>
            <a:off x="3581400" y="304800"/>
            <a:ext cx="1905000" cy="1270000"/>
          </a:xfrm>
          <a:prstGeom prst="rect">
            <a:avLst/>
          </a:prstGeom>
          <a:noFill/>
          <a:ln w="9525">
            <a:noFill/>
            <a:miter lim="800000"/>
            <a:headEnd/>
            <a:tailEnd/>
          </a:ln>
        </p:spPr>
      </p:pic>
      <p:pic>
        <p:nvPicPr>
          <p:cNvPr id="24585" name="Picture 19" descr="UC Davis Fire Department Logo"/>
          <p:cNvPicPr>
            <a:picLocks noChangeAspect="1" noChangeArrowheads="1"/>
          </p:cNvPicPr>
          <p:nvPr/>
        </p:nvPicPr>
        <p:blipFill>
          <a:blip r:embed="rId7" cstate="print"/>
          <a:srcRect/>
          <a:stretch>
            <a:fillRect/>
          </a:stretch>
        </p:blipFill>
        <p:spPr bwMode="auto">
          <a:xfrm>
            <a:off x="7010400" y="381000"/>
            <a:ext cx="1695450" cy="1579563"/>
          </a:xfrm>
          <a:prstGeom prst="rect">
            <a:avLst/>
          </a:prstGeom>
          <a:noFill/>
          <a:ln w="9525">
            <a:noFill/>
            <a:miter lim="800000"/>
            <a:headEnd/>
            <a:tailEnd/>
          </a:ln>
        </p:spPr>
      </p:pic>
      <p:sp>
        <p:nvSpPr>
          <p:cNvPr id="10" name="TextBox 9"/>
          <p:cNvSpPr txBox="1"/>
          <p:nvPr/>
        </p:nvSpPr>
        <p:spPr>
          <a:xfrm>
            <a:off x="1295400" y="6400800"/>
            <a:ext cx="4114800" cy="276999"/>
          </a:xfrm>
          <a:prstGeom prst="rect">
            <a:avLst/>
          </a:prstGeom>
          <a:noFill/>
        </p:spPr>
        <p:txBody>
          <a:bodyPr wrap="square" rtlCol="0">
            <a:spAutoFit/>
          </a:bodyPr>
          <a:lstStyle/>
          <a:p>
            <a:r>
              <a:rPr lang="en-US" sz="1200" b="1" dirty="0" smtClean="0"/>
              <a:t>Developed by Karen Hsi, EH&amp;S Student Intern</a:t>
            </a:r>
            <a:endParaRPr lang="en-US"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914400" y="152400"/>
            <a:ext cx="7772400" cy="1265238"/>
          </a:xfrm>
        </p:spPr>
        <p:txBody>
          <a:bodyPr/>
          <a:lstStyle/>
          <a:p>
            <a:pPr eaLnBrk="1" hangingPunct="1"/>
            <a:r>
              <a:rPr lang="en-US" sz="3200" dirty="0" smtClean="0"/>
              <a:t>Typical Fire Extinguisher Locations</a:t>
            </a:r>
            <a:br>
              <a:rPr lang="en-US" sz="3200" dirty="0" smtClean="0"/>
            </a:br>
            <a:r>
              <a:rPr lang="en-US" sz="3200" dirty="0" smtClean="0"/>
              <a:t>For 415 – 20</a:t>
            </a:r>
            <a:r>
              <a:rPr lang="en-US" sz="3200" baseline="30000" dirty="0" smtClean="0"/>
              <a:t>th</a:t>
            </a:r>
            <a:r>
              <a:rPr lang="en-US" sz="3200" dirty="0" smtClean="0"/>
              <a:t> Street</a:t>
            </a:r>
          </a:p>
        </p:txBody>
      </p:sp>
      <p:sp>
        <p:nvSpPr>
          <p:cNvPr id="33795" name="Date Placeholder 3"/>
          <p:cNvSpPr>
            <a:spLocks noGrp="1"/>
          </p:cNvSpPr>
          <p:nvPr>
            <p:ph type="dt" sz="quarter" idx="10"/>
          </p:nvPr>
        </p:nvSpPr>
        <p:spPr bwMode="auto">
          <a:xfrm>
            <a:off x="4495800" y="6172200"/>
            <a:ext cx="4114800" cy="68580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
        <p:nvSpPr>
          <p:cNvPr id="33796" name="Rectangle 3"/>
          <p:cNvSpPr>
            <a:spLocks noGrp="1" noChangeArrowheads="1"/>
          </p:cNvSpPr>
          <p:nvPr>
            <p:ph sz="quarter" idx="1"/>
          </p:nvPr>
        </p:nvSpPr>
        <p:spPr>
          <a:xfrm>
            <a:off x="838200" y="2362200"/>
            <a:ext cx="2065338" cy="3724275"/>
          </a:xfrm>
        </p:spPr>
        <p:txBody>
          <a:bodyPr/>
          <a:lstStyle/>
          <a:p>
            <a:pPr eaLnBrk="1" hangingPunct="1"/>
            <a:r>
              <a:rPr lang="en-US" smtClean="0"/>
              <a:t>Outside the Copy Room at Each End of the Floors</a:t>
            </a:r>
          </a:p>
          <a:p>
            <a:pPr eaLnBrk="1" hangingPunct="1"/>
            <a:endParaRPr lang="en-US" smtClean="0"/>
          </a:p>
        </p:txBody>
      </p:sp>
      <p:pic>
        <p:nvPicPr>
          <p:cNvPr id="33797" name="Picture 5"/>
          <p:cNvPicPr>
            <a:picLocks noChangeAspect="1" noChangeArrowheads="1"/>
          </p:cNvPicPr>
          <p:nvPr/>
        </p:nvPicPr>
        <p:blipFill>
          <a:blip r:embed="rId3" cstate="print"/>
          <a:srcRect/>
          <a:stretch>
            <a:fillRect/>
          </a:stretch>
        </p:blipFill>
        <p:spPr bwMode="auto">
          <a:xfrm>
            <a:off x="2971800" y="1295400"/>
            <a:ext cx="490537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p:cNvSpPr>
            <a:spLocks noGrp="1" noChangeArrowheads="1"/>
          </p:cNvSpPr>
          <p:nvPr>
            <p:ph type="title"/>
          </p:nvPr>
        </p:nvSpPr>
        <p:spPr>
          <a:xfrm>
            <a:off x="838200" y="838200"/>
            <a:ext cx="7848600" cy="1066800"/>
          </a:xfrm>
        </p:spPr>
        <p:txBody>
          <a:bodyPr>
            <a:normAutofit fontScale="90000"/>
          </a:bodyPr>
          <a:lstStyle/>
          <a:p>
            <a:pPr eaLnBrk="1" fontAlgn="auto" hangingPunct="1">
              <a:spcAft>
                <a:spcPts val="0"/>
              </a:spcAft>
              <a:defRPr/>
            </a:pPr>
            <a:r>
              <a:rPr lang="en-US" sz="3200"/>
              <a:t>How to Use a Fire Extinguisher</a:t>
            </a:r>
            <a:br>
              <a:rPr lang="en-US" sz="3200"/>
            </a:br>
            <a:r>
              <a:rPr lang="en-US" sz="3200"/>
              <a:t>Remember “PASS”</a:t>
            </a:r>
          </a:p>
        </p:txBody>
      </p:sp>
      <p:sp>
        <p:nvSpPr>
          <p:cNvPr id="34819" name="Rectangle 5"/>
          <p:cNvSpPr>
            <a:spLocks noGrp="1" noChangeArrowheads="1"/>
          </p:cNvSpPr>
          <p:nvPr>
            <p:ph type="body" sz="half" idx="1"/>
          </p:nvPr>
        </p:nvSpPr>
        <p:spPr>
          <a:xfrm>
            <a:off x="838200" y="2362200"/>
            <a:ext cx="5943600" cy="4267200"/>
          </a:xfrm>
        </p:spPr>
        <p:txBody>
          <a:bodyPr/>
          <a:lstStyle/>
          <a:p>
            <a:pPr marL="0" indent="0" eaLnBrk="1" hangingPunct="1"/>
            <a:r>
              <a:rPr lang="en-US" sz="2400" smtClean="0"/>
              <a:t> Stand 6 to 8 Feet Away</a:t>
            </a:r>
          </a:p>
          <a:p>
            <a:pPr marL="0" indent="0" eaLnBrk="1" hangingPunct="1"/>
            <a:r>
              <a:rPr lang="en-US" sz="2400" smtClean="0"/>
              <a:t> </a:t>
            </a:r>
            <a:r>
              <a:rPr lang="en-US" sz="2400" smtClean="0">
                <a:solidFill>
                  <a:srgbClr val="FF3300"/>
                </a:solidFill>
              </a:rPr>
              <a:t>P</a:t>
            </a:r>
            <a:r>
              <a:rPr lang="en-US" sz="2400" smtClean="0"/>
              <a:t>  - Pull the Pin</a:t>
            </a:r>
          </a:p>
          <a:p>
            <a:pPr marL="0" indent="0" eaLnBrk="1" hangingPunct="1"/>
            <a:r>
              <a:rPr lang="en-US" sz="2400" smtClean="0"/>
              <a:t> </a:t>
            </a:r>
            <a:r>
              <a:rPr lang="en-US" sz="2400" smtClean="0">
                <a:solidFill>
                  <a:srgbClr val="FF3300"/>
                </a:solidFill>
              </a:rPr>
              <a:t>A</a:t>
            </a:r>
            <a:r>
              <a:rPr lang="en-US" sz="2400" smtClean="0"/>
              <a:t> – Aim at the Base of the Flame       </a:t>
            </a:r>
          </a:p>
          <a:p>
            <a:pPr marL="0" indent="0" eaLnBrk="1" hangingPunct="1"/>
            <a:r>
              <a:rPr lang="en-US" sz="2400" smtClean="0"/>
              <a:t> </a:t>
            </a:r>
            <a:r>
              <a:rPr lang="en-US" sz="2400" smtClean="0">
                <a:solidFill>
                  <a:srgbClr val="FF3300"/>
                </a:solidFill>
              </a:rPr>
              <a:t>S</a:t>
            </a:r>
            <a:r>
              <a:rPr lang="en-US" sz="2400" smtClean="0"/>
              <a:t> – Squeeze the Handle</a:t>
            </a:r>
          </a:p>
          <a:p>
            <a:pPr marL="0" indent="0" eaLnBrk="1" hangingPunct="1"/>
            <a:r>
              <a:rPr lang="en-US" sz="2400" smtClean="0"/>
              <a:t> </a:t>
            </a:r>
            <a:r>
              <a:rPr lang="en-US" sz="2400" smtClean="0">
                <a:solidFill>
                  <a:srgbClr val="FF3300"/>
                </a:solidFill>
              </a:rPr>
              <a:t>S</a:t>
            </a:r>
            <a:r>
              <a:rPr lang="en-US" sz="2400" smtClean="0"/>
              <a:t> – Sweep from Side to Side</a:t>
            </a:r>
          </a:p>
          <a:p>
            <a:pPr marL="0" indent="0" eaLnBrk="1" hangingPunct="1">
              <a:buFont typeface="Wingdings" pitchFamily="2" charset="2"/>
              <a:buNone/>
            </a:pPr>
            <a:endParaRPr lang="en-US" sz="2000" smtClean="0"/>
          </a:p>
          <a:p>
            <a:pPr marL="0" indent="0" eaLnBrk="1" hangingPunct="1">
              <a:buFont typeface="Wingdings" pitchFamily="2" charset="2"/>
              <a:buNone/>
            </a:pPr>
            <a:r>
              <a:rPr lang="en-US" sz="2400" b="1" u="sng" smtClean="0"/>
              <a:t>Step Backwards When Done – Never Turn Your Back Towards an Extinguished Fire!</a:t>
            </a:r>
          </a:p>
        </p:txBody>
      </p:sp>
      <p:pic>
        <p:nvPicPr>
          <p:cNvPr id="34820" name="Picture 7"/>
          <p:cNvPicPr>
            <a:picLocks noGrp="1" noChangeAspect="1" noChangeArrowheads="1"/>
          </p:cNvPicPr>
          <p:nvPr>
            <p:ph type="clipArt" sz="half" idx="2"/>
          </p:nvPr>
        </p:nvPicPr>
        <p:blipFill>
          <a:blip r:embed="rId3" cstate="print"/>
          <a:srcRect/>
          <a:stretch>
            <a:fillRect/>
          </a:stretch>
        </p:blipFill>
        <p:spPr>
          <a:xfrm>
            <a:off x="5715000" y="1462088"/>
            <a:ext cx="1731963" cy="1576387"/>
          </a:xfrm>
          <a:noFill/>
        </p:spPr>
      </p:pic>
      <p:sp>
        <p:nvSpPr>
          <p:cNvPr id="34821" name="Date Placeholder 4"/>
          <p:cNvSpPr>
            <a:spLocks noGrp="1"/>
          </p:cNvSpPr>
          <p:nvPr>
            <p:ph type="dt" sz="quarter" idx="10"/>
          </p:nvPr>
        </p:nvSpPr>
        <p:spPr bwMode="auto">
          <a:xfrm>
            <a:off x="4267200" y="6248400"/>
            <a:ext cx="4572000" cy="474663"/>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pic>
        <p:nvPicPr>
          <p:cNvPr id="34822" name="Picture 8"/>
          <p:cNvPicPr>
            <a:picLocks noChangeAspect="1" noChangeArrowheads="1"/>
          </p:cNvPicPr>
          <p:nvPr/>
        </p:nvPicPr>
        <p:blipFill>
          <a:blip r:embed="rId4" cstate="print"/>
          <a:srcRect/>
          <a:stretch>
            <a:fillRect/>
          </a:stretch>
        </p:blipFill>
        <p:spPr bwMode="auto">
          <a:xfrm>
            <a:off x="7458075" y="1447800"/>
            <a:ext cx="1685925" cy="1752600"/>
          </a:xfrm>
          <a:prstGeom prst="rect">
            <a:avLst/>
          </a:prstGeom>
          <a:noFill/>
          <a:ln w="9525">
            <a:noFill/>
            <a:miter lim="800000"/>
            <a:headEnd/>
            <a:tailEnd/>
          </a:ln>
        </p:spPr>
      </p:pic>
      <p:pic>
        <p:nvPicPr>
          <p:cNvPr id="34823" name="Picture 9"/>
          <p:cNvPicPr>
            <a:picLocks noChangeAspect="1" noChangeArrowheads="1"/>
          </p:cNvPicPr>
          <p:nvPr/>
        </p:nvPicPr>
        <p:blipFill>
          <a:blip r:embed="rId5" cstate="print"/>
          <a:srcRect/>
          <a:stretch>
            <a:fillRect/>
          </a:stretch>
        </p:blipFill>
        <p:spPr bwMode="auto">
          <a:xfrm>
            <a:off x="5715000" y="3124200"/>
            <a:ext cx="1684338" cy="1752600"/>
          </a:xfrm>
          <a:prstGeom prst="rect">
            <a:avLst/>
          </a:prstGeom>
          <a:noFill/>
          <a:ln w="9525">
            <a:noFill/>
            <a:miter lim="800000"/>
            <a:headEnd/>
            <a:tailEnd/>
          </a:ln>
        </p:spPr>
      </p:pic>
      <p:pic>
        <p:nvPicPr>
          <p:cNvPr id="34824" name="Picture 10"/>
          <p:cNvPicPr>
            <a:picLocks noChangeAspect="1" noChangeArrowheads="1"/>
          </p:cNvPicPr>
          <p:nvPr/>
        </p:nvPicPr>
        <p:blipFill>
          <a:blip r:embed="rId6" cstate="print"/>
          <a:srcRect/>
          <a:stretch>
            <a:fillRect/>
          </a:stretch>
        </p:blipFill>
        <p:spPr bwMode="auto">
          <a:xfrm>
            <a:off x="7458075" y="3124200"/>
            <a:ext cx="1685925" cy="1752600"/>
          </a:xfrm>
          <a:prstGeom prst="rect">
            <a:avLst/>
          </a:prstGeom>
          <a:noFill/>
          <a:ln w="9525">
            <a:noFill/>
            <a:miter lim="800000"/>
            <a:headEnd/>
            <a:tailEnd/>
          </a:ln>
        </p:spPr>
      </p:pic>
      <p:sp>
        <p:nvSpPr>
          <p:cNvPr id="34825" name="Rectangle 12"/>
          <p:cNvSpPr>
            <a:spLocks noChangeArrowheads="1"/>
          </p:cNvSpPr>
          <p:nvPr/>
        </p:nvSpPr>
        <p:spPr bwMode="auto">
          <a:xfrm>
            <a:off x="8001000" y="1905000"/>
            <a:ext cx="1014413" cy="457200"/>
          </a:xfrm>
          <a:prstGeom prst="rect">
            <a:avLst/>
          </a:prstGeom>
          <a:noFill/>
          <a:ln w="9525">
            <a:noFill/>
            <a:miter lim="800000"/>
            <a:headEnd/>
            <a:tailEnd/>
          </a:ln>
        </p:spPr>
        <p:txBody>
          <a:bodyPr>
            <a:spAutoFit/>
          </a:bodyPr>
          <a:lstStyle/>
          <a:p>
            <a:pPr>
              <a:spcBef>
                <a:spcPct val="50000"/>
              </a:spcBef>
            </a:pPr>
            <a:r>
              <a:rPr lang="en-US" sz="2400" b="1">
                <a:solidFill>
                  <a:srgbClr val="FF3300"/>
                </a:solidFill>
                <a:latin typeface="Arial Rounded MT Bold" pitchFamily="34" charset="0"/>
              </a:rPr>
              <a:t>A</a:t>
            </a:r>
            <a:r>
              <a:rPr lang="en-US" sz="2400" b="1">
                <a:solidFill>
                  <a:srgbClr val="0000FF"/>
                </a:solidFill>
                <a:latin typeface="Arial Rounded MT Bold" pitchFamily="34" charset="0"/>
              </a:rPr>
              <a:t>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sz="3200" smtClean="0"/>
              <a:t>You are NOT Required to Use a Fire Extinguisher on a Fire.</a:t>
            </a:r>
            <a:endParaRPr lang="en-US" smtClean="0"/>
          </a:p>
        </p:txBody>
      </p:sp>
      <p:sp>
        <p:nvSpPr>
          <p:cNvPr id="35843" name="Date Placeholder 3"/>
          <p:cNvSpPr>
            <a:spLocks noGrp="1"/>
          </p:cNvSpPr>
          <p:nvPr>
            <p:ph type="dt" sz="quarter" idx="10"/>
          </p:nvPr>
        </p:nvSpPr>
        <p:spPr bwMode="auto">
          <a:xfrm>
            <a:off x="4800600" y="6191250"/>
            <a:ext cx="4114800" cy="47625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
        <p:nvSpPr>
          <p:cNvPr id="35844" name="Rectangle 3"/>
          <p:cNvSpPr>
            <a:spLocks noGrp="1" noChangeArrowheads="1"/>
          </p:cNvSpPr>
          <p:nvPr>
            <p:ph sz="quarter" idx="1"/>
          </p:nvPr>
        </p:nvSpPr>
        <p:spPr>
          <a:xfrm>
            <a:off x="762000" y="2438400"/>
            <a:ext cx="8153400" cy="3657600"/>
          </a:xfrm>
        </p:spPr>
        <p:txBody>
          <a:bodyPr/>
          <a:lstStyle/>
          <a:p>
            <a:pPr eaLnBrk="1" hangingPunct="1">
              <a:lnSpc>
                <a:spcPct val="90000"/>
              </a:lnSpc>
            </a:pPr>
            <a:r>
              <a:rPr lang="en-US" dirty="0" smtClean="0"/>
              <a:t>Your Responsibilities in a Fire Situation:</a:t>
            </a:r>
          </a:p>
          <a:p>
            <a:pPr lvl="1" eaLnBrk="1" hangingPunct="1">
              <a:lnSpc>
                <a:spcPct val="90000"/>
              </a:lnSpc>
            </a:pPr>
            <a:r>
              <a:rPr lang="en-US" dirty="0" smtClean="0"/>
              <a:t>Recognize a Fire Condition;</a:t>
            </a:r>
          </a:p>
          <a:p>
            <a:pPr lvl="1" eaLnBrk="1" hangingPunct="1">
              <a:lnSpc>
                <a:spcPct val="90000"/>
              </a:lnSpc>
            </a:pPr>
            <a:r>
              <a:rPr lang="en-US" dirty="0" smtClean="0"/>
              <a:t>Activate the Fire Alarm System;</a:t>
            </a:r>
          </a:p>
          <a:p>
            <a:pPr lvl="1" eaLnBrk="1" hangingPunct="1">
              <a:lnSpc>
                <a:spcPct val="90000"/>
              </a:lnSpc>
            </a:pPr>
            <a:r>
              <a:rPr lang="en-US" dirty="0" smtClean="0"/>
              <a:t>Evacuate the Building;</a:t>
            </a:r>
          </a:p>
          <a:p>
            <a:pPr lvl="1" eaLnBrk="1" hangingPunct="1">
              <a:lnSpc>
                <a:spcPct val="90000"/>
              </a:lnSpc>
            </a:pPr>
            <a:r>
              <a:rPr lang="en-US" dirty="0" smtClean="0"/>
              <a:t>Call 9-911 to Report the Fire Condition</a:t>
            </a:r>
          </a:p>
          <a:p>
            <a:pPr eaLnBrk="1" hangingPunct="1">
              <a:lnSpc>
                <a:spcPct val="90000"/>
              </a:lnSpc>
            </a:pPr>
            <a:r>
              <a:rPr lang="en-US" dirty="0" smtClean="0"/>
              <a:t>Remember - You are not a Trained Firefighter. </a:t>
            </a:r>
            <a:r>
              <a:rPr lang="en-US" b="1" u="sng" dirty="0" smtClean="0"/>
              <a:t>You Should Never Put Your Life in Danger</a:t>
            </a:r>
            <a:r>
              <a:rPr lang="en-US" dirty="0" smtClean="0"/>
              <a:t>!</a:t>
            </a:r>
          </a:p>
        </p:txBody>
      </p:sp>
      <p:pic>
        <p:nvPicPr>
          <p:cNvPr id="35845" name="Picture 4"/>
          <p:cNvPicPr>
            <a:picLocks noChangeAspect="1" noChangeArrowheads="1"/>
          </p:cNvPicPr>
          <p:nvPr/>
        </p:nvPicPr>
        <p:blipFill>
          <a:blip r:embed="rId3" cstate="print"/>
          <a:srcRect/>
          <a:stretch>
            <a:fillRect/>
          </a:stretch>
        </p:blipFill>
        <p:spPr bwMode="auto">
          <a:xfrm>
            <a:off x="6172200" y="2473325"/>
            <a:ext cx="1295400" cy="1489075"/>
          </a:xfrm>
          <a:prstGeom prst="rect">
            <a:avLst/>
          </a:prstGeom>
          <a:noFill/>
          <a:ln w="9525">
            <a:noFill/>
            <a:miter lim="800000"/>
            <a:headEnd/>
            <a:tailEnd/>
          </a:ln>
        </p:spPr>
      </p:pic>
      <p:pic>
        <p:nvPicPr>
          <p:cNvPr id="35846" name="Picture 5" descr="j0434816[1]"/>
          <p:cNvPicPr>
            <a:picLocks noChangeAspect="1" noChangeArrowheads="1"/>
          </p:cNvPicPr>
          <p:nvPr/>
        </p:nvPicPr>
        <p:blipFill>
          <a:blip r:embed="rId4" cstate="print"/>
          <a:srcRect/>
          <a:stretch>
            <a:fillRect/>
          </a:stretch>
        </p:blipFill>
        <p:spPr bwMode="auto">
          <a:xfrm>
            <a:off x="7620000" y="1295400"/>
            <a:ext cx="1143000" cy="1143000"/>
          </a:xfrm>
          <a:prstGeom prst="rect">
            <a:avLst/>
          </a:prstGeom>
          <a:noFill/>
          <a:ln w="9525">
            <a:noFill/>
            <a:miter lim="800000"/>
            <a:headEnd/>
            <a:tailEnd/>
          </a:ln>
        </p:spPr>
      </p:pic>
      <p:pic>
        <p:nvPicPr>
          <p:cNvPr id="35847" name="Picture 6" descr="j0334012[1]"/>
          <p:cNvPicPr>
            <a:picLocks noChangeAspect="1" noChangeArrowheads="1"/>
          </p:cNvPicPr>
          <p:nvPr/>
        </p:nvPicPr>
        <p:blipFill>
          <a:blip r:embed="rId5" cstate="print"/>
          <a:srcRect/>
          <a:stretch>
            <a:fillRect/>
          </a:stretch>
        </p:blipFill>
        <p:spPr bwMode="auto">
          <a:xfrm>
            <a:off x="2743200" y="5166939"/>
            <a:ext cx="1295400" cy="154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914400" y="838200"/>
            <a:ext cx="7772400" cy="1066800"/>
          </a:xfrm>
        </p:spPr>
        <p:txBody>
          <a:bodyPr/>
          <a:lstStyle/>
          <a:p>
            <a:pPr eaLnBrk="1" hangingPunct="1"/>
            <a:r>
              <a:rPr lang="en-US" smtClean="0"/>
              <a:t>When to Use a Fire Extinguisher</a:t>
            </a:r>
          </a:p>
        </p:txBody>
      </p:sp>
      <p:sp>
        <p:nvSpPr>
          <p:cNvPr id="36867" name="Date Placeholder 3"/>
          <p:cNvSpPr>
            <a:spLocks noGrp="1"/>
          </p:cNvSpPr>
          <p:nvPr>
            <p:ph type="dt" sz="quarter" idx="10"/>
          </p:nvPr>
        </p:nvSpPr>
        <p:spPr bwMode="auto">
          <a:xfrm>
            <a:off x="4648200" y="6191250"/>
            <a:ext cx="4000500" cy="47625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
        <p:nvSpPr>
          <p:cNvPr id="36868" name="Rectangle 3"/>
          <p:cNvSpPr>
            <a:spLocks noGrp="1" noChangeArrowheads="1"/>
          </p:cNvSpPr>
          <p:nvPr>
            <p:ph sz="quarter" idx="1"/>
          </p:nvPr>
        </p:nvSpPr>
        <p:spPr>
          <a:xfrm>
            <a:off x="838200" y="2057400"/>
            <a:ext cx="7162800" cy="4572000"/>
          </a:xfrm>
        </p:spPr>
        <p:txBody>
          <a:bodyPr/>
          <a:lstStyle/>
          <a:p>
            <a:pPr eaLnBrk="1" hangingPunct="1">
              <a:lnSpc>
                <a:spcPct val="90000"/>
              </a:lnSpc>
            </a:pPr>
            <a:r>
              <a:rPr lang="en-US" dirty="0" smtClean="0"/>
              <a:t>Small &amp; Contained </a:t>
            </a:r>
          </a:p>
          <a:p>
            <a:pPr lvl="1" eaLnBrk="1" hangingPunct="1">
              <a:lnSpc>
                <a:spcPct val="90000"/>
              </a:lnSpc>
            </a:pPr>
            <a:r>
              <a:rPr lang="en-US" dirty="0" smtClean="0"/>
              <a:t>Wastebasket, Small Appliance, etc. </a:t>
            </a:r>
          </a:p>
          <a:p>
            <a:pPr eaLnBrk="1" hangingPunct="1">
              <a:lnSpc>
                <a:spcPct val="90000"/>
              </a:lnSpc>
            </a:pPr>
            <a:r>
              <a:rPr lang="en-US" dirty="0" smtClean="0"/>
              <a:t>Safe Escape Route Behind You</a:t>
            </a:r>
          </a:p>
          <a:p>
            <a:pPr eaLnBrk="1" hangingPunct="1">
              <a:lnSpc>
                <a:spcPct val="90000"/>
              </a:lnSpc>
            </a:pPr>
            <a:r>
              <a:rPr lang="en-US" dirty="0" smtClean="0"/>
              <a:t>Extinguisher Rated for Type of Fire You are Fighting </a:t>
            </a:r>
          </a:p>
          <a:p>
            <a:pPr eaLnBrk="1" hangingPunct="1">
              <a:lnSpc>
                <a:spcPct val="90000"/>
              </a:lnSpc>
            </a:pPr>
            <a:r>
              <a:rPr lang="en-US" dirty="0" smtClean="0"/>
              <a:t>Trained in Use &amp; Confident You Can  Operate it Effectively</a:t>
            </a:r>
          </a:p>
          <a:p>
            <a:pPr eaLnBrk="1" hangingPunct="1">
              <a:lnSpc>
                <a:spcPct val="90000"/>
              </a:lnSpc>
            </a:pPr>
            <a:r>
              <a:rPr lang="en-US" sz="2400" b="1" u="sng" dirty="0" smtClean="0"/>
              <a:t>Slightest Doubt - DON'T!   Get Out.  Close the Door to Slow the Spread of the Fire</a:t>
            </a:r>
          </a:p>
        </p:txBody>
      </p:sp>
      <p:pic>
        <p:nvPicPr>
          <p:cNvPr id="36869" name="Picture 4" descr="bs01102_[1]"/>
          <p:cNvPicPr>
            <a:picLocks noChangeAspect="1" noChangeArrowheads="1"/>
          </p:cNvPicPr>
          <p:nvPr/>
        </p:nvPicPr>
        <p:blipFill>
          <a:blip r:embed="rId3" cstate="print"/>
          <a:srcRect/>
          <a:stretch>
            <a:fillRect/>
          </a:stretch>
        </p:blipFill>
        <p:spPr bwMode="auto">
          <a:xfrm>
            <a:off x="7696200" y="1981200"/>
            <a:ext cx="973138" cy="796925"/>
          </a:xfrm>
          <a:prstGeom prst="rect">
            <a:avLst/>
          </a:prstGeom>
          <a:noFill/>
          <a:ln w="9525">
            <a:noFill/>
            <a:miter lim="800000"/>
            <a:headEnd/>
            <a:tailEnd/>
          </a:ln>
        </p:spPr>
      </p:pic>
      <p:pic>
        <p:nvPicPr>
          <p:cNvPr id="36870" name="Picture 5"/>
          <p:cNvPicPr>
            <a:picLocks noChangeAspect="1" noChangeArrowheads="1"/>
          </p:cNvPicPr>
          <p:nvPr/>
        </p:nvPicPr>
        <p:blipFill>
          <a:blip r:embed="rId4" cstate="print"/>
          <a:srcRect/>
          <a:stretch>
            <a:fillRect/>
          </a:stretch>
        </p:blipFill>
        <p:spPr bwMode="auto">
          <a:xfrm>
            <a:off x="8001000" y="1201738"/>
            <a:ext cx="533400" cy="1055687"/>
          </a:xfrm>
          <a:prstGeom prst="rect">
            <a:avLst/>
          </a:prstGeom>
          <a:noFill/>
          <a:ln w="9525">
            <a:noFill/>
            <a:miter lim="800000"/>
            <a:headEnd/>
            <a:tailEnd/>
          </a:ln>
        </p:spPr>
      </p:pic>
      <p:pic>
        <p:nvPicPr>
          <p:cNvPr id="36871" name="Picture 6" descr="j0237637[1]"/>
          <p:cNvPicPr>
            <a:picLocks noChangeAspect="1" noChangeArrowheads="1"/>
          </p:cNvPicPr>
          <p:nvPr/>
        </p:nvPicPr>
        <p:blipFill>
          <a:blip r:embed="rId5" cstate="print"/>
          <a:srcRect/>
          <a:stretch>
            <a:fillRect/>
          </a:stretch>
        </p:blipFill>
        <p:spPr bwMode="auto">
          <a:xfrm>
            <a:off x="8001000" y="2995613"/>
            <a:ext cx="793750" cy="2033587"/>
          </a:xfrm>
          <a:prstGeom prst="rect">
            <a:avLst/>
          </a:prstGeom>
          <a:noFill/>
          <a:ln w="9525">
            <a:noFill/>
            <a:miter lim="800000"/>
            <a:headEnd/>
            <a:tailEnd/>
          </a:ln>
        </p:spPr>
      </p:pic>
      <p:pic>
        <p:nvPicPr>
          <p:cNvPr id="36872" name="Picture 7" descr="extexit"/>
          <p:cNvPicPr>
            <a:picLocks noChangeAspect="1" noChangeArrowheads="1"/>
          </p:cNvPicPr>
          <p:nvPr/>
        </p:nvPicPr>
        <p:blipFill>
          <a:blip r:embed="rId6" cstate="print"/>
          <a:srcRect/>
          <a:stretch>
            <a:fillRect/>
          </a:stretch>
        </p:blipFill>
        <p:spPr bwMode="auto">
          <a:xfrm>
            <a:off x="1905000" y="5365416"/>
            <a:ext cx="1600200" cy="12703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Fire Extinguisher Demonstration Video</a:t>
            </a:r>
          </a:p>
        </p:txBody>
      </p:sp>
      <p:sp>
        <p:nvSpPr>
          <p:cNvPr id="25603" name="Content Placeholder 2"/>
          <p:cNvSpPr>
            <a:spLocks noGrp="1"/>
          </p:cNvSpPr>
          <p:nvPr>
            <p:ph sz="quarter" idx="1"/>
          </p:nvPr>
        </p:nvSpPr>
        <p:spPr/>
        <p:txBody>
          <a:bodyPr/>
          <a:lstStyle/>
          <a:p>
            <a:endParaRPr lang="en-US" smtClean="0">
              <a:hlinkClick r:id="rId3"/>
            </a:endParaRPr>
          </a:p>
          <a:p>
            <a:endParaRPr lang="en-US" smtClean="0">
              <a:hlinkClick r:id="rId3"/>
            </a:endParaRPr>
          </a:p>
          <a:p>
            <a:r>
              <a:rPr lang="en-US" smtClean="0">
                <a:hlinkClick r:id="rId3"/>
              </a:rPr>
              <a:t>http://www.youtube.com/watch?v=y_7QpzmjGEM</a:t>
            </a:r>
            <a:endParaRPr lang="en-US" smtClean="0"/>
          </a:p>
          <a:p>
            <a:pPr>
              <a:buFont typeface="Wingdings 2" pitchFamily="18" charset="2"/>
              <a:buNone/>
            </a:pPr>
            <a:endParaRPr lang="en-US" smtClean="0"/>
          </a:p>
          <a:p>
            <a:pPr>
              <a:buFont typeface="Wingdings 2" pitchFamily="18" charset="2"/>
              <a:buNone/>
            </a:pPr>
            <a:r>
              <a:rPr lang="en-US" smtClean="0"/>
              <a:t>		Make sure to aim at the base of the fire!</a:t>
            </a:r>
          </a:p>
        </p:txBody>
      </p:sp>
      <p:sp>
        <p:nvSpPr>
          <p:cNvPr id="25604" name="Date Placeholder 3"/>
          <p:cNvSpPr>
            <a:spLocks noGrp="1"/>
          </p:cNvSpPr>
          <p:nvPr>
            <p:ph type="dt" sz="quarter" idx="10"/>
          </p:nvPr>
        </p:nvSpPr>
        <p:spPr bwMode="auto">
          <a:xfrm>
            <a:off x="4876800" y="6191250"/>
            <a:ext cx="3771900" cy="47625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2009 Safety Meeting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mtClean="0"/>
              <a:t>Fire Extinguisher Use</a:t>
            </a:r>
          </a:p>
        </p:txBody>
      </p:sp>
      <p:sp>
        <p:nvSpPr>
          <p:cNvPr id="26627" name="Date Placeholder 3"/>
          <p:cNvSpPr>
            <a:spLocks noGrp="1"/>
          </p:cNvSpPr>
          <p:nvPr>
            <p:ph type="dt" sz="quarter" idx="10"/>
          </p:nvPr>
        </p:nvSpPr>
        <p:spPr bwMode="auto">
          <a:xfrm>
            <a:off x="4648200" y="6191250"/>
            <a:ext cx="4000500" cy="47625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
        <p:nvSpPr>
          <p:cNvPr id="26628" name="Rectangle 3"/>
          <p:cNvSpPr>
            <a:spLocks noGrp="1" noChangeArrowheads="1"/>
          </p:cNvSpPr>
          <p:nvPr>
            <p:ph sz="quarter" idx="1"/>
          </p:nvPr>
        </p:nvSpPr>
        <p:spPr>
          <a:xfrm>
            <a:off x="762000" y="2362200"/>
            <a:ext cx="8077200" cy="3771900"/>
          </a:xfrm>
        </p:spPr>
        <p:txBody>
          <a:bodyPr/>
          <a:lstStyle/>
          <a:p>
            <a:pPr eaLnBrk="1" hangingPunct="1"/>
            <a:r>
              <a:rPr lang="en-US" smtClean="0"/>
              <a:t>Annual Refresher Training for Use of Portable Fire Extinguishers</a:t>
            </a:r>
          </a:p>
          <a:p>
            <a:pPr lvl="1" eaLnBrk="1" hangingPunct="1"/>
            <a:r>
              <a:rPr lang="en-US" smtClean="0"/>
              <a:t>Cal/OSHA Safety Training Requirement</a:t>
            </a:r>
          </a:p>
          <a:p>
            <a:pPr eaLnBrk="1" hangingPunct="1"/>
            <a:r>
              <a:rPr lang="en-US" smtClean="0"/>
              <a:t>Review:</a:t>
            </a:r>
          </a:p>
          <a:p>
            <a:pPr lvl="1" eaLnBrk="1" hangingPunct="1"/>
            <a:r>
              <a:rPr lang="en-US" smtClean="0"/>
              <a:t>General Principles of Fire Extinguisher Use</a:t>
            </a:r>
          </a:p>
          <a:p>
            <a:pPr lvl="1" eaLnBrk="1" hangingPunct="1"/>
            <a:r>
              <a:rPr lang="en-US" smtClean="0"/>
              <a:t>Guidelines on When to Use a Portable Fire Extinguisher:</a:t>
            </a:r>
          </a:p>
          <a:p>
            <a:pPr lvl="2" eaLnBrk="1" hangingPunct="1"/>
            <a:r>
              <a:rPr lang="en-US" smtClean="0"/>
              <a:t>During the Initial Stages of a Fire</a:t>
            </a:r>
          </a:p>
          <a:p>
            <a:pPr eaLnBrk="1" hangingPunct="1"/>
            <a:endParaRPr lang="en-US" smtClean="0"/>
          </a:p>
        </p:txBody>
      </p:sp>
      <p:pic>
        <p:nvPicPr>
          <p:cNvPr id="26629" name="Picture 4"/>
          <p:cNvPicPr>
            <a:picLocks noChangeAspect="1" noChangeArrowheads="1"/>
          </p:cNvPicPr>
          <p:nvPr/>
        </p:nvPicPr>
        <p:blipFill>
          <a:blip r:embed="rId3" cstate="print"/>
          <a:srcRect/>
          <a:stretch>
            <a:fillRect/>
          </a:stretch>
        </p:blipFill>
        <p:spPr bwMode="auto">
          <a:xfrm>
            <a:off x="7086600" y="381000"/>
            <a:ext cx="1905000" cy="1098550"/>
          </a:xfrm>
          <a:prstGeom prst="rect">
            <a:avLst/>
          </a:prstGeom>
          <a:noFill/>
          <a:ln w="9525">
            <a:noFill/>
            <a:miter lim="800000"/>
            <a:headEnd/>
            <a:tailEnd/>
          </a:ln>
        </p:spPr>
      </p:pic>
      <p:pic>
        <p:nvPicPr>
          <p:cNvPr id="26630" name="Picture 6" descr="j0215014[1]"/>
          <p:cNvPicPr>
            <a:picLocks noChangeAspect="1" noChangeArrowheads="1"/>
          </p:cNvPicPr>
          <p:nvPr/>
        </p:nvPicPr>
        <p:blipFill>
          <a:blip r:embed="rId4" cstate="print"/>
          <a:srcRect/>
          <a:stretch>
            <a:fillRect/>
          </a:stretch>
        </p:blipFill>
        <p:spPr bwMode="auto">
          <a:xfrm>
            <a:off x="5486400" y="1219200"/>
            <a:ext cx="1600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smtClean="0"/>
              <a:t>Major Types of Fires</a:t>
            </a:r>
          </a:p>
        </p:txBody>
      </p:sp>
      <p:sp>
        <p:nvSpPr>
          <p:cNvPr id="27651" name="Date Placeholder 3"/>
          <p:cNvSpPr>
            <a:spLocks noGrp="1"/>
          </p:cNvSpPr>
          <p:nvPr>
            <p:ph type="dt" sz="quarter" idx="10"/>
          </p:nvPr>
        </p:nvSpPr>
        <p:spPr bwMode="auto">
          <a:xfrm>
            <a:off x="4800600" y="6191250"/>
            <a:ext cx="3848100" cy="47625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
        <p:nvSpPr>
          <p:cNvPr id="27652" name="Rectangle 4"/>
          <p:cNvSpPr>
            <a:spLocks noGrp="1" noChangeArrowheads="1"/>
          </p:cNvSpPr>
          <p:nvPr>
            <p:ph sz="quarter" idx="1"/>
          </p:nvPr>
        </p:nvSpPr>
        <p:spPr/>
        <p:txBody>
          <a:bodyPr/>
          <a:lstStyle/>
          <a:p>
            <a:pPr eaLnBrk="1" hangingPunct="1"/>
            <a:r>
              <a:rPr lang="en-US" smtClean="0"/>
              <a:t>Type A:  Combustible Materials</a:t>
            </a:r>
          </a:p>
          <a:p>
            <a:pPr lvl="1" eaLnBrk="1" hangingPunct="1"/>
            <a:r>
              <a:rPr lang="en-US" smtClean="0"/>
              <a:t>Paper, Wood, Cloth</a:t>
            </a:r>
            <a:r>
              <a:rPr lang="en-US" sz="3200" smtClean="0"/>
              <a:t> </a:t>
            </a:r>
          </a:p>
          <a:p>
            <a:pPr eaLnBrk="1" hangingPunct="1"/>
            <a:r>
              <a:rPr lang="en-US" smtClean="0"/>
              <a:t>Type B:  Flammable/Combustible Liquids</a:t>
            </a:r>
          </a:p>
          <a:p>
            <a:pPr lvl="1" eaLnBrk="1" hangingPunct="1"/>
            <a:r>
              <a:rPr lang="en-US" smtClean="0"/>
              <a:t>Chemicals, Oil, Paint, Grease</a:t>
            </a:r>
          </a:p>
          <a:p>
            <a:pPr eaLnBrk="1" hangingPunct="1"/>
            <a:r>
              <a:rPr lang="en-US" smtClean="0"/>
              <a:t>Type C:   Energized Electrical Equipment</a:t>
            </a:r>
          </a:p>
          <a:p>
            <a:pPr lvl="1" eaLnBrk="1" hangingPunct="1"/>
            <a:r>
              <a:rPr lang="en-US" smtClean="0"/>
              <a:t>Appliances, Electrical Wiring, Plugs</a:t>
            </a:r>
          </a:p>
        </p:txBody>
      </p:sp>
      <p:pic>
        <p:nvPicPr>
          <p:cNvPr id="27653" name="Picture 11"/>
          <p:cNvPicPr>
            <a:picLocks noChangeArrowheads="1"/>
          </p:cNvPicPr>
          <p:nvPr/>
        </p:nvPicPr>
        <p:blipFill>
          <a:blip r:embed="rId3" cstate="print"/>
          <a:srcRect/>
          <a:stretch>
            <a:fillRect/>
          </a:stretch>
        </p:blipFill>
        <p:spPr bwMode="auto">
          <a:xfrm>
            <a:off x="8077200" y="1295400"/>
            <a:ext cx="838200" cy="1308100"/>
          </a:xfrm>
          <a:prstGeom prst="rect">
            <a:avLst/>
          </a:prstGeom>
          <a:noFill/>
          <a:ln w="9525">
            <a:noFill/>
            <a:miter lim="800000"/>
            <a:headEnd/>
            <a:tailEnd/>
          </a:ln>
        </p:spPr>
      </p:pic>
      <p:pic>
        <p:nvPicPr>
          <p:cNvPr id="27654" name="Picture 12"/>
          <p:cNvPicPr>
            <a:picLocks noChangeArrowheads="1"/>
          </p:cNvPicPr>
          <p:nvPr/>
        </p:nvPicPr>
        <p:blipFill>
          <a:blip r:embed="rId4" cstate="print"/>
          <a:srcRect/>
          <a:stretch>
            <a:fillRect/>
          </a:stretch>
        </p:blipFill>
        <p:spPr bwMode="auto">
          <a:xfrm>
            <a:off x="8077200" y="2895600"/>
            <a:ext cx="914400" cy="1219200"/>
          </a:xfrm>
          <a:prstGeom prst="rect">
            <a:avLst/>
          </a:prstGeom>
          <a:noFill/>
          <a:ln w="9525">
            <a:noFill/>
            <a:miter lim="800000"/>
            <a:headEnd/>
            <a:tailEnd/>
          </a:ln>
        </p:spPr>
      </p:pic>
      <p:pic>
        <p:nvPicPr>
          <p:cNvPr id="27655" name="Picture 13"/>
          <p:cNvPicPr>
            <a:picLocks noChangeArrowheads="1"/>
          </p:cNvPicPr>
          <p:nvPr/>
        </p:nvPicPr>
        <p:blipFill>
          <a:blip r:embed="rId5" cstate="print"/>
          <a:srcRect/>
          <a:stretch>
            <a:fillRect/>
          </a:stretch>
        </p:blipFill>
        <p:spPr bwMode="auto">
          <a:xfrm>
            <a:off x="8077200" y="4572000"/>
            <a:ext cx="914400" cy="1295400"/>
          </a:xfrm>
          <a:prstGeom prst="rect">
            <a:avLst/>
          </a:prstGeom>
          <a:noFill/>
          <a:ln w="9525">
            <a:noFill/>
            <a:miter lim="800000"/>
            <a:headEnd/>
            <a:tailEnd/>
          </a:ln>
        </p:spPr>
      </p:pic>
      <p:pic>
        <p:nvPicPr>
          <p:cNvPr id="27656" name="Picture 16" descr="sarsam_2006_4546865"/>
          <p:cNvPicPr>
            <a:picLocks noChangeAspect="1" noChangeArrowheads="1"/>
          </p:cNvPicPr>
          <p:nvPr/>
        </p:nvPicPr>
        <p:blipFill>
          <a:blip r:embed="rId6" cstate="print"/>
          <a:srcRect/>
          <a:stretch>
            <a:fillRect/>
          </a:stretch>
        </p:blipFill>
        <p:spPr bwMode="auto">
          <a:xfrm>
            <a:off x="1143000" y="4495800"/>
            <a:ext cx="2781300" cy="1816100"/>
          </a:xfrm>
          <a:prstGeom prst="rect">
            <a:avLst/>
          </a:prstGeom>
          <a:noFill/>
          <a:ln w="9525">
            <a:noFill/>
            <a:miter lim="800000"/>
            <a:headEnd/>
            <a:tailEnd/>
          </a:ln>
        </p:spPr>
      </p:pic>
      <p:pic>
        <p:nvPicPr>
          <p:cNvPr id="27657" name="Picture 17" descr="classa"/>
          <p:cNvPicPr>
            <a:picLocks noChangeAspect="1" noChangeArrowheads="1"/>
          </p:cNvPicPr>
          <p:nvPr/>
        </p:nvPicPr>
        <p:blipFill>
          <a:blip r:embed="rId7" cstate="print"/>
          <a:srcRect/>
          <a:stretch>
            <a:fillRect/>
          </a:stretch>
        </p:blipFill>
        <p:spPr bwMode="auto">
          <a:xfrm>
            <a:off x="8229600" y="1143000"/>
            <a:ext cx="533400" cy="460375"/>
          </a:xfrm>
          <a:prstGeom prst="rect">
            <a:avLst/>
          </a:prstGeom>
          <a:noFill/>
          <a:ln w="9525">
            <a:noFill/>
            <a:miter lim="800000"/>
            <a:headEnd/>
            <a:tailEnd/>
          </a:ln>
        </p:spPr>
      </p:pic>
      <p:pic>
        <p:nvPicPr>
          <p:cNvPr id="27658" name="Picture 18" descr="classb"/>
          <p:cNvPicPr>
            <a:picLocks noChangeAspect="1" noChangeArrowheads="1"/>
          </p:cNvPicPr>
          <p:nvPr/>
        </p:nvPicPr>
        <p:blipFill>
          <a:blip r:embed="rId8" cstate="print"/>
          <a:srcRect/>
          <a:stretch>
            <a:fillRect/>
          </a:stretch>
        </p:blipFill>
        <p:spPr bwMode="auto">
          <a:xfrm>
            <a:off x="8305800" y="2743200"/>
            <a:ext cx="457200" cy="439738"/>
          </a:xfrm>
          <a:prstGeom prst="rect">
            <a:avLst/>
          </a:prstGeom>
          <a:noFill/>
          <a:ln w="9525">
            <a:noFill/>
            <a:miter lim="800000"/>
            <a:headEnd/>
            <a:tailEnd/>
          </a:ln>
        </p:spPr>
      </p:pic>
      <p:pic>
        <p:nvPicPr>
          <p:cNvPr id="27659" name="Picture 19" descr="classc"/>
          <p:cNvPicPr>
            <a:picLocks noChangeAspect="1" noChangeArrowheads="1"/>
          </p:cNvPicPr>
          <p:nvPr/>
        </p:nvPicPr>
        <p:blipFill>
          <a:blip r:embed="rId9" cstate="print"/>
          <a:srcRect/>
          <a:stretch>
            <a:fillRect/>
          </a:stretch>
        </p:blipFill>
        <p:spPr bwMode="auto">
          <a:xfrm>
            <a:off x="8305800" y="4419600"/>
            <a:ext cx="4572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smtClean="0"/>
              <a:t>Types of Fire Extinguishers</a:t>
            </a:r>
          </a:p>
        </p:txBody>
      </p:sp>
      <p:sp>
        <p:nvSpPr>
          <p:cNvPr id="28675" name="Date Placeholder 3"/>
          <p:cNvSpPr>
            <a:spLocks noGrp="1"/>
          </p:cNvSpPr>
          <p:nvPr>
            <p:ph type="dt" sz="quarter" idx="10"/>
          </p:nvPr>
        </p:nvSpPr>
        <p:spPr bwMode="auto">
          <a:xfrm>
            <a:off x="4800600" y="6191250"/>
            <a:ext cx="3848100" cy="47625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
        <p:nvSpPr>
          <p:cNvPr id="28676" name="Rectangle 3"/>
          <p:cNvSpPr>
            <a:spLocks noGrp="1" noChangeArrowheads="1"/>
          </p:cNvSpPr>
          <p:nvPr>
            <p:ph sz="quarter" idx="1"/>
          </p:nvPr>
        </p:nvSpPr>
        <p:spPr>
          <a:xfrm>
            <a:off x="838200" y="2362200"/>
            <a:ext cx="6908800" cy="3724275"/>
          </a:xfrm>
        </p:spPr>
        <p:txBody>
          <a:bodyPr/>
          <a:lstStyle/>
          <a:p>
            <a:pPr eaLnBrk="1" hangingPunct="1">
              <a:lnSpc>
                <a:spcPct val="90000"/>
              </a:lnSpc>
            </a:pPr>
            <a:r>
              <a:rPr lang="en-US" smtClean="0"/>
              <a:t>Multi-Purpose (Red Color) - Dry Chemical</a:t>
            </a:r>
          </a:p>
          <a:p>
            <a:pPr lvl="1" eaLnBrk="1" hangingPunct="1">
              <a:lnSpc>
                <a:spcPct val="90000"/>
              </a:lnSpc>
            </a:pPr>
            <a:r>
              <a:rPr lang="en-US" smtClean="0"/>
              <a:t>ABC (Ammonium Phosphate) or</a:t>
            </a:r>
          </a:p>
          <a:p>
            <a:pPr lvl="1" eaLnBrk="1" hangingPunct="1">
              <a:lnSpc>
                <a:spcPct val="90000"/>
              </a:lnSpc>
            </a:pPr>
            <a:r>
              <a:rPr lang="en-US" smtClean="0"/>
              <a:t>BC (Potassium Bicarbonate)</a:t>
            </a:r>
          </a:p>
          <a:p>
            <a:pPr eaLnBrk="1" hangingPunct="1">
              <a:lnSpc>
                <a:spcPct val="90000"/>
              </a:lnSpc>
            </a:pPr>
            <a:r>
              <a:rPr lang="en-US" smtClean="0"/>
              <a:t>Pressurized Water (Silver Color) </a:t>
            </a:r>
          </a:p>
          <a:p>
            <a:pPr lvl="1" eaLnBrk="1" hangingPunct="1">
              <a:lnSpc>
                <a:spcPct val="90000"/>
              </a:lnSpc>
            </a:pPr>
            <a:r>
              <a:rPr lang="en-US" smtClean="0"/>
              <a:t> Type A Fire Only </a:t>
            </a:r>
          </a:p>
          <a:p>
            <a:pPr eaLnBrk="1" hangingPunct="1">
              <a:lnSpc>
                <a:spcPct val="90000"/>
              </a:lnSpc>
            </a:pPr>
            <a:r>
              <a:rPr lang="en-US" smtClean="0"/>
              <a:t>Carbon Dioxide (Red Color with No Gauge)</a:t>
            </a:r>
          </a:p>
          <a:p>
            <a:pPr lvl="1" eaLnBrk="1" hangingPunct="1">
              <a:lnSpc>
                <a:spcPct val="90000"/>
              </a:lnSpc>
            </a:pPr>
            <a:r>
              <a:rPr lang="en-US" smtClean="0"/>
              <a:t>Type BC Fire Only </a:t>
            </a:r>
          </a:p>
          <a:p>
            <a:pPr eaLnBrk="1" hangingPunct="1">
              <a:lnSpc>
                <a:spcPct val="90000"/>
              </a:lnSpc>
            </a:pPr>
            <a:endParaRPr lang="en-US" smtClean="0"/>
          </a:p>
        </p:txBody>
      </p:sp>
      <p:pic>
        <p:nvPicPr>
          <p:cNvPr id="28677" name="Picture 5" descr="Carbon Dioxide Extinguisher - Copyright WARNING: Not all materials on this Web site were created by the federal government. Some content — including both images and text — may be the copyrighted property of others and used by the DOL under a license. Such content generally is accompanied by a copyright notice. It is your responsibility to obtain any necessary permission from the owner's of such material prior to making use of it. You may contact the DOL for details on specific content, but we cannot guarantee the copyright status of such items. Please consult the U.S.Copyright Office at the Library of Congress — http://www.copyright.gov — to search for copyrighted materials."/>
          <p:cNvPicPr>
            <a:picLocks noChangeAspect="1" noChangeArrowheads="1"/>
          </p:cNvPicPr>
          <p:nvPr/>
        </p:nvPicPr>
        <p:blipFill>
          <a:blip r:embed="rId3" cstate="print"/>
          <a:srcRect/>
          <a:stretch>
            <a:fillRect/>
          </a:stretch>
        </p:blipFill>
        <p:spPr bwMode="auto">
          <a:xfrm>
            <a:off x="7924800" y="4648200"/>
            <a:ext cx="649288" cy="1066800"/>
          </a:xfrm>
          <a:prstGeom prst="rect">
            <a:avLst/>
          </a:prstGeom>
          <a:noFill/>
          <a:ln w="9525">
            <a:noFill/>
            <a:miter lim="800000"/>
            <a:headEnd/>
            <a:tailEnd/>
          </a:ln>
        </p:spPr>
      </p:pic>
      <p:pic>
        <p:nvPicPr>
          <p:cNvPr id="28678" name="Picture 7" descr="Dry Chemical Extinguisher - Copyright WARNING: Not all materials on this Web site were created by the federal government. Some content — including both images and text — may be the copyrighted property of others and used by the DOL under a license. Such content generally is accompanied by a copyright notice. It is your responsibility to obtain any necessary permission from the owner's of such material prior to making use of it. You may contact the DOL for details on specific content, but we cannot guarantee the copyright status of such items. Please consult the U.S.Copyright Office at the Library of Congress — http://www.copyright.gov — to search for copyrighted materials."/>
          <p:cNvPicPr>
            <a:picLocks noChangeAspect="1" noChangeArrowheads="1"/>
          </p:cNvPicPr>
          <p:nvPr/>
        </p:nvPicPr>
        <p:blipFill>
          <a:blip r:embed="rId4" cstate="print"/>
          <a:srcRect/>
          <a:stretch>
            <a:fillRect/>
          </a:stretch>
        </p:blipFill>
        <p:spPr bwMode="auto">
          <a:xfrm>
            <a:off x="7924800" y="1676400"/>
            <a:ext cx="709613" cy="1295400"/>
          </a:xfrm>
          <a:prstGeom prst="rect">
            <a:avLst/>
          </a:prstGeom>
          <a:noFill/>
          <a:ln w="9525">
            <a:noFill/>
            <a:miter lim="800000"/>
            <a:headEnd/>
            <a:tailEnd/>
          </a:ln>
        </p:spPr>
      </p:pic>
      <p:pic>
        <p:nvPicPr>
          <p:cNvPr id="28679" name="Picture 9" descr="Water Extinguisher - Copyright WARNING: Not all materials on this Web site were created by the federal government. Some content — including both images and text — may be the copyrighted property of others and used by the DOL under a license. Such content generally is accompanied by a copyright notice. It is your responsibility to obtain any necessary permission from the owner's of such material prior to making use of it. You may contact the DOL for details on specific content, but we cannot guarantee the copyright status of such items. Please consult the U.S.Copyright Office at the Library of Congress — http://www.copyright.gov — to search for copyrighted materials."/>
          <p:cNvPicPr>
            <a:picLocks noChangeAspect="1" noChangeArrowheads="1"/>
          </p:cNvPicPr>
          <p:nvPr/>
        </p:nvPicPr>
        <p:blipFill>
          <a:blip r:embed="rId5" cstate="print"/>
          <a:srcRect/>
          <a:stretch>
            <a:fillRect/>
          </a:stretch>
        </p:blipFill>
        <p:spPr bwMode="auto">
          <a:xfrm>
            <a:off x="7924800" y="3200400"/>
            <a:ext cx="66833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sz="3200" smtClean="0"/>
              <a:t>Fire Extinguisher Capacity Rating</a:t>
            </a:r>
            <a:br>
              <a:rPr lang="en-US" sz="3200" smtClean="0"/>
            </a:br>
            <a:r>
              <a:rPr lang="en-US" sz="3200" smtClean="0"/>
              <a:t> for a 2A:10 BC Extinguisher</a:t>
            </a:r>
          </a:p>
        </p:txBody>
      </p:sp>
      <p:sp>
        <p:nvSpPr>
          <p:cNvPr id="29699" name="Date Placeholder 3"/>
          <p:cNvSpPr>
            <a:spLocks noGrp="1"/>
          </p:cNvSpPr>
          <p:nvPr>
            <p:ph type="dt" sz="quarter" idx="10"/>
          </p:nvPr>
        </p:nvSpPr>
        <p:spPr bwMode="auto">
          <a:xfrm>
            <a:off x="4876800" y="6191250"/>
            <a:ext cx="4114800" cy="47625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
        <p:nvSpPr>
          <p:cNvPr id="29700" name="Rectangle 3"/>
          <p:cNvSpPr>
            <a:spLocks noGrp="1" noChangeArrowheads="1"/>
          </p:cNvSpPr>
          <p:nvPr>
            <p:ph sz="quarter" idx="1"/>
          </p:nvPr>
        </p:nvSpPr>
        <p:spPr>
          <a:xfrm>
            <a:off x="685800" y="2362200"/>
            <a:ext cx="8153400" cy="4038600"/>
          </a:xfrm>
        </p:spPr>
        <p:txBody>
          <a:bodyPr/>
          <a:lstStyle/>
          <a:p>
            <a:pPr eaLnBrk="1" hangingPunct="1"/>
            <a:r>
              <a:rPr lang="en-US" dirty="0" smtClean="0"/>
              <a:t>2A:10 BC – Recommended Capacity for Homes</a:t>
            </a:r>
          </a:p>
          <a:p>
            <a:pPr eaLnBrk="1" hangingPunct="1"/>
            <a:r>
              <a:rPr lang="en-US" dirty="0" smtClean="0"/>
              <a:t>Number in Front of the “A”</a:t>
            </a:r>
          </a:p>
          <a:p>
            <a:pPr lvl="1" eaLnBrk="1" hangingPunct="1"/>
            <a:r>
              <a:rPr lang="en-US" dirty="0" smtClean="0"/>
              <a:t>Equals to the Equivalent Number of Units for 1.25 Gallons of Water</a:t>
            </a:r>
          </a:p>
          <a:p>
            <a:pPr lvl="2" eaLnBrk="1" hangingPunct="1"/>
            <a:r>
              <a:rPr lang="en-US" dirty="0" smtClean="0"/>
              <a:t>2A Equals 2.5 Gallons of Water (2 X 1.25 = 2.5 Gallons)</a:t>
            </a:r>
          </a:p>
          <a:p>
            <a:pPr eaLnBrk="1" hangingPunct="1"/>
            <a:r>
              <a:rPr lang="en-US" dirty="0" smtClean="0"/>
              <a:t>Number in Front of the “BC”</a:t>
            </a:r>
          </a:p>
          <a:p>
            <a:pPr lvl="1" eaLnBrk="1" hangingPunct="1"/>
            <a:r>
              <a:rPr lang="en-US" dirty="0" smtClean="0"/>
              <a:t>Area in Square Feet That a Non-Expert is Able to Extinguish a Class B or Class B Fire</a:t>
            </a:r>
          </a:p>
          <a:p>
            <a:pPr lvl="2" eaLnBrk="1" hangingPunct="1"/>
            <a:r>
              <a:rPr lang="en-US" dirty="0" smtClean="0"/>
              <a:t> 10BC Equals 10 Square Feet</a:t>
            </a:r>
          </a:p>
        </p:txBody>
      </p:sp>
      <p:pic>
        <p:nvPicPr>
          <p:cNvPr id="29701" name="Picture 4" descr="extinguisher label"/>
          <p:cNvPicPr>
            <a:picLocks noChangeAspect="1" noChangeArrowheads="1"/>
          </p:cNvPicPr>
          <p:nvPr/>
        </p:nvPicPr>
        <p:blipFill>
          <a:blip r:embed="rId3" cstate="print"/>
          <a:srcRect/>
          <a:stretch>
            <a:fillRect/>
          </a:stretch>
        </p:blipFill>
        <p:spPr bwMode="auto">
          <a:xfrm>
            <a:off x="6705600" y="914400"/>
            <a:ext cx="1828800" cy="1431925"/>
          </a:xfrm>
          <a:prstGeom prst="rect">
            <a:avLst/>
          </a:prstGeom>
          <a:noFill/>
          <a:ln w="9525">
            <a:noFill/>
            <a:miter lim="800000"/>
            <a:headEnd/>
            <a:tailEnd/>
          </a:ln>
        </p:spPr>
      </p:pic>
      <p:pic>
        <p:nvPicPr>
          <p:cNvPr id="2970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1" y="5229695"/>
            <a:ext cx="914400" cy="1028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smtClean="0"/>
              <a:t>Fire Extinguisher Gauge</a:t>
            </a:r>
          </a:p>
        </p:txBody>
      </p:sp>
      <p:sp>
        <p:nvSpPr>
          <p:cNvPr id="30723" name="Date Placeholder 3"/>
          <p:cNvSpPr>
            <a:spLocks noGrp="1"/>
          </p:cNvSpPr>
          <p:nvPr>
            <p:ph type="dt" sz="quarter" idx="10"/>
          </p:nvPr>
        </p:nvSpPr>
        <p:spPr bwMode="auto">
          <a:xfrm>
            <a:off x="4495800" y="6191250"/>
            <a:ext cx="4152900" cy="47625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
        <p:nvSpPr>
          <p:cNvPr id="30724" name="Rectangle 3"/>
          <p:cNvSpPr>
            <a:spLocks noGrp="1" noChangeArrowheads="1"/>
          </p:cNvSpPr>
          <p:nvPr>
            <p:ph sz="quarter" idx="1"/>
          </p:nvPr>
        </p:nvSpPr>
        <p:spPr>
          <a:xfrm>
            <a:off x="838200" y="2209800"/>
            <a:ext cx="3429000" cy="4114800"/>
          </a:xfrm>
        </p:spPr>
        <p:txBody>
          <a:bodyPr/>
          <a:lstStyle/>
          <a:p>
            <a:pPr eaLnBrk="1" hangingPunct="1"/>
            <a:r>
              <a:rPr lang="en-US" sz="3200" smtClean="0"/>
              <a:t>Prior to Use:</a:t>
            </a:r>
          </a:p>
          <a:p>
            <a:pPr lvl="1" eaLnBrk="1" hangingPunct="1"/>
            <a:r>
              <a:rPr lang="en-US" sz="2800" smtClean="0"/>
              <a:t>Make Sure the Extinguisher is Fully Charged</a:t>
            </a:r>
          </a:p>
          <a:p>
            <a:pPr lvl="2" eaLnBrk="1" hangingPunct="1"/>
            <a:r>
              <a:rPr lang="en-US" sz="2400" smtClean="0"/>
              <a:t>Needle in the Green Area</a:t>
            </a:r>
          </a:p>
        </p:txBody>
      </p:sp>
      <p:pic>
        <p:nvPicPr>
          <p:cNvPr id="30725" name="Picture 6"/>
          <p:cNvPicPr>
            <a:picLocks noChangeAspect="1" noChangeArrowheads="1"/>
          </p:cNvPicPr>
          <p:nvPr/>
        </p:nvPicPr>
        <p:blipFill>
          <a:blip r:embed="rId3" cstate="print"/>
          <a:srcRect/>
          <a:stretch>
            <a:fillRect/>
          </a:stretch>
        </p:blipFill>
        <p:spPr bwMode="auto">
          <a:xfrm>
            <a:off x="4343400" y="1905000"/>
            <a:ext cx="48006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762000" y="228600"/>
            <a:ext cx="8229600" cy="1219200"/>
          </a:xfrm>
        </p:spPr>
        <p:txBody>
          <a:bodyPr>
            <a:normAutofit/>
          </a:bodyPr>
          <a:lstStyle/>
          <a:p>
            <a:pPr eaLnBrk="1" fontAlgn="auto" hangingPunct="1">
              <a:spcAft>
                <a:spcPts val="0"/>
              </a:spcAft>
              <a:defRPr/>
            </a:pPr>
            <a:r>
              <a:rPr lang="en-US" sz="3200" dirty="0"/>
              <a:t>Typical Fire Extinguisher Locations</a:t>
            </a:r>
            <a:br>
              <a:rPr lang="en-US" sz="3200" dirty="0"/>
            </a:br>
            <a:r>
              <a:rPr lang="en-US" sz="3200" dirty="0"/>
              <a:t>for 1111 Franklin Street</a:t>
            </a:r>
          </a:p>
        </p:txBody>
      </p:sp>
      <p:sp>
        <p:nvSpPr>
          <p:cNvPr id="31747" name="Date Placeholder 3"/>
          <p:cNvSpPr>
            <a:spLocks noGrp="1"/>
          </p:cNvSpPr>
          <p:nvPr>
            <p:ph type="dt" sz="quarter" idx="10"/>
          </p:nvPr>
        </p:nvSpPr>
        <p:spPr bwMode="auto">
          <a:xfrm>
            <a:off x="4800600" y="6248400"/>
            <a:ext cx="4038600" cy="381000"/>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
        <p:nvSpPr>
          <p:cNvPr id="31748" name="Rectangle 3"/>
          <p:cNvSpPr>
            <a:spLocks noGrp="1" noChangeArrowheads="1"/>
          </p:cNvSpPr>
          <p:nvPr>
            <p:ph sz="quarter" idx="1"/>
          </p:nvPr>
        </p:nvSpPr>
        <p:spPr>
          <a:xfrm>
            <a:off x="304800" y="2362200"/>
            <a:ext cx="1905000" cy="3429000"/>
          </a:xfrm>
        </p:spPr>
        <p:txBody>
          <a:bodyPr/>
          <a:lstStyle/>
          <a:p>
            <a:pPr eaLnBrk="1" hangingPunct="1"/>
            <a:r>
              <a:rPr lang="en-US" sz="2000" dirty="0" smtClean="0"/>
              <a:t>Kitchen Areas</a:t>
            </a:r>
          </a:p>
          <a:p>
            <a:pPr eaLnBrk="1" hangingPunct="1"/>
            <a:r>
              <a:rPr lang="en-US" sz="2000" dirty="0" smtClean="0"/>
              <a:t>Outside Restrooms</a:t>
            </a:r>
          </a:p>
          <a:p>
            <a:pPr eaLnBrk="1" hangingPunct="1"/>
            <a:r>
              <a:rPr lang="en-US" sz="2000" dirty="0" smtClean="0"/>
              <a:t>Near Elevator Lobby</a:t>
            </a:r>
          </a:p>
          <a:p>
            <a:pPr eaLnBrk="1" hangingPunct="1"/>
            <a:r>
              <a:rPr lang="en-US" sz="2000" dirty="0" smtClean="0"/>
              <a:t>Near Emergency Exits</a:t>
            </a:r>
          </a:p>
          <a:p>
            <a:pPr eaLnBrk="1" hangingPunct="1"/>
            <a:endParaRPr lang="en-US" sz="2400" dirty="0" smtClean="0"/>
          </a:p>
          <a:p>
            <a:pPr eaLnBrk="1" hangingPunct="1"/>
            <a:endParaRPr lang="en-US" sz="2400" dirty="0" smtClean="0"/>
          </a:p>
        </p:txBody>
      </p:sp>
      <p:pic>
        <p:nvPicPr>
          <p:cNvPr id="31749" name="Picture 7"/>
          <p:cNvPicPr>
            <a:picLocks noChangeAspect="1" noChangeArrowheads="1"/>
          </p:cNvPicPr>
          <p:nvPr/>
        </p:nvPicPr>
        <p:blipFill>
          <a:blip r:embed="rId3" cstate="print"/>
          <a:srcRect/>
          <a:stretch>
            <a:fillRect/>
          </a:stretch>
        </p:blipFill>
        <p:spPr bwMode="auto">
          <a:xfrm>
            <a:off x="2124207" y="1371600"/>
            <a:ext cx="7019793"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en-US" sz="3200" smtClean="0"/>
              <a:t>Typical Fire Extinguisher Locations</a:t>
            </a:r>
            <a:br>
              <a:rPr lang="en-US" sz="3200" smtClean="0"/>
            </a:br>
            <a:r>
              <a:rPr lang="en-US" sz="3200" smtClean="0"/>
              <a:t>For the Kaiser Building</a:t>
            </a:r>
          </a:p>
        </p:txBody>
      </p:sp>
      <p:sp>
        <p:nvSpPr>
          <p:cNvPr id="32771" name="Rectangle 3"/>
          <p:cNvSpPr>
            <a:spLocks noGrp="1" noChangeArrowheads="1"/>
          </p:cNvSpPr>
          <p:nvPr>
            <p:ph type="body" sz="half" idx="1"/>
          </p:nvPr>
        </p:nvSpPr>
        <p:spPr>
          <a:xfrm>
            <a:off x="685800" y="2286000"/>
            <a:ext cx="2209800" cy="3844925"/>
          </a:xfrm>
        </p:spPr>
        <p:txBody>
          <a:bodyPr/>
          <a:lstStyle/>
          <a:p>
            <a:pPr eaLnBrk="1" hangingPunct="1"/>
            <a:r>
              <a:rPr lang="en-US" sz="2400" smtClean="0"/>
              <a:t>Main Hallway,  Near the Restrooms, and Near the Exits</a:t>
            </a:r>
          </a:p>
        </p:txBody>
      </p:sp>
      <p:pic>
        <p:nvPicPr>
          <p:cNvPr id="32772" name="Picture 7"/>
          <p:cNvPicPr>
            <a:picLocks noGrp="1" noChangeAspect="1" noChangeArrowheads="1"/>
          </p:cNvPicPr>
          <p:nvPr>
            <p:ph sz="half" idx="2"/>
          </p:nvPr>
        </p:nvPicPr>
        <p:blipFill>
          <a:blip r:embed="rId3" cstate="print"/>
          <a:srcRect/>
          <a:stretch>
            <a:fillRect/>
          </a:stretch>
        </p:blipFill>
        <p:spPr>
          <a:xfrm>
            <a:off x="2819400" y="2362200"/>
            <a:ext cx="6324600" cy="3760788"/>
          </a:xfrm>
        </p:spPr>
      </p:pic>
      <p:sp>
        <p:nvSpPr>
          <p:cNvPr id="32773" name="Date Placeholder 4"/>
          <p:cNvSpPr>
            <a:spLocks noGrp="1"/>
          </p:cNvSpPr>
          <p:nvPr>
            <p:ph type="dt" sz="quarter" idx="10"/>
          </p:nvPr>
        </p:nvSpPr>
        <p:spPr bwMode="auto">
          <a:xfrm>
            <a:off x="4419600" y="6248400"/>
            <a:ext cx="4267200" cy="474663"/>
          </a:xfrm>
          <a:noFill/>
          <a:ln>
            <a:miter lim="800000"/>
            <a:headEnd/>
            <a:tailEnd/>
          </a:ln>
        </p:spPr>
        <p:txBody>
          <a:bodyPr vert="horz" wrap="square" lIns="91440" tIns="45720" rIns="91440" bIns="45720" numCol="1" compatLnSpc="1">
            <a:prstTxWarp prst="textNoShape">
              <a:avLst/>
            </a:prstTxWarp>
          </a:bodyPr>
          <a:lstStyle/>
          <a:p>
            <a:r>
              <a:rPr lang="en-US" dirty="0" smtClean="0"/>
              <a:t>University of California Office of the President</a:t>
            </a:r>
          </a:p>
          <a:p>
            <a:r>
              <a:rPr lang="en-US" dirty="0" smtClean="0"/>
              <a:t>July 2010 Safety Meeting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998</TotalTime>
  <Words>1866</Words>
  <Application>Microsoft Office PowerPoint</Application>
  <PresentationFormat>On-screen Show (4:3)</PresentationFormat>
  <Paragraphs>196</Paragraphs>
  <Slides>13</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Franklin Gothic Book</vt:lpstr>
      <vt:lpstr>Perpetua</vt:lpstr>
      <vt:lpstr>Wingdings 2</vt:lpstr>
      <vt:lpstr>Wingdings</vt:lpstr>
      <vt:lpstr>Arial Rounded MT Bold</vt:lpstr>
      <vt:lpstr>Equity</vt:lpstr>
      <vt:lpstr>Adobe Acrobat Document</vt:lpstr>
      <vt:lpstr>Use of Portable  Fire Extinguishers </vt:lpstr>
      <vt:lpstr>Fire Extinguisher Demonstration Video</vt:lpstr>
      <vt:lpstr>Fire Extinguisher Use</vt:lpstr>
      <vt:lpstr>Major Types of Fires</vt:lpstr>
      <vt:lpstr>Types of Fire Extinguishers</vt:lpstr>
      <vt:lpstr>Fire Extinguisher Capacity Rating  for a 2A:10 BC Extinguisher</vt:lpstr>
      <vt:lpstr>Fire Extinguisher Gauge</vt:lpstr>
      <vt:lpstr>Typical Fire Extinguisher Locations for 1111 Franklin Street</vt:lpstr>
      <vt:lpstr>Typical Fire Extinguisher Locations For the Kaiser Building</vt:lpstr>
      <vt:lpstr>Typical Fire Extinguisher Locations For 415 – 20th Street</vt:lpstr>
      <vt:lpstr>How to Use a Fire Extinguisher Remember “PASS”</vt:lpstr>
      <vt:lpstr>You are NOT Required to Use a Fire Extinguisher on a Fire.</vt:lpstr>
      <vt:lpstr>When to Use a Fire Extinguisher</vt:lpstr>
    </vt:vector>
  </TitlesOfParts>
  <Company>UCOP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Extinguisher Training &amp;  UCOP Automated External Defibibrillator (AED) Program</dc:title>
  <dc:creator>Larry Wong</dc:creator>
  <cp:lastModifiedBy>lwong</cp:lastModifiedBy>
  <cp:revision>89</cp:revision>
  <dcterms:created xsi:type="dcterms:W3CDTF">2007-06-20T21:55:22Z</dcterms:created>
  <dcterms:modified xsi:type="dcterms:W3CDTF">2010-09-13T21:12:33Z</dcterms:modified>
</cp:coreProperties>
</file>