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0" r:id="rId5"/>
    <p:sldId id="261" r:id="rId6"/>
    <p:sldId id="262" r:id="rId7"/>
    <p:sldId id="263" r:id="rId8"/>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09" autoAdjust="0"/>
  </p:normalViewPr>
  <p:slideViewPr>
    <p:cSldViewPr>
      <p:cViewPr varScale="1">
        <p:scale>
          <a:sx n="44" d="100"/>
          <a:sy n="44" d="100"/>
        </p:scale>
        <p:origin x="-1170" y="-108"/>
      </p:cViewPr>
      <p:guideLst>
        <p:guide orient="horz" pos="2160"/>
        <p:guide pos="2880"/>
      </p:guideLst>
    </p:cSldViewPr>
  </p:slideViewPr>
  <p:notesTextViewPr>
    <p:cViewPr>
      <p:scale>
        <a:sx n="100" d="100"/>
        <a:sy n="100" d="100"/>
      </p:scale>
      <p:origin x="0" y="708"/>
    </p:cViewPr>
  </p:notesTextViewPr>
  <p:notesViewPr>
    <p:cSldViewPr>
      <p:cViewPr varScale="1">
        <p:scale>
          <a:sx n="43" d="100"/>
          <a:sy n="43" d="100"/>
        </p:scale>
        <p:origin x="-2004"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BC4965-9F58-42BA-A00E-7BFEA6CB1A67}" type="datetimeFigureOut">
              <a:rPr lang="en-US" smtClean="0"/>
              <a:pPr/>
              <a:t>2/22/2011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0FD2BF-7604-45A8-96F2-E3F24807737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562600" cy="4191000"/>
          </a:xfrm>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Due to the recent incident of sexual assault in Oakland near the corner of Jackson and 8</a:t>
            </a:r>
            <a:r>
              <a:rPr lang="en-US" sz="1800" baseline="30000" dirty="0" smtClean="0"/>
              <a:t>th</a:t>
            </a:r>
            <a:r>
              <a:rPr lang="en-US" sz="1800" dirty="0" smtClean="0"/>
              <a:t> St. near the Lake Merritt BART station, we</a:t>
            </a:r>
            <a:r>
              <a:rPr lang="en-US" sz="1800" baseline="0" dirty="0" smtClean="0"/>
              <a:t> will re-</a:t>
            </a:r>
            <a:r>
              <a:rPr lang="en-US" sz="1800" dirty="0" smtClean="0"/>
              <a:t>emphasize personal safety awareness and give you tips on how to avoid becoming victims of crimes such as these.  The most decisive factor in staying safe is taking personal responsibility for your own security and well-being.  Statistics show that people who stay aware of danger and take proactive steps to avoid it are far less likely to become the victims of crime.  Make a commitment to actively manage your personal safety by regularly practicing these common-sense measures.  For colleagues who work, live and/or exercise around Lake Merritt, here are some reminders about ways to help keep yourself safe.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E0FD2BF-7604-45A8-96F2-E3F24807737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smtClean="0"/>
              <a:t>Be Aware of Your Surroundings</a:t>
            </a:r>
          </a:p>
          <a:p>
            <a:r>
              <a:rPr lang="en-US" sz="1800" dirty="0" smtClean="0"/>
              <a:t>Don’t allow distractions such as music or texting make you a target for theft or assault.</a:t>
            </a:r>
          </a:p>
          <a:p>
            <a:pPr lvl="0"/>
            <a:r>
              <a:rPr lang="en-US" sz="1800" dirty="0" smtClean="0"/>
              <a:t>Keep your cell phone with you for emergency phone calls only.  Try to stay away from walking and talking on your cell phone.</a:t>
            </a:r>
          </a:p>
          <a:p>
            <a:endParaRPr lang="en-US" sz="1800" dirty="0"/>
          </a:p>
        </p:txBody>
      </p:sp>
      <p:sp>
        <p:nvSpPr>
          <p:cNvPr id="4" name="Slide Number Placeholder 3"/>
          <p:cNvSpPr>
            <a:spLocks noGrp="1"/>
          </p:cNvSpPr>
          <p:nvPr>
            <p:ph type="sldNum" sz="quarter" idx="10"/>
          </p:nvPr>
        </p:nvSpPr>
        <p:spPr/>
        <p:txBody>
          <a:bodyPr/>
          <a:lstStyle/>
          <a:p>
            <a:fld id="{DE0FD2BF-7604-45A8-96F2-E3F24807737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smtClean="0"/>
              <a:t>Stay in well lit and populated areas</a:t>
            </a:r>
          </a:p>
          <a:p>
            <a:pPr lvl="0"/>
            <a:r>
              <a:rPr lang="en-US" sz="1800" dirty="0" smtClean="0"/>
              <a:t>Don’t walk or jog alone at night.</a:t>
            </a:r>
          </a:p>
          <a:p>
            <a:pPr lvl="0"/>
            <a:r>
              <a:rPr lang="en-US" sz="1800" dirty="0" smtClean="0"/>
              <a:t>Park in well-lit areas close to the building, and avoid waiting alone.</a:t>
            </a:r>
          </a:p>
          <a:p>
            <a:pPr lvl="0"/>
            <a:r>
              <a:rPr lang="en-US" sz="1800" dirty="0" smtClean="0"/>
              <a:t>If you are out alone, all UCOP employees should have gotten safety flashlights with an alarm button.</a:t>
            </a:r>
          </a:p>
          <a:p>
            <a:endParaRPr lang="en-US" sz="1800" dirty="0"/>
          </a:p>
        </p:txBody>
      </p:sp>
      <p:sp>
        <p:nvSpPr>
          <p:cNvPr id="4" name="Slide Number Placeholder 3"/>
          <p:cNvSpPr>
            <a:spLocks noGrp="1"/>
          </p:cNvSpPr>
          <p:nvPr>
            <p:ph type="sldNum" sz="quarter" idx="10"/>
          </p:nvPr>
        </p:nvSpPr>
        <p:spPr/>
        <p:txBody>
          <a:bodyPr/>
          <a:lstStyle/>
          <a:p>
            <a:fld id="{DE0FD2BF-7604-45A8-96F2-E3F24807737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smtClean="0"/>
              <a:t>Be especially alert when entering and exiting your vehicle</a:t>
            </a:r>
          </a:p>
          <a:p>
            <a:pPr lvl="0"/>
            <a:r>
              <a:rPr lang="en-US" sz="1800" dirty="0" smtClean="0"/>
              <a:t>arrange </a:t>
            </a:r>
            <a:r>
              <a:rPr lang="en-US" sz="1800" dirty="0" smtClean="0"/>
              <a:t>for an escort or call police if you see a threat</a:t>
            </a:r>
          </a:p>
          <a:p>
            <a:pPr lvl="0"/>
            <a:r>
              <a:rPr lang="en-US" sz="1800" dirty="0" smtClean="0"/>
              <a:t>When you </a:t>
            </a:r>
            <a:r>
              <a:rPr lang="en-US" sz="1800" dirty="0" err="1" smtClean="0"/>
              <a:t>parWhen</a:t>
            </a:r>
            <a:r>
              <a:rPr lang="en-US" sz="1800" dirty="0" smtClean="0"/>
              <a:t> you leave a store or other building at night, scan the area before heading for your vehicle and k</a:t>
            </a:r>
            <a:r>
              <a:rPr lang="en-US" sz="1800" dirty="0" smtClean="0"/>
              <a:t>, lock your car, roll windows up completely and be sure possessions in your vehicle are out of sight. Be especially careful in parking lots, where many vehicle burglaries occur.</a:t>
            </a:r>
          </a:p>
          <a:p>
            <a:endParaRPr lang="en-US" sz="1800" dirty="0"/>
          </a:p>
        </p:txBody>
      </p:sp>
      <p:sp>
        <p:nvSpPr>
          <p:cNvPr id="4" name="Slide Number Placeholder 3"/>
          <p:cNvSpPr>
            <a:spLocks noGrp="1"/>
          </p:cNvSpPr>
          <p:nvPr>
            <p:ph type="sldNum" sz="quarter" idx="10"/>
          </p:nvPr>
        </p:nvSpPr>
        <p:spPr/>
        <p:txBody>
          <a:bodyPr/>
          <a:lstStyle/>
          <a:p>
            <a:fld id="{DE0FD2BF-7604-45A8-96F2-E3F24807737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smtClean="0"/>
              <a:t>Remember to lock your car door immediately</a:t>
            </a:r>
            <a:r>
              <a:rPr lang="en-US" sz="1800" b="1" baseline="0" dirty="0" smtClean="0"/>
              <a:t> upon </a:t>
            </a:r>
            <a:r>
              <a:rPr lang="en-US" sz="1800" b="1" dirty="0" smtClean="0"/>
              <a:t>entering your vehicle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While driving, keep your doors and windows locked. Keep valuables under the seat.</a:t>
            </a:r>
          </a:p>
          <a:p>
            <a:endParaRPr lang="en-US" dirty="0"/>
          </a:p>
        </p:txBody>
      </p:sp>
      <p:sp>
        <p:nvSpPr>
          <p:cNvPr id="4" name="Slide Number Placeholder 3"/>
          <p:cNvSpPr>
            <a:spLocks noGrp="1"/>
          </p:cNvSpPr>
          <p:nvPr>
            <p:ph type="sldNum" sz="quarter" idx="10"/>
          </p:nvPr>
        </p:nvSpPr>
        <p:spPr/>
        <p:txBody>
          <a:bodyPr/>
          <a:lstStyle/>
          <a:p>
            <a:fld id="{DE0FD2BF-7604-45A8-96F2-E3F24807737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smtClean="0"/>
              <a:t>If someone or something looks suspicious call the police</a:t>
            </a:r>
          </a:p>
          <a:p>
            <a:pPr lvl="0"/>
            <a:r>
              <a:rPr lang="en-US" sz="1800" dirty="0" smtClean="0"/>
              <a:t>Program the emergency number into your cell phone.</a:t>
            </a:r>
          </a:p>
          <a:p>
            <a:r>
              <a:rPr lang="en-US" sz="1800" dirty="0" smtClean="0"/>
              <a:t>When reporting an incident, stay on the line after you give the dispatcher the basic information. You won’t be required to give your name or number. However, the dispatcher may need additional information that will help officers safely and efficiently respond.</a:t>
            </a:r>
          </a:p>
          <a:p>
            <a:endParaRPr lang="en-US" sz="1800" dirty="0"/>
          </a:p>
        </p:txBody>
      </p:sp>
      <p:sp>
        <p:nvSpPr>
          <p:cNvPr id="4" name="Slide Number Placeholder 3"/>
          <p:cNvSpPr>
            <a:spLocks noGrp="1"/>
          </p:cNvSpPr>
          <p:nvPr>
            <p:ph type="sldNum" sz="quarter" idx="10"/>
          </p:nvPr>
        </p:nvSpPr>
        <p:spPr/>
        <p:txBody>
          <a:bodyPr/>
          <a:lstStyle/>
          <a:p>
            <a:fld id="{DE0FD2BF-7604-45A8-96F2-E3F24807737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800" b="1" dirty="0" smtClean="0"/>
              <a:t>If you are at work and feel threatened or observe suspicious activity, do not hesitate to call Building Security</a:t>
            </a:r>
          </a:p>
          <a:p>
            <a:pPr>
              <a:buNone/>
            </a:pPr>
            <a:r>
              <a:rPr lang="en-US" sz="1800" dirty="0" smtClean="0"/>
              <a:t>For all Oakland-based employees, City of  Oakland Safety Ambassadors available for escort to garages or BART from 7am-8:45pm. Before 12pm: (510) 898-8488</a:t>
            </a:r>
          </a:p>
          <a:p>
            <a:pPr>
              <a:buNone/>
            </a:pPr>
            <a:r>
              <a:rPr lang="en-US" sz="1800" dirty="0" smtClean="0"/>
              <a:t>After 12pm:  (510) 898-8952.  Please call 30 minutes ahead of time to schedule.</a:t>
            </a:r>
          </a:p>
          <a:p>
            <a:r>
              <a:rPr lang="en-US" sz="1800" dirty="0" smtClean="0"/>
              <a:t>For employee in the Franklin Street Building, after 8:45pm, Building</a:t>
            </a:r>
            <a:r>
              <a:rPr lang="en-US" sz="1800" baseline="0" dirty="0" smtClean="0"/>
              <a:t> S</a:t>
            </a:r>
            <a:r>
              <a:rPr lang="en-US" sz="1800" dirty="0" smtClean="0"/>
              <a:t>ecurity will escort you personally.</a:t>
            </a:r>
          </a:p>
          <a:p>
            <a:endParaRPr lang="en-US" sz="1800" dirty="0" smtClean="0"/>
          </a:p>
          <a:p>
            <a:endParaRPr lang="en-US" sz="1800" dirty="0"/>
          </a:p>
        </p:txBody>
      </p:sp>
      <p:sp>
        <p:nvSpPr>
          <p:cNvPr id="4" name="Slide Number Placeholder 3"/>
          <p:cNvSpPr>
            <a:spLocks noGrp="1"/>
          </p:cNvSpPr>
          <p:nvPr>
            <p:ph type="sldNum" sz="quarter" idx="10"/>
          </p:nvPr>
        </p:nvSpPr>
        <p:spPr/>
        <p:txBody>
          <a:bodyPr/>
          <a:lstStyle/>
          <a:p>
            <a:fld id="{DE0FD2BF-7604-45A8-96F2-E3F248077371}"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A2EC101-188F-42BE-87C2-DA9FE8248C1D}" type="datetimeFigureOut">
              <a:rPr lang="en-US" smtClean="0"/>
              <a:pPr/>
              <a:t>2/22/2011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A02B7F-5E44-4A81-B3CC-9C550B47350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2EC101-188F-42BE-87C2-DA9FE8248C1D}" type="datetimeFigureOut">
              <a:rPr lang="en-US" smtClean="0"/>
              <a:pPr/>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02B7F-5E44-4A81-B3CC-9C550B4735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2EC101-188F-42BE-87C2-DA9FE8248C1D}" type="datetimeFigureOut">
              <a:rPr lang="en-US" smtClean="0"/>
              <a:pPr/>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02B7F-5E44-4A81-B3CC-9C550B4735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2EC101-188F-42BE-87C2-DA9FE8248C1D}" type="datetimeFigureOut">
              <a:rPr lang="en-US" smtClean="0"/>
              <a:pPr/>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02B7F-5E44-4A81-B3CC-9C550B4735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2EC101-188F-42BE-87C2-DA9FE8248C1D}" type="datetimeFigureOut">
              <a:rPr lang="en-US" smtClean="0"/>
              <a:pPr/>
              <a:t>2/22/2011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A02B7F-5E44-4A81-B3CC-9C550B47350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2EC101-188F-42BE-87C2-DA9FE8248C1D}" type="datetimeFigureOut">
              <a:rPr lang="en-US" smtClean="0"/>
              <a:pPr/>
              <a:t>2/22/2011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A02B7F-5E44-4A81-B3CC-9C550B4735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A2EC101-188F-42BE-87C2-DA9FE8248C1D}" type="datetimeFigureOut">
              <a:rPr lang="en-US" smtClean="0"/>
              <a:pPr/>
              <a:t>2/22/2011</a:t>
            </a:fld>
            <a:endParaRPr lang="en-US"/>
          </a:p>
        </p:txBody>
      </p:sp>
      <p:sp>
        <p:nvSpPr>
          <p:cNvPr id="27" name="Slide Number Placeholder 26"/>
          <p:cNvSpPr>
            <a:spLocks noGrp="1"/>
          </p:cNvSpPr>
          <p:nvPr>
            <p:ph type="sldNum" sz="quarter" idx="11"/>
          </p:nvPr>
        </p:nvSpPr>
        <p:spPr/>
        <p:txBody>
          <a:bodyPr rtlCol="0"/>
          <a:lstStyle/>
          <a:p>
            <a:fld id="{0BA02B7F-5E44-4A81-B3CC-9C550B47350D}"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A2EC101-188F-42BE-87C2-DA9FE8248C1D}" type="datetimeFigureOut">
              <a:rPr lang="en-US" smtClean="0"/>
              <a:pPr/>
              <a:t>2/22/2011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BA02B7F-5E44-4A81-B3CC-9C550B4735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2EC101-188F-42BE-87C2-DA9FE8248C1D}" type="datetimeFigureOut">
              <a:rPr lang="en-US" smtClean="0"/>
              <a:pPr/>
              <a:t>2/22/2011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A02B7F-5E44-4A81-B3CC-9C550B4735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2EC101-188F-42BE-87C2-DA9FE8248C1D}" type="datetimeFigureOut">
              <a:rPr lang="en-US" smtClean="0"/>
              <a:pPr/>
              <a:t>2/22/2011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A02B7F-5E44-4A81-B3CC-9C550B4735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2EC101-188F-42BE-87C2-DA9FE8248C1D}" type="datetimeFigureOut">
              <a:rPr lang="en-US" smtClean="0"/>
              <a:pPr/>
              <a:t>2/22/2011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A02B7F-5E44-4A81-B3CC-9C550B47350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A2EC101-188F-42BE-87C2-DA9FE8248C1D}" type="datetimeFigureOut">
              <a:rPr lang="en-US" smtClean="0"/>
              <a:pPr/>
              <a:t>2/22/2011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A02B7F-5E44-4A81-B3CC-9C550B4735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 Safety Reminder</a:t>
            </a:r>
            <a:endParaRPr lang="en-US" dirty="0"/>
          </a:p>
        </p:txBody>
      </p:sp>
      <p:sp>
        <p:nvSpPr>
          <p:cNvPr id="3" name="Subtitle 2"/>
          <p:cNvSpPr>
            <a:spLocks noGrp="1"/>
          </p:cNvSpPr>
          <p:nvPr>
            <p:ph type="subTitle" idx="1"/>
          </p:nvPr>
        </p:nvSpPr>
        <p:spPr>
          <a:xfrm>
            <a:off x="0" y="3886200"/>
            <a:ext cx="5715000" cy="2500862"/>
          </a:xfrm>
        </p:spPr>
        <p:txBody>
          <a:bodyPr>
            <a:normAutofit fontScale="92500"/>
          </a:bodyPr>
          <a:lstStyle/>
          <a:p>
            <a:r>
              <a:rPr lang="en-US" sz="2800" dirty="0" smtClean="0"/>
              <a:t>February 2011 Safety Meeting Topic</a:t>
            </a:r>
          </a:p>
          <a:p>
            <a:endParaRPr lang="en-US" dirty="0" smtClean="0"/>
          </a:p>
          <a:p>
            <a:endParaRPr lang="en-US" dirty="0" smtClean="0"/>
          </a:p>
          <a:p>
            <a:endParaRPr lang="en-US" dirty="0" smtClean="0"/>
          </a:p>
          <a:p>
            <a:r>
              <a:rPr lang="en-US" sz="2000" dirty="0" smtClean="0"/>
              <a:t>Developed by Karen Hsi, UCOP EH&amp;S Student Intern</a:t>
            </a:r>
            <a:endParaRPr lang="en-US" sz="2000" dirty="0"/>
          </a:p>
        </p:txBody>
      </p:sp>
      <p:pic>
        <p:nvPicPr>
          <p:cNvPr id="4" name="Picture 3" descr="4337110584_9041cab184.jpg"/>
          <p:cNvPicPr>
            <a:picLocks noChangeAspect="1"/>
          </p:cNvPicPr>
          <p:nvPr/>
        </p:nvPicPr>
        <p:blipFill>
          <a:blip r:embed="rId3" cstate="print"/>
          <a:stretch>
            <a:fillRect/>
          </a:stretch>
        </p:blipFill>
        <p:spPr>
          <a:xfrm>
            <a:off x="3048000" y="304800"/>
            <a:ext cx="2857500" cy="2895600"/>
          </a:xfrm>
          <a:prstGeom prst="rect">
            <a:avLst/>
          </a:prstGeom>
        </p:spPr>
      </p:pic>
      <p:pic>
        <p:nvPicPr>
          <p:cNvPr id="5" name="Picture 4" descr="anti-ipod-earphone.jpg"/>
          <p:cNvPicPr>
            <a:picLocks noChangeAspect="1"/>
          </p:cNvPicPr>
          <p:nvPr/>
        </p:nvPicPr>
        <p:blipFill>
          <a:blip r:embed="rId4" cstate="print"/>
          <a:stretch>
            <a:fillRect/>
          </a:stretch>
        </p:blipFill>
        <p:spPr>
          <a:xfrm>
            <a:off x="229976" y="304800"/>
            <a:ext cx="2843338" cy="2895600"/>
          </a:xfrm>
          <a:prstGeom prst="rect">
            <a:avLst/>
          </a:prstGeom>
        </p:spPr>
      </p:pic>
      <p:pic>
        <p:nvPicPr>
          <p:cNvPr id="6" name="Picture 5" descr="crimeprevention.gif"/>
          <p:cNvPicPr>
            <a:picLocks noChangeAspect="1"/>
          </p:cNvPicPr>
          <p:nvPr/>
        </p:nvPicPr>
        <p:blipFill>
          <a:blip r:embed="rId5" cstate="print"/>
          <a:stretch>
            <a:fillRect/>
          </a:stretch>
        </p:blipFill>
        <p:spPr>
          <a:xfrm>
            <a:off x="5867400" y="304800"/>
            <a:ext cx="2895600" cy="2895600"/>
          </a:xfrm>
          <a:prstGeom prst="rect">
            <a:avLst/>
          </a:prstGeom>
        </p:spPr>
      </p:pic>
      <p:pic>
        <p:nvPicPr>
          <p:cNvPr id="7" name="Picture 6" descr="911_cell_phone_closeup.jpg"/>
          <p:cNvPicPr>
            <a:picLocks noChangeAspect="1"/>
          </p:cNvPicPr>
          <p:nvPr/>
        </p:nvPicPr>
        <p:blipFill>
          <a:blip r:embed="rId6" cstate="print"/>
          <a:stretch>
            <a:fillRect/>
          </a:stretch>
        </p:blipFill>
        <p:spPr>
          <a:xfrm>
            <a:off x="5410201" y="4099125"/>
            <a:ext cx="3733800" cy="27588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 Aware of Your Surroundings</a:t>
            </a:r>
            <a:endParaRPr lang="en-US" b="1" dirty="0"/>
          </a:p>
        </p:txBody>
      </p:sp>
      <p:pic>
        <p:nvPicPr>
          <p:cNvPr id="5" name="Content Placeholder 4" descr="anti-ipod-earphone.jpg"/>
          <p:cNvPicPr>
            <a:picLocks noGrp="1" noChangeAspect="1"/>
          </p:cNvPicPr>
          <p:nvPr>
            <p:ph sz="half" idx="1"/>
          </p:nvPr>
        </p:nvPicPr>
        <p:blipFill>
          <a:blip r:embed="rId3" cstate="print"/>
          <a:stretch>
            <a:fillRect/>
          </a:stretch>
        </p:blipFill>
        <p:spPr>
          <a:xfrm>
            <a:off x="457200" y="2438400"/>
            <a:ext cx="3709312" cy="3573304"/>
          </a:xfrm>
        </p:spPr>
      </p:pic>
      <p:sp>
        <p:nvSpPr>
          <p:cNvPr id="4" name="Content Placeholder 3"/>
          <p:cNvSpPr>
            <a:spLocks noGrp="1"/>
          </p:cNvSpPr>
          <p:nvPr>
            <p:ph sz="half" idx="2"/>
          </p:nvPr>
        </p:nvSpPr>
        <p:spPr/>
        <p:txBody>
          <a:bodyPr/>
          <a:lstStyle/>
          <a:p>
            <a:r>
              <a:rPr lang="en-US" sz="2400" dirty="0" smtClean="0"/>
              <a:t>Don’t allow distractions such as music or texting make you a target for theft or assault.</a:t>
            </a:r>
          </a:p>
          <a:p>
            <a:pPr lvl="0"/>
            <a:r>
              <a:rPr lang="en-US" sz="2400" dirty="0" smtClean="0"/>
              <a:t>Keep your cell phone with you for emergency phone calls only.  Try to stay away from walking and talking on your cell phone.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Stay in well lit and populated areas</a:t>
            </a:r>
            <a:endParaRPr lang="en-US" dirty="0"/>
          </a:p>
        </p:txBody>
      </p:sp>
      <p:sp>
        <p:nvSpPr>
          <p:cNvPr id="4" name="Content Placeholder 3"/>
          <p:cNvSpPr>
            <a:spLocks noGrp="1"/>
          </p:cNvSpPr>
          <p:nvPr>
            <p:ph sz="half" idx="2"/>
          </p:nvPr>
        </p:nvSpPr>
        <p:spPr/>
        <p:txBody>
          <a:bodyPr/>
          <a:lstStyle/>
          <a:p>
            <a:pPr lvl="0"/>
            <a:r>
              <a:rPr lang="en-US" sz="2400" dirty="0" smtClean="0"/>
              <a:t> Don’t walk or jog alone at night.</a:t>
            </a:r>
          </a:p>
          <a:p>
            <a:pPr lvl="0"/>
            <a:r>
              <a:rPr lang="en-US" sz="2400" dirty="0" smtClean="0"/>
              <a:t>Park in well-lit areas close to the building, and avoid waiting alone.</a:t>
            </a:r>
          </a:p>
          <a:p>
            <a:pPr lvl="0"/>
            <a:r>
              <a:rPr lang="en-US" sz="2400" dirty="0" smtClean="0"/>
              <a:t>If you are out alone, all UCOP employees should have gotten safety flashlights with an alarm button.</a:t>
            </a:r>
          </a:p>
          <a:p>
            <a:endParaRPr lang="en-US" dirty="0"/>
          </a:p>
        </p:txBody>
      </p:sp>
      <p:pic>
        <p:nvPicPr>
          <p:cNvPr id="7" name="Content Placeholder 6" descr="buddy-system-required-caution-sign-s-0690.gif"/>
          <p:cNvPicPr>
            <a:picLocks noGrp="1" noChangeAspect="1"/>
          </p:cNvPicPr>
          <p:nvPr>
            <p:ph sz="half" idx="1"/>
          </p:nvPr>
        </p:nvPicPr>
        <p:blipFill>
          <a:blip r:embed="rId3" cstate="print"/>
          <a:stretch>
            <a:fillRect/>
          </a:stretch>
        </p:blipFill>
        <p:spPr>
          <a:xfrm>
            <a:off x="304800" y="2362200"/>
            <a:ext cx="4257180" cy="3075813"/>
          </a:xfrm>
        </p:spPr>
      </p:pic>
      <p:pic>
        <p:nvPicPr>
          <p:cNvPr id="8" name="Picture 7" descr="redcircleXS.jpg"/>
          <p:cNvPicPr>
            <a:picLocks noChangeAspect="1"/>
          </p:cNvPicPr>
          <p:nvPr/>
        </p:nvPicPr>
        <p:blipFill>
          <a:blip r:embed="rId4" cstate="print"/>
          <a:stretch>
            <a:fillRect/>
          </a:stretch>
        </p:blipFill>
        <p:spPr>
          <a:xfrm>
            <a:off x="2743200" y="5329746"/>
            <a:ext cx="2163713" cy="152825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 especially alert when entering and exiting your vehicle</a:t>
            </a:r>
            <a:endParaRPr lang="en-US" dirty="0"/>
          </a:p>
        </p:txBody>
      </p:sp>
      <p:pic>
        <p:nvPicPr>
          <p:cNvPr id="5" name="Content Placeholder 4" descr="underground-parking-lot-at-square-one.jpg"/>
          <p:cNvPicPr>
            <a:picLocks noGrp="1" noChangeAspect="1"/>
          </p:cNvPicPr>
          <p:nvPr>
            <p:ph sz="half" idx="1"/>
          </p:nvPr>
        </p:nvPicPr>
        <p:blipFill>
          <a:blip r:embed="rId3" cstate="print"/>
          <a:stretch>
            <a:fillRect/>
          </a:stretch>
        </p:blipFill>
        <p:spPr>
          <a:xfrm>
            <a:off x="381000" y="2667000"/>
            <a:ext cx="4326136" cy="3460909"/>
          </a:xfrm>
        </p:spPr>
      </p:pic>
      <p:sp>
        <p:nvSpPr>
          <p:cNvPr id="4" name="Content Placeholder 3"/>
          <p:cNvSpPr>
            <a:spLocks noGrp="1"/>
          </p:cNvSpPr>
          <p:nvPr>
            <p:ph sz="half" idx="2"/>
          </p:nvPr>
        </p:nvSpPr>
        <p:spPr/>
        <p:txBody>
          <a:bodyPr/>
          <a:lstStyle/>
          <a:p>
            <a:pPr lvl="0"/>
            <a:r>
              <a:rPr lang="en-US" dirty="0" smtClean="0"/>
              <a:t>When you leave a store or other building at night, scan the area before heading for your vehicle and arrange for an escort or call police if you see a threat</a:t>
            </a:r>
          </a:p>
          <a:p>
            <a:pPr lvl="0"/>
            <a:r>
              <a:rPr lang="en-US" dirty="0" smtClean="0"/>
              <a:t>When you park, lock your car, roll windows up completely and be sure possessions in your vehicle are out of sight. Be especially careful in parking lots, where many vehicle burglaries occur.</a:t>
            </a:r>
          </a:p>
          <a:p>
            <a:pPr lvl="0"/>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Remember to lock your car door immediately upon entering your vehicle</a:t>
            </a:r>
            <a:endParaRPr lang="en-US" dirty="0"/>
          </a:p>
        </p:txBody>
      </p:sp>
      <p:pic>
        <p:nvPicPr>
          <p:cNvPr id="5" name="Content Placeholder 4" descr="keys.jpg"/>
          <p:cNvPicPr>
            <a:picLocks noGrp="1" noChangeAspect="1"/>
          </p:cNvPicPr>
          <p:nvPr>
            <p:ph sz="half" idx="1"/>
          </p:nvPr>
        </p:nvPicPr>
        <p:blipFill>
          <a:blip r:embed="rId3" cstate="print"/>
          <a:stretch>
            <a:fillRect/>
          </a:stretch>
        </p:blipFill>
        <p:spPr>
          <a:xfrm>
            <a:off x="889000" y="2423319"/>
            <a:ext cx="3175000" cy="4178300"/>
          </a:xfrm>
        </p:spPr>
      </p:pic>
      <p:sp>
        <p:nvSpPr>
          <p:cNvPr id="4" name="Content Placeholder 3"/>
          <p:cNvSpPr>
            <a:spLocks noGrp="1"/>
          </p:cNvSpPr>
          <p:nvPr>
            <p:ph sz="half" idx="2"/>
          </p:nvPr>
        </p:nvSpPr>
        <p:spPr/>
        <p:txBody>
          <a:bodyPr>
            <a:normAutofit/>
          </a:bodyPr>
          <a:lstStyle/>
          <a:p>
            <a:pPr lvl="0"/>
            <a:r>
              <a:rPr lang="en-US" sz="2400" dirty="0" smtClean="0"/>
              <a:t>While driving, keep your doors and windows locked. Keep valuables under the seat.</a:t>
            </a:r>
          </a:p>
          <a:p>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If someone or something looks suspicious call the police</a:t>
            </a:r>
            <a:endParaRPr lang="en-US" dirty="0"/>
          </a:p>
        </p:txBody>
      </p:sp>
      <p:pic>
        <p:nvPicPr>
          <p:cNvPr id="5" name="Content Placeholder 4" descr="911_cell_phone_closeup.jpg"/>
          <p:cNvPicPr>
            <a:picLocks noGrp="1" noChangeAspect="1"/>
          </p:cNvPicPr>
          <p:nvPr>
            <p:ph sz="half" idx="1"/>
          </p:nvPr>
        </p:nvPicPr>
        <p:blipFill>
          <a:blip r:embed="rId3" cstate="print"/>
          <a:stretch>
            <a:fillRect/>
          </a:stretch>
        </p:blipFill>
        <p:spPr>
          <a:xfrm>
            <a:off x="457200" y="2827796"/>
            <a:ext cx="4038600" cy="3369346"/>
          </a:xfrm>
        </p:spPr>
      </p:pic>
      <p:sp>
        <p:nvSpPr>
          <p:cNvPr id="4" name="Content Placeholder 3"/>
          <p:cNvSpPr>
            <a:spLocks noGrp="1"/>
          </p:cNvSpPr>
          <p:nvPr>
            <p:ph sz="half" idx="2"/>
          </p:nvPr>
        </p:nvSpPr>
        <p:spPr/>
        <p:txBody>
          <a:bodyPr/>
          <a:lstStyle/>
          <a:p>
            <a:pPr lvl="0"/>
            <a:r>
              <a:rPr lang="en-US" dirty="0" smtClean="0"/>
              <a:t>Program the emergency number into your cell phone.</a:t>
            </a:r>
          </a:p>
          <a:p>
            <a:r>
              <a:rPr lang="en-US" dirty="0" smtClean="0"/>
              <a:t>When reporting an incident, stay on the line after you give the dispatcher the basic information. You won’t be required to give your name or number. However, the dispatcher may need additional information that will help officers safely and efficiently respond.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2400" cy="914400"/>
          </a:xfrm>
        </p:spPr>
        <p:txBody>
          <a:bodyPr>
            <a:noAutofit/>
          </a:bodyPr>
          <a:lstStyle/>
          <a:p>
            <a:r>
              <a:rPr lang="en-US" sz="3200" b="1" dirty="0" smtClean="0"/>
              <a:t>If you are at work and feel threatened or observe suspicious activity, do not hesitate to call Building Security.</a:t>
            </a:r>
            <a:br>
              <a:rPr lang="en-US" sz="3200" b="1" dirty="0" smtClean="0"/>
            </a:br>
            <a:endParaRPr lang="en-US" sz="3200" dirty="0"/>
          </a:p>
        </p:txBody>
      </p:sp>
      <p:pic>
        <p:nvPicPr>
          <p:cNvPr id="5" name="Content Placeholder 4" descr="crimeprevention.gif"/>
          <p:cNvPicPr>
            <a:picLocks noGrp="1" noChangeAspect="1"/>
          </p:cNvPicPr>
          <p:nvPr>
            <p:ph sz="half" idx="1"/>
          </p:nvPr>
        </p:nvPicPr>
        <p:blipFill>
          <a:blip r:embed="rId3" cstate="print"/>
          <a:stretch>
            <a:fillRect/>
          </a:stretch>
        </p:blipFill>
        <p:spPr>
          <a:xfrm>
            <a:off x="457200" y="2523764"/>
            <a:ext cx="4038600" cy="3977409"/>
          </a:xfrm>
        </p:spPr>
      </p:pic>
      <p:sp>
        <p:nvSpPr>
          <p:cNvPr id="4" name="Content Placeholder 3"/>
          <p:cNvSpPr>
            <a:spLocks noGrp="1"/>
          </p:cNvSpPr>
          <p:nvPr>
            <p:ph sz="half" idx="2"/>
          </p:nvPr>
        </p:nvSpPr>
        <p:spPr/>
        <p:txBody>
          <a:bodyPr/>
          <a:lstStyle/>
          <a:p>
            <a:r>
              <a:rPr lang="en-US" dirty="0" smtClean="0"/>
              <a:t>For all Oakland-based employees, City of  Oakland Safety Ambassadors available for escort to garages or BART from 7am-8:45pm.  </a:t>
            </a:r>
          </a:p>
          <a:p>
            <a:pPr>
              <a:buNone/>
            </a:pPr>
            <a:r>
              <a:rPr lang="en-US" dirty="0" smtClean="0"/>
              <a:t>	Before 12pm: (510) 898-8488</a:t>
            </a:r>
          </a:p>
          <a:p>
            <a:pPr>
              <a:buNone/>
            </a:pPr>
            <a:r>
              <a:rPr lang="en-US" dirty="0" smtClean="0"/>
              <a:t>	After 12pm:  (510) 898-8952</a:t>
            </a:r>
          </a:p>
          <a:p>
            <a:pPr>
              <a:buNone/>
            </a:pPr>
            <a:r>
              <a:rPr lang="en-US" dirty="0" smtClean="0"/>
              <a:t>	Please call 30 minutes ahead of time to schedule.</a:t>
            </a:r>
          </a:p>
          <a:p>
            <a:r>
              <a:rPr lang="en-US" dirty="0" smtClean="0"/>
              <a:t>For Franklin, after 8:45pm security will escort you personally.</a:t>
            </a:r>
          </a:p>
          <a:p>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433</TotalTime>
  <Words>810</Words>
  <Application>Microsoft Office PowerPoint</Application>
  <PresentationFormat>On-screen Show (4:3)</PresentationFormat>
  <Paragraphs>54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Personal Safety Reminder</vt:lpstr>
      <vt:lpstr>Be Aware of Your Surroundings</vt:lpstr>
      <vt:lpstr>Stay in well lit and populated areas</vt:lpstr>
      <vt:lpstr>Be especially alert when entering and exiting your vehicle</vt:lpstr>
      <vt:lpstr>Remember to lock your car door immediately upon entering your vehicle</vt:lpstr>
      <vt:lpstr>If someone or something looks suspicious call the police</vt:lpstr>
      <vt:lpstr>If you are at work and feel threatened or observe suspicious activity, do not hesitate to call Building Security. </vt:lpstr>
    </vt:vector>
  </TitlesOfParts>
  <Company>UCOP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Safety Reminder</dc:title>
  <dc:creator>khsi</dc:creator>
  <cp:lastModifiedBy>lwong</cp:lastModifiedBy>
  <cp:revision>8</cp:revision>
  <dcterms:created xsi:type="dcterms:W3CDTF">2011-02-11T23:17:35Z</dcterms:created>
  <dcterms:modified xsi:type="dcterms:W3CDTF">2011-02-22T18:47:12Z</dcterms:modified>
</cp:coreProperties>
</file>