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57" r:id="rId3"/>
    <p:sldId id="258" r:id="rId4"/>
    <p:sldId id="259" r:id="rId5"/>
    <p:sldId id="261" r:id="rId6"/>
    <p:sldId id="260" r:id="rId7"/>
    <p:sldId id="267" r:id="rId8"/>
    <p:sldId id="266" r:id="rId9"/>
    <p:sldId id="268" r:id="rId10"/>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54" autoAdjust="0"/>
    <p:restoredTop sz="82197" autoAdjust="0"/>
  </p:normalViewPr>
  <p:slideViewPr>
    <p:cSldViewPr>
      <p:cViewPr varScale="1">
        <p:scale>
          <a:sx n="74" d="100"/>
          <a:sy n="74" d="100"/>
        </p:scale>
        <p:origin x="-882" y="-90"/>
      </p:cViewPr>
      <p:guideLst>
        <p:guide orient="horz" pos="2160"/>
        <p:guide pos="2880"/>
      </p:guideLst>
    </p:cSldViewPr>
  </p:slideViewPr>
  <p:notesTextViewPr>
    <p:cViewPr>
      <p:scale>
        <a:sx n="100" d="100"/>
        <a:sy n="100" d="100"/>
      </p:scale>
      <p:origin x="0" y="288"/>
    </p:cViewPr>
  </p:notesTextViewPr>
  <p:notesViewPr>
    <p:cSldViewPr>
      <p:cViewPr varScale="1">
        <p:scale>
          <a:sx n="69" d="100"/>
          <a:sy n="69" d="100"/>
        </p:scale>
        <p:origin x="-221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811751-83CC-4798-BBCC-9ACF94DC2B84}" type="datetimeFigureOut">
              <a:rPr lang="en-US" smtClean="0"/>
              <a:t>3/9/2011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0AB1F5-E993-4063-A028-9C2DDA81C41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5973EC-DEDD-4F57-B891-3AA82A4E7257}" type="datetimeFigureOut">
              <a:rPr lang="en-US" smtClean="0"/>
              <a:pPr/>
              <a:t>3/9/2011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306678-2E17-4372-970B-5ED812F9B3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There were a total of 27 recordable workplace injuries at UCOP in</a:t>
            </a:r>
            <a:r>
              <a:rPr lang="en-US" sz="1600" baseline="0" dirty="0" smtClean="0"/>
              <a:t> 2010.  Overall, the Be Smart About Safety Program is still continuing to reduce the on-the-job injuries at UCOP</a:t>
            </a:r>
            <a:r>
              <a:rPr lang="en-US" sz="1600" baseline="0" dirty="0" smtClean="0"/>
              <a:t>.</a:t>
            </a:r>
          </a:p>
          <a:p>
            <a:endParaRPr lang="en-US" sz="1600" baseline="0" dirty="0" smtClean="0"/>
          </a:p>
          <a:p>
            <a:r>
              <a:rPr lang="en-US" sz="1600" baseline="0" dirty="0" smtClean="0"/>
              <a:t>This slide shoes the locations of where the injuries took place.</a:t>
            </a:r>
            <a:endParaRPr lang="en-US" sz="1600"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This graph shows the total number of job-related injuries at UCOP each year from 2003 to 2010.  </a:t>
            </a:r>
            <a:r>
              <a:rPr lang="en-US" sz="1600" dirty="0" smtClean="0"/>
              <a:t>The number of job-related injuries at UCOP for 2010 increased  when compared to 2009, but the general trend still a significant decrease since the start of the Be Smart About Safety Program at UCOP in 2006.</a:t>
            </a:r>
            <a:endParaRPr lang="en-US" sz="1600"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The number of UCOP injuries per</a:t>
            </a:r>
            <a:r>
              <a:rPr lang="en-US" sz="1600" baseline="0" dirty="0" smtClean="0"/>
              <a:t> 100 employees:</a:t>
            </a:r>
          </a:p>
          <a:p>
            <a:r>
              <a:rPr lang="en-US" sz="1600" baseline="0" dirty="0" smtClean="0"/>
              <a:t>2006- 3.3</a:t>
            </a:r>
          </a:p>
          <a:p>
            <a:r>
              <a:rPr lang="en-US" sz="1600" baseline="0" dirty="0" smtClean="0"/>
              <a:t>2007- 1.7</a:t>
            </a:r>
          </a:p>
          <a:p>
            <a:r>
              <a:rPr lang="en-US" sz="1600" baseline="0" dirty="0" smtClean="0"/>
              <a:t>2008- 1.6</a:t>
            </a:r>
          </a:p>
          <a:p>
            <a:r>
              <a:rPr lang="en-US" sz="1600" baseline="0" dirty="0" smtClean="0"/>
              <a:t>2009- 0.9</a:t>
            </a:r>
          </a:p>
          <a:p>
            <a:r>
              <a:rPr lang="en-US" sz="1600" baseline="0" dirty="0" smtClean="0"/>
              <a:t>2010- 1.84</a:t>
            </a:r>
            <a:endParaRPr lang="en-US" sz="1600"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Looking at these charts, we can see the severity of these injuries.  One of the charts shows the days that the injured employee was away from work and the other shows the number of days of either</a:t>
            </a:r>
            <a:r>
              <a:rPr lang="en-US" sz="1400" baseline="0" dirty="0" smtClean="0"/>
              <a:t> job transfer or restriction.  </a:t>
            </a:r>
          </a:p>
          <a:p>
            <a:r>
              <a:rPr lang="en-US" sz="1400" baseline="0" dirty="0" smtClean="0"/>
              <a:t>For “Days Away From Work”:</a:t>
            </a:r>
          </a:p>
          <a:p>
            <a:r>
              <a:rPr lang="en-US" sz="1400" baseline="0" dirty="0" smtClean="0"/>
              <a:t>2006-455</a:t>
            </a:r>
          </a:p>
          <a:p>
            <a:r>
              <a:rPr lang="en-US" sz="1400" baseline="0" dirty="0" smtClean="0"/>
              <a:t>2007-106</a:t>
            </a:r>
          </a:p>
          <a:p>
            <a:r>
              <a:rPr lang="en-US" sz="1400" baseline="0" dirty="0" smtClean="0"/>
              <a:t>2008-233</a:t>
            </a:r>
          </a:p>
          <a:p>
            <a:r>
              <a:rPr lang="en-US" sz="1400" baseline="0" dirty="0" smtClean="0"/>
              <a:t>2009-47</a:t>
            </a:r>
          </a:p>
          <a:p>
            <a:r>
              <a:rPr lang="en-US" sz="1400" baseline="0" dirty="0" smtClean="0"/>
              <a:t>2010-33</a:t>
            </a:r>
          </a:p>
          <a:p>
            <a:endParaRPr lang="en-US" sz="1400" baseline="0" dirty="0" smtClean="0"/>
          </a:p>
          <a:p>
            <a:r>
              <a:rPr lang="en-US" sz="1400" baseline="0" dirty="0" smtClean="0"/>
              <a:t>For “Days of Job Transfer or Restriction”:</a:t>
            </a:r>
          </a:p>
          <a:p>
            <a:r>
              <a:rPr lang="en-US" sz="1400" baseline="0" dirty="0" smtClean="0"/>
              <a:t>2006-599</a:t>
            </a:r>
          </a:p>
          <a:p>
            <a:r>
              <a:rPr lang="en-US" sz="1400" baseline="0" dirty="0" smtClean="0"/>
              <a:t>2007-397</a:t>
            </a:r>
          </a:p>
          <a:p>
            <a:r>
              <a:rPr lang="en-US" sz="1400" baseline="0" dirty="0" smtClean="0"/>
              <a:t>2008-1211</a:t>
            </a:r>
          </a:p>
          <a:p>
            <a:r>
              <a:rPr lang="en-US" sz="1400" baseline="0" dirty="0" smtClean="0"/>
              <a:t>2009-22</a:t>
            </a:r>
          </a:p>
          <a:p>
            <a:r>
              <a:rPr lang="en-US" sz="1400" baseline="0" dirty="0" smtClean="0"/>
              <a:t>2010- 96</a:t>
            </a:r>
          </a:p>
          <a:p>
            <a:endParaRPr lang="en-US"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Of the 27 injuries in 2010:</a:t>
            </a:r>
          </a:p>
          <a:p>
            <a:r>
              <a:rPr lang="en-US" sz="1600" dirty="0" smtClean="0"/>
              <a:t>11 were</a:t>
            </a:r>
            <a:r>
              <a:rPr lang="en-US" sz="1600" baseline="0" dirty="0" smtClean="0"/>
              <a:t> repetitive stress injuries (RSI)</a:t>
            </a:r>
          </a:p>
          <a:p>
            <a:r>
              <a:rPr lang="en-US" sz="1600" baseline="0" dirty="0" smtClean="0"/>
              <a:t>10 were slips, trips, and falls</a:t>
            </a:r>
          </a:p>
          <a:p>
            <a:r>
              <a:rPr lang="en-US" sz="1600" baseline="0" dirty="0" smtClean="0"/>
              <a:t>2 were lifting and vehicle-related injuries</a:t>
            </a:r>
          </a:p>
          <a:p>
            <a:r>
              <a:rPr lang="en-US" sz="1600" baseline="0" dirty="0" smtClean="0"/>
              <a:t>4 were illnesses</a:t>
            </a:r>
          </a:p>
          <a:p>
            <a:endParaRPr lang="en-US" sz="1600" baseline="0" dirty="0" smtClean="0"/>
          </a:p>
          <a:p>
            <a:r>
              <a:rPr lang="en-US" sz="1600" baseline="0" dirty="0" smtClean="0"/>
              <a:t>Focus:  We will focus on repetitive motion injuries and slips, trips, and falls and the corrective measures to help prevent these injuries.</a:t>
            </a:r>
            <a:endParaRPr lang="en-US" sz="1600"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Alternative</a:t>
            </a:r>
            <a:r>
              <a:rPr lang="en-US" sz="1600" baseline="0" dirty="0" smtClean="0"/>
              <a:t> question:  </a:t>
            </a:r>
            <a:r>
              <a:rPr lang="en-US" sz="1600" dirty="0" smtClean="0"/>
              <a:t>Seeing that</a:t>
            </a:r>
            <a:r>
              <a:rPr lang="en-US" sz="1600" baseline="0" dirty="0" smtClean="0"/>
              <a:t> RSI’s is one of our leading causes for injuries, h</a:t>
            </a:r>
            <a:r>
              <a:rPr lang="en-US" sz="1600" dirty="0" smtClean="0"/>
              <a:t>ow</a:t>
            </a:r>
            <a:r>
              <a:rPr lang="en-US" sz="1600" baseline="0" dirty="0" smtClean="0"/>
              <a:t> should people try to correct RSI’s?</a:t>
            </a:r>
            <a:endParaRPr lang="en-US" sz="1600"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This is what </a:t>
            </a:r>
            <a:r>
              <a:rPr lang="en-US" sz="1600" dirty="0" err="1" smtClean="0"/>
              <a:t>Rhoderick</a:t>
            </a:r>
            <a:r>
              <a:rPr lang="en-US" sz="1600" dirty="0" smtClean="0"/>
              <a:t> thinks…</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Corrective Measures for  Repetitive Stress Injuries and Lifting</a:t>
            </a:r>
            <a:br>
              <a:rPr lang="en-US" sz="1600" dirty="0" smtClean="0"/>
            </a:br>
            <a:r>
              <a:rPr lang="en-US" sz="1600" dirty="0" smtClean="0"/>
              <a:t>~ rotate job tasks</a:t>
            </a:r>
            <a:br>
              <a:rPr lang="en-US" sz="1600" dirty="0" smtClean="0"/>
            </a:br>
            <a:r>
              <a:rPr lang="en-US" sz="1600" dirty="0" smtClean="0"/>
              <a:t>~ stretching exercises before work and before lifting</a:t>
            </a:r>
          </a:p>
          <a:p>
            <a:endParaRPr lang="en-US" sz="1600"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Help to Prevent Slips, Trips, and Falls</a:t>
            </a:r>
          </a:p>
          <a:p>
            <a:endParaRPr lang="en-US" sz="1600" dirty="0" smtClean="0"/>
          </a:p>
          <a:p>
            <a:r>
              <a:rPr lang="en-US" sz="1600" dirty="0" smtClean="0"/>
              <a:t>Corrective </a:t>
            </a:r>
            <a:r>
              <a:rPr lang="en-US" sz="1600" smtClean="0"/>
              <a:t>Measures </a:t>
            </a:r>
            <a:r>
              <a:rPr lang="en-US" sz="1600" smtClean="0"/>
              <a:t>for </a:t>
            </a:r>
            <a:r>
              <a:rPr lang="en-US" sz="1600" dirty="0" smtClean="0"/>
              <a:t>Slips, Trips, and Falls:</a:t>
            </a:r>
            <a:br>
              <a:rPr lang="en-US" sz="1600" dirty="0" smtClean="0"/>
            </a:br>
            <a:r>
              <a:rPr lang="en-US" sz="1600" dirty="0" smtClean="0"/>
              <a:t>~ Better footwear- rubber soles</a:t>
            </a:r>
            <a:br>
              <a:rPr lang="en-US" sz="1600" dirty="0" smtClean="0"/>
            </a:br>
            <a:r>
              <a:rPr lang="en-US" sz="1600" dirty="0" smtClean="0"/>
              <a:t>~ Watch your steps- especially on stairs, elevated surfaces, polished marble floors, stepping onto rugs/carpets</a:t>
            </a:r>
            <a:r>
              <a:rPr lang="en-US" sz="1600" smtClean="0"/>
              <a:t>, and the elevator </a:t>
            </a:r>
            <a:r>
              <a:rPr lang="en-US" sz="1600" dirty="0" smtClean="0"/>
              <a:t>gap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B306678-2E17-4372-970B-5ED812F9B37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1E2AE49D-D362-4A91-A218-96466C688F61}"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E2AE49D-D362-4A91-A218-96466C688F61}"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E2AE49D-D362-4A91-A218-96466C688F61}"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2AE49D-D362-4A91-A218-96466C688F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5126497-4204-438F-B946-7B0AEC7A1003}" type="datetimeFigureOut">
              <a:rPr lang="en-US" smtClean="0"/>
              <a:pPr/>
              <a:t>3/9/2011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E2AE49D-D362-4A91-A218-96466C688F61}"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5126497-4204-438F-B946-7B0AEC7A1003}" type="datetimeFigureOut">
              <a:rPr lang="en-US" smtClean="0"/>
              <a:pPr/>
              <a:t>3/9/2011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E2AE49D-D362-4A91-A218-96466C688F61}"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4.xml"/><Relationship Id="rId7" Type="http://schemas.openxmlformats.org/officeDocument/2006/relationships/oleObject" Target="../embeddings/oleObject8.bin"/><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0.bin"/><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1.bin"/><Relationship Id="rId5" Type="http://schemas.openxmlformats.org/officeDocument/2006/relationships/image" Target="../media/image3.jpeg"/><Relationship Id="rId4" Type="http://schemas.openxmlformats.org/officeDocument/2006/relationships/hyperlink" Target="http://www.ucop.edu/"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ucop.edu/"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image" Target="../media/image9.wmf"/><Relationship Id="rId5" Type="http://schemas.openxmlformats.org/officeDocument/2006/relationships/hyperlink" Target="http://www.youtube.com/watch?v=t3UGTlZfzh8"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hyperlink" Target="http://www.ucop.edu/"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10.gif"/><Relationship Id="rId5" Type="http://schemas.openxmlformats.org/officeDocument/2006/relationships/hyperlink" Target="http://www.youtube.com/watch?v=_DUegjMxBCo"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828800"/>
            <a:ext cx="7406640" cy="1472184"/>
          </a:xfrm>
        </p:spPr>
        <p:txBody>
          <a:bodyPr/>
          <a:lstStyle/>
          <a:p>
            <a:r>
              <a:rPr lang="en-US" dirty="0" smtClean="0"/>
              <a:t>UCOP Injuries and Corrective Measures Recap </a:t>
            </a:r>
            <a:r>
              <a:rPr lang="en-US" dirty="0" smtClean="0"/>
              <a:t>2010</a:t>
            </a:r>
            <a:endParaRPr lang="en-US" dirty="0"/>
          </a:p>
        </p:txBody>
      </p:sp>
      <p:sp>
        <p:nvSpPr>
          <p:cNvPr id="3" name="Subtitle 2"/>
          <p:cNvSpPr>
            <a:spLocks noGrp="1"/>
          </p:cNvSpPr>
          <p:nvPr>
            <p:ph type="subTitle" idx="1"/>
          </p:nvPr>
        </p:nvSpPr>
        <p:spPr>
          <a:xfrm>
            <a:off x="1219200" y="4038600"/>
            <a:ext cx="7406640" cy="1752600"/>
          </a:xfrm>
        </p:spPr>
        <p:txBody>
          <a:bodyPr/>
          <a:lstStyle/>
          <a:p>
            <a:r>
              <a:rPr lang="en-US" dirty="0" smtClean="0"/>
              <a:t>UCOP March 2011 Safety Meeting</a:t>
            </a:r>
            <a:endParaRPr lang="en-US" dirty="0"/>
          </a:p>
        </p:txBody>
      </p:sp>
      <p:graphicFrame>
        <p:nvGraphicFramePr>
          <p:cNvPr id="1026" name="Object 15"/>
          <p:cNvGraphicFramePr>
            <a:graphicFrameLocks noChangeAspect="1"/>
          </p:cNvGraphicFramePr>
          <p:nvPr/>
        </p:nvGraphicFramePr>
        <p:xfrm>
          <a:off x="7239000" y="5557762"/>
          <a:ext cx="1905000" cy="1300238"/>
        </p:xfrm>
        <a:graphic>
          <a:graphicData uri="http://schemas.openxmlformats.org/presentationml/2006/ole">
            <p:oleObj spid="_x0000_s1026" name="Acrobat Document" r:id="rId3" imgW="2066925" imgH="1409700" progId="AcroExch.Document.7">
              <p:embed/>
            </p:oleObj>
          </a:graphicData>
        </a:graphic>
      </p:graphicFrame>
      <p:pic>
        <p:nvPicPr>
          <p:cNvPr id="5"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sp>
        <p:nvSpPr>
          <p:cNvPr id="6" name="Rectangle 5"/>
          <p:cNvSpPr/>
          <p:nvPr/>
        </p:nvSpPr>
        <p:spPr>
          <a:xfrm>
            <a:off x="1447800" y="5029200"/>
            <a:ext cx="5486400" cy="646331"/>
          </a:xfrm>
          <a:prstGeom prst="rect">
            <a:avLst/>
          </a:prstGeom>
        </p:spPr>
        <p:txBody>
          <a:bodyPr wrap="square">
            <a:spAutoFit/>
          </a:bodyPr>
          <a:lstStyle/>
          <a:p>
            <a:r>
              <a:rPr lang="en-US" dirty="0" smtClean="0"/>
              <a:t>Developed by Karen Hsi, UCOP EH&amp;S Student Intern </a:t>
            </a:r>
            <a:r>
              <a:rPr lang="en-US" dirty="0" smtClean="0">
                <a:solidFill>
                  <a:schemeClr val="bg2">
                    <a:lumMod val="20000"/>
                    <a:lumOff val="80000"/>
                  </a:schemeClr>
                </a:solidFill>
              </a:rPr>
              <a:t>Intern</a:t>
            </a:r>
            <a:endParaRPr lang="en-US" dirty="0">
              <a:solidFill>
                <a:schemeClr val="bg2">
                  <a:lumMod val="20000"/>
                  <a:lumOff val="8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219200"/>
            <a:ext cx="7498080" cy="1143000"/>
          </a:xfrm>
        </p:spPr>
        <p:txBody>
          <a:bodyPr/>
          <a:lstStyle/>
          <a:p>
            <a:r>
              <a:rPr lang="en-US" dirty="0" smtClean="0"/>
              <a:t>2010 UCOP Injuries</a:t>
            </a:r>
            <a:endParaRPr lang="en-US" dirty="0"/>
          </a:p>
        </p:txBody>
      </p:sp>
      <p:sp>
        <p:nvSpPr>
          <p:cNvPr id="3" name="Content Placeholder 2"/>
          <p:cNvSpPr>
            <a:spLocks noGrp="1"/>
          </p:cNvSpPr>
          <p:nvPr>
            <p:ph idx="1"/>
          </p:nvPr>
        </p:nvSpPr>
        <p:spPr>
          <a:xfrm>
            <a:off x="1447800" y="2133600"/>
            <a:ext cx="7498080" cy="5029200"/>
          </a:xfrm>
        </p:spPr>
        <p:txBody>
          <a:bodyPr/>
          <a:lstStyle/>
          <a:p>
            <a:r>
              <a:rPr lang="en-US" dirty="0" smtClean="0"/>
              <a:t>27 Recordable Injuries in 2010</a:t>
            </a:r>
          </a:p>
          <a:p>
            <a:r>
              <a:rPr lang="en-US" dirty="0" smtClean="0"/>
              <a:t>Injury Locations</a:t>
            </a:r>
          </a:p>
          <a:p>
            <a:pPr lvl="1">
              <a:buNone/>
            </a:pPr>
            <a:r>
              <a:rPr lang="en-US" sz="2400" dirty="0" smtClean="0"/>
              <a:t>Kaiser – 9</a:t>
            </a:r>
          </a:p>
          <a:p>
            <a:pPr lvl="1">
              <a:buNone/>
            </a:pPr>
            <a:r>
              <a:rPr lang="en-US" sz="2400" dirty="0" smtClean="0"/>
              <a:t>UC Press – 2</a:t>
            </a:r>
          </a:p>
          <a:p>
            <a:pPr lvl="1">
              <a:buNone/>
            </a:pPr>
            <a:r>
              <a:rPr lang="en-US" sz="2400" dirty="0" smtClean="0"/>
              <a:t>Franklin St. – 9</a:t>
            </a:r>
          </a:p>
          <a:p>
            <a:pPr lvl="1">
              <a:buNone/>
            </a:pPr>
            <a:r>
              <a:rPr lang="en-US" sz="2400" dirty="0" smtClean="0"/>
              <a:t>Goleta – 1</a:t>
            </a:r>
          </a:p>
          <a:p>
            <a:pPr lvl="1">
              <a:buNone/>
            </a:pPr>
            <a:r>
              <a:rPr lang="en-US" sz="2400" dirty="0" smtClean="0"/>
              <a:t>Broadway- 2</a:t>
            </a:r>
          </a:p>
          <a:p>
            <a:pPr lvl="1">
              <a:buNone/>
            </a:pPr>
            <a:r>
              <a:rPr lang="en-US" sz="2400" dirty="0" smtClean="0"/>
              <a:t>20</a:t>
            </a:r>
            <a:r>
              <a:rPr lang="en-US" sz="2400" baseline="30000" dirty="0" smtClean="0"/>
              <a:t>th</a:t>
            </a:r>
            <a:r>
              <a:rPr lang="en-US" sz="2400" dirty="0" smtClean="0"/>
              <a:t> St. - 1</a:t>
            </a:r>
          </a:p>
          <a:p>
            <a:pPr lvl="1">
              <a:buNone/>
            </a:pPr>
            <a:r>
              <a:rPr lang="en-US" sz="2400" dirty="0" smtClean="0"/>
              <a:t>Off-Site - 1</a:t>
            </a:r>
          </a:p>
          <a:p>
            <a:pPr lvl="1">
              <a:buNone/>
            </a:pPr>
            <a:r>
              <a:rPr lang="en-US" sz="2400" dirty="0" smtClean="0"/>
              <a:t>“Privacy Case” (Location Unknown)- 2 </a:t>
            </a:r>
            <a:endParaRPr lang="en-US" sz="2400" dirty="0" smtClean="0"/>
          </a:p>
          <a:p>
            <a:pPr>
              <a:buNone/>
            </a:pPr>
            <a:endParaRPr lang="en-US" sz="2400" dirty="0" smtClean="0"/>
          </a:p>
          <a:p>
            <a:endParaRPr lang="en-US" dirty="0"/>
          </a:p>
        </p:txBody>
      </p:sp>
      <p:pic>
        <p:nvPicPr>
          <p:cNvPr id="4"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graphicFrame>
        <p:nvGraphicFramePr>
          <p:cNvPr id="2051" name="Object 15"/>
          <p:cNvGraphicFramePr>
            <a:graphicFrameLocks noChangeAspect="1"/>
          </p:cNvGraphicFramePr>
          <p:nvPr/>
        </p:nvGraphicFramePr>
        <p:xfrm>
          <a:off x="7239000" y="5557838"/>
          <a:ext cx="1905000" cy="1300162"/>
        </p:xfrm>
        <a:graphic>
          <a:graphicData uri="http://schemas.openxmlformats.org/presentationml/2006/ole">
            <p:oleObj spid="_x0000_s2051" name="Acrobat Document" r:id="rId6" imgW="2066925" imgH="1409700" progId="AcroExch.Document.7">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219200"/>
            <a:ext cx="7498080" cy="1143000"/>
          </a:xfrm>
        </p:spPr>
        <p:txBody>
          <a:bodyPr>
            <a:normAutofit fontScale="90000"/>
          </a:bodyPr>
          <a:lstStyle/>
          <a:p>
            <a:r>
              <a:rPr lang="en-US" dirty="0" smtClean="0"/>
              <a:t>UCOP Job-Related Injuries</a:t>
            </a:r>
            <a:br>
              <a:rPr lang="en-US" dirty="0" smtClean="0"/>
            </a:br>
            <a:r>
              <a:rPr lang="en-US" dirty="0" smtClean="0"/>
              <a:t> 2003-2010</a:t>
            </a:r>
            <a:endParaRPr lang="en-US" dirty="0"/>
          </a:p>
        </p:txBody>
      </p:sp>
      <p:pic>
        <p:nvPicPr>
          <p:cNvPr id="4"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graphicFrame>
        <p:nvGraphicFramePr>
          <p:cNvPr id="2051" name="Object 15"/>
          <p:cNvGraphicFramePr>
            <a:graphicFrameLocks noChangeAspect="1"/>
          </p:cNvGraphicFramePr>
          <p:nvPr/>
        </p:nvGraphicFramePr>
        <p:xfrm>
          <a:off x="7239000" y="5557838"/>
          <a:ext cx="1905000" cy="1300162"/>
        </p:xfrm>
        <a:graphic>
          <a:graphicData uri="http://schemas.openxmlformats.org/presentationml/2006/ole">
            <p:oleObj spid="_x0000_s3074" name="Acrobat Document" r:id="rId6" imgW="2066925" imgH="1409700" progId="AcroExch.Document.7">
              <p:embed/>
            </p:oleObj>
          </a:graphicData>
        </a:graphic>
      </p:graphicFrame>
      <p:graphicFrame>
        <p:nvGraphicFramePr>
          <p:cNvPr id="3075" name="Object 5"/>
          <p:cNvGraphicFramePr>
            <a:graphicFrameLocks noChangeAspect="1"/>
          </p:cNvGraphicFramePr>
          <p:nvPr>
            <p:ph idx="1"/>
          </p:nvPr>
        </p:nvGraphicFramePr>
        <p:xfrm>
          <a:off x="1219200" y="2597118"/>
          <a:ext cx="7497763" cy="4260882"/>
        </p:xfrm>
        <a:graphic>
          <a:graphicData uri="http://schemas.openxmlformats.org/presentationml/2006/ole">
            <p:oleObj spid="_x0000_s3075" name="Chart" r:id="rId7" imgW="8229600" imgH="4676808" progId="MSGraph.Chart.8">
              <p:embed followColorScheme="full"/>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219200"/>
            <a:ext cx="7498080" cy="1143000"/>
          </a:xfrm>
        </p:spPr>
        <p:txBody>
          <a:bodyPr>
            <a:normAutofit fontScale="90000"/>
          </a:bodyPr>
          <a:lstStyle/>
          <a:p>
            <a:r>
              <a:rPr lang="en-US" dirty="0" smtClean="0"/>
              <a:t>Number of Injuries Per 100 Employees</a:t>
            </a:r>
            <a:endParaRPr lang="en-US" dirty="0"/>
          </a:p>
        </p:txBody>
      </p:sp>
      <p:pic>
        <p:nvPicPr>
          <p:cNvPr id="4"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graphicFrame>
        <p:nvGraphicFramePr>
          <p:cNvPr id="2051" name="Object 15"/>
          <p:cNvGraphicFramePr>
            <a:graphicFrameLocks noChangeAspect="1"/>
          </p:cNvGraphicFramePr>
          <p:nvPr/>
        </p:nvGraphicFramePr>
        <p:xfrm>
          <a:off x="7239000" y="5557838"/>
          <a:ext cx="1905000" cy="1300162"/>
        </p:xfrm>
        <a:graphic>
          <a:graphicData uri="http://schemas.openxmlformats.org/presentationml/2006/ole">
            <p:oleObj spid="_x0000_s4098" name="Acrobat Document" r:id="rId6" imgW="2066925" imgH="1409700" progId="AcroExch.Document.7">
              <p:embed/>
            </p:oleObj>
          </a:graphicData>
        </a:graphic>
      </p:graphicFrame>
      <p:graphicFrame>
        <p:nvGraphicFramePr>
          <p:cNvPr id="4099" name="Object 5"/>
          <p:cNvGraphicFramePr>
            <a:graphicFrameLocks noChangeAspect="1"/>
          </p:cNvGraphicFramePr>
          <p:nvPr>
            <p:ph idx="1"/>
          </p:nvPr>
        </p:nvGraphicFramePr>
        <p:xfrm>
          <a:off x="1219200" y="2597118"/>
          <a:ext cx="7497763" cy="4260882"/>
        </p:xfrm>
        <a:graphic>
          <a:graphicData uri="http://schemas.openxmlformats.org/presentationml/2006/ole">
            <p:oleObj spid="_x0000_s4099" name="Chart" r:id="rId7" imgW="8229600" imgH="4676808" progId="MSGraph.Chart.8">
              <p:embed followColorScheme="full"/>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r>
              <a:rPr lang="en-US" dirty="0" smtClean="0"/>
              <a:t>Days Away from Work</a:t>
            </a:r>
            <a:endParaRPr lang="en-US" dirty="0"/>
          </a:p>
        </p:txBody>
      </p:sp>
      <p:sp>
        <p:nvSpPr>
          <p:cNvPr id="4" name="Content Placeholder 3"/>
          <p:cNvSpPr>
            <a:spLocks noGrp="1"/>
          </p:cNvSpPr>
          <p:nvPr>
            <p:ph sz="half" idx="2"/>
          </p:nvPr>
        </p:nvSpPr>
        <p:spPr/>
        <p:txBody>
          <a:bodyPr/>
          <a:lstStyle/>
          <a:p>
            <a:r>
              <a:rPr lang="en-US" dirty="0" smtClean="0"/>
              <a:t>Days of Job Transfer or Restriction</a:t>
            </a:r>
            <a:endParaRPr lang="en-US" dirty="0"/>
          </a:p>
        </p:txBody>
      </p:sp>
      <p:pic>
        <p:nvPicPr>
          <p:cNvPr id="5"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graphicFrame>
        <p:nvGraphicFramePr>
          <p:cNvPr id="6146" name="Object 15"/>
          <p:cNvGraphicFramePr>
            <a:graphicFrameLocks noChangeAspect="1"/>
          </p:cNvGraphicFramePr>
          <p:nvPr/>
        </p:nvGraphicFramePr>
        <p:xfrm>
          <a:off x="7239000" y="5557838"/>
          <a:ext cx="1905000" cy="1300162"/>
        </p:xfrm>
        <a:graphic>
          <a:graphicData uri="http://schemas.openxmlformats.org/presentationml/2006/ole">
            <p:oleObj spid="_x0000_s6146" name="Acrobat Document" r:id="rId6" imgW="2066925" imgH="1409700" progId="AcroExch.Document.7">
              <p:embed/>
            </p:oleObj>
          </a:graphicData>
        </a:graphic>
      </p:graphicFrame>
      <p:graphicFrame>
        <p:nvGraphicFramePr>
          <p:cNvPr id="6147" name="Object 5"/>
          <p:cNvGraphicFramePr>
            <a:graphicFrameLocks noChangeAspect="1"/>
          </p:cNvGraphicFramePr>
          <p:nvPr/>
        </p:nvGraphicFramePr>
        <p:xfrm>
          <a:off x="914400" y="2743200"/>
          <a:ext cx="4156878" cy="2362200"/>
        </p:xfrm>
        <a:graphic>
          <a:graphicData uri="http://schemas.openxmlformats.org/presentationml/2006/ole">
            <p:oleObj spid="_x0000_s6147" name="Chart" r:id="rId7" imgW="8229600" imgH="4676808" progId="MSGraph.Chart.8">
              <p:embed followColorScheme="full"/>
            </p:oleObj>
          </a:graphicData>
        </a:graphic>
      </p:graphicFrame>
      <p:graphicFrame>
        <p:nvGraphicFramePr>
          <p:cNvPr id="6149" name="Object 3"/>
          <p:cNvGraphicFramePr>
            <a:graphicFrameLocks noChangeAspect="1"/>
          </p:cNvGraphicFramePr>
          <p:nvPr/>
        </p:nvGraphicFramePr>
        <p:xfrm>
          <a:off x="4860366" y="2667000"/>
          <a:ext cx="4283634" cy="2438400"/>
        </p:xfrm>
        <a:graphic>
          <a:graphicData uri="http://schemas.openxmlformats.org/presentationml/2006/ole">
            <p:oleObj spid="_x0000_s6149" name="Chart" r:id="rId8" imgW="8229600" imgH="4676808" progId="MSGraph.Chart.8">
              <p:embed followColorScheme="full"/>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219200"/>
            <a:ext cx="7498080" cy="1143000"/>
          </a:xfrm>
        </p:spPr>
        <p:txBody>
          <a:bodyPr/>
          <a:lstStyle/>
          <a:p>
            <a:r>
              <a:rPr lang="en-US" dirty="0" smtClean="0"/>
              <a:t>Types of Injuries in 2010</a:t>
            </a:r>
            <a:endParaRPr lang="en-US" dirty="0"/>
          </a:p>
        </p:txBody>
      </p:sp>
      <p:sp>
        <p:nvSpPr>
          <p:cNvPr id="3" name="Content Placeholder 2"/>
          <p:cNvSpPr>
            <a:spLocks noGrp="1"/>
          </p:cNvSpPr>
          <p:nvPr>
            <p:ph idx="1"/>
          </p:nvPr>
        </p:nvSpPr>
        <p:spPr>
          <a:xfrm>
            <a:off x="1447800" y="2362200"/>
            <a:ext cx="7498080" cy="4800600"/>
          </a:xfrm>
        </p:spPr>
        <p:txBody>
          <a:bodyPr/>
          <a:lstStyle/>
          <a:p>
            <a:r>
              <a:rPr lang="en-US" dirty="0" smtClean="0"/>
              <a:t>11 -Repetitive Stress Injuries</a:t>
            </a:r>
          </a:p>
          <a:p>
            <a:r>
              <a:rPr lang="en-US" dirty="0" smtClean="0"/>
              <a:t>10 -Slips, Trips, and Falls</a:t>
            </a:r>
          </a:p>
          <a:p>
            <a:r>
              <a:rPr lang="en-US" dirty="0" smtClean="0"/>
              <a:t>1 -Lifting </a:t>
            </a:r>
          </a:p>
          <a:p>
            <a:r>
              <a:rPr lang="en-US" dirty="0" smtClean="0"/>
              <a:t>1- Vehicle</a:t>
            </a:r>
          </a:p>
          <a:p>
            <a:r>
              <a:rPr lang="en-US" dirty="0" smtClean="0"/>
              <a:t>4- Illnesses</a:t>
            </a:r>
          </a:p>
          <a:p>
            <a:endParaRPr lang="en-US" dirty="0"/>
          </a:p>
        </p:txBody>
      </p:sp>
      <p:pic>
        <p:nvPicPr>
          <p:cNvPr id="4"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graphicFrame>
        <p:nvGraphicFramePr>
          <p:cNvPr id="2051" name="Object 15"/>
          <p:cNvGraphicFramePr>
            <a:graphicFrameLocks noChangeAspect="1"/>
          </p:cNvGraphicFramePr>
          <p:nvPr/>
        </p:nvGraphicFramePr>
        <p:xfrm>
          <a:off x="7239000" y="5557838"/>
          <a:ext cx="1905000" cy="1300162"/>
        </p:xfrm>
        <a:graphic>
          <a:graphicData uri="http://schemas.openxmlformats.org/presentationml/2006/ole">
            <p:oleObj spid="_x0000_s5122" name="Acrobat Document" r:id="rId6" imgW="2066925" imgH="1409700" progId="AcroExch.Document.7">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133600"/>
            <a:ext cx="7498080" cy="1143000"/>
          </a:xfrm>
        </p:spPr>
        <p:txBody>
          <a:bodyPr>
            <a:normAutofit fontScale="90000"/>
          </a:bodyPr>
          <a:lstStyle/>
          <a:p>
            <a:r>
              <a:rPr lang="en-US" dirty="0" smtClean="0"/>
              <a:t>Steve has been sitting at his computer for many hours staring at the computer screen.  As you can see he is not in the best shape right now.  What should he do?</a:t>
            </a:r>
            <a:endParaRPr lang="en-US" dirty="0"/>
          </a:p>
        </p:txBody>
      </p:sp>
      <p:pic>
        <p:nvPicPr>
          <p:cNvPr id="4" name="Picture 14" descr="ucop_sealfade">
            <a:hlinkClick r:id="rId4"/>
          </p:cNvPr>
          <p:cNvPicPr>
            <a:picLocks noChangeAspect="1" noChangeArrowheads="1"/>
          </p:cNvPicPr>
          <p:nvPr/>
        </p:nvPicPr>
        <p:blipFill>
          <a:blip r:embed="rId5" cstate="print"/>
          <a:srcRect/>
          <a:stretch>
            <a:fillRect/>
          </a:stretch>
        </p:blipFill>
        <p:spPr bwMode="auto">
          <a:xfrm>
            <a:off x="990600" y="-1"/>
            <a:ext cx="8153400" cy="1230849"/>
          </a:xfrm>
          <a:prstGeom prst="rect">
            <a:avLst/>
          </a:prstGeom>
          <a:noFill/>
          <a:ln w="9525">
            <a:noFill/>
            <a:miter lim="800000"/>
            <a:headEnd/>
            <a:tailEnd/>
          </a:ln>
        </p:spPr>
      </p:pic>
      <p:graphicFrame>
        <p:nvGraphicFramePr>
          <p:cNvPr id="2051" name="Object 15"/>
          <p:cNvGraphicFramePr>
            <a:graphicFrameLocks noChangeAspect="1"/>
          </p:cNvGraphicFramePr>
          <p:nvPr/>
        </p:nvGraphicFramePr>
        <p:xfrm>
          <a:off x="7239000" y="5557838"/>
          <a:ext cx="1905000" cy="1300162"/>
        </p:xfrm>
        <a:graphic>
          <a:graphicData uri="http://schemas.openxmlformats.org/presentationml/2006/ole">
            <p:oleObj spid="_x0000_s24578" name="Acrobat Document" r:id="rId6" imgW="2066925" imgH="1409700" progId="AcroExch.Document.7">
              <p:embed/>
            </p:oleObj>
          </a:graphicData>
        </a:graphic>
      </p:graphicFrame>
      <p:pic>
        <p:nvPicPr>
          <p:cNvPr id="24579" name="Picture 3" descr="E:\IMG_0145.JPG"/>
          <p:cNvPicPr>
            <a:picLocks noGrp="1" noChangeAspect="1" noChangeArrowheads="1"/>
          </p:cNvPicPr>
          <p:nvPr>
            <p:ph idx="1"/>
          </p:nvPr>
        </p:nvPicPr>
        <p:blipFill>
          <a:blip r:embed="rId7" cstate="print"/>
          <a:srcRect/>
          <a:stretch>
            <a:fillRect/>
          </a:stretch>
        </p:blipFill>
        <p:spPr bwMode="auto">
          <a:xfrm>
            <a:off x="2743200" y="4343400"/>
            <a:ext cx="3352800" cy="25146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This is what </a:t>
            </a:r>
            <a:r>
              <a:rPr lang="en-US" dirty="0" err="1" smtClean="0"/>
              <a:t>Rhoderick</a:t>
            </a:r>
            <a:r>
              <a:rPr lang="en-US" dirty="0" smtClean="0"/>
              <a:t> thinks…</a:t>
            </a:r>
            <a:endParaRPr lang="en-US" dirty="0"/>
          </a:p>
        </p:txBody>
      </p:sp>
      <p:sp>
        <p:nvSpPr>
          <p:cNvPr id="3" name="Text Placeholder 2"/>
          <p:cNvSpPr>
            <a:spLocks noGrp="1"/>
          </p:cNvSpPr>
          <p:nvPr>
            <p:ph type="body" idx="1"/>
          </p:nvPr>
        </p:nvSpPr>
        <p:spPr/>
        <p:txBody>
          <a:bodyPr/>
          <a:lstStyle/>
          <a:p>
            <a:endParaRPr lang="en-US"/>
          </a:p>
        </p:txBody>
      </p:sp>
      <p:sp>
        <p:nvSpPr>
          <p:cNvPr id="4" name="Text Placeholder 3"/>
          <p:cNvSpPr>
            <a:spLocks noGrp="1"/>
          </p:cNvSpPr>
          <p:nvPr>
            <p:ph type="body" sz="half" idx="3"/>
          </p:nvPr>
        </p:nvSpPr>
        <p:spPr/>
        <p:txBody>
          <a:bodyPr/>
          <a:lstStyle/>
          <a:p>
            <a:endParaRPr lang="en-US"/>
          </a:p>
        </p:txBody>
      </p:sp>
      <p:sp>
        <p:nvSpPr>
          <p:cNvPr id="6" name="Content Placeholder 5"/>
          <p:cNvSpPr>
            <a:spLocks noGrp="1"/>
          </p:cNvSpPr>
          <p:nvPr>
            <p:ph sz="quarter" idx="4"/>
          </p:nvPr>
        </p:nvSpPr>
        <p:spPr>
          <a:xfrm>
            <a:off x="4876800" y="1295400"/>
            <a:ext cx="4023360" cy="4114800"/>
          </a:xfrm>
        </p:spPr>
        <p:txBody>
          <a:bodyPr/>
          <a:lstStyle/>
          <a:p>
            <a:r>
              <a:rPr lang="en-US" sz="3200" dirty="0" smtClean="0"/>
              <a:t>Corrective Measures</a:t>
            </a:r>
            <a:r>
              <a:rPr lang="en-US" dirty="0" smtClean="0"/>
              <a:t> for  Repetitive Stress Injuries and Lifting</a:t>
            </a:r>
            <a:br>
              <a:rPr lang="en-US" dirty="0" smtClean="0"/>
            </a:br>
            <a:r>
              <a:rPr lang="en-US" dirty="0" smtClean="0"/>
              <a:t>~ rotate job tasks</a:t>
            </a:r>
            <a:br>
              <a:rPr lang="en-US" dirty="0" smtClean="0"/>
            </a:br>
            <a:r>
              <a:rPr lang="en-US" dirty="0" smtClean="0"/>
              <a:t>~ stretching exercises before work and before lifting</a:t>
            </a:r>
            <a:endParaRPr lang="en-US" dirty="0"/>
          </a:p>
        </p:txBody>
      </p:sp>
      <p:pic>
        <p:nvPicPr>
          <p:cNvPr id="9" name="Picture 14" descr="ucop_sealfade">
            <a:hlinkClick r:id="rId3"/>
          </p:cNvPr>
          <p:cNvPicPr>
            <a:picLocks noChangeAspect="1" noChangeArrowheads="1"/>
          </p:cNvPicPr>
          <p:nvPr/>
        </p:nvPicPr>
        <p:blipFill>
          <a:blip r:embed="rId4" cstate="print"/>
          <a:srcRect/>
          <a:stretch>
            <a:fillRect/>
          </a:stretch>
        </p:blipFill>
        <p:spPr bwMode="auto">
          <a:xfrm>
            <a:off x="990600" y="-1"/>
            <a:ext cx="8153400" cy="1230849"/>
          </a:xfrm>
          <a:prstGeom prst="rect">
            <a:avLst/>
          </a:prstGeom>
          <a:noFill/>
          <a:ln w="9525">
            <a:noFill/>
            <a:miter lim="800000"/>
            <a:headEnd/>
            <a:tailEnd/>
          </a:ln>
        </p:spPr>
      </p:pic>
      <p:sp>
        <p:nvSpPr>
          <p:cNvPr id="13" name="Content Placeholder 12"/>
          <p:cNvSpPr>
            <a:spLocks noGrp="1"/>
          </p:cNvSpPr>
          <p:nvPr>
            <p:ph sz="quarter" idx="2"/>
          </p:nvPr>
        </p:nvSpPr>
        <p:spPr/>
        <p:txBody>
          <a:bodyPr/>
          <a:lstStyle/>
          <a:p>
            <a:pPr>
              <a:buNone/>
            </a:pPr>
            <a:endParaRPr lang="en-US" dirty="0" smtClean="0">
              <a:hlinkClick r:id="rId5"/>
            </a:endParaRPr>
          </a:p>
          <a:p>
            <a:pPr>
              <a:buNone/>
            </a:pPr>
            <a:r>
              <a:rPr lang="en-US" dirty="0" smtClean="0">
                <a:hlinkClick r:id="rId5"/>
              </a:rPr>
              <a:t>http://www.youtube.com/watch?v=t3UGTlZfzh8</a:t>
            </a:r>
            <a:endParaRPr lang="en-US" dirty="0" smtClean="0"/>
          </a:p>
          <a:p>
            <a:endParaRPr lang="en-US" dirty="0"/>
          </a:p>
        </p:txBody>
      </p:sp>
      <p:pic>
        <p:nvPicPr>
          <p:cNvPr id="14" name="Picture 7" descr="j0370448[1]"/>
          <p:cNvPicPr>
            <a:picLocks noChangeAspect="1" noChangeArrowheads="1"/>
          </p:cNvPicPr>
          <p:nvPr/>
        </p:nvPicPr>
        <p:blipFill>
          <a:blip r:embed="rId6" cstate="print"/>
          <a:srcRect/>
          <a:stretch>
            <a:fillRect/>
          </a:stretch>
        </p:blipFill>
        <p:spPr bwMode="auto">
          <a:xfrm>
            <a:off x="1524000" y="2209800"/>
            <a:ext cx="1709738" cy="3079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486400"/>
            <a:ext cx="8229600" cy="1143000"/>
          </a:xfrm>
        </p:spPr>
        <p:txBody>
          <a:bodyPr>
            <a:normAutofit fontScale="90000"/>
          </a:bodyPr>
          <a:lstStyle/>
          <a:p>
            <a:r>
              <a:rPr lang="en-US" dirty="0" smtClean="0"/>
              <a:t>Help to Prevent Slips, Trips, and Falls</a:t>
            </a:r>
            <a:endParaRPr lang="en-US" dirty="0"/>
          </a:p>
        </p:txBody>
      </p:sp>
      <p:sp>
        <p:nvSpPr>
          <p:cNvPr id="3" name="Text Placeholder 2"/>
          <p:cNvSpPr>
            <a:spLocks noGrp="1"/>
          </p:cNvSpPr>
          <p:nvPr>
            <p:ph type="body" idx="1"/>
          </p:nvPr>
        </p:nvSpPr>
        <p:spPr/>
        <p:txBody>
          <a:bodyPr/>
          <a:lstStyle/>
          <a:p>
            <a:endParaRPr lang="en-US"/>
          </a:p>
        </p:txBody>
      </p:sp>
      <p:sp>
        <p:nvSpPr>
          <p:cNvPr id="4" name="Text Placeholder 3"/>
          <p:cNvSpPr>
            <a:spLocks noGrp="1"/>
          </p:cNvSpPr>
          <p:nvPr>
            <p:ph type="body" sz="half" idx="3"/>
          </p:nvPr>
        </p:nvSpPr>
        <p:spPr/>
        <p:txBody>
          <a:bodyPr/>
          <a:lstStyle/>
          <a:p>
            <a:endParaRPr lang="en-US"/>
          </a:p>
        </p:txBody>
      </p:sp>
      <p:sp>
        <p:nvSpPr>
          <p:cNvPr id="6" name="Content Placeholder 5"/>
          <p:cNvSpPr>
            <a:spLocks noGrp="1"/>
          </p:cNvSpPr>
          <p:nvPr>
            <p:ph sz="quarter" idx="4"/>
          </p:nvPr>
        </p:nvSpPr>
        <p:spPr>
          <a:xfrm>
            <a:off x="5120640" y="1600200"/>
            <a:ext cx="4023360" cy="4114800"/>
          </a:xfrm>
        </p:spPr>
        <p:txBody>
          <a:bodyPr/>
          <a:lstStyle/>
          <a:p>
            <a:r>
              <a:rPr lang="en-US" dirty="0" smtClean="0"/>
              <a:t>Corrective Measures </a:t>
            </a:r>
            <a:br>
              <a:rPr lang="en-US" dirty="0" smtClean="0"/>
            </a:br>
            <a:r>
              <a:rPr lang="en-US" dirty="0" smtClean="0"/>
              <a:t>for Slips, Trips, and Falls:</a:t>
            </a:r>
            <a:br>
              <a:rPr lang="en-US" dirty="0" smtClean="0"/>
            </a:br>
            <a:r>
              <a:rPr lang="en-US" dirty="0" smtClean="0"/>
              <a:t>~ Better footwear- rubber soles</a:t>
            </a:r>
            <a:br>
              <a:rPr lang="en-US" dirty="0" smtClean="0"/>
            </a:br>
            <a:r>
              <a:rPr lang="en-US" dirty="0" smtClean="0"/>
              <a:t>~ Watch your steps- especially on stairs, elevated surfaces, polished marble floors, stepping onto rugs/carpets,&amp; elevator gap </a:t>
            </a:r>
            <a:br>
              <a:rPr lang="en-US" dirty="0" smtClean="0"/>
            </a:br>
            <a:endParaRPr lang="en-US" dirty="0"/>
          </a:p>
        </p:txBody>
      </p:sp>
      <p:pic>
        <p:nvPicPr>
          <p:cNvPr id="9" name="Picture 14" descr="ucop_sealfade">
            <a:hlinkClick r:id="rId3"/>
          </p:cNvPr>
          <p:cNvPicPr>
            <a:picLocks noChangeAspect="1" noChangeArrowheads="1"/>
          </p:cNvPicPr>
          <p:nvPr/>
        </p:nvPicPr>
        <p:blipFill>
          <a:blip r:embed="rId4" cstate="print"/>
          <a:srcRect/>
          <a:stretch>
            <a:fillRect/>
          </a:stretch>
        </p:blipFill>
        <p:spPr bwMode="auto">
          <a:xfrm>
            <a:off x="990600" y="-1"/>
            <a:ext cx="8153400" cy="1230849"/>
          </a:xfrm>
          <a:prstGeom prst="rect">
            <a:avLst/>
          </a:prstGeom>
          <a:noFill/>
          <a:ln w="9525">
            <a:noFill/>
            <a:miter lim="800000"/>
            <a:headEnd/>
            <a:tailEnd/>
          </a:ln>
        </p:spPr>
      </p:pic>
      <p:sp>
        <p:nvSpPr>
          <p:cNvPr id="10" name="Content Placeholder 9"/>
          <p:cNvSpPr>
            <a:spLocks noGrp="1"/>
          </p:cNvSpPr>
          <p:nvPr>
            <p:ph sz="quarter" idx="2"/>
          </p:nvPr>
        </p:nvSpPr>
        <p:spPr/>
        <p:txBody>
          <a:bodyPr/>
          <a:lstStyle/>
          <a:p>
            <a:pPr>
              <a:buNone/>
            </a:pPr>
            <a:endParaRPr lang="en-US" dirty="0" smtClean="0">
              <a:hlinkClick r:id="rId5"/>
            </a:endParaRPr>
          </a:p>
          <a:p>
            <a:r>
              <a:rPr lang="en-US" dirty="0" smtClean="0">
                <a:hlinkClick r:id="rId5"/>
              </a:rPr>
              <a:t>http://www.youtube.com/watch?v=_DUegjMxBCo</a:t>
            </a:r>
            <a:endParaRPr lang="en-US" dirty="0" smtClean="0"/>
          </a:p>
          <a:p>
            <a:endParaRPr lang="en-US" dirty="0"/>
          </a:p>
        </p:txBody>
      </p:sp>
      <p:pic>
        <p:nvPicPr>
          <p:cNvPr id="12" name="Picture 11" descr="C:\Documents and Settings\khsi\My Documents\My Pictures\slip.gif"/>
          <p:cNvPicPr/>
          <p:nvPr/>
        </p:nvPicPr>
        <p:blipFill>
          <a:blip r:embed="rId6" cstate="print"/>
          <a:srcRect/>
          <a:stretch>
            <a:fillRect/>
          </a:stretch>
        </p:blipFill>
        <p:spPr bwMode="auto">
          <a:xfrm>
            <a:off x="1295400" y="2362200"/>
            <a:ext cx="2590800" cy="2724150"/>
          </a:xfrm>
          <a:prstGeom prst="rect">
            <a:avLst/>
          </a:prstGeom>
          <a:noFill/>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ESENTER_VERSION" val="6"/>
  <p:tag name="ARTICULATE_PROJECT_CHECK" val="0"/>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1459</TotalTime>
  <Words>491</Words>
  <Application>Microsoft Office PowerPoint</Application>
  <PresentationFormat>On-screen Show (4:3)</PresentationFormat>
  <Paragraphs>78</Paragraphs>
  <Slides>9</Slides>
  <Notes>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2" baseType="lpstr">
      <vt:lpstr>Solstice</vt:lpstr>
      <vt:lpstr>Acrobat Document</vt:lpstr>
      <vt:lpstr>Chart</vt:lpstr>
      <vt:lpstr>UCOP Injuries and Corrective Measures Recap 2010</vt:lpstr>
      <vt:lpstr>2010 UCOP Injuries</vt:lpstr>
      <vt:lpstr>UCOP Job-Related Injuries  2003-2010</vt:lpstr>
      <vt:lpstr>Number of Injuries Per 100 Employees</vt:lpstr>
      <vt:lpstr>Slide 5</vt:lpstr>
      <vt:lpstr>Types of Injuries in 2010</vt:lpstr>
      <vt:lpstr>Steve has been sitting at his computer for many hours staring at the computer screen.  As you can see he is not in the best shape right now.  What should he do?</vt:lpstr>
      <vt:lpstr>This is what Rhoderick thinks…</vt:lpstr>
      <vt:lpstr>Help to Prevent Slips, Trips, and Falls</vt:lpstr>
    </vt:vector>
  </TitlesOfParts>
  <Company>UCOP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UCOP Injuries and Corrective Measures Recap 2011</dc:title>
  <dc:creator>khsi</dc:creator>
  <cp:lastModifiedBy>lwong</cp:lastModifiedBy>
  <cp:revision>25</cp:revision>
  <dcterms:created xsi:type="dcterms:W3CDTF">2011-02-02T17:27:45Z</dcterms:created>
  <dcterms:modified xsi:type="dcterms:W3CDTF">2011-03-09T21:31:14Z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GUID">
    <vt:lpwstr>CAF5117A-BC18-4896-B637-8948F42E51D4</vt:lpwstr>
  </property>
  <property fmtid="{D5CDD505-2E9C-101B-9397-08002B2CF9AE}" pid="4" name="ArticulatePath">
    <vt:lpwstr>UCOP Injuries and Corrective Measures Recap 2011</vt:lpwstr>
  </property>
  <property fmtid="{D5CDD505-2E9C-101B-9397-08002B2CF9AE}" pid="5" name="ArticulateProjectFull">
    <vt:lpwstr>C:\Documents and Settings\khsi\My Documents\UCOP Injuries and Corrective Measures Recap 2011.ppta</vt:lpwstr>
  </property>
</Properties>
</file>