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83" r:id="rId3"/>
    <p:sldId id="292" r:id="rId4"/>
    <p:sldId id="260" r:id="rId5"/>
    <p:sldId id="281" r:id="rId6"/>
    <p:sldId id="282" r:id="rId7"/>
    <p:sldId id="288" r:id="rId8"/>
    <p:sldId id="298" r:id="rId9"/>
    <p:sldId id="291" r:id="rId10"/>
    <p:sldId id="285" r:id="rId11"/>
    <p:sldId id="289" r:id="rId12"/>
    <p:sldId id="287" r:id="rId13"/>
    <p:sldId id="295" r:id="rId14"/>
    <p:sldId id="290" r:id="rId15"/>
    <p:sldId id="296" r:id="rId16"/>
    <p:sldId id="280" r:id="rId17"/>
    <p:sldId id="294" r:id="rId18"/>
    <p:sldId id="284" r:id="rId19"/>
    <p:sldId id="293" r:id="rId20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4" autoAdjust="0"/>
    <p:restoredTop sz="94628" autoAdjust="0"/>
  </p:normalViewPr>
  <p:slideViewPr>
    <p:cSldViewPr>
      <p:cViewPr varScale="1">
        <p:scale>
          <a:sx n="69" d="100"/>
          <a:sy n="69" d="100"/>
        </p:scale>
        <p:origin x="-5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5D22E-C026-42C9-B4DC-7944F66A152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>
            <a:off x="838200" y="533400"/>
            <a:ext cx="7467600" cy="3505200"/>
          </a:xfrm>
          <a:prstGeom prst="flowChartTerminator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302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en-US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71600" y="1752600"/>
            <a:ext cx="6340197" cy="2554545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0" b="1" cap="none" spc="0" dirty="0" smtClean="0">
                <a:ln w="57150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Arial Black" pitchFamily="34" charset="0"/>
              </a:rPr>
              <a:t>FEUD</a:t>
            </a:r>
            <a:endParaRPr lang="en-US" sz="16000" b="1" cap="none" spc="0" dirty="0">
              <a:ln w="57150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latin typeface="Arial Black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533400"/>
            <a:ext cx="8077200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50" dirty="0" smtClean="0">
                <a:ln w="1905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Freestyle Script" pitchFamily="66" charset="0"/>
              </a:rPr>
              <a:t>UCOP Family</a:t>
            </a:r>
            <a:endParaRPr lang="en-US" sz="15000" b="1" cap="none" spc="50" dirty="0">
              <a:ln w="1905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Freestyle Script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6519446"/>
            <a:ext cx="731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UNIVERSITY OF CALIFORNIA, OFFICE OF THE PRESIDENT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4400" y="4149566"/>
            <a:ext cx="73152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solidFill>
                  <a:schemeClr val="bg1"/>
                </a:solidFill>
              </a:rPr>
              <a:t>USE OF PORTABLE </a:t>
            </a:r>
          </a:p>
          <a:p>
            <a:pPr algn="ctr"/>
            <a:r>
              <a:rPr lang="en-US" sz="5000" b="1" dirty="0" smtClean="0">
                <a:solidFill>
                  <a:schemeClr val="bg1"/>
                </a:solidFill>
              </a:rPr>
              <a:t>FIRE EXTINGUISHERS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JULY 2011 SAFETY MEETING</a:t>
            </a:r>
          </a:p>
          <a:p>
            <a:pPr algn="ctr"/>
            <a:endParaRPr lang="en-US" sz="5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What are the different types 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of Fire Extinguishers?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2" name="Answer 3 (bottom)"/>
          <p:cNvGrpSpPr/>
          <p:nvPr/>
        </p:nvGrpSpPr>
        <p:grpSpPr>
          <a:xfrm>
            <a:off x="914400" y="4114800"/>
            <a:ext cx="5410200" cy="914400"/>
            <a:chOff x="914400" y="1600200"/>
            <a:chExt cx="3657600" cy="914400"/>
          </a:xfrm>
        </p:grpSpPr>
        <p:sp>
          <p:nvSpPr>
            <p:cNvPr id="33" name="Box 3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Box 3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Carbon Dioxide </a:t>
              </a:r>
            </a:p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(Red Color with no gauge)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3" name="Answer 2 (bottom)"/>
          <p:cNvGrpSpPr/>
          <p:nvPr/>
        </p:nvGrpSpPr>
        <p:grpSpPr>
          <a:xfrm>
            <a:off x="914400" y="3048000"/>
            <a:ext cx="5410200" cy="914400"/>
            <a:chOff x="914400" y="1600200"/>
            <a:chExt cx="3657600" cy="914400"/>
          </a:xfrm>
        </p:grpSpPr>
        <p:sp>
          <p:nvSpPr>
            <p:cNvPr id="27" name="Box 2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ox 2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Pressurized Water (Silver Color)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4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Multi-Purpose (Red Color)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6" name="Answer 3 (top)"/>
          <p:cNvGrpSpPr/>
          <p:nvPr/>
        </p:nvGrpSpPr>
        <p:grpSpPr>
          <a:xfrm>
            <a:off x="914400" y="4114800"/>
            <a:ext cx="5410200" cy="914400"/>
            <a:chOff x="3657600" y="533400"/>
            <a:chExt cx="5410200" cy="914400"/>
          </a:xfrm>
        </p:grpSpPr>
        <p:sp>
          <p:nvSpPr>
            <p:cNvPr id="44" name="Box 3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Box 3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Number 3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3</a:t>
              </a:r>
            </a:p>
          </p:txBody>
        </p:sp>
      </p:grpSp>
      <p:grpSp>
        <p:nvGrpSpPr>
          <p:cNvPr id="7" name="Answer 2 (top)"/>
          <p:cNvGrpSpPr/>
          <p:nvPr/>
        </p:nvGrpSpPr>
        <p:grpSpPr>
          <a:xfrm>
            <a:off x="914400" y="3048000"/>
            <a:ext cx="5410200" cy="914400"/>
            <a:chOff x="3657600" y="533400"/>
            <a:chExt cx="5410200" cy="914400"/>
          </a:xfrm>
        </p:grpSpPr>
        <p:sp>
          <p:nvSpPr>
            <p:cNvPr id="35" name="Box 2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Box 2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Number 2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2</a:t>
              </a:r>
            </a:p>
          </p:txBody>
        </p:sp>
      </p:grpSp>
      <p:grpSp>
        <p:nvGrpSpPr>
          <p:cNvPr id="9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64" grpId="0"/>
      <p:bldP spid="66" grpId="0"/>
      <p:bldP spid="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905000" y="1143000"/>
            <a:ext cx="7239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Multi-Purpose (Red Color) – Dry Chemical</a:t>
            </a:r>
          </a:p>
          <a:p>
            <a:pPr algn="ctr"/>
            <a:r>
              <a:rPr lang="en-US" sz="3000" i="1" dirty="0" smtClean="0"/>
              <a:t>ABC (Ammonium Phosphate) or</a:t>
            </a:r>
          </a:p>
          <a:p>
            <a:pPr algn="ctr"/>
            <a:r>
              <a:rPr lang="en-US" sz="3000" i="1" dirty="0" smtClean="0"/>
              <a:t>BC (Potassium Bicarbonate)</a:t>
            </a:r>
          </a:p>
          <a:p>
            <a:pPr algn="ctr"/>
            <a:endParaRPr lang="en-US" sz="3000" i="1" dirty="0"/>
          </a:p>
          <a:p>
            <a:pPr algn="ctr"/>
            <a:endParaRPr lang="en-US" sz="3000" dirty="0" smtClean="0"/>
          </a:p>
          <a:p>
            <a:pPr algn="ctr"/>
            <a:r>
              <a:rPr lang="en-US" sz="3000" b="1" dirty="0" smtClean="0"/>
              <a:t>Pressurized Water (Silver Color)</a:t>
            </a:r>
          </a:p>
          <a:p>
            <a:pPr algn="ctr"/>
            <a:r>
              <a:rPr lang="en-US" sz="3000" dirty="0" smtClean="0"/>
              <a:t>Type A Fire Only</a:t>
            </a:r>
          </a:p>
          <a:p>
            <a:pPr algn="ctr"/>
            <a:endParaRPr lang="en-US" sz="3000" dirty="0"/>
          </a:p>
          <a:p>
            <a:pPr algn="ctr"/>
            <a:endParaRPr lang="en-US" sz="3000" dirty="0" smtClean="0"/>
          </a:p>
          <a:p>
            <a:pPr algn="ctr"/>
            <a:r>
              <a:rPr lang="en-US" sz="3000" b="1" dirty="0" smtClean="0"/>
              <a:t>Carbon Dioxide (Red Color with No Gauge)</a:t>
            </a:r>
          </a:p>
          <a:p>
            <a:pPr algn="ctr"/>
            <a:r>
              <a:rPr lang="en-US" sz="3000" dirty="0" smtClean="0"/>
              <a:t>Type BC Fire Only</a:t>
            </a:r>
            <a:endParaRPr lang="en-US" sz="3000" dirty="0"/>
          </a:p>
        </p:txBody>
      </p:sp>
      <p:sp>
        <p:nvSpPr>
          <p:cNvPr id="10" name="Rectangle 9"/>
          <p:cNvSpPr/>
          <p:nvPr/>
        </p:nvSpPr>
        <p:spPr>
          <a:xfrm>
            <a:off x="0" y="762000"/>
            <a:ext cx="1676400" cy="60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650" name="Picture 2" descr="http://www.efireandsafety.com/images/10LB-ABC-ST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90600"/>
            <a:ext cx="842644" cy="1981200"/>
          </a:xfrm>
          <a:prstGeom prst="rect">
            <a:avLst/>
          </a:prstGeom>
          <a:noFill/>
        </p:spPr>
      </p:pic>
      <p:pic>
        <p:nvPicPr>
          <p:cNvPr id="27652" name="Picture 4" descr="http://www.cascadefire.com/images/209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048000"/>
            <a:ext cx="675249" cy="1828800"/>
          </a:xfrm>
          <a:prstGeom prst="rect">
            <a:avLst/>
          </a:prstGeom>
          <a:noFill/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4876800"/>
            <a:ext cx="1046073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" name="Question background"/>
          <p:cNvSpPr/>
          <p:nvPr/>
        </p:nvSpPr>
        <p:spPr>
          <a:xfrm>
            <a:off x="0" y="152400"/>
            <a:ext cx="9144000" cy="685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Types of Fire Extinguishers</a:t>
            </a:r>
            <a:endParaRPr lang="en-US" sz="3500" dirty="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When putting out a fire, make sure to aim at…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3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The base of the fire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6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64" grpId="0"/>
      <p:bldP spid="66" grpId="0"/>
      <p:bldP spid="6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Make sure to aim at the </a:t>
            </a:r>
            <a:r>
              <a:rPr lang="en-US" sz="3500" b="1" u="sng" dirty="0" smtClean="0">
                <a:latin typeface="Franklin Gothic Book" pitchFamily="34" charset="0"/>
              </a:rPr>
              <a:t>base of the flame</a:t>
            </a:r>
            <a:r>
              <a:rPr lang="en-US" sz="3500" dirty="0" smtClean="0">
                <a:latin typeface="Franklin Gothic Book" pitchFamily="34" charset="0"/>
              </a:rPr>
              <a:t>!</a:t>
            </a:r>
            <a:endParaRPr lang="en-US" sz="3500" dirty="0">
              <a:latin typeface="Franklin Gothic Book" pitchFamily="34" charset="0"/>
            </a:endParaRPr>
          </a:p>
        </p:txBody>
      </p:sp>
      <p:pic>
        <p:nvPicPr>
          <p:cNvPr id="33794" name="Picture 2" descr="http://www.sbcfd.net/Portals/62/Fig_5_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905000"/>
            <a:ext cx="6172200" cy="4457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dirty="0" smtClean="0">
                <a:latin typeface="Franklin Gothic Book" pitchFamily="34" charset="0"/>
              </a:rPr>
              <a:t>A fire extinguisher that is rated 2A:10 BC means it has a fire fighting capacity equivalent to:</a:t>
            </a:r>
            <a:endParaRPr lang="en-US" sz="3400" dirty="0">
              <a:latin typeface="Franklin Gothic Book" pitchFamily="34" charset="0"/>
            </a:endParaRPr>
          </a:p>
        </p:txBody>
      </p:sp>
      <p:grpSp>
        <p:nvGrpSpPr>
          <p:cNvPr id="2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2.5 Gallons of Water and 10 Square Feet for a BC Type Fire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3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64" grpId="0"/>
      <p:bldP spid="66" grpId="0"/>
      <p:bldP spid="6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Fire Extinguisher Capacity Rating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For a 2A:10 BC Extinguisher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1000" y="1828800"/>
            <a:ext cx="8458200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2A:10 BC – Recommended Capacity for Homes</a:t>
            </a:r>
          </a:p>
          <a:p>
            <a:endParaRPr lang="en-US" sz="3000" b="1" dirty="0"/>
          </a:p>
          <a:p>
            <a:r>
              <a:rPr lang="en-US" sz="2800" b="1" dirty="0" smtClean="0"/>
              <a:t>Number in Front of the “A”</a:t>
            </a:r>
          </a:p>
          <a:p>
            <a:r>
              <a:rPr lang="en-US" sz="2500" dirty="0" smtClean="0"/>
              <a:t>Equals to Equivalent Number of Units for 1.25 Gallons of Water</a:t>
            </a:r>
          </a:p>
          <a:p>
            <a:pPr algn="ctr"/>
            <a:r>
              <a:rPr lang="en-US" sz="2300" i="1" dirty="0" smtClean="0"/>
              <a:t>2A Equals 2.5 Gallons of Water </a:t>
            </a:r>
          </a:p>
          <a:p>
            <a:pPr algn="ctr"/>
            <a:r>
              <a:rPr lang="en-US" sz="2300" i="1" dirty="0" smtClean="0"/>
              <a:t>(2 x 1.25 Gallons = 2.5 Gallons)</a:t>
            </a:r>
          </a:p>
          <a:p>
            <a:endParaRPr lang="en-US" sz="2800" dirty="0"/>
          </a:p>
          <a:p>
            <a:r>
              <a:rPr lang="en-US" sz="2800" b="1" dirty="0" smtClean="0"/>
              <a:t>Number in Front of the “BC”</a:t>
            </a:r>
          </a:p>
          <a:p>
            <a:r>
              <a:rPr lang="en-US" sz="2500" dirty="0" smtClean="0"/>
              <a:t>Area in Sq. Ft. that a non-expert is able to extinguish a Class B or Class C Fire</a:t>
            </a:r>
          </a:p>
          <a:p>
            <a:pPr algn="ctr"/>
            <a:r>
              <a:rPr lang="en-US" sz="2300" i="1" dirty="0" smtClean="0"/>
              <a:t>10BC = 10 Square Feet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What does the acronym PASS stand for?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31" name="Answer 4 (bottom)"/>
          <p:cNvGrpSpPr/>
          <p:nvPr/>
        </p:nvGrpSpPr>
        <p:grpSpPr>
          <a:xfrm>
            <a:off x="914400" y="5181600"/>
            <a:ext cx="5410200" cy="914400"/>
            <a:chOff x="914400" y="1600200"/>
            <a:chExt cx="3657600" cy="914400"/>
          </a:xfrm>
        </p:grpSpPr>
        <p:sp>
          <p:nvSpPr>
            <p:cNvPr id="32" name="Box 4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Box 4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Sweep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2" name="Answer 3 (bottom)"/>
          <p:cNvGrpSpPr/>
          <p:nvPr/>
        </p:nvGrpSpPr>
        <p:grpSpPr>
          <a:xfrm>
            <a:off x="914400" y="4114800"/>
            <a:ext cx="5410200" cy="914400"/>
            <a:chOff x="914400" y="1600200"/>
            <a:chExt cx="3657600" cy="914400"/>
          </a:xfrm>
        </p:grpSpPr>
        <p:sp>
          <p:nvSpPr>
            <p:cNvPr id="33" name="Box 3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Box 3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Squeeze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3" name="Answer 2 (bottom)"/>
          <p:cNvGrpSpPr/>
          <p:nvPr/>
        </p:nvGrpSpPr>
        <p:grpSpPr>
          <a:xfrm>
            <a:off x="914400" y="3048000"/>
            <a:ext cx="5410200" cy="914400"/>
            <a:chOff x="914400" y="1600200"/>
            <a:chExt cx="3657600" cy="914400"/>
          </a:xfrm>
        </p:grpSpPr>
        <p:sp>
          <p:nvSpPr>
            <p:cNvPr id="27" name="Box 2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ox 2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Aim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4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Pull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37" name="Answer 4 (top)"/>
          <p:cNvGrpSpPr/>
          <p:nvPr/>
        </p:nvGrpSpPr>
        <p:grpSpPr>
          <a:xfrm>
            <a:off x="914400" y="5181600"/>
            <a:ext cx="5410200" cy="914400"/>
            <a:chOff x="3657600" y="533400"/>
            <a:chExt cx="5410200" cy="914400"/>
          </a:xfrm>
        </p:grpSpPr>
        <p:sp>
          <p:nvSpPr>
            <p:cNvPr id="43" name="Box 4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Box 4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Number 4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4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grpSp>
        <p:nvGrpSpPr>
          <p:cNvPr id="6" name="Answer 3 (top)"/>
          <p:cNvGrpSpPr/>
          <p:nvPr/>
        </p:nvGrpSpPr>
        <p:grpSpPr>
          <a:xfrm>
            <a:off x="914400" y="4114800"/>
            <a:ext cx="5410200" cy="914400"/>
            <a:chOff x="3657600" y="533400"/>
            <a:chExt cx="5410200" cy="914400"/>
          </a:xfrm>
        </p:grpSpPr>
        <p:sp>
          <p:nvSpPr>
            <p:cNvPr id="44" name="Box 3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Box 3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Number 3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3</a:t>
              </a:r>
            </a:p>
          </p:txBody>
        </p:sp>
      </p:grpSp>
      <p:grpSp>
        <p:nvGrpSpPr>
          <p:cNvPr id="7" name="Answer 2 (top)"/>
          <p:cNvGrpSpPr/>
          <p:nvPr/>
        </p:nvGrpSpPr>
        <p:grpSpPr>
          <a:xfrm>
            <a:off x="914400" y="3048000"/>
            <a:ext cx="5410200" cy="914400"/>
            <a:chOff x="3657600" y="533400"/>
            <a:chExt cx="5410200" cy="914400"/>
          </a:xfrm>
        </p:grpSpPr>
        <p:sp>
          <p:nvSpPr>
            <p:cNvPr id="35" name="Box 2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Box 2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Number 2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2</a:t>
              </a:r>
            </a:p>
          </p:txBody>
        </p:sp>
      </p:grpSp>
      <p:grpSp>
        <p:nvGrpSpPr>
          <p:cNvPr id="9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How to Use a Fire Extinguisher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Remember “PASS”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1000" y="1828800"/>
            <a:ext cx="8458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Stand 6 to 8 ft away</a:t>
            </a:r>
          </a:p>
          <a:p>
            <a:endParaRPr lang="en-US" sz="3000" dirty="0"/>
          </a:p>
          <a:p>
            <a:r>
              <a:rPr lang="en-US" sz="3000" dirty="0" smtClean="0"/>
              <a:t>P:	Pull the Pin</a:t>
            </a:r>
          </a:p>
          <a:p>
            <a:r>
              <a:rPr lang="en-US" sz="3000" dirty="0" smtClean="0"/>
              <a:t>A:	Aim at the Base of the Flame</a:t>
            </a:r>
          </a:p>
          <a:p>
            <a:r>
              <a:rPr lang="en-US" sz="3000" dirty="0" smtClean="0"/>
              <a:t>S:	Squeeze the Handle</a:t>
            </a:r>
          </a:p>
          <a:p>
            <a:r>
              <a:rPr lang="en-US" sz="3000" dirty="0" smtClean="0"/>
              <a:t>S:	Sweep from Side to Side</a:t>
            </a:r>
          </a:p>
          <a:p>
            <a:pPr algn="ctr"/>
            <a:endParaRPr lang="en-US" sz="3000" dirty="0"/>
          </a:p>
          <a:p>
            <a:pPr algn="ctr"/>
            <a:r>
              <a:rPr lang="en-US" sz="3000" b="1" dirty="0" smtClean="0"/>
              <a:t>Step Backwards When Done – Never Turn Your Back Towards an Extinguished Fire!</a:t>
            </a:r>
            <a:endParaRPr lang="en-US" sz="3000" b="1" u="sng" dirty="0" smtClean="0"/>
          </a:p>
        </p:txBody>
      </p:sp>
      <p:pic>
        <p:nvPicPr>
          <p:cNvPr id="28674" name="Picture 2" descr="http://www.osha.gov/SLTC/etools/evacuation/images/p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1905000"/>
            <a:ext cx="2809875" cy="2828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Name actions you should take when 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you see a fire.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2" name="Answer 4 (bottom)"/>
          <p:cNvGrpSpPr/>
          <p:nvPr/>
        </p:nvGrpSpPr>
        <p:grpSpPr>
          <a:xfrm>
            <a:off x="914400" y="5181600"/>
            <a:ext cx="5410200" cy="914400"/>
            <a:chOff x="914400" y="1600200"/>
            <a:chExt cx="3657600" cy="914400"/>
          </a:xfrm>
        </p:grpSpPr>
        <p:sp>
          <p:nvSpPr>
            <p:cNvPr id="32" name="Box 4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Box 4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Use a fire extinguisher to put out fire (if small and contained)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3" name="Answer 3 (bottom)"/>
          <p:cNvGrpSpPr/>
          <p:nvPr/>
        </p:nvGrpSpPr>
        <p:grpSpPr>
          <a:xfrm>
            <a:off x="914400" y="4114800"/>
            <a:ext cx="5410200" cy="914400"/>
            <a:chOff x="914400" y="1600200"/>
            <a:chExt cx="3657600" cy="914400"/>
          </a:xfrm>
        </p:grpSpPr>
        <p:sp>
          <p:nvSpPr>
            <p:cNvPr id="33" name="Box 3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Box 3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Call 911 and report the fire incident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4" name="Answer 2 (bottom)"/>
          <p:cNvGrpSpPr/>
          <p:nvPr/>
        </p:nvGrpSpPr>
        <p:grpSpPr>
          <a:xfrm>
            <a:off x="914400" y="3048000"/>
            <a:ext cx="5410200" cy="914400"/>
            <a:chOff x="914400" y="1600200"/>
            <a:chExt cx="3657600" cy="914400"/>
          </a:xfrm>
        </p:grpSpPr>
        <p:sp>
          <p:nvSpPr>
            <p:cNvPr id="27" name="Box 2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ox 2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Evacuate the building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6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Activate a fire alarm system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7" name="Answer 4 (top)"/>
          <p:cNvGrpSpPr/>
          <p:nvPr/>
        </p:nvGrpSpPr>
        <p:grpSpPr>
          <a:xfrm>
            <a:off x="914400" y="5181600"/>
            <a:ext cx="5410200" cy="914400"/>
            <a:chOff x="3657600" y="533400"/>
            <a:chExt cx="5410200" cy="914400"/>
          </a:xfrm>
        </p:grpSpPr>
        <p:sp>
          <p:nvSpPr>
            <p:cNvPr id="43" name="Box 4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Box 4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Number 4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4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grpSp>
        <p:nvGrpSpPr>
          <p:cNvPr id="9" name="Answer 3 (top)"/>
          <p:cNvGrpSpPr/>
          <p:nvPr/>
        </p:nvGrpSpPr>
        <p:grpSpPr>
          <a:xfrm>
            <a:off x="914400" y="4114800"/>
            <a:ext cx="5410200" cy="914400"/>
            <a:chOff x="3657600" y="533400"/>
            <a:chExt cx="5410200" cy="914400"/>
          </a:xfrm>
        </p:grpSpPr>
        <p:sp>
          <p:nvSpPr>
            <p:cNvPr id="44" name="Box 3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Box 3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Number 3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3</a:t>
              </a:r>
            </a:p>
          </p:txBody>
        </p:sp>
      </p:grpSp>
      <p:grpSp>
        <p:nvGrpSpPr>
          <p:cNvPr id="10" name="Answer 2 (top)"/>
          <p:cNvGrpSpPr/>
          <p:nvPr/>
        </p:nvGrpSpPr>
        <p:grpSpPr>
          <a:xfrm>
            <a:off x="914400" y="3048000"/>
            <a:ext cx="5410200" cy="914400"/>
            <a:chOff x="3657600" y="533400"/>
            <a:chExt cx="5410200" cy="914400"/>
          </a:xfrm>
        </p:grpSpPr>
        <p:sp>
          <p:nvSpPr>
            <p:cNvPr id="35" name="Box 2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Box 2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Number 2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2</a:t>
              </a:r>
            </a:p>
          </p:txBody>
        </p:sp>
      </p:grpSp>
      <p:grpSp>
        <p:nvGrpSpPr>
          <p:cNvPr id="11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You are NOT Required to Use a 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Fire Extinguisher on a Fire.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4800" y="18288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Your Responsibilities in a Fire Situation:</a:t>
            </a:r>
          </a:p>
          <a:p>
            <a:pPr>
              <a:buFontTx/>
              <a:buChar char="-"/>
            </a:pPr>
            <a:r>
              <a:rPr lang="en-US" sz="3000" dirty="0" smtClean="0"/>
              <a:t> Recognize a Fire Condition</a:t>
            </a:r>
          </a:p>
          <a:p>
            <a:pPr>
              <a:buFontTx/>
              <a:buChar char="-"/>
            </a:pPr>
            <a:r>
              <a:rPr lang="en-US" sz="3000" dirty="0" smtClean="0"/>
              <a:t> Activate the Fire Alarm System</a:t>
            </a:r>
          </a:p>
          <a:p>
            <a:pPr>
              <a:buFontTx/>
              <a:buChar char="-"/>
            </a:pPr>
            <a:r>
              <a:rPr lang="en-US" sz="3000" dirty="0"/>
              <a:t> </a:t>
            </a:r>
            <a:r>
              <a:rPr lang="en-US" sz="3000" dirty="0" smtClean="0"/>
              <a:t>Evacuate the Building</a:t>
            </a:r>
          </a:p>
          <a:p>
            <a:pPr>
              <a:buFontTx/>
              <a:buChar char="-"/>
            </a:pPr>
            <a:r>
              <a:rPr lang="en-US" sz="3000" dirty="0"/>
              <a:t> </a:t>
            </a:r>
            <a:r>
              <a:rPr lang="en-US" sz="3000" dirty="0" smtClean="0"/>
              <a:t>Call 9-911 to Report the Fire </a:t>
            </a:r>
            <a:r>
              <a:rPr lang="en-US" sz="3000" dirty="0" smtClean="0"/>
              <a:t>Condition</a:t>
            </a:r>
          </a:p>
          <a:p>
            <a:pPr>
              <a:buFontTx/>
              <a:buChar char="-"/>
            </a:pPr>
            <a:r>
              <a:rPr lang="en-US" sz="3000" smtClean="0"/>
              <a:t> </a:t>
            </a:r>
            <a:r>
              <a:rPr lang="en-US" sz="3000" smtClean="0"/>
              <a:t>Prior </a:t>
            </a:r>
            <a:r>
              <a:rPr lang="en-US" sz="3000" dirty="0" smtClean="0"/>
              <a:t>to use:  Make sure the fire extinguisher is fully charged and the needle is the green area.</a:t>
            </a:r>
            <a:endParaRPr lang="en-US" sz="3000" dirty="0" smtClean="0"/>
          </a:p>
          <a:p>
            <a:pPr algn="ctr"/>
            <a:endParaRPr lang="en-US" sz="3000" dirty="0"/>
          </a:p>
          <a:p>
            <a:pPr algn="ctr"/>
            <a:r>
              <a:rPr lang="en-US" sz="3000" b="1" dirty="0" smtClean="0"/>
              <a:t>Remember you are not a Trained Firefighter.</a:t>
            </a:r>
          </a:p>
          <a:p>
            <a:pPr algn="ctr"/>
            <a:r>
              <a:rPr lang="en-US" sz="3000" b="1" u="sng" dirty="0" smtClean="0"/>
              <a:t>YOU SHOULD NEVER PUT YOUR LIFE IN DANGER!</a:t>
            </a:r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1905000"/>
            <a:ext cx="2286000" cy="2310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Annual portable fire extinguisher training is required because…?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3" name="Answer 2 (bottom)"/>
          <p:cNvGrpSpPr/>
          <p:nvPr/>
        </p:nvGrpSpPr>
        <p:grpSpPr>
          <a:xfrm>
            <a:off x="914400" y="3048000"/>
            <a:ext cx="5410200" cy="914400"/>
            <a:chOff x="914400" y="1600200"/>
            <a:chExt cx="3657600" cy="914400"/>
          </a:xfrm>
        </p:grpSpPr>
        <p:sp>
          <p:nvSpPr>
            <p:cNvPr id="27" name="Box 2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ox 2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You are expected to use a fire extinguisher at work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4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Cal/OSHA regulations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7" name="Answer 2 (top)"/>
          <p:cNvGrpSpPr/>
          <p:nvPr/>
        </p:nvGrpSpPr>
        <p:grpSpPr>
          <a:xfrm>
            <a:off x="914400" y="3048000"/>
            <a:ext cx="5410200" cy="914400"/>
            <a:chOff x="3657600" y="533400"/>
            <a:chExt cx="5410200" cy="914400"/>
          </a:xfrm>
        </p:grpSpPr>
        <p:sp>
          <p:nvSpPr>
            <p:cNvPr id="35" name="Box 2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Box 2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Number 2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2</a:t>
              </a:r>
            </a:p>
          </p:txBody>
        </p:sp>
      </p:grpSp>
      <p:grpSp>
        <p:nvGrpSpPr>
          <p:cNvPr id="9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64" grpId="0"/>
      <p:bldP spid="66" grpId="0"/>
      <p:bldP spid="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Fire Extinguisher Use</a:t>
            </a:r>
            <a:endParaRPr lang="en-US" sz="3500" dirty="0">
              <a:latin typeface="Franklin Gothic Book" pitchFamily="34" charset="0"/>
            </a:endParaRPr>
          </a:p>
        </p:txBody>
      </p:sp>
      <p:pic>
        <p:nvPicPr>
          <p:cNvPr id="30722" name="Picture 2" descr="http://www.oshamanual.com/t/cal_osha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1981200"/>
            <a:ext cx="1828800" cy="18288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" y="2057400"/>
            <a:ext cx="6248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Annual Refresher Training for Use of Portable Fire Extinguisher</a:t>
            </a:r>
          </a:p>
          <a:p>
            <a:pPr algn="ctr"/>
            <a:r>
              <a:rPr lang="en-US" sz="3000" i="1" dirty="0" smtClean="0"/>
              <a:t>Cal/OSHA Safety Training Requirement</a:t>
            </a:r>
          </a:p>
          <a:p>
            <a:pPr algn="ctr"/>
            <a:endParaRPr lang="en-US" sz="3000" i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533400" y="4572000"/>
            <a:ext cx="86106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Review:</a:t>
            </a:r>
          </a:p>
          <a:p>
            <a:r>
              <a:rPr lang="en-US" sz="2500" dirty="0" smtClean="0"/>
              <a:t>1) General Principles for Fire Extinguisher Use</a:t>
            </a:r>
          </a:p>
          <a:p>
            <a:r>
              <a:rPr lang="en-US" sz="2500" dirty="0" smtClean="0"/>
              <a:t>2) Guidelines on When to Use a Portable Fire Extinguisher</a:t>
            </a:r>
          </a:p>
          <a:p>
            <a:pPr algn="ctr"/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Name examples of Type A:  Combustible Material fires.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3" name="Answer 3 (bottom)"/>
          <p:cNvGrpSpPr/>
          <p:nvPr/>
        </p:nvGrpSpPr>
        <p:grpSpPr>
          <a:xfrm>
            <a:off x="914400" y="4114800"/>
            <a:ext cx="5410200" cy="914400"/>
            <a:chOff x="914400" y="1600200"/>
            <a:chExt cx="3657600" cy="914400"/>
          </a:xfrm>
        </p:grpSpPr>
        <p:sp>
          <p:nvSpPr>
            <p:cNvPr id="33" name="Box 3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Box 3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>
                  <a:latin typeface="Franklin Gothic Book" pitchFamily="34" charset="0"/>
                </a:rPr>
                <a:t>Cloth</a:t>
              </a:r>
              <a:endParaRPr lang="en-US" sz="3600" b="1" dirty="0">
                <a:latin typeface="Franklin Gothic Book" pitchFamily="34" charset="0"/>
              </a:endParaRPr>
            </a:p>
          </p:txBody>
        </p:sp>
      </p:grpSp>
      <p:grpSp>
        <p:nvGrpSpPr>
          <p:cNvPr id="4" name="Answer 2 (bottom)"/>
          <p:cNvGrpSpPr/>
          <p:nvPr/>
        </p:nvGrpSpPr>
        <p:grpSpPr>
          <a:xfrm>
            <a:off x="914400" y="3048000"/>
            <a:ext cx="5410200" cy="914400"/>
            <a:chOff x="914400" y="1600200"/>
            <a:chExt cx="3657600" cy="914400"/>
          </a:xfrm>
        </p:grpSpPr>
        <p:sp>
          <p:nvSpPr>
            <p:cNvPr id="27" name="Box 2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ox 2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>
                  <a:latin typeface="Franklin Gothic Book" pitchFamily="34" charset="0"/>
                </a:rPr>
                <a:t>Wood</a:t>
              </a:r>
              <a:endParaRPr lang="en-US" sz="3600" b="1" dirty="0">
                <a:latin typeface="Franklin Gothic Book" pitchFamily="34" charset="0"/>
              </a:endParaRPr>
            </a:p>
          </p:txBody>
        </p:sp>
      </p:grpSp>
      <p:grpSp>
        <p:nvGrpSpPr>
          <p:cNvPr id="6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>
                  <a:latin typeface="Franklin Gothic Book" pitchFamily="34" charset="0"/>
                </a:rPr>
                <a:t>Paper</a:t>
              </a:r>
              <a:endParaRPr lang="en-US" sz="3600" b="1" dirty="0">
                <a:latin typeface="Franklin Gothic Book" pitchFamily="34" charset="0"/>
              </a:endParaRPr>
            </a:p>
          </p:txBody>
        </p:sp>
      </p:grpSp>
      <p:grpSp>
        <p:nvGrpSpPr>
          <p:cNvPr id="43" name="Answer 3 (top)"/>
          <p:cNvGrpSpPr/>
          <p:nvPr/>
        </p:nvGrpSpPr>
        <p:grpSpPr>
          <a:xfrm>
            <a:off x="914400" y="4114800"/>
            <a:ext cx="5410200" cy="914400"/>
            <a:chOff x="3657600" y="533400"/>
            <a:chExt cx="5410200" cy="914400"/>
          </a:xfrm>
        </p:grpSpPr>
        <p:sp>
          <p:nvSpPr>
            <p:cNvPr id="44" name="Box 3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Box 3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Number 3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3</a:t>
              </a:r>
            </a:p>
          </p:txBody>
        </p:sp>
      </p:grpSp>
      <p:grpSp>
        <p:nvGrpSpPr>
          <p:cNvPr id="32" name="Answer 2 (top)"/>
          <p:cNvGrpSpPr/>
          <p:nvPr/>
        </p:nvGrpSpPr>
        <p:grpSpPr>
          <a:xfrm>
            <a:off x="914400" y="3048000"/>
            <a:ext cx="5410200" cy="914400"/>
            <a:chOff x="3657600" y="533400"/>
            <a:chExt cx="5410200" cy="914400"/>
          </a:xfrm>
        </p:grpSpPr>
        <p:sp>
          <p:nvSpPr>
            <p:cNvPr id="35" name="Box 2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Box 2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Number 2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2</a:t>
              </a:r>
            </a:p>
          </p:txBody>
        </p:sp>
      </p:grpSp>
      <p:grpSp>
        <p:nvGrpSpPr>
          <p:cNvPr id="11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64" grpId="0"/>
      <p:bldP spid="66" grpId="0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Name examples of Type B:  Combustible Material fires.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2" name="Answer 4 (bottom)"/>
          <p:cNvGrpSpPr/>
          <p:nvPr/>
        </p:nvGrpSpPr>
        <p:grpSpPr>
          <a:xfrm>
            <a:off x="914400" y="5181600"/>
            <a:ext cx="5410200" cy="914400"/>
            <a:chOff x="914400" y="1600200"/>
            <a:chExt cx="3657600" cy="914400"/>
          </a:xfrm>
        </p:grpSpPr>
        <p:sp>
          <p:nvSpPr>
            <p:cNvPr id="32" name="Box 4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Box 4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Grease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3" name="Answer 3 (bottom)"/>
          <p:cNvGrpSpPr/>
          <p:nvPr/>
        </p:nvGrpSpPr>
        <p:grpSpPr>
          <a:xfrm>
            <a:off x="914400" y="4114800"/>
            <a:ext cx="5410200" cy="914400"/>
            <a:chOff x="914400" y="1600200"/>
            <a:chExt cx="3657600" cy="914400"/>
          </a:xfrm>
        </p:grpSpPr>
        <p:sp>
          <p:nvSpPr>
            <p:cNvPr id="33" name="Box 3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Box 3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Paint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4" name="Answer 2 (bottom)"/>
          <p:cNvGrpSpPr/>
          <p:nvPr/>
        </p:nvGrpSpPr>
        <p:grpSpPr>
          <a:xfrm>
            <a:off x="914400" y="3048000"/>
            <a:ext cx="5410200" cy="914400"/>
            <a:chOff x="914400" y="1600200"/>
            <a:chExt cx="3657600" cy="914400"/>
          </a:xfrm>
        </p:grpSpPr>
        <p:sp>
          <p:nvSpPr>
            <p:cNvPr id="27" name="Box 2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ox 2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Oil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6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Chemicals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7" name="Answer 4 (top)"/>
          <p:cNvGrpSpPr/>
          <p:nvPr/>
        </p:nvGrpSpPr>
        <p:grpSpPr>
          <a:xfrm>
            <a:off x="914400" y="5181600"/>
            <a:ext cx="5410200" cy="914400"/>
            <a:chOff x="3657600" y="533400"/>
            <a:chExt cx="5410200" cy="914400"/>
          </a:xfrm>
        </p:grpSpPr>
        <p:sp>
          <p:nvSpPr>
            <p:cNvPr id="43" name="Box 4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Box 4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Number 4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4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grpSp>
        <p:nvGrpSpPr>
          <p:cNvPr id="9" name="Answer 3 (top)"/>
          <p:cNvGrpSpPr/>
          <p:nvPr/>
        </p:nvGrpSpPr>
        <p:grpSpPr>
          <a:xfrm>
            <a:off x="914400" y="4114800"/>
            <a:ext cx="5410200" cy="914400"/>
            <a:chOff x="3657600" y="533400"/>
            <a:chExt cx="5410200" cy="914400"/>
          </a:xfrm>
        </p:grpSpPr>
        <p:sp>
          <p:nvSpPr>
            <p:cNvPr id="44" name="Box 3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Box 3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Number 3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3</a:t>
              </a:r>
            </a:p>
          </p:txBody>
        </p:sp>
      </p:grpSp>
      <p:grpSp>
        <p:nvGrpSpPr>
          <p:cNvPr id="10" name="Answer 2 (top)"/>
          <p:cNvGrpSpPr/>
          <p:nvPr/>
        </p:nvGrpSpPr>
        <p:grpSpPr>
          <a:xfrm>
            <a:off x="914400" y="3048000"/>
            <a:ext cx="5410200" cy="914400"/>
            <a:chOff x="3657600" y="533400"/>
            <a:chExt cx="5410200" cy="914400"/>
          </a:xfrm>
        </p:grpSpPr>
        <p:sp>
          <p:nvSpPr>
            <p:cNvPr id="35" name="Box 2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Box 2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Number 2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2</a:t>
              </a:r>
            </a:p>
          </p:txBody>
        </p:sp>
      </p:grpSp>
      <p:grpSp>
        <p:nvGrpSpPr>
          <p:cNvPr id="11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Name most common examples of Type C:  Energized Electrical Equipment fires.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2" name="Answer 3 (bottom)"/>
          <p:cNvGrpSpPr/>
          <p:nvPr/>
        </p:nvGrpSpPr>
        <p:grpSpPr>
          <a:xfrm>
            <a:off x="914400" y="4114800"/>
            <a:ext cx="5410200" cy="914400"/>
            <a:chOff x="914400" y="1600200"/>
            <a:chExt cx="3657600" cy="914400"/>
          </a:xfrm>
        </p:grpSpPr>
        <p:sp>
          <p:nvSpPr>
            <p:cNvPr id="33" name="Box 3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Box 3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Plugs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3" name="Answer 2 (bottom)"/>
          <p:cNvGrpSpPr/>
          <p:nvPr/>
        </p:nvGrpSpPr>
        <p:grpSpPr>
          <a:xfrm>
            <a:off x="914400" y="3048000"/>
            <a:ext cx="5410200" cy="914400"/>
            <a:chOff x="914400" y="1600200"/>
            <a:chExt cx="3657600" cy="914400"/>
          </a:xfrm>
        </p:grpSpPr>
        <p:sp>
          <p:nvSpPr>
            <p:cNvPr id="27" name="Box 2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ox 2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Electrical Wiring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4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Appliances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6" name="Answer 3 (top)"/>
          <p:cNvGrpSpPr/>
          <p:nvPr/>
        </p:nvGrpSpPr>
        <p:grpSpPr>
          <a:xfrm>
            <a:off x="914400" y="4114800"/>
            <a:ext cx="5410200" cy="914400"/>
            <a:chOff x="3657600" y="533400"/>
            <a:chExt cx="5410200" cy="914400"/>
          </a:xfrm>
        </p:grpSpPr>
        <p:sp>
          <p:nvSpPr>
            <p:cNvPr id="44" name="Box 3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Box 3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Number 3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3</a:t>
              </a:r>
            </a:p>
          </p:txBody>
        </p:sp>
      </p:grpSp>
      <p:grpSp>
        <p:nvGrpSpPr>
          <p:cNvPr id="7" name="Answer 2 (top)"/>
          <p:cNvGrpSpPr/>
          <p:nvPr/>
        </p:nvGrpSpPr>
        <p:grpSpPr>
          <a:xfrm>
            <a:off x="914400" y="3048000"/>
            <a:ext cx="5410200" cy="914400"/>
            <a:chOff x="3657600" y="533400"/>
            <a:chExt cx="5410200" cy="914400"/>
          </a:xfrm>
        </p:grpSpPr>
        <p:sp>
          <p:nvSpPr>
            <p:cNvPr id="35" name="Box 2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Box 2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Number 2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2</a:t>
              </a:r>
            </a:p>
          </p:txBody>
        </p:sp>
      </p:grpSp>
      <p:grpSp>
        <p:nvGrpSpPr>
          <p:cNvPr id="9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64" grpId="0"/>
      <p:bldP spid="66" grpId="0"/>
      <p:bldP spid="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Major Types of Fires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0" y="1752600"/>
            <a:ext cx="4572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/>
              <a:t>Type A:  </a:t>
            </a:r>
          </a:p>
          <a:p>
            <a:pPr algn="ctr"/>
            <a:r>
              <a:rPr lang="en-US" sz="3000" dirty="0" smtClean="0"/>
              <a:t>Combustible Materials</a:t>
            </a:r>
          </a:p>
          <a:p>
            <a:pPr algn="ctr"/>
            <a:endParaRPr lang="en-US" sz="3000" dirty="0"/>
          </a:p>
          <a:p>
            <a:pPr algn="ctr"/>
            <a:r>
              <a:rPr lang="en-US" sz="3000" dirty="0" smtClean="0"/>
              <a:t>Type B:  Flammable/Combustible Liquids</a:t>
            </a:r>
          </a:p>
          <a:p>
            <a:pPr algn="ctr"/>
            <a:endParaRPr lang="en-US" sz="3000" dirty="0"/>
          </a:p>
          <a:p>
            <a:pPr algn="ctr"/>
            <a:r>
              <a:rPr lang="en-US" sz="3000" dirty="0" smtClean="0"/>
              <a:t>Type C:  </a:t>
            </a:r>
          </a:p>
          <a:p>
            <a:pPr algn="ctr"/>
            <a:r>
              <a:rPr lang="en-US" sz="3000" dirty="0" smtClean="0"/>
              <a:t>Energized Electrical Equipment</a:t>
            </a:r>
          </a:p>
          <a:p>
            <a:pPr algn="ctr"/>
            <a:endParaRPr lang="en-US" sz="3000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222" y="2667000"/>
            <a:ext cx="417692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Name the conditions when use of a fire 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extinguisher is appropriate.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2" name="Answer 4 (bottom)"/>
          <p:cNvGrpSpPr/>
          <p:nvPr/>
        </p:nvGrpSpPr>
        <p:grpSpPr>
          <a:xfrm>
            <a:off x="914400" y="5181600"/>
            <a:ext cx="5410200" cy="914400"/>
            <a:chOff x="914400" y="1600200"/>
            <a:chExt cx="3657600" cy="914400"/>
          </a:xfrm>
        </p:grpSpPr>
        <p:sp>
          <p:nvSpPr>
            <p:cNvPr id="32" name="Box 4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Box 4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Safe Egress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3" name="Answer 3 (bottom)"/>
          <p:cNvGrpSpPr/>
          <p:nvPr/>
        </p:nvGrpSpPr>
        <p:grpSpPr>
          <a:xfrm>
            <a:off x="914400" y="4114800"/>
            <a:ext cx="5410200" cy="914400"/>
            <a:chOff x="914400" y="1600200"/>
            <a:chExt cx="3657600" cy="914400"/>
          </a:xfrm>
        </p:grpSpPr>
        <p:sp>
          <p:nvSpPr>
            <p:cNvPr id="33" name="Box 3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Box 3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You are properly trained and can </a:t>
              </a:r>
            </a:p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confidently operate it effectively</a:t>
              </a:r>
            </a:p>
          </p:txBody>
        </p:sp>
      </p:grpSp>
      <p:grpSp>
        <p:nvGrpSpPr>
          <p:cNvPr id="4" name="Answer 2 (bottom)"/>
          <p:cNvGrpSpPr/>
          <p:nvPr/>
        </p:nvGrpSpPr>
        <p:grpSpPr>
          <a:xfrm>
            <a:off x="914400" y="3048000"/>
            <a:ext cx="5410200" cy="914400"/>
            <a:chOff x="914400" y="1600200"/>
            <a:chExt cx="3657600" cy="914400"/>
          </a:xfrm>
        </p:grpSpPr>
        <p:sp>
          <p:nvSpPr>
            <p:cNvPr id="27" name="Box 2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ox 2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Extinguisher rated for type of fire</a:t>
              </a:r>
            </a:p>
          </p:txBody>
        </p:sp>
      </p:grpSp>
      <p:grpSp>
        <p:nvGrpSpPr>
          <p:cNvPr id="6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Fire is small and contained</a:t>
              </a:r>
            </a:p>
          </p:txBody>
        </p:sp>
      </p:grpSp>
      <p:grpSp>
        <p:nvGrpSpPr>
          <p:cNvPr id="7" name="Answer 4 (top)"/>
          <p:cNvGrpSpPr/>
          <p:nvPr/>
        </p:nvGrpSpPr>
        <p:grpSpPr>
          <a:xfrm>
            <a:off x="914400" y="5181600"/>
            <a:ext cx="5410200" cy="914400"/>
            <a:chOff x="3657600" y="533400"/>
            <a:chExt cx="5410200" cy="914400"/>
          </a:xfrm>
        </p:grpSpPr>
        <p:sp>
          <p:nvSpPr>
            <p:cNvPr id="43" name="Box 4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Box 4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Number 4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4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grpSp>
        <p:nvGrpSpPr>
          <p:cNvPr id="9" name="Answer 3 (top)"/>
          <p:cNvGrpSpPr/>
          <p:nvPr/>
        </p:nvGrpSpPr>
        <p:grpSpPr>
          <a:xfrm>
            <a:off x="914400" y="4114800"/>
            <a:ext cx="5410200" cy="914400"/>
            <a:chOff x="3657600" y="533400"/>
            <a:chExt cx="5410200" cy="914400"/>
          </a:xfrm>
        </p:grpSpPr>
        <p:sp>
          <p:nvSpPr>
            <p:cNvPr id="44" name="Box 3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Box 3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Number 3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3</a:t>
              </a:r>
            </a:p>
          </p:txBody>
        </p:sp>
      </p:grpSp>
      <p:grpSp>
        <p:nvGrpSpPr>
          <p:cNvPr id="10" name="Answer 2 (top)"/>
          <p:cNvGrpSpPr/>
          <p:nvPr/>
        </p:nvGrpSpPr>
        <p:grpSpPr>
          <a:xfrm>
            <a:off x="914400" y="3048000"/>
            <a:ext cx="5410200" cy="914400"/>
            <a:chOff x="3657600" y="533400"/>
            <a:chExt cx="5410200" cy="914400"/>
          </a:xfrm>
        </p:grpSpPr>
        <p:sp>
          <p:nvSpPr>
            <p:cNvPr id="35" name="Box 2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Box 2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Number 2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2</a:t>
              </a:r>
            </a:p>
          </p:txBody>
        </p:sp>
      </p:grpSp>
      <p:grpSp>
        <p:nvGrpSpPr>
          <p:cNvPr id="11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When to Use a Fire Extinguisher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2000" y="1828800"/>
            <a:ext cx="7620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- Small &amp; Contained</a:t>
            </a:r>
            <a:endParaRPr lang="en-US" sz="3000" dirty="0"/>
          </a:p>
          <a:p>
            <a:r>
              <a:rPr lang="en-US" sz="3000" dirty="0" smtClean="0"/>
              <a:t>- Safe Escape Route Behind You</a:t>
            </a:r>
            <a:endParaRPr lang="en-US" sz="3000" dirty="0"/>
          </a:p>
          <a:p>
            <a:pPr>
              <a:buFontTx/>
              <a:buChar char="-"/>
            </a:pPr>
            <a:r>
              <a:rPr lang="en-US" sz="3000" dirty="0" smtClean="0"/>
              <a:t> Extinguisher Rated for Type of Fire You Are   </a:t>
            </a:r>
          </a:p>
          <a:p>
            <a:r>
              <a:rPr lang="en-US" sz="3000" dirty="0"/>
              <a:t> </a:t>
            </a:r>
            <a:r>
              <a:rPr lang="en-US" sz="3000" dirty="0" smtClean="0"/>
              <a:t> Fighting</a:t>
            </a:r>
            <a:endParaRPr lang="en-US" sz="3000" dirty="0"/>
          </a:p>
          <a:p>
            <a:pPr>
              <a:buFontTx/>
              <a:buChar char="-"/>
            </a:pPr>
            <a:r>
              <a:rPr lang="en-US" sz="3000" dirty="0" smtClean="0"/>
              <a:t> Trained in Use &amp; Confident You Can Operate it </a:t>
            </a:r>
          </a:p>
          <a:p>
            <a:r>
              <a:rPr lang="en-US" sz="3000" dirty="0" smtClean="0"/>
              <a:t>  Effectively</a:t>
            </a:r>
          </a:p>
          <a:p>
            <a:pPr algn="ctr"/>
            <a:endParaRPr lang="en-US" sz="3000" dirty="0"/>
          </a:p>
          <a:p>
            <a:pPr algn="ctr"/>
            <a:r>
              <a:rPr lang="en-US" sz="3000" b="1" dirty="0" smtClean="0"/>
              <a:t>SLIGHTEST DOUBT – DON’T!  </a:t>
            </a:r>
            <a:r>
              <a:rPr lang="en-US" sz="3000" b="1" u="sng" dirty="0" smtClean="0"/>
              <a:t>Get Out.  Close the Door to Slow the Spread of the Fire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bg1">
                <a:lumMod val="65000"/>
              </a:schemeClr>
            </a:gs>
            <a:gs pos="50000">
              <a:schemeClr val="bg1">
                <a:lumMod val="50000"/>
              </a:schemeClr>
            </a:gs>
            <a:gs pos="100000">
              <a:schemeClr val="bg1">
                <a:lumMod val="95000"/>
              </a:schemeClr>
            </a:gs>
          </a:gsLst>
          <a:lin ang="540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661</Words>
  <Application>Microsoft Office PowerPoint</Application>
  <PresentationFormat>On-screen Show (4:3)</PresentationFormat>
  <Paragraphs>178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UCOP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Karen Hsi</dc:creator>
  <cp:lastModifiedBy>khsi</cp:lastModifiedBy>
  <cp:revision>38</cp:revision>
  <dcterms:created xsi:type="dcterms:W3CDTF">2011-07-06T17:22:19Z</dcterms:created>
  <dcterms:modified xsi:type="dcterms:W3CDTF">2011-07-22T16:53:38Z</dcterms:modified>
</cp:coreProperties>
</file>