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3" r:id="rId3"/>
    <p:sldId id="292" r:id="rId4"/>
    <p:sldId id="260" r:id="rId5"/>
    <p:sldId id="281" r:id="rId6"/>
    <p:sldId id="282" r:id="rId7"/>
    <p:sldId id="288" r:id="rId8"/>
    <p:sldId id="298" r:id="rId9"/>
    <p:sldId id="291" r:id="rId10"/>
    <p:sldId id="285" r:id="rId11"/>
    <p:sldId id="289" r:id="rId12"/>
    <p:sldId id="287" r:id="rId13"/>
    <p:sldId id="295" r:id="rId14"/>
    <p:sldId id="290" r:id="rId15"/>
    <p:sldId id="296" r:id="rId16"/>
    <p:sldId id="280" r:id="rId17"/>
    <p:sldId id="294" r:id="rId18"/>
    <p:sldId id="284" r:id="rId19"/>
    <p:sldId id="293" r:id="rId20"/>
    <p:sldId id="286" r:id="rId21"/>
    <p:sldId id="297" r:id="rId22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D22E-C026-42C9-B4DC-7944F66A1528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2521-2FE3-48D5-B9F3-97D98D22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>
            <a:off x="838200" y="533400"/>
            <a:ext cx="7467600" cy="3505200"/>
          </a:xfrm>
          <a:prstGeom prst="flowChartTerminator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302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1752600"/>
            <a:ext cx="6340197" cy="255454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0" b="1" cap="none" spc="0" dirty="0" smtClean="0">
                <a:ln w="57150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Arial Black" pitchFamily="34" charset="0"/>
              </a:rPr>
              <a:t>FEUD</a:t>
            </a:r>
            <a:endParaRPr lang="en-US" sz="16000" b="1" cap="none" spc="0" dirty="0">
              <a:ln w="57150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533400"/>
            <a:ext cx="807720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cap="none" spc="50" dirty="0" smtClean="0">
                <a:ln w="1905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Freestyle Script" pitchFamily="66" charset="0"/>
              </a:rPr>
              <a:t>UCOP Family</a:t>
            </a:r>
            <a:endParaRPr lang="en-US" sz="15000" b="1" cap="none" spc="50" dirty="0">
              <a:ln w="1905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Freestyle Script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6519446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UNIVERSITY OF CALIFORNIA, OFFICE OF THE PRESIDENT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4149566"/>
            <a:ext cx="7315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USE OF PORTABLE </a:t>
            </a:r>
          </a:p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FIRE EXTINGUISHERS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JULY 2011 SAFETY MEETING</a:t>
            </a:r>
          </a:p>
          <a:p>
            <a:pPr algn="ctr"/>
            <a:endParaRPr lang="en-US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What are the different types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of Fire Extinguishers?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Carbon Dioxide </a:t>
              </a:r>
            </a:p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(Red Color with no gauge)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Pressurized Water (Silver Color)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Multi-Purpose (Red Color)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05000" y="1143000"/>
            <a:ext cx="7239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Multi-Purpose (Red Color) – Dry Chemical</a:t>
            </a:r>
          </a:p>
          <a:p>
            <a:pPr algn="ctr"/>
            <a:r>
              <a:rPr lang="en-US" sz="3000" i="1" dirty="0" smtClean="0"/>
              <a:t>ABC (Ammonium Phosphate) or</a:t>
            </a:r>
          </a:p>
          <a:p>
            <a:pPr algn="ctr"/>
            <a:r>
              <a:rPr lang="en-US" sz="3000" i="1" dirty="0" smtClean="0"/>
              <a:t>BC (Potassium Bicarbonate)</a:t>
            </a:r>
          </a:p>
          <a:p>
            <a:pPr algn="ctr"/>
            <a:endParaRPr lang="en-US" sz="3000" i="1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Pressurized Water (Silver Color)</a:t>
            </a:r>
          </a:p>
          <a:p>
            <a:pPr algn="ctr"/>
            <a:r>
              <a:rPr lang="en-US" sz="3000" dirty="0" smtClean="0"/>
              <a:t>Type A Fire Only</a:t>
            </a:r>
          </a:p>
          <a:p>
            <a:pPr algn="ctr"/>
            <a:endParaRPr lang="en-US" sz="3000" dirty="0"/>
          </a:p>
          <a:p>
            <a:pPr algn="ctr"/>
            <a:endParaRPr lang="en-US" sz="3000" dirty="0" smtClean="0"/>
          </a:p>
          <a:p>
            <a:pPr algn="ctr"/>
            <a:r>
              <a:rPr lang="en-US" sz="3000" b="1" dirty="0" smtClean="0"/>
              <a:t>Carbon Dioxide (Red Color with No Gauge)</a:t>
            </a:r>
          </a:p>
          <a:p>
            <a:pPr algn="ctr"/>
            <a:r>
              <a:rPr lang="en-US" sz="3000" dirty="0" smtClean="0"/>
              <a:t>Type BC Fire Only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0" y="762000"/>
            <a:ext cx="16764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0" name="Picture 2" descr="http://www.efireandsafety.com/images/10LB-ABC-ST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42644" cy="1981200"/>
          </a:xfrm>
          <a:prstGeom prst="rect">
            <a:avLst/>
          </a:prstGeom>
          <a:noFill/>
        </p:spPr>
      </p:pic>
      <p:pic>
        <p:nvPicPr>
          <p:cNvPr id="27652" name="Picture 4" descr="http://www.cascadefire.com/images/209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0"/>
            <a:ext cx="675249" cy="1828800"/>
          </a:xfrm>
          <a:prstGeom prst="rect">
            <a:avLst/>
          </a:prstGeom>
          <a:noFill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76800"/>
            <a:ext cx="104607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Question background"/>
          <p:cNvSpPr/>
          <p:nvPr/>
        </p:nvSpPr>
        <p:spPr>
          <a:xfrm>
            <a:off x="0" y="152400"/>
            <a:ext cx="9144000" cy="685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Types of Fire Extinguishers</a:t>
            </a:r>
            <a:endParaRPr lang="en-US" sz="35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putting out a fire, make sure to aim at…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The base of the fire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Make sure to aim at the </a:t>
            </a:r>
            <a:r>
              <a:rPr lang="en-US" sz="3500" b="1" u="sng" dirty="0" smtClean="0">
                <a:latin typeface="Franklin Gothic Book" pitchFamily="34" charset="0"/>
              </a:rPr>
              <a:t>base of the flame</a:t>
            </a:r>
            <a:r>
              <a:rPr lang="en-US" sz="3500" dirty="0" smtClean="0">
                <a:latin typeface="Franklin Gothic Book" pitchFamily="34" charset="0"/>
              </a:rPr>
              <a:t>!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3794" name="Picture 2" descr="http://www.sbcfd.net/Portals/62/Fig_5_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6172200" cy="445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latin typeface="Franklin Gothic Book" pitchFamily="34" charset="0"/>
              </a:rPr>
              <a:t>A fire extinguisher that is rated 2A:10 BC means it has a fire fighting capacity equivalent to:</a:t>
            </a:r>
            <a:endParaRPr lang="en-US" sz="3400" dirty="0">
              <a:latin typeface="Franklin Gothic Book" pitchFamily="34" charset="0"/>
            </a:endParaRPr>
          </a:p>
        </p:txBody>
      </p:sp>
      <p:grpSp>
        <p:nvGrpSpPr>
          <p:cNvPr id="2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2.5 Gallons of Water and 10 Square Feet for a BC Type Fire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Capacity Rating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For a 2A:10 BC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2A:10 BC – Recommended Capacity for Homes</a:t>
            </a:r>
          </a:p>
          <a:p>
            <a:endParaRPr lang="en-US" sz="3000" b="1" dirty="0"/>
          </a:p>
          <a:p>
            <a:r>
              <a:rPr lang="en-US" sz="2800" b="1" dirty="0" smtClean="0"/>
              <a:t>Number in Front of the “A”</a:t>
            </a:r>
          </a:p>
          <a:p>
            <a:r>
              <a:rPr lang="en-US" sz="2500" dirty="0" smtClean="0"/>
              <a:t>Equals to Equivalent Number of Units for 1.25 Gallons of Water</a:t>
            </a:r>
          </a:p>
          <a:p>
            <a:pPr algn="ctr"/>
            <a:r>
              <a:rPr lang="en-US" sz="2300" i="1" dirty="0" smtClean="0"/>
              <a:t>2A Equals 2.5 Gallons of Water </a:t>
            </a:r>
          </a:p>
          <a:p>
            <a:pPr algn="ctr"/>
            <a:r>
              <a:rPr lang="en-US" sz="2300" i="1" dirty="0" smtClean="0"/>
              <a:t>(2 x 1.25 Gallons = 2.5 Gallons)</a:t>
            </a:r>
          </a:p>
          <a:p>
            <a:endParaRPr lang="en-US" sz="2800" dirty="0"/>
          </a:p>
          <a:p>
            <a:r>
              <a:rPr lang="en-US" sz="2800" b="1" dirty="0" smtClean="0"/>
              <a:t>Number in Front of the “BC”</a:t>
            </a:r>
          </a:p>
          <a:p>
            <a:r>
              <a:rPr lang="en-US" sz="2500" dirty="0" smtClean="0"/>
              <a:t>Area in Sq. Ft. that a non-expert is able to extinguish a Class B or Class C Fire</a:t>
            </a:r>
          </a:p>
          <a:p>
            <a:pPr algn="ctr"/>
            <a:r>
              <a:rPr lang="en-US" sz="2300" i="1" dirty="0" smtClean="0"/>
              <a:t>10BC = 10 Square Feet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What does the acronym PASS stand for?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1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Sweep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Squeeze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Aim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Pull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How to Use a Fire Extinguisher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Remember “PASS”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" y="18288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Stand 6 to 8 ft away</a:t>
            </a:r>
          </a:p>
          <a:p>
            <a:endParaRPr lang="en-US" sz="3000" dirty="0"/>
          </a:p>
          <a:p>
            <a:r>
              <a:rPr lang="en-US" sz="3000" dirty="0" smtClean="0"/>
              <a:t>P:	Pull the Pin</a:t>
            </a:r>
          </a:p>
          <a:p>
            <a:r>
              <a:rPr lang="en-US" sz="3000" dirty="0" smtClean="0"/>
              <a:t>A:	Aim at the Base of the Flame</a:t>
            </a:r>
          </a:p>
          <a:p>
            <a:r>
              <a:rPr lang="en-US" sz="3000" dirty="0" smtClean="0"/>
              <a:t>S:	Squeeze the Handle</a:t>
            </a:r>
          </a:p>
          <a:p>
            <a:r>
              <a:rPr lang="en-US" sz="3000" dirty="0" smtClean="0"/>
              <a:t>S:	Sweep from Side to Side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Step Backwards When Done – Never Turn Your Back Towards an Extinguished Fire!</a:t>
            </a:r>
            <a:endParaRPr lang="en-US" sz="3000" b="1" u="sng" dirty="0" smtClean="0"/>
          </a:p>
        </p:txBody>
      </p:sp>
      <p:pic>
        <p:nvPicPr>
          <p:cNvPr id="28674" name="Picture 2" descr="http://www.osha.gov/SLTC/etools/evacuation/images/p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05000"/>
            <a:ext cx="2809875" cy="282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actions you should take when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you see a fire.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Use a fire extinguisher to put out fire (if small and contained)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Call 911 and report the fire incident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Evacuate the building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Activate a fire alarm system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You are NOT Required to Use a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on a Fire.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1828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Your Responsibilities in a Fire Situation:</a:t>
            </a:r>
          </a:p>
          <a:p>
            <a:pPr>
              <a:buFontTx/>
              <a:buChar char="-"/>
            </a:pPr>
            <a:r>
              <a:rPr lang="en-US" sz="3000" dirty="0" smtClean="0"/>
              <a:t> Recognize a Fire Condition</a:t>
            </a:r>
          </a:p>
          <a:p>
            <a:pPr>
              <a:buFontTx/>
              <a:buChar char="-"/>
            </a:pPr>
            <a:r>
              <a:rPr lang="en-US" sz="3000" dirty="0" smtClean="0"/>
              <a:t> Activate the Fire Alarm System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Evacuate the Building</a:t>
            </a:r>
          </a:p>
          <a:p>
            <a:pPr>
              <a:buFontTx/>
              <a:buChar char="-"/>
            </a:pPr>
            <a:r>
              <a:rPr lang="en-US" sz="3000" dirty="0"/>
              <a:t> </a:t>
            </a:r>
            <a:r>
              <a:rPr lang="en-US" sz="3000" dirty="0" smtClean="0"/>
              <a:t>Call 9-911 to Report the Fire </a:t>
            </a:r>
            <a:r>
              <a:rPr lang="en-US" sz="3000" dirty="0" smtClean="0"/>
              <a:t>Condition</a:t>
            </a:r>
          </a:p>
          <a:p>
            <a:pPr>
              <a:buFontTx/>
              <a:buChar char="-"/>
            </a:pPr>
            <a:r>
              <a:rPr lang="en-US" sz="3000" dirty="0" smtClean="0"/>
              <a:t>Prior to use:  Make sure the fire extinguisher is fully charged and the needle is </a:t>
            </a:r>
            <a:r>
              <a:rPr lang="en-US" sz="3000" smtClean="0"/>
              <a:t>the green area.</a:t>
            </a:r>
            <a:endParaRPr lang="en-US" sz="3000" dirty="0" smtClean="0"/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Remember you are not a Trained Firefighter.</a:t>
            </a:r>
          </a:p>
          <a:p>
            <a:pPr algn="ctr"/>
            <a:r>
              <a:rPr lang="en-US" sz="3000" b="1" u="sng" dirty="0" smtClean="0"/>
              <a:t>YOU SHOULD NEVER PUT YOUR LIFE IN DANGER!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905000"/>
            <a:ext cx="2286000" cy="231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Annual portable fire extinguisher training is required because…?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You are expected to use a fire extinguisher at work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Cal/OSHA regulations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Where are the fire extinguisher locations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in the 1111 Franklin Street building?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Near Emergency Exits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Near Elevator Lobby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Outside Restrooms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Kitchen Areas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1111 Franklin Street Building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Locations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7576919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Fire Extinguisher Use</a:t>
            </a:r>
            <a:endParaRPr lang="en-US" sz="3500" dirty="0">
              <a:latin typeface="Franklin Gothic Book" pitchFamily="34" charset="0"/>
            </a:endParaRPr>
          </a:p>
        </p:txBody>
      </p:sp>
      <p:pic>
        <p:nvPicPr>
          <p:cNvPr id="30722" name="Picture 2" descr="http://www.oshamanual.com/t/cal_osh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981200"/>
            <a:ext cx="18288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" y="2057400"/>
            <a:ext cx="624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Annual Refresher Training for Use of Portable Fire Extinguisher</a:t>
            </a:r>
          </a:p>
          <a:p>
            <a:pPr algn="ctr"/>
            <a:r>
              <a:rPr lang="en-US" sz="3000" i="1" dirty="0" smtClean="0"/>
              <a:t>Cal/OSHA Safety Training Requirement</a:t>
            </a:r>
          </a:p>
          <a:p>
            <a:pPr algn="ctr"/>
            <a:endParaRPr lang="en-US" sz="3000" i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Review:</a:t>
            </a:r>
          </a:p>
          <a:p>
            <a:r>
              <a:rPr lang="en-US" sz="2500" dirty="0" smtClean="0"/>
              <a:t>1) General Principles for Fire Extinguisher Use</a:t>
            </a:r>
          </a:p>
          <a:p>
            <a:r>
              <a:rPr lang="en-US" sz="2500" dirty="0" smtClean="0"/>
              <a:t>2) Guidelines on When to Use a Portable Fire Extinguisher</a:t>
            </a:r>
          </a:p>
          <a:p>
            <a:pPr algn="ctr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examples of Type A:  Combustible Material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Cloth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Wood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latin typeface="Franklin Gothic Book" pitchFamily="34" charset="0"/>
                </a:rPr>
                <a:t>Paper</a:t>
              </a:r>
              <a:endParaRPr lang="en-US" sz="3600" b="1" dirty="0">
                <a:latin typeface="Franklin Gothic Book" pitchFamily="34" charset="0"/>
              </a:endParaRPr>
            </a:p>
          </p:txBody>
        </p:sp>
      </p:grpSp>
      <p:grpSp>
        <p:nvGrpSpPr>
          <p:cNvPr id="43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32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examples of Type B:  Combustible Material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Grease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Paint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Oil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Chemicals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most common examples of Type C:  Energized Electrical Equipment fires.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Plugs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Electrical Wiring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4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Appliances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6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7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9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4" grpId="0"/>
      <p:bldP spid="66" grpId="0"/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Major Types of Fires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752600"/>
            <a:ext cx="457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Type A:  </a:t>
            </a:r>
          </a:p>
          <a:p>
            <a:pPr algn="ctr"/>
            <a:r>
              <a:rPr lang="en-US" sz="3000" dirty="0" smtClean="0"/>
              <a:t>Combustible Materials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B:  Flammable/Combustible Liquids</a:t>
            </a:r>
          </a:p>
          <a:p>
            <a:pPr algn="ctr"/>
            <a:endParaRPr lang="en-US" sz="3000" dirty="0"/>
          </a:p>
          <a:p>
            <a:pPr algn="ctr"/>
            <a:r>
              <a:rPr lang="en-US" sz="3000" dirty="0" smtClean="0"/>
              <a:t>Type C:  </a:t>
            </a:r>
          </a:p>
          <a:p>
            <a:pPr algn="ctr"/>
            <a:r>
              <a:rPr lang="en-US" sz="3000" dirty="0" smtClean="0"/>
              <a:t>Energized Electrical Equipment</a:t>
            </a:r>
          </a:p>
          <a:p>
            <a:pPr algn="ctr"/>
            <a:endParaRPr lang="en-US" sz="30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222" y="2667000"/>
            <a:ext cx="417692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50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Name the conditions when use of a fire </a:t>
            </a:r>
          </a:p>
          <a:p>
            <a:pPr algn="ctr"/>
            <a:r>
              <a:rPr lang="en-US" sz="3500" dirty="0" smtClean="0">
                <a:latin typeface="Franklin Gothic Book" pitchFamily="34" charset="0"/>
              </a:rPr>
              <a:t>extinguisher is appropriate.</a:t>
            </a:r>
            <a:endParaRPr lang="en-US" sz="3500" dirty="0">
              <a:latin typeface="Franklin Gothic Book" pitchFamily="34" charset="0"/>
            </a:endParaRPr>
          </a:p>
        </p:txBody>
      </p:sp>
      <p:grpSp>
        <p:nvGrpSpPr>
          <p:cNvPr id="2" name="Answer 4 (bottom)"/>
          <p:cNvGrpSpPr/>
          <p:nvPr/>
        </p:nvGrpSpPr>
        <p:grpSpPr>
          <a:xfrm>
            <a:off x="914400" y="5181600"/>
            <a:ext cx="5410200" cy="914400"/>
            <a:chOff x="914400" y="1600200"/>
            <a:chExt cx="3657600" cy="914400"/>
          </a:xfrm>
        </p:grpSpPr>
        <p:sp>
          <p:nvSpPr>
            <p:cNvPr id="32" name="Box 4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Box 4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Safe Egress</a:t>
              </a:r>
              <a:endParaRPr lang="en-US" sz="2500" b="1" dirty="0">
                <a:latin typeface="Franklin Gothic Book" pitchFamily="34" charset="0"/>
              </a:endParaRPr>
            </a:p>
          </p:txBody>
        </p:sp>
      </p:grpSp>
      <p:grpSp>
        <p:nvGrpSpPr>
          <p:cNvPr id="3" name="Answer 3 (bottom)"/>
          <p:cNvGrpSpPr/>
          <p:nvPr/>
        </p:nvGrpSpPr>
        <p:grpSpPr>
          <a:xfrm>
            <a:off x="914400" y="4114800"/>
            <a:ext cx="5410200" cy="914400"/>
            <a:chOff x="914400" y="1600200"/>
            <a:chExt cx="3657600" cy="914400"/>
          </a:xfrm>
        </p:grpSpPr>
        <p:sp>
          <p:nvSpPr>
            <p:cNvPr id="33" name="Box 3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Box 3 (inside)"/>
            <p:cNvSpPr/>
            <p:nvPr/>
          </p:nvSpPr>
          <p:spPr>
            <a:xfrm>
              <a:off x="965916" y="1676400"/>
              <a:ext cx="3554569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You are properly trained and can </a:t>
              </a:r>
            </a:p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confidently operate it effectively</a:t>
              </a:r>
            </a:p>
          </p:txBody>
        </p:sp>
      </p:grpSp>
      <p:grpSp>
        <p:nvGrpSpPr>
          <p:cNvPr id="4" name="Answer 2 (bottom)"/>
          <p:cNvGrpSpPr/>
          <p:nvPr/>
        </p:nvGrpSpPr>
        <p:grpSpPr>
          <a:xfrm>
            <a:off x="914400" y="3048000"/>
            <a:ext cx="5410200" cy="914400"/>
            <a:chOff x="914400" y="1600200"/>
            <a:chExt cx="3657600" cy="914400"/>
          </a:xfrm>
        </p:grpSpPr>
        <p:sp>
          <p:nvSpPr>
            <p:cNvPr id="27" name="Box 2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Box 2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Extinguisher rated for type of fire</a:t>
              </a:r>
            </a:p>
          </p:txBody>
        </p:sp>
      </p:grpSp>
      <p:grpSp>
        <p:nvGrpSpPr>
          <p:cNvPr id="6" name="Answer 1 (bottom)"/>
          <p:cNvGrpSpPr/>
          <p:nvPr/>
        </p:nvGrpSpPr>
        <p:grpSpPr>
          <a:xfrm>
            <a:off x="914400" y="1981200"/>
            <a:ext cx="5410200" cy="914400"/>
            <a:chOff x="914400" y="1600200"/>
            <a:chExt cx="3657600" cy="914400"/>
          </a:xfrm>
        </p:grpSpPr>
        <p:sp>
          <p:nvSpPr>
            <p:cNvPr id="5" name="Box 1 (outside)"/>
            <p:cNvSpPr/>
            <p:nvPr/>
          </p:nvSpPr>
          <p:spPr>
            <a:xfrm>
              <a:off x="914400" y="1600200"/>
              <a:ext cx="3657600" cy="914400"/>
            </a:xfrm>
            <a:prstGeom prst="rect">
              <a:avLst/>
            </a:prstGeom>
            <a:solidFill>
              <a:schemeClr val="tx1"/>
            </a:solidFill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Box 1 (inside)"/>
            <p:cNvSpPr/>
            <p:nvPr/>
          </p:nvSpPr>
          <p:spPr>
            <a:xfrm>
              <a:off x="965915" y="1676400"/>
              <a:ext cx="3554568" cy="762000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smtClean="0">
                  <a:latin typeface="Franklin Gothic Book" pitchFamily="34" charset="0"/>
                </a:rPr>
                <a:t>Fire is small and contained</a:t>
              </a:r>
            </a:p>
          </p:txBody>
        </p:sp>
      </p:grpSp>
      <p:grpSp>
        <p:nvGrpSpPr>
          <p:cNvPr id="7" name="Answer 4 (top)"/>
          <p:cNvGrpSpPr/>
          <p:nvPr/>
        </p:nvGrpSpPr>
        <p:grpSpPr>
          <a:xfrm>
            <a:off x="914400" y="5181600"/>
            <a:ext cx="5410200" cy="914400"/>
            <a:chOff x="3657600" y="533400"/>
            <a:chExt cx="5410200" cy="914400"/>
          </a:xfrm>
        </p:grpSpPr>
        <p:sp>
          <p:nvSpPr>
            <p:cNvPr id="43" name="Box 4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Box 4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Number 4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4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grpSp>
        <p:nvGrpSpPr>
          <p:cNvPr id="9" name="Answer 3 (top)"/>
          <p:cNvGrpSpPr/>
          <p:nvPr/>
        </p:nvGrpSpPr>
        <p:grpSpPr>
          <a:xfrm>
            <a:off x="914400" y="4114800"/>
            <a:ext cx="5410200" cy="914400"/>
            <a:chOff x="3657600" y="533400"/>
            <a:chExt cx="5410200" cy="914400"/>
          </a:xfrm>
        </p:grpSpPr>
        <p:sp>
          <p:nvSpPr>
            <p:cNvPr id="44" name="Box 3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ox 3 (inside)"/>
            <p:cNvSpPr/>
            <p:nvPr/>
          </p:nvSpPr>
          <p:spPr>
            <a:xfrm>
              <a:off x="3733800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Number 3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3</a:t>
              </a:r>
            </a:p>
          </p:txBody>
        </p:sp>
      </p:grpSp>
      <p:grpSp>
        <p:nvGrpSpPr>
          <p:cNvPr id="10" name="Answer 2 (top)"/>
          <p:cNvGrpSpPr/>
          <p:nvPr/>
        </p:nvGrpSpPr>
        <p:grpSpPr>
          <a:xfrm>
            <a:off x="914400" y="3048000"/>
            <a:ext cx="5410200" cy="914400"/>
            <a:chOff x="3657600" y="533400"/>
            <a:chExt cx="5410200" cy="914400"/>
          </a:xfrm>
        </p:grpSpPr>
        <p:sp>
          <p:nvSpPr>
            <p:cNvPr id="35" name="Box 2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Box 2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Number 2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>
                  <a:latin typeface="Arial Black" pitchFamily="34" charset="0"/>
                </a:rPr>
                <a:t>2</a:t>
              </a:r>
            </a:p>
          </p:txBody>
        </p:sp>
      </p:grpSp>
      <p:grpSp>
        <p:nvGrpSpPr>
          <p:cNvPr id="11" name="Answer 1 (top)"/>
          <p:cNvGrpSpPr/>
          <p:nvPr/>
        </p:nvGrpSpPr>
        <p:grpSpPr>
          <a:xfrm>
            <a:off x="914400" y="1981200"/>
            <a:ext cx="5410200" cy="914400"/>
            <a:chOff x="3657600" y="533400"/>
            <a:chExt cx="5410200" cy="914400"/>
          </a:xfrm>
        </p:grpSpPr>
        <p:sp>
          <p:nvSpPr>
            <p:cNvPr id="39" name="Box 1 (outside)"/>
            <p:cNvSpPr/>
            <p:nvPr/>
          </p:nvSpPr>
          <p:spPr>
            <a:xfrm>
              <a:off x="3657600" y="533400"/>
              <a:ext cx="5410200" cy="9144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ox 1 (inside)"/>
            <p:cNvSpPr/>
            <p:nvPr/>
          </p:nvSpPr>
          <p:spPr>
            <a:xfrm>
              <a:off x="3733799" y="609600"/>
              <a:ext cx="5257801" cy="762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Number 1"/>
            <p:cNvSpPr/>
            <p:nvPr/>
          </p:nvSpPr>
          <p:spPr>
            <a:xfrm>
              <a:off x="5867400" y="609600"/>
              <a:ext cx="1066800" cy="762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latin typeface="Arial Black" pitchFamily="34" charset="0"/>
                </a:rPr>
                <a:t>1</a:t>
              </a:r>
              <a:endParaRPr lang="en-US" sz="4800" b="1" dirty="0">
                <a:latin typeface="Arial Black" pitchFamily="34" charset="0"/>
              </a:endParaRPr>
            </a:p>
          </p:txBody>
        </p:sp>
      </p:grpSp>
      <p:sp>
        <p:nvSpPr>
          <p:cNvPr id="61" name="X1 (box)"/>
          <p:cNvSpPr/>
          <p:nvPr/>
        </p:nvSpPr>
        <p:spPr>
          <a:xfrm>
            <a:off x="7162800" y="1981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X1"/>
          <p:cNvSpPr/>
          <p:nvPr/>
        </p:nvSpPr>
        <p:spPr>
          <a:xfrm>
            <a:off x="7239000" y="1828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5" name="X2 (box)"/>
          <p:cNvSpPr/>
          <p:nvPr/>
        </p:nvSpPr>
        <p:spPr>
          <a:xfrm>
            <a:off x="7162800" y="35052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X2"/>
          <p:cNvSpPr/>
          <p:nvPr/>
        </p:nvSpPr>
        <p:spPr>
          <a:xfrm>
            <a:off x="7239000" y="33528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7" name="X3 (box)"/>
          <p:cNvSpPr/>
          <p:nvPr/>
        </p:nvSpPr>
        <p:spPr>
          <a:xfrm>
            <a:off x="7162800" y="4953000"/>
            <a:ext cx="1143000" cy="1143000"/>
          </a:xfrm>
          <a:prstGeom prst="rect">
            <a:avLst/>
          </a:prstGeom>
          <a:solidFill>
            <a:schemeClr val="accent1">
              <a:alpha val="6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X3"/>
          <p:cNvSpPr/>
          <p:nvPr/>
        </p:nvSpPr>
        <p:spPr>
          <a:xfrm>
            <a:off x="7239000" y="4800600"/>
            <a:ext cx="97209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X</a:t>
            </a:r>
            <a:endParaRPr lang="en-US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Background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Question background"/>
          <p:cNvSpPr/>
          <p:nvPr/>
        </p:nvSpPr>
        <p:spPr>
          <a:xfrm>
            <a:off x="0" y="152400"/>
            <a:ext cx="9144000" cy="144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 smtClean="0">
                <a:latin typeface="Franklin Gothic Book" pitchFamily="34" charset="0"/>
              </a:rPr>
              <a:t>When to Use a Fire Extinguisher</a:t>
            </a:r>
            <a:endParaRPr lang="en-US" sz="3500" dirty="0">
              <a:latin typeface="Franklin Gothic Book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1828800"/>
            <a:ext cx="7620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- Small &amp; Contained</a:t>
            </a:r>
            <a:endParaRPr lang="en-US" sz="3000" dirty="0"/>
          </a:p>
          <a:p>
            <a:r>
              <a:rPr lang="en-US" sz="3000" dirty="0" smtClean="0"/>
              <a:t>- Safe Escape Route Behind You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Extinguisher Rated for Type of Fire You Are   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 Fighting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 Trained in Use &amp; Confident You Can Operate it </a:t>
            </a:r>
          </a:p>
          <a:p>
            <a:r>
              <a:rPr lang="en-US" sz="3000" dirty="0" smtClean="0"/>
              <a:t>  Effectively</a:t>
            </a:r>
          </a:p>
          <a:p>
            <a:pPr algn="ctr"/>
            <a:endParaRPr lang="en-US" sz="3000" dirty="0"/>
          </a:p>
          <a:p>
            <a:pPr algn="ctr"/>
            <a:r>
              <a:rPr lang="en-US" sz="3000" b="1" dirty="0" smtClean="0"/>
              <a:t>SLIGHTEST DOUBT – DON’T!  </a:t>
            </a:r>
            <a:r>
              <a:rPr lang="en-US" sz="3000" b="1" u="sng" dirty="0" smtClean="0"/>
              <a:t>Get Out.  Close the Door to Slow the Spread of the Fire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bg1">
                <a:lumMod val="65000"/>
              </a:schemeClr>
            </a:gs>
            <a:gs pos="50000">
              <a:schemeClr val="bg1">
                <a:lumMod val="50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697</Words>
  <Application>Microsoft Office PowerPoint</Application>
  <PresentationFormat>On-screen Show (4:3)</PresentationFormat>
  <Paragraphs>193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Hsi</dc:creator>
  <cp:lastModifiedBy>khsi</cp:lastModifiedBy>
  <cp:revision>38</cp:revision>
  <dcterms:created xsi:type="dcterms:W3CDTF">2011-07-06T17:22:19Z</dcterms:created>
  <dcterms:modified xsi:type="dcterms:W3CDTF">2011-07-21T22:27:04Z</dcterms:modified>
</cp:coreProperties>
</file>