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7" r:id="rId12"/>
    <p:sldId id="266" r:id="rId13"/>
    <p:sldId id="268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1" autoAdjust="0"/>
    <p:restoredTop sz="78992" autoAdjust="0"/>
  </p:normalViewPr>
  <p:slideViewPr>
    <p:cSldViewPr>
      <p:cViewPr varScale="1">
        <p:scale>
          <a:sx n="43" d="100"/>
          <a:sy n="43" d="100"/>
        </p:scale>
        <p:origin x="-11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s://owa.ucop.edu/Exchange/khsi/Inbox/RE:%20Ergonomic%20Program%20at%20UC%20on%20Risk%20Services%20Website-2.EML/2009-2010%20Ergo%20Evals.xlsx/C58EA28C-18C0-4a97-9AF2-036E93DDAFB3/2009-2010%20Ergo%20Evals.xlsx?attach=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2009 &amp;</a:t>
            </a:r>
            <a:r>
              <a:rPr lang="en-US" baseline="0"/>
              <a:t> </a:t>
            </a:r>
            <a:r>
              <a:rPr lang="en-US"/>
              <a:t>2010 Ergo Evals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2009-2010 Ergo Evals</c:v>
          </c:tx>
          <c:cat>
            <c:multiLvlStrRef>
              <c:f>'[2009-2010 Ergo Evals.xlsx]2009-2010 Evals'!$B$5:$C$9</c:f>
              <c:multiLvlStrCache>
                <c:ptCount val="5"/>
                <c:lvl>
                  <c:pt idx="0">
                    <c:v>Jan-Dec 2009</c:v>
                  </c:pt>
                  <c:pt idx="1">
                    <c:v>Feb-Mar  </c:v>
                  </c:pt>
                  <c:pt idx="2">
                    <c:v>Apr-Jun  </c:v>
                  </c:pt>
                  <c:pt idx="3">
                    <c:v>July-Sep </c:v>
                  </c:pt>
                  <c:pt idx="4">
                    <c:v>Oct-Dec</c:v>
                  </c:pt>
                </c:lvl>
                <c:lvl>
                  <c:pt idx="0">
                    <c:v>2009</c:v>
                  </c:pt>
                  <c:pt idx="1">
                    <c:v>2010</c:v>
                  </c:pt>
                </c:lvl>
              </c:multiLvlStrCache>
            </c:multiLvlStrRef>
          </c:cat>
          <c:val>
            <c:numRef>
              <c:f>'[2009-2010 Ergo Evals.xlsx]2009-2010 Evals'!$D$5:$D$9</c:f>
              <c:numCache>
                <c:formatCode>General</c:formatCode>
                <c:ptCount val="5"/>
                <c:pt idx="0">
                  <c:v>97</c:v>
                </c:pt>
                <c:pt idx="1">
                  <c:v>89</c:v>
                </c:pt>
                <c:pt idx="2">
                  <c:v>171</c:v>
                </c:pt>
                <c:pt idx="3">
                  <c:v>155</c:v>
                </c:pt>
                <c:pt idx="4">
                  <c:v>96</c:v>
                </c:pt>
              </c:numCache>
            </c:numRef>
          </c:val>
        </c:ser>
        <c:axId val="86797696"/>
        <c:axId val="97621120"/>
      </c:barChart>
      <c:catAx>
        <c:axId val="86797696"/>
        <c:scaling>
          <c:orientation val="minMax"/>
        </c:scaling>
        <c:axPos val="b"/>
        <c:tickLblPos val="nextTo"/>
        <c:crossAx val="97621120"/>
        <c:crosses val="autoZero"/>
        <c:auto val="1"/>
        <c:lblAlgn val="ctr"/>
        <c:lblOffset val="100"/>
      </c:catAx>
      <c:valAx>
        <c:axId val="97621120"/>
        <c:scaling>
          <c:orientation val="minMax"/>
        </c:scaling>
        <c:axPos val="l"/>
        <c:majorGridlines/>
        <c:numFmt formatCode="General" sourceLinked="1"/>
        <c:tickLblPos val="nextTo"/>
        <c:crossAx val="8679769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459B1-E6E7-45CD-A984-ED8172599EF1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BE86B-420E-4D7E-A6B6-AF09D542C2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EHS@ucop.edu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EHS@ucop.edu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EHS@ucop.edu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owa.ucop.edu/exchweb/bin/redir.asp?URL=http://www.rsiguard.com/download/?id=ucop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As part of Cal/OSHA regulations, this training will cover the required information</a:t>
            </a:r>
            <a:r>
              <a:rPr lang="en-US" sz="1600" baseline="0" dirty="0" smtClean="0"/>
              <a:t> that employees will need to know about the UCOP ergonomics program.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BE86B-420E-4D7E-A6B6-AF09D542C20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After equipment is delivered…</a:t>
            </a:r>
          </a:p>
          <a:p>
            <a:r>
              <a:rPr lang="en-US" sz="1600" dirty="0" smtClean="0"/>
              <a:t>Submit </a:t>
            </a:r>
            <a:r>
              <a:rPr lang="en-US" sz="1600" dirty="0" err="1" smtClean="0"/>
              <a:t>i</a:t>
            </a:r>
            <a:r>
              <a:rPr lang="en-US" sz="1600" dirty="0" smtClean="0"/>
              <a:t>-Request for anything that would need to be installed</a:t>
            </a:r>
            <a:r>
              <a:rPr lang="en-US" sz="1600" baseline="0" dirty="0" smtClean="0"/>
              <a:t> (</a:t>
            </a:r>
            <a:r>
              <a:rPr lang="en-US" sz="1600" dirty="0" smtClean="0"/>
              <a:t>Chair, keyboard tray, etc.)</a:t>
            </a:r>
          </a:p>
          <a:p>
            <a:r>
              <a:rPr lang="en-US" sz="1600" dirty="0" smtClean="0"/>
              <a:t>If the work-surface needs to be raised or lowered submit an </a:t>
            </a:r>
            <a:r>
              <a:rPr lang="en-US" sz="1600" dirty="0" err="1" smtClean="0"/>
              <a:t>i</a:t>
            </a:r>
            <a:r>
              <a:rPr lang="en-US" sz="1600" dirty="0" smtClean="0"/>
              <a:t>-Request.</a:t>
            </a:r>
          </a:p>
          <a:p>
            <a:r>
              <a:rPr lang="en-US" sz="1600" dirty="0" smtClean="0"/>
              <a:t>BSAS does NOT  pay for any of the installation costs.</a:t>
            </a:r>
          </a:p>
          <a:p>
            <a:r>
              <a:rPr lang="en-US" sz="1600" dirty="0" smtClean="0"/>
              <a:t>For an optional follow-up ergonomic appointment to check the new setup, email </a:t>
            </a:r>
            <a:r>
              <a:rPr lang="en-US" sz="1600" dirty="0" smtClean="0">
                <a:hlinkClick r:id="rId3"/>
              </a:rPr>
              <a:t>EHS@ucop.edu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BE86B-420E-4D7E-A6B6-AF09D542C20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Send an email to schedule an appointment (same procedure as an ergo evaluation)</a:t>
            </a:r>
          </a:p>
          <a:p>
            <a:r>
              <a:rPr lang="en-US" sz="1600" dirty="0" smtClean="0"/>
              <a:t>Have to go to the ergo lab for chair fitting, ergonomist will not go to your office location.</a:t>
            </a:r>
          </a:p>
          <a:p>
            <a:r>
              <a:rPr lang="en-US" sz="1600" dirty="0" smtClean="0"/>
              <a:t>There in the ergo lab,</a:t>
            </a:r>
            <a:r>
              <a:rPr lang="en-US" sz="1600" baseline="0" dirty="0" smtClean="0"/>
              <a:t> the employee will sit on 4 different chairs that will be adjusted for their comfort.</a:t>
            </a:r>
          </a:p>
          <a:p>
            <a:r>
              <a:rPr lang="en-US" sz="1600" baseline="0" dirty="0" smtClean="0"/>
              <a:t>The employee selects one, and it goes through the same process as ordering the ergo evaluation equipment.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/>
              <a:t>After getting the chair, you must submit an </a:t>
            </a:r>
            <a:r>
              <a:rPr lang="en-US" sz="1600" dirty="0" err="1" smtClean="0"/>
              <a:t>i</a:t>
            </a:r>
            <a:r>
              <a:rPr lang="en-US" sz="1600" dirty="0" smtClean="0"/>
              <a:t>-Request to get it assembled.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BE86B-420E-4D7E-A6B6-AF09D542C20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Here are some important ergo tips to remember.  You do NOT need a Manager’s permission to request an evaluation.</a:t>
            </a:r>
          </a:p>
          <a:p>
            <a:r>
              <a:rPr lang="en-US" sz="1600" dirty="0" smtClean="0"/>
              <a:t>Requests are usually responded to within 1 business day.  Don’t delete</a:t>
            </a:r>
            <a:r>
              <a:rPr lang="en-US" sz="1600" baseline="0" dirty="0" smtClean="0"/>
              <a:t> those ergo emails.  </a:t>
            </a:r>
            <a:r>
              <a:rPr lang="en-US" sz="1600" dirty="0" smtClean="0"/>
              <a:t>Remember to do some stretches before sitting down to work!</a:t>
            </a:r>
          </a:p>
          <a:p>
            <a:r>
              <a:rPr lang="en-US" sz="1600" dirty="0" smtClean="0"/>
              <a:t>RSI Guard is an</a:t>
            </a:r>
            <a:r>
              <a:rPr lang="en-US" sz="1600" baseline="0" dirty="0" smtClean="0"/>
              <a:t> </a:t>
            </a:r>
            <a:r>
              <a:rPr lang="en-US" sz="1600" dirty="0" smtClean="0"/>
              <a:t>excellent tool</a:t>
            </a:r>
            <a:r>
              <a:rPr lang="en-US" sz="1600" baseline="0" dirty="0" smtClean="0"/>
              <a:t> to use for reminders of these stretches throughout the day.</a:t>
            </a:r>
            <a:r>
              <a:rPr lang="en-US" sz="1600" dirty="0" smtClean="0"/>
              <a:t>  Send a request to </a:t>
            </a:r>
            <a:r>
              <a:rPr lang="en-US" sz="1600" dirty="0" smtClean="0">
                <a:hlinkClick r:id="rId3"/>
              </a:rPr>
              <a:t>EHS@ucop.edu</a:t>
            </a:r>
            <a:r>
              <a:rPr lang="en-US" sz="1600" baseline="0" dirty="0" smtClean="0"/>
              <a:t> for the link to the RSI Guard download, but the </a:t>
            </a:r>
            <a:r>
              <a:rPr lang="en-US" sz="1600" baseline="0" dirty="0" err="1" smtClean="0"/>
              <a:t>TeckDesk</a:t>
            </a:r>
            <a:r>
              <a:rPr lang="en-US" sz="1600" baseline="0" dirty="0" smtClean="0"/>
              <a:t> must be the one to install the RSI Guard onto </a:t>
            </a:r>
            <a:r>
              <a:rPr lang="en-US" sz="1600" baseline="0" smtClean="0"/>
              <a:t>you computer.</a:t>
            </a:r>
            <a:r>
              <a:rPr lang="en-US" sz="1600" smtClean="0"/>
              <a:t>  </a:t>
            </a:r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BE86B-420E-4D7E-A6B6-AF09D542C20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If you are experiencing any discomfort in your working environment, request the ergonomist to take a look… DON’T WAIT! Better safe than sorry!  If</a:t>
            </a:r>
            <a:r>
              <a:rPr lang="en-US" sz="1600" baseline="0" dirty="0" smtClean="0"/>
              <a:t> you have any additional ergonomics questions, please email EHS@ucop.edu.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BE86B-420E-4D7E-A6B6-AF09D542C20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/>
              <a:t>According to our</a:t>
            </a:r>
            <a:r>
              <a:rPr lang="en-US" sz="1600" baseline="0" dirty="0" smtClean="0"/>
              <a:t> BSAS Injury Illness Prevention Plan, e</a:t>
            </a:r>
            <a:r>
              <a:rPr lang="en-US" sz="1600" dirty="0" smtClean="0"/>
              <a:t>rgonomics is the study of the way we interface with the machines and mechanical devices we use in our everyday activities. 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BE86B-420E-4D7E-A6B6-AF09D542C20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There are two ways</a:t>
            </a:r>
            <a:r>
              <a:rPr lang="en-US" sz="1600" baseline="0" dirty="0" smtClean="0"/>
              <a:t> to request ergonomic evaluations at UCOP.  All employees are sent an email to take the Remedy Interactive self-assessment.  This </a:t>
            </a:r>
            <a:r>
              <a:rPr lang="en-US" sz="1600" dirty="0" smtClean="0"/>
              <a:t>assessment will let you know if your set up is good or at risk.  At risk employees are recommended to request an evaluation as soon as possible.</a:t>
            </a:r>
            <a:r>
              <a:rPr lang="en-US" sz="1600" baseline="0" dirty="0" smtClean="0"/>
              <a:t>  </a:t>
            </a:r>
            <a:r>
              <a:rPr lang="en-US" sz="1600" dirty="0" smtClean="0"/>
              <a:t>You can also send in a request directly by sending an email to:  </a:t>
            </a:r>
            <a:r>
              <a:rPr lang="en-US" sz="2400" b="1" dirty="0" smtClean="0">
                <a:hlinkClick r:id="rId3"/>
              </a:rPr>
              <a:t>EHS@ucop.edu</a:t>
            </a:r>
            <a:r>
              <a:rPr lang="en-US" sz="2400" b="1" dirty="0" smtClean="0"/>
              <a:t>. </a:t>
            </a:r>
            <a:r>
              <a:rPr lang="en-US" sz="1600" b="0" dirty="0" smtClean="0"/>
              <a:t>RSI Guard is a stretch break reminder which can be downloaded onto your computer.  </a:t>
            </a:r>
            <a:r>
              <a: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link to the RSI guard is: </a:t>
            </a:r>
            <a:r>
              <a:rPr lang="en-US" sz="16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http://www.rsiguard.com/download/?id=ucop</a:t>
            </a:r>
            <a:r>
              <a:rPr lang="en-US" sz="16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600" u="non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However, </a:t>
            </a:r>
            <a:r>
              <a: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UCOP staff cannot download the RSI guard directly to their computer.  UCOP staff need to put in a </a:t>
            </a:r>
            <a:r>
              <a:rPr lang="en-US" sz="16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TechDesk</a:t>
            </a:r>
            <a:r>
              <a: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request and request </a:t>
            </a:r>
            <a:r>
              <a:rPr lang="en-US" sz="16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TechDesk</a:t>
            </a:r>
            <a:r>
              <a: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download the RSI guard their computer.  When staff put in the </a:t>
            </a:r>
            <a:r>
              <a:rPr lang="en-US" sz="16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TechDesk</a:t>
            </a:r>
            <a:r>
              <a: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request, they should include the RSI guard link.</a:t>
            </a:r>
            <a:r>
              <a:rPr lang="en-US" sz="1600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BE86B-420E-4D7E-A6B6-AF09D542C20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Here is a graph showing</a:t>
            </a:r>
            <a:r>
              <a:rPr lang="en-US" sz="1600" baseline="0" dirty="0" smtClean="0"/>
              <a:t> the increase of ergonomic evaluations requested in the past year. (2009-2010)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BE86B-420E-4D7E-A6B6-AF09D542C20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After the request is made,</a:t>
            </a:r>
            <a:r>
              <a:rPr lang="en-US" sz="1600" baseline="0" dirty="0" smtClean="0"/>
              <a:t> y</a:t>
            </a:r>
            <a:r>
              <a:rPr lang="en-US" sz="1600" dirty="0" smtClean="0"/>
              <a:t>ou will get an email back with a specific date and time for the next available appointment.</a:t>
            </a:r>
          </a:p>
          <a:p>
            <a:r>
              <a:rPr lang="en-US" sz="1600" dirty="0" smtClean="0"/>
              <a:t>Then you will receive an Outlook invite, which will remind you of when your ergonomic evaluation appointment will be.</a:t>
            </a:r>
          </a:p>
          <a:p>
            <a:r>
              <a:rPr lang="en-US" sz="1600" dirty="0" smtClean="0"/>
              <a:t>The</a:t>
            </a:r>
            <a:r>
              <a:rPr lang="en-US" sz="1600" baseline="0" dirty="0" smtClean="0"/>
              <a:t> </a:t>
            </a:r>
            <a:r>
              <a:rPr lang="en-US" sz="1600" dirty="0" smtClean="0"/>
              <a:t>ergonomist will come to your office at that set time/date if confirmed.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BE86B-420E-4D7E-A6B6-AF09D542C20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An actual</a:t>
            </a:r>
            <a:r>
              <a:rPr lang="en-US" sz="1600" baseline="0" dirty="0" smtClean="0"/>
              <a:t> ergonomic evaluation t</a:t>
            </a:r>
            <a:r>
              <a:rPr lang="en-US" sz="1600" dirty="0" smtClean="0"/>
              <a:t>akes about 45 minutes to complete.</a:t>
            </a:r>
            <a:r>
              <a:rPr lang="en-US" sz="1600" baseline="0" dirty="0" smtClean="0"/>
              <a:t>  A</a:t>
            </a:r>
            <a:r>
              <a:rPr lang="en-US" sz="1600" dirty="0" smtClean="0"/>
              <a:t> complete evaluation is a comprehensive assessment of your surroundings and tools that you use at 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BE86B-420E-4D7E-A6B6-AF09D542C20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A report will be sent to the employee and supervisor in approximately 5-7 working days.</a:t>
            </a:r>
          </a:p>
          <a:p>
            <a:r>
              <a:rPr lang="en-US" sz="1600" b="0" u="none" dirty="0" smtClean="0"/>
              <a:t>The </a:t>
            </a:r>
            <a:r>
              <a:rPr lang="en-US" sz="1600" b="1" u="sng" dirty="0" smtClean="0"/>
              <a:t>Supervisor </a:t>
            </a:r>
            <a:r>
              <a:rPr lang="en-US" sz="1600" dirty="0" smtClean="0"/>
              <a:t> is held responsible for equipment that needs to be ordered.</a:t>
            </a:r>
          </a:p>
          <a:p>
            <a:r>
              <a:rPr lang="en-US" sz="1600" dirty="0" smtClean="0"/>
              <a:t>Along with the report, there should be an ergonomic order form only used for ordering recommended ergo equipment.  Make sure the formed is completed,</a:t>
            </a:r>
            <a:r>
              <a:rPr lang="en-US" sz="1600" baseline="0" dirty="0" smtClean="0"/>
              <a:t> signed, and sent back to </a:t>
            </a:r>
            <a:r>
              <a:rPr lang="en-US" sz="1600" u="sng" baseline="0" dirty="0" smtClean="0"/>
              <a:t>EHS@ucop.edu</a:t>
            </a:r>
            <a:r>
              <a:rPr lang="en-US" sz="1600" baseline="0" dirty="0" smtClean="0"/>
              <a:t>    </a:t>
            </a:r>
            <a:r>
              <a:rPr lang="en-US" sz="1600" dirty="0" smtClean="0"/>
              <a:t> 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BE86B-420E-4D7E-A6B6-AF09D542C20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The Be Smart About Safety Matching Fund Program is part of UCOP’s ergonomic program. BSAS will pay for ½ of the price of the recommended ergonomic equipment that you choose to order.</a:t>
            </a:r>
            <a:r>
              <a:rPr lang="en-US" sz="1600" baseline="0" dirty="0" smtClean="0"/>
              <a:t>  You d</a:t>
            </a:r>
            <a:r>
              <a:rPr lang="en-US" sz="1600" dirty="0" smtClean="0"/>
              <a:t>o NOT need to order everything that’s recommended, you may come back later and order additional</a:t>
            </a:r>
            <a:r>
              <a:rPr lang="en-US" sz="1600" baseline="0" dirty="0" smtClean="0"/>
              <a:t> ergo equipment </a:t>
            </a:r>
            <a:r>
              <a:rPr lang="en-US" sz="1600" dirty="0" smtClean="0"/>
              <a:t>.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BE86B-420E-4D7E-A6B6-AF09D542C20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For follow-up questions on the order…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/>
              <a:t>Matching signature and order form are signed as soon as possible and sent immediately to BRC for processing.</a:t>
            </a:r>
          </a:p>
          <a:p>
            <a:r>
              <a:rPr lang="en-US" sz="1600" dirty="0" smtClean="0"/>
              <a:t>Any follow-up about your order, contact your BRC representative team.  If your department is not part of the </a:t>
            </a:r>
          </a:p>
          <a:p>
            <a:r>
              <a:rPr lang="en-US" sz="1600" dirty="0" smtClean="0"/>
              <a:t>BRC, contact the BRC Blue team.  BRC places your equipment order, not BSAS.  Once BRC processes the order, BRC sends an e-mail to the UCOP employee. 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BE86B-420E-4D7E-A6B6-AF09D542C20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714678DE-055B-4E93-A404-8FA4E53E7BD0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56076A-27DC-4FD8-A33A-326584F4C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78DE-055B-4E93-A404-8FA4E53E7BD0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076A-27DC-4FD8-A33A-326584F4C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78DE-055B-4E93-A404-8FA4E53E7BD0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076A-27DC-4FD8-A33A-326584F4C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78DE-055B-4E93-A404-8FA4E53E7BD0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076A-27DC-4FD8-A33A-326584F4C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714678DE-055B-4E93-A404-8FA4E53E7BD0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56076A-27DC-4FD8-A33A-326584F4C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78DE-055B-4E93-A404-8FA4E53E7BD0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C856076A-27DC-4FD8-A33A-326584F4C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78DE-055B-4E93-A404-8FA4E53E7BD0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C856076A-27DC-4FD8-A33A-326584F4C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78DE-055B-4E93-A404-8FA4E53E7BD0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076A-27DC-4FD8-A33A-326584F4C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78DE-055B-4E93-A404-8FA4E53E7BD0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6076A-27DC-4FD8-A33A-326584F4C8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714678DE-055B-4E93-A404-8FA4E53E7BD0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56076A-27DC-4FD8-A33A-326584F4C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714678DE-055B-4E93-A404-8FA4E53E7BD0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56076A-27DC-4FD8-A33A-326584F4C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</a:lstStyle>
          <a:p>
            <a:fld id="{714678DE-055B-4E93-A404-8FA4E53E7BD0}" type="datetimeFigureOut">
              <a:rPr lang="en-US" smtClean="0"/>
              <a:pPr/>
              <a:t>1/25/2011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</a:lstStyle>
          <a:p>
            <a:fld id="{C856076A-27DC-4FD8-A33A-326584F4C8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EHS@ucop.ed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siguard.com/download/?id=uco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HS@ucop.edu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EHS@ucop.ed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Ergonomics Training 101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UCOP January 2011</a:t>
            </a:r>
          </a:p>
          <a:p>
            <a:r>
              <a:rPr lang="en-US" dirty="0" smtClean="0"/>
              <a:t>Safety Meeting </a:t>
            </a:r>
            <a:endParaRPr lang="en-US" dirty="0"/>
          </a:p>
        </p:txBody>
      </p:sp>
      <p:pic>
        <p:nvPicPr>
          <p:cNvPr id="1026" name="Picture 2" descr="C:\Documents and Settings\khsi\My Documents\My Pictures\WorkstationGraphic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819400"/>
            <a:ext cx="4114800" cy="3773859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096000" y="5791200"/>
            <a:ext cx="259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Developed by:  Karen Hsi   </a:t>
            </a:r>
          </a:p>
          <a:p>
            <a:r>
              <a:rPr lang="en-US" sz="1600" dirty="0" smtClean="0"/>
              <a:t>EH&amp;S Student Intern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equipment is delivered…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Submit </a:t>
            </a:r>
            <a:r>
              <a:rPr lang="en-US" dirty="0" err="1" smtClean="0"/>
              <a:t>i</a:t>
            </a:r>
            <a:r>
              <a:rPr lang="en-US" dirty="0" smtClean="0"/>
              <a:t>-Request for anything that would need to be installed and/or assembled</a:t>
            </a:r>
          </a:p>
          <a:p>
            <a:pPr lvl="1"/>
            <a:r>
              <a:rPr lang="en-US" dirty="0" smtClean="0"/>
              <a:t>Chair, keyboard tray, etc.</a:t>
            </a:r>
          </a:p>
          <a:p>
            <a:r>
              <a:rPr lang="en-US" dirty="0" smtClean="0"/>
              <a:t>If work-surface needs to be raised or lowered submit an </a:t>
            </a:r>
            <a:r>
              <a:rPr lang="en-US" dirty="0" err="1" smtClean="0"/>
              <a:t>i</a:t>
            </a:r>
            <a:r>
              <a:rPr lang="en-US" dirty="0" smtClean="0"/>
              <a:t>-Request</a:t>
            </a:r>
          </a:p>
          <a:p>
            <a:r>
              <a:rPr lang="en-US" dirty="0" smtClean="0"/>
              <a:t>BSAS does NOT  pay for installation</a:t>
            </a:r>
          </a:p>
          <a:p>
            <a:pPr>
              <a:buNone/>
            </a:pPr>
            <a:r>
              <a:rPr lang="en-US" dirty="0" smtClean="0"/>
              <a:t> costs</a:t>
            </a:r>
          </a:p>
          <a:p>
            <a:r>
              <a:rPr lang="en-US" dirty="0" smtClean="0"/>
              <a:t>For optional follow-up ergonomic appointment to check new setup email </a:t>
            </a:r>
            <a:r>
              <a:rPr lang="en-US" dirty="0" smtClean="0">
                <a:hlinkClick r:id="rId3"/>
              </a:rPr>
              <a:t>EHS@ucop.edu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pic>
        <p:nvPicPr>
          <p:cNvPr id="8194" name="Picture 2" descr="C:\Documents and Settings\khsi\My Documents\My Pictures\icon_documen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3352800"/>
            <a:ext cx="1361419" cy="13843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391400" y="4648200"/>
            <a:ext cx="150681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I-REQUEST</a:t>
            </a:r>
            <a:endParaRPr lang="en-US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Chair 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Send an email to schedule an appointment (same procedure as ergo evaluation)</a:t>
            </a:r>
          </a:p>
          <a:p>
            <a:r>
              <a:rPr lang="en-US" dirty="0" smtClean="0"/>
              <a:t>Have to go to the ergo lab for chair fitting</a:t>
            </a:r>
          </a:p>
          <a:p>
            <a:r>
              <a:rPr lang="en-US" dirty="0" smtClean="0"/>
              <a:t>Choose from 4 different types of chairs</a:t>
            </a:r>
          </a:p>
          <a:p>
            <a:r>
              <a:rPr lang="en-US" dirty="0" smtClean="0"/>
              <a:t>After getting the chair, must submit </a:t>
            </a:r>
            <a:r>
              <a:rPr lang="en-US" dirty="0" err="1" smtClean="0"/>
              <a:t>i</a:t>
            </a:r>
            <a:r>
              <a:rPr lang="en-US" dirty="0" smtClean="0"/>
              <a:t>-Request to get it assembled.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447800"/>
            <a:ext cx="4038600" cy="452628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Pull-out adjustment cards to help you adjust the chair properly should be located on the arm.</a:t>
            </a:r>
            <a:endParaRPr lang="en-US" dirty="0"/>
          </a:p>
        </p:txBody>
      </p:sp>
      <p:pic>
        <p:nvPicPr>
          <p:cNvPr id="7169" name="Picture 1" descr="C:\Documents and Settings\khsi\My Documents\My Pictures\nps8600-h1featur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218996"/>
            <a:ext cx="3124200" cy="35054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Important Ergo Tips…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Do NOT need a Manager’s permission to request an evaluation</a:t>
            </a:r>
          </a:p>
          <a:p>
            <a:r>
              <a:rPr lang="en-US" dirty="0" smtClean="0"/>
              <a:t>Requests are usually responded to within 1 business day</a:t>
            </a:r>
          </a:p>
          <a:p>
            <a:r>
              <a:rPr lang="en-US" dirty="0" smtClean="0"/>
              <a:t>Remember to do some stretches before sitting down to work!</a:t>
            </a:r>
          </a:p>
          <a:p>
            <a:r>
              <a:rPr lang="en-US" dirty="0" smtClean="0"/>
              <a:t>RSI Guard is an</a:t>
            </a:r>
          </a:p>
          <a:p>
            <a:pPr>
              <a:buNone/>
            </a:pPr>
            <a:r>
              <a:rPr lang="en-US" dirty="0" smtClean="0"/>
              <a:t>   excellent tool.  </a:t>
            </a:r>
          </a:p>
          <a:p>
            <a:pPr>
              <a:buNone/>
            </a:pPr>
            <a:r>
              <a:rPr lang="en-US" dirty="0" smtClean="0"/>
              <a:t>   Send request to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u="sng" dirty="0" smtClean="0">
                <a:solidFill>
                  <a:srgbClr val="FF0000"/>
                </a:solidFill>
              </a:rPr>
              <a:t>EHS@ucop.edu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124" name="Picture 4" descr="http://img.qj.net/uploads/articles_module/27503/arm-stretch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4267200"/>
            <a:ext cx="1483206" cy="2362200"/>
          </a:xfrm>
          <a:prstGeom prst="rect">
            <a:avLst/>
          </a:prstGeom>
          <a:noFill/>
        </p:spPr>
      </p:pic>
      <p:pic>
        <p:nvPicPr>
          <p:cNvPr id="5126" name="Picture 6" descr="http://www.centenaryarchers.gil.com.au/images/shoulder-stretch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4267200"/>
            <a:ext cx="1524000" cy="2346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05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If you are experiencing any discomfort in your working environment, request the ergonomist to take a look… DON’T WAIT!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29699" name="Picture 3" descr="C:\Documents and Settings\khsi\My Documents\My Pictures\Aching20back_33125016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2438400"/>
            <a:ext cx="5257800" cy="41511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ergonomics?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Ergonomics is the study of the way we interface with the machines and mechanical devices we use in our everyday activities. </a:t>
            </a:r>
          </a:p>
          <a:p>
            <a:endParaRPr lang="en-US" dirty="0" smtClean="0"/>
          </a:p>
        </p:txBody>
      </p:sp>
      <p:pic>
        <p:nvPicPr>
          <p:cNvPr id="2050" name="Picture 2" descr="C:\Documents and Settings\khsi\My Documents\My Pictures\ergonomics_x48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55128" y="3657600"/>
            <a:ext cx="4707898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 ways to request Ergonomic Evaluations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Take Remedy Interactive self-assessment.  The assessment will let you know if your set up is good or at risk.  At risk employees are recommended to request an evaluation as soon as possible.</a:t>
            </a:r>
          </a:p>
          <a:p>
            <a:r>
              <a:rPr lang="en-US" dirty="0" smtClean="0"/>
              <a:t>Add RSI Guard (Stretch Break Reminder):  </a:t>
            </a:r>
            <a:r>
              <a:rPr lang="en-US" sz="3000" u="sng" dirty="0" smtClean="0">
                <a:solidFill>
                  <a:srgbClr val="FFFF00"/>
                </a:solidFill>
                <a:hlinkClick r:id="rId3"/>
              </a:rPr>
              <a:t>http://www.rsiguard.com/download/?id=ucop</a:t>
            </a:r>
            <a:endParaRPr lang="en-US" sz="3000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You can also send in a request directly by sending an email to:  </a:t>
            </a:r>
            <a:r>
              <a:rPr lang="en-US" sz="5400" b="1" dirty="0" smtClean="0">
                <a:solidFill>
                  <a:srgbClr val="FFFF00"/>
                </a:solidFill>
                <a:hlinkClick r:id="rId4"/>
              </a:rPr>
              <a:t>EHS@ucop.edu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Increase of Ergonomic Evaluations Requested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457200" y="1676400"/>
          <a:ext cx="8153399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the request…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get an email back with a specific date and time for the next available appointment.</a:t>
            </a:r>
          </a:p>
          <a:p>
            <a:r>
              <a:rPr lang="en-US" dirty="0" smtClean="0"/>
              <a:t>Then you will receive an Outlook invite, which will remind you of when your ergonomic evaluation appointment will be.</a:t>
            </a:r>
          </a:p>
          <a:p>
            <a:r>
              <a:rPr lang="en-US" dirty="0" err="1" smtClean="0"/>
              <a:t>Ergonomist</a:t>
            </a:r>
            <a:r>
              <a:rPr lang="en-US" dirty="0" smtClean="0"/>
              <a:t> will come to your office at that set time/date if confirmed.</a:t>
            </a:r>
            <a:endParaRPr lang="en-US" dirty="0"/>
          </a:p>
        </p:txBody>
      </p:sp>
      <p:pic>
        <p:nvPicPr>
          <p:cNvPr id="3074" name="Picture 2" descr="C:\Documents and Settings\khsi\My Documents\My Pictures\email_ico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2057400"/>
            <a:ext cx="1400175" cy="1400175"/>
          </a:xfrm>
          <a:prstGeom prst="rect">
            <a:avLst/>
          </a:prstGeom>
          <a:noFill/>
        </p:spPr>
      </p:pic>
      <p:pic>
        <p:nvPicPr>
          <p:cNvPr id="3076" name="Picture 4" descr="http://wemadethis.typepad.com/.a/6a00d83451c2d869e20120a528d074970c-800w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04800"/>
            <a:ext cx="1720850" cy="12741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actual ergonomic evaluation…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3200400" cy="4754880"/>
          </a:xfrm>
        </p:spPr>
        <p:txBody>
          <a:bodyPr/>
          <a:lstStyle/>
          <a:p>
            <a:r>
              <a:rPr lang="en-US" dirty="0" smtClean="0"/>
              <a:t>Takes about 45 minutes</a:t>
            </a:r>
          </a:p>
          <a:p>
            <a:r>
              <a:rPr lang="en-US" dirty="0" smtClean="0"/>
              <a:t>A complete evaluation is a comprehensive assessment of your surroundings and tools that you use at work.</a:t>
            </a:r>
            <a:endParaRPr lang="en-US" dirty="0"/>
          </a:p>
        </p:txBody>
      </p:sp>
      <p:pic>
        <p:nvPicPr>
          <p:cNvPr id="13313" name="Picture 1" descr="C:\Documents and Settings\khsi\My Documents\My Pictures\mouse_pad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524000"/>
            <a:ext cx="5429250" cy="48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Report and Equipment order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Report with recommended equipment will be sent to the employee and supervisor in about 5-7 working days</a:t>
            </a:r>
          </a:p>
          <a:p>
            <a:r>
              <a:rPr lang="en-US" b="1" u="sng" dirty="0" smtClean="0"/>
              <a:t>Supervisor </a:t>
            </a:r>
            <a:r>
              <a:rPr lang="en-US" dirty="0" smtClean="0"/>
              <a:t> is held responsible for equipment that needs to the be ordered.</a:t>
            </a:r>
          </a:p>
          <a:p>
            <a:r>
              <a:rPr lang="en-US" dirty="0" smtClean="0"/>
              <a:t>Ergonomic order form only used for ordering recommended ergo equipment also attached to the email</a:t>
            </a:r>
          </a:p>
          <a:p>
            <a:r>
              <a:rPr lang="en-US" dirty="0" smtClean="0"/>
              <a:t> Make sure to email signed and completed form and report back to </a:t>
            </a:r>
            <a:r>
              <a:rPr lang="en-US" sz="3500" b="1" dirty="0" smtClean="0">
                <a:hlinkClick r:id="rId3"/>
              </a:rPr>
              <a:t>EHS@ucop.edu</a:t>
            </a:r>
            <a:r>
              <a:rPr lang="en-US" sz="3500" b="1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 Smart About Safety Matching Fund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BSAS will pay for ½ of the price of the recommended ergonomic equipment that you choose to order.</a:t>
            </a:r>
          </a:p>
          <a:p>
            <a:r>
              <a:rPr lang="en-US" dirty="0" smtClean="0"/>
              <a:t>Do NOT need to order everything that’s recommended, may come back and order later.</a:t>
            </a:r>
            <a:endParaRPr lang="en-US" dirty="0"/>
          </a:p>
        </p:txBody>
      </p:sp>
      <p:pic>
        <p:nvPicPr>
          <p:cNvPr id="10241" name="Picture 1" descr="C:\Documents and Settings\khsi\My Documents\My Pictures\desk-chair-blue-with-wheels-md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676400"/>
            <a:ext cx="2895600" cy="4623622"/>
          </a:xfrm>
          <a:prstGeom prst="rect">
            <a:avLst/>
          </a:prstGeom>
          <a:noFill/>
        </p:spPr>
      </p:pic>
      <p:pic>
        <p:nvPicPr>
          <p:cNvPr id="10256" name="Picture 16" descr="http://dressfierce.com/wp-content/uploads/2009/12/50-off-left-re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1676400"/>
            <a:ext cx="1633664" cy="12709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Follow-up Questions on the Order…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831080"/>
          </a:xfrm>
        </p:spPr>
        <p:txBody>
          <a:bodyPr>
            <a:normAutofit/>
          </a:bodyPr>
          <a:lstStyle/>
          <a:p>
            <a:r>
              <a:rPr lang="en-US" dirty="0" smtClean="0"/>
              <a:t>Matching signature and order form are signed as soon as possible and sent immediately to BRC for processing.</a:t>
            </a:r>
          </a:p>
          <a:p>
            <a:r>
              <a:rPr lang="en-US" dirty="0" smtClean="0"/>
              <a:t>Any follow-up about your order, contact your BRC representative team.</a:t>
            </a:r>
          </a:p>
          <a:p>
            <a:pPr lvl="1"/>
            <a:r>
              <a:rPr lang="en-US" dirty="0" smtClean="0"/>
              <a:t>If Department is Not Part of BRC, Contact BRC Blue Team</a:t>
            </a:r>
          </a:p>
          <a:p>
            <a:r>
              <a:rPr lang="en-US" dirty="0" smtClean="0"/>
              <a:t>BRC places your equipment order, not BSAS.</a:t>
            </a:r>
          </a:p>
          <a:p>
            <a:pPr lvl="1"/>
            <a:r>
              <a:rPr lang="en-US" dirty="0" smtClean="0"/>
              <a:t>Once the order is processed, BRC sends an e-mail  to the UCOP employee 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9218" name="Picture 2" descr="C:\Documents and Settings\khsi\My Documents\My Pictures\question marks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1524000" cy="1234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9605</TotalTime>
  <Words>1322</Words>
  <Application>Microsoft Office PowerPoint</Application>
  <PresentationFormat>On-screen Show (4:3)</PresentationFormat>
  <Paragraphs>102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Foundry</vt:lpstr>
      <vt:lpstr>Ergonomics Training 101</vt:lpstr>
      <vt:lpstr>What is ergonomics?</vt:lpstr>
      <vt:lpstr>2 ways to request Ergonomic Evaluations</vt:lpstr>
      <vt:lpstr>Increase of Ergonomic Evaluations Requested</vt:lpstr>
      <vt:lpstr>After the request…</vt:lpstr>
      <vt:lpstr>An actual ergonomic evaluation…</vt:lpstr>
      <vt:lpstr>Report and Equipment order form</vt:lpstr>
      <vt:lpstr>Be Smart About Safety Matching Fund Program</vt:lpstr>
      <vt:lpstr>Follow-up Questions on the Order…</vt:lpstr>
      <vt:lpstr>After equipment is delivered…</vt:lpstr>
      <vt:lpstr>Chair Fitting</vt:lpstr>
      <vt:lpstr>Important Ergo Tips…</vt:lpstr>
      <vt:lpstr>If you are experiencing any discomfort in your working environment, request the ergonomist to take a look… DON’T WAIT! </vt:lpstr>
    </vt:vector>
  </TitlesOfParts>
  <Company>UCOP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Ergonomics Training 101</dc:title>
  <dc:creator>khsi</dc:creator>
  <cp:lastModifiedBy>lwong</cp:lastModifiedBy>
  <cp:revision>40</cp:revision>
  <dcterms:created xsi:type="dcterms:W3CDTF">2011-01-11T20:46:31Z</dcterms:created>
  <dcterms:modified xsi:type="dcterms:W3CDTF">2011-01-25T18:41:17Z</dcterms:modified>
</cp:coreProperties>
</file>