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8" r:id="rId3"/>
    <p:sldId id="260" r:id="rId4"/>
    <p:sldId id="261" r:id="rId5"/>
    <p:sldId id="262" r:id="rId6"/>
    <p:sldId id="259" r:id="rId7"/>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8686"/>
    <a:srgbClr val="F95D5D"/>
    <a:srgbClr val="FAF290"/>
    <a:srgbClr val="F9B07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44" autoAdjust="0"/>
  </p:normalViewPr>
  <p:slideViewPr>
    <p:cSldViewPr>
      <p:cViewPr varScale="1">
        <p:scale>
          <a:sx n="98" d="100"/>
          <a:sy n="98" d="100"/>
        </p:scale>
        <p:origin x="-13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760C2E-B8F4-4C39-A593-FEDB6B88F971}" type="datetimeFigureOut">
              <a:rPr lang="en-US" smtClean="0"/>
              <a:pPr/>
              <a:t>8/15/2011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3A3494-D4F7-48A8-A090-31351D242CA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z="1200" dirty="0" smtClean="0"/>
              <a:t>Over the last several months, an increasing number of persons have reported allergic reactions, migraine headaches, and aggravation of medical conditions that have been caused by the use of perfumes/colognes, as well as other scented products in the workplace, including UCOP.  This increased sensitivity</a:t>
            </a:r>
            <a:r>
              <a:rPr lang="en-US" sz="1200" baseline="0" dirty="0" smtClean="0"/>
              <a:t> </a:t>
            </a:r>
            <a:r>
              <a:rPr lang="en-US" sz="1200" dirty="0" smtClean="0"/>
              <a:t>to chemicals and environmental allergens may cause people to react with varying degrees of severity.</a:t>
            </a:r>
          </a:p>
        </p:txBody>
      </p:sp>
      <p:sp>
        <p:nvSpPr>
          <p:cNvPr id="4" name="Slide Number Placeholder 3"/>
          <p:cNvSpPr>
            <a:spLocks noGrp="1"/>
          </p:cNvSpPr>
          <p:nvPr>
            <p:ph type="sldNum" sz="quarter" idx="10"/>
          </p:nvPr>
        </p:nvSpPr>
        <p:spPr/>
        <p:txBody>
          <a:bodyPr/>
          <a:lstStyle/>
          <a:p>
            <a:fld id="{603A3494-D4F7-48A8-A090-31351D242CA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Examples of Environmental Allergens:</a:t>
            </a:r>
          </a:p>
          <a:p>
            <a:endParaRPr lang="en-US" baseline="0" dirty="0" smtClean="0"/>
          </a:p>
          <a:p>
            <a:pPr>
              <a:buFont typeface="Arial" pitchFamily="34" charset="0"/>
              <a:buChar char="•"/>
            </a:pPr>
            <a:r>
              <a:rPr lang="en-US" sz="1200" dirty="0" smtClean="0"/>
              <a:t> Scented products</a:t>
            </a:r>
          </a:p>
          <a:p>
            <a:r>
              <a:rPr lang="en-US" sz="1200" dirty="0" smtClean="0"/>
              <a:t>	- Perfume/Cologne</a:t>
            </a:r>
          </a:p>
          <a:p>
            <a:r>
              <a:rPr lang="en-US" sz="1200" dirty="0" smtClean="0"/>
              <a:t>	- Candles</a:t>
            </a:r>
          </a:p>
          <a:p>
            <a:r>
              <a:rPr lang="en-US" sz="1200" dirty="0" smtClean="0"/>
              <a:t>	- Air Fresheners</a:t>
            </a:r>
          </a:p>
          <a:p>
            <a:r>
              <a:rPr lang="en-US" sz="1200" dirty="0" smtClean="0"/>
              <a:t>	- Body Lotions</a:t>
            </a:r>
          </a:p>
          <a:p>
            <a:pPr>
              <a:buFont typeface="Arial" pitchFamily="34" charset="0"/>
              <a:buChar char="•"/>
            </a:pPr>
            <a:r>
              <a:rPr lang="en-US" sz="1200" dirty="0" smtClean="0"/>
              <a:t>Chemical cleaners</a:t>
            </a:r>
          </a:p>
          <a:p>
            <a:pPr>
              <a:buFont typeface="Arial" pitchFamily="34" charset="0"/>
              <a:buChar char="•"/>
            </a:pPr>
            <a:r>
              <a:rPr lang="en-US" sz="1200" dirty="0" smtClean="0"/>
              <a:t>Aerosol products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03A3494-D4F7-48A8-A090-31351D242CA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For employees with fragrance sensitivity, this means riding in an elevator or working in a cubicle next to a person with perfume/cologne can result in:</a:t>
            </a:r>
          </a:p>
          <a:p>
            <a:r>
              <a:rPr lang="en-US" sz="1200" kern="1200" dirty="0" smtClean="0">
                <a:solidFill>
                  <a:schemeClr val="tx1"/>
                </a:solidFill>
                <a:latin typeface="+mn-lt"/>
                <a:ea typeface="+mn-ea"/>
                <a:cs typeface="+mn-cs"/>
              </a:rPr>
              <a:t> </a:t>
            </a:r>
          </a:p>
          <a:p>
            <a:pPr lvl="0"/>
            <a:r>
              <a:rPr lang="en-GB" sz="1200" kern="1200" dirty="0" smtClean="0">
                <a:solidFill>
                  <a:schemeClr val="tx1"/>
                </a:solidFill>
                <a:latin typeface="+mn-lt"/>
                <a:ea typeface="+mn-ea"/>
                <a:cs typeface="+mn-cs"/>
              </a:rPr>
              <a:t>Headaches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Nausea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Difficulty breathing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Hoarse voice or loss of voice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Difficulty concentrating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Tingling of the lips and skin </a:t>
            </a:r>
            <a:endParaRPr lang="en-US" sz="1200" kern="1200" dirty="0" smtClean="0">
              <a:solidFill>
                <a:schemeClr val="tx1"/>
              </a:solidFill>
              <a:latin typeface="+mn-lt"/>
              <a:ea typeface="+mn-ea"/>
              <a:cs typeface="+mn-cs"/>
            </a:endParaRPr>
          </a:p>
          <a:p>
            <a:pPr lvl="0"/>
            <a:r>
              <a:rPr lang="en-GB" sz="1200" kern="1200" dirty="0" smtClean="0">
                <a:solidFill>
                  <a:schemeClr val="tx1"/>
                </a:solidFill>
                <a:latin typeface="+mn-lt"/>
                <a:ea typeface="+mn-ea"/>
                <a:cs typeface="+mn-cs"/>
              </a:rPr>
              <a:t>Muscle and joint pain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03A3494-D4F7-48A8-A090-31351D242CA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sz="1200" dirty="0" smtClean="0"/>
          </a:p>
          <a:p>
            <a:pPr lvl="0">
              <a:buFont typeface="Arial" pitchFamily="34" charset="0"/>
              <a:buChar char="•"/>
            </a:pPr>
            <a:r>
              <a:rPr lang="en-GB" sz="1200" dirty="0" smtClean="0"/>
              <a:t>Disinfecting</a:t>
            </a:r>
            <a:r>
              <a:rPr lang="en-GB" sz="1200" baseline="0" dirty="0" smtClean="0"/>
              <a:t> </a:t>
            </a:r>
            <a:r>
              <a:rPr lang="en-GB" sz="1200" dirty="0" smtClean="0"/>
              <a:t>sprays, such as Lysol, should not be used to clean at work, wipes are recommended</a:t>
            </a:r>
          </a:p>
          <a:p>
            <a:pPr lvl="1">
              <a:buFont typeface="Arial" pitchFamily="34" charset="0"/>
              <a:buChar char="•"/>
            </a:pPr>
            <a:r>
              <a:rPr lang="en-US" sz="1200" dirty="0" smtClean="0"/>
              <a:t>  Sprays may cause irritation of eyes and mucous membranes, and depression of central nervous system</a:t>
            </a:r>
          </a:p>
          <a:p>
            <a:pPr lvl="1">
              <a:buFont typeface="Arial" pitchFamily="34" charset="0"/>
              <a:buChar char="•"/>
            </a:pPr>
            <a:r>
              <a:rPr lang="en-US" sz="1200" dirty="0" smtClean="0"/>
              <a:t> Also remember</a:t>
            </a:r>
            <a:r>
              <a:rPr lang="en-US" sz="1200" baseline="0" dirty="0" smtClean="0"/>
              <a:t> </a:t>
            </a:r>
            <a:r>
              <a:rPr lang="en-US" sz="1200" dirty="0" smtClean="0"/>
              <a:t>that these products may aggravate existing respiratory conditions of you and those around you.</a:t>
            </a:r>
          </a:p>
          <a:p>
            <a:pPr lvl="0">
              <a:buFont typeface="Arial" pitchFamily="34" charset="0"/>
              <a:buChar char="•"/>
            </a:pPr>
            <a:r>
              <a:rPr lang="en-US" sz="2800" dirty="0" smtClean="0"/>
              <a:t>Avoid using air fresheners in your cubicle</a:t>
            </a:r>
          </a:p>
          <a:p>
            <a:pPr lvl="0">
              <a:buFont typeface="Arial" pitchFamily="34" charset="0"/>
              <a:buChar char="•"/>
            </a:pPr>
            <a:r>
              <a:rPr lang="en-US" sz="2800" dirty="0" smtClean="0"/>
              <a:t> Avoid decorating with scented candles at the workplace</a:t>
            </a:r>
          </a:p>
          <a:p>
            <a:pPr lvl="0">
              <a:buFont typeface="Arial" pitchFamily="34" charset="0"/>
              <a:buChar char="•"/>
            </a:pPr>
            <a:r>
              <a:rPr lang="en-US" sz="2800" dirty="0" smtClean="0"/>
              <a:t>Be aware of any strong fragrances that may aggravate other persons around you</a:t>
            </a:r>
            <a:br>
              <a:rPr lang="en-US" sz="2800" dirty="0" smtClean="0"/>
            </a:br>
            <a:endParaRPr lang="en-US" sz="1200" dirty="0" smtClean="0"/>
          </a:p>
        </p:txBody>
      </p:sp>
      <p:sp>
        <p:nvSpPr>
          <p:cNvPr id="4" name="Slide Number Placeholder 3"/>
          <p:cNvSpPr>
            <a:spLocks noGrp="1"/>
          </p:cNvSpPr>
          <p:nvPr>
            <p:ph type="sldNum" sz="quarter" idx="10"/>
          </p:nvPr>
        </p:nvSpPr>
        <p:spPr/>
        <p:txBody>
          <a:bodyPr/>
          <a:lstStyle/>
          <a:p>
            <a:fld id="{603A3494-D4F7-48A8-A090-31351D242CA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UCOP Security and Safety Committee is currently evaluating the development of a fragrance-free workplace policy, but requests your help in the meantime to help create a comfortable and accommodating work environment for all employees and visitors by keeping all offices and other public spaces free of chemical based scented products. </a:t>
            </a:r>
          </a:p>
          <a:p>
            <a:endParaRPr lang="en-US" dirty="0"/>
          </a:p>
        </p:txBody>
      </p:sp>
      <p:sp>
        <p:nvSpPr>
          <p:cNvPr id="4" name="Slide Number Placeholder 3"/>
          <p:cNvSpPr>
            <a:spLocks noGrp="1"/>
          </p:cNvSpPr>
          <p:nvPr>
            <p:ph type="sldNum" sz="quarter" idx="10"/>
          </p:nvPr>
        </p:nvSpPr>
        <p:spPr/>
        <p:txBody>
          <a:bodyPr/>
          <a:lstStyle/>
          <a:p>
            <a:fld id="{603A3494-D4F7-48A8-A090-31351D242CAF}"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F834BE-AADE-4634-B074-8A9370E74078}" type="datetimeFigureOut">
              <a:rPr lang="en-US" smtClean="0"/>
              <a:pPr/>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834BE-AADE-4634-B074-8A9370E74078}" type="datetimeFigureOut">
              <a:rPr lang="en-US" smtClean="0"/>
              <a:pPr/>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834BE-AADE-4634-B074-8A9370E74078}" type="datetimeFigureOut">
              <a:rPr lang="en-US" smtClean="0"/>
              <a:pPr/>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F834BE-AADE-4634-B074-8A9370E74078}" type="datetimeFigureOut">
              <a:rPr lang="en-US" smtClean="0"/>
              <a:pPr/>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F834BE-AADE-4634-B074-8A9370E74078}" type="datetimeFigureOut">
              <a:rPr lang="en-US" smtClean="0"/>
              <a:pPr/>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F834BE-AADE-4634-B074-8A9370E74078}" type="datetimeFigureOut">
              <a:rPr lang="en-US" smtClean="0"/>
              <a:pPr/>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F834BE-AADE-4634-B074-8A9370E74078}" type="datetimeFigureOut">
              <a:rPr lang="en-US" smtClean="0"/>
              <a:pPr/>
              <a:t>8/15/2011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F834BE-AADE-4634-B074-8A9370E74078}" type="datetimeFigureOut">
              <a:rPr lang="en-US" smtClean="0"/>
              <a:pPr/>
              <a:t>8/15/2011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834BE-AADE-4634-B074-8A9370E74078}" type="datetimeFigureOut">
              <a:rPr lang="en-US" smtClean="0"/>
              <a:pPr/>
              <a:t>8/15/2011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F834BE-AADE-4634-B074-8A9370E74078}" type="datetimeFigureOut">
              <a:rPr lang="en-US" smtClean="0"/>
              <a:pPr/>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F834BE-AADE-4634-B074-8A9370E74078}" type="datetimeFigureOut">
              <a:rPr lang="en-US" smtClean="0"/>
              <a:pPr/>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913FF-C87E-4AFD-8FDC-DE3884B8AC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834BE-AADE-4634-B074-8A9370E74078}" type="datetimeFigureOut">
              <a:rPr lang="en-US" smtClean="0"/>
              <a:pPr/>
              <a:t>8/15/2011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913FF-C87E-4AFD-8FDC-DE3884B8AC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Background"/>
          <p:cNvSpPr/>
          <p:nvPr/>
        </p:nvSpPr>
        <p:spPr>
          <a:xfrm>
            <a:off x="0" y="0"/>
            <a:ext cx="9144000" cy="6858000"/>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5400000" scaled="1"/>
            <a:tileRect/>
          </a:gradFill>
          <a:ln>
            <a:solidFill>
              <a:srgbClr val="FAF2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lowchart: Terminator 4"/>
          <p:cNvSpPr/>
          <p:nvPr/>
        </p:nvSpPr>
        <p:spPr>
          <a:xfrm>
            <a:off x="1752600" y="1981200"/>
            <a:ext cx="5638800" cy="3200400"/>
          </a:xfrm>
          <a:prstGeom prst="flowChartTerminator">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path path="circle">
              <a:fillToRect l="50000" t="50000" r="50000" b="50000"/>
            </a:path>
            <a:tileRect/>
          </a:gradFill>
          <a:ln w="730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9600" b="1" spc="50" dirty="0" smtClean="0">
                <a:ln w="19050" cmpd="sng">
                  <a:solidFill>
                    <a:schemeClr val="accent6">
                      <a:satMod val="120000"/>
                      <a:shade val="80000"/>
                    </a:schemeClr>
                  </a:solidFill>
                  <a:prstDash val="solid"/>
                </a:ln>
                <a:solidFill>
                  <a:schemeClr val="accent6">
                    <a:lumMod val="40000"/>
                    <a:lumOff val="60000"/>
                  </a:schemeClr>
                </a:solidFill>
                <a:effectLst>
                  <a:glow rad="53100">
                    <a:schemeClr val="accent6">
                      <a:satMod val="180000"/>
                      <a:alpha val="30000"/>
                    </a:schemeClr>
                  </a:glow>
                </a:effectLst>
                <a:latin typeface="Freestyle Script" pitchFamily="66" charset="0"/>
              </a:rPr>
              <a:t>Environmental Allergens</a:t>
            </a:r>
          </a:p>
        </p:txBody>
      </p:sp>
      <p:sp>
        <p:nvSpPr>
          <p:cNvPr id="6" name="Rectangle 5"/>
          <p:cNvSpPr/>
          <p:nvPr/>
        </p:nvSpPr>
        <p:spPr>
          <a:xfrm>
            <a:off x="2590800" y="4419600"/>
            <a:ext cx="4195316" cy="1600438"/>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a:t>
            </a:r>
            <a:r>
              <a:rPr lang="en-US" sz="4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a:t>
            </a:r>
            <a:r>
              <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the </a:t>
            </a: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Workplace</a:t>
            </a:r>
            <a:endParaRPr lang="en-US" sz="4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7" name="Rectangle 6"/>
          <p:cNvSpPr/>
          <p:nvPr/>
        </p:nvSpPr>
        <p:spPr>
          <a:xfrm>
            <a:off x="3733800" y="1295400"/>
            <a:ext cx="1447800" cy="685800"/>
          </a:xfrm>
          <a:prstGeom prst="rect">
            <a:avLst/>
          </a:prstGeom>
          <a:gradFill flip="none" rotWithShape="1">
            <a:gsLst>
              <a:gs pos="0">
                <a:srgbClr val="FAF290">
                  <a:tint val="66000"/>
                  <a:satMod val="160000"/>
                </a:srgbClr>
              </a:gs>
              <a:gs pos="50000">
                <a:srgbClr val="FAF290">
                  <a:tint val="44500"/>
                  <a:satMod val="160000"/>
                </a:srgbClr>
              </a:gs>
              <a:gs pos="100000">
                <a:srgbClr val="FAF290">
                  <a:tint val="23500"/>
                  <a:satMod val="160000"/>
                </a:srgbClr>
              </a:gs>
            </a:gsLst>
            <a:path path="circle">
              <a:fillToRect l="50000" t="50000" r="50000" b="50000"/>
            </a:path>
            <a:tileRect/>
          </a:gradFill>
          <a:ln w="38100">
            <a:solidFill>
              <a:srgbClr val="F9B073"/>
            </a:solidFill>
          </a:ln>
          <a:effectLst>
            <a:glow rad="101600">
              <a:schemeClr val="accent6">
                <a:satMod val="175000"/>
                <a:alpha val="40000"/>
              </a:schemeClr>
            </a:glow>
            <a:outerShdw blurRad="330200" dist="5080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Terminator 7"/>
          <p:cNvSpPr/>
          <p:nvPr/>
        </p:nvSpPr>
        <p:spPr>
          <a:xfrm>
            <a:off x="3429000" y="228600"/>
            <a:ext cx="1981200" cy="1066800"/>
          </a:xfrm>
          <a:prstGeom prst="flowChartTerminator">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path path="circle">
              <a:fillToRect l="50000" t="50000" r="50000" b="50000"/>
            </a:path>
            <a:tileRect/>
          </a:gradFill>
          <a:ln w="730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en-US" sz="9600" b="1" cap="none" spc="50" dirty="0">
              <a:ln w="19050" cmpd="sng">
                <a:solidFill>
                  <a:schemeClr val="accent6">
                    <a:satMod val="120000"/>
                    <a:shade val="80000"/>
                  </a:schemeClr>
                </a:solidFill>
                <a:prstDash val="solid"/>
              </a:ln>
              <a:solidFill>
                <a:schemeClr val="accent6">
                  <a:lumMod val="40000"/>
                  <a:lumOff val="60000"/>
                </a:schemeClr>
              </a:solidFill>
              <a:effectLst>
                <a:glow rad="53100">
                  <a:schemeClr val="accent6">
                    <a:satMod val="180000"/>
                    <a:alpha val="30000"/>
                  </a:schemeClr>
                </a:glow>
              </a:effectLst>
              <a:latin typeface="Freestyle Script" pitchFamily="66" charset="0"/>
            </a:endParaRPr>
          </a:p>
        </p:txBody>
      </p:sp>
      <p:sp>
        <p:nvSpPr>
          <p:cNvPr id="10" name="Rectangle 9"/>
          <p:cNvSpPr/>
          <p:nvPr/>
        </p:nvSpPr>
        <p:spPr>
          <a:xfrm>
            <a:off x="3657600" y="381000"/>
            <a:ext cx="1528688" cy="769441"/>
          </a:xfrm>
          <a:prstGeom prst="rect">
            <a:avLst/>
          </a:prstGeom>
          <a:noFill/>
        </p:spPr>
        <p:txBody>
          <a:bodyPr wrap="none" lIns="91440" tIns="45720" rIns="91440" bIns="45720">
            <a:spAutoFit/>
          </a:bodyPr>
          <a:lstStyle/>
          <a:p>
            <a:pPr algn="ctr"/>
            <a:r>
              <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UCOP</a:t>
            </a:r>
          </a:p>
        </p:txBody>
      </p:sp>
      <p:sp>
        <p:nvSpPr>
          <p:cNvPr id="13" name="Rectangle 12"/>
          <p:cNvSpPr/>
          <p:nvPr/>
        </p:nvSpPr>
        <p:spPr>
          <a:xfrm>
            <a:off x="2209800" y="5943600"/>
            <a:ext cx="4964372" cy="584775"/>
          </a:xfrm>
          <a:prstGeom prst="rect">
            <a:avLst/>
          </a:prstGeom>
          <a:noFill/>
        </p:spPr>
        <p:txBody>
          <a:bodyPr wrap="none" lIns="91440" tIns="45720" rIns="91440" bIns="45720">
            <a:spAutoFit/>
          </a:bodyPr>
          <a:lstStyle/>
          <a:p>
            <a:pPr algn="ctr"/>
            <a:r>
              <a:rPr lang="en-US" sz="32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August 2011 Safety Meeting</a:t>
            </a:r>
            <a:endParaRPr lang="en-US" sz="32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14" name="Rectangle 13"/>
          <p:cNvSpPr/>
          <p:nvPr/>
        </p:nvSpPr>
        <p:spPr>
          <a:xfrm>
            <a:off x="3152561" y="6396335"/>
            <a:ext cx="2779992" cy="400110"/>
          </a:xfrm>
          <a:prstGeom prst="rect">
            <a:avLst/>
          </a:prstGeom>
          <a:noFill/>
        </p:spPr>
        <p:txBody>
          <a:bodyPr wrap="none" lIns="91440" tIns="45720" rIns="91440" bIns="45720">
            <a:spAutoFit/>
          </a:bodyPr>
          <a:lstStyle/>
          <a:p>
            <a:pPr algn="ctr"/>
            <a:r>
              <a:rPr lang="en-US" sz="2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Developed by: Karen Hsi</a:t>
            </a:r>
            <a:endParaRPr lang="en-US" sz="2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ackground"/>
          <p:cNvSpPr/>
          <p:nvPr/>
        </p:nvSpPr>
        <p:spPr>
          <a:xfrm>
            <a:off x="0" y="0"/>
            <a:ext cx="9144000" cy="6858000"/>
          </a:xfrm>
          <a:prstGeom prst="rect">
            <a:avLst/>
          </a:prstGeom>
          <a:gradFill flip="none" rotWithShape="1">
            <a:gsLst>
              <a:gs pos="0">
                <a:srgbClr val="F9B073">
                  <a:tint val="66000"/>
                  <a:satMod val="160000"/>
                </a:srgbClr>
              </a:gs>
              <a:gs pos="50000">
                <a:srgbClr val="F9B073">
                  <a:tint val="44500"/>
                  <a:satMod val="160000"/>
                </a:srgbClr>
              </a:gs>
              <a:gs pos="100000">
                <a:srgbClr val="F9B073">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Question background"/>
          <p:cNvSpPr/>
          <p:nvPr/>
        </p:nvSpPr>
        <p:spPr>
          <a:xfrm>
            <a:off x="0" y="152400"/>
            <a:ext cx="9144000" cy="1447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latin typeface="Franklin Gothic Book" pitchFamily="34" charset="0"/>
              </a:rPr>
              <a:t>Trends in the Workplace</a:t>
            </a:r>
            <a:endParaRPr lang="en-US" sz="3500" dirty="0">
              <a:latin typeface="Franklin Gothic Book" pitchFamily="34" charset="0"/>
            </a:endParaRPr>
          </a:p>
        </p:txBody>
      </p:sp>
      <p:sp>
        <p:nvSpPr>
          <p:cNvPr id="7" name="TextBox 6"/>
          <p:cNvSpPr txBox="1"/>
          <p:nvPr/>
        </p:nvSpPr>
        <p:spPr>
          <a:xfrm>
            <a:off x="304800" y="2057400"/>
            <a:ext cx="6248400" cy="553998"/>
          </a:xfrm>
          <a:prstGeom prst="rect">
            <a:avLst/>
          </a:prstGeom>
          <a:noFill/>
        </p:spPr>
        <p:txBody>
          <a:bodyPr wrap="square" rtlCol="0">
            <a:spAutoFit/>
          </a:bodyPr>
          <a:lstStyle/>
          <a:p>
            <a:pPr algn="ctr"/>
            <a:endParaRPr lang="en-US" sz="3000" i="1" dirty="0" smtClean="0"/>
          </a:p>
        </p:txBody>
      </p:sp>
      <p:sp>
        <p:nvSpPr>
          <p:cNvPr id="8" name="TextBox 7"/>
          <p:cNvSpPr txBox="1"/>
          <p:nvPr/>
        </p:nvSpPr>
        <p:spPr>
          <a:xfrm>
            <a:off x="381000" y="1828800"/>
            <a:ext cx="8305800" cy="4401205"/>
          </a:xfrm>
          <a:prstGeom prst="rect">
            <a:avLst/>
          </a:prstGeom>
          <a:noFill/>
        </p:spPr>
        <p:txBody>
          <a:bodyPr wrap="square" rtlCol="0">
            <a:spAutoFit/>
          </a:bodyPr>
          <a:lstStyle/>
          <a:p>
            <a:pPr algn="ctr"/>
            <a:endParaRPr lang="en-US" sz="2800" dirty="0"/>
          </a:p>
          <a:p>
            <a:pPr algn="ctr"/>
            <a:r>
              <a:rPr lang="en-US" sz="2800" dirty="0" smtClean="0"/>
              <a:t>Over the last several months, employers have seen an increasing number of persons have reporting allergic reactions, migraine headaches, and aggravation of medical conditions that have been caused by the use of perfumes/colognes, as well as other scented products in the workplace.  This increased sensitivity to chemicals and environmental allergens may cause people to react with varying degrees of severity.</a:t>
            </a:r>
          </a:p>
          <a:p>
            <a:pPr algn="ct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ackground"/>
          <p:cNvSpPr/>
          <p:nvPr/>
        </p:nvSpPr>
        <p:spPr>
          <a:xfrm>
            <a:off x="0" y="0"/>
            <a:ext cx="9144000" cy="6858000"/>
          </a:xfrm>
          <a:prstGeom prst="rect">
            <a:avLst/>
          </a:prstGeom>
          <a:gradFill flip="none" rotWithShape="1">
            <a:gsLst>
              <a:gs pos="0">
                <a:srgbClr val="F9B073">
                  <a:tint val="66000"/>
                  <a:satMod val="160000"/>
                </a:srgbClr>
              </a:gs>
              <a:gs pos="50000">
                <a:srgbClr val="F9B073">
                  <a:tint val="44500"/>
                  <a:satMod val="160000"/>
                </a:srgbClr>
              </a:gs>
              <a:gs pos="100000">
                <a:srgbClr val="F9B073">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Question background"/>
          <p:cNvSpPr/>
          <p:nvPr/>
        </p:nvSpPr>
        <p:spPr>
          <a:xfrm>
            <a:off x="0" y="152400"/>
            <a:ext cx="9144000" cy="1447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latin typeface="Franklin Gothic Book" pitchFamily="34" charset="0"/>
              </a:rPr>
              <a:t>What is an Environmental Allergen?</a:t>
            </a:r>
            <a:endParaRPr lang="en-US" sz="3500" dirty="0">
              <a:latin typeface="Franklin Gothic Book" pitchFamily="34" charset="0"/>
            </a:endParaRPr>
          </a:p>
        </p:txBody>
      </p:sp>
      <p:sp>
        <p:nvSpPr>
          <p:cNvPr id="7" name="TextBox 6"/>
          <p:cNvSpPr txBox="1"/>
          <p:nvPr/>
        </p:nvSpPr>
        <p:spPr>
          <a:xfrm>
            <a:off x="304800" y="2057400"/>
            <a:ext cx="6248400" cy="553998"/>
          </a:xfrm>
          <a:prstGeom prst="rect">
            <a:avLst/>
          </a:prstGeom>
          <a:noFill/>
        </p:spPr>
        <p:txBody>
          <a:bodyPr wrap="square" rtlCol="0">
            <a:spAutoFit/>
          </a:bodyPr>
          <a:lstStyle/>
          <a:p>
            <a:pPr algn="ctr"/>
            <a:endParaRPr lang="en-US" sz="3000" i="1" dirty="0" smtClean="0"/>
          </a:p>
        </p:txBody>
      </p:sp>
      <p:sp>
        <p:nvSpPr>
          <p:cNvPr id="8" name="TextBox 7"/>
          <p:cNvSpPr txBox="1"/>
          <p:nvPr/>
        </p:nvSpPr>
        <p:spPr>
          <a:xfrm>
            <a:off x="304800" y="2209800"/>
            <a:ext cx="8458200" cy="3184743"/>
          </a:xfrm>
          <a:prstGeom prst="rect">
            <a:avLst/>
          </a:prstGeom>
          <a:noFill/>
        </p:spPr>
        <p:txBody>
          <a:bodyPr wrap="square" rtlCol="0">
            <a:spAutoFit/>
          </a:bodyPr>
          <a:lstStyle/>
          <a:p>
            <a:pPr>
              <a:buFont typeface="Arial" pitchFamily="34" charset="0"/>
              <a:buChar char="•"/>
            </a:pPr>
            <a:r>
              <a:rPr lang="en-US" sz="2800" dirty="0"/>
              <a:t> </a:t>
            </a:r>
            <a:r>
              <a:rPr lang="en-US" sz="2800" dirty="0" smtClean="0"/>
              <a:t>Scented products</a:t>
            </a:r>
          </a:p>
          <a:p>
            <a:r>
              <a:rPr lang="en-US" sz="2800" dirty="0" smtClean="0"/>
              <a:t>	- Perfume/Cologne</a:t>
            </a:r>
          </a:p>
          <a:p>
            <a:r>
              <a:rPr lang="en-US" sz="2800" dirty="0"/>
              <a:t>	</a:t>
            </a:r>
            <a:r>
              <a:rPr lang="en-US" sz="2800" dirty="0" smtClean="0"/>
              <a:t>- Candles</a:t>
            </a:r>
          </a:p>
          <a:p>
            <a:r>
              <a:rPr lang="en-US" sz="2800" dirty="0"/>
              <a:t>	</a:t>
            </a:r>
            <a:r>
              <a:rPr lang="en-US" sz="2800" dirty="0" smtClean="0"/>
              <a:t>- Air Fresheners</a:t>
            </a:r>
          </a:p>
          <a:p>
            <a:r>
              <a:rPr lang="en-US" sz="2800" dirty="0"/>
              <a:t>	</a:t>
            </a:r>
            <a:r>
              <a:rPr lang="en-US" sz="2800" dirty="0" smtClean="0"/>
              <a:t>- Body Lotions</a:t>
            </a:r>
          </a:p>
          <a:p>
            <a:pPr>
              <a:buFont typeface="Arial" pitchFamily="34" charset="0"/>
              <a:buChar char="•"/>
            </a:pPr>
            <a:r>
              <a:rPr lang="en-US" sz="2800" dirty="0" smtClean="0"/>
              <a:t>Chemical cleaners</a:t>
            </a:r>
          </a:p>
          <a:p>
            <a:pPr>
              <a:buFont typeface="Arial" pitchFamily="34" charset="0"/>
              <a:buChar char="•"/>
            </a:pPr>
            <a:r>
              <a:rPr lang="en-US" sz="2800" dirty="0" smtClean="0"/>
              <a:t>Aerosol products</a:t>
            </a:r>
          </a:p>
        </p:txBody>
      </p:sp>
      <p:sp>
        <p:nvSpPr>
          <p:cNvPr id="10" name="Rounded Rectangle 9"/>
          <p:cNvSpPr/>
          <p:nvPr/>
        </p:nvSpPr>
        <p:spPr>
          <a:xfrm>
            <a:off x="4419600" y="1752600"/>
            <a:ext cx="2819400" cy="2133600"/>
          </a:xfrm>
          <a:prstGeom prst="roundRect">
            <a:avLst/>
          </a:prstGeom>
          <a:blipFill dpi="0" rotWithShape="1">
            <a:blip r:embed="rId3"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5867400" y="4343400"/>
            <a:ext cx="2819400" cy="2133600"/>
          </a:xfrm>
          <a:prstGeom prst="roundRect">
            <a:avLst/>
          </a:prstGeom>
          <a:blipFill dpi="0" rotWithShape="1">
            <a:blip r:embed="rId4"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ackground"/>
          <p:cNvSpPr/>
          <p:nvPr/>
        </p:nvSpPr>
        <p:spPr>
          <a:xfrm>
            <a:off x="0" y="0"/>
            <a:ext cx="9144000" cy="6858000"/>
          </a:xfrm>
          <a:prstGeom prst="rect">
            <a:avLst/>
          </a:prstGeom>
          <a:gradFill flip="none" rotWithShape="1">
            <a:gsLst>
              <a:gs pos="0">
                <a:srgbClr val="F9B073">
                  <a:tint val="66000"/>
                  <a:satMod val="160000"/>
                </a:srgbClr>
              </a:gs>
              <a:gs pos="50000">
                <a:srgbClr val="F9B073">
                  <a:tint val="44500"/>
                  <a:satMod val="160000"/>
                </a:srgbClr>
              </a:gs>
              <a:gs pos="100000">
                <a:srgbClr val="F9B073">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Question background"/>
          <p:cNvSpPr/>
          <p:nvPr/>
        </p:nvSpPr>
        <p:spPr>
          <a:xfrm>
            <a:off x="0" y="152400"/>
            <a:ext cx="9144000" cy="1447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latin typeface="Franklin Gothic Book" pitchFamily="34" charset="0"/>
              </a:rPr>
              <a:t>Chemical Sensitivity can cause…</a:t>
            </a:r>
            <a:endParaRPr lang="en-US" sz="3500" dirty="0">
              <a:latin typeface="Franklin Gothic Book" pitchFamily="34" charset="0"/>
            </a:endParaRPr>
          </a:p>
        </p:txBody>
      </p:sp>
      <p:sp>
        <p:nvSpPr>
          <p:cNvPr id="7" name="TextBox 6"/>
          <p:cNvSpPr txBox="1"/>
          <p:nvPr/>
        </p:nvSpPr>
        <p:spPr>
          <a:xfrm>
            <a:off x="304800" y="2057400"/>
            <a:ext cx="6248400" cy="553998"/>
          </a:xfrm>
          <a:prstGeom prst="rect">
            <a:avLst/>
          </a:prstGeom>
          <a:noFill/>
        </p:spPr>
        <p:txBody>
          <a:bodyPr wrap="square" rtlCol="0">
            <a:spAutoFit/>
          </a:bodyPr>
          <a:lstStyle/>
          <a:p>
            <a:pPr algn="ctr"/>
            <a:endParaRPr lang="en-US" sz="3000" i="1" dirty="0" smtClean="0"/>
          </a:p>
        </p:txBody>
      </p:sp>
      <p:sp>
        <p:nvSpPr>
          <p:cNvPr id="8" name="TextBox 7"/>
          <p:cNvSpPr txBox="1"/>
          <p:nvPr/>
        </p:nvSpPr>
        <p:spPr>
          <a:xfrm>
            <a:off x="381000" y="2057400"/>
            <a:ext cx="8382000" cy="3108543"/>
          </a:xfrm>
          <a:prstGeom prst="rect">
            <a:avLst/>
          </a:prstGeom>
          <a:noFill/>
        </p:spPr>
        <p:txBody>
          <a:bodyPr wrap="square" rtlCol="0">
            <a:spAutoFit/>
          </a:bodyPr>
          <a:lstStyle/>
          <a:p>
            <a:pPr lvl="0">
              <a:buFont typeface="Arial" pitchFamily="34" charset="0"/>
              <a:buChar char="•"/>
            </a:pPr>
            <a:r>
              <a:rPr lang="en-GB" sz="2800" dirty="0" smtClean="0"/>
              <a:t> Headaches </a:t>
            </a:r>
            <a:endParaRPr lang="en-US" sz="2800" dirty="0"/>
          </a:p>
          <a:p>
            <a:pPr lvl="0">
              <a:buFont typeface="Arial" pitchFamily="34" charset="0"/>
              <a:buChar char="•"/>
            </a:pPr>
            <a:r>
              <a:rPr lang="en-GB" sz="2800" dirty="0" smtClean="0"/>
              <a:t> Nausea </a:t>
            </a:r>
            <a:endParaRPr lang="en-US" sz="2800" dirty="0"/>
          </a:p>
          <a:p>
            <a:pPr lvl="0">
              <a:buFont typeface="Arial" pitchFamily="34" charset="0"/>
              <a:buChar char="•"/>
            </a:pPr>
            <a:r>
              <a:rPr lang="en-GB" sz="2800" dirty="0" smtClean="0"/>
              <a:t> Difficulty </a:t>
            </a:r>
            <a:r>
              <a:rPr lang="en-GB" sz="2800" dirty="0"/>
              <a:t>breathing </a:t>
            </a:r>
            <a:endParaRPr lang="en-US" sz="2800" dirty="0"/>
          </a:p>
          <a:p>
            <a:pPr lvl="0">
              <a:buFont typeface="Arial" pitchFamily="34" charset="0"/>
              <a:buChar char="•"/>
            </a:pPr>
            <a:r>
              <a:rPr lang="en-GB" sz="2800" dirty="0" smtClean="0"/>
              <a:t> Hoarse </a:t>
            </a:r>
            <a:r>
              <a:rPr lang="en-GB" sz="2800" dirty="0"/>
              <a:t>voice or loss of voice </a:t>
            </a:r>
            <a:endParaRPr lang="en-US" sz="2800" dirty="0"/>
          </a:p>
          <a:p>
            <a:pPr lvl="0">
              <a:buFont typeface="Arial" pitchFamily="34" charset="0"/>
              <a:buChar char="•"/>
            </a:pPr>
            <a:r>
              <a:rPr lang="en-GB" sz="2800" dirty="0" smtClean="0"/>
              <a:t> Difficulty </a:t>
            </a:r>
            <a:r>
              <a:rPr lang="en-GB" sz="2800" dirty="0"/>
              <a:t>concentrating </a:t>
            </a:r>
            <a:endParaRPr lang="en-US" sz="2800" dirty="0"/>
          </a:p>
          <a:p>
            <a:pPr lvl="0">
              <a:buFont typeface="Arial" pitchFamily="34" charset="0"/>
              <a:buChar char="•"/>
            </a:pPr>
            <a:r>
              <a:rPr lang="en-GB" sz="2800" dirty="0" smtClean="0"/>
              <a:t> Tingling </a:t>
            </a:r>
            <a:r>
              <a:rPr lang="en-GB" sz="2800" dirty="0"/>
              <a:t>of the lips and skin </a:t>
            </a:r>
            <a:endParaRPr lang="en-US" sz="2800" dirty="0"/>
          </a:p>
          <a:p>
            <a:pPr>
              <a:buFont typeface="Arial" pitchFamily="34" charset="0"/>
              <a:buChar char="•"/>
            </a:pPr>
            <a:r>
              <a:rPr lang="en-GB" sz="2800" dirty="0" smtClean="0"/>
              <a:t> Muscle </a:t>
            </a:r>
            <a:r>
              <a:rPr lang="en-GB" sz="2800" dirty="0"/>
              <a:t>and joint pain </a:t>
            </a:r>
            <a:endParaRPr lang="en-US" sz="2800" dirty="0" smtClean="0"/>
          </a:p>
        </p:txBody>
      </p:sp>
      <p:sp>
        <p:nvSpPr>
          <p:cNvPr id="6" name="Rounded Rectangle 5"/>
          <p:cNvSpPr/>
          <p:nvPr/>
        </p:nvSpPr>
        <p:spPr>
          <a:xfrm>
            <a:off x="5867400" y="1828800"/>
            <a:ext cx="2819400" cy="2133600"/>
          </a:xfrm>
          <a:prstGeom prst="roundRect">
            <a:avLst/>
          </a:prstGeom>
          <a:blipFill dpi="0" rotWithShape="1">
            <a:blip r:embed="rId3"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4876800" y="4419600"/>
            <a:ext cx="2819400" cy="2133600"/>
          </a:xfrm>
          <a:prstGeom prst="roundRect">
            <a:avLst/>
          </a:prstGeom>
          <a:blipFill dpi="0" rotWithShape="1">
            <a:blip r:embed="rId4"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ackground"/>
          <p:cNvSpPr/>
          <p:nvPr/>
        </p:nvSpPr>
        <p:spPr>
          <a:xfrm>
            <a:off x="0" y="0"/>
            <a:ext cx="9144000" cy="6858000"/>
          </a:xfrm>
          <a:prstGeom prst="rect">
            <a:avLst/>
          </a:prstGeom>
          <a:gradFill flip="none" rotWithShape="1">
            <a:gsLst>
              <a:gs pos="0">
                <a:srgbClr val="F9B073">
                  <a:tint val="66000"/>
                  <a:satMod val="160000"/>
                </a:srgbClr>
              </a:gs>
              <a:gs pos="50000">
                <a:srgbClr val="F9B073">
                  <a:tint val="44500"/>
                  <a:satMod val="160000"/>
                </a:srgbClr>
              </a:gs>
              <a:gs pos="100000">
                <a:srgbClr val="F9B073">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Question background"/>
          <p:cNvSpPr/>
          <p:nvPr/>
        </p:nvSpPr>
        <p:spPr>
          <a:xfrm>
            <a:off x="0" y="152400"/>
            <a:ext cx="9144000" cy="1447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latin typeface="Franklin Gothic Book" pitchFamily="34" charset="0"/>
              </a:rPr>
              <a:t>How to Help Alleviate the Problem…</a:t>
            </a:r>
            <a:endParaRPr lang="en-US" sz="3500" dirty="0">
              <a:latin typeface="Franklin Gothic Book" pitchFamily="34" charset="0"/>
            </a:endParaRPr>
          </a:p>
        </p:txBody>
      </p:sp>
      <p:sp>
        <p:nvSpPr>
          <p:cNvPr id="7" name="TextBox 6"/>
          <p:cNvSpPr txBox="1"/>
          <p:nvPr/>
        </p:nvSpPr>
        <p:spPr>
          <a:xfrm>
            <a:off x="304800" y="2057400"/>
            <a:ext cx="6248400" cy="553998"/>
          </a:xfrm>
          <a:prstGeom prst="rect">
            <a:avLst/>
          </a:prstGeom>
          <a:noFill/>
        </p:spPr>
        <p:txBody>
          <a:bodyPr wrap="square" rtlCol="0">
            <a:spAutoFit/>
          </a:bodyPr>
          <a:lstStyle/>
          <a:p>
            <a:pPr algn="ctr"/>
            <a:endParaRPr lang="en-US" sz="3000" i="1" dirty="0" smtClean="0"/>
          </a:p>
        </p:txBody>
      </p:sp>
      <p:sp>
        <p:nvSpPr>
          <p:cNvPr id="8" name="TextBox 7"/>
          <p:cNvSpPr txBox="1"/>
          <p:nvPr/>
        </p:nvSpPr>
        <p:spPr>
          <a:xfrm>
            <a:off x="304800" y="1595021"/>
            <a:ext cx="4724400" cy="5693866"/>
          </a:xfrm>
          <a:prstGeom prst="rect">
            <a:avLst/>
          </a:prstGeom>
          <a:noFill/>
        </p:spPr>
        <p:txBody>
          <a:bodyPr wrap="square" rtlCol="0">
            <a:spAutoFit/>
          </a:bodyPr>
          <a:lstStyle/>
          <a:p>
            <a:pPr lvl="0">
              <a:buFont typeface="Arial" pitchFamily="34" charset="0"/>
              <a:buChar char="•"/>
            </a:pPr>
            <a:r>
              <a:rPr lang="en-GB" sz="2800" dirty="0" smtClean="0"/>
              <a:t>Avoid using disinfecting sprays at work, wipes are recommended</a:t>
            </a:r>
          </a:p>
          <a:p>
            <a:pPr lvl="0">
              <a:buFont typeface="Arial" pitchFamily="34" charset="0"/>
              <a:buChar char="•"/>
            </a:pPr>
            <a:r>
              <a:rPr lang="en-US" sz="2800" dirty="0" smtClean="0"/>
              <a:t>Avoid using air fresheners in your cubicle</a:t>
            </a:r>
          </a:p>
          <a:p>
            <a:pPr lvl="0">
              <a:buFont typeface="Arial" pitchFamily="34" charset="0"/>
              <a:buChar char="•"/>
            </a:pPr>
            <a:r>
              <a:rPr lang="en-US" sz="2800" dirty="0" smtClean="0"/>
              <a:t> Avoid decorating with scented candles at the workplace</a:t>
            </a:r>
          </a:p>
          <a:p>
            <a:pPr lvl="0">
              <a:buFont typeface="Arial" pitchFamily="34" charset="0"/>
              <a:buChar char="•"/>
            </a:pPr>
            <a:r>
              <a:rPr lang="en-US" sz="2800" dirty="0" smtClean="0"/>
              <a:t>Be aware of any strong fragrances that may aggravate other persons around you</a:t>
            </a:r>
            <a:br>
              <a:rPr lang="en-US" sz="2800" dirty="0" smtClean="0"/>
            </a:br>
            <a:r>
              <a:rPr lang="en-US" sz="2800" dirty="0" smtClean="0"/>
              <a:t/>
            </a:r>
            <a:br>
              <a:rPr lang="en-US" sz="2800" dirty="0" smtClean="0"/>
            </a:br>
            <a:endParaRPr lang="en-US" sz="2800" dirty="0" smtClean="0"/>
          </a:p>
        </p:txBody>
      </p:sp>
      <p:sp>
        <p:nvSpPr>
          <p:cNvPr id="6" name="Rounded Rectangle 5"/>
          <p:cNvSpPr/>
          <p:nvPr/>
        </p:nvSpPr>
        <p:spPr>
          <a:xfrm>
            <a:off x="5105400" y="1752600"/>
            <a:ext cx="2819400" cy="2133600"/>
          </a:xfrm>
          <a:prstGeom prst="roundRect">
            <a:avLst/>
          </a:prstGeom>
          <a:blipFill dpi="0" rotWithShape="1">
            <a:blip r:embed="rId3"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5943600" y="4343400"/>
            <a:ext cx="2971800" cy="2209800"/>
          </a:xfrm>
          <a:prstGeom prst="roundRect">
            <a:avLst/>
          </a:prstGeom>
          <a:blipFill dpi="0" rotWithShape="1">
            <a:blip r:embed="rId4"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Background"/>
          <p:cNvSpPr/>
          <p:nvPr/>
        </p:nvSpPr>
        <p:spPr>
          <a:xfrm>
            <a:off x="0" y="0"/>
            <a:ext cx="9144000" cy="6858000"/>
          </a:xfrm>
          <a:prstGeom prst="rect">
            <a:avLst/>
          </a:prstGeom>
          <a:gradFill flip="none" rotWithShape="1">
            <a:gsLst>
              <a:gs pos="0">
                <a:srgbClr val="F9B073">
                  <a:tint val="66000"/>
                  <a:satMod val="160000"/>
                </a:srgbClr>
              </a:gs>
              <a:gs pos="50000">
                <a:srgbClr val="F9B073">
                  <a:tint val="44500"/>
                  <a:satMod val="160000"/>
                </a:srgbClr>
              </a:gs>
              <a:gs pos="100000">
                <a:srgbClr val="F9B073">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Question background"/>
          <p:cNvSpPr/>
          <p:nvPr/>
        </p:nvSpPr>
        <p:spPr>
          <a:xfrm>
            <a:off x="0" y="152400"/>
            <a:ext cx="9144000" cy="1447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latin typeface="Franklin Gothic Book" pitchFamily="34" charset="0"/>
              </a:rPr>
              <a:t>We Share the Air…</a:t>
            </a:r>
            <a:endParaRPr lang="en-US" sz="3500" dirty="0">
              <a:latin typeface="Franklin Gothic Book" pitchFamily="34" charset="0"/>
            </a:endParaRPr>
          </a:p>
        </p:txBody>
      </p:sp>
      <p:sp>
        <p:nvSpPr>
          <p:cNvPr id="7" name="TextBox 6"/>
          <p:cNvSpPr txBox="1"/>
          <p:nvPr/>
        </p:nvSpPr>
        <p:spPr>
          <a:xfrm>
            <a:off x="304800" y="2057400"/>
            <a:ext cx="6248400" cy="553998"/>
          </a:xfrm>
          <a:prstGeom prst="rect">
            <a:avLst/>
          </a:prstGeom>
          <a:noFill/>
        </p:spPr>
        <p:txBody>
          <a:bodyPr wrap="square" rtlCol="0">
            <a:spAutoFit/>
          </a:bodyPr>
          <a:lstStyle/>
          <a:p>
            <a:pPr algn="ctr"/>
            <a:endParaRPr lang="en-US" sz="3000" i="1" dirty="0" smtClean="0"/>
          </a:p>
        </p:txBody>
      </p:sp>
      <p:sp>
        <p:nvSpPr>
          <p:cNvPr id="8" name="TextBox 7"/>
          <p:cNvSpPr txBox="1"/>
          <p:nvPr/>
        </p:nvSpPr>
        <p:spPr>
          <a:xfrm>
            <a:off x="381000" y="1595021"/>
            <a:ext cx="8458200" cy="5262979"/>
          </a:xfrm>
          <a:prstGeom prst="rect">
            <a:avLst/>
          </a:prstGeom>
          <a:noFill/>
        </p:spPr>
        <p:txBody>
          <a:bodyPr wrap="square" rtlCol="0">
            <a:spAutoFit/>
          </a:bodyPr>
          <a:lstStyle/>
          <a:p>
            <a:pPr algn="ctr"/>
            <a:r>
              <a:rPr lang="en-US" sz="2800" dirty="0" smtClean="0"/>
              <a:t>For employees with chemical/fragrance sensitivity, just riding in an elevator or working in a cubicle next to someone  with perfume/cologne can cause the symptoms of Multiple Chemical Sensitivity (MCS).</a:t>
            </a:r>
          </a:p>
          <a:p>
            <a:pPr algn="ctr"/>
            <a:endParaRPr lang="en-US" sz="2800" dirty="0" smtClean="0"/>
          </a:p>
          <a:p>
            <a:pPr algn="ctr"/>
            <a:endParaRPr lang="en-US" sz="2800" dirty="0" smtClean="0"/>
          </a:p>
          <a:p>
            <a:pPr algn="ctr"/>
            <a:endParaRPr lang="en-US" sz="2800" dirty="0" smtClean="0"/>
          </a:p>
          <a:p>
            <a:pPr algn="ctr"/>
            <a:endParaRPr lang="en-US" sz="2800" dirty="0" smtClean="0"/>
          </a:p>
          <a:p>
            <a:pPr algn="ctr"/>
            <a:endParaRPr lang="en-US" sz="2800" dirty="0" smtClean="0"/>
          </a:p>
          <a:p>
            <a:pPr algn="ctr"/>
            <a:endParaRPr lang="en-US" sz="2800" dirty="0" smtClean="0"/>
          </a:p>
          <a:p>
            <a:pPr algn="ctr"/>
            <a:r>
              <a:rPr lang="en-US" sz="2800" dirty="0" smtClean="0"/>
              <a:t>Be conscientious and courteous  to others who may be scent-sensitive.</a:t>
            </a:r>
            <a:endParaRPr lang="en-US" sz="2800" dirty="0"/>
          </a:p>
        </p:txBody>
      </p:sp>
      <p:sp>
        <p:nvSpPr>
          <p:cNvPr id="6" name="Rounded Rectangle 5"/>
          <p:cNvSpPr/>
          <p:nvPr/>
        </p:nvSpPr>
        <p:spPr>
          <a:xfrm>
            <a:off x="5029200" y="3657600"/>
            <a:ext cx="2514600" cy="1828800"/>
          </a:xfrm>
          <a:prstGeom prst="roundRect">
            <a:avLst/>
          </a:prstGeom>
          <a:blipFill dpi="0" rotWithShape="1">
            <a:blip r:embed="rId3"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828800" y="3657600"/>
            <a:ext cx="2514600" cy="1828800"/>
          </a:xfrm>
          <a:prstGeom prst="roundRect">
            <a:avLst/>
          </a:prstGeom>
          <a:blipFill dpi="0" rotWithShape="1">
            <a:blip r:embed="rId4" cstate="print">
              <a:alphaModFix amt="74000"/>
            </a:blip>
            <a:srcRect/>
            <a:stretch>
              <a:fillRect/>
            </a:stretch>
          </a:blipFill>
          <a:ln w="127000">
            <a:solidFill>
              <a:schemeClr val="bg1">
                <a:lumMod val="95000"/>
                <a:alpha val="61000"/>
              </a:schemeClr>
            </a:solidFill>
          </a:ln>
          <a:effectLst>
            <a:outerShdw blurRad="635000" dist="190500" dir="2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quot;No&quot; Symbol 10"/>
          <p:cNvSpPr/>
          <p:nvPr/>
        </p:nvSpPr>
        <p:spPr>
          <a:xfrm rot="5400000">
            <a:off x="2286000" y="3733800"/>
            <a:ext cx="1676400" cy="1676400"/>
          </a:xfrm>
          <a:prstGeom prst="noSmoking">
            <a:avLst>
              <a:gd name="adj" fmla="val 13103"/>
            </a:avLst>
          </a:prstGeom>
          <a:solidFill>
            <a:srgbClr val="F95D5D">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608</TotalTime>
  <Words>465</Words>
  <Application>Microsoft Office PowerPoint</Application>
  <PresentationFormat>On-screen Show (4:3)</PresentationFormat>
  <Paragraphs>71</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UCOP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khsi</dc:creator>
  <cp:lastModifiedBy>khsi</cp:lastModifiedBy>
  <cp:revision>60</cp:revision>
  <dcterms:created xsi:type="dcterms:W3CDTF">2011-08-09T21:04:58Z</dcterms:created>
  <dcterms:modified xsi:type="dcterms:W3CDTF">2011-08-15T18:48:20Z</dcterms:modified>
</cp:coreProperties>
</file>