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7.xml" ContentType="application/vnd.openxmlformats-officedocument.presentationml.tag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65" r:id="rId2"/>
    <p:sldId id="267" r:id="rId3"/>
    <p:sldId id="275" r:id="rId4"/>
    <p:sldId id="269" r:id="rId5"/>
    <p:sldId id="270" r:id="rId6"/>
    <p:sldId id="271" r:id="rId7"/>
    <p:sldId id="272" r:id="rId8"/>
    <p:sldId id="273" r:id="rId9"/>
    <p:sldId id="274" r:id="rId10"/>
    <p:sldId id="268" r:id="rId11"/>
    <p:sldId id="264" r:id="rId12"/>
    <p:sldId id="266"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B599"/>
    <a:srgbClr val="66280C"/>
    <a:srgbClr val="FFFFCC"/>
    <a:srgbClr val="602309"/>
    <a:srgbClr val="FFFF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89601" autoAdjust="0"/>
  </p:normalViewPr>
  <p:slideViewPr>
    <p:cSldViewPr>
      <p:cViewPr>
        <p:scale>
          <a:sx n="100" d="100"/>
          <a:sy n="100" d="100"/>
        </p:scale>
        <p:origin x="-15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252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hsi\Local%20Settings\Temporary%20Internet%20Files\Content.Outlook\AJ0EZO2K\Elevator%20Injuries%20By%20Location%20(FY%2007%20-%2011)%20as%20of%2006%2030%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UC Elevator Related</a:t>
            </a:r>
            <a:r>
              <a:rPr lang="en-US" baseline="0"/>
              <a:t> Injuries for FY2011</a:t>
            </a:r>
            <a:endParaRPr lang="en-US"/>
          </a:p>
        </c:rich>
      </c:tx>
      <c:layout/>
      <c:spPr>
        <a:noFill/>
        <a:ln w="0"/>
      </c:spPr>
    </c:title>
    <c:plotArea>
      <c:layout/>
      <c:barChart>
        <c:barDir val="bar"/>
        <c:grouping val="clustered"/>
        <c:ser>
          <c:idx val="0"/>
          <c:order val="0"/>
          <c:tx>
            <c:strRef>
              <c:f>'FY Breakdown'!$B$89</c:f>
              <c:strCache>
                <c:ptCount val="1"/>
                <c:pt idx="0">
                  <c:v># Injuries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Lbls>
            <c:dLblPos val="inEnd"/>
            <c:showVal val="1"/>
          </c:dLbls>
          <c:cat>
            <c:strRef>
              <c:f>'FY Breakdown'!$A$90:$A$101</c:f>
              <c:strCache>
                <c:ptCount val="12"/>
                <c:pt idx="0">
                  <c:v>Office of the President</c:v>
                </c:pt>
                <c:pt idx="1">
                  <c:v>Santa Monica/UCLA Medical Center</c:v>
                </c:pt>
                <c:pt idx="2">
                  <c:v>UC Berkeley</c:v>
                </c:pt>
                <c:pt idx="3">
                  <c:v>UC Davis Medical Center</c:v>
                </c:pt>
                <c:pt idx="4">
                  <c:v>UC Irvine Medical Center</c:v>
                </c:pt>
                <c:pt idx="5">
                  <c:v>UC Los Angeles</c:v>
                </c:pt>
                <c:pt idx="6">
                  <c:v>UC Los Angeles Medical Center</c:v>
                </c:pt>
                <c:pt idx="7">
                  <c:v>UC Riverside</c:v>
                </c:pt>
                <c:pt idx="8">
                  <c:v>UC San Diego</c:v>
                </c:pt>
                <c:pt idx="9">
                  <c:v>UC San Francisco</c:v>
                </c:pt>
                <c:pt idx="10">
                  <c:v>UC San Francisco Medical Center</c:v>
                </c:pt>
                <c:pt idx="11">
                  <c:v>UC Santa Barbara</c:v>
                </c:pt>
              </c:strCache>
            </c:strRef>
          </c:cat>
          <c:val>
            <c:numRef>
              <c:f>'FY Breakdown'!$B$90:$B$101</c:f>
              <c:numCache>
                <c:formatCode>General</c:formatCode>
                <c:ptCount val="12"/>
                <c:pt idx="0">
                  <c:v>1</c:v>
                </c:pt>
                <c:pt idx="1">
                  <c:v>2</c:v>
                </c:pt>
                <c:pt idx="2">
                  <c:v>2</c:v>
                </c:pt>
                <c:pt idx="3">
                  <c:v>2</c:v>
                </c:pt>
                <c:pt idx="4">
                  <c:v>3</c:v>
                </c:pt>
                <c:pt idx="5">
                  <c:v>6</c:v>
                </c:pt>
                <c:pt idx="6">
                  <c:v>2</c:v>
                </c:pt>
                <c:pt idx="7">
                  <c:v>1</c:v>
                </c:pt>
                <c:pt idx="8">
                  <c:v>2</c:v>
                </c:pt>
                <c:pt idx="9">
                  <c:v>2</c:v>
                </c:pt>
                <c:pt idx="10">
                  <c:v>1</c:v>
                </c:pt>
                <c:pt idx="11">
                  <c:v>1</c:v>
                </c:pt>
              </c:numCache>
            </c:numRef>
          </c:val>
        </c:ser>
        <c:gapWidth val="75"/>
        <c:overlap val="40"/>
        <c:axId val="75976704"/>
        <c:axId val="75979392"/>
      </c:barChart>
      <c:catAx>
        <c:axId val="75976704"/>
        <c:scaling>
          <c:orientation val="minMax"/>
        </c:scaling>
        <c:axPos val="l"/>
        <c:majorTickMark val="none"/>
        <c:tickLblPos val="nextTo"/>
        <c:crossAx val="75979392"/>
        <c:crosses val="autoZero"/>
        <c:auto val="1"/>
        <c:lblAlgn val="ctr"/>
        <c:lblOffset val="100"/>
      </c:catAx>
      <c:valAx>
        <c:axId val="75979392"/>
        <c:scaling>
          <c:orientation val="minMax"/>
        </c:scaling>
        <c:axPos val="b"/>
        <c:majorGridlines/>
        <c:numFmt formatCode="General" sourceLinked="1"/>
        <c:majorTickMark val="none"/>
        <c:tickLblPos val="nextTo"/>
        <c:crossAx val="75976704"/>
        <c:crosses val="autoZero"/>
        <c:crossBetween val="between"/>
      </c:valAx>
    </c:plotArea>
    <c:legend>
      <c:legendPos val="r"/>
      <c:layout/>
      <c:spPr>
        <a:noFill/>
      </c:sp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34D9F-3075-407D-95C1-151C0C63A270}" type="datetimeFigureOut">
              <a:rPr lang="en-US" smtClean="0"/>
              <a:pPr/>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D0EF5-98BC-4E8B-9E6B-D7B0B5CEBE43}" type="slidenum">
              <a:rPr lang="en-US" smtClean="0"/>
              <a:pPr/>
              <a:t>‹#›</a:t>
            </a:fld>
            <a:endParaRPr lang="en-US"/>
          </a:p>
        </p:txBody>
      </p:sp>
    </p:spTree>
    <p:extLst>
      <p:ext uri="{BB962C8B-B14F-4D97-AF65-F5344CB8AC3E}">
        <p14:creationId xmlns:p14="http://schemas.microsoft.com/office/powerpoint/2010/main" xmlns="" val="212427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D0EF5-98BC-4E8B-9E6B-D7B0B5CEBE43}" type="slidenum">
              <a:rPr lang="en-US" smtClean="0"/>
              <a:pPr/>
              <a:t>1</a:t>
            </a:fld>
            <a:endParaRPr lang="en-US"/>
          </a:p>
        </p:txBody>
      </p:sp>
    </p:spTree>
    <p:extLst>
      <p:ext uri="{BB962C8B-B14F-4D97-AF65-F5344CB8AC3E}">
        <p14:creationId xmlns:p14="http://schemas.microsoft.com/office/powerpoint/2010/main" xmlns="" val="867961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How do elevators work?  There are 2 types of elevators.  For low rise buildings, they use hydraulic elevators which operate with a fluid-driven piston to raise and lower the elevator.  </a:t>
            </a:r>
            <a:r>
              <a:rPr lang="en-US" u="sng" dirty="0" smtClean="0"/>
              <a:t>NOTE:  Click on the link to show how the elevator operates</a:t>
            </a:r>
            <a:r>
              <a:rPr lang="en-US" dirty="0" smtClean="0"/>
              <a:t>.  For mid-to High rise buildings, they use the cable type elevators which operate with traction steel ropes to raise and lower the elevator.  </a:t>
            </a:r>
            <a:r>
              <a:rPr lang="en-US" u="sng" dirty="0" smtClean="0"/>
              <a:t>NOTE:  Click on the link to show how the elevator works</a:t>
            </a:r>
            <a:r>
              <a:rPr lang="en-US" dirty="0" smtClean="0"/>
              <a:t>.</a:t>
            </a:r>
          </a:p>
          <a:p>
            <a:pPr eaLnBrk="1" hangingPunct="1"/>
            <a:endParaRPr lang="en-US" dirty="0" smtClean="0"/>
          </a:p>
          <a:p>
            <a:pPr eaLnBrk="1" hangingPunct="1"/>
            <a:r>
              <a:rPr lang="en-US" dirty="0" smtClean="0"/>
              <a:t>All these elevators have built in back-up safety systems as well.</a:t>
            </a:r>
          </a:p>
          <a:p>
            <a:endParaRPr lang="en-US" dirty="0"/>
          </a:p>
        </p:txBody>
      </p:sp>
      <p:sp>
        <p:nvSpPr>
          <p:cNvPr id="4" name="Slide Number Placeholder 3"/>
          <p:cNvSpPr>
            <a:spLocks noGrp="1"/>
          </p:cNvSpPr>
          <p:nvPr>
            <p:ph type="sldNum" sz="quarter" idx="10"/>
          </p:nvPr>
        </p:nvSpPr>
        <p:spPr/>
        <p:txBody>
          <a:bodyPr/>
          <a:lstStyle/>
          <a:p>
            <a:fld id="{23CD0EF5-98BC-4E8B-9E6B-D7B0B5CEBE43}" type="slidenum">
              <a:rPr lang="en-US" smtClean="0"/>
              <a:pPr/>
              <a:t>10</a:t>
            </a:fld>
            <a:endParaRPr lang="en-US"/>
          </a:p>
        </p:txBody>
      </p:sp>
    </p:spTree>
    <p:extLst>
      <p:ext uri="{BB962C8B-B14F-4D97-AF65-F5344CB8AC3E}">
        <p14:creationId xmlns:p14="http://schemas.microsoft.com/office/powerpoint/2010/main" xmlns="" val="1655085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8 elevators in</a:t>
            </a:r>
            <a:r>
              <a:rPr lang="en-US" baseline="0" dirty="0" smtClean="0"/>
              <a:t> the Franklin building are serviced on a monthly basis and inspected by the state annually.  We were within compliance for this current year.</a:t>
            </a:r>
            <a:endParaRPr lang="en-US" dirty="0"/>
          </a:p>
        </p:txBody>
      </p:sp>
      <p:sp>
        <p:nvSpPr>
          <p:cNvPr id="4" name="Slide Number Placeholder 3"/>
          <p:cNvSpPr>
            <a:spLocks noGrp="1"/>
          </p:cNvSpPr>
          <p:nvPr>
            <p:ph type="sldNum" sz="quarter" idx="10"/>
          </p:nvPr>
        </p:nvSpPr>
        <p:spPr/>
        <p:txBody>
          <a:bodyPr/>
          <a:lstStyle/>
          <a:p>
            <a:fld id="{23CD0EF5-98BC-4E8B-9E6B-D7B0B5CEBE43}" type="slidenum">
              <a:rPr lang="en-US" smtClean="0"/>
              <a:pPr/>
              <a:t>11</a:t>
            </a:fld>
            <a:endParaRPr lang="en-US"/>
          </a:p>
        </p:txBody>
      </p:sp>
    </p:spTree>
    <p:extLst>
      <p:ext uri="{BB962C8B-B14F-4D97-AF65-F5344CB8AC3E}">
        <p14:creationId xmlns:p14="http://schemas.microsoft.com/office/powerpoint/2010/main" xmlns="" val="325233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D0EF5-98BC-4E8B-9E6B-D7B0B5CEBE43}" type="slidenum">
              <a:rPr lang="en-US" smtClean="0"/>
              <a:pPr/>
              <a:t>12</a:t>
            </a:fld>
            <a:endParaRPr lang="en-US"/>
          </a:p>
        </p:txBody>
      </p:sp>
    </p:spTree>
    <p:extLst>
      <p:ext uri="{BB962C8B-B14F-4D97-AF65-F5344CB8AC3E}">
        <p14:creationId xmlns:p14="http://schemas.microsoft.com/office/powerpoint/2010/main" xmlns="" val="131320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Due to an alarming rash of elevator-related accidents, the United States Congress recently declared the month of October to be National Elevator Safety Month.  Click the hyperlinks to read about CSU Long Beach elevator</a:t>
            </a:r>
            <a:r>
              <a:rPr lang="en-US" sz="1200" b="0" i="0" kern="1200" baseline="0" dirty="0" smtClean="0">
                <a:solidFill>
                  <a:schemeClr val="tx1"/>
                </a:solidFill>
                <a:latin typeface="+mn-lt"/>
                <a:ea typeface="+mn-ea"/>
                <a:cs typeface="+mn-cs"/>
              </a:rPr>
              <a:t> fatality and New York Midtown elevator fatality.</a:t>
            </a:r>
          </a:p>
          <a:p>
            <a:endParaRPr lang="en-US" dirty="0"/>
          </a:p>
        </p:txBody>
      </p:sp>
      <p:sp>
        <p:nvSpPr>
          <p:cNvPr id="4" name="Slide Number Placeholder 3"/>
          <p:cNvSpPr>
            <a:spLocks noGrp="1"/>
          </p:cNvSpPr>
          <p:nvPr>
            <p:ph type="sldNum" sz="quarter" idx="10"/>
          </p:nvPr>
        </p:nvSpPr>
        <p:spPr/>
        <p:txBody>
          <a:bodyPr/>
          <a:lstStyle/>
          <a:p>
            <a:fld id="{23CD0EF5-98BC-4E8B-9E6B-D7B0B5CEBE43}" type="slidenum">
              <a:rPr lang="en-US" smtClean="0"/>
              <a:pPr/>
              <a:t>2</a:t>
            </a:fld>
            <a:endParaRPr lang="en-US"/>
          </a:p>
        </p:txBody>
      </p:sp>
    </p:spTree>
    <p:extLst>
      <p:ext uri="{BB962C8B-B14F-4D97-AF65-F5344CB8AC3E}">
        <p14:creationId xmlns:p14="http://schemas.microsoft.com/office/powerpoint/2010/main" xmlns="" val="165508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for</a:t>
            </a:r>
            <a:r>
              <a:rPr lang="en-US" baseline="0" dirty="0" smtClean="0"/>
              <a:t> reference, here are the stats for University of California Elevator Related Injuries for fiscal year 2011.</a:t>
            </a:r>
            <a:endParaRPr lang="en-US" dirty="0"/>
          </a:p>
        </p:txBody>
      </p:sp>
      <p:sp>
        <p:nvSpPr>
          <p:cNvPr id="4" name="Slide Number Placeholder 3"/>
          <p:cNvSpPr>
            <a:spLocks noGrp="1"/>
          </p:cNvSpPr>
          <p:nvPr>
            <p:ph type="sldNum" sz="quarter" idx="10"/>
          </p:nvPr>
        </p:nvSpPr>
        <p:spPr/>
        <p:txBody>
          <a:bodyPr/>
          <a:lstStyle/>
          <a:p>
            <a:fld id="{23CD0EF5-98BC-4E8B-9E6B-D7B0B5CEBE4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the U.S. Bureau of Labor Statistics and Consumer Product Safety Commission 27 people are killed in elevator accidents each year. </a:t>
            </a:r>
            <a:r>
              <a:rPr lang="en-US" sz="1200" b="0" i="0" kern="1200" dirty="0" smtClean="0">
                <a:solidFill>
                  <a:schemeClr val="tx1"/>
                </a:solidFill>
                <a:latin typeface="+mn-lt"/>
                <a:ea typeface="+mn-ea"/>
                <a:cs typeface="+mn-cs"/>
              </a:rPr>
              <a:t>Injuries from elevators affect about 10,200 people per year, with the majority of these accidents being related to elevator door malfunction, carriage misalignment with floors, and passenger safety vulnerabilities.</a:t>
            </a:r>
            <a:endParaRPr lang="en-US" dirty="0"/>
          </a:p>
        </p:txBody>
      </p:sp>
      <p:sp>
        <p:nvSpPr>
          <p:cNvPr id="4" name="Slide Number Placeholder 3"/>
          <p:cNvSpPr>
            <a:spLocks noGrp="1"/>
          </p:cNvSpPr>
          <p:nvPr>
            <p:ph type="sldNum" sz="quarter" idx="10"/>
          </p:nvPr>
        </p:nvSpPr>
        <p:spPr/>
        <p:txBody>
          <a:bodyPr/>
          <a:lstStyle/>
          <a:p>
            <a:fld id="{23CD0EF5-98BC-4E8B-9E6B-D7B0B5CEBE43}" type="slidenum">
              <a:rPr lang="en-US" smtClean="0"/>
              <a:pPr/>
              <a:t>4</a:t>
            </a:fld>
            <a:endParaRPr lang="en-US"/>
          </a:p>
        </p:txBody>
      </p:sp>
    </p:spTree>
    <p:extLst>
      <p:ext uri="{BB962C8B-B14F-4D97-AF65-F5344CB8AC3E}">
        <p14:creationId xmlns:p14="http://schemas.microsoft.com/office/powerpoint/2010/main" xmlns="" val="165508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D0EF5-98BC-4E8B-9E6B-D7B0B5CEBE43}" type="slidenum">
              <a:rPr lang="en-US" smtClean="0"/>
              <a:pPr/>
              <a:t>5</a:t>
            </a:fld>
            <a:endParaRPr lang="en-US"/>
          </a:p>
        </p:txBody>
      </p:sp>
    </p:spTree>
    <p:extLst>
      <p:ext uri="{BB962C8B-B14F-4D97-AF65-F5344CB8AC3E}">
        <p14:creationId xmlns:p14="http://schemas.microsoft.com/office/powerpoint/2010/main" xmlns="" val="165508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D0EF5-98BC-4E8B-9E6B-D7B0B5CEBE43}" type="slidenum">
              <a:rPr lang="en-US" smtClean="0"/>
              <a:pPr/>
              <a:t>6</a:t>
            </a:fld>
            <a:endParaRPr lang="en-US"/>
          </a:p>
        </p:txBody>
      </p:sp>
    </p:spTree>
    <p:extLst>
      <p:ext uri="{BB962C8B-B14F-4D97-AF65-F5344CB8AC3E}">
        <p14:creationId xmlns:p14="http://schemas.microsoft.com/office/powerpoint/2010/main" xmlns="" val="165508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D0EF5-98BC-4E8B-9E6B-D7B0B5CEBE43}" type="slidenum">
              <a:rPr lang="en-US" smtClean="0"/>
              <a:pPr/>
              <a:t>7</a:t>
            </a:fld>
            <a:endParaRPr lang="en-US"/>
          </a:p>
        </p:txBody>
      </p:sp>
    </p:spTree>
    <p:extLst>
      <p:ext uri="{BB962C8B-B14F-4D97-AF65-F5344CB8AC3E}">
        <p14:creationId xmlns:p14="http://schemas.microsoft.com/office/powerpoint/2010/main" xmlns="" val="165508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D0EF5-98BC-4E8B-9E6B-D7B0B5CEBE43}" type="slidenum">
              <a:rPr lang="en-US" smtClean="0"/>
              <a:pPr/>
              <a:t>8</a:t>
            </a:fld>
            <a:endParaRPr lang="en-US"/>
          </a:p>
        </p:txBody>
      </p:sp>
    </p:spTree>
    <p:extLst>
      <p:ext uri="{BB962C8B-B14F-4D97-AF65-F5344CB8AC3E}">
        <p14:creationId xmlns:p14="http://schemas.microsoft.com/office/powerpoint/2010/main" xmlns="" val="165508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CD0EF5-98BC-4E8B-9E6B-D7B0B5CEBE43}" type="slidenum">
              <a:rPr lang="en-US" smtClean="0"/>
              <a:pPr/>
              <a:t>9</a:t>
            </a:fld>
            <a:endParaRPr lang="en-US"/>
          </a:p>
        </p:txBody>
      </p:sp>
    </p:spTree>
    <p:extLst>
      <p:ext uri="{BB962C8B-B14F-4D97-AF65-F5344CB8AC3E}">
        <p14:creationId xmlns:p14="http://schemas.microsoft.com/office/powerpoint/2010/main" xmlns="" val="165508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ounded Rectangle 6"/>
          <p:cNvSpPr/>
          <p:nvPr userDrawn="1"/>
        </p:nvSpPr>
        <p:spPr>
          <a:xfrm rot="21295702">
            <a:off x="832439" y="469139"/>
            <a:ext cx="7999144" cy="5698449"/>
          </a:xfrm>
          <a:custGeom>
            <a:avLst/>
            <a:gdLst>
              <a:gd name="connsiteX0" fmla="*/ 0 w 7576433"/>
              <a:gd name="connsiteY0" fmla="*/ 131520 h 5698449"/>
              <a:gd name="connsiteX1" fmla="*/ 131520 w 7576433"/>
              <a:gd name="connsiteY1" fmla="*/ 0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0 w 7576433"/>
              <a:gd name="connsiteY0" fmla="*/ 131520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313629 w 7576433"/>
              <a:gd name="connsiteY0" fmla="*/ 74497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313629 w 7576433"/>
              <a:gd name="connsiteY8" fmla="*/ 74497 h 56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33" h="5698449">
                <a:moveTo>
                  <a:pt x="313629" y="74497"/>
                </a:moveTo>
                <a:cubicBezTo>
                  <a:pt x="313629" y="1861"/>
                  <a:pt x="523737" y="64397"/>
                  <a:pt x="596373" y="64397"/>
                </a:cubicBezTo>
                <a:lnTo>
                  <a:pt x="7444913" y="0"/>
                </a:lnTo>
                <a:cubicBezTo>
                  <a:pt x="7517549" y="0"/>
                  <a:pt x="7576433" y="58884"/>
                  <a:pt x="7576433" y="131520"/>
                </a:cubicBezTo>
                <a:lnTo>
                  <a:pt x="7576433" y="5566929"/>
                </a:lnTo>
                <a:cubicBezTo>
                  <a:pt x="7576433" y="5639565"/>
                  <a:pt x="7517549" y="5698449"/>
                  <a:pt x="7444913" y="5698449"/>
                </a:cubicBezTo>
                <a:lnTo>
                  <a:pt x="131520" y="5698449"/>
                </a:lnTo>
                <a:cubicBezTo>
                  <a:pt x="58884" y="5698449"/>
                  <a:pt x="0" y="5639565"/>
                  <a:pt x="0" y="5566929"/>
                </a:cubicBezTo>
                <a:lnTo>
                  <a:pt x="313629" y="74497"/>
                </a:lnTo>
                <a:close/>
              </a:path>
            </a:pathLst>
          </a:custGeom>
          <a:solidFill>
            <a:schemeClr val="bg1"/>
          </a:solidFill>
          <a:ln w="3175">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7"/>
          <p:cNvSpPr/>
          <p:nvPr userDrawn="1"/>
        </p:nvSpPr>
        <p:spPr>
          <a:xfrm rot="1021882">
            <a:off x="-2357244" y="-2104937"/>
            <a:ext cx="3269111" cy="2604615"/>
          </a:xfrm>
          <a:custGeom>
            <a:avLst/>
            <a:gdLst/>
            <a:ahLst/>
            <a:cxnLst/>
            <a:rect l="l" t="t" r="r" b="b"/>
            <a:pathLst>
              <a:path w="3269111" h="2604615">
                <a:moveTo>
                  <a:pt x="2904479" y="2230691"/>
                </a:moveTo>
                <a:cubicBezTo>
                  <a:pt x="2824003" y="2255344"/>
                  <a:pt x="2778748" y="2340568"/>
                  <a:pt x="2803400" y="2421045"/>
                </a:cubicBezTo>
                <a:cubicBezTo>
                  <a:pt x="2828053" y="2501522"/>
                  <a:pt x="2913277" y="2546777"/>
                  <a:pt x="2993754" y="2522124"/>
                </a:cubicBezTo>
                <a:cubicBezTo>
                  <a:pt x="3074231" y="2497472"/>
                  <a:pt x="3119485" y="2412247"/>
                  <a:pt x="3094833" y="2331770"/>
                </a:cubicBezTo>
                <a:cubicBezTo>
                  <a:pt x="3070181" y="2251294"/>
                  <a:pt x="2984956" y="2206039"/>
                  <a:pt x="2904479" y="2230691"/>
                </a:cubicBezTo>
                <a:close/>
                <a:moveTo>
                  <a:pt x="36715" y="4724"/>
                </a:moveTo>
                <a:cubicBezTo>
                  <a:pt x="43907" y="1682"/>
                  <a:pt x="51815" y="0"/>
                  <a:pt x="60115" y="0"/>
                </a:cubicBezTo>
                <a:lnTo>
                  <a:pt x="3208996" y="0"/>
                </a:lnTo>
                <a:cubicBezTo>
                  <a:pt x="3242197" y="0"/>
                  <a:pt x="3269111" y="26914"/>
                  <a:pt x="3269111" y="60115"/>
                </a:cubicBezTo>
                <a:lnTo>
                  <a:pt x="3269111" y="2544500"/>
                </a:lnTo>
                <a:cubicBezTo>
                  <a:pt x="3269111" y="2577701"/>
                  <a:pt x="3242197" y="2604615"/>
                  <a:pt x="3208996" y="2604615"/>
                </a:cubicBezTo>
                <a:lnTo>
                  <a:pt x="60115" y="2604615"/>
                </a:lnTo>
                <a:cubicBezTo>
                  <a:pt x="26914" y="2604615"/>
                  <a:pt x="0" y="2577701"/>
                  <a:pt x="0" y="2544500"/>
                </a:cubicBezTo>
                <a:lnTo>
                  <a:pt x="0" y="60115"/>
                </a:lnTo>
                <a:cubicBezTo>
                  <a:pt x="0" y="35214"/>
                  <a:pt x="15139" y="13850"/>
                  <a:pt x="36715" y="4724"/>
                </a:cubicBezTo>
                <a:close/>
              </a:path>
            </a:pathLst>
          </a:custGeom>
          <a:solidFill>
            <a:schemeClr val="bg1">
              <a:lumMod val="95000"/>
            </a:schemeClr>
          </a:solidFill>
          <a:ln w="3175">
            <a:solidFill>
              <a:schemeClr val="bg1"/>
            </a:soli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296863" y="664825"/>
            <a:ext cx="8626475" cy="588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ounded Rectangle 11"/>
          <p:cNvSpPr/>
          <p:nvPr userDrawn="1"/>
        </p:nvSpPr>
        <p:spPr>
          <a:xfrm rot="2606739">
            <a:off x="69237" y="785235"/>
            <a:ext cx="838200" cy="178039"/>
          </a:xfrm>
          <a:prstGeom prst="roundRect">
            <a:avLst>
              <a:gd name="adj" fmla="val 50000"/>
            </a:avLst>
          </a:prstGeom>
          <a:gradFill flip="none" rotWithShape="1">
            <a:gsLst>
              <a:gs pos="85000">
                <a:schemeClr val="bg1">
                  <a:lumMod val="95000"/>
                </a:schemeClr>
              </a:gs>
              <a:gs pos="0">
                <a:schemeClr val="bg1">
                  <a:lumMod val="75000"/>
                </a:schemeClr>
              </a:gs>
              <a:gs pos="16000">
                <a:schemeClr val="tx1">
                  <a:lumMod val="95000"/>
                  <a:lumOff val="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888004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8" name="Rounded Rectangle 6"/>
          <p:cNvSpPr/>
          <p:nvPr userDrawn="1"/>
        </p:nvSpPr>
        <p:spPr>
          <a:xfrm rot="21295702">
            <a:off x="1370605" y="611736"/>
            <a:ext cx="7302308" cy="5698449"/>
          </a:xfrm>
          <a:custGeom>
            <a:avLst/>
            <a:gdLst>
              <a:gd name="connsiteX0" fmla="*/ 0 w 7576433"/>
              <a:gd name="connsiteY0" fmla="*/ 131520 h 5698449"/>
              <a:gd name="connsiteX1" fmla="*/ 131520 w 7576433"/>
              <a:gd name="connsiteY1" fmla="*/ 0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0 w 7576433"/>
              <a:gd name="connsiteY0" fmla="*/ 131520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313629 w 7576433"/>
              <a:gd name="connsiteY0" fmla="*/ 74497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313629 w 7576433"/>
              <a:gd name="connsiteY8" fmla="*/ 74497 h 56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33" h="5698449">
                <a:moveTo>
                  <a:pt x="313629" y="74497"/>
                </a:moveTo>
                <a:cubicBezTo>
                  <a:pt x="313629" y="1861"/>
                  <a:pt x="523737" y="64397"/>
                  <a:pt x="596373" y="64397"/>
                </a:cubicBezTo>
                <a:lnTo>
                  <a:pt x="7444913" y="0"/>
                </a:lnTo>
                <a:cubicBezTo>
                  <a:pt x="7517549" y="0"/>
                  <a:pt x="7576433" y="58884"/>
                  <a:pt x="7576433" y="131520"/>
                </a:cubicBezTo>
                <a:lnTo>
                  <a:pt x="7576433" y="5566929"/>
                </a:lnTo>
                <a:cubicBezTo>
                  <a:pt x="7576433" y="5639565"/>
                  <a:pt x="7517549" y="5698449"/>
                  <a:pt x="7444913" y="5698449"/>
                </a:cubicBezTo>
                <a:lnTo>
                  <a:pt x="131520" y="5698449"/>
                </a:lnTo>
                <a:cubicBezTo>
                  <a:pt x="58884" y="5698449"/>
                  <a:pt x="0" y="5639565"/>
                  <a:pt x="0" y="5566929"/>
                </a:cubicBezTo>
                <a:lnTo>
                  <a:pt x="313629" y="74497"/>
                </a:lnTo>
                <a:close/>
              </a:path>
            </a:pathLst>
          </a:custGeom>
          <a:gradFill flip="none" rotWithShape="1">
            <a:gsLst>
              <a:gs pos="100000">
                <a:schemeClr val="bg1"/>
              </a:gs>
              <a:gs pos="64000">
                <a:schemeClr val="bg1">
                  <a:lumMod val="95000"/>
                </a:schemeClr>
              </a:gs>
              <a:gs pos="0">
                <a:schemeClr val="bg1">
                  <a:lumMod val="7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ounded Rectangle 27"/>
          <p:cNvSpPr/>
          <p:nvPr userDrawn="1"/>
        </p:nvSpPr>
        <p:spPr>
          <a:xfrm rot="1021882">
            <a:off x="-1823844" y="-2104937"/>
            <a:ext cx="3269111" cy="2604615"/>
          </a:xfrm>
          <a:custGeom>
            <a:avLst/>
            <a:gdLst/>
            <a:ahLst/>
            <a:cxnLst/>
            <a:rect l="l" t="t" r="r" b="b"/>
            <a:pathLst>
              <a:path w="3269111" h="2604615">
                <a:moveTo>
                  <a:pt x="2904479" y="2230691"/>
                </a:moveTo>
                <a:cubicBezTo>
                  <a:pt x="2824003" y="2255344"/>
                  <a:pt x="2778748" y="2340568"/>
                  <a:pt x="2803400" y="2421045"/>
                </a:cubicBezTo>
                <a:cubicBezTo>
                  <a:pt x="2828053" y="2501522"/>
                  <a:pt x="2913277" y="2546777"/>
                  <a:pt x="2993754" y="2522124"/>
                </a:cubicBezTo>
                <a:cubicBezTo>
                  <a:pt x="3074231" y="2497472"/>
                  <a:pt x="3119485" y="2412247"/>
                  <a:pt x="3094833" y="2331770"/>
                </a:cubicBezTo>
                <a:cubicBezTo>
                  <a:pt x="3070181" y="2251294"/>
                  <a:pt x="2984956" y="2206039"/>
                  <a:pt x="2904479" y="2230691"/>
                </a:cubicBezTo>
                <a:close/>
                <a:moveTo>
                  <a:pt x="36715" y="4724"/>
                </a:moveTo>
                <a:cubicBezTo>
                  <a:pt x="43907" y="1682"/>
                  <a:pt x="51815" y="0"/>
                  <a:pt x="60115" y="0"/>
                </a:cubicBezTo>
                <a:lnTo>
                  <a:pt x="3208996" y="0"/>
                </a:lnTo>
                <a:cubicBezTo>
                  <a:pt x="3242197" y="0"/>
                  <a:pt x="3269111" y="26914"/>
                  <a:pt x="3269111" y="60115"/>
                </a:cubicBezTo>
                <a:lnTo>
                  <a:pt x="3269111" y="2544500"/>
                </a:lnTo>
                <a:cubicBezTo>
                  <a:pt x="3269111" y="2577701"/>
                  <a:pt x="3242197" y="2604615"/>
                  <a:pt x="3208996" y="2604615"/>
                </a:cubicBezTo>
                <a:lnTo>
                  <a:pt x="60115" y="2604615"/>
                </a:lnTo>
                <a:cubicBezTo>
                  <a:pt x="26914" y="2604615"/>
                  <a:pt x="0" y="2577701"/>
                  <a:pt x="0" y="2544500"/>
                </a:cubicBezTo>
                <a:lnTo>
                  <a:pt x="0" y="60115"/>
                </a:lnTo>
                <a:cubicBezTo>
                  <a:pt x="0" y="35214"/>
                  <a:pt x="15139" y="13850"/>
                  <a:pt x="36715" y="4724"/>
                </a:cubicBezTo>
                <a:close/>
              </a:path>
            </a:pathLst>
          </a:custGeom>
          <a:gradFill flip="none" rotWithShape="1">
            <a:gsLst>
              <a:gs pos="45000">
                <a:schemeClr val="bg1">
                  <a:lumMod val="95000"/>
                </a:schemeClr>
              </a:gs>
              <a:gs pos="0">
                <a:schemeClr val="bg1">
                  <a:lumMod val="8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ounded Rectangle 28"/>
          <p:cNvSpPr/>
          <p:nvPr userDrawn="1"/>
        </p:nvSpPr>
        <p:spPr>
          <a:xfrm>
            <a:off x="1038737" y="850078"/>
            <a:ext cx="7576433" cy="5626922"/>
          </a:xfrm>
          <a:custGeom>
            <a:avLst/>
            <a:gdLst/>
            <a:ahLst/>
            <a:cxnLst/>
            <a:rect l="l" t="t" r="r" b="b"/>
            <a:pathLst>
              <a:path w="7576433" h="5626922">
                <a:moveTo>
                  <a:pt x="255843" y="140522"/>
                </a:moveTo>
                <a:cubicBezTo>
                  <a:pt x="171675" y="140522"/>
                  <a:pt x="103443" y="208754"/>
                  <a:pt x="103443" y="292922"/>
                </a:cubicBezTo>
                <a:cubicBezTo>
                  <a:pt x="103443" y="377090"/>
                  <a:pt x="171675" y="445322"/>
                  <a:pt x="255843" y="445322"/>
                </a:cubicBezTo>
                <a:cubicBezTo>
                  <a:pt x="340011" y="445322"/>
                  <a:pt x="408243" y="377090"/>
                  <a:pt x="408243" y="292922"/>
                </a:cubicBezTo>
                <a:cubicBezTo>
                  <a:pt x="408243" y="208754"/>
                  <a:pt x="340011" y="140522"/>
                  <a:pt x="255843" y="140522"/>
                </a:cubicBezTo>
                <a:close/>
                <a:moveTo>
                  <a:pt x="129869" y="0"/>
                </a:moveTo>
                <a:lnTo>
                  <a:pt x="7446564" y="0"/>
                </a:lnTo>
                <a:cubicBezTo>
                  <a:pt x="7518289" y="0"/>
                  <a:pt x="7576433" y="58144"/>
                  <a:pt x="7576433" y="129869"/>
                </a:cubicBezTo>
                <a:lnTo>
                  <a:pt x="7576433" y="5497053"/>
                </a:lnTo>
                <a:cubicBezTo>
                  <a:pt x="7576433" y="5568778"/>
                  <a:pt x="7518289" y="5626922"/>
                  <a:pt x="7446564" y="5626922"/>
                </a:cubicBezTo>
                <a:lnTo>
                  <a:pt x="129869" y="5626922"/>
                </a:lnTo>
                <a:cubicBezTo>
                  <a:pt x="58144" y="5626922"/>
                  <a:pt x="0" y="5568778"/>
                  <a:pt x="0" y="5497053"/>
                </a:cubicBezTo>
                <a:lnTo>
                  <a:pt x="0" y="129869"/>
                </a:lnTo>
                <a:cubicBezTo>
                  <a:pt x="0" y="58144"/>
                  <a:pt x="58144" y="0"/>
                  <a:pt x="129869" y="0"/>
                </a:cubicBezTo>
                <a:close/>
              </a:path>
            </a:pathLst>
          </a:custGeom>
          <a:gradFill flip="none" rotWithShape="1">
            <a:gsLst>
              <a:gs pos="28000">
                <a:schemeClr val="bg1"/>
              </a:gs>
              <a:gs pos="0">
                <a:schemeClr val="bg1">
                  <a:lumMod val="8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ounded Rectangle 11"/>
          <p:cNvSpPr/>
          <p:nvPr userDrawn="1"/>
        </p:nvSpPr>
        <p:spPr>
          <a:xfrm rot="2606739">
            <a:off x="602637" y="785235"/>
            <a:ext cx="838200" cy="178039"/>
          </a:xfrm>
          <a:prstGeom prst="roundRect">
            <a:avLst>
              <a:gd name="adj" fmla="val 50000"/>
            </a:avLst>
          </a:prstGeom>
          <a:gradFill flip="none" rotWithShape="1">
            <a:gsLst>
              <a:gs pos="85000">
                <a:schemeClr val="bg1">
                  <a:lumMod val="95000"/>
                </a:schemeClr>
              </a:gs>
              <a:gs pos="0">
                <a:schemeClr val="bg1">
                  <a:lumMod val="75000"/>
                </a:schemeClr>
              </a:gs>
              <a:gs pos="16000">
                <a:schemeClr val="tx1">
                  <a:lumMod val="95000"/>
                  <a:lumOff val="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77739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ounded Rectangle 6"/>
          <p:cNvSpPr/>
          <p:nvPr userDrawn="1"/>
        </p:nvSpPr>
        <p:spPr>
          <a:xfrm rot="21295702">
            <a:off x="1370605" y="611736"/>
            <a:ext cx="7302308" cy="5698449"/>
          </a:xfrm>
          <a:custGeom>
            <a:avLst/>
            <a:gdLst>
              <a:gd name="connsiteX0" fmla="*/ 0 w 7576433"/>
              <a:gd name="connsiteY0" fmla="*/ 131520 h 5698449"/>
              <a:gd name="connsiteX1" fmla="*/ 131520 w 7576433"/>
              <a:gd name="connsiteY1" fmla="*/ 0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0 w 7576433"/>
              <a:gd name="connsiteY0" fmla="*/ 131520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0 w 7576433"/>
              <a:gd name="connsiteY8" fmla="*/ 131520 h 5698449"/>
              <a:gd name="connsiteX0" fmla="*/ 313629 w 7576433"/>
              <a:gd name="connsiteY0" fmla="*/ 74497 h 5698449"/>
              <a:gd name="connsiteX1" fmla="*/ 596373 w 7576433"/>
              <a:gd name="connsiteY1" fmla="*/ 64397 h 5698449"/>
              <a:gd name="connsiteX2" fmla="*/ 7444913 w 7576433"/>
              <a:gd name="connsiteY2" fmla="*/ 0 h 5698449"/>
              <a:gd name="connsiteX3" fmla="*/ 7576433 w 7576433"/>
              <a:gd name="connsiteY3" fmla="*/ 131520 h 5698449"/>
              <a:gd name="connsiteX4" fmla="*/ 7576433 w 7576433"/>
              <a:gd name="connsiteY4" fmla="*/ 5566929 h 5698449"/>
              <a:gd name="connsiteX5" fmla="*/ 7444913 w 7576433"/>
              <a:gd name="connsiteY5" fmla="*/ 5698449 h 5698449"/>
              <a:gd name="connsiteX6" fmla="*/ 131520 w 7576433"/>
              <a:gd name="connsiteY6" fmla="*/ 5698449 h 5698449"/>
              <a:gd name="connsiteX7" fmla="*/ 0 w 7576433"/>
              <a:gd name="connsiteY7" fmla="*/ 5566929 h 5698449"/>
              <a:gd name="connsiteX8" fmla="*/ 313629 w 7576433"/>
              <a:gd name="connsiteY8" fmla="*/ 74497 h 569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33" h="5698449">
                <a:moveTo>
                  <a:pt x="313629" y="74497"/>
                </a:moveTo>
                <a:cubicBezTo>
                  <a:pt x="313629" y="1861"/>
                  <a:pt x="523737" y="64397"/>
                  <a:pt x="596373" y="64397"/>
                </a:cubicBezTo>
                <a:lnTo>
                  <a:pt x="7444913" y="0"/>
                </a:lnTo>
                <a:cubicBezTo>
                  <a:pt x="7517549" y="0"/>
                  <a:pt x="7576433" y="58884"/>
                  <a:pt x="7576433" y="131520"/>
                </a:cubicBezTo>
                <a:lnTo>
                  <a:pt x="7576433" y="5566929"/>
                </a:lnTo>
                <a:cubicBezTo>
                  <a:pt x="7576433" y="5639565"/>
                  <a:pt x="7517549" y="5698449"/>
                  <a:pt x="7444913" y="5698449"/>
                </a:cubicBezTo>
                <a:lnTo>
                  <a:pt x="131520" y="5698449"/>
                </a:lnTo>
                <a:cubicBezTo>
                  <a:pt x="58884" y="5698449"/>
                  <a:pt x="0" y="5639565"/>
                  <a:pt x="0" y="5566929"/>
                </a:cubicBezTo>
                <a:lnTo>
                  <a:pt x="313629" y="74497"/>
                </a:lnTo>
                <a:close/>
              </a:path>
            </a:pathLst>
          </a:custGeom>
          <a:gradFill flip="none" rotWithShape="1">
            <a:gsLst>
              <a:gs pos="100000">
                <a:schemeClr val="bg1"/>
              </a:gs>
              <a:gs pos="0">
                <a:schemeClr val="bg1">
                  <a:lumMod val="95000"/>
                </a:schemeClr>
              </a:gs>
            </a:gsLst>
            <a:lin ang="18900000" scaled="1"/>
            <a:tileRect/>
          </a:gradFill>
          <a:ln>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7"/>
          <p:cNvSpPr/>
          <p:nvPr userDrawn="1"/>
        </p:nvSpPr>
        <p:spPr>
          <a:xfrm rot="1021882">
            <a:off x="-1823844" y="-2104937"/>
            <a:ext cx="3269111" cy="2604615"/>
          </a:xfrm>
          <a:custGeom>
            <a:avLst/>
            <a:gdLst/>
            <a:ahLst/>
            <a:cxnLst/>
            <a:rect l="l" t="t" r="r" b="b"/>
            <a:pathLst>
              <a:path w="3269111" h="2604615">
                <a:moveTo>
                  <a:pt x="2904479" y="2230691"/>
                </a:moveTo>
                <a:cubicBezTo>
                  <a:pt x="2824003" y="2255344"/>
                  <a:pt x="2778748" y="2340568"/>
                  <a:pt x="2803400" y="2421045"/>
                </a:cubicBezTo>
                <a:cubicBezTo>
                  <a:pt x="2828053" y="2501522"/>
                  <a:pt x="2913277" y="2546777"/>
                  <a:pt x="2993754" y="2522124"/>
                </a:cubicBezTo>
                <a:cubicBezTo>
                  <a:pt x="3074231" y="2497472"/>
                  <a:pt x="3119485" y="2412247"/>
                  <a:pt x="3094833" y="2331770"/>
                </a:cubicBezTo>
                <a:cubicBezTo>
                  <a:pt x="3070181" y="2251294"/>
                  <a:pt x="2984956" y="2206039"/>
                  <a:pt x="2904479" y="2230691"/>
                </a:cubicBezTo>
                <a:close/>
                <a:moveTo>
                  <a:pt x="36715" y="4724"/>
                </a:moveTo>
                <a:cubicBezTo>
                  <a:pt x="43907" y="1682"/>
                  <a:pt x="51815" y="0"/>
                  <a:pt x="60115" y="0"/>
                </a:cubicBezTo>
                <a:lnTo>
                  <a:pt x="3208996" y="0"/>
                </a:lnTo>
                <a:cubicBezTo>
                  <a:pt x="3242197" y="0"/>
                  <a:pt x="3269111" y="26914"/>
                  <a:pt x="3269111" y="60115"/>
                </a:cubicBezTo>
                <a:lnTo>
                  <a:pt x="3269111" y="2544500"/>
                </a:lnTo>
                <a:cubicBezTo>
                  <a:pt x="3269111" y="2577701"/>
                  <a:pt x="3242197" y="2604615"/>
                  <a:pt x="3208996" y="2604615"/>
                </a:cubicBezTo>
                <a:lnTo>
                  <a:pt x="60115" y="2604615"/>
                </a:lnTo>
                <a:cubicBezTo>
                  <a:pt x="26914" y="2604615"/>
                  <a:pt x="0" y="2577701"/>
                  <a:pt x="0" y="2544500"/>
                </a:cubicBezTo>
                <a:lnTo>
                  <a:pt x="0" y="60115"/>
                </a:lnTo>
                <a:cubicBezTo>
                  <a:pt x="0" y="35214"/>
                  <a:pt x="15139" y="13850"/>
                  <a:pt x="36715" y="4724"/>
                </a:cubicBezTo>
                <a:close/>
              </a:path>
            </a:pathLst>
          </a:custGeom>
          <a:gradFill flip="none" rotWithShape="1">
            <a:gsLst>
              <a:gs pos="100000">
                <a:schemeClr val="bg1"/>
              </a:gs>
              <a:gs pos="64000">
                <a:schemeClr val="bg1">
                  <a:lumMod val="95000"/>
                </a:schemeClr>
              </a:gs>
              <a:gs pos="0">
                <a:schemeClr val="bg1">
                  <a:lumMod val="7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ounded Rectangle 28"/>
          <p:cNvSpPr/>
          <p:nvPr userDrawn="1"/>
        </p:nvSpPr>
        <p:spPr>
          <a:xfrm>
            <a:off x="1038737" y="850078"/>
            <a:ext cx="7576433" cy="5626922"/>
          </a:xfrm>
          <a:custGeom>
            <a:avLst/>
            <a:gdLst/>
            <a:ahLst/>
            <a:cxnLst/>
            <a:rect l="l" t="t" r="r" b="b"/>
            <a:pathLst>
              <a:path w="7576433" h="5626922">
                <a:moveTo>
                  <a:pt x="255843" y="140522"/>
                </a:moveTo>
                <a:cubicBezTo>
                  <a:pt x="171675" y="140522"/>
                  <a:pt x="103443" y="208754"/>
                  <a:pt x="103443" y="292922"/>
                </a:cubicBezTo>
                <a:cubicBezTo>
                  <a:pt x="103443" y="377090"/>
                  <a:pt x="171675" y="445322"/>
                  <a:pt x="255843" y="445322"/>
                </a:cubicBezTo>
                <a:cubicBezTo>
                  <a:pt x="340011" y="445322"/>
                  <a:pt x="408243" y="377090"/>
                  <a:pt x="408243" y="292922"/>
                </a:cubicBezTo>
                <a:cubicBezTo>
                  <a:pt x="408243" y="208754"/>
                  <a:pt x="340011" y="140522"/>
                  <a:pt x="255843" y="140522"/>
                </a:cubicBezTo>
                <a:close/>
                <a:moveTo>
                  <a:pt x="129869" y="0"/>
                </a:moveTo>
                <a:lnTo>
                  <a:pt x="7446564" y="0"/>
                </a:lnTo>
                <a:cubicBezTo>
                  <a:pt x="7518289" y="0"/>
                  <a:pt x="7576433" y="58144"/>
                  <a:pt x="7576433" y="129869"/>
                </a:cubicBezTo>
                <a:lnTo>
                  <a:pt x="7576433" y="5497053"/>
                </a:lnTo>
                <a:cubicBezTo>
                  <a:pt x="7576433" y="5568778"/>
                  <a:pt x="7518289" y="5626922"/>
                  <a:pt x="7446564" y="5626922"/>
                </a:cubicBezTo>
                <a:lnTo>
                  <a:pt x="129869" y="5626922"/>
                </a:lnTo>
                <a:cubicBezTo>
                  <a:pt x="58144" y="5626922"/>
                  <a:pt x="0" y="5568778"/>
                  <a:pt x="0" y="5497053"/>
                </a:cubicBezTo>
                <a:lnTo>
                  <a:pt x="0" y="129869"/>
                </a:lnTo>
                <a:cubicBezTo>
                  <a:pt x="0" y="58144"/>
                  <a:pt x="58144" y="0"/>
                  <a:pt x="129869" y="0"/>
                </a:cubicBezTo>
                <a:close/>
              </a:path>
            </a:pathLst>
          </a:custGeom>
          <a:gradFill flip="none" rotWithShape="1">
            <a:gsLst>
              <a:gs pos="100000">
                <a:schemeClr val="bg1"/>
              </a:gs>
              <a:gs pos="64000">
                <a:schemeClr val="bg1">
                  <a:lumMod val="95000"/>
                </a:schemeClr>
              </a:gs>
              <a:gs pos="0">
                <a:schemeClr val="bg1">
                  <a:lumMod val="7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ounded Rectangle 11"/>
          <p:cNvSpPr/>
          <p:nvPr userDrawn="1"/>
        </p:nvSpPr>
        <p:spPr>
          <a:xfrm rot="2606739">
            <a:off x="602637" y="785235"/>
            <a:ext cx="838200" cy="178039"/>
          </a:xfrm>
          <a:prstGeom prst="roundRect">
            <a:avLst>
              <a:gd name="adj" fmla="val 50000"/>
            </a:avLst>
          </a:prstGeom>
          <a:gradFill flip="none" rotWithShape="1">
            <a:gsLst>
              <a:gs pos="85000">
                <a:schemeClr val="bg1">
                  <a:lumMod val="95000"/>
                </a:schemeClr>
              </a:gs>
              <a:gs pos="0">
                <a:schemeClr val="bg1">
                  <a:lumMod val="75000"/>
                </a:schemeClr>
              </a:gs>
              <a:gs pos="16000">
                <a:schemeClr val="tx1">
                  <a:lumMod val="95000"/>
                  <a:lumOff val="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318003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note">
    <p:spTree>
      <p:nvGrpSpPr>
        <p:cNvPr id="1" name=""/>
        <p:cNvGrpSpPr/>
        <p:nvPr/>
      </p:nvGrpSpPr>
      <p:grpSpPr>
        <a:xfrm>
          <a:off x="0" y="0"/>
          <a:ext cx="0" cy="0"/>
          <a:chOff x="0" y="0"/>
          <a:chExt cx="0" cy="0"/>
        </a:xfrm>
      </p:grpSpPr>
      <p:sp>
        <p:nvSpPr>
          <p:cNvPr id="9" name="Rounded Rectangle 10"/>
          <p:cNvSpPr/>
          <p:nvPr userDrawn="1"/>
        </p:nvSpPr>
        <p:spPr>
          <a:xfrm rot="1021882">
            <a:off x="-1823844" y="-2104937"/>
            <a:ext cx="3269111" cy="2604615"/>
          </a:xfrm>
          <a:custGeom>
            <a:avLst/>
            <a:gdLst/>
            <a:ahLst/>
            <a:cxnLst/>
            <a:rect l="l" t="t" r="r" b="b"/>
            <a:pathLst>
              <a:path w="3269111" h="2604615">
                <a:moveTo>
                  <a:pt x="2904479" y="2230691"/>
                </a:moveTo>
                <a:cubicBezTo>
                  <a:pt x="2824003" y="2255344"/>
                  <a:pt x="2778748" y="2340568"/>
                  <a:pt x="2803400" y="2421045"/>
                </a:cubicBezTo>
                <a:cubicBezTo>
                  <a:pt x="2828053" y="2501522"/>
                  <a:pt x="2913277" y="2546777"/>
                  <a:pt x="2993754" y="2522124"/>
                </a:cubicBezTo>
                <a:cubicBezTo>
                  <a:pt x="3074231" y="2497472"/>
                  <a:pt x="3119485" y="2412247"/>
                  <a:pt x="3094833" y="2331770"/>
                </a:cubicBezTo>
                <a:cubicBezTo>
                  <a:pt x="3070181" y="2251294"/>
                  <a:pt x="2984956" y="2206039"/>
                  <a:pt x="2904479" y="2230691"/>
                </a:cubicBezTo>
                <a:close/>
                <a:moveTo>
                  <a:pt x="36715" y="4724"/>
                </a:moveTo>
                <a:cubicBezTo>
                  <a:pt x="43907" y="1682"/>
                  <a:pt x="51815" y="0"/>
                  <a:pt x="60115" y="0"/>
                </a:cubicBezTo>
                <a:lnTo>
                  <a:pt x="3208996" y="0"/>
                </a:lnTo>
                <a:cubicBezTo>
                  <a:pt x="3242197" y="0"/>
                  <a:pt x="3269111" y="26914"/>
                  <a:pt x="3269111" y="60115"/>
                </a:cubicBezTo>
                <a:lnTo>
                  <a:pt x="3269111" y="2544500"/>
                </a:lnTo>
                <a:cubicBezTo>
                  <a:pt x="3269111" y="2577701"/>
                  <a:pt x="3242197" y="2604615"/>
                  <a:pt x="3208996" y="2604615"/>
                </a:cubicBezTo>
                <a:lnTo>
                  <a:pt x="60115" y="2604615"/>
                </a:lnTo>
                <a:cubicBezTo>
                  <a:pt x="26914" y="2604615"/>
                  <a:pt x="0" y="2577701"/>
                  <a:pt x="0" y="2544500"/>
                </a:cubicBezTo>
                <a:lnTo>
                  <a:pt x="0" y="60115"/>
                </a:lnTo>
                <a:cubicBezTo>
                  <a:pt x="0" y="35214"/>
                  <a:pt x="15139" y="13850"/>
                  <a:pt x="36715" y="4724"/>
                </a:cubicBezTo>
                <a:close/>
              </a:path>
            </a:pathLst>
          </a:custGeom>
          <a:gradFill flip="none" rotWithShape="1">
            <a:gsLst>
              <a:gs pos="45000">
                <a:schemeClr val="bg1">
                  <a:lumMod val="95000"/>
                </a:schemeClr>
              </a:gs>
              <a:gs pos="0">
                <a:schemeClr val="bg1">
                  <a:lumMod val="8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ounded Rectangle 6"/>
          <p:cNvSpPr/>
          <p:nvPr userDrawn="1"/>
        </p:nvSpPr>
        <p:spPr>
          <a:xfrm rot="21295702">
            <a:off x="1097016" y="623852"/>
            <a:ext cx="7576433" cy="5698449"/>
          </a:xfrm>
          <a:custGeom>
            <a:avLst/>
            <a:gdLst/>
            <a:ahLst/>
            <a:cxnLst/>
            <a:rect l="l" t="t" r="r" b="b"/>
            <a:pathLst>
              <a:path w="7576433" h="5698449">
                <a:moveTo>
                  <a:pt x="311966" y="103624"/>
                </a:moveTo>
                <a:lnTo>
                  <a:pt x="300302" y="307883"/>
                </a:lnTo>
                <a:cubicBezTo>
                  <a:pt x="275498" y="278164"/>
                  <a:pt x="262107" y="238984"/>
                  <a:pt x="265800" y="197380"/>
                </a:cubicBezTo>
                <a:cubicBezTo>
                  <a:pt x="269127" y="159885"/>
                  <a:pt x="285768" y="126771"/>
                  <a:pt x="311966" y="103624"/>
                </a:cubicBezTo>
                <a:close/>
                <a:moveTo>
                  <a:pt x="7444913" y="0"/>
                </a:moveTo>
                <a:cubicBezTo>
                  <a:pt x="7517549" y="0"/>
                  <a:pt x="7576432" y="58884"/>
                  <a:pt x="7576433" y="131520"/>
                </a:cubicBezTo>
                <a:lnTo>
                  <a:pt x="7576433" y="5566929"/>
                </a:lnTo>
                <a:cubicBezTo>
                  <a:pt x="7576433" y="5639565"/>
                  <a:pt x="7517549" y="5698449"/>
                  <a:pt x="7444912" y="5698449"/>
                </a:cubicBezTo>
                <a:lnTo>
                  <a:pt x="131520" y="5698449"/>
                </a:lnTo>
                <a:cubicBezTo>
                  <a:pt x="58884" y="5698449"/>
                  <a:pt x="0" y="5639565"/>
                  <a:pt x="0" y="5566929"/>
                </a:cubicBezTo>
                <a:lnTo>
                  <a:pt x="300302" y="307883"/>
                </a:lnTo>
                <a:cubicBezTo>
                  <a:pt x="325220" y="338269"/>
                  <a:pt x="361896" y="358908"/>
                  <a:pt x="404131" y="362656"/>
                </a:cubicBezTo>
                <a:cubicBezTo>
                  <a:pt x="487969" y="370096"/>
                  <a:pt x="561966" y="308163"/>
                  <a:pt x="569406" y="224325"/>
                </a:cubicBezTo>
                <a:cubicBezTo>
                  <a:pt x="576847" y="140486"/>
                  <a:pt x="514914" y="66490"/>
                  <a:pt x="431075" y="59049"/>
                </a:cubicBezTo>
                <a:cubicBezTo>
                  <a:pt x="384732" y="54936"/>
                  <a:pt x="341397" y="72020"/>
                  <a:pt x="311966" y="103624"/>
                </a:cubicBezTo>
                <a:lnTo>
                  <a:pt x="313629" y="74497"/>
                </a:lnTo>
                <a:cubicBezTo>
                  <a:pt x="313629" y="1861"/>
                  <a:pt x="523737" y="64397"/>
                  <a:pt x="596373" y="64397"/>
                </a:cubicBezTo>
                <a:close/>
              </a:path>
            </a:pathLst>
          </a:custGeom>
          <a:gradFill flip="none" rotWithShape="1">
            <a:gsLst>
              <a:gs pos="100000">
                <a:schemeClr val="bg1"/>
              </a:gs>
              <a:gs pos="12000">
                <a:schemeClr val="bg1">
                  <a:lumMod val="95000"/>
                </a:schemeClr>
              </a:gs>
              <a:gs pos="0">
                <a:schemeClr val="bg1">
                  <a:lumMod val="7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p:cNvSpPr/>
          <p:nvPr userDrawn="1"/>
        </p:nvSpPr>
        <p:spPr>
          <a:xfrm rot="21103218">
            <a:off x="5007967" y="4868486"/>
            <a:ext cx="2895600" cy="1693029"/>
          </a:xfrm>
          <a:prstGeom prst="rect">
            <a:avLst/>
          </a:prstGeom>
          <a:solidFill>
            <a:srgbClr val="FFFFCC"/>
          </a:solidFill>
          <a:ln>
            <a:solidFill>
              <a:srgbClr val="FFFF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8737" y="850078"/>
            <a:ext cx="7576433" cy="4864922"/>
          </a:xfrm>
          <a:custGeom>
            <a:avLst/>
            <a:gdLst/>
            <a:ahLst/>
            <a:cxnLst/>
            <a:rect l="l" t="t" r="r" b="b"/>
            <a:pathLst>
              <a:path w="7576433" h="4864922">
                <a:moveTo>
                  <a:pt x="255843" y="140522"/>
                </a:moveTo>
                <a:cubicBezTo>
                  <a:pt x="171675" y="140522"/>
                  <a:pt x="103443" y="208754"/>
                  <a:pt x="103443" y="292922"/>
                </a:cubicBezTo>
                <a:cubicBezTo>
                  <a:pt x="103443" y="377090"/>
                  <a:pt x="171675" y="445322"/>
                  <a:pt x="255843" y="445322"/>
                </a:cubicBezTo>
                <a:cubicBezTo>
                  <a:pt x="340011" y="445322"/>
                  <a:pt x="408243" y="377090"/>
                  <a:pt x="408243" y="292922"/>
                </a:cubicBezTo>
                <a:cubicBezTo>
                  <a:pt x="408243" y="208754"/>
                  <a:pt x="340011" y="140522"/>
                  <a:pt x="255843" y="140522"/>
                </a:cubicBezTo>
                <a:close/>
                <a:moveTo>
                  <a:pt x="112282" y="0"/>
                </a:moveTo>
                <a:lnTo>
                  <a:pt x="7464151" y="0"/>
                </a:lnTo>
                <a:cubicBezTo>
                  <a:pt x="7526163" y="0"/>
                  <a:pt x="7576433" y="50270"/>
                  <a:pt x="7576433" y="112282"/>
                </a:cubicBezTo>
                <a:lnTo>
                  <a:pt x="7576433" y="4752640"/>
                </a:lnTo>
                <a:cubicBezTo>
                  <a:pt x="7576433" y="4814652"/>
                  <a:pt x="7526163" y="4864922"/>
                  <a:pt x="7464151" y="4864922"/>
                </a:cubicBezTo>
                <a:lnTo>
                  <a:pt x="112282" y="4864922"/>
                </a:lnTo>
                <a:cubicBezTo>
                  <a:pt x="50270" y="4864922"/>
                  <a:pt x="0" y="4814652"/>
                  <a:pt x="0" y="4752640"/>
                </a:cubicBezTo>
                <a:lnTo>
                  <a:pt x="0" y="112282"/>
                </a:lnTo>
                <a:cubicBezTo>
                  <a:pt x="0" y="50270"/>
                  <a:pt x="50270" y="0"/>
                  <a:pt x="112282" y="0"/>
                </a:cubicBezTo>
                <a:close/>
              </a:path>
            </a:pathLst>
          </a:custGeom>
          <a:gradFill flip="none" rotWithShape="1">
            <a:gsLst>
              <a:gs pos="28000">
                <a:schemeClr val="bg1"/>
              </a:gs>
              <a:gs pos="0">
                <a:schemeClr val="bg1">
                  <a:lumMod val="85000"/>
                </a:schemeClr>
              </a:gs>
            </a:gsLst>
            <a:lin ang="18900000" scaled="1"/>
            <a:tileRect/>
          </a:gradFill>
          <a:ln w="12700">
            <a:gradFill>
              <a:gsLst>
                <a:gs pos="0">
                  <a:schemeClr val="bg1">
                    <a:lumMod val="85000"/>
                  </a:schemeClr>
                </a:gs>
                <a:gs pos="0">
                  <a:schemeClr val="bg1">
                    <a:lumMod val="95000"/>
                  </a:schemeClr>
                </a:gs>
              </a:gsLst>
              <a:lin ang="5400000" scaled="0"/>
            </a:gradFill>
          </a:ln>
          <a:effectLst>
            <a:outerShdw blurRad="127000" sx="101000" sy="101000" algn="ctr" rotWithShape="0">
              <a:schemeClr val="bg1">
                <a:lumMod val="50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ounded Rectangle 12"/>
          <p:cNvSpPr/>
          <p:nvPr userDrawn="1"/>
        </p:nvSpPr>
        <p:spPr>
          <a:xfrm rot="2606739">
            <a:off x="602637" y="785235"/>
            <a:ext cx="838200" cy="178039"/>
          </a:xfrm>
          <a:prstGeom prst="roundRect">
            <a:avLst>
              <a:gd name="adj" fmla="val 50000"/>
            </a:avLst>
          </a:prstGeom>
          <a:gradFill flip="none" rotWithShape="1">
            <a:gsLst>
              <a:gs pos="85000">
                <a:schemeClr val="bg1">
                  <a:lumMod val="95000"/>
                </a:schemeClr>
              </a:gs>
              <a:gs pos="0">
                <a:schemeClr val="bg1">
                  <a:lumMod val="75000"/>
                </a:schemeClr>
              </a:gs>
              <a:gs pos="16000">
                <a:schemeClr val="tx1">
                  <a:lumMod val="95000"/>
                  <a:lumOff val="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62230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531115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702F3-EAB2-4E28-817F-5BE391CD5C2F}" type="datetimeFigureOut">
              <a:rPr lang="en-US" smtClean="0"/>
              <a:pPr/>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1EA18-1EFF-47A8-8639-DB60C71E5CDA}" type="slidenum">
              <a:rPr lang="en-US" smtClean="0"/>
              <a:pPr/>
              <a:t>‹#›</a:t>
            </a:fld>
            <a:endParaRPr lang="en-US"/>
          </a:p>
        </p:txBody>
      </p:sp>
      <p:pic>
        <p:nvPicPr>
          <p:cNvPr id="7" name="Picture 2"/>
          <p:cNvPicPr>
            <a:picLocks noChangeAspect="1" noChangeArrowheads="1"/>
          </p:cNvPicPr>
          <p:nvPr userDrawn="1"/>
        </p:nvPicPr>
        <p:blipFill>
          <a:blip r:embed="rId7" cstate="email">
            <a:extLst>
              <a:ext uri="{28A0092B-C50C-407E-A947-70E740481C1C}">
                <a14:useLocalDpi xmlns:a14="http://schemas.microsoft.com/office/drawing/2010/main" xmlns=""/>
              </a:ext>
            </a:extLst>
          </a:blip>
          <a:srcRect/>
          <a:stretch>
            <a:fillRect/>
          </a:stretch>
        </p:blipFill>
        <p:spPr bwMode="auto">
          <a:xfrm>
            <a:off x="-55563" y="1588"/>
            <a:ext cx="925512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691039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62" r:id="rId3"/>
    <p:sldLayoutId id="2147483664" r:id="rId4"/>
    <p:sldLayoutId id="2147483665"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hyperlink" Target="http://science.howstuffworks.com/elevator3.htm" TargetMode="External"/><Relationship Id="rId5" Type="http://schemas.openxmlformats.org/officeDocument/2006/relationships/hyperlink" Target="http://science.howstuffworks.com/elevator1.htm" TargetMode="Externa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New%20York%20Elevator%20Accident%20Dec%2014%202011.pdf" TargetMode="External"/><Relationship Id="rId5" Type="http://schemas.openxmlformats.org/officeDocument/2006/relationships/hyperlink" Target="http://losangeles.cbslocal.com/2011/12/07/woman-dies-in-elevator-accident-at-csu-long-beach/"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7800" y="3200400"/>
            <a:ext cx="6705600" cy="45719"/>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1295400" y="1600200"/>
            <a:ext cx="7086600" cy="1200329"/>
          </a:xfrm>
          <a:prstGeom prst="rect">
            <a:avLst/>
          </a:prstGeom>
          <a:noFill/>
        </p:spPr>
        <p:txBody>
          <a:bodyPr wrap="square" rtlCol="0">
            <a:spAutoFit/>
          </a:bodyPr>
          <a:lstStyle/>
          <a:p>
            <a:r>
              <a:rPr lang="en-US" sz="7200" b="1" dirty="0" smtClean="0">
                <a:ln w="1905"/>
                <a:solidFill>
                  <a:srgbClr val="FFC000"/>
                </a:solidFill>
                <a:effectLst>
                  <a:innerShdw blurRad="69850" dist="43180" dir="5400000">
                    <a:srgbClr val="000000">
                      <a:alpha val="65000"/>
                    </a:srgbClr>
                  </a:innerShdw>
                </a:effectLst>
                <a:latin typeface="Franklin Gothic Demi Cond" pitchFamily="34" charset="0"/>
              </a:rPr>
              <a:t>ELEVATOR SAFETY</a:t>
            </a:r>
            <a:endParaRPr lang="en-US" sz="7200" dirty="0">
              <a:ln w="1905">
                <a:solidFill>
                  <a:schemeClr val="tx1">
                    <a:lumMod val="75000"/>
                    <a:lumOff val="25000"/>
                  </a:schemeClr>
                </a:solidFill>
              </a:ln>
              <a:solidFill>
                <a:srgbClr val="FFC000"/>
              </a:solidFill>
              <a:latin typeface="Franklin Gothic Demi Cond" pitchFamily="34" charset="0"/>
            </a:endParaRPr>
          </a:p>
        </p:txBody>
      </p:sp>
      <p:pic>
        <p:nvPicPr>
          <p:cNvPr id="1026" name="Picture 2" descr="C:\Documents and Settings\khsi\My Documents\My Pictures\elevator-safety.gif"/>
          <p:cNvPicPr>
            <a:picLocks noChangeAspect="1" noChangeArrowheads="1"/>
          </p:cNvPicPr>
          <p:nvPr/>
        </p:nvPicPr>
        <p:blipFill>
          <a:blip r:embed="rId4" cstate="print"/>
          <a:srcRect/>
          <a:stretch>
            <a:fillRect/>
          </a:stretch>
        </p:blipFill>
        <p:spPr bwMode="auto">
          <a:xfrm>
            <a:off x="3124200" y="3352800"/>
            <a:ext cx="2895600" cy="2905048"/>
          </a:xfrm>
          <a:prstGeom prst="rect">
            <a:avLst/>
          </a:prstGeom>
          <a:noFill/>
        </p:spPr>
      </p:pic>
    </p:spTree>
    <p:custDataLst>
      <p:tags r:id="rId1"/>
    </p:custDataLst>
    <p:extLst>
      <p:ext uri="{BB962C8B-B14F-4D97-AF65-F5344CB8AC3E}">
        <p14:creationId xmlns:p14="http://schemas.microsoft.com/office/powerpoint/2010/main" xmlns="" val="3536200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52600" y="1143000"/>
            <a:ext cx="2819400" cy="954107"/>
          </a:xfrm>
          <a:prstGeom prst="rect">
            <a:avLst/>
          </a:prstGeom>
          <a:noFill/>
        </p:spPr>
        <p:txBody>
          <a:bodyPr wrap="square" rtlCol="0">
            <a:spAutoFit/>
          </a:bodyPr>
          <a:lstStyle/>
          <a:p>
            <a:r>
              <a:rPr lang="en-US" sz="2800" dirty="0" smtClean="0">
                <a:solidFill>
                  <a:schemeClr val="tx1">
                    <a:lumMod val="75000"/>
                    <a:lumOff val="25000"/>
                  </a:schemeClr>
                </a:solidFill>
                <a:latin typeface="Franklin Gothic Demi Cond" pitchFamily="34" charset="0"/>
              </a:rPr>
              <a:t>How Do Elevators Work?</a:t>
            </a:r>
            <a:endParaRPr lang="en-US" sz="2800" dirty="0">
              <a:solidFill>
                <a:schemeClr val="tx1">
                  <a:lumMod val="75000"/>
                  <a:lumOff val="25000"/>
                </a:schemeClr>
              </a:solidFill>
              <a:latin typeface="Franklin Gothic Demi Cond" pitchFamily="34" charset="0"/>
            </a:endParaRPr>
          </a:p>
        </p:txBody>
      </p:sp>
      <p:sp>
        <p:nvSpPr>
          <p:cNvPr id="22" name="TextBox 21"/>
          <p:cNvSpPr txBox="1"/>
          <p:nvPr/>
        </p:nvSpPr>
        <p:spPr>
          <a:xfrm rot="21083861">
            <a:off x="5748541" y="5685966"/>
            <a:ext cx="1826812" cy="923330"/>
          </a:xfrm>
          <a:prstGeom prst="rect">
            <a:avLst/>
          </a:prstGeom>
          <a:noFill/>
        </p:spPr>
        <p:txBody>
          <a:bodyPr wrap="square" rtlCol="0">
            <a:spAutoFit/>
          </a:bodyPr>
          <a:lstStyle/>
          <a:p>
            <a:pPr algn="ctr"/>
            <a:r>
              <a:rPr lang="en-US" dirty="0" smtClean="0"/>
              <a:t>Elevator doors operated by computers.</a:t>
            </a:r>
            <a:endParaRPr lang="en-US" dirty="0"/>
          </a:p>
        </p:txBody>
      </p:sp>
      <p:pic>
        <p:nvPicPr>
          <p:cNvPr id="3076" name="Picture 4" descr="http://outreach.lrh.usace.army.mil/Industries/Coal/graphics/Amos_plant.jpg"/>
          <p:cNvPicPr>
            <a:picLocks noChangeAspect="1" noChangeArrowheads="1"/>
          </p:cNvPicPr>
          <p:nvPr/>
        </p:nvPicPr>
        <p:blipFill>
          <a:blip r:embed="rId4" cstate="print"/>
          <a:stretch>
            <a:fillRect/>
          </a:stretch>
        </p:blipFill>
        <p:spPr bwMode="auto">
          <a:xfrm rot="556299">
            <a:off x="5562600" y="2377480"/>
            <a:ext cx="2133600" cy="2133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Rectangle 5"/>
          <p:cNvSpPr/>
          <p:nvPr/>
        </p:nvSpPr>
        <p:spPr>
          <a:xfrm>
            <a:off x="1447800" y="2209800"/>
            <a:ext cx="3733800" cy="2308324"/>
          </a:xfrm>
          <a:prstGeom prst="rect">
            <a:avLst/>
          </a:prstGeom>
        </p:spPr>
        <p:txBody>
          <a:bodyPr wrap="square">
            <a:spAutoFit/>
          </a:bodyPr>
          <a:lstStyle/>
          <a:p>
            <a:r>
              <a:rPr lang="en-US" sz="1600" dirty="0" smtClean="0">
                <a:latin typeface="Franklin Gothic Book" pitchFamily="34" charset="0"/>
              </a:rPr>
              <a:t>Low Rise Buildings – </a:t>
            </a:r>
            <a:r>
              <a:rPr lang="en-US" sz="1600" dirty="0" smtClean="0">
                <a:latin typeface="Franklin Gothic Book" pitchFamily="34" charset="0"/>
                <a:hlinkClick r:id="rId5"/>
              </a:rPr>
              <a:t>Hydraulic</a:t>
            </a:r>
          </a:p>
          <a:p>
            <a:pPr lvl="1"/>
            <a:r>
              <a:rPr lang="en-US" sz="1600" dirty="0" smtClean="0">
                <a:latin typeface="Franklin Gothic Book" pitchFamily="34" charset="0"/>
                <a:hlinkClick r:id="rId5"/>
              </a:rPr>
              <a:t>Fluid-Driven Piston</a:t>
            </a:r>
            <a:endParaRPr lang="en-US" sz="1600" dirty="0" smtClean="0">
              <a:latin typeface="Franklin Gothic Book" pitchFamily="34" charset="0"/>
            </a:endParaRPr>
          </a:p>
          <a:p>
            <a:r>
              <a:rPr lang="en-US" sz="1600" dirty="0" smtClean="0">
                <a:latin typeface="Franklin Gothic Book" pitchFamily="34" charset="0"/>
              </a:rPr>
              <a:t>Mid-to High Rise Buildings  - </a:t>
            </a:r>
            <a:r>
              <a:rPr lang="en-US" sz="1600" dirty="0" smtClean="0">
                <a:latin typeface="Franklin Gothic Book" pitchFamily="34" charset="0"/>
                <a:hlinkClick r:id="rId6"/>
              </a:rPr>
              <a:t>Cable</a:t>
            </a:r>
          </a:p>
          <a:p>
            <a:pPr lvl="1"/>
            <a:r>
              <a:rPr lang="en-US" sz="1600" dirty="0" smtClean="0">
                <a:latin typeface="Franklin Gothic Book" pitchFamily="34" charset="0"/>
                <a:hlinkClick r:id="rId6"/>
              </a:rPr>
              <a:t>Traction Steel Ropes</a:t>
            </a:r>
            <a:r>
              <a:rPr lang="en-US" sz="1600" dirty="0" smtClean="0">
                <a:latin typeface="Franklin Gothic Book" pitchFamily="34" charset="0"/>
              </a:rPr>
              <a:t>:  4 to 8 Cables </a:t>
            </a:r>
          </a:p>
          <a:p>
            <a:r>
              <a:rPr lang="en-US" sz="1600" dirty="0" smtClean="0">
                <a:latin typeface="Franklin Gothic Book" pitchFamily="34" charset="0"/>
              </a:rPr>
              <a:t> Elevator Safety Systems</a:t>
            </a:r>
          </a:p>
          <a:p>
            <a:pPr lvl="1"/>
            <a:r>
              <a:rPr lang="en-US" sz="1600" dirty="0" smtClean="0">
                <a:latin typeface="Franklin Gothic Book" pitchFamily="34" charset="0"/>
              </a:rPr>
              <a:t>Cable Elevators – Braking System if Car Moves Too Fast &amp; Governor to Catch Cable</a:t>
            </a:r>
          </a:p>
          <a:p>
            <a:pPr lvl="1"/>
            <a:r>
              <a:rPr lang="en-US" sz="1600" dirty="0" smtClean="0">
                <a:latin typeface="Franklin Gothic Book" pitchFamily="34" charset="0"/>
              </a:rPr>
              <a:t>Electromagnetic Brakes</a:t>
            </a:r>
            <a:endParaRPr lang="en-US" sz="1600" dirty="0">
              <a:latin typeface="Franklin Gothic Book" pitchFamily="34" charset="0"/>
            </a:endParaRPr>
          </a:p>
        </p:txBody>
      </p:sp>
      <p:pic>
        <p:nvPicPr>
          <p:cNvPr id="2052" name="Picture 4" descr="C:\Documents and Settings\khsi\My Documents\My Pictures\exclamation mark.png"/>
          <p:cNvPicPr>
            <a:picLocks noChangeAspect="1" noChangeArrowheads="1"/>
          </p:cNvPicPr>
          <p:nvPr/>
        </p:nvPicPr>
        <p:blipFill>
          <a:blip r:embed="rId7" cstate="print"/>
          <a:stretch>
            <a:fillRect/>
          </a:stretch>
        </p:blipFill>
        <p:spPr bwMode="auto">
          <a:xfrm>
            <a:off x="5447188" y="5867400"/>
            <a:ext cx="275273" cy="654050"/>
          </a:xfrm>
          <a:prstGeom prst="rect">
            <a:avLst/>
          </a:prstGeom>
          <a:noFill/>
        </p:spPr>
      </p:pic>
    </p:spTree>
    <p:custDataLst>
      <p:tags r:id="rId1"/>
    </p:custDataLst>
    <p:extLst>
      <p:ext uri="{BB962C8B-B14F-4D97-AF65-F5344CB8AC3E}">
        <p14:creationId xmlns:p14="http://schemas.microsoft.com/office/powerpoint/2010/main" xmlns="" val="484565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5" cstate="print"/>
          <a:stretch>
            <a:fillRect/>
          </a:stretch>
        </p:blipFill>
        <p:spPr bwMode="auto">
          <a:xfrm>
            <a:off x="5790337" y="1380875"/>
            <a:ext cx="2119092" cy="26577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a:off x="1676400" y="1600200"/>
            <a:ext cx="2819400" cy="1384995"/>
          </a:xfrm>
          <a:prstGeom prst="rect">
            <a:avLst/>
          </a:prstGeom>
          <a:noFill/>
        </p:spPr>
        <p:txBody>
          <a:bodyPr wrap="square" rtlCol="0">
            <a:spAutoFit/>
          </a:bodyPr>
          <a:lstStyle/>
          <a:p>
            <a:r>
              <a:rPr lang="en-US" sz="2800" dirty="0" smtClean="0">
                <a:solidFill>
                  <a:schemeClr val="tx1">
                    <a:lumMod val="75000"/>
                    <a:lumOff val="25000"/>
                  </a:schemeClr>
                </a:solidFill>
                <a:latin typeface="Franklin Gothic Demi Cond" pitchFamily="34" charset="0"/>
              </a:rPr>
              <a:t>Chief Building Engineer for 1111 Franklin</a:t>
            </a:r>
            <a:endParaRPr lang="en-US" sz="2800" dirty="0">
              <a:solidFill>
                <a:schemeClr val="tx1">
                  <a:lumMod val="75000"/>
                  <a:lumOff val="25000"/>
                </a:schemeClr>
              </a:solidFill>
              <a:latin typeface="Franklin Gothic Demi Cond" pitchFamily="34" charset="0"/>
            </a:endParaRPr>
          </a:p>
        </p:txBody>
      </p:sp>
      <p:sp>
        <p:nvSpPr>
          <p:cNvPr id="9" name="TextBox 8"/>
          <p:cNvSpPr txBox="1"/>
          <p:nvPr/>
        </p:nvSpPr>
        <p:spPr>
          <a:xfrm>
            <a:off x="5465284" y="4348168"/>
            <a:ext cx="2819400" cy="800219"/>
          </a:xfrm>
          <a:prstGeom prst="rect">
            <a:avLst/>
          </a:prstGeom>
          <a:noFill/>
        </p:spPr>
        <p:txBody>
          <a:bodyPr wrap="square" rtlCol="0">
            <a:spAutoFit/>
          </a:bodyPr>
          <a:lstStyle/>
          <a:p>
            <a:pPr algn="ctr"/>
            <a:r>
              <a:rPr lang="en-US" sz="2800" dirty="0" smtClean="0">
                <a:solidFill>
                  <a:schemeClr val="tx1">
                    <a:lumMod val="75000"/>
                    <a:lumOff val="25000"/>
                  </a:schemeClr>
                </a:solidFill>
                <a:latin typeface="Franklin Gothic Demi Cond" pitchFamily="34" charset="0"/>
              </a:rPr>
              <a:t>Matthew Leet</a:t>
            </a:r>
          </a:p>
          <a:p>
            <a:pPr algn="ctr"/>
            <a:r>
              <a:rPr lang="en-US" spc="150" dirty="0" smtClean="0">
                <a:solidFill>
                  <a:schemeClr val="accent1"/>
                </a:solidFill>
                <a:latin typeface="Franklin Gothic Medium Cond" pitchFamily="34" charset="0"/>
              </a:rPr>
              <a:t>Matthew.Leet@ucop.edu</a:t>
            </a:r>
            <a:endParaRPr lang="en-US" dirty="0">
              <a:solidFill>
                <a:schemeClr val="accent1"/>
              </a:solidFill>
              <a:latin typeface="Franklin Gothic Medium Cond" pitchFamily="34" charset="0"/>
            </a:endParaRPr>
          </a:p>
        </p:txBody>
      </p:sp>
      <p:pic>
        <p:nvPicPr>
          <p:cNvPr id="3" name="Picture 2"/>
          <p:cNvPicPr>
            <a:picLocks noChangeAspect="1"/>
          </p:cNvPicPr>
          <p:nvPr>
            <p:custDataLst>
              <p:tags r:id="rId2"/>
            </p:custDataLst>
          </p:nvPr>
        </p:nvPicPr>
        <p:blipFill>
          <a:blip r:embed="rId6" cstate="email">
            <a:extLst>
              <a:ext uri="{28A0092B-C50C-407E-A947-70E740481C1C}">
                <a14:useLocalDpi xmlns:a14="http://schemas.microsoft.com/office/drawing/2010/main" xmlns=""/>
              </a:ext>
            </a:extLst>
          </a:blip>
          <a:stretch>
            <a:fillRect/>
          </a:stretch>
        </p:blipFill>
        <p:spPr>
          <a:xfrm>
            <a:off x="7422413" y="679761"/>
            <a:ext cx="1145953" cy="1383678"/>
          </a:xfrm>
          <a:prstGeom prst="rect">
            <a:avLst/>
          </a:prstGeom>
        </p:spPr>
      </p:pic>
      <p:sp>
        <p:nvSpPr>
          <p:cNvPr id="6" name="TextBox 5"/>
          <p:cNvSpPr txBox="1"/>
          <p:nvPr/>
        </p:nvSpPr>
        <p:spPr>
          <a:xfrm>
            <a:off x="1600200" y="3124200"/>
            <a:ext cx="3352800" cy="2308324"/>
          </a:xfrm>
          <a:prstGeom prst="rect">
            <a:avLst/>
          </a:prstGeom>
          <a:noFill/>
        </p:spPr>
        <p:txBody>
          <a:bodyPr wrap="square" rtlCol="0">
            <a:spAutoFit/>
          </a:bodyPr>
          <a:lstStyle/>
          <a:p>
            <a:r>
              <a:rPr lang="en-US" sz="1600" dirty="0" smtClean="0">
                <a:solidFill>
                  <a:schemeClr val="tx1">
                    <a:lumMod val="75000"/>
                    <a:lumOff val="25000"/>
                  </a:schemeClr>
                </a:solidFill>
                <a:latin typeface="Franklin Gothic Book" pitchFamily="34" charset="0"/>
              </a:rPr>
              <a:t>If you have any further questions about the specific elevators located in the your building, please contact Matthew Leet and he can follow up with the appropriate building engineers for your locations.</a:t>
            </a:r>
            <a:br>
              <a:rPr lang="en-US" sz="1600" dirty="0" smtClean="0">
                <a:solidFill>
                  <a:schemeClr val="tx1">
                    <a:lumMod val="75000"/>
                    <a:lumOff val="25000"/>
                  </a:schemeClr>
                </a:solidFill>
                <a:latin typeface="Franklin Gothic Book" pitchFamily="34" charset="0"/>
              </a:rPr>
            </a:br>
            <a:endParaRPr lang="en-US" sz="1600" dirty="0" smtClean="0">
              <a:solidFill>
                <a:schemeClr val="tx1">
                  <a:lumMod val="75000"/>
                  <a:lumOff val="25000"/>
                </a:schemeClr>
              </a:solidFill>
              <a:latin typeface="Franklin Gothic Book" pitchFamily="34" charset="0"/>
            </a:endParaRPr>
          </a:p>
          <a:p>
            <a:endParaRPr lang="en-US" sz="1600" dirty="0" smtClean="0">
              <a:solidFill>
                <a:schemeClr val="tx1">
                  <a:lumMod val="75000"/>
                  <a:lumOff val="25000"/>
                </a:schemeClr>
              </a:solidFill>
              <a:latin typeface="Franklin Gothic Book" pitchFamily="34" charset="0"/>
            </a:endParaRPr>
          </a:p>
          <a:p>
            <a:endParaRPr lang="en-US" sz="1600" dirty="0" smtClean="0">
              <a:solidFill>
                <a:schemeClr val="tx1">
                  <a:lumMod val="75000"/>
                  <a:lumOff val="25000"/>
                </a:schemeClr>
              </a:solidFill>
              <a:latin typeface="Franklin Gothic Book" pitchFamily="34" charset="0"/>
            </a:endParaRPr>
          </a:p>
        </p:txBody>
      </p:sp>
    </p:spTree>
    <p:custDataLst>
      <p:tags r:id="rId1"/>
    </p:custDataLst>
    <p:extLst>
      <p:ext uri="{BB962C8B-B14F-4D97-AF65-F5344CB8AC3E}">
        <p14:creationId xmlns:p14="http://schemas.microsoft.com/office/powerpoint/2010/main" xmlns="" val="212489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743200"/>
            <a:ext cx="3886200" cy="1938992"/>
          </a:xfrm>
          <a:prstGeom prst="rect">
            <a:avLst/>
          </a:prstGeom>
          <a:noFill/>
        </p:spPr>
        <p:txBody>
          <a:bodyPr wrap="square" rtlCol="0">
            <a:spAutoFit/>
          </a:bodyPr>
          <a:lstStyle/>
          <a:p>
            <a:r>
              <a:rPr lang="en-US" sz="6000" b="1" dirty="0" smtClean="0">
                <a:ln w="1905"/>
                <a:solidFill>
                  <a:srgbClr val="FFC000"/>
                </a:solidFill>
                <a:effectLst>
                  <a:innerShdw blurRad="69850" dist="43180" dir="5400000">
                    <a:srgbClr val="000000">
                      <a:alpha val="65000"/>
                    </a:srgbClr>
                  </a:innerShdw>
                </a:effectLst>
                <a:latin typeface="Franklin Gothic Demi Cond" pitchFamily="34" charset="0"/>
              </a:rPr>
              <a:t>THANK YOU!</a:t>
            </a:r>
            <a:endParaRPr lang="en-US" sz="6000" dirty="0" smtClean="0">
              <a:ln w="1905">
                <a:solidFill>
                  <a:schemeClr val="tx1">
                    <a:lumMod val="75000"/>
                    <a:lumOff val="25000"/>
                  </a:schemeClr>
                </a:solidFill>
              </a:ln>
              <a:solidFill>
                <a:srgbClr val="FFC000"/>
              </a:solidFill>
              <a:latin typeface="Franklin Gothic Demi Cond" pitchFamily="34" charset="0"/>
            </a:endParaRPr>
          </a:p>
          <a:p>
            <a:endParaRPr lang="en-US" sz="6000" dirty="0">
              <a:solidFill>
                <a:schemeClr val="accent1"/>
              </a:solidFill>
              <a:effectLst>
                <a:outerShdw blurRad="50800" dist="38100" dir="2700000" algn="tl" rotWithShape="0">
                  <a:prstClr val="black">
                    <a:alpha val="40000"/>
                  </a:prstClr>
                </a:outerShdw>
              </a:effectLst>
              <a:latin typeface="Franklin Gothic Demi Cond" pitchFamily="34" charset="0"/>
            </a:endParaRPr>
          </a:p>
        </p:txBody>
      </p:sp>
    </p:spTree>
    <p:custDataLst>
      <p:tags r:id="rId1"/>
    </p:custDataLst>
    <p:extLst>
      <p:ext uri="{BB962C8B-B14F-4D97-AF65-F5344CB8AC3E}">
        <p14:creationId xmlns:p14="http://schemas.microsoft.com/office/powerpoint/2010/main" xmlns="" val="4162606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676400" y="1745443"/>
            <a:ext cx="2819400" cy="523220"/>
          </a:xfrm>
          <a:prstGeom prst="rect">
            <a:avLst/>
          </a:prstGeom>
          <a:noFill/>
        </p:spPr>
        <p:txBody>
          <a:bodyPr wrap="square" rtlCol="0">
            <a:spAutoFit/>
          </a:bodyPr>
          <a:lstStyle/>
          <a:p>
            <a:r>
              <a:rPr lang="en-US" sz="2800" dirty="0" smtClean="0">
                <a:solidFill>
                  <a:schemeClr val="tx1">
                    <a:lumMod val="75000"/>
                    <a:lumOff val="25000"/>
                  </a:schemeClr>
                </a:solidFill>
                <a:latin typeface="Franklin Gothic Demi Cond" pitchFamily="34" charset="0"/>
              </a:rPr>
              <a:t>Recent Fatalities</a:t>
            </a:r>
            <a:endParaRPr lang="en-US" sz="2800" dirty="0">
              <a:solidFill>
                <a:schemeClr val="tx1">
                  <a:lumMod val="75000"/>
                  <a:lumOff val="25000"/>
                </a:schemeClr>
              </a:solidFill>
              <a:latin typeface="Franklin Gothic Demi Cond" pitchFamily="34" charset="0"/>
            </a:endParaRPr>
          </a:p>
        </p:txBody>
      </p:sp>
      <p:sp>
        <p:nvSpPr>
          <p:cNvPr id="21" name="TextBox 20"/>
          <p:cNvSpPr txBox="1"/>
          <p:nvPr/>
        </p:nvSpPr>
        <p:spPr>
          <a:xfrm>
            <a:off x="1676400" y="2590800"/>
            <a:ext cx="3352800" cy="1938992"/>
          </a:xfrm>
          <a:prstGeom prst="rect">
            <a:avLst/>
          </a:prstGeom>
          <a:noFill/>
        </p:spPr>
        <p:txBody>
          <a:bodyPr wrap="square" rtlCol="0">
            <a:spAutoFit/>
          </a:bodyPr>
          <a:lstStyle/>
          <a:p>
            <a:pPr>
              <a:buFont typeface="Arial" pitchFamily="34" charset="0"/>
              <a:buChar char="•"/>
            </a:pPr>
            <a:r>
              <a:rPr lang="en-US" dirty="0" smtClean="0">
                <a:solidFill>
                  <a:schemeClr val="tx1">
                    <a:lumMod val="75000"/>
                    <a:lumOff val="25000"/>
                  </a:schemeClr>
                </a:solidFill>
                <a:latin typeface="Franklin Gothic Book" pitchFamily="34" charset="0"/>
              </a:rPr>
              <a:t> </a:t>
            </a:r>
            <a:r>
              <a:rPr lang="en-US" dirty="0" smtClean="0">
                <a:solidFill>
                  <a:schemeClr val="tx1">
                    <a:lumMod val="75000"/>
                    <a:lumOff val="25000"/>
                  </a:schemeClr>
                </a:solidFill>
                <a:latin typeface="Franklin Gothic Book" pitchFamily="34" charset="0"/>
                <a:hlinkClick r:id="rId5"/>
              </a:rPr>
              <a:t>CSU Long Beach </a:t>
            </a:r>
            <a:r>
              <a:rPr lang="en-US" dirty="0" smtClean="0">
                <a:solidFill>
                  <a:schemeClr val="tx1">
                    <a:lumMod val="75000"/>
                    <a:lumOff val="25000"/>
                  </a:schemeClr>
                </a:solidFill>
                <a:latin typeface="Franklin Gothic Book" pitchFamily="34" charset="0"/>
              </a:rPr>
              <a:t>– 12/7/11</a:t>
            </a:r>
          </a:p>
          <a:p>
            <a:endParaRPr lang="en-US" dirty="0" smtClean="0">
              <a:solidFill>
                <a:schemeClr val="tx1">
                  <a:lumMod val="75000"/>
                  <a:lumOff val="25000"/>
                </a:schemeClr>
              </a:solidFill>
              <a:latin typeface="Franklin Gothic Book" pitchFamily="34" charset="0"/>
            </a:endParaRPr>
          </a:p>
          <a:p>
            <a:pPr>
              <a:buFont typeface="Arial" pitchFamily="34" charset="0"/>
              <a:buChar char="•"/>
            </a:pPr>
            <a:r>
              <a:rPr lang="en-US" dirty="0" smtClean="0">
                <a:solidFill>
                  <a:schemeClr val="tx1">
                    <a:lumMod val="75000"/>
                    <a:lumOff val="25000"/>
                  </a:schemeClr>
                </a:solidFill>
                <a:latin typeface="Franklin Gothic Book" pitchFamily="34" charset="0"/>
              </a:rPr>
              <a:t>  </a:t>
            </a:r>
            <a:r>
              <a:rPr lang="en-US" dirty="0" smtClean="0">
                <a:solidFill>
                  <a:schemeClr val="tx1">
                    <a:lumMod val="75000"/>
                    <a:lumOff val="25000"/>
                  </a:schemeClr>
                </a:solidFill>
                <a:latin typeface="Franklin Gothic Book" pitchFamily="34" charset="0"/>
                <a:hlinkClick r:id="rId6" action="ppaction://hlinkfile"/>
              </a:rPr>
              <a:t>New York Midtown Building </a:t>
            </a:r>
            <a:r>
              <a:rPr lang="en-US" dirty="0" smtClean="0">
                <a:solidFill>
                  <a:schemeClr val="tx1">
                    <a:lumMod val="75000"/>
                    <a:lumOff val="25000"/>
                  </a:schemeClr>
                </a:solidFill>
                <a:latin typeface="Franklin Gothic Book" pitchFamily="34" charset="0"/>
              </a:rPr>
              <a:t>-12/14/11</a:t>
            </a:r>
            <a:r>
              <a:rPr lang="en-US" sz="1600" dirty="0" smtClean="0">
                <a:solidFill>
                  <a:schemeClr val="tx1">
                    <a:lumMod val="75000"/>
                    <a:lumOff val="25000"/>
                  </a:schemeClr>
                </a:solidFill>
                <a:latin typeface="Franklin Gothic Book" pitchFamily="34" charset="0"/>
              </a:rPr>
              <a:t/>
            </a:r>
            <a:br>
              <a:rPr lang="en-US" sz="1600" dirty="0" smtClean="0">
                <a:solidFill>
                  <a:schemeClr val="tx1">
                    <a:lumMod val="75000"/>
                    <a:lumOff val="25000"/>
                  </a:schemeClr>
                </a:solidFill>
                <a:latin typeface="Franklin Gothic Book" pitchFamily="34" charset="0"/>
              </a:rPr>
            </a:br>
            <a:endParaRPr lang="en-US" sz="1600" dirty="0" smtClean="0">
              <a:solidFill>
                <a:schemeClr val="tx1">
                  <a:lumMod val="75000"/>
                  <a:lumOff val="25000"/>
                </a:schemeClr>
              </a:solidFill>
              <a:latin typeface="Franklin Gothic Book" pitchFamily="34" charset="0"/>
            </a:endParaRPr>
          </a:p>
          <a:p>
            <a:endParaRPr lang="en-US" sz="1600" dirty="0" smtClean="0">
              <a:solidFill>
                <a:schemeClr val="tx1">
                  <a:lumMod val="75000"/>
                  <a:lumOff val="25000"/>
                </a:schemeClr>
              </a:solidFill>
              <a:latin typeface="Franklin Gothic Book" pitchFamily="34" charset="0"/>
            </a:endParaRPr>
          </a:p>
          <a:p>
            <a:endParaRPr lang="en-US" sz="1600" dirty="0" smtClean="0">
              <a:solidFill>
                <a:schemeClr val="tx1">
                  <a:lumMod val="75000"/>
                  <a:lumOff val="25000"/>
                </a:schemeClr>
              </a:solidFill>
              <a:latin typeface="Franklin Gothic Book" pitchFamily="34" charset="0"/>
            </a:endParaRPr>
          </a:p>
        </p:txBody>
      </p:sp>
      <p:sp>
        <p:nvSpPr>
          <p:cNvPr id="22" name="TextBox 21"/>
          <p:cNvSpPr txBox="1"/>
          <p:nvPr/>
        </p:nvSpPr>
        <p:spPr>
          <a:xfrm rot="21083861">
            <a:off x="5746175" y="5802494"/>
            <a:ext cx="2232770" cy="584775"/>
          </a:xfrm>
          <a:prstGeom prst="rect">
            <a:avLst/>
          </a:prstGeom>
          <a:noFill/>
        </p:spPr>
        <p:txBody>
          <a:bodyPr wrap="square" rtlCol="0">
            <a:spAutoFit/>
          </a:bodyPr>
          <a:lstStyle/>
          <a:p>
            <a:pPr algn="ctr"/>
            <a:r>
              <a:rPr lang="en-US" sz="1600" dirty="0" smtClean="0"/>
              <a:t>October is National Elevator Safety Month.</a:t>
            </a:r>
            <a:endParaRPr lang="en-US" sz="1600" dirty="0"/>
          </a:p>
        </p:txBody>
      </p:sp>
      <p:pic>
        <p:nvPicPr>
          <p:cNvPr id="3075" name="Picture 3" descr="C:\Users\Tom\Desktop\flipcardtemplate\handy-icons-set\png\128x128\question_mark.png"/>
          <p:cNvPicPr>
            <a:picLocks noChangeAspect="1" noChangeArrowheads="1"/>
          </p:cNvPicPr>
          <p:nvPr>
            <p:custDataLst>
              <p:tags r:id="rId2"/>
            </p:custDataLst>
          </p:nvPr>
        </p:nvPicPr>
        <p:blipFill>
          <a:blip r:embed="rId7" cstate="print"/>
          <a:stretch>
            <a:fillRect/>
          </a:stretch>
        </p:blipFill>
        <p:spPr bwMode="auto">
          <a:xfrm>
            <a:off x="5422713" y="5830925"/>
            <a:ext cx="266587" cy="6334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outreach.lrh.usace.army.mil/Industries/Coal/graphics/Amos_plant.jpg"/>
          <p:cNvPicPr>
            <a:picLocks noChangeAspect="1" noChangeArrowheads="1"/>
          </p:cNvPicPr>
          <p:nvPr/>
        </p:nvPicPr>
        <p:blipFill>
          <a:blip r:embed="rId8" cstate="print"/>
          <a:stretch>
            <a:fillRect/>
          </a:stretch>
        </p:blipFill>
        <p:spPr bwMode="auto">
          <a:xfrm rot="556299">
            <a:off x="5029200" y="2378540"/>
            <a:ext cx="3200400" cy="21314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xmlns="" val="48456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295400" y="1066800"/>
          <a:ext cx="71628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om\Desktop\flipcardtemplate\handy-icons-set\png\128x128\question_mark.png"/>
          <p:cNvPicPr>
            <a:picLocks noChangeAspect="1" noChangeArrowheads="1"/>
          </p:cNvPicPr>
          <p:nvPr>
            <p:custDataLst>
              <p:tags r:id="rId2"/>
            </p:custDataLst>
          </p:nvPr>
        </p:nvPicPr>
        <p:blipFill>
          <a:blip r:embed="rId5" cstate="print"/>
          <a:stretch>
            <a:fillRect/>
          </a:stretch>
        </p:blipFill>
        <p:spPr bwMode="auto">
          <a:xfrm>
            <a:off x="5288812" y="5867400"/>
            <a:ext cx="266587" cy="6334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outreach.lrh.usace.army.mil/Industries/Coal/graphics/Amos_plant.jpg"/>
          <p:cNvPicPr>
            <a:picLocks noChangeAspect="1" noChangeArrowheads="1"/>
          </p:cNvPicPr>
          <p:nvPr/>
        </p:nvPicPr>
        <p:blipFill>
          <a:blip r:embed="rId6" cstate="print"/>
          <a:stretch>
            <a:fillRect/>
          </a:stretch>
        </p:blipFill>
        <p:spPr bwMode="auto">
          <a:xfrm rot="556299">
            <a:off x="5592903" y="2003763"/>
            <a:ext cx="2542969" cy="25429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1676400" y="1219200"/>
            <a:ext cx="3429000" cy="1569660"/>
          </a:xfrm>
          <a:prstGeom prst="rect">
            <a:avLst/>
          </a:prstGeom>
          <a:noFill/>
        </p:spPr>
        <p:txBody>
          <a:bodyPr wrap="square" rtlCol="0">
            <a:spAutoFit/>
          </a:bodyPr>
          <a:lstStyle/>
          <a:p>
            <a:r>
              <a:rPr lang="en-US" sz="2400" dirty="0" smtClean="0">
                <a:solidFill>
                  <a:schemeClr val="tx1">
                    <a:lumMod val="75000"/>
                    <a:lumOff val="25000"/>
                  </a:schemeClr>
                </a:solidFill>
                <a:latin typeface="Franklin Gothic Demi Cond" pitchFamily="34" charset="0"/>
              </a:rPr>
              <a:t>UNDER NO CIRCUMSTANCES SHOULD YOU TRY TO EXIT ELEVATOR THAT IS STALLED. </a:t>
            </a:r>
            <a:endParaRPr lang="en-US" sz="2400" dirty="0">
              <a:solidFill>
                <a:schemeClr val="tx1">
                  <a:lumMod val="75000"/>
                  <a:lumOff val="25000"/>
                </a:schemeClr>
              </a:solidFill>
              <a:latin typeface="Franklin Gothic Demi Cond" pitchFamily="34" charset="0"/>
            </a:endParaRPr>
          </a:p>
        </p:txBody>
      </p:sp>
      <p:sp>
        <p:nvSpPr>
          <p:cNvPr id="6" name="Rectangle 5"/>
          <p:cNvSpPr/>
          <p:nvPr/>
        </p:nvSpPr>
        <p:spPr>
          <a:xfrm>
            <a:off x="1447800" y="2895600"/>
            <a:ext cx="3657600" cy="2308324"/>
          </a:xfrm>
          <a:prstGeom prst="rect">
            <a:avLst/>
          </a:prstGeom>
        </p:spPr>
        <p:txBody>
          <a:bodyPr wrap="square">
            <a:spAutoFit/>
          </a:bodyPr>
          <a:lstStyle/>
          <a:p>
            <a:r>
              <a:rPr lang="en-US" dirty="0" smtClean="0"/>
              <a:t>If Doors Do Not Open When Elevator Stops:</a:t>
            </a:r>
          </a:p>
          <a:p>
            <a:pPr lvl="1"/>
            <a:r>
              <a:rPr lang="en-US" dirty="0" smtClean="0"/>
              <a:t>First Push “DOOR OPEN” Button</a:t>
            </a:r>
          </a:p>
          <a:p>
            <a:pPr lvl="1"/>
            <a:r>
              <a:rPr lang="en-US" dirty="0" smtClean="0"/>
              <a:t>If Door Still Does Not Open, Ring Alarm or Use the Intercom or Phone</a:t>
            </a:r>
          </a:p>
          <a:p>
            <a:pPr lvl="1"/>
            <a:r>
              <a:rPr lang="en-US" dirty="0" smtClean="0"/>
              <a:t>Wait Until Qualified Person Can Assist You</a:t>
            </a:r>
            <a:endParaRPr lang="en-US" dirty="0"/>
          </a:p>
        </p:txBody>
      </p:sp>
      <p:sp>
        <p:nvSpPr>
          <p:cNvPr id="7" name="TextBox 6"/>
          <p:cNvSpPr txBox="1"/>
          <p:nvPr/>
        </p:nvSpPr>
        <p:spPr>
          <a:xfrm rot="21083861">
            <a:off x="5556588" y="5902069"/>
            <a:ext cx="2404012" cy="584775"/>
          </a:xfrm>
          <a:prstGeom prst="rect">
            <a:avLst/>
          </a:prstGeom>
          <a:noFill/>
        </p:spPr>
        <p:txBody>
          <a:bodyPr wrap="square" rtlCol="0">
            <a:spAutoFit/>
          </a:bodyPr>
          <a:lstStyle/>
          <a:p>
            <a:pPr algn="ctr"/>
            <a:r>
              <a:rPr lang="en-US" sz="1600" dirty="0" smtClean="0"/>
              <a:t>27 people killed each year</a:t>
            </a:r>
          </a:p>
          <a:p>
            <a:pPr algn="ctr"/>
            <a:r>
              <a:rPr lang="en-US" sz="1600" dirty="0" smtClean="0"/>
              <a:t>10,200 people injured</a:t>
            </a:r>
            <a:endParaRPr lang="en-US" sz="1600" dirty="0"/>
          </a:p>
        </p:txBody>
      </p:sp>
    </p:spTree>
    <p:custDataLst>
      <p:tags r:id="rId1"/>
    </p:custDataLst>
    <p:extLst>
      <p:ext uri="{BB962C8B-B14F-4D97-AF65-F5344CB8AC3E}">
        <p14:creationId xmlns:p14="http://schemas.microsoft.com/office/powerpoint/2010/main" xmlns="" val="484565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outreach.lrh.usace.army.mil/Industries/Coal/graphics/Amos_plant.jpg"/>
          <p:cNvPicPr>
            <a:picLocks noChangeAspect="1" noChangeArrowheads="1"/>
          </p:cNvPicPr>
          <p:nvPr/>
        </p:nvPicPr>
        <p:blipFill>
          <a:blip r:embed="rId5" cstate="print"/>
          <a:stretch>
            <a:fillRect/>
          </a:stretch>
        </p:blipFill>
        <p:spPr bwMode="auto">
          <a:xfrm rot="556299">
            <a:off x="5504278" y="1714697"/>
            <a:ext cx="2226990" cy="3485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1600200" y="1600200"/>
            <a:ext cx="3054554" cy="523220"/>
          </a:xfrm>
          <a:prstGeom prst="rect">
            <a:avLst/>
          </a:prstGeom>
        </p:spPr>
        <p:txBody>
          <a:bodyPr wrap="none">
            <a:spAutoFit/>
          </a:bodyPr>
          <a:lstStyle/>
          <a:p>
            <a:r>
              <a:rPr lang="en-US" sz="2800" dirty="0" smtClean="0">
                <a:latin typeface="Franklin Gothic Demi Cond" pitchFamily="34" charset="0"/>
              </a:rPr>
              <a:t>Elevator Safety Rules</a:t>
            </a:r>
            <a:endParaRPr lang="en-US" sz="2800" dirty="0">
              <a:latin typeface="Franklin Gothic Demi Cond" pitchFamily="34" charset="0"/>
            </a:endParaRPr>
          </a:p>
        </p:txBody>
      </p:sp>
      <p:sp>
        <p:nvSpPr>
          <p:cNvPr id="6" name="Rectangle 5"/>
          <p:cNvSpPr/>
          <p:nvPr/>
        </p:nvSpPr>
        <p:spPr>
          <a:xfrm>
            <a:off x="1524000" y="2743200"/>
            <a:ext cx="3810000" cy="1231106"/>
          </a:xfrm>
          <a:prstGeom prst="rect">
            <a:avLst/>
          </a:prstGeom>
        </p:spPr>
        <p:txBody>
          <a:bodyPr wrap="square">
            <a:spAutoFit/>
          </a:bodyPr>
          <a:lstStyle/>
          <a:p>
            <a:r>
              <a:rPr lang="en-US" sz="2800" dirty="0" smtClean="0">
                <a:latin typeface="Franklin Gothic Book" pitchFamily="34" charset="0"/>
              </a:rPr>
              <a:t>1.   Watch Your Step Entering &amp; Exiting.</a:t>
            </a:r>
          </a:p>
          <a:p>
            <a:endParaRPr lang="en-US" dirty="0">
              <a:latin typeface="Franklin Gothic Book" pitchFamily="34" charset="0"/>
            </a:endParaRPr>
          </a:p>
        </p:txBody>
      </p:sp>
      <p:sp>
        <p:nvSpPr>
          <p:cNvPr id="7" name="Rounded Rectangle 6"/>
          <p:cNvSpPr/>
          <p:nvPr/>
        </p:nvSpPr>
        <p:spPr>
          <a:xfrm>
            <a:off x="5791200" y="4343400"/>
            <a:ext cx="1676400" cy="381000"/>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21083861">
            <a:off x="5517575" y="6001804"/>
            <a:ext cx="2232770" cy="338554"/>
          </a:xfrm>
          <a:prstGeom prst="rect">
            <a:avLst/>
          </a:prstGeom>
          <a:noFill/>
        </p:spPr>
        <p:txBody>
          <a:bodyPr wrap="square" rtlCol="0">
            <a:spAutoFit/>
          </a:bodyPr>
          <a:lstStyle/>
          <a:p>
            <a:pPr algn="ctr"/>
            <a:endParaRPr lang="en-US" sz="1600" dirty="0"/>
          </a:p>
        </p:txBody>
      </p:sp>
      <p:sp>
        <p:nvSpPr>
          <p:cNvPr id="9" name="TextBox 8"/>
          <p:cNvSpPr txBox="1"/>
          <p:nvPr/>
        </p:nvSpPr>
        <p:spPr>
          <a:xfrm rot="21083861">
            <a:off x="5748541" y="5685965"/>
            <a:ext cx="1826812" cy="923330"/>
          </a:xfrm>
          <a:prstGeom prst="rect">
            <a:avLst/>
          </a:prstGeom>
          <a:noFill/>
        </p:spPr>
        <p:txBody>
          <a:bodyPr wrap="square" rtlCol="0">
            <a:spAutoFit/>
          </a:bodyPr>
          <a:lstStyle/>
          <a:p>
            <a:pPr algn="ctr"/>
            <a:r>
              <a:rPr lang="en-US" dirty="0" smtClean="0"/>
              <a:t>Is the elevator level to the floor?</a:t>
            </a:r>
            <a:endParaRPr lang="en-US" dirty="0"/>
          </a:p>
        </p:txBody>
      </p:sp>
      <p:pic>
        <p:nvPicPr>
          <p:cNvPr id="10" name="Picture 3" descr="C:\Users\Tom\Desktop\flipcardtemplate\handy-icons-set\png\128x128\question_mark.png"/>
          <p:cNvPicPr>
            <a:picLocks noChangeAspect="1" noChangeArrowheads="1"/>
          </p:cNvPicPr>
          <p:nvPr>
            <p:custDataLst>
              <p:tags r:id="rId2"/>
            </p:custDataLst>
          </p:nvPr>
        </p:nvPicPr>
        <p:blipFill>
          <a:blip r:embed="rId6" cstate="print"/>
          <a:stretch>
            <a:fillRect/>
          </a:stretch>
        </p:blipFill>
        <p:spPr bwMode="auto">
          <a:xfrm>
            <a:off x="5422713" y="5830925"/>
            <a:ext cx="266587" cy="63341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84565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outreach.lrh.usace.army.mil/Industries/Coal/graphics/Amos_plant.jpg"/>
          <p:cNvPicPr>
            <a:picLocks noChangeAspect="1" noChangeArrowheads="1"/>
          </p:cNvPicPr>
          <p:nvPr/>
        </p:nvPicPr>
        <p:blipFill>
          <a:blip r:embed="rId5" cstate="print"/>
          <a:stretch>
            <a:fillRect/>
          </a:stretch>
        </p:blipFill>
        <p:spPr bwMode="auto">
          <a:xfrm rot="556299">
            <a:off x="5885296" y="1699222"/>
            <a:ext cx="2142671" cy="28604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1600200" y="1600200"/>
            <a:ext cx="3054554" cy="523220"/>
          </a:xfrm>
          <a:prstGeom prst="rect">
            <a:avLst/>
          </a:prstGeom>
        </p:spPr>
        <p:txBody>
          <a:bodyPr wrap="none">
            <a:spAutoFit/>
          </a:bodyPr>
          <a:lstStyle/>
          <a:p>
            <a:r>
              <a:rPr lang="en-US" sz="2800" dirty="0" smtClean="0">
                <a:latin typeface="Franklin Gothic Demi Cond" pitchFamily="34" charset="0"/>
              </a:rPr>
              <a:t>Elevator Safety Rules</a:t>
            </a:r>
            <a:endParaRPr lang="en-US" sz="2800" dirty="0">
              <a:latin typeface="Franklin Gothic Demi Cond" pitchFamily="34" charset="0"/>
            </a:endParaRPr>
          </a:p>
        </p:txBody>
      </p:sp>
      <p:sp>
        <p:nvSpPr>
          <p:cNvPr id="6" name="Rectangle 5"/>
          <p:cNvSpPr/>
          <p:nvPr/>
        </p:nvSpPr>
        <p:spPr>
          <a:xfrm>
            <a:off x="1524000" y="2286000"/>
            <a:ext cx="3810000" cy="1815882"/>
          </a:xfrm>
          <a:prstGeom prst="rect">
            <a:avLst/>
          </a:prstGeom>
        </p:spPr>
        <p:txBody>
          <a:bodyPr wrap="square">
            <a:spAutoFit/>
          </a:bodyPr>
          <a:lstStyle/>
          <a:p>
            <a:r>
              <a:rPr lang="en-US" sz="2800" dirty="0" smtClean="0">
                <a:latin typeface="Franklin Gothic Book" pitchFamily="34" charset="0"/>
              </a:rPr>
              <a:t>2.  Leave Closing Doors Alone.</a:t>
            </a:r>
          </a:p>
          <a:p>
            <a:pPr lvl="1"/>
            <a:r>
              <a:rPr lang="en-US" sz="2800" dirty="0" smtClean="0">
                <a:latin typeface="Franklin Gothic Book" pitchFamily="34" charset="0"/>
              </a:rPr>
              <a:t>~Door Sensors Are Not Always Reliable.</a:t>
            </a:r>
          </a:p>
        </p:txBody>
      </p:sp>
      <p:sp>
        <p:nvSpPr>
          <p:cNvPr id="7" name="TextBox 6"/>
          <p:cNvSpPr txBox="1"/>
          <p:nvPr/>
        </p:nvSpPr>
        <p:spPr>
          <a:xfrm rot="21083861">
            <a:off x="5748541" y="5685967"/>
            <a:ext cx="1826812" cy="923330"/>
          </a:xfrm>
          <a:prstGeom prst="rect">
            <a:avLst/>
          </a:prstGeom>
          <a:noFill/>
        </p:spPr>
        <p:txBody>
          <a:bodyPr wrap="square" rtlCol="0">
            <a:spAutoFit/>
          </a:bodyPr>
          <a:lstStyle/>
          <a:p>
            <a:pPr algn="ctr"/>
            <a:r>
              <a:rPr lang="en-US" dirty="0" smtClean="0"/>
              <a:t>Push “Door Open” to hold doors open</a:t>
            </a:r>
            <a:endParaRPr lang="en-US" dirty="0"/>
          </a:p>
        </p:txBody>
      </p:sp>
      <p:pic>
        <p:nvPicPr>
          <p:cNvPr id="8" name="Picture 3" descr="C:\Users\Tom\Desktop\flipcardtemplate\handy-icons-set\png\128x128\question_mark.png"/>
          <p:cNvPicPr>
            <a:picLocks noChangeAspect="1" noChangeArrowheads="1"/>
          </p:cNvPicPr>
          <p:nvPr>
            <p:custDataLst>
              <p:tags r:id="rId2"/>
            </p:custDataLst>
          </p:nvPr>
        </p:nvPicPr>
        <p:blipFill>
          <a:blip r:embed="rId6" cstate="print"/>
          <a:stretch>
            <a:fillRect/>
          </a:stretch>
        </p:blipFill>
        <p:spPr bwMode="auto">
          <a:xfrm>
            <a:off x="5422713" y="5830925"/>
            <a:ext cx="266587" cy="63341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84565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outreach.lrh.usace.army.mil/Industries/Coal/graphics/Amos_plant.jpg"/>
          <p:cNvPicPr>
            <a:picLocks noChangeAspect="1" noChangeArrowheads="1"/>
          </p:cNvPicPr>
          <p:nvPr/>
        </p:nvPicPr>
        <p:blipFill>
          <a:blip r:embed="rId4" cstate="print"/>
          <a:stretch>
            <a:fillRect/>
          </a:stretch>
        </p:blipFill>
        <p:spPr bwMode="auto">
          <a:xfrm rot="556299">
            <a:off x="5347520" y="2199448"/>
            <a:ext cx="2884398" cy="21605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1600200" y="1600200"/>
            <a:ext cx="3054554" cy="523220"/>
          </a:xfrm>
          <a:prstGeom prst="rect">
            <a:avLst/>
          </a:prstGeom>
        </p:spPr>
        <p:txBody>
          <a:bodyPr wrap="none">
            <a:spAutoFit/>
          </a:bodyPr>
          <a:lstStyle/>
          <a:p>
            <a:r>
              <a:rPr lang="en-US" sz="2800" dirty="0" smtClean="0">
                <a:latin typeface="Franklin Gothic Demi Cond" pitchFamily="34" charset="0"/>
              </a:rPr>
              <a:t>Elevator Safety Rules</a:t>
            </a:r>
            <a:endParaRPr lang="en-US" sz="2800" dirty="0">
              <a:latin typeface="Franklin Gothic Demi Cond" pitchFamily="34" charset="0"/>
            </a:endParaRPr>
          </a:p>
        </p:txBody>
      </p:sp>
      <p:sp>
        <p:nvSpPr>
          <p:cNvPr id="6" name="Rectangle 5"/>
          <p:cNvSpPr/>
          <p:nvPr/>
        </p:nvSpPr>
        <p:spPr>
          <a:xfrm>
            <a:off x="1524000" y="2895600"/>
            <a:ext cx="3810000" cy="1384995"/>
          </a:xfrm>
          <a:prstGeom prst="rect">
            <a:avLst/>
          </a:prstGeom>
        </p:spPr>
        <p:txBody>
          <a:bodyPr wrap="square">
            <a:spAutoFit/>
          </a:bodyPr>
          <a:lstStyle/>
          <a:p>
            <a:r>
              <a:rPr lang="en-US" sz="2800" dirty="0" smtClean="0">
                <a:latin typeface="Franklin Gothic Book" pitchFamily="34" charset="0"/>
              </a:rPr>
              <a:t>3.  If Doors Don’t Open, Ring Alarm Button and Wait.</a:t>
            </a:r>
          </a:p>
        </p:txBody>
      </p:sp>
      <p:sp>
        <p:nvSpPr>
          <p:cNvPr id="7" name="TextBox 6"/>
          <p:cNvSpPr txBox="1"/>
          <p:nvPr/>
        </p:nvSpPr>
        <p:spPr>
          <a:xfrm rot="21083861">
            <a:off x="5748541" y="5685967"/>
            <a:ext cx="1826812" cy="923330"/>
          </a:xfrm>
          <a:prstGeom prst="rect">
            <a:avLst/>
          </a:prstGeom>
          <a:noFill/>
        </p:spPr>
        <p:txBody>
          <a:bodyPr wrap="square" rtlCol="0">
            <a:spAutoFit/>
          </a:bodyPr>
          <a:lstStyle/>
          <a:p>
            <a:pPr algn="ctr"/>
            <a:r>
              <a:rPr lang="en-US" dirty="0" smtClean="0"/>
              <a:t>Alarm buttons will connect to a 24-7 dispatch.</a:t>
            </a:r>
            <a:endParaRPr lang="en-US" dirty="0"/>
          </a:p>
        </p:txBody>
      </p:sp>
      <p:pic>
        <p:nvPicPr>
          <p:cNvPr id="4098" name="Picture 2" descr="C:\Documents and Settings\khsi\My Documents\My Pictures\exclamation mark.png"/>
          <p:cNvPicPr>
            <a:picLocks noChangeAspect="1" noChangeArrowheads="1"/>
          </p:cNvPicPr>
          <p:nvPr/>
        </p:nvPicPr>
        <p:blipFill>
          <a:blip r:embed="rId5" cstate="print"/>
          <a:stretch>
            <a:fillRect/>
          </a:stretch>
        </p:blipFill>
        <p:spPr bwMode="auto">
          <a:xfrm>
            <a:off x="5447188" y="5867400"/>
            <a:ext cx="275273" cy="654050"/>
          </a:xfrm>
          <a:prstGeom prst="rect">
            <a:avLst/>
          </a:prstGeom>
          <a:noFill/>
        </p:spPr>
      </p:pic>
    </p:spTree>
    <p:custDataLst>
      <p:tags r:id="rId1"/>
    </p:custDataLst>
    <p:extLst>
      <p:ext uri="{BB962C8B-B14F-4D97-AF65-F5344CB8AC3E}">
        <p14:creationId xmlns:p14="http://schemas.microsoft.com/office/powerpoint/2010/main" xmlns="" val="484565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outreach.lrh.usace.army.mil/Industries/Coal/graphics/Amos_plant.jpg"/>
          <p:cNvPicPr>
            <a:picLocks noChangeAspect="1" noChangeArrowheads="1"/>
          </p:cNvPicPr>
          <p:nvPr/>
        </p:nvPicPr>
        <p:blipFill>
          <a:blip r:embed="rId4" cstate="print"/>
          <a:stretch>
            <a:fillRect/>
          </a:stretch>
        </p:blipFill>
        <p:spPr bwMode="auto">
          <a:xfrm rot="556299">
            <a:off x="5325297" y="2259156"/>
            <a:ext cx="2666673" cy="20000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1600200" y="1600200"/>
            <a:ext cx="3054554" cy="523220"/>
          </a:xfrm>
          <a:prstGeom prst="rect">
            <a:avLst/>
          </a:prstGeom>
        </p:spPr>
        <p:txBody>
          <a:bodyPr wrap="none">
            <a:spAutoFit/>
          </a:bodyPr>
          <a:lstStyle/>
          <a:p>
            <a:r>
              <a:rPr lang="en-US" sz="2800" dirty="0" smtClean="0">
                <a:latin typeface="Franklin Gothic Demi Cond" pitchFamily="34" charset="0"/>
              </a:rPr>
              <a:t>Elevator Safety Rules</a:t>
            </a:r>
            <a:endParaRPr lang="en-US" sz="2800" dirty="0">
              <a:latin typeface="Franklin Gothic Demi Cond" pitchFamily="34" charset="0"/>
            </a:endParaRPr>
          </a:p>
        </p:txBody>
      </p:sp>
      <p:sp>
        <p:nvSpPr>
          <p:cNvPr id="6" name="Rectangle 5"/>
          <p:cNvSpPr/>
          <p:nvPr/>
        </p:nvSpPr>
        <p:spPr>
          <a:xfrm>
            <a:off x="1524000" y="2895600"/>
            <a:ext cx="3810000" cy="954107"/>
          </a:xfrm>
          <a:prstGeom prst="rect">
            <a:avLst/>
          </a:prstGeom>
        </p:spPr>
        <p:txBody>
          <a:bodyPr wrap="square">
            <a:spAutoFit/>
          </a:bodyPr>
          <a:lstStyle/>
          <a:p>
            <a:r>
              <a:rPr lang="en-US" sz="2800" dirty="0" smtClean="0">
                <a:latin typeface="Franklin Gothic Book" pitchFamily="34" charset="0"/>
              </a:rPr>
              <a:t>4.  Never Try to Leave a Stalled Car.</a:t>
            </a:r>
          </a:p>
        </p:txBody>
      </p:sp>
      <p:sp>
        <p:nvSpPr>
          <p:cNvPr id="9" name="TextBox 8"/>
          <p:cNvSpPr txBox="1"/>
          <p:nvPr/>
        </p:nvSpPr>
        <p:spPr>
          <a:xfrm rot="21083861">
            <a:off x="5748541" y="5824467"/>
            <a:ext cx="1826812" cy="646331"/>
          </a:xfrm>
          <a:prstGeom prst="rect">
            <a:avLst/>
          </a:prstGeom>
          <a:noFill/>
        </p:spPr>
        <p:txBody>
          <a:bodyPr wrap="square" rtlCol="0">
            <a:spAutoFit/>
          </a:bodyPr>
          <a:lstStyle/>
          <a:p>
            <a:pPr algn="ctr"/>
            <a:r>
              <a:rPr lang="en-US" dirty="0" smtClean="0"/>
              <a:t>Stay put and wait for help.</a:t>
            </a:r>
            <a:endParaRPr lang="en-US" dirty="0"/>
          </a:p>
        </p:txBody>
      </p:sp>
      <p:pic>
        <p:nvPicPr>
          <p:cNvPr id="3077" name="Picture 5" descr="C:\Documents and Settings\khsi\My Documents\My Pictures\exclamation mark.png"/>
          <p:cNvPicPr>
            <a:picLocks noChangeAspect="1" noChangeArrowheads="1"/>
          </p:cNvPicPr>
          <p:nvPr/>
        </p:nvPicPr>
        <p:blipFill>
          <a:blip r:embed="rId5" cstate="print"/>
          <a:stretch>
            <a:fillRect/>
          </a:stretch>
        </p:blipFill>
        <p:spPr bwMode="auto">
          <a:xfrm>
            <a:off x="5447188" y="5867400"/>
            <a:ext cx="275273" cy="654050"/>
          </a:xfrm>
          <a:prstGeom prst="rect">
            <a:avLst/>
          </a:prstGeom>
          <a:noFill/>
        </p:spPr>
      </p:pic>
    </p:spTree>
    <p:custDataLst>
      <p:tags r:id="rId1"/>
    </p:custDataLst>
    <p:extLst>
      <p:ext uri="{BB962C8B-B14F-4D97-AF65-F5344CB8AC3E}">
        <p14:creationId xmlns:p14="http://schemas.microsoft.com/office/powerpoint/2010/main" xmlns="" val="484565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outreach.lrh.usace.army.mil/Industries/Coal/graphics/Amos_plant.jpg"/>
          <p:cNvPicPr>
            <a:picLocks noChangeAspect="1" noChangeArrowheads="1"/>
          </p:cNvPicPr>
          <p:nvPr/>
        </p:nvPicPr>
        <p:blipFill>
          <a:blip r:embed="rId4" cstate="print"/>
          <a:stretch>
            <a:fillRect/>
          </a:stretch>
        </p:blipFill>
        <p:spPr bwMode="auto">
          <a:xfrm rot="556299">
            <a:off x="5592903" y="2003763"/>
            <a:ext cx="2542969" cy="25429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1600200" y="1600200"/>
            <a:ext cx="3054554" cy="523220"/>
          </a:xfrm>
          <a:prstGeom prst="rect">
            <a:avLst/>
          </a:prstGeom>
        </p:spPr>
        <p:txBody>
          <a:bodyPr wrap="none">
            <a:spAutoFit/>
          </a:bodyPr>
          <a:lstStyle/>
          <a:p>
            <a:r>
              <a:rPr lang="en-US" sz="2800" dirty="0" smtClean="0">
                <a:latin typeface="Franklin Gothic Demi Cond" pitchFamily="34" charset="0"/>
              </a:rPr>
              <a:t>Elevator Safety Rules</a:t>
            </a:r>
            <a:endParaRPr lang="en-US" sz="2800" dirty="0">
              <a:latin typeface="Franklin Gothic Demi Cond" pitchFamily="34" charset="0"/>
            </a:endParaRPr>
          </a:p>
        </p:txBody>
      </p:sp>
      <p:sp>
        <p:nvSpPr>
          <p:cNvPr id="6" name="Rectangle 5"/>
          <p:cNvSpPr/>
          <p:nvPr/>
        </p:nvSpPr>
        <p:spPr>
          <a:xfrm>
            <a:off x="1600200" y="2590800"/>
            <a:ext cx="3810000" cy="1815882"/>
          </a:xfrm>
          <a:prstGeom prst="rect">
            <a:avLst/>
          </a:prstGeom>
        </p:spPr>
        <p:txBody>
          <a:bodyPr wrap="square">
            <a:spAutoFit/>
          </a:bodyPr>
          <a:lstStyle/>
          <a:p>
            <a:r>
              <a:rPr lang="en-US" sz="2800" dirty="0" smtClean="0">
                <a:latin typeface="Franklin Gothic Book" pitchFamily="34" charset="0"/>
              </a:rPr>
              <a:t>5.  Never Enter an Elevator with A Suspicious  Looking Person Inside.</a:t>
            </a:r>
            <a:endParaRPr lang="en-US" sz="2800" dirty="0">
              <a:latin typeface="Franklin Gothic Book" pitchFamily="34" charset="0"/>
            </a:endParaRPr>
          </a:p>
        </p:txBody>
      </p:sp>
      <p:sp>
        <p:nvSpPr>
          <p:cNvPr id="11" name="TextBox 10"/>
          <p:cNvSpPr txBox="1"/>
          <p:nvPr/>
        </p:nvSpPr>
        <p:spPr>
          <a:xfrm rot="21083861">
            <a:off x="5748541" y="5824467"/>
            <a:ext cx="1826812" cy="646331"/>
          </a:xfrm>
          <a:prstGeom prst="rect">
            <a:avLst/>
          </a:prstGeom>
          <a:noFill/>
        </p:spPr>
        <p:txBody>
          <a:bodyPr wrap="square" rtlCol="0">
            <a:spAutoFit/>
          </a:bodyPr>
          <a:lstStyle/>
          <a:p>
            <a:pPr algn="ctr"/>
            <a:r>
              <a:rPr lang="en-US" dirty="0" smtClean="0"/>
              <a:t>Best Practice- Buddy System.</a:t>
            </a:r>
            <a:endParaRPr lang="en-US" dirty="0"/>
          </a:p>
        </p:txBody>
      </p:sp>
      <p:pic>
        <p:nvPicPr>
          <p:cNvPr id="1030" name="Picture 6" descr="C:\Documents and Settings\khsi\My Documents\My Pictures\exclamation mark.png"/>
          <p:cNvPicPr>
            <a:picLocks noChangeAspect="1" noChangeArrowheads="1"/>
          </p:cNvPicPr>
          <p:nvPr/>
        </p:nvPicPr>
        <p:blipFill>
          <a:blip r:embed="rId5" cstate="print"/>
          <a:stretch>
            <a:fillRect/>
          </a:stretch>
        </p:blipFill>
        <p:spPr bwMode="auto">
          <a:xfrm>
            <a:off x="5447188" y="5867400"/>
            <a:ext cx="275273" cy="654050"/>
          </a:xfrm>
          <a:prstGeom prst="rect">
            <a:avLst/>
          </a:prstGeom>
          <a:noFill/>
        </p:spPr>
      </p:pic>
    </p:spTree>
    <p:custDataLst>
      <p:tags r:id="rId1"/>
    </p:custDataLst>
    <p:extLst>
      <p:ext uri="{BB962C8B-B14F-4D97-AF65-F5344CB8AC3E}">
        <p14:creationId xmlns:p14="http://schemas.microsoft.com/office/powerpoint/2010/main" xmlns="" val="4845659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PUBLISH_TITLE" val="flip-card-demo"/>
  <p:tag name="ARTICULATE_PUBLISH_PATH" val="C:\Users\Tom\Desktop\flipcardtemplate\pub"/>
  <p:tag name="ARTICULATE_LOGO" val="(None selected)"/>
  <p:tag name="ARTICULATE_PRESENTER" val="(None selected)"/>
  <p:tag name="ARTICULATE_PRESENTER_GUID" val="9869030842"/>
  <p:tag name="ARTICULATE_LMS" val="0"/>
  <p:tag name="ARTICULATE_TEMPLATE" val="no-sidebar"/>
  <p:tag name="ARTICULATE_TEMPLATE_GUID" val="41a4192a-1567-4b38-b59c-7b86226f73a2"/>
  <p:tag name="LMS_PUBLISH" val="No"/>
  <p:tag name="PRESENTER_PREVIEW_MODE" val="0"/>
  <p:tag name="PRESENTER_PREVIEW_START" val="1"/>
  <p:tag name="LAUNCHINNEWWINDOW" val="0"/>
  <p:tag name="LASTPUBLISHED" val="C:\Users\Tom\Desktop\flipcardtemplate\pub\flip-card-demo\player.html"/>
  <p:tag name="ARTICULATE_PRESENTER_VERSION"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9PRKNz4W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UDIO_ID" val="267"/>
  <p:tag name="ELAPSEDTIME" val="37.8"/>
  <p:tag name="ANNOTATION_TYPE_1" val="0"/>
  <p:tag name="ANNOTATION_START_1" val="4.0"/>
  <p:tag name="ANNOTATION_END_1" val="11.2"/>
  <p:tag name="ANNOTATION_TOP_1" val="378.8"/>
  <p:tag name="ANNOTATION_LEFT_1" val="523.3"/>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2"/>
  <p:tag name="ANNOTATION_END_2" val="15.6"/>
  <p:tag name="ANNOTATION_TOP_2" val="128.5"/>
  <p:tag name="ANNOTATION_LEFT_2" val="227.2"/>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5.6"/>
  <p:tag name="ANNOTATION_END_3" val="32.3"/>
  <p:tag name="ANNOTATION_TOP_3" val="384.2"/>
  <p:tag name="ANNOTATION_LEFT_3" val="475.9"/>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2.3"/>
  <p:tag name="ANNOTATION_END_4" val="33.9"/>
  <p:tag name="ANNOTATION_TOP_4" val="192.4"/>
  <p:tag name="ANNOTATION_LEFT_4" val="311.7"/>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9"/>
  <p:tag name="ANNOTATION_TOP_5" val="379.4"/>
  <p:tag name="ANNOTATION_LEFT_5" val="483.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f9aaf7ea-c93c-4be4-80c2-50a65ab5f6ac"/>
  <p:tag name="ARTICULATE_SLIDE_NAV" val="3"/>
  <p:tag name="ANNOTATION_COUNT" val="0"/>
</p:tagLst>
</file>

<file path=ppt/tags/tag12.xml><?xml version="1.0" encoding="utf-8"?>
<p:tagLst xmlns:a="http://schemas.openxmlformats.org/drawingml/2006/main" xmlns:r="http://schemas.openxmlformats.org/officeDocument/2006/relationships" xmlns:p="http://schemas.openxmlformats.org/presentationml/2006/main">
  <p:tag name="AUDIO_ID" val="267"/>
  <p:tag name="ELAPSEDTIME" val="37.8"/>
  <p:tag name="ANNOTATION_TYPE_1" val="0"/>
  <p:tag name="ANNOTATION_START_1" val="4.0"/>
  <p:tag name="ANNOTATION_END_1" val="11.2"/>
  <p:tag name="ANNOTATION_TOP_1" val="378.8"/>
  <p:tag name="ANNOTATION_LEFT_1" val="523.3"/>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2"/>
  <p:tag name="ANNOTATION_END_2" val="15.6"/>
  <p:tag name="ANNOTATION_TOP_2" val="128.5"/>
  <p:tag name="ANNOTATION_LEFT_2" val="227.2"/>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5.6"/>
  <p:tag name="ANNOTATION_END_3" val="32.3"/>
  <p:tag name="ANNOTATION_TOP_3" val="384.2"/>
  <p:tag name="ANNOTATION_LEFT_3" val="475.9"/>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2.3"/>
  <p:tag name="ANNOTATION_END_4" val="33.9"/>
  <p:tag name="ANNOTATION_TOP_4" val="192.4"/>
  <p:tag name="ANNOTATION_LEFT_4" val="311.7"/>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9"/>
  <p:tag name="ANNOTATION_TOP_5" val="379.4"/>
  <p:tag name="ANNOTATION_LEFT_5" val="483.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f9aaf7ea-c93c-4be4-80c2-50a65ab5f6ac"/>
  <p:tag name="ARTICULATE_SLIDE_NAV" val="3"/>
  <p:tag name="ANNOTATION_COUNT" val="0"/>
</p:tagLst>
</file>

<file path=ppt/tags/tag13.xml><?xml version="1.0" encoding="utf-8"?>
<p:tagLst xmlns:a="http://schemas.openxmlformats.org/drawingml/2006/main" xmlns:r="http://schemas.openxmlformats.org/officeDocument/2006/relationships" xmlns:p="http://schemas.openxmlformats.org/presentationml/2006/main">
  <p:tag name="AUDIO_ID" val="267"/>
  <p:tag name="ELAPSEDTIME" val="37.8"/>
  <p:tag name="ANNOTATION_TYPE_1" val="0"/>
  <p:tag name="ANNOTATION_START_1" val="4.0"/>
  <p:tag name="ANNOTATION_END_1" val="11.2"/>
  <p:tag name="ANNOTATION_TOP_1" val="378.8"/>
  <p:tag name="ANNOTATION_LEFT_1" val="523.3"/>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2"/>
  <p:tag name="ANNOTATION_END_2" val="15.6"/>
  <p:tag name="ANNOTATION_TOP_2" val="128.5"/>
  <p:tag name="ANNOTATION_LEFT_2" val="227.2"/>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5.6"/>
  <p:tag name="ANNOTATION_END_3" val="32.3"/>
  <p:tag name="ANNOTATION_TOP_3" val="384.2"/>
  <p:tag name="ANNOTATION_LEFT_3" val="475.9"/>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2.3"/>
  <p:tag name="ANNOTATION_END_4" val="33.9"/>
  <p:tag name="ANNOTATION_TOP_4" val="192.4"/>
  <p:tag name="ANNOTATION_LEFT_4" val="311.7"/>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9"/>
  <p:tag name="ANNOTATION_TOP_5" val="379.4"/>
  <p:tag name="ANNOTATION_LEFT_5" val="483.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f9aaf7ea-c93c-4be4-80c2-50a65ab5f6ac"/>
  <p:tag name="ARTICULATE_SLIDE_NAV" val="3"/>
  <p:tag name="ANNOTATION_COUNT" val="0"/>
</p:tagLst>
</file>

<file path=ppt/tags/tag14.xml><?xml version="1.0" encoding="utf-8"?>
<p:tagLst xmlns:a="http://schemas.openxmlformats.org/drawingml/2006/main" xmlns:r="http://schemas.openxmlformats.org/officeDocument/2006/relationships" xmlns:p="http://schemas.openxmlformats.org/presentationml/2006/main">
  <p:tag name="AUDIO_ID" val="267"/>
  <p:tag name="ELAPSEDTIME" val="37.8"/>
  <p:tag name="ANNOTATION_TYPE_1" val="0"/>
  <p:tag name="ANNOTATION_START_1" val="4.0"/>
  <p:tag name="ANNOTATION_END_1" val="11.2"/>
  <p:tag name="ANNOTATION_TOP_1" val="378.8"/>
  <p:tag name="ANNOTATION_LEFT_1" val="523.3"/>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2"/>
  <p:tag name="ANNOTATION_END_2" val="15.6"/>
  <p:tag name="ANNOTATION_TOP_2" val="128.5"/>
  <p:tag name="ANNOTATION_LEFT_2" val="227.2"/>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5.6"/>
  <p:tag name="ANNOTATION_END_3" val="32.3"/>
  <p:tag name="ANNOTATION_TOP_3" val="384.2"/>
  <p:tag name="ANNOTATION_LEFT_3" val="475.9"/>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2.3"/>
  <p:tag name="ANNOTATION_END_4" val="33.9"/>
  <p:tag name="ANNOTATION_TOP_4" val="192.4"/>
  <p:tag name="ANNOTATION_LEFT_4" val="311.7"/>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9"/>
  <p:tag name="ANNOTATION_TOP_5" val="379.4"/>
  <p:tag name="ANNOTATION_LEFT_5" val="483.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f9aaf7ea-c93c-4be4-80c2-50a65ab5f6ac"/>
  <p:tag name="ARTICULATE_SLIDE_NAV" val="3"/>
  <p:tag name="ANNOTATION_COUNT" val="0"/>
</p:tagLst>
</file>

<file path=ppt/tags/tag15.xml><?xml version="1.0" encoding="utf-8"?>
<p:tagLst xmlns:a="http://schemas.openxmlformats.org/drawingml/2006/main" xmlns:r="http://schemas.openxmlformats.org/officeDocument/2006/relationships" xmlns:p="http://schemas.openxmlformats.org/presentationml/2006/main">
  <p:tag name="AUDIO_ID" val="264"/>
  <p:tag name="ELAPSEDTIME" val="17.3"/>
  <p:tag name="ANNOTATION_TYPE_1" val="0"/>
  <p:tag name="ANNOTATION_START_1" val="2.2"/>
  <p:tag name="ANNOTATION_END_1" val="5.2"/>
  <p:tag name="ANNOTATION_TOP_1" val="97.4"/>
  <p:tag name="ANNOTATION_LEFT_1" val="522.7"/>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5.2"/>
  <p:tag name="ANNOTATION_END_2" val="6.8"/>
  <p:tag name="ANNOTATION_TOP_2" val="222.9"/>
  <p:tag name="ANNOTATION_LEFT_2" val="523.9"/>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6.8"/>
  <p:tag name="ANNOTATION_TOP_3" val="290.4"/>
  <p:tag name="ANNOTATION_LEFT_3" val="473.5"/>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RTICULATE_SLIDE_GUID" val="519ef3ef-2f95-4e39-ab90-097a19038614"/>
  <p:tag name="ARTICULATE_SLIDE_NAV" val="2"/>
  <p:tag name="ANNOTATION_COUNT"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0cNlQtI2_files\slide0001_image001.png"/>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0"/>
  <p:tag name="AUDIO_ID" val="266"/>
  <p:tag name="ELAPSEDTIME" val="3.3"/>
  <p:tag name="ARTICULATE_SLIDE_GUID" val="f729bbd9-27dc-4c5d-bc2a-af1ab59361e6"/>
  <p:tag name="ARTICULATE_SLIDE_NAV" val="4"/>
  <p:tag name="ANNOTATION_COUNT" val="0"/>
</p:tagLst>
</file>

<file path=ppt/tags/tag2.xml><?xml version="1.0" encoding="utf-8"?>
<p:tagLst xmlns:a="http://schemas.openxmlformats.org/drawingml/2006/main" xmlns:r="http://schemas.openxmlformats.org/officeDocument/2006/relationships" xmlns:p="http://schemas.openxmlformats.org/presentationml/2006/main">
  <p:tag name="AUDIO_ID" val="265"/>
  <p:tag name="ELAPSEDTIME" val="24.6"/>
  <p:tag name="ANNOTATION_TYPE_1" val="0"/>
  <p:tag name="ANNOTATION_START_1" val="5.7"/>
  <p:tag name="ANNOTATION_END_1" val="8.7"/>
  <p:tag name="ANNOTATION_TOP_1" val="93.2"/>
  <p:tag name="ANNOTATION_LEFT_1" val="260.1"/>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8.7"/>
  <p:tag name="ANNOTATION_END_2" val="12.2"/>
  <p:tag name="ANNOTATION_TOP_2" val="148.8"/>
  <p:tag name="ANNOTATION_LEFT_2" val="485.5"/>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2.2"/>
  <p:tag name="ANNOTATION_END_3" val="12.9"/>
  <p:tag name="ANNOTATION_TOP_3" val="258.7"/>
  <p:tag name="ANNOTATION_LEFT_3" val="197.2"/>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12.9"/>
  <p:tag name="ANNOTATION_END_4" val="13.7"/>
  <p:tag name="ANNOTATION_TOP_4" val="261.1"/>
  <p:tag name="ANNOTATION_LEFT_4" val="326.1"/>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13.7"/>
  <p:tag name="ANNOTATION_TOP_5" val="260.5"/>
  <p:tag name="ANNOTATION_LEFT_5" val="456.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d34f27c2-1027-4156-82bb-0bac0f5d9e79"/>
  <p:tag name="ARTICULATE_SLIDE_NAV" val="1"/>
  <p:tag name="ANNOTATION_COUNT" val="0"/>
</p:tagLst>
</file>

<file path=ppt/tags/tag3.xml><?xml version="1.0" encoding="utf-8"?>
<p:tagLst xmlns:a="http://schemas.openxmlformats.org/drawingml/2006/main" xmlns:r="http://schemas.openxmlformats.org/officeDocument/2006/relationships" xmlns:p="http://schemas.openxmlformats.org/presentationml/2006/main">
  <p:tag name="AUDIO_ID" val="267"/>
  <p:tag name="ELAPSEDTIME" val="37.8"/>
  <p:tag name="ANNOTATION_TYPE_1" val="0"/>
  <p:tag name="ANNOTATION_START_1" val="4.0"/>
  <p:tag name="ANNOTATION_END_1" val="11.2"/>
  <p:tag name="ANNOTATION_TOP_1" val="378.8"/>
  <p:tag name="ANNOTATION_LEFT_1" val="523.3"/>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2"/>
  <p:tag name="ANNOTATION_END_2" val="15.6"/>
  <p:tag name="ANNOTATION_TOP_2" val="128.5"/>
  <p:tag name="ANNOTATION_LEFT_2" val="227.2"/>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5.6"/>
  <p:tag name="ANNOTATION_END_3" val="32.3"/>
  <p:tag name="ANNOTATION_TOP_3" val="384.2"/>
  <p:tag name="ANNOTATION_LEFT_3" val="475.9"/>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2.3"/>
  <p:tag name="ANNOTATION_END_4" val="33.9"/>
  <p:tag name="ANNOTATION_TOP_4" val="192.4"/>
  <p:tag name="ANNOTATION_LEFT_4" val="311.7"/>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9"/>
  <p:tag name="ANNOTATION_TOP_5" val="379.4"/>
  <p:tag name="ANNOTATION_LEFT_5" val="483.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f9aaf7ea-c93c-4be4-80c2-50a65ab5f6ac"/>
  <p:tag name="ARTICULATE_SLIDE_NAV" val="3"/>
  <p:tag name="ANNOTATION_COUNT" val="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9PRKNz4W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UDIO_ID" val="267"/>
  <p:tag name="ELAPSEDTIME" val="37.8"/>
  <p:tag name="ANNOTATION_TYPE_1" val="0"/>
  <p:tag name="ANNOTATION_START_1" val="4.0"/>
  <p:tag name="ANNOTATION_END_1" val="11.2"/>
  <p:tag name="ANNOTATION_TOP_1" val="378.8"/>
  <p:tag name="ANNOTATION_LEFT_1" val="523.3"/>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2"/>
  <p:tag name="ANNOTATION_END_2" val="15.6"/>
  <p:tag name="ANNOTATION_TOP_2" val="128.5"/>
  <p:tag name="ANNOTATION_LEFT_2" val="227.2"/>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5.6"/>
  <p:tag name="ANNOTATION_END_3" val="32.3"/>
  <p:tag name="ANNOTATION_TOP_3" val="384.2"/>
  <p:tag name="ANNOTATION_LEFT_3" val="475.9"/>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2.3"/>
  <p:tag name="ANNOTATION_END_4" val="33.9"/>
  <p:tag name="ANNOTATION_TOP_4" val="192.4"/>
  <p:tag name="ANNOTATION_LEFT_4" val="311.7"/>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9"/>
  <p:tag name="ANNOTATION_TOP_5" val="379.4"/>
  <p:tag name="ANNOTATION_LEFT_5" val="483.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f9aaf7ea-c93c-4be4-80c2-50a65ab5f6ac"/>
  <p:tag name="ARTICULATE_SLIDE_NAV" val="3"/>
  <p:tag name="ANNOTATION_COUNT" val="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9PRKNz4W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UDIO_ID" val="267"/>
  <p:tag name="ELAPSEDTIME" val="37.8"/>
  <p:tag name="ANNOTATION_TYPE_1" val="0"/>
  <p:tag name="ANNOTATION_START_1" val="4.0"/>
  <p:tag name="ANNOTATION_END_1" val="11.2"/>
  <p:tag name="ANNOTATION_TOP_1" val="378.8"/>
  <p:tag name="ANNOTATION_LEFT_1" val="523.3"/>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2"/>
  <p:tag name="ANNOTATION_END_2" val="15.6"/>
  <p:tag name="ANNOTATION_TOP_2" val="128.5"/>
  <p:tag name="ANNOTATION_LEFT_2" val="227.2"/>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5.6"/>
  <p:tag name="ANNOTATION_END_3" val="32.3"/>
  <p:tag name="ANNOTATION_TOP_3" val="384.2"/>
  <p:tag name="ANNOTATION_LEFT_3" val="475.9"/>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2.3"/>
  <p:tag name="ANNOTATION_END_4" val="33.9"/>
  <p:tag name="ANNOTATION_TOP_4" val="192.4"/>
  <p:tag name="ANNOTATION_LEFT_4" val="311.7"/>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9"/>
  <p:tag name="ANNOTATION_TOP_5" val="379.4"/>
  <p:tag name="ANNOTATION_LEFT_5" val="483.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f9aaf7ea-c93c-4be4-80c2-50a65ab5f6ac"/>
  <p:tag name="ARTICULATE_SLIDE_NAV" val="3"/>
  <p:tag name="ANNOTATION_COUNT"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m\AppData\Local\Temp\articulate\presenter\imgtemp\9PRKNz4W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UDIO_ID" val="267"/>
  <p:tag name="ELAPSEDTIME" val="37.8"/>
  <p:tag name="ANNOTATION_TYPE_1" val="0"/>
  <p:tag name="ANNOTATION_START_1" val="4.0"/>
  <p:tag name="ANNOTATION_END_1" val="11.2"/>
  <p:tag name="ANNOTATION_TOP_1" val="378.8"/>
  <p:tag name="ANNOTATION_LEFT_1" val="523.3"/>
  <p:tag name="ANNOTATION_WIDTH_1" val="89.9"/>
  <p:tag name="ANNOTATION_HEIGHT_1" val="89.6"/>
  <p:tag name="ANNOTATION_ANIMATION_1" val="3"/>
  <p:tag name="ANNOTATION_ROTATION_1" val="18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2"/>
  <p:tag name="ANNOTATION_END_2" val="15.6"/>
  <p:tag name="ANNOTATION_TOP_2" val="128.5"/>
  <p:tag name="ANNOTATION_LEFT_2" val="227.2"/>
  <p:tag name="ANNOTATION_WIDTH_2" val="89.9"/>
  <p:tag name="ANNOTATION_HEIGHT_2" val="89.6"/>
  <p:tag name="ANNOTATION_ANIMATION_2" val="3"/>
  <p:tag name="ANNOTATION_ROTATION_2" val="18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5.6"/>
  <p:tag name="ANNOTATION_END_3" val="32.3"/>
  <p:tag name="ANNOTATION_TOP_3" val="384.2"/>
  <p:tag name="ANNOTATION_LEFT_3" val="475.9"/>
  <p:tag name="ANNOTATION_WIDTH_3" val="89.9"/>
  <p:tag name="ANNOTATION_HEIGHT_3" val="89.6"/>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32.3"/>
  <p:tag name="ANNOTATION_END_4" val="33.9"/>
  <p:tag name="ANNOTATION_TOP_4" val="192.4"/>
  <p:tag name="ANNOTATION_LEFT_4" val="311.7"/>
  <p:tag name="ANNOTATION_WIDTH_4" val="89.9"/>
  <p:tag name="ANNOTATION_HEIGHT_4" val="89.6"/>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9"/>
  <p:tag name="ANNOTATION_TOP_5" val="379.4"/>
  <p:tag name="ANNOTATION_LEFT_5" val="483.1"/>
  <p:tag name="ANNOTATION_WIDTH_5" val="89.9"/>
  <p:tag name="ANNOTATION_HEIGHT_5" val="89.6"/>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SLIDE_GUID" val="f9aaf7ea-c93c-4be4-80c2-50a65ab5f6ac"/>
  <p:tag name="ARTICULATE_SLIDE_NAV" val="3"/>
  <p:tag name="ANNOTATION_COUNT" val="0"/>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560</Words>
  <Application>Microsoft Office PowerPoint</Application>
  <PresentationFormat>On-screen Show (4:3)</PresentationFormat>
  <Paragraphs>63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Elevator Safety</dc:title>
  <dc:subject>Safety Meeting Presentation</dc:subject>
  <dc:creator>Tom</dc:creator>
  <cp:lastModifiedBy>Margo Takemiya</cp:lastModifiedBy>
  <cp:revision>242</cp:revision>
  <dcterms:created xsi:type="dcterms:W3CDTF">2010-07-30T18:57:38Z</dcterms:created>
  <dcterms:modified xsi:type="dcterms:W3CDTF">2012-01-18T18:35:53Z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flip-card-demo</vt:lpwstr>
  </property>
  <property fmtid="{D5CDD505-2E9C-101B-9397-08002B2CF9AE}" pid="4" name="ArticulateGUID">
    <vt:lpwstr>9ED305E9-F581-4859-871C-EAF353E07FCB</vt:lpwstr>
  </property>
  <property fmtid="{D5CDD505-2E9C-101B-9397-08002B2CF9AE}" pid="5" name="ArticulateProjectFull">
    <vt:lpwstr>C:\Documents and Settings\khsi\My Documents\Elevator Safety.ppta</vt:lpwstr>
  </property>
</Properties>
</file>