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2" r:id="rId3"/>
    <p:sldId id="261" r:id="rId4"/>
    <p:sldId id="257" r:id="rId5"/>
    <p:sldId id="258" r:id="rId6"/>
    <p:sldId id="259" r:id="rId7"/>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21B11E-D3A9-4E72-A422-1246CAFD3442}" type="datetimeFigureOut">
              <a:rPr lang="en-US" smtClean="0"/>
              <a:pPr/>
              <a:t>4/11/2011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3B0E75-DDEF-466E-BBD8-D987F0FB19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this month’s safety spotlight, we will be discussing Office and Home Electrical Safety and the ways to help </a:t>
            </a:r>
            <a:r>
              <a:rPr lang="en-US" baseline="0" smtClean="0"/>
              <a:t>prevent electrical fires.</a:t>
            </a:r>
            <a:endParaRPr lang="en-US" dirty="0"/>
          </a:p>
        </p:txBody>
      </p:sp>
      <p:sp>
        <p:nvSpPr>
          <p:cNvPr id="4" name="Slide Number Placeholder 3"/>
          <p:cNvSpPr>
            <a:spLocks noGrp="1"/>
          </p:cNvSpPr>
          <p:nvPr>
            <p:ph type="sldNum" sz="quarter" idx="10"/>
          </p:nvPr>
        </p:nvSpPr>
        <p:spPr/>
        <p:txBody>
          <a:bodyPr/>
          <a:lstStyle/>
          <a:p>
            <a:fld id="{BF3B0E75-DDEF-466E-BBD8-D987F0FB19F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The United States Consumer Production Safety Commission has found:</a:t>
            </a:r>
          </a:p>
          <a:p>
            <a:endParaRPr lang="en-US" sz="1200" dirty="0" smtClean="0"/>
          </a:p>
          <a:p>
            <a:r>
              <a:rPr lang="en-US" sz="1200" dirty="0" smtClean="0"/>
              <a:t>- The majority of the electrical fires in the United States are caused by aging wiring and  the misuse of electrical surge protectors.</a:t>
            </a:r>
          </a:p>
          <a:p>
            <a:r>
              <a:rPr lang="en-US" sz="1200" dirty="0" smtClean="0"/>
              <a:t>- Over 750 people are killed by electrical fires every year in the United States.</a:t>
            </a:r>
          </a:p>
          <a:p>
            <a:r>
              <a:rPr lang="en-US" sz="1200" dirty="0" smtClean="0"/>
              <a:t>- The leading cause of home electrical fires is related to the improper use of extension cords.  In the United States there is an extension cord-related fire every 6 minutes.</a:t>
            </a:r>
          </a:p>
          <a:p>
            <a:endParaRPr lang="en-US" dirty="0"/>
          </a:p>
        </p:txBody>
      </p:sp>
      <p:sp>
        <p:nvSpPr>
          <p:cNvPr id="4" name="Slide Number Placeholder 3"/>
          <p:cNvSpPr>
            <a:spLocks noGrp="1"/>
          </p:cNvSpPr>
          <p:nvPr>
            <p:ph type="sldNum" sz="quarter" idx="10"/>
          </p:nvPr>
        </p:nvSpPr>
        <p:spPr/>
        <p:txBody>
          <a:bodyPr/>
          <a:lstStyle/>
          <a:p>
            <a:fld id="{BF3B0E75-DDEF-466E-BBD8-D987F0FB19F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To</a:t>
            </a:r>
            <a:r>
              <a:rPr lang="en-US" sz="1200" baseline="0" dirty="0" smtClean="0"/>
              <a:t> help prevent electrical fires, here are some tips you should remember…</a:t>
            </a:r>
            <a:endParaRPr lang="en-US" sz="1200" dirty="0" smtClean="0"/>
          </a:p>
          <a:p>
            <a:r>
              <a:rPr lang="en-US" sz="1200" dirty="0" smtClean="0"/>
              <a:t>- Replace damaged or frayed electrical cords.  </a:t>
            </a:r>
          </a:p>
          <a:p>
            <a:r>
              <a:rPr lang="en-US" sz="1200" dirty="0" smtClean="0"/>
              <a:t>- Do not run electrical cords through doorways and under rugs.  Cords run through doorways can be damaged.  Electrical current generates heat as it travels through electrical cords.  If electrical cords are run placed under carpets, the heat would not be able to dissipate and may result in the damage to the electrical cord.</a:t>
            </a:r>
          </a:p>
          <a:p>
            <a:r>
              <a:rPr lang="en-US" sz="1200" dirty="0" smtClean="0"/>
              <a:t>- Avoid overloading electrical outlets.  If you have several high wattage appliances, only plug in one appliance into each receptacle at a time</a:t>
            </a:r>
          </a:p>
          <a:p>
            <a:r>
              <a:rPr lang="en-US" sz="1200" dirty="0" smtClean="0"/>
              <a:t>- If electrical switches or outlets feel warm to the touch, contact Facilities Management ASAP.  The heat may be an indication of a possible electrical problem.  If it is your home electrical switch/outlet, you should contact a licensed electrician to properly assess the situation.</a:t>
            </a:r>
          </a:p>
          <a:p>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BF3B0E75-DDEF-466E-BBD8-D987F0FB19F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Avoid exceeding</a:t>
            </a:r>
            <a:r>
              <a:rPr lang="en-US" baseline="0" dirty="0" smtClean="0"/>
              <a:t> the capacity of the electrical outlet…</a:t>
            </a:r>
          </a:p>
          <a:p>
            <a:r>
              <a:rPr lang="en-US" sz="1200" dirty="0" smtClean="0"/>
              <a:t>Never overload the capacity of the power strip or surge protector  </a:t>
            </a:r>
          </a:p>
          <a:p>
            <a:endParaRPr lang="en-US" sz="1200" dirty="0" smtClean="0"/>
          </a:p>
          <a:p>
            <a:r>
              <a:rPr lang="en-US" sz="1200" dirty="0" smtClean="0"/>
              <a:t>Only plug in one surge protector/power strip into a single duplex electrical outlet.</a:t>
            </a:r>
          </a:p>
          <a:p>
            <a:endParaRPr lang="en-US" sz="1200" dirty="0" smtClean="0"/>
          </a:p>
          <a:p>
            <a:r>
              <a:rPr lang="en-US" sz="1200" dirty="0" smtClean="0"/>
              <a:t>Never plug a surge protector/power strip into another surge protector/power strip</a:t>
            </a:r>
            <a:r>
              <a:rPr lang="en-US"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F3B0E75-DDEF-466E-BBD8-D987F0FB19F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t>How to Determine the Capacity of a Power Cord, Power Strip, or a Surge Protector:</a:t>
            </a:r>
          </a:p>
          <a:p>
            <a:r>
              <a:rPr lang="en-US" sz="1200" dirty="0" smtClean="0"/>
              <a:t>To calculate the conversion, assume there are 125 watts per amp.</a:t>
            </a:r>
          </a:p>
          <a:p>
            <a:r>
              <a:rPr lang="en-US" sz="1200" dirty="0" smtClean="0"/>
              <a:t>The total watts should not exceed 80% of the rated capacity.</a:t>
            </a:r>
          </a:p>
          <a:p>
            <a:endParaRPr lang="en-US" sz="1200" dirty="0" smtClean="0"/>
          </a:p>
          <a:p>
            <a:r>
              <a:rPr lang="en-US" sz="1200" dirty="0" smtClean="0"/>
              <a:t>Example – For a surge protector rated at 15 amps, the capacity is 15 amps times 125 watts per amp, which equals 1875 watts.  Using the 80% capacity, we multiply the 1875 watts times 0.80 which equals 1500 watts.  This is the capacity of the 15 amp surge protector.</a:t>
            </a:r>
          </a:p>
          <a:p>
            <a:endParaRPr lang="en-US" dirty="0"/>
          </a:p>
        </p:txBody>
      </p:sp>
      <p:sp>
        <p:nvSpPr>
          <p:cNvPr id="4" name="Slide Number Placeholder 3"/>
          <p:cNvSpPr>
            <a:spLocks noGrp="1"/>
          </p:cNvSpPr>
          <p:nvPr>
            <p:ph type="sldNum" sz="quarter" idx="10"/>
          </p:nvPr>
        </p:nvSpPr>
        <p:spPr/>
        <p:txBody>
          <a:bodyPr/>
          <a:lstStyle/>
          <a:p>
            <a:fld id="{BF3B0E75-DDEF-466E-BBD8-D987F0FB19F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t>Summary – Main Points:</a:t>
            </a:r>
          </a:p>
          <a:p>
            <a:pPr>
              <a:buFontTx/>
              <a:buChar char="-"/>
            </a:pPr>
            <a:r>
              <a:rPr lang="en-US" sz="1200" dirty="0" smtClean="0"/>
              <a:t>Periodically inspect electrical outlets, appliances, plugs, and cords to ensure they are in good condition.  Remove the item(s) from service if they fail the inspection</a:t>
            </a:r>
          </a:p>
          <a:p>
            <a:pPr>
              <a:buFontTx/>
              <a:buChar char="-"/>
            </a:pPr>
            <a:r>
              <a:rPr lang="en-US" sz="1200" dirty="0" smtClean="0"/>
              <a:t>Extension cords are only for temporary use.  They should not be used in lieu of fixed permanent wiring.  Do not nail or staple the extension cord to objects.  Do not run the extension cords under rugs or through doorways</a:t>
            </a:r>
          </a:p>
          <a:p>
            <a:pPr>
              <a:buFontTx/>
              <a:buChar char="-"/>
            </a:pPr>
            <a:r>
              <a:rPr lang="en-US" sz="1200" dirty="0" smtClean="0"/>
              <a:t>Do not exceed the capacity of the electrical outlet, power strip, or surge protector.</a:t>
            </a:r>
            <a:endParaRPr lang="en-US" sz="1200" smtClean="0"/>
          </a:p>
          <a:p>
            <a:endParaRPr lang="en-US"/>
          </a:p>
        </p:txBody>
      </p:sp>
      <p:sp>
        <p:nvSpPr>
          <p:cNvPr id="4" name="Slide Number Placeholder 3"/>
          <p:cNvSpPr>
            <a:spLocks noGrp="1"/>
          </p:cNvSpPr>
          <p:nvPr>
            <p:ph type="sldNum" sz="quarter" idx="10"/>
          </p:nvPr>
        </p:nvSpPr>
        <p:spPr/>
        <p:txBody>
          <a:bodyPr/>
          <a:lstStyle/>
          <a:p>
            <a:fld id="{BF3B0E75-DDEF-466E-BBD8-D987F0FB19F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A93D4E-F1CF-4357-A3B9-20646AD802B7}"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93D4E-F1CF-4357-A3B9-20646AD802B7}"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93D4E-F1CF-4357-A3B9-20646AD802B7}"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93D4E-F1CF-4357-A3B9-20646AD802B7}"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A93D4E-F1CF-4357-A3B9-20646AD802B7}"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A93D4E-F1CF-4357-A3B9-20646AD802B7}"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A93D4E-F1CF-4357-A3B9-20646AD802B7}" type="datetimeFigureOut">
              <a:rPr lang="en-US" smtClean="0"/>
              <a:pPr/>
              <a:t>4/11/2011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A93D4E-F1CF-4357-A3B9-20646AD802B7}" type="datetimeFigureOut">
              <a:rPr lang="en-US" smtClean="0"/>
              <a:pPr/>
              <a:t>4/11/2011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A93D4E-F1CF-4357-A3B9-20646AD802B7}" type="datetimeFigureOut">
              <a:rPr lang="en-US" smtClean="0"/>
              <a:pPr/>
              <a:t>4/11/2011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93D4E-F1CF-4357-A3B9-20646AD802B7}"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93D4E-F1CF-4357-A3B9-20646AD802B7}"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CF597-DF45-4EC8-8DD9-1D30AA57BC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A93D4E-F1CF-4357-A3B9-20646AD802B7}" type="datetimeFigureOut">
              <a:rPr lang="en-US" smtClean="0"/>
              <a:pPr/>
              <a:t>4/11/2011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CF597-DF45-4EC8-8DD9-1D30AA57BC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pSp>
        <p:nvGrpSpPr>
          <p:cNvPr id="5" name="Group 4"/>
          <p:cNvGrpSpPr/>
          <p:nvPr/>
        </p:nvGrpSpPr>
        <p:grpSpPr>
          <a:xfrm>
            <a:off x="0" y="1"/>
            <a:ext cx="9144000" cy="6857999"/>
            <a:chOff x="0" y="4188135"/>
            <a:chExt cx="9144000" cy="1269131"/>
          </a:xfrm>
          <a:solidFill>
            <a:schemeClr val="tx2"/>
          </a:solidFill>
        </p:grpSpPr>
        <p:sp>
          <p:nvSpPr>
            <p:cNvPr id="6" name="Rounded Rectangle 5"/>
            <p:cNvSpPr/>
            <p:nvPr/>
          </p:nvSpPr>
          <p:spPr>
            <a:xfrm>
              <a:off x="0" y="4188135"/>
              <a:ext cx="9144000" cy="1269131"/>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33400" y="4188135"/>
              <a:ext cx="8610599" cy="126913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lvl="0" algn="ctr" defTabSz="622300">
                <a:lnSpc>
                  <a:spcPct val="90000"/>
                </a:lnSpc>
                <a:spcBef>
                  <a:spcPct val="0"/>
                </a:spcBef>
                <a:spcAft>
                  <a:spcPct val="35000"/>
                </a:spcAft>
              </a:pPr>
              <a:r>
                <a:rPr lang="en-US" sz="8000" dirty="0" smtClean="0">
                  <a:latin typeface="+mj-lt"/>
                </a:rPr>
                <a:t>Office and Home Electrical Safety</a:t>
              </a:r>
              <a:endParaRPr lang="en-US" sz="8000" kern="1200" dirty="0">
                <a:latin typeface="+mj-lt"/>
              </a:endParaRPr>
            </a:p>
          </p:txBody>
        </p:sp>
      </p:grpSp>
      <p:pic>
        <p:nvPicPr>
          <p:cNvPr id="1026" name="Picture 2" descr="C:\Documents and Settings\khsi\My Documents\My Pictures\electrical safety 2.jpg"/>
          <p:cNvPicPr>
            <a:picLocks noChangeAspect="1" noChangeArrowheads="1"/>
          </p:cNvPicPr>
          <p:nvPr/>
        </p:nvPicPr>
        <p:blipFill>
          <a:blip r:embed="rId3" cstate="print"/>
          <a:srcRect/>
          <a:stretch>
            <a:fillRect/>
          </a:stretch>
        </p:blipFill>
        <p:spPr bwMode="auto">
          <a:xfrm>
            <a:off x="2971800" y="2286000"/>
            <a:ext cx="3200400" cy="3651069"/>
          </a:xfrm>
          <a:prstGeom prst="rect">
            <a:avLst/>
          </a:prstGeom>
          <a:ln>
            <a:noFill/>
          </a:ln>
          <a:effectLst>
            <a:softEdge rad="112500"/>
          </a:effectLst>
        </p:spPr>
      </p:pic>
      <p:sp>
        <p:nvSpPr>
          <p:cNvPr id="9" name="TextBox 8"/>
          <p:cNvSpPr txBox="1"/>
          <p:nvPr/>
        </p:nvSpPr>
        <p:spPr>
          <a:xfrm>
            <a:off x="3352800" y="6096000"/>
            <a:ext cx="2514600" cy="369332"/>
          </a:xfrm>
          <a:prstGeom prst="rect">
            <a:avLst/>
          </a:prstGeom>
          <a:noFill/>
        </p:spPr>
        <p:txBody>
          <a:bodyPr wrap="square" rtlCol="0">
            <a:spAutoFit/>
          </a:bodyPr>
          <a:lstStyle/>
          <a:p>
            <a:r>
              <a:rPr lang="en-US" dirty="0" smtClean="0">
                <a:solidFill>
                  <a:schemeClr val="bg1"/>
                </a:solidFill>
              </a:rPr>
              <a:t>April 2011 Safety Topic</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pSp>
        <p:nvGrpSpPr>
          <p:cNvPr id="4" name="Group 4"/>
          <p:cNvGrpSpPr/>
          <p:nvPr/>
        </p:nvGrpSpPr>
        <p:grpSpPr>
          <a:xfrm>
            <a:off x="0" y="0"/>
            <a:ext cx="9144000" cy="6857999"/>
            <a:chOff x="0" y="4188135"/>
            <a:chExt cx="9144000" cy="1269131"/>
          </a:xfrm>
        </p:grpSpPr>
        <p:sp>
          <p:nvSpPr>
            <p:cNvPr id="6" name="Rounded Rectangle 5"/>
            <p:cNvSpPr/>
            <p:nvPr/>
          </p:nvSpPr>
          <p:spPr>
            <a:xfrm>
              <a:off x="0" y="4188135"/>
              <a:ext cx="9144000" cy="1269131"/>
            </a:xfrm>
            <a:prstGeom prst="roundRect">
              <a:avLst>
                <a:gd name="adj" fmla="val 10000"/>
              </a:avLst>
            </a:pr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33400" y="4188135"/>
              <a:ext cx="8610599" cy="12691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4000" b="1" kern="1200" dirty="0" smtClean="0">
                  <a:latin typeface="+mj-lt"/>
                </a:rPr>
                <a:t>U.S. Consumer Product Safety Commission Has Found:</a:t>
              </a:r>
              <a:endParaRPr lang="en-US" sz="4000" b="1" kern="1200" dirty="0">
                <a:latin typeface="+mj-lt"/>
              </a:endParaRPr>
            </a:p>
            <a:p>
              <a:pPr marL="57150" lvl="1" indent="-57150" algn="l" defTabSz="488950">
                <a:lnSpc>
                  <a:spcPct val="90000"/>
                </a:lnSpc>
                <a:spcBef>
                  <a:spcPct val="0"/>
                </a:spcBef>
                <a:spcAft>
                  <a:spcPct val="15000"/>
                </a:spcAft>
                <a:buChar char="••"/>
              </a:pPr>
              <a:r>
                <a:rPr lang="en-US" sz="2400" kern="1200" dirty="0" smtClean="0"/>
                <a:t>Electrical Fires – Majority Caused by Aging Wiring and Misuse of Surge Protectors</a:t>
              </a:r>
              <a:endParaRPr lang="en-US" sz="2400" kern="1200" dirty="0"/>
            </a:p>
            <a:p>
              <a:pPr marL="57150" lvl="1" indent="-57150" algn="l" defTabSz="488950">
                <a:lnSpc>
                  <a:spcPct val="90000"/>
                </a:lnSpc>
                <a:spcBef>
                  <a:spcPct val="0"/>
                </a:spcBef>
                <a:spcAft>
                  <a:spcPct val="15000"/>
                </a:spcAft>
                <a:buChar char="••"/>
              </a:pPr>
              <a:r>
                <a:rPr lang="en-US" sz="2400" kern="1200" dirty="0" smtClean="0"/>
                <a:t>In the U.S. Over 750 People Are Killed Every Year by Electrical Fires</a:t>
              </a:r>
              <a:endParaRPr lang="en-US" sz="2400" kern="1200" dirty="0"/>
            </a:p>
            <a:p>
              <a:pPr marL="57150" lvl="1" indent="-57150" algn="l" defTabSz="488950">
                <a:lnSpc>
                  <a:spcPct val="90000"/>
                </a:lnSpc>
                <a:spcBef>
                  <a:spcPct val="0"/>
                </a:spcBef>
                <a:spcAft>
                  <a:spcPct val="15000"/>
                </a:spcAft>
                <a:buChar char="••"/>
              </a:pPr>
              <a:r>
                <a:rPr lang="en-US" sz="2400" kern="1200" dirty="0" smtClean="0"/>
                <a:t>Extension Cords - Leading Cause of Home Electrical Fires in the U.S. </a:t>
              </a:r>
              <a:endParaRPr lang="en-US" sz="2400" kern="1200" dirty="0"/>
            </a:p>
            <a:p>
              <a:pPr marL="114300" lvl="2" indent="-57150" algn="l" defTabSz="488950">
                <a:lnSpc>
                  <a:spcPct val="90000"/>
                </a:lnSpc>
                <a:spcBef>
                  <a:spcPct val="0"/>
                </a:spcBef>
                <a:spcAft>
                  <a:spcPct val="15000"/>
                </a:spcAft>
                <a:buChar char="••"/>
              </a:pPr>
              <a:r>
                <a:rPr lang="en-US" sz="2400" kern="1200" dirty="0" smtClean="0"/>
                <a:t>An Extension Cord Related Fire Occurs Every 6 Minutes </a:t>
              </a:r>
              <a:endParaRPr lang="en-US" sz="2400" kern="1200" dirty="0"/>
            </a:p>
          </p:txBody>
        </p:sp>
      </p:grpSp>
      <p:sp>
        <p:nvSpPr>
          <p:cNvPr id="8" name="Rounded Rectangle 7"/>
          <p:cNvSpPr/>
          <p:nvPr/>
        </p:nvSpPr>
        <p:spPr>
          <a:xfrm>
            <a:off x="2819400" y="3429000"/>
            <a:ext cx="3581400" cy="3124200"/>
          </a:xfrm>
          <a:prstGeom prst="roundRect">
            <a:avLst>
              <a:gd name="adj" fmla="val 10000"/>
            </a:avLst>
          </a:prstGeom>
          <a:blipFill rotWithShape="0">
            <a:blip r:embed="rId3" cstate="prin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pSp>
        <p:nvGrpSpPr>
          <p:cNvPr id="4" name="Group 3"/>
          <p:cNvGrpSpPr/>
          <p:nvPr/>
        </p:nvGrpSpPr>
        <p:grpSpPr>
          <a:xfrm>
            <a:off x="0" y="0"/>
            <a:ext cx="9144000" cy="6857999"/>
            <a:chOff x="0" y="5584180"/>
            <a:chExt cx="9144000" cy="1269131"/>
          </a:xfrm>
        </p:grpSpPr>
        <p:sp>
          <p:nvSpPr>
            <p:cNvPr id="5" name="Rounded Rectangle 4"/>
            <p:cNvSpPr/>
            <p:nvPr/>
          </p:nvSpPr>
          <p:spPr>
            <a:xfrm>
              <a:off x="0" y="5584180"/>
              <a:ext cx="9144000" cy="1269131"/>
            </a:xfrm>
            <a:prstGeom prst="roundRect">
              <a:avLst>
                <a:gd name="adj" fmla="val 10000"/>
              </a:avLst>
            </a:prstGeom>
            <a:solidFill>
              <a:schemeClr val="accent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457200" y="5584180"/>
              <a:ext cx="8686799" cy="12691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4000" b="1" kern="1200" dirty="0" smtClean="0">
                  <a:latin typeface="+mj-lt"/>
                </a:rPr>
                <a:t>To help prevent electrical fires, here are some tips you should remember…</a:t>
              </a:r>
              <a:endParaRPr lang="en-US" sz="4000" b="1" kern="1200" dirty="0">
                <a:latin typeface="+mj-lt"/>
              </a:endParaRPr>
            </a:p>
            <a:p>
              <a:pPr marL="57150" lvl="1" indent="-57150" algn="l" defTabSz="488950">
                <a:lnSpc>
                  <a:spcPct val="90000"/>
                </a:lnSpc>
                <a:spcBef>
                  <a:spcPct val="0"/>
                </a:spcBef>
                <a:spcAft>
                  <a:spcPct val="15000"/>
                </a:spcAft>
                <a:buChar char="••"/>
              </a:pPr>
              <a:r>
                <a:rPr lang="en-US" sz="2400" kern="1200" dirty="0" smtClean="0"/>
                <a:t>Replace damaged or frayed electrical cords.</a:t>
              </a:r>
              <a:endParaRPr lang="en-US" sz="2400" kern="1200" dirty="0"/>
            </a:p>
            <a:p>
              <a:pPr marL="57150" lvl="1" indent="-57150" algn="l" defTabSz="488950">
                <a:lnSpc>
                  <a:spcPct val="90000"/>
                </a:lnSpc>
                <a:spcBef>
                  <a:spcPct val="0"/>
                </a:spcBef>
                <a:spcAft>
                  <a:spcPct val="15000"/>
                </a:spcAft>
                <a:buChar char="••"/>
              </a:pPr>
              <a:r>
                <a:rPr lang="en-US" sz="2400" kern="1200" dirty="0" smtClean="0"/>
                <a:t>Do not run electrical cords through doorways or under carpets.</a:t>
              </a:r>
              <a:endParaRPr lang="en-US" sz="2400" kern="1200" dirty="0"/>
            </a:p>
            <a:p>
              <a:pPr marL="57150" lvl="1" indent="-57150" algn="l" defTabSz="488950">
                <a:lnSpc>
                  <a:spcPct val="90000"/>
                </a:lnSpc>
                <a:spcBef>
                  <a:spcPct val="0"/>
                </a:spcBef>
                <a:spcAft>
                  <a:spcPct val="15000"/>
                </a:spcAft>
                <a:buChar char="••"/>
              </a:pPr>
              <a:r>
                <a:rPr lang="en-US" sz="2400" kern="1200" dirty="0" smtClean="0"/>
                <a:t>Avoid overloading electrical outlets</a:t>
              </a:r>
              <a:endParaRPr lang="en-US" sz="2400" kern="1200" dirty="0"/>
            </a:p>
            <a:p>
              <a:pPr marL="57150" lvl="1" indent="-57150" algn="l" defTabSz="488950">
                <a:lnSpc>
                  <a:spcPct val="90000"/>
                </a:lnSpc>
                <a:spcBef>
                  <a:spcPct val="0"/>
                </a:spcBef>
                <a:spcAft>
                  <a:spcPct val="15000"/>
                </a:spcAft>
                <a:buChar char="••"/>
              </a:pPr>
              <a:r>
                <a:rPr lang="en-US" sz="2400" kern="1200" dirty="0" smtClean="0"/>
                <a:t>If electrical switches or outlets feel warm, contact facilities ASAP</a:t>
              </a:r>
              <a:endParaRPr lang="en-US" sz="2400" kern="1200" dirty="0"/>
            </a:p>
          </p:txBody>
        </p:sp>
      </p:grpSp>
      <p:sp>
        <p:nvSpPr>
          <p:cNvPr id="7" name="Rounded Rectangle 6"/>
          <p:cNvSpPr/>
          <p:nvPr/>
        </p:nvSpPr>
        <p:spPr>
          <a:xfrm>
            <a:off x="2438400" y="3276600"/>
            <a:ext cx="4114800" cy="3124200"/>
          </a:xfrm>
          <a:prstGeom prst="roundRect">
            <a:avLst>
              <a:gd name="adj" fmla="val 10000"/>
            </a:avLst>
          </a:prstGeom>
          <a:blipFill rotWithShape="0">
            <a:blip r:embed="rId3" cstate="prin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pSp>
        <p:nvGrpSpPr>
          <p:cNvPr id="4" name="Group 3"/>
          <p:cNvGrpSpPr/>
          <p:nvPr/>
        </p:nvGrpSpPr>
        <p:grpSpPr>
          <a:xfrm>
            <a:off x="0" y="0"/>
            <a:ext cx="9144000" cy="6857999"/>
            <a:chOff x="0" y="0"/>
            <a:chExt cx="9144000" cy="2143125"/>
          </a:xfrm>
        </p:grpSpPr>
        <p:sp>
          <p:nvSpPr>
            <p:cNvPr id="5" name="Rounded Rectangle 4"/>
            <p:cNvSpPr/>
            <p:nvPr/>
          </p:nvSpPr>
          <p:spPr>
            <a:xfrm>
              <a:off x="0" y="0"/>
              <a:ext cx="9144000" cy="2143125"/>
            </a:xfrm>
            <a:prstGeom prst="roundRect">
              <a:avLst>
                <a:gd name="adj" fmla="val 10000"/>
              </a:avLst>
            </a:pr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457199" y="0"/>
              <a:ext cx="8686801" cy="21431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4000" b="1" kern="1200" dirty="0" smtClean="0">
                  <a:latin typeface="+mj-lt"/>
                </a:rPr>
                <a:t>Avoid Exceeding the Capacity of the Electrical Outlet</a:t>
              </a:r>
              <a:endParaRPr lang="en-US" sz="4000" b="1" kern="1200" dirty="0">
                <a:latin typeface="+mj-lt"/>
              </a:endParaRPr>
            </a:p>
            <a:p>
              <a:pPr marL="171450" lvl="1" indent="-171450" algn="l" defTabSz="711200">
                <a:lnSpc>
                  <a:spcPct val="90000"/>
                </a:lnSpc>
                <a:spcBef>
                  <a:spcPct val="0"/>
                </a:spcBef>
                <a:spcAft>
                  <a:spcPct val="15000"/>
                </a:spcAft>
                <a:buChar char="••"/>
              </a:pPr>
              <a:r>
                <a:rPr lang="en-US" sz="2400" kern="1200" dirty="0" smtClean="0"/>
                <a:t>Never Overload the Capacity of the Power Strip or the Surge Protector </a:t>
              </a:r>
              <a:endParaRPr lang="en-US" sz="2400" kern="1200" dirty="0"/>
            </a:p>
            <a:p>
              <a:pPr marL="171450" lvl="1" indent="-171450" algn="l" defTabSz="711200">
                <a:lnSpc>
                  <a:spcPct val="90000"/>
                </a:lnSpc>
                <a:spcBef>
                  <a:spcPct val="0"/>
                </a:spcBef>
                <a:spcAft>
                  <a:spcPct val="15000"/>
                </a:spcAft>
                <a:buChar char="••"/>
              </a:pPr>
              <a:r>
                <a:rPr lang="en-US" sz="2400" kern="1200" dirty="0" smtClean="0"/>
                <a:t>Only Plug One Surge Protector or Power Strip into a Single Duplex Electrical Outlet</a:t>
              </a:r>
              <a:endParaRPr lang="en-US" sz="2400" kern="1200" dirty="0"/>
            </a:p>
            <a:p>
              <a:pPr marL="171450" lvl="1" indent="-171450" algn="l" defTabSz="711200">
                <a:lnSpc>
                  <a:spcPct val="90000"/>
                </a:lnSpc>
                <a:spcBef>
                  <a:spcPct val="0"/>
                </a:spcBef>
                <a:spcAft>
                  <a:spcPct val="15000"/>
                </a:spcAft>
                <a:buChar char="••"/>
              </a:pPr>
              <a:r>
                <a:rPr lang="en-US" sz="2400" kern="1200" dirty="0" smtClean="0"/>
                <a:t>Never Plug a Surge Protector or Power Strip into Another Surge Protector or Power Strip </a:t>
              </a:r>
              <a:endParaRPr lang="en-US" sz="2400" kern="1200" dirty="0"/>
            </a:p>
          </p:txBody>
        </p:sp>
      </p:grpSp>
      <p:sp>
        <p:nvSpPr>
          <p:cNvPr id="7" name="Rounded Rectangle 6"/>
          <p:cNvSpPr/>
          <p:nvPr/>
        </p:nvSpPr>
        <p:spPr>
          <a:xfrm>
            <a:off x="2895600" y="3581400"/>
            <a:ext cx="3810000" cy="3048000"/>
          </a:xfrm>
          <a:prstGeom prst="roundRect">
            <a:avLst>
              <a:gd name="adj" fmla="val 10000"/>
            </a:avLst>
          </a:prstGeom>
          <a:blipFill rotWithShape="0">
            <a:blip r:embed="rId3" cstate="prin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grpSp>
        <p:nvGrpSpPr>
          <p:cNvPr id="4" name="Group 3"/>
          <p:cNvGrpSpPr/>
          <p:nvPr/>
        </p:nvGrpSpPr>
        <p:grpSpPr>
          <a:xfrm>
            <a:off x="0" y="0"/>
            <a:ext cx="9144000" cy="6857999"/>
            <a:chOff x="0" y="2357437"/>
            <a:chExt cx="9144000" cy="2143125"/>
          </a:xfrm>
        </p:grpSpPr>
        <p:sp>
          <p:nvSpPr>
            <p:cNvPr id="5" name="Rounded Rectangle 4"/>
            <p:cNvSpPr/>
            <p:nvPr/>
          </p:nvSpPr>
          <p:spPr>
            <a:xfrm>
              <a:off x="0" y="2357437"/>
              <a:ext cx="9144000" cy="2143125"/>
            </a:xfrm>
            <a:prstGeom prst="roundRect">
              <a:avLst>
                <a:gd name="adj" fmla="val 10000"/>
              </a:avLst>
            </a:prstGeom>
            <a:solidFill>
              <a:schemeClr val="accent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533400" y="2357437"/>
              <a:ext cx="8610600" cy="21431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4000" b="1" kern="1200" dirty="0" smtClean="0">
                  <a:latin typeface="+mj-lt"/>
                </a:rPr>
                <a:t>How to Determine the Capacity of a Power Cord, Power Strip, or a Surge Protector</a:t>
              </a:r>
              <a:endParaRPr lang="en-US" sz="4000" b="1" kern="1200" dirty="0">
                <a:latin typeface="+mj-lt"/>
              </a:endParaRPr>
            </a:p>
            <a:p>
              <a:pPr marL="171450" lvl="1" indent="-171450" algn="l" defTabSz="711200">
                <a:lnSpc>
                  <a:spcPct val="90000"/>
                </a:lnSpc>
                <a:spcBef>
                  <a:spcPct val="0"/>
                </a:spcBef>
                <a:spcAft>
                  <a:spcPct val="15000"/>
                </a:spcAft>
                <a:buChar char="••"/>
              </a:pPr>
              <a:r>
                <a:rPr lang="en-US" sz="2400" kern="1200" dirty="0" smtClean="0"/>
                <a:t>Assume 125 Watts per Amp to Calculate the Conversion</a:t>
              </a:r>
              <a:endParaRPr lang="en-US" sz="2400" kern="1200" dirty="0"/>
            </a:p>
            <a:p>
              <a:pPr marL="171450" lvl="1" indent="-171450" algn="l" defTabSz="711200">
                <a:lnSpc>
                  <a:spcPct val="90000"/>
                </a:lnSpc>
                <a:spcBef>
                  <a:spcPct val="0"/>
                </a:spcBef>
                <a:spcAft>
                  <a:spcPct val="15000"/>
                </a:spcAft>
                <a:buChar char="••"/>
              </a:pPr>
              <a:r>
                <a:rPr lang="en-US" sz="2400" kern="1200" dirty="0" smtClean="0"/>
                <a:t>Total Watts Should Not Exceed 80% (0.80) of the Rated Capacity</a:t>
              </a:r>
              <a:endParaRPr lang="en-US" sz="2400" kern="1200" dirty="0"/>
            </a:p>
            <a:p>
              <a:pPr marL="171450" lvl="1" indent="-171450" algn="l" defTabSz="711200">
                <a:lnSpc>
                  <a:spcPct val="90000"/>
                </a:lnSpc>
                <a:spcBef>
                  <a:spcPct val="0"/>
                </a:spcBef>
                <a:spcAft>
                  <a:spcPct val="15000"/>
                </a:spcAft>
                <a:buChar char="••"/>
              </a:pPr>
              <a:r>
                <a:rPr lang="en-US" sz="2400" kern="1200" dirty="0" smtClean="0"/>
                <a:t>Example – Surge Protector Rated at 15 Amps</a:t>
              </a:r>
              <a:endParaRPr lang="en-US" sz="2400" kern="1200" dirty="0"/>
            </a:p>
            <a:p>
              <a:pPr marL="342900" lvl="2" indent="-171450" algn="l" defTabSz="711200">
                <a:lnSpc>
                  <a:spcPct val="90000"/>
                </a:lnSpc>
                <a:spcBef>
                  <a:spcPct val="0"/>
                </a:spcBef>
                <a:spcAft>
                  <a:spcPct val="15000"/>
                </a:spcAft>
                <a:buChar char="••"/>
              </a:pPr>
              <a:r>
                <a:rPr lang="en-US" sz="2400" b="1" kern="1200" dirty="0" smtClean="0"/>
                <a:t>15 Amps X 125 Watts/Amp = 1875 Watts</a:t>
              </a:r>
              <a:endParaRPr lang="en-US" sz="2400" b="1" kern="1200" dirty="0"/>
            </a:p>
            <a:p>
              <a:pPr marL="171450" lvl="1" indent="-171450" algn="l" defTabSz="711200">
                <a:lnSpc>
                  <a:spcPct val="90000"/>
                </a:lnSpc>
                <a:spcBef>
                  <a:spcPct val="0"/>
                </a:spcBef>
                <a:spcAft>
                  <a:spcPct val="15000"/>
                </a:spcAft>
                <a:buChar char="••"/>
              </a:pPr>
              <a:r>
                <a:rPr lang="en-US" sz="2400" b="1" kern="1200" dirty="0" smtClean="0"/>
                <a:t>1875 Watts X 0.80 =  1500 Watts Capacity of the Surge Protector</a:t>
              </a:r>
              <a:endParaRPr lang="en-US" sz="2400" b="1" kern="1200" dirty="0"/>
            </a:p>
          </p:txBody>
        </p:sp>
      </p:grpSp>
      <p:sp>
        <p:nvSpPr>
          <p:cNvPr id="7" name="Rounded Rectangle 6"/>
          <p:cNvSpPr/>
          <p:nvPr/>
        </p:nvSpPr>
        <p:spPr>
          <a:xfrm>
            <a:off x="2667000" y="3886200"/>
            <a:ext cx="3352800" cy="2743200"/>
          </a:xfrm>
          <a:prstGeom prst="roundRect">
            <a:avLst>
              <a:gd name="adj" fmla="val 10000"/>
            </a:avLst>
          </a:prstGeom>
          <a:blipFill rotWithShape="0">
            <a:blip r:embed="rId3" cstate="prin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pSp>
        <p:nvGrpSpPr>
          <p:cNvPr id="4" name="Group 3"/>
          <p:cNvGrpSpPr/>
          <p:nvPr/>
        </p:nvGrpSpPr>
        <p:grpSpPr>
          <a:xfrm>
            <a:off x="0" y="0"/>
            <a:ext cx="9144000" cy="6858000"/>
            <a:chOff x="0" y="4714875"/>
            <a:chExt cx="9144000" cy="2143125"/>
          </a:xfrm>
        </p:grpSpPr>
        <p:sp>
          <p:nvSpPr>
            <p:cNvPr id="5" name="Rounded Rectangle 4"/>
            <p:cNvSpPr/>
            <p:nvPr/>
          </p:nvSpPr>
          <p:spPr>
            <a:xfrm>
              <a:off x="0" y="4714875"/>
              <a:ext cx="9144000" cy="2143125"/>
            </a:xfrm>
            <a:prstGeom prst="roundRect">
              <a:avLst>
                <a:gd name="adj" fmla="val 10000"/>
              </a:avLst>
            </a:pr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533400" y="4714875"/>
              <a:ext cx="8610599" cy="21431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4000" b="1" kern="1200" dirty="0" smtClean="0">
                  <a:latin typeface="+mj-lt"/>
                </a:rPr>
                <a:t>Main Points:</a:t>
              </a:r>
              <a:endParaRPr lang="en-US" sz="4000" kern="1200" dirty="0">
                <a:latin typeface="+mj-lt"/>
              </a:endParaRPr>
            </a:p>
            <a:p>
              <a:pPr marL="171450" lvl="1" indent="-171450" algn="l" defTabSz="711200">
                <a:lnSpc>
                  <a:spcPct val="90000"/>
                </a:lnSpc>
                <a:spcBef>
                  <a:spcPct val="0"/>
                </a:spcBef>
                <a:spcAft>
                  <a:spcPct val="15000"/>
                </a:spcAft>
                <a:buChar char="••"/>
              </a:pPr>
              <a:r>
                <a:rPr lang="en-US" sz="2400" kern="1200" dirty="0" smtClean="0"/>
                <a:t>Periodically Inspect Outlets, Appliances, Plugs and Cords</a:t>
              </a:r>
              <a:endParaRPr lang="en-US" sz="2400" kern="1200" dirty="0"/>
            </a:p>
            <a:p>
              <a:pPr marL="171450" lvl="1" indent="-171450" algn="l" defTabSz="711200">
                <a:lnSpc>
                  <a:spcPct val="90000"/>
                </a:lnSpc>
                <a:spcBef>
                  <a:spcPct val="0"/>
                </a:spcBef>
                <a:spcAft>
                  <a:spcPct val="15000"/>
                </a:spcAft>
                <a:buChar char="••"/>
              </a:pPr>
              <a:r>
                <a:rPr lang="en-US" sz="2400" kern="1200" dirty="0" smtClean="0"/>
                <a:t>Extension Cords are Only For Temporary Use</a:t>
              </a:r>
              <a:endParaRPr lang="en-US" sz="2400" kern="1200" dirty="0"/>
            </a:p>
            <a:p>
              <a:pPr marL="342900" lvl="2" indent="-171450" algn="l" defTabSz="711200">
                <a:lnSpc>
                  <a:spcPct val="90000"/>
                </a:lnSpc>
                <a:spcBef>
                  <a:spcPct val="0"/>
                </a:spcBef>
                <a:spcAft>
                  <a:spcPct val="15000"/>
                </a:spcAft>
                <a:buChar char="••"/>
              </a:pPr>
              <a:r>
                <a:rPr lang="en-US" sz="2400" kern="1200" dirty="0" smtClean="0"/>
                <a:t>Do Not Nail or Staple to Objects</a:t>
              </a:r>
              <a:endParaRPr lang="en-US" sz="2400" kern="1200" dirty="0"/>
            </a:p>
            <a:p>
              <a:pPr marL="342900" lvl="2" indent="-171450" algn="l" defTabSz="711200">
                <a:lnSpc>
                  <a:spcPct val="90000"/>
                </a:lnSpc>
                <a:spcBef>
                  <a:spcPct val="0"/>
                </a:spcBef>
                <a:spcAft>
                  <a:spcPct val="15000"/>
                </a:spcAft>
                <a:buChar char="••"/>
              </a:pPr>
              <a:r>
                <a:rPr lang="en-US" sz="2400" kern="1200" dirty="0" smtClean="0"/>
                <a:t>Do Not Run Under Rugs or Through Doorways </a:t>
              </a:r>
              <a:endParaRPr lang="en-US" sz="2400" kern="1200" dirty="0"/>
            </a:p>
            <a:p>
              <a:pPr marL="171450" lvl="1" indent="-171450" algn="l" defTabSz="711200">
                <a:lnSpc>
                  <a:spcPct val="90000"/>
                </a:lnSpc>
                <a:spcBef>
                  <a:spcPct val="0"/>
                </a:spcBef>
                <a:spcAft>
                  <a:spcPct val="15000"/>
                </a:spcAft>
                <a:buChar char="••"/>
              </a:pPr>
              <a:r>
                <a:rPr lang="en-US" sz="2400" kern="1200" dirty="0" smtClean="0"/>
                <a:t>Do Not Exceed the Capacity of the Electrical Outlet, Power Strip, or Surge Protector</a:t>
              </a:r>
              <a:endParaRPr lang="en-US" sz="2400" kern="1200" dirty="0"/>
            </a:p>
          </p:txBody>
        </p:sp>
      </p:grpSp>
      <p:sp>
        <p:nvSpPr>
          <p:cNvPr id="7" name="Rounded Rectangle 6"/>
          <p:cNvSpPr/>
          <p:nvPr/>
        </p:nvSpPr>
        <p:spPr>
          <a:xfrm>
            <a:off x="2514600" y="3200400"/>
            <a:ext cx="3810000" cy="3238500"/>
          </a:xfrm>
          <a:prstGeom prst="roundRect">
            <a:avLst>
              <a:gd name="adj" fmla="val 10000"/>
            </a:avLst>
          </a:prstGeom>
          <a:blipFill rotWithShape="0">
            <a:blip r:embed="rId3" cstate="print"/>
            <a:stretch>
              <a:fillRect/>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787</Words>
  <Application>Microsoft Office PowerPoint</Application>
  <PresentationFormat>On-screen Show (4:3)</PresentationFormat>
  <Paragraphs>61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khsi</dc:creator>
  <cp:lastModifiedBy>khsi</cp:lastModifiedBy>
  <cp:revision>4</cp:revision>
  <dcterms:created xsi:type="dcterms:W3CDTF">2011-04-01T19:47:23Z</dcterms:created>
  <dcterms:modified xsi:type="dcterms:W3CDTF">2011-04-11T15:37:56Z</dcterms:modified>
</cp:coreProperties>
</file>