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4" r:id="rId3"/>
    <p:sldId id="261" r:id="rId4"/>
    <p:sldId id="257" r:id="rId5"/>
    <p:sldId id="263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590" autoAdjust="0"/>
  </p:normalViewPr>
  <p:slideViewPr>
    <p:cSldViewPr>
      <p:cViewPr varScale="1">
        <p:scale>
          <a:sx n="75" d="100"/>
          <a:sy n="75" d="100"/>
        </p:scale>
        <p:origin x="-142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76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1B11E-D3A9-4E72-A422-1246CAFD3442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B0E75-DDEF-466E-BBD8-D987F0FB1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For</a:t>
            </a:r>
            <a:r>
              <a:rPr lang="en-US" sz="1600" baseline="0" dirty="0" smtClean="0"/>
              <a:t> this month’s safety spotlight, we will be discussing Corridor and Egress Safety.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B0E75-DDEF-466E-BBD8-D987F0FB19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b="1" dirty="0" smtClean="0"/>
              <a:t>UCOP Corridor and Egress Incidents</a:t>
            </a:r>
          </a:p>
          <a:p>
            <a:r>
              <a:rPr lang="en-US" sz="1600" dirty="0" smtClean="0"/>
              <a:t>Several</a:t>
            </a:r>
            <a:r>
              <a:rPr lang="en-US" sz="1600" baseline="0" dirty="0" smtClean="0"/>
              <a:t> incidents have occurred at UCOP locations where employees have accidently run into other employees in corridors/walkways or the employees have been hit by items being pushed by other employees, such as a dolly or a cart.  </a:t>
            </a:r>
          </a:p>
          <a:p>
            <a:endParaRPr lang="en-US" sz="1600" baseline="0" dirty="0" smtClean="0"/>
          </a:p>
          <a:p>
            <a:r>
              <a:rPr lang="en-US" sz="1600" baseline="0" dirty="0" smtClean="0"/>
              <a:t>These “accidents” have resulted in injuries which have required medical attention, or luckily have not resulted in an injury, but would be classified as a “near miss”.  Although no injuries may occur in a “near miss”, corrective measures should be implemented to prevent similar type of incidents from occurring in the future.</a:t>
            </a:r>
          </a:p>
          <a:p>
            <a:endParaRPr lang="en-US" sz="1600" baseline="0" dirty="0" smtClean="0"/>
          </a:p>
          <a:p>
            <a:r>
              <a:rPr lang="en-US" sz="1600" baseline="0" dirty="0" smtClean="0"/>
              <a:t>Safety Spotlight Issue #3 offers suggestions to prevent injuries or slips and trips while traveling in corridors and walkways. </a:t>
            </a:r>
          </a:p>
          <a:p>
            <a:r>
              <a:rPr lang="en-US" sz="1600" baseline="0" dirty="0" smtClean="0"/>
              <a:t> </a:t>
            </a: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B0E75-DDEF-466E-BBD8-D987F0FB19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b="1" dirty="0" smtClean="0"/>
              <a:t>Look Out for These Walking Hazards</a:t>
            </a:r>
          </a:p>
          <a:p>
            <a:pPr>
              <a:buFontTx/>
              <a:buChar char="-"/>
            </a:pPr>
            <a:r>
              <a:rPr lang="en-US" sz="1600" dirty="0" smtClean="0"/>
              <a:t> Hidden, or un-obvious steps</a:t>
            </a:r>
          </a:p>
          <a:p>
            <a:pPr>
              <a:buFontTx/>
              <a:buChar char="-"/>
            </a:pPr>
            <a:r>
              <a:rPr lang="en-US" sz="1600" dirty="0" smtClean="0"/>
              <a:t> Smooth surfaces such as waxed floors, marble flooring</a:t>
            </a:r>
          </a:p>
          <a:p>
            <a:pPr>
              <a:buFontTx/>
              <a:buChar char="-"/>
            </a:pPr>
            <a:r>
              <a:rPr lang="en-US" sz="1600" dirty="0" smtClean="0"/>
              <a:t> Loose</a:t>
            </a:r>
            <a:r>
              <a:rPr lang="en-US" sz="1600" baseline="0" dirty="0" smtClean="0"/>
              <a:t> flooring such as bricks, tile, or floorboards</a:t>
            </a:r>
            <a:r>
              <a:rPr lang="en-US" sz="1600" dirty="0" smtClean="0"/>
              <a:t>  </a:t>
            </a:r>
          </a:p>
          <a:p>
            <a:r>
              <a:rPr lang="en-US" sz="1600" dirty="0" smtClean="0"/>
              <a:t>- Carpeting and rugs without anti-slip edges or edges not taped down</a:t>
            </a:r>
          </a:p>
          <a:p>
            <a:r>
              <a:rPr lang="en-US" sz="1600" dirty="0" smtClean="0"/>
              <a:t>- Wet floors</a:t>
            </a:r>
          </a:p>
          <a:p>
            <a:r>
              <a:rPr lang="en-US" sz="1600" dirty="0" smtClean="0"/>
              <a:t>- Loose carpet</a:t>
            </a:r>
            <a:r>
              <a:rPr lang="en-US" sz="1600" baseline="0" dirty="0" smtClean="0"/>
              <a:t> treading</a:t>
            </a: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B0E75-DDEF-466E-BBD8-D987F0FB19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b="1" dirty="0" smtClean="0"/>
              <a:t>Housekeeping</a:t>
            </a:r>
          </a:p>
          <a:p>
            <a:r>
              <a:rPr lang="en-US" sz="1600" dirty="0" smtClean="0"/>
              <a:t>- Avoid placement of furniture or other large items in high traffic areas</a:t>
            </a:r>
          </a:p>
          <a:p>
            <a:r>
              <a:rPr lang="en-US" sz="1600" dirty="0" smtClean="0"/>
              <a:t>- Avoid storage of materials in walking areas</a:t>
            </a:r>
          </a:p>
          <a:p>
            <a:pPr>
              <a:buFontTx/>
              <a:buChar char="-"/>
            </a:pPr>
            <a:r>
              <a:rPr lang="en-US" sz="1600" dirty="0" smtClean="0"/>
              <a:t> Don’t use electrical cords in walking areas</a:t>
            </a:r>
          </a:p>
          <a:p>
            <a:pPr>
              <a:buFontTx/>
              <a:buChar char="-"/>
            </a:pPr>
            <a:r>
              <a:rPr lang="en-US" sz="1600" dirty="0" smtClean="0"/>
              <a:t> Clean-up untidy floors and stairs, including </a:t>
            </a:r>
            <a:r>
              <a:rPr lang="en-US" sz="1600" dirty="0" smtClean="0"/>
              <a:t>“office toys’, </a:t>
            </a:r>
            <a:r>
              <a:rPr lang="en-US" sz="1600" dirty="0" smtClean="0"/>
              <a:t>tools,</a:t>
            </a:r>
            <a:r>
              <a:rPr lang="en-US" sz="1600" baseline="0" dirty="0" smtClean="0"/>
              <a:t> and even pencils</a:t>
            </a:r>
          </a:p>
          <a:p>
            <a:pPr>
              <a:buFontTx/>
              <a:buChar char="-"/>
            </a:pPr>
            <a:r>
              <a:rPr lang="en-US" sz="1600" baseline="0" dirty="0" smtClean="0"/>
              <a:t> Close all open drawers</a:t>
            </a:r>
            <a:endParaRPr lang="en-US" sz="1600" dirty="0" smtClean="0"/>
          </a:p>
          <a:p>
            <a:pPr>
              <a:buFontTx/>
              <a:buChar char="-"/>
            </a:pPr>
            <a:r>
              <a:rPr lang="en-US" sz="1600" dirty="0" smtClean="0"/>
              <a:t> Keep</a:t>
            </a:r>
            <a:r>
              <a:rPr lang="en-US" sz="1600" baseline="0" dirty="0" smtClean="0"/>
              <a:t> your walking area clean</a:t>
            </a:r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B0E75-DDEF-466E-BBD8-D987F0FB19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b="1" dirty="0" smtClean="0"/>
              <a:t>Walking Hazards</a:t>
            </a:r>
          </a:p>
          <a:p>
            <a:r>
              <a:rPr lang="en-US" sz="1600" dirty="0" smtClean="0"/>
              <a:t>- Walk, do</a:t>
            </a:r>
            <a:r>
              <a:rPr lang="en-US" sz="1600" baseline="0" dirty="0" smtClean="0"/>
              <a:t> </a:t>
            </a:r>
            <a:r>
              <a:rPr lang="en-US" sz="1600" baseline="0" smtClean="0"/>
              <a:t>not run!</a:t>
            </a:r>
            <a:endParaRPr lang="en-US" sz="1600" dirty="0" smtClean="0"/>
          </a:p>
          <a:p>
            <a:r>
              <a:rPr lang="en-US" sz="1600" dirty="0" smtClean="0"/>
              <a:t>- Keep to the right, especially when walking around corners or blind intersections</a:t>
            </a:r>
          </a:p>
          <a:p>
            <a:pPr>
              <a:buFontTx/>
              <a:buChar char="-"/>
            </a:pPr>
            <a:r>
              <a:rPr lang="en-US" sz="1600" dirty="0" smtClean="0"/>
              <a:t> If pushing a cart or dolly, keep to the right.  If turning left, make a wide turn.</a:t>
            </a:r>
          </a:p>
          <a:p>
            <a:pPr>
              <a:buFontTx/>
              <a:buChar char="-"/>
            </a:pPr>
            <a:r>
              <a:rPr lang="en-US" sz="1600" dirty="0" smtClean="0"/>
              <a:t> Look and listen for other persons when approaching an intersection or a corner.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B0E75-DDEF-466E-BBD8-D987F0FB19F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93D4E-F1CF-4357-A3B9-20646AD802B7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CF597-DF45-4EC8-8DD9-1D30AA57B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4188135"/>
            <a:chExt cx="9144000" cy="1269131"/>
          </a:xfrm>
          <a:solidFill>
            <a:schemeClr val="tx2"/>
          </a:solidFill>
        </p:grpSpPr>
        <p:sp>
          <p:nvSpPr>
            <p:cNvPr id="6" name="Rounded Rectangle 5"/>
            <p:cNvSpPr/>
            <p:nvPr/>
          </p:nvSpPr>
          <p:spPr>
            <a:xfrm>
              <a:off x="0" y="4188135"/>
              <a:ext cx="9144000" cy="126913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533400" y="4188135"/>
              <a:ext cx="8610599" cy="126913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200" dirty="0" smtClean="0">
                  <a:latin typeface="+mj-lt"/>
                </a:rPr>
                <a:t>Corridors </a:t>
              </a:r>
              <a:endParaRPr lang="en-US" sz="7200" dirty="0" smtClean="0">
                <a:latin typeface="+mj-lt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200" dirty="0" smtClean="0">
                  <a:latin typeface="+mj-lt"/>
                </a:rPr>
                <a:t> and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200" dirty="0" smtClean="0">
                  <a:latin typeface="+mj-lt"/>
                </a:rPr>
                <a:t>Egress </a:t>
              </a:r>
              <a:endParaRPr lang="en-US" sz="7200" kern="1200" dirty="0">
                <a:latin typeface="+mj-lt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352800" y="60960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May 2011 Safety Topic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44" name="Picture 4" descr="Caution sig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3810000"/>
            <a:ext cx="22860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6857999"/>
            <a:chOff x="0" y="2357437"/>
            <a:chExt cx="9144000" cy="2143125"/>
          </a:xfrm>
        </p:grpSpPr>
        <p:sp>
          <p:nvSpPr>
            <p:cNvPr id="5" name="Rounded Rectangle 4"/>
            <p:cNvSpPr/>
            <p:nvPr/>
          </p:nvSpPr>
          <p:spPr>
            <a:xfrm>
              <a:off x="0" y="2357437"/>
              <a:ext cx="9144000" cy="2143125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533400" y="2357437"/>
              <a:ext cx="8610600" cy="2143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t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b="1" kern="1200" dirty="0" smtClean="0">
                  <a:latin typeface="+mj-lt"/>
                </a:rPr>
                <a:t>UCOP Corridor and Egress Incidents</a:t>
              </a:r>
              <a:endParaRPr lang="en-US" sz="4000" b="1" kern="1200" dirty="0">
                <a:latin typeface="+mj-lt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dirty="0" smtClean="0"/>
                <a:t>UCOP Employees Have Accidently :</a:t>
              </a:r>
            </a:p>
            <a:p>
              <a:pPr marL="628650" lvl="2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kern="1200" dirty="0" smtClean="0"/>
                <a:t>Run into Other </a:t>
              </a:r>
              <a:r>
                <a:rPr lang="en-US" sz="2400" dirty="0" smtClean="0"/>
                <a:t>Employees in Corridors/Walkways</a:t>
              </a:r>
            </a:p>
            <a:p>
              <a:pPr marL="628650" lvl="2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kern="1200" dirty="0" smtClean="0"/>
                <a:t>Been Hit By Items Being Pushed by Other Employees</a:t>
              </a:r>
            </a:p>
            <a:p>
              <a:pPr marL="1085850" lvl="3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dirty="0" smtClean="0"/>
                <a:t>Dolly or Cart</a:t>
              </a:r>
              <a:endParaRPr lang="en-US" sz="24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dirty="0" smtClean="0"/>
                <a:t>Result </a:t>
              </a:r>
            </a:p>
            <a:p>
              <a:pPr marL="628650" lvl="2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kern="1200" dirty="0" smtClean="0"/>
                <a:t>Injury Requiring  Medical Attention</a:t>
              </a:r>
            </a:p>
            <a:p>
              <a:pPr marL="628650" lvl="2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dirty="0" smtClean="0"/>
                <a:t>Non-Injury – But Could Be Classified As a “Near Miss”</a:t>
              </a:r>
            </a:p>
            <a:p>
              <a:pPr marL="1085850" lvl="3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dirty="0" smtClean="0"/>
                <a:t>Near Misses – Implement Corrective Measures</a:t>
              </a:r>
              <a:endParaRPr lang="en-US" sz="24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dirty="0" smtClean="0"/>
                <a:t>UCOP Safety  Spotlight Issue #3</a:t>
              </a:r>
            </a:p>
            <a:p>
              <a:pPr marL="628650" lvl="2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dirty="0" smtClean="0"/>
                <a:t>Suggestions to Prevent Injuries or Slips &amp; Trips</a:t>
              </a:r>
              <a:endParaRPr lang="en-US" sz="2400" kern="1200" dirty="0" smtClean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400" kern="1200" dirty="0"/>
            </a:p>
          </p:txBody>
        </p:sp>
      </p:grpSp>
      <p:pic>
        <p:nvPicPr>
          <p:cNvPr id="8194" name="Picture 2" descr="co-workers,cubicles,males,men,office,office staff,offices,people,people at work,persons,staffs,wom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648200"/>
            <a:ext cx="2209799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5584180"/>
            <a:chExt cx="9144000" cy="1269131"/>
          </a:xfrm>
        </p:grpSpPr>
        <p:sp>
          <p:nvSpPr>
            <p:cNvPr id="5" name="Rounded Rectangle 4"/>
            <p:cNvSpPr/>
            <p:nvPr/>
          </p:nvSpPr>
          <p:spPr>
            <a:xfrm>
              <a:off x="0" y="5584180"/>
              <a:ext cx="9144000" cy="1269131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457200" y="5584180"/>
              <a:ext cx="8686799" cy="12691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b="1" kern="1200" dirty="0" smtClean="0">
                  <a:latin typeface="+mj-lt"/>
                </a:rPr>
                <a:t>Look Out for These Walking Hazards </a:t>
              </a:r>
              <a:endParaRPr lang="en-US" sz="4000" b="1" kern="1200" dirty="0">
                <a:latin typeface="+mj-lt"/>
              </a:endParaRP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dirty="0" smtClean="0"/>
                <a:t>Hidden, or un-obvious steps</a:t>
              </a:r>
              <a:endParaRPr lang="en-US" sz="3200" kern="1200" dirty="0"/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Smooth surfaces such as waxed floors or marble flooring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 Carpeting and rugs without anti slip edges or edges not taped down</a:t>
              </a:r>
              <a:endParaRPr lang="en-US" sz="3200" kern="1200" dirty="0"/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dirty="0" smtClean="0"/>
                <a:t>Wet floors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Loose carpet treading</a:t>
              </a:r>
              <a:endParaRPr lang="en-US" sz="3200" kern="1200" dirty="0"/>
            </a:p>
          </p:txBody>
        </p:sp>
      </p:grpSp>
      <p:pic>
        <p:nvPicPr>
          <p:cNvPr id="8" name="Picture 2" descr="C:\Documents and Settings\khsi\My Documents\My Pictures\slip-hazard-sig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343400"/>
            <a:ext cx="2416992" cy="22885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6857999"/>
            <a:chOff x="0" y="0"/>
            <a:chExt cx="9144000" cy="2143125"/>
          </a:xfrm>
        </p:grpSpPr>
        <p:sp>
          <p:nvSpPr>
            <p:cNvPr id="5" name="Rounded Rectangle 4"/>
            <p:cNvSpPr/>
            <p:nvPr/>
          </p:nvSpPr>
          <p:spPr>
            <a:xfrm>
              <a:off x="0" y="0"/>
              <a:ext cx="9144000" cy="2143125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457199" y="0"/>
              <a:ext cx="8686801" cy="2143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t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b="1" kern="1200" dirty="0" smtClean="0">
                  <a:latin typeface="+mj-lt"/>
                </a:rPr>
                <a:t>Housekeeping </a:t>
              </a:r>
              <a:endParaRPr lang="en-US" sz="4000" b="1" kern="1200" dirty="0">
                <a:latin typeface="+mj-lt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Avoid  Placement of Furniture or Other Large Items in High Traffic Areas</a:t>
              </a: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dirty="0" smtClean="0"/>
                <a:t>Avoid Storage of Materials in Walking Areas</a:t>
              </a: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Don’t Use Electrical  Cords in Walking Areas</a:t>
              </a: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dirty="0" smtClean="0"/>
                <a:t>Clean-up Untidy Floors and Stairs, Including </a:t>
              </a:r>
              <a:r>
                <a:rPr lang="en-US" sz="3200" dirty="0" smtClean="0"/>
                <a:t>“Office Toys”, </a:t>
              </a:r>
              <a:r>
                <a:rPr lang="en-US" sz="3200" dirty="0" smtClean="0"/>
                <a:t>Tools, and Even Pencils</a:t>
              </a: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Close </a:t>
              </a:r>
              <a:r>
                <a:rPr lang="en-US" sz="3200" dirty="0" smtClean="0"/>
                <a:t>All Open Drawers</a:t>
              </a:r>
              <a:r>
                <a:rPr lang="en-US" sz="3200" kern="1200" dirty="0" smtClean="0"/>
                <a:t> </a:t>
              </a:r>
              <a:endParaRPr lang="en-US" sz="32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Keep Your Walking Area Clean</a:t>
              </a:r>
              <a:endParaRPr lang="en-US" sz="32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400" kern="1200" dirty="0"/>
            </a:p>
          </p:txBody>
        </p:sp>
      </p:grpSp>
      <p:pic>
        <p:nvPicPr>
          <p:cNvPr id="8" name="Picture 6" descr="trip%20over%20fi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4343400"/>
            <a:ext cx="2193925" cy="2221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4"/>
          <p:cNvGrpSpPr/>
          <p:nvPr/>
        </p:nvGrpSpPr>
        <p:grpSpPr>
          <a:xfrm>
            <a:off x="0" y="0"/>
            <a:ext cx="9144000" cy="6857999"/>
            <a:chOff x="0" y="4188135"/>
            <a:chExt cx="9144000" cy="1269131"/>
          </a:xfrm>
        </p:grpSpPr>
        <p:sp>
          <p:nvSpPr>
            <p:cNvPr id="6" name="Rounded Rectangle 5"/>
            <p:cNvSpPr/>
            <p:nvPr/>
          </p:nvSpPr>
          <p:spPr>
            <a:xfrm>
              <a:off x="0" y="4188135"/>
              <a:ext cx="9144000" cy="1269131"/>
            </a:xfrm>
            <a:prstGeom prst="roundRect">
              <a:avLst>
                <a:gd name="adj" fmla="val 10000"/>
              </a:avLst>
            </a:prstGeom>
            <a:solidFill>
              <a:schemeClr val="accent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533400" y="4188135"/>
              <a:ext cx="8610599" cy="12691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b="1" kern="1200" dirty="0" smtClean="0">
                  <a:latin typeface="+mj-lt"/>
                </a:rPr>
                <a:t>Walking Hazards</a:t>
              </a:r>
              <a:endParaRPr lang="en-US" sz="4000" b="1" kern="1200" dirty="0">
                <a:latin typeface="+mj-lt"/>
              </a:endParaRP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Walk, Do Not Run!</a:t>
              </a:r>
              <a:endParaRPr lang="en-US" sz="3200" kern="1200" dirty="0"/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Keep to the Right, Especially When Walking Around Corners or Blind Intersections</a:t>
              </a:r>
              <a:endParaRPr lang="en-US" sz="3200" kern="1200" dirty="0"/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kern="1200" dirty="0" smtClean="0"/>
                <a:t>If Pushing a Cart or Dolly, Keep to the Right.  If Turning Left, Make a Wide Turn </a:t>
              </a:r>
              <a:endParaRPr lang="en-US" sz="3200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200" dirty="0" smtClean="0"/>
                <a:t>Look a</a:t>
              </a:r>
              <a:r>
                <a:rPr lang="en-US" sz="3200" kern="1200" dirty="0" smtClean="0"/>
                <a:t>nd Listen for Other Persons When Approaching an Intersection or Corner </a:t>
              </a:r>
              <a:endParaRPr lang="en-US" sz="3200" kern="1200" dirty="0"/>
            </a:p>
          </p:txBody>
        </p:sp>
      </p:grpSp>
      <p:pic>
        <p:nvPicPr>
          <p:cNvPr id="4098" name="Picture 2" descr="http://ep.yimg.com/ca/I/stop-painting_2153_5252535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343400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533</Words>
  <Application>Microsoft Office PowerPoint</Application>
  <PresentationFormat>On-screen Show (4:3)</PresentationFormat>
  <Paragraphs>65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UCOP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khsi</dc:creator>
  <cp:lastModifiedBy>lwong</cp:lastModifiedBy>
  <cp:revision>22</cp:revision>
  <dcterms:created xsi:type="dcterms:W3CDTF">2011-04-01T19:47:23Z</dcterms:created>
  <dcterms:modified xsi:type="dcterms:W3CDTF">2011-05-09T19:54:27Z</dcterms:modified>
</cp:coreProperties>
</file>