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6" r:id="rId3"/>
    <p:sldId id="265" r:id="rId4"/>
    <p:sldId id="257" r:id="rId5"/>
    <p:sldId id="258" r:id="rId6"/>
    <p:sldId id="259" r:id="rId7"/>
    <p:sldId id="260" r:id="rId8"/>
    <p:sldId id="261" r:id="rId9"/>
    <p:sldId id="262" r:id="rId10"/>
    <p:sldId id="263" r:id="rId11"/>
    <p:sldId id="264"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067" autoAdjust="0"/>
  </p:normalViewPr>
  <p:slideViewPr>
    <p:cSldViewPr>
      <p:cViewPr varScale="1">
        <p:scale>
          <a:sx n="44" d="100"/>
          <a:sy n="44" d="100"/>
        </p:scale>
        <p:origin x="-1176" y="-102"/>
      </p:cViewPr>
      <p:guideLst>
        <p:guide orient="horz" pos="2160"/>
        <p:guide pos="2880"/>
      </p:guideLst>
    </p:cSldViewPr>
  </p:slideViewPr>
  <p:notesTextViewPr>
    <p:cViewPr>
      <p:scale>
        <a:sx n="100" d="100"/>
        <a:sy n="100" d="100"/>
      </p:scale>
      <p:origin x="0" y="0"/>
    </p:cViewPr>
  </p:notesTextViewPr>
  <p:notesViewPr>
    <p:cSldViewPr>
      <p:cViewPr varScale="1">
        <p:scale>
          <a:sx n="47" d="100"/>
          <a:sy n="47" d="100"/>
        </p:scale>
        <p:origin x="-1920"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526BF6-6179-4AB1-99D1-0147415FC437}" type="datetimeFigureOut">
              <a:rPr lang="en-US" smtClean="0"/>
              <a:pPr/>
              <a:t>5/3/2010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476925-0FEF-42C6-BA45-1440DD3C16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baseline="0" dirty="0" smtClean="0"/>
              <a:t>As motorists in the Bay Area or when visiting UC campuses, we need to be conscious of cyclists on the road. </a:t>
            </a:r>
          </a:p>
          <a:p>
            <a:endParaRPr lang="en-US" sz="1600" baseline="0" dirty="0" smtClean="0"/>
          </a:p>
          <a:p>
            <a:r>
              <a:rPr lang="en-US" sz="1600" baseline="0" dirty="0" smtClean="0"/>
              <a:t>In the United States, about 750 cyclists are killed in accidents every year, almost all involving automobiles. </a:t>
            </a:r>
          </a:p>
          <a:p>
            <a:endParaRPr lang="en-US" sz="1600" baseline="0" dirty="0" smtClean="0"/>
          </a:p>
          <a:p>
            <a:r>
              <a:rPr lang="en-US" sz="1600" baseline="0" dirty="0" smtClean="0"/>
              <a:t>Before we get started, here is an image and a video that dramatize why </a:t>
            </a:r>
            <a:r>
              <a:rPr lang="en-US" sz="1600" dirty="0" smtClean="0"/>
              <a:t>bicycle safety</a:t>
            </a:r>
            <a:r>
              <a:rPr lang="en-US" sz="1600" baseline="0" dirty="0" smtClean="0"/>
              <a:t> is subject that is important for motorists as well as cyclists. [click on the link on the screen to </a:t>
            </a:r>
            <a:r>
              <a:rPr lang="en-US" sz="1600" baseline="0" dirty="0" smtClean="0"/>
              <a:t>play </a:t>
            </a:r>
            <a:r>
              <a:rPr lang="en-US" sz="1600" baseline="0" dirty="0" smtClean="0"/>
              <a:t>YouTube video]</a:t>
            </a:r>
            <a:endParaRPr lang="en-US" sz="1600" dirty="0"/>
          </a:p>
        </p:txBody>
      </p:sp>
      <p:sp>
        <p:nvSpPr>
          <p:cNvPr id="4" name="Slide Number Placeholder 3"/>
          <p:cNvSpPr>
            <a:spLocks noGrp="1"/>
          </p:cNvSpPr>
          <p:nvPr>
            <p:ph type="sldNum" sz="quarter" idx="10"/>
          </p:nvPr>
        </p:nvSpPr>
        <p:spPr/>
        <p:txBody>
          <a:bodyPr/>
          <a:lstStyle/>
          <a:p>
            <a:fld id="{7A476925-0FEF-42C6-BA45-1440DD3C165C}"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Avoid road hazards.</a:t>
            </a:r>
            <a:r>
              <a:rPr lang="en-US" sz="1800" dirty="0" smtClean="0"/>
              <a:t/>
            </a:r>
            <a:br>
              <a:rPr lang="en-US" sz="1800" dirty="0" smtClean="0"/>
            </a:br>
            <a:r>
              <a:rPr lang="en-US" sz="1800" dirty="0" smtClean="0"/>
              <a:t>Watch out for streetcar and railroad tracks. Cross them perpendicularly. Avoid parallel-slat sewer grates, utility covers, painted and/or oily pavement, gravel, and pot-holes. These are all more hazardous when wet.</a:t>
            </a:r>
          </a:p>
          <a:p>
            <a:endParaRPr 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DON'T wear headphones. DO pull over if you need to use your </a:t>
            </a:r>
            <a:r>
              <a:rPr lang="en-US" sz="1800" dirty="0" err="1" smtClean="0"/>
              <a:t>cellphone</a:t>
            </a:r>
            <a:r>
              <a:rPr lang="en-US" sz="1800" dirty="0" smtClean="0"/>
              <a:t>.</a:t>
            </a:r>
          </a:p>
          <a:p>
            <a:endParaRPr lang="en-US" sz="1800" dirty="0"/>
          </a:p>
        </p:txBody>
      </p:sp>
      <p:sp>
        <p:nvSpPr>
          <p:cNvPr id="4" name="Slide Number Placeholder 3"/>
          <p:cNvSpPr>
            <a:spLocks noGrp="1"/>
          </p:cNvSpPr>
          <p:nvPr>
            <p:ph type="sldNum" sz="quarter" idx="10"/>
          </p:nvPr>
        </p:nvSpPr>
        <p:spPr/>
        <p:txBody>
          <a:bodyPr/>
          <a:lstStyle/>
          <a:p>
            <a:fld id="{7A476925-0FEF-42C6-BA45-1440DD3C165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476925-0FEF-42C6-BA45-1440DD3C165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dirty="0" smtClean="0"/>
              <a:t>The Bay Area's 16th Annual Bike to Work Day will take place on Thursday, May 13th, 2010.</a:t>
            </a:r>
          </a:p>
          <a:p>
            <a:endParaRPr lang="en-US" dirty="0" smtClean="0"/>
          </a:p>
          <a:p>
            <a:r>
              <a:rPr lang="en-US" sz="1800" dirty="0" smtClean="0"/>
              <a:t>During Bike to Work Day, “Energizer Stations” are located along Bay Area county commute routes where bicyclists can stop for refreshments, giveaways, and bicycling information.</a:t>
            </a:r>
          </a:p>
          <a:p>
            <a:endParaRPr lang="en-US" dirty="0" smtClean="0"/>
          </a:p>
          <a:p>
            <a:r>
              <a:rPr lang="en-US" sz="1800" dirty="0" smtClean="0"/>
              <a:t>Energizer Stations will be open during morning commute hours and some will even re-open during the evening commute.</a:t>
            </a:r>
          </a:p>
          <a:p>
            <a:endParaRPr lang="en-US" dirty="0" smtClean="0"/>
          </a:p>
          <a:p>
            <a:r>
              <a:rPr lang="en-US" sz="1800" dirty="0" smtClean="0"/>
              <a:t>About 40 UCOP employees participated in last year’s Bike to Work Day.</a:t>
            </a:r>
            <a:endParaRPr lang="en-US" sz="1800" dirty="0"/>
          </a:p>
        </p:txBody>
      </p:sp>
      <p:sp>
        <p:nvSpPr>
          <p:cNvPr id="4" name="Slide Number Placeholder 3"/>
          <p:cNvSpPr>
            <a:spLocks noGrp="1"/>
          </p:cNvSpPr>
          <p:nvPr>
            <p:ph type="sldNum" sz="quarter" idx="10"/>
          </p:nvPr>
        </p:nvSpPr>
        <p:spPr/>
        <p:txBody>
          <a:bodyPr/>
          <a:lstStyle/>
          <a:p>
            <a:fld id="{7A476925-0FEF-42C6-BA45-1440DD3C165C}"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Bicycling is a low-cost mode of transportation,</a:t>
            </a:r>
            <a:r>
              <a:rPr lang="en-US" sz="1600" baseline="0" dirty="0" smtClean="0"/>
              <a:t> provides great exercise, and is environmentally friendly. Biking is an important mode of transportation on most of our UC campuses.</a:t>
            </a:r>
          </a:p>
          <a:p>
            <a:pPr marL="228600" indent="-228600">
              <a:buFont typeface="Arial" pitchFamily="34" charset="0"/>
              <a:buNone/>
            </a:pPr>
            <a:endParaRPr lang="en-US" sz="1600" baseline="0" dirty="0" smtClean="0"/>
          </a:p>
          <a:p>
            <a:pPr marL="228600" indent="-228600">
              <a:buFont typeface="Arial" pitchFamily="34" charset="0"/>
              <a:buChar char="•"/>
            </a:pPr>
            <a:r>
              <a:rPr lang="en-US" sz="1600" baseline="0" dirty="0" smtClean="0"/>
              <a:t>Commuting to and from work by bicycle is less expensive than riding public transportation or driving.</a:t>
            </a:r>
          </a:p>
          <a:p>
            <a:pPr marL="228600" indent="-228600">
              <a:buFont typeface="Arial" pitchFamily="34" charset="0"/>
              <a:buChar char="•"/>
            </a:pPr>
            <a:r>
              <a:rPr lang="en-US" sz="1600" baseline="0" dirty="0" smtClean="0"/>
              <a:t>Biking is a low-impact cardiovascular workout. Biking can help you lose weight, reduce stress, and lessen your risk of heart disease.</a:t>
            </a:r>
          </a:p>
          <a:p>
            <a:pPr marL="228600" indent="-228600">
              <a:buFont typeface="Arial" pitchFamily="34" charset="0"/>
              <a:buChar char="•"/>
            </a:pPr>
            <a:r>
              <a:rPr lang="en-US" sz="1600" baseline="0" dirty="0" smtClean="0"/>
              <a:t>Riding a bike helps reduce air pollution and traffic congestion.</a:t>
            </a:r>
          </a:p>
          <a:p>
            <a:pPr marL="228600" indent="-228600">
              <a:buFont typeface="Arial" pitchFamily="34" charset="0"/>
              <a:buNone/>
            </a:pPr>
            <a:endParaRPr lang="en-US" sz="1600" baseline="0" dirty="0" smtClean="0"/>
          </a:p>
          <a:p>
            <a:pPr marL="228600" indent="-228600">
              <a:buFont typeface="Arial" pitchFamily="34" charset="0"/>
              <a:buNone/>
            </a:pPr>
            <a:r>
              <a:rPr lang="en-US" sz="1600" dirty="0" smtClean="0"/>
              <a:t>Dedicated</a:t>
            </a:r>
            <a:r>
              <a:rPr lang="en-US" sz="1600" baseline="0" dirty="0" smtClean="0"/>
              <a:t> bike lanes are becoming more and more common, making bike commuting easier than ever. That said, </a:t>
            </a:r>
          </a:p>
          <a:p>
            <a:pPr marL="228600" indent="-228600">
              <a:buFont typeface="Arial" pitchFamily="34" charset="0"/>
              <a:buNone/>
            </a:pPr>
            <a:r>
              <a:rPr lang="en-US" sz="1600" baseline="0" dirty="0" smtClean="0"/>
              <a:t>it’s important to observe some rules to ensure a safe ride. </a:t>
            </a:r>
            <a:endParaRPr lang="en-US" sz="1600" dirty="0" smtClean="0"/>
          </a:p>
        </p:txBody>
      </p:sp>
      <p:sp>
        <p:nvSpPr>
          <p:cNvPr id="4" name="Slide Number Placeholder 3"/>
          <p:cNvSpPr>
            <a:spLocks noGrp="1"/>
          </p:cNvSpPr>
          <p:nvPr>
            <p:ph type="sldNum" sz="quarter" idx="10"/>
          </p:nvPr>
        </p:nvSpPr>
        <p:spPr/>
        <p:txBody>
          <a:bodyPr/>
          <a:lstStyle/>
          <a:p>
            <a:fld id="{7A476925-0FEF-42C6-BA45-1440DD3C165C}"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Bicyclists and bicycle passengers under 18 years old are required to wear helmets meeting specified standards </a:t>
            </a:r>
          </a:p>
          <a:p>
            <a:r>
              <a:rPr lang="en-US" sz="1600" dirty="0" smtClean="0"/>
              <a:t>(ANSI Z 90.4 Bicycle Helmet Standard, SNELL or The American Society for Testing Materials ASTM F-1447 Standard) </a:t>
            </a:r>
          </a:p>
          <a:p>
            <a:r>
              <a:rPr lang="en-US" sz="1600" dirty="0" smtClean="0"/>
              <a:t>that are conspicuously labeled with those standards. </a:t>
            </a:r>
          </a:p>
          <a:p>
            <a:endParaRPr lang="en-US" sz="1600" dirty="0" smtClean="0"/>
          </a:p>
          <a:p>
            <a:r>
              <a:rPr lang="en-US" sz="1600" dirty="0" smtClean="0"/>
              <a:t>This also applies to a passenger in a restraining seat attached to the bicycle or in a trailer towed by the bicycle. Violations are punishable by a fine of up to $25.00. </a:t>
            </a:r>
            <a:endParaRPr lang="en-US" sz="1600" dirty="0"/>
          </a:p>
        </p:txBody>
      </p:sp>
      <p:sp>
        <p:nvSpPr>
          <p:cNvPr id="4" name="Slide Number Placeholder 3"/>
          <p:cNvSpPr>
            <a:spLocks noGrp="1"/>
          </p:cNvSpPr>
          <p:nvPr>
            <p:ph type="sldNum" sz="quarter" idx="10"/>
          </p:nvPr>
        </p:nvSpPr>
        <p:spPr/>
        <p:txBody>
          <a:bodyPr/>
          <a:lstStyle/>
          <a:p>
            <a:fld id="{7A476925-0FEF-42C6-BA45-1440DD3C165C}"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Bicycle riders on public streets have the same rights and responsibilities as automobile drivers.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Cyclists are part of the normal traffic flow and are entitled to share the road with other drivers. Like drivers, bicyclists must:</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600" dirty="0" smtClean="0"/>
              <a:t>Yield to pedestrians, </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600" dirty="0" smtClean="0"/>
              <a:t>Abide</a:t>
            </a:r>
            <a:r>
              <a:rPr lang="en-US" sz="1600" baseline="0" dirty="0" smtClean="0"/>
              <a:t> by traffic signals &amp; stop signs, and</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600" dirty="0" smtClean="0"/>
              <a:t>Ride in the direction of traffic</a:t>
            </a:r>
            <a:br>
              <a:rPr lang="en-US" sz="1600" dirty="0" smtClean="0"/>
            </a:br>
            <a:endParaRPr lang="en-US" sz="1600" dirty="0" smtClean="0"/>
          </a:p>
          <a:p>
            <a:endParaRPr lang="en-US" dirty="0"/>
          </a:p>
        </p:txBody>
      </p:sp>
      <p:sp>
        <p:nvSpPr>
          <p:cNvPr id="4" name="Slide Number Placeholder 3"/>
          <p:cNvSpPr>
            <a:spLocks noGrp="1"/>
          </p:cNvSpPr>
          <p:nvPr>
            <p:ph type="sldNum" sz="quarter" idx="10"/>
          </p:nvPr>
        </p:nvSpPr>
        <p:spPr/>
        <p:txBody>
          <a:bodyPr/>
          <a:lstStyle/>
          <a:p>
            <a:fld id="{7A476925-0FEF-42C6-BA45-1440DD3C165C}"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dirty="0" smtClean="0"/>
              <a:t>Getting “</a:t>
            </a:r>
            <a:r>
              <a:rPr lang="en-US" sz="1800" dirty="0" err="1" smtClean="0"/>
              <a:t>doored</a:t>
            </a:r>
            <a:r>
              <a:rPr lang="en-US" sz="1800" dirty="0" smtClean="0"/>
              <a:t>” – hit with a car door as it opens – is many</a:t>
            </a:r>
            <a:r>
              <a:rPr lang="en-US" sz="1800" baseline="0" dirty="0" smtClean="0"/>
              <a:t> cyclists' worst nightmare.</a:t>
            </a:r>
          </a:p>
          <a:p>
            <a:endParaRPr lang="en-US" sz="1800" baseline="0" dirty="0" smtClean="0"/>
          </a:p>
          <a:p>
            <a:r>
              <a:rPr lang="en-US" sz="1800" baseline="0" dirty="0" smtClean="0"/>
              <a:t>Please look around before opening the door of a parked car.</a:t>
            </a:r>
            <a:endParaRPr lang="en-US" sz="1800" dirty="0"/>
          </a:p>
        </p:txBody>
      </p:sp>
      <p:sp>
        <p:nvSpPr>
          <p:cNvPr id="4" name="Slide Number Placeholder 3"/>
          <p:cNvSpPr>
            <a:spLocks noGrp="1"/>
          </p:cNvSpPr>
          <p:nvPr>
            <p:ph type="sldNum" sz="quarter" idx="10"/>
          </p:nvPr>
        </p:nvSpPr>
        <p:spPr/>
        <p:txBody>
          <a:bodyPr/>
          <a:lstStyle/>
          <a:p>
            <a:fld id="{7A476925-0FEF-42C6-BA45-1440DD3C165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400" b="1" dirty="0" smtClean="0"/>
              <a:t>Use hand signals.</a:t>
            </a:r>
            <a:r>
              <a:rPr lang="en-US" sz="1400" dirty="0" smtClean="0"/>
              <a:t/>
            </a:r>
            <a:br>
              <a:rPr lang="en-US" sz="1400" dirty="0" smtClean="0"/>
            </a:br>
            <a:r>
              <a:rPr lang="en-US" sz="1400" dirty="0" smtClean="0"/>
              <a:t>Hand signals tell motorists what you intend to do. </a:t>
            </a:r>
            <a:r>
              <a:rPr lang="en-US" sz="1400" dirty="0" err="1" smtClean="0"/>
              <a:t>Signalling</a:t>
            </a:r>
            <a:r>
              <a:rPr lang="en-US" sz="1400" dirty="0" smtClean="0"/>
              <a:t> is a matter of law, of courtesy, and of self-protection.</a:t>
            </a:r>
          </a:p>
          <a:p>
            <a:r>
              <a:rPr lang="en-US" sz="1400" dirty="0" smtClean="0"/>
              <a:t>All required signals are given as follows:</a:t>
            </a:r>
            <a:br>
              <a:rPr lang="en-US" sz="1400" dirty="0" smtClean="0"/>
            </a:br>
            <a:r>
              <a:rPr lang="en-US" sz="1400" dirty="0" smtClean="0"/>
              <a:t/>
            </a:r>
            <a:br>
              <a:rPr lang="en-US" sz="1400" dirty="0" smtClean="0"/>
            </a:br>
            <a:r>
              <a:rPr lang="en-US" sz="1400" dirty="0" smtClean="0"/>
              <a:t>a) Left turn: left hand and arm extended horizontally beyond the side of the bicycle;</a:t>
            </a:r>
            <a:br>
              <a:rPr lang="en-US" sz="1400" dirty="0" smtClean="0"/>
            </a:br>
            <a:r>
              <a:rPr lang="en-US" sz="1400" dirty="0" smtClean="0"/>
              <a:t/>
            </a:r>
            <a:br>
              <a:rPr lang="en-US" sz="1400" dirty="0" smtClean="0"/>
            </a:br>
            <a:r>
              <a:rPr lang="en-US" sz="1400" dirty="0" smtClean="0"/>
              <a:t>b) Right turn: two </a:t>
            </a:r>
            <a:r>
              <a:rPr lang="en-US" sz="1400" dirty="0" err="1" smtClean="0"/>
              <a:t>signalling</a:t>
            </a:r>
            <a:r>
              <a:rPr lang="en-US" sz="1400" dirty="0" smtClean="0"/>
              <a:t> methods exist, including left hand and arm extended upward beyond the side of the bicycle, or right hand and arm extended horizontally. While signaling with the right hand is more widely understood, braking may be more difficult with this method.</a:t>
            </a:r>
            <a:br>
              <a:rPr lang="en-US" sz="1400" dirty="0" smtClean="0"/>
            </a:br>
            <a:r>
              <a:rPr lang="en-US" sz="1400" dirty="0" smtClean="0"/>
              <a:t/>
            </a:r>
            <a:br>
              <a:rPr lang="en-US" sz="1400" dirty="0" smtClean="0"/>
            </a:br>
            <a:r>
              <a:rPr lang="en-US" sz="1400" dirty="0" smtClean="0"/>
              <a:t>c) Stop or sudden decrease of speed: left hand and arm extended downward beyond the side of the bicycle.</a:t>
            </a:r>
          </a:p>
          <a:p>
            <a:endParaRPr lang="en-US" sz="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Keep both hands ready to brake.</a:t>
            </a:r>
            <a:r>
              <a:rPr lang="en-US" sz="1400" dirty="0" smtClean="0"/>
              <a:t/>
            </a:r>
            <a:br>
              <a:rPr lang="en-US" sz="1400" dirty="0" smtClean="0"/>
            </a:br>
            <a:r>
              <a:rPr lang="en-US" sz="1400" dirty="0" smtClean="0"/>
              <a:t>You may not stop in time if you brake one-handed. Allow extra distance for stopping in the rain and heavy fog, since brakes are less efficient when wet.</a:t>
            </a:r>
          </a:p>
          <a:p>
            <a:endParaRPr lang="en-US" dirty="0"/>
          </a:p>
        </p:txBody>
      </p:sp>
      <p:sp>
        <p:nvSpPr>
          <p:cNvPr id="4" name="Slide Number Placeholder 3"/>
          <p:cNvSpPr>
            <a:spLocks noGrp="1"/>
          </p:cNvSpPr>
          <p:nvPr>
            <p:ph type="sldNum" sz="quarter" idx="10"/>
          </p:nvPr>
        </p:nvSpPr>
        <p:spPr/>
        <p:txBody>
          <a:bodyPr/>
          <a:lstStyle/>
          <a:p>
            <a:fld id="{7A476925-0FEF-42C6-BA45-1440DD3C165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Be sure your bike is adjusted to fit you properly. </a:t>
            </a:r>
          </a:p>
          <a:p>
            <a:endParaRPr lang="en-US" sz="1600" dirty="0" smtClean="0"/>
          </a:p>
          <a:p>
            <a:r>
              <a:rPr lang="en-US" sz="1600" dirty="0" smtClean="0"/>
              <a:t>For safety and efficiency, outfit it with: </a:t>
            </a:r>
          </a:p>
          <a:p>
            <a:pPr>
              <a:buFont typeface="Arial" pitchFamily="34" charset="0"/>
              <a:buChar char="•"/>
            </a:pPr>
            <a:endParaRPr lang="en-US" sz="1600" dirty="0" smtClean="0"/>
          </a:p>
          <a:p>
            <a:pPr>
              <a:buFont typeface="Arial" pitchFamily="34" charset="0"/>
              <a:buChar char="•"/>
            </a:pPr>
            <a:r>
              <a:rPr lang="en-US" sz="1600" dirty="0" smtClean="0"/>
              <a:t>a bell, </a:t>
            </a:r>
          </a:p>
          <a:p>
            <a:pPr>
              <a:buFont typeface="Arial" pitchFamily="34" charset="0"/>
              <a:buChar char="•"/>
            </a:pPr>
            <a:r>
              <a:rPr lang="en-US" sz="1600" dirty="0" smtClean="0"/>
              <a:t>rear-view mirror, </a:t>
            </a:r>
          </a:p>
          <a:p>
            <a:pPr>
              <a:buFont typeface="Arial" pitchFamily="34" charset="0"/>
              <a:buChar char="•"/>
            </a:pPr>
            <a:r>
              <a:rPr lang="en-US" sz="1600" dirty="0" smtClean="0"/>
              <a:t>rack or basket (or wear a back-pack) </a:t>
            </a:r>
          </a:p>
          <a:p>
            <a:pPr>
              <a:buFont typeface="Arial" pitchFamily="34" charset="0"/>
              <a:buChar char="•"/>
            </a:pPr>
            <a:r>
              <a:rPr lang="en-US" sz="1600" dirty="0" smtClean="0"/>
              <a:t>lights and reflector (Mandatory</a:t>
            </a:r>
            <a:r>
              <a:rPr lang="en-US" sz="1600" baseline="0" dirty="0" smtClean="0"/>
              <a:t> if riding at night) </a:t>
            </a:r>
          </a:p>
          <a:p>
            <a:pPr>
              <a:buFont typeface="Arial" pitchFamily="34" charset="0"/>
              <a:buChar char="•"/>
            </a:pPr>
            <a:r>
              <a:rPr lang="en-US" sz="1600" dirty="0" smtClean="0"/>
              <a:t>a water bottle (because it’s easy to get dehydrated), </a:t>
            </a:r>
          </a:p>
          <a:p>
            <a:pPr>
              <a:buFont typeface="Arial" pitchFamily="34" charset="0"/>
              <a:buChar char="•"/>
            </a:pPr>
            <a:r>
              <a:rPr lang="en-US" sz="1600" dirty="0" smtClean="0"/>
              <a:t>bike pump and patch kit </a:t>
            </a:r>
          </a:p>
          <a:p>
            <a:pPr>
              <a:buFont typeface="Arial" pitchFamily="34" charset="0"/>
              <a:buChar char="•"/>
            </a:pPr>
            <a:r>
              <a:rPr lang="en-US" sz="1600" dirty="0" smtClean="0"/>
              <a:t>A</a:t>
            </a:r>
            <a:r>
              <a:rPr lang="en-US" sz="1600" baseline="0" dirty="0" smtClean="0"/>
              <a:t> bike lock (because bike theft is rampant)</a:t>
            </a:r>
            <a:endParaRPr lang="en-US" sz="1600" dirty="0" smtClean="0"/>
          </a:p>
        </p:txBody>
      </p:sp>
      <p:sp>
        <p:nvSpPr>
          <p:cNvPr id="4" name="Slide Number Placeholder 3"/>
          <p:cNvSpPr>
            <a:spLocks noGrp="1"/>
          </p:cNvSpPr>
          <p:nvPr>
            <p:ph type="sldNum" sz="quarter" idx="10"/>
          </p:nvPr>
        </p:nvSpPr>
        <p:spPr/>
        <p:txBody>
          <a:bodyPr/>
          <a:lstStyle/>
          <a:p>
            <a:fld id="{7A476925-0FEF-42C6-BA45-1440DD3C165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Bicycling at night</a:t>
            </a:r>
            <a:r>
              <a:rPr lang="en-US" dirty="0" smtClean="0"/>
              <a:t/>
            </a:r>
            <a:br>
              <a:rPr lang="en-US" dirty="0" smtClean="0"/>
            </a:br>
            <a:r>
              <a:rPr lang="en-US" sz="1400" dirty="0" smtClean="0"/>
              <a:t>Bicycles operated during darkness must have the following: </a:t>
            </a:r>
          </a:p>
          <a:p>
            <a:endParaRPr lang="en-US" sz="800" dirty="0" smtClean="0"/>
          </a:p>
          <a:p>
            <a:pPr marL="228600" indent="-228600">
              <a:buFont typeface="+mj-lt"/>
              <a:buAutoNum type="arabicPeriod"/>
            </a:pPr>
            <a:r>
              <a:rPr lang="en-US" sz="1400" dirty="0" smtClean="0"/>
              <a:t>a </a:t>
            </a:r>
            <a:r>
              <a:rPr lang="en-US" sz="1400" b="1" dirty="0" smtClean="0"/>
              <a:t>white light</a:t>
            </a:r>
            <a:r>
              <a:rPr lang="en-US" sz="1400" dirty="0" smtClean="0"/>
              <a:t> that is visible from a distance of 300 feet to the front and sides of the bicycle; the light may be mounted on the bicycle or attached to the rider. </a:t>
            </a:r>
            <a:br>
              <a:rPr lang="en-US" sz="1400" dirty="0" smtClean="0"/>
            </a:br>
            <a:endParaRPr lang="en-US" sz="1400" dirty="0" smtClean="0"/>
          </a:p>
          <a:p>
            <a:pPr marL="228600" indent="-228600">
              <a:buFont typeface="+mj-lt"/>
              <a:buAutoNum type="arabicPeriod"/>
            </a:pPr>
            <a:r>
              <a:rPr lang="en-US" sz="1400" dirty="0" smtClean="0"/>
              <a:t>a </a:t>
            </a:r>
            <a:r>
              <a:rPr lang="en-US" sz="1400" b="1" dirty="0" smtClean="0"/>
              <a:t>red reflector or light</a:t>
            </a:r>
            <a:r>
              <a:rPr lang="en-US" sz="1400" dirty="0" smtClean="0"/>
              <a:t> mounted on the rear of the bicycle and visible from 500 feet to the rear of the bicycle</a:t>
            </a:r>
            <a:br>
              <a:rPr lang="en-US" sz="1400" dirty="0" smtClean="0"/>
            </a:br>
            <a:endParaRPr lang="en-US" sz="1400" dirty="0" smtClean="0"/>
          </a:p>
          <a:p>
            <a:pPr marL="228600" indent="-228600">
              <a:buFont typeface="+mj-lt"/>
              <a:buAutoNum type="arabicPeriod"/>
            </a:pPr>
            <a:r>
              <a:rPr lang="en-US" sz="1400" dirty="0" smtClean="0"/>
              <a:t>a </a:t>
            </a:r>
            <a:r>
              <a:rPr lang="en-US" sz="1400" b="1" dirty="0" smtClean="0"/>
              <a:t>white or yellow reflector</a:t>
            </a:r>
            <a:r>
              <a:rPr lang="en-US" sz="1400" dirty="0" smtClean="0"/>
              <a:t> mounted on each pedal visible 200 feet to the front and rear of the bicycle, a white or yellow reflector on each side forward of the center of the bicycle and a white or red reflector on each side to the rear of the center of the bicycle. </a:t>
            </a:r>
            <a:br>
              <a:rPr lang="en-US" sz="1400" dirty="0" smtClean="0"/>
            </a:br>
            <a:r>
              <a:rPr lang="en-US" sz="1400" dirty="0" smtClean="0"/>
              <a:t/>
            </a:r>
            <a:br>
              <a:rPr lang="en-US" sz="1400" dirty="0" smtClean="0"/>
            </a:br>
            <a:r>
              <a:rPr lang="en-US" sz="1400" dirty="0" smtClean="0"/>
              <a:t>Bicycles equipped with </a:t>
            </a:r>
            <a:r>
              <a:rPr lang="en-US" sz="1400" dirty="0" err="1" smtClean="0"/>
              <a:t>reflectorized</a:t>
            </a:r>
            <a:r>
              <a:rPr lang="en-US" sz="1400" dirty="0" smtClean="0"/>
              <a:t> tires on the front and rear need not be equipped with side reflectors. All reflectors and </a:t>
            </a:r>
            <a:r>
              <a:rPr lang="en-US" sz="1400" dirty="0" err="1" smtClean="0"/>
              <a:t>reflectorized</a:t>
            </a:r>
            <a:r>
              <a:rPr lang="en-US" sz="1400" dirty="0" smtClean="0"/>
              <a:t> tires must meet DMV requirements. </a:t>
            </a:r>
          </a:p>
          <a:p>
            <a:endParaRPr lang="en-US" dirty="0"/>
          </a:p>
        </p:txBody>
      </p:sp>
      <p:sp>
        <p:nvSpPr>
          <p:cNvPr id="4" name="Slide Number Placeholder 3"/>
          <p:cNvSpPr>
            <a:spLocks noGrp="1"/>
          </p:cNvSpPr>
          <p:nvPr>
            <p:ph type="sldNum" sz="quarter" idx="10"/>
          </p:nvPr>
        </p:nvSpPr>
        <p:spPr/>
        <p:txBody>
          <a:bodyPr/>
          <a:lstStyle/>
          <a:p>
            <a:fld id="{7A476925-0FEF-42C6-BA45-1440DD3C165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smtClean="0"/>
              <a:t>Don’t weave between parked cars.</a:t>
            </a:r>
            <a:r>
              <a:rPr lang="en-US" dirty="0" smtClean="0"/>
              <a:t/>
            </a:r>
            <a:br>
              <a:rPr lang="en-US" dirty="0" smtClean="0"/>
            </a:br>
            <a:r>
              <a:rPr lang="en-US" dirty="0" smtClean="0"/>
              <a:t>Don’t ride out to the curb between parked cars, unless they are far apart. Motorists may not see you when you try to move back into traffic.</a:t>
            </a:r>
          </a:p>
          <a:p>
            <a:endParaRPr lang="en-US" dirty="0" smtClean="0"/>
          </a:p>
          <a:p>
            <a:r>
              <a:rPr lang="en-US" b="1" dirty="0" smtClean="0"/>
              <a:t>Passing on the right</a:t>
            </a:r>
            <a:r>
              <a:rPr lang="en-US" dirty="0" smtClean="0"/>
              <a:t/>
            </a:r>
            <a:br>
              <a:rPr lang="en-US" dirty="0" smtClean="0"/>
            </a:br>
            <a:r>
              <a:rPr lang="en-US" dirty="0" smtClean="0"/>
              <a:t>Be careful. Motorists may not look for or see a bicycle passing on the right.</a:t>
            </a:r>
            <a:br>
              <a:rPr lang="en-US" dirty="0" smtClean="0"/>
            </a:br>
            <a:r>
              <a:rPr lang="en-US" b="0" dirty="0" smtClean="0"/>
              <a:t/>
            </a:r>
            <a:br>
              <a:rPr lang="en-US" b="0" dirty="0" smtClean="0"/>
            </a:br>
            <a:r>
              <a:rPr lang="en-US" b="0" dirty="0" smtClean="0"/>
              <a:t>Don’t be bereft, pass on the left</a:t>
            </a:r>
            <a:r>
              <a:rPr lang="en-US" b="1" dirty="0" smtClean="0"/>
              <a:t/>
            </a:r>
            <a:br>
              <a:rPr lang="en-US" b="1" dirty="0" smtClean="0"/>
            </a:br>
            <a:r>
              <a:rPr lang="en-US" dirty="0" smtClean="0"/>
              <a:t>Cyclists can legally move left to turn left, to pass a parked or moving vehicle or another bicycle, or to make a turn, avoid debris, an animal, or other hazards. Cyclists may ride near the left curb or edge of a one-way street. </a:t>
            </a:r>
          </a:p>
          <a:p>
            <a:endParaRPr lang="en-US" dirty="0" smtClean="0"/>
          </a:p>
          <a:p>
            <a:r>
              <a:rPr lang="en-US" b="1" dirty="0" smtClean="0"/>
              <a:t>Follow lane markings.</a:t>
            </a:r>
            <a:r>
              <a:rPr lang="en-US" dirty="0" smtClean="0"/>
              <a:t/>
            </a:r>
            <a:br>
              <a:rPr lang="en-US" dirty="0" smtClean="0"/>
            </a:br>
            <a:r>
              <a:rPr lang="en-US" dirty="0" smtClean="0"/>
              <a:t>Cyclists make left and right turns in the same way that drivers do, using the same turn lanes.</a:t>
            </a:r>
            <a:br>
              <a:rPr lang="en-US" dirty="0" smtClean="0"/>
            </a:br>
            <a:endParaRPr lang="en-US" dirty="0" smtClean="0"/>
          </a:p>
          <a:p>
            <a:r>
              <a:rPr lang="en-US" dirty="0" smtClean="0"/>
              <a:t>A cyclist turning left should use a left-turn lane. </a:t>
            </a:r>
          </a:p>
          <a:p>
            <a:endParaRPr lang="en-US" dirty="0" smtClean="0"/>
          </a:p>
          <a:p>
            <a:r>
              <a:rPr lang="en-US" dirty="0" smtClean="0"/>
              <a:t>A cyclist traveling straight ahead should use a through traffic lane rather than ride next to the curb and block traffic making right turns. </a:t>
            </a:r>
          </a:p>
          <a:p>
            <a:endParaRPr lang="en-US" dirty="0" smtClean="0"/>
          </a:p>
          <a:p>
            <a:r>
              <a:rPr lang="en-US" dirty="0" smtClean="0"/>
              <a:t>Don’t turn left from the right lane. </a:t>
            </a:r>
          </a:p>
          <a:p>
            <a:endParaRPr lang="en-US" dirty="0" smtClean="0"/>
          </a:p>
          <a:p>
            <a:r>
              <a:rPr lang="en-US" b="1" dirty="0" smtClean="0"/>
              <a:t>Choose the best way to turn left.</a:t>
            </a:r>
            <a:r>
              <a:rPr lang="en-US" dirty="0" smtClean="0"/>
              <a:t/>
            </a:r>
            <a:br>
              <a:rPr lang="en-US" dirty="0" smtClean="0"/>
            </a:br>
            <a:r>
              <a:rPr lang="en-US" dirty="0" smtClean="0"/>
              <a:t>There are two ways to make a left turn:</a:t>
            </a:r>
            <a:br>
              <a:rPr lang="en-US" dirty="0" smtClean="0"/>
            </a:br>
            <a:endParaRPr lang="en-US" dirty="0" smtClean="0"/>
          </a:p>
          <a:p>
            <a:r>
              <a:rPr lang="en-US" dirty="0" smtClean="0"/>
              <a:t>Like an auto. Signal, move into the left lane, and turn left. </a:t>
            </a:r>
          </a:p>
          <a:p>
            <a:endParaRPr lang="en-US" dirty="0" smtClean="0"/>
          </a:p>
          <a:p>
            <a:r>
              <a:rPr lang="en-US" dirty="0" smtClean="0"/>
              <a:t>Like a pedestrian. If you are within a designated crosswalk, dismount and walk your bike across.</a:t>
            </a:r>
          </a:p>
        </p:txBody>
      </p:sp>
      <p:sp>
        <p:nvSpPr>
          <p:cNvPr id="4" name="Slide Number Placeholder 3"/>
          <p:cNvSpPr>
            <a:spLocks noGrp="1"/>
          </p:cNvSpPr>
          <p:nvPr>
            <p:ph type="sldNum" sz="quarter" idx="10"/>
          </p:nvPr>
        </p:nvSpPr>
        <p:spPr/>
        <p:txBody>
          <a:bodyPr/>
          <a:lstStyle/>
          <a:p>
            <a:fld id="{7A476925-0FEF-42C6-BA45-1440DD3C165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FD10FD-D133-4D9B-A44A-AFD23C255536}"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FD10FD-D133-4D9B-A44A-AFD23C255536}"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FD10FD-D133-4D9B-A44A-AFD23C255536}"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FD10FD-D133-4D9B-A44A-AFD23C255536}"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FD10FD-D133-4D9B-A44A-AFD23C255536}" type="datetimeFigureOut">
              <a:rPr lang="en-US" smtClean="0"/>
              <a:pPr/>
              <a:t>5/3/2010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FD10FD-D133-4D9B-A44A-AFD23C255536}" type="datetimeFigureOut">
              <a:rPr lang="en-US" smtClean="0"/>
              <a:pPr/>
              <a:t>5/3/2010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FD10FD-D133-4D9B-A44A-AFD23C255536}" type="datetimeFigureOut">
              <a:rPr lang="en-US" smtClean="0"/>
              <a:pPr/>
              <a:t>5/3/2010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FD10FD-D133-4D9B-A44A-AFD23C255536}" type="datetimeFigureOut">
              <a:rPr lang="en-US" smtClean="0"/>
              <a:pPr/>
              <a:t>5/3/2010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D10FD-D133-4D9B-A44A-AFD23C255536}" type="datetimeFigureOut">
              <a:rPr lang="en-US" smtClean="0"/>
              <a:pPr/>
              <a:t>5/3/2010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D10FD-D133-4D9B-A44A-AFD23C255536}" type="datetimeFigureOut">
              <a:rPr lang="en-US" smtClean="0"/>
              <a:pPr/>
              <a:t>5/3/2010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D10FD-D133-4D9B-A44A-AFD23C255536}" type="datetimeFigureOut">
              <a:rPr lang="en-US" smtClean="0"/>
              <a:pPr/>
              <a:t>5/3/2010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7F3615-D78C-49F2-B268-E896955407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FD10FD-D133-4D9B-A44A-AFD23C255536}" type="datetimeFigureOut">
              <a:rPr lang="en-US" smtClean="0"/>
              <a:pPr/>
              <a:t>5/3/2010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7F3615-D78C-49F2-B268-E896955407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gif"/><Relationship Id="rId5" Type="http://schemas.openxmlformats.org/officeDocument/2006/relationships/image" Target="../media/image14.gif"/><Relationship Id="rId4" Type="http://schemas.openxmlformats.org/officeDocument/2006/relationships/image" Target="../media/image13.gif"/></Relationships>
</file>

<file path=ppt/slides/_rels/slide11.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3.xml.rels><?xml version="1.0" encoding="UTF-8" standalone="yes"?>
<Relationships xmlns="http://schemas.openxmlformats.org/package/2006/relationships"><Relationship Id="rId8" Type="http://schemas.openxmlformats.org/officeDocument/2006/relationships/hyperlink" Target="http://bicycling.511.org/traffic.htm" TargetMode="External"/><Relationship Id="rId3" Type="http://schemas.openxmlformats.org/officeDocument/2006/relationships/image" Target="../media/image20.jpeg"/><Relationship Id="rId7" Type="http://schemas.openxmlformats.org/officeDocument/2006/relationships/hyperlink" Target="http://www.leginfo.ca.gov/cgi-bin/displaycode?section=veh&amp;group=21001-22000&amp;file=21200-2121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ebbc.org/" TargetMode="External"/><Relationship Id="rId5" Type="http://schemas.openxmlformats.org/officeDocument/2006/relationships/hyperlink" Target="http://www.sfbike.org/" TargetMode="External"/><Relationship Id="rId4" Type="http://schemas.openxmlformats.org/officeDocument/2006/relationships/hyperlink" Target="http://bicycling.511.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Ahg6qcgoay4&amp;feature=player_embedde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dirty="0" smtClean="0"/>
              <a:t>Bicycle Safety</a:t>
            </a:r>
            <a:endParaRPr lang="en-US" dirty="0"/>
          </a:p>
        </p:txBody>
      </p:sp>
      <p:sp>
        <p:nvSpPr>
          <p:cNvPr id="3" name="Subtitle 2"/>
          <p:cNvSpPr>
            <a:spLocks noGrp="1"/>
          </p:cNvSpPr>
          <p:nvPr>
            <p:ph type="subTitle" idx="1"/>
          </p:nvPr>
        </p:nvSpPr>
        <p:spPr>
          <a:xfrm>
            <a:off x="1371600" y="4876800"/>
            <a:ext cx="6400800" cy="1752600"/>
          </a:xfrm>
        </p:spPr>
        <p:txBody>
          <a:bodyPr/>
          <a:lstStyle/>
          <a:p>
            <a:r>
              <a:rPr lang="en-US" dirty="0" smtClean="0"/>
              <a:t>UCOP Safety Training</a:t>
            </a:r>
          </a:p>
          <a:p>
            <a:r>
              <a:rPr lang="en-US" dirty="0" smtClean="0"/>
              <a:t>May 2010</a:t>
            </a:r>
            <a:endParaRPr lang="en-US" dirty="0"/>
          </a:p>
        </p:txBody>
      </p:sp>
      <p:pic>
        <p:nvPicPr>
          <p:cNvPr id="20486" name="Picture 6" descr="http://www.clker.com/cliparts/a/0/d/8/11949895831299748599watch_for_bicycles_sign_01.svg.hi.png"/>
          <p:cNvPicPr>
            <a:picLocks noChangeAspect="1" noChangeArrowheads="1"/>
          </p:cNvPicPr>
          <p:nvPr/>
        </p:nvPicPr>
        <p:blipFill>
          <a:blip r:embed="rId2" cstate="print"/>
          <a:srcRect/>
          <a:stretch>
            <a:fillRect/>
          </a:stretch>
        </p:blipFill>
        <p:spPr bwMode="auto">
          <a:xfrm>
            <a:off x="2895600" y="1524000"/>
            <a:ext cx="3352800" cy="3352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couple dos and don’ts</a:t>
            </a:r>
            <a:endParaRPr lang="en-US" dirty="0"/>
          </a:p>
        </p:txBody>
      </p:sp>
      <p:pic>
        <p:nvPicPr>
          <p:cNvPr id="26626" name="Picture 2" descr="Don't weave between parked cars"/>
          <p:cNvPicPr>
            <a:picLocks noChangeAspect="1" noChangeArrowheads="1"/>
          </p:cNvPicPr>
          <p:nvPr/>
        </p:nvPicPr>
        <p:blipFill>
          <a:blip r:embed="rId3" cstate="print"/>
          <a:srcRect/>
          <a:stretch>
            <a:fillRect/>
          </a:stretch>
        </p:blipFill>
        <p:spPr bwMode="auto">
          <a:xfrm>
            <a:off x="457200" y="2286000"/>
            <a:ext cx="1905000" cy="1905000"/>
          </a:xfrm>
          <a:prstGeom prst="rect">
            <a:avLst/>
          </a:prstGeom>
          <a:noFill/>
        </p:spPr>
      </p:pic>
      <p:pic>
        <p:nvPicPr>
          <p:cNvPr id="26628" name="Picture 4" descr="Follow lane markings"/>
          <p:cNvPicPr>
            <a:picLocks noChangeAspect="1" noChangeArrowheads="1"/>
          </p:cNvPicPr>
          <p:nvPr/>
        </p:nvPicPr>
        <p:blipFill>
          <a:blip r:embed="rId4" cstate="print"/>
          <a:srcRect/>
          <a:stretch>
            <a:fillRect/>
          </a:stretch>
        </p:blipFill>
        <p:spPr bwMode="auto">
          <a:xfrm>
            <a:off x="4953000" y="2286000"/>
            <a:ext cx="1905000" cy="1905000"/>
          </a:xfrm>
          <a:prstGeom prst="rect">
            <a:avLst/>
          </a:prstGeom>
          <a:noFill/>
        </p:spPr>
      </p:pic>
      <p:pic>
        <p:nvPicPr>
          <p:cNvPr id="26630" name="Picture 6" descr="Choose the best way to turn left"/>
          <p:cNvPicPr>
            <a:picLocks noChangeAspect="1" noChangeArrowheads="1"/>
          </p:cNvPicPr>
          <p:nvPr/>
        </p:nvPicPr>
        <p:blipFill>
          <a:blip r:embed="rId5" cstate="print"/>
          <a:srcRect/>
          <a:stretch>
            <a:fillRect/>
          </a:stretch>
        </p:blipFill>
        <p:spPr bwMode="auto">
          <a:xfrm>
            <a:off x="4953000" y="4648200"/>
            <a:ext cx="1905000" cy="1905000"/>
          </a:xfrm>
          <a:prstGeom prst="rect">
            <a:avLst/>
          </a:prstGeom>
          <a:noFill/>
        </p:spPr>
      </p:pic>
      <p:pic>
        <p:nvPicPr>
          <p:cNvPr id="26632" name="Picture 8" descr="Passing on the right can be hazardous"/>
          <p:cNvPicPr>
            <a:picLocks noChangeAspect="1" noChangeArrowheads="1"/>
          </p:cNvPicPr>
          <p:nvPr/>
        </p:nvPicPr>
        <p:blipFill>
          <a:blip r:embed="rId6" cstate="print"/>
          <a:srcRect/>
          <a:stretch>
            <a:fillRect/>
          </a:stretch>
        </p:blipFill>
        <p:spPr bwMode="auto">
          <a:xfrm>
            <a:off x="457200" y="4648200"/>
            <a:ext cx="1905000" cy="1905000"/>
          </a:xfrm>
          <a:prstGeom prst="rect">
            <a:avLst/>
          </a:prstGeom>
          <a:noFill/>
        </p:spPr>
      </p:pic>
      <p:sp>
        <p:nvSpPr>
          <p:cNvPr id="8" name="TextBox 7"/>
          <p:cNvSpPr txBox="1"/>
          <p:nvPr/>
        </p:nvSpPr>
        <p:spPr>
          <a:xfrm>
            <a:off x="2438400" y="2340114"/>
            <a:ext cx="1905000" cy="1015663"/>
          </a:xfrm>
          <a:prstGeom prst="rect">
            <a:avLst/>
          </a:prstGeom>
          <a:noFill/>
        </p:spPr>
        <p:txBody>
          <a:bodyPr wrap="square" rtlCol="0">
            <a:spAutoFit/>
          </a:bodyPr>
          <a:lstStyle/>
          <a:p>
            <a:r>
              <a:rPr lang="en-US" sz="2000" b="1" dirty="0" smtClean="0"/>
              <a:t>Don’t:</a:t>
            </a:r>
            <a:r>
              <a:rPr lang="en-US" sz="2000" dirty="0" smtClean="0"/>
              <a:t> weave between parked cars</a:t>
            </a:r>
            <a:endParaRPr lang="en-US" sz="2000" dirty="0"/>
          </a:p>
        </p:txBody>
      </p:sp>
      <p:sp>
        <p:nvSpPr>
          <p:cNvPr id="9" name="TextBox 8"/>
          <p:cNvSpPr txBox="1"/>
          <p:nvPr/>
        </p:nvSpPr>
        <p:spPr>
          <a:xfrm>
            <a:off x="2438400" y="4626114"/>
            <a:ext cx="1905000" cy="1015663"/>
          </a:xfrm>
          <a:prstGeom prst="rect">
            <a:avLst/>
          </a:prstGeom>
          <a:noFill/>
        </p:spPr>
        <p:txBody>
          <a:bodyPr wrap="square" rtlCol="0">
            <a:spAutoFit/>
          </a:bodyPr>
          <a:lstStyle/>
          <a:p>
            <a:r>
              <a:rPr lang="en-US" sz="2000" b="1" dirty="0" smtClean="0"/>
              <a:t>Don’t:</a:t>
            </a:r>
            <a:r>
              <a:rPr lang="en-US" sz="2000" dirty="0" smtClean="0"/>
              <a:t> pass on the right at intersections</a:t>
            </a:r>
            <a:endParaRPr lang="en-US" sz="2000" dirty="0"/>
          </a:p>
        </p:txBody>
      </p:sp>
      <p:sp>
        <p:nvSpPr>
          <p:cNvPr id="10" name="TextBox 9"/>
          <p:cNvSpPr txBox="1"/>
          <p:nvPr/>
        </p:nvSpPr>
        <p:spPr>
          <a:xfrm>
            <a:off x="6934200" y="2337137"/>
            <a:ext cx="1905000" cy="1015663"/>
          </a:xfrm>
          <a:prstGeom prst="rect">
            <a:avLst/>
          </a:prstGeom>
          <a:noFill/>
        </p:spPr>
        <p:txBody>
          <a:bodyPr wrap="square" rtlCol="0">
            <a:spAutoFit/>
          </a:bodyPr>
          <a:lstStyle/>
          <a:p>
            <a:r>
              <a:rPr lang="en-US" sz="2000" b="1" dirty="0" smtClean="0"/>
              <a:t>Do:</a:t>
            </a:r>
            <a:r>
              <a:rPr lang="en-US" sz="2000" dirty="0" smtClean="0"/>
              <a:t> Follow lane markings at all times</a:t>
            </a:r>
            <a:endParaRPr lang="en-US" sz="2000" dirty="0"/>
          </a:p>
        </p:txBody>
      </p:sp>
      <p:sp>
        <p:nvSpPr>
          <p:cNvPr id="11" name="TextBox 10"/>
          <p:cNvSpPr txBox="1"/>
          <p:nvPr/>
        </p:nvSpPr>
        <p:spPr>
          <a:xfrm>
            <a:off x="7010400" y="4648200"/>
            <a:ext cx="1905000" cy="1323439"/>
          </a:xfrm>
          <a:prstGeom prst="rect">
            <a:avLst/>
          </a:prstGeom>
          <a:noFill/>
        </p:spPr>
        <p:txBody>
          <a:bodyPr wrap="square" rtlCol="0">
            <a:spAutoFit/>
          </a:bodyPr>
          <a:lstStyle/>
          <a:p>
            <a:r>
              <a:rPr lang="en-US" sz="2000" b="1" dirty="0" smtClean="0"/>
              <a:t>Do:</a:t>
            </a:r>
            <a:r>
              <a:rPr lang="en-US" sz="2000" dirty="0" smtClean="0"/>
              <a:t> Choose the best way to make a left-hand turn</a:t>
            </a:r>
            <a:endParaRPr lang="en-US" sz="2000" dirty="0"/>
          </a:p>
        </p:txBody>
      </p:sp>
      <p:sp>
        <p:nvSpPr>
          <p:cNvPr id="13" name="TextBox 12"/>
          <p:cNvSpPr txBox="1"/>
          <p:nvPr/>
        </p:nvSpPr>
        <p:spPr>
          <a:xfrm>
            <a:off x="457200" y="1371600"/>
            <a:ext cx="1905000" cy="830997"/>
          </a:xfrm>
          <a:prstGeom prst="rect">
            <a:avLst/>
          </a:prstGeom>
          <a:noFill/>
        </p:spPr>
        <p:txBody>
          <a:bodyPr wrap="square" rtlCol="0">
            <a:spAutoFit/>
          </a:bodyPr>
          <a:lstStyle/>
          <a:p>
            <a:pPr algn="ctr"/>
            <a:r>
              <a:rPr lang="en-US" sz="4800" dirty="0" smtClean="0">
                <a:solidFill>
                  <a:srgbClr val="FF0000"/>
                </a:solidFill>
              </a:rPr>
              <a:t>DON’T</a:t>
            </a:r>
            <a:endParaRPr lang="en-US" sz="4800" dirty="0">
              <a:solidFill>
                <a:srgbClr val="FF0000"/>
              </a:solidFill>
            </a:endParaRPr>
          </a:p>
        </p:txBody>
      </p:sp>
      <p:sp>
        <p:nvSpPr>
          <p:cNvPr id="14" name="TextBox 13"/>
          <p:cNvSpPr txBox="1"/>
          <p:nvPr/>
        </p:nvSpPr>
        <p:spPr>
          <a:xfrm>
            <a:off x="4953000" y="1371600"/>
            <a:ext cx="1905000" cy="830997"/>
          </a:xfrm>
          <a:prstGeom prst="rect">
            <a:avLst/>
          </a:prstGeom>
          <a:noFill/>
        </p:spPr>
        <p:txBody>
          <a:bodyPr wrap="square" rtlCol="0">
            <a:spAutoFit/>
          </a:bodyPr>
          <a:lstStyle/>
          <a:p>
            <a:pPr algn="ctr"/>
            <a:r>
              <a:rPr lang="en-US" sz="4800" dirty="0" smtClean="0">
                <a:solidFill>
                  <a:schemeClr val="tx2"/>
                </a:solidFill>
              </a:rPr>
              <a:t>DO</a:t>
            </a:r>
            <a:endParaRPr lang="en-US" sz="4800" dirty="0">
              <a:solidFill>
                <a:schemeClr val="tx2"/>
              </a:solidFill>
            </a:endParaRPr>
          </a:p>
        </p:txBody>
      </p:sp>
      <p:cxnSp>
        <p:nvCxnSpPr>
          <p:cNvPr id="15" name="Straight Connector 14"/>
          <p:cNvCxnSpPr/>
          <p:nvPr/>
        </p:nvCxnSpPr>
        <p:spPr>
          <a:xfrm rot="5400000">
            <a:off x="2286000" y="4114800"/>
            <a:ext cx="441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alert, stay alive</a:t>
            </a:r>
            <a:endParaRPr lang="en-US" dirty="0"/>
          </a:p>
        </p:txBody>
      </p:sp>
      <p:pic>
        <p:nvPicPr>
          <p:cNvPr id="29698" name="Picture 2" descr="Avoid road hazards"/>
          <p:cNvPicPr>
            <a:picLocks noChangeAspect="1" noChangeArrowheads="1"/>
          </p:cNvPicPr>
          <p:nvPr/>
        </p:nvPicPr>
        <p:blipFill>
          <a:blip r:embed="rId3" cstate="print"/>
          <a:srcRect/>
          <a:stretch>
            <a:fillRect/>
          </a:stretch>
        </p:blipFill>
        <p:spPr bwMode="auto">
          <a:xfrm>
            <a:off x="5105400" y="1600200"/>
            <a:ext cx="3124200" cy="3155445"/>
          </a:xfrm>
          <a:prstGeom prst="rect">
            <a:avLst/>
          </a:prstGeom>
          <a:noFill/>
        </p:spPr>
      </p:pic>
      <p:pic>
        <p:nvPicPr>
          <p:cNvPr id="29700" name="Picture 4" descr="http://www.iphonesavior.com/images/2008/01/08/ipod_road_safety.jpg"/>
          <p:cNvPicPr>
            <a:picLocks noChangeAspect="1" noChangeArrowheads="1"/>
          </p:cNvPicPr>
          <p:nvPr/>
        </p:nvPicPr>
        <p:blipFill>
          <a:blip r:embed="rId4" cstate="print"/>
          <a:srcRect t="14808" r="38606"/>
          <a:stretch>
            <a:fillRect/>
          </a:stretch>
        </p:blipFill>
        <p:spPr bwMode="auto">
          <a:xfrm>
            <a:off x="838200" y="1600200"/>
            <a:ext cx="3200400" cy="3161967"/>
          </a:xfrm>
          <a:prstGeom prst="rect">
            <a:avLst/>
          </a:prstGeom>
          <a:noFill/>
        </p:spPr>
      </p:pic>
      <p:sp>
        <p:nvSpPr>
          <p:cNvPr id="7" name="TextBox 6"/>
          <p:cNvSpPr txBox="1"/>
          <p:nvPr/>
        </p:nvSpPr>
        <p:spPr>
          <a:xfrm>
            <a:off x="762000" y="4842808"/>
            <a:ext cx="3429000" cy="2123658"/>
          </a:xfrm>
          <a:prstGeom prst="rect">
            <a:avLst/>
          </a:prstGeom>
          <a:noFill/>
        </p:spPr>
        <p:txBody>
          <a:bodyPr wrap="square" rtlCol="0">
            <a:spAutoFit/>
          </a:bodyPr>
          <a:lstStyle/>
          <a:p>
            <a:pPr marL="457200" indent="-457200">
              <a:buFont typeface="Arial" pitchFamily="34" charset="0"/>
              <a:buChar char="•"/>
            </a:pPr>
            <a:r>
              <a:rPr lang="en-US" sz="2400" dirty="0" smtClean="0"/>
              <a:t>Don’t wear headphones. </a:t>
            </a:r>
          </a:p>
          <a:p>
            <a:endParaRPr lang="en-US" sz="1200" dirty="0"/>
          </a:p>
          <a:p>
            <a:pPr marL="457200" indent="-457200">
              <a:buFont typeface="Arial" pitchFamily="34" charset="0"/>
              <a:buChar char="•"/>
            </a:pPr>
            <a:r>
              <a:rPr lang="en-US" sz="2400" dirty="0" smtClean="0"/>
              <a:t>Pull over to use your cell phone.</a:t>
            </a:r>
          </a:p>
          <a:p>
            <a:endParaRPr lang="en-US" sz="2400" dirty="0"/>
          </a:p>
        </p:txBody>
      </p:sp>
      <p:sp>
        <p:nvSpPr>
          <p:cNvPr id="8" name="Rectangle 7"/>
          <p:cNvSpPr/>
          <p:nvPr/>
        </p:nvSpPr>
        <p:spPr>
          <a:xfrm>
            <a:off x="5029200" y="4876800"/>
            <a:ext cx="3200400" cy="1384995"/>
          </a:xfrm>
          <a:prstGeom prst="rect">
            <a:avLst/>
          </a:prstGeom>
        </p:spPr>
        <p:txBody>
          <a:bodyPr wrap="square">
            <a:spAutoFit/>
          </a:bodyPr>
          <a:lstStyle/>
          <a:p>
            <a:pPr marL="457200" indent="-457200">
              <a:buFont typeface="Arial" pitchFamily="34" charset="0"/>
              <a:buChar char="•"/>
            </a:pPr>
            <a:r>
              <a:rPr lang="en-US" sz="2400" dirty="0" smtClean="0"/>
              <a:t>Avoid road hazards.</a:t>
            </a:r>
          </a:p>
          <a:p>
            <a:endParaRPr lang="en-US" sz="1200" dirty="0"/>
          </a:p>
          <a:p>
            <a:pPr marL="457200" indent="-457200">
              <a:buFont typeface="Arial" pitchFamily="34" charset="0"/>
              <a:buChar char="•"/>
            </a:pPr>
            <a:r>
              <a:rPr lang="en-US" sz="2400" dirty="0" smtClean="0"/>
              <a:t>Cross tracks perpendicularly</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Bike commuting at UCOP</a:t>
            </a:r>
            <a:endParaRPr lang="en-US" dirty="0"/>
          </a:p>
        </p:txBody>
      </p:sp>
      <p:sp>
        <p:nvSpPr>
          <p:cNvPr id="4" name="TextBox 3"/>
          <p:cNvSpPr txBox="1"/>
          <p:nvPr/>
        </p:nvSpPr>
        <p:spPr>
          <a:xfrm>
            <a:off x="304800" y="1524000"/>
            <a:ext cx="4114800" cy="3970318"/>
          </a:xfrm>
          <a:prstGeom prst="rect">
            <a:avLst/>
          </a:prstGeom>
          <a:noFill/>
        </p:spPr>
        <p:txBody>
          <a:bodyPr wrap="square" rtlCol="0">
            <a:spAutoFit/>
          </a:bodyPr>
          <a:lstStyle/>
          <a:p>
            <a:r>
              <a:rPr lang="en-US" sz="2400" dirty="0" smtClean="0"/>
              <a:t>Secure bike parking available at the Franklin and Kaiser Buildings</a:t>
            </a:r>
          </a:p>
          <a:p>
            <a:pPr marL="342900" indent="-342900"/>
            <a:endParaRPr lang="en-US" sz="2400" dirty="0" smtClean="0"/>
          </a:p>
          <a:p>
            <a:pPr marL="342900" indent="-342900">
              <a:buFont typeface="Arial" pitchFamily="34" charset="0"/>
              <a:buChar char="•"/>
            </a:pPr>
            <a:r>
              <a:rPr lang="en-US" sz="2000" dirty="0" smtClean="0"/>
              <a:t>Contact Building Services Work Management Center (510-287-3344) to gain access </a:t>
            </a:r>
          </a:p>
          <a:p>
            <a:pPr marL="342900" indent="-342900"/>
            <a:endParaRPr lang="en-US" sz="2400" dirty="0" smtClean="0"/>
          </a:p>
          <a:p>
            <a:pPr marL="342900" indent="-342900"/>
            <a:r>
              <a:rPr lang="en-US" sz="2400" dirty="0" smtClean="0"/>
              <a:t>Showers and changing facilities</a:t>
            </a:r>
          </a:p>
          <a:p>
            <a:pPr marL="342900" indent="-342900"/>
            <a:r>
              <a:rPr lang="en-US" sz="2400" dirty="0" smtClean="0"/>
              <a:t>are available on the ninth </a:t>
            </a:r>
          </a:p>
          <a:p>
            <a:pPr marL="342900" indent="-342900"/>
            <a:r>
              <a:rPr lang="en-US" sz="2400" dirty="0" smtClean="0"/>
              <a:t>floor of the Franklin Building</a:t>
            </a:r>
            <a:endParaRPr lang="en-US" sz="2400" dirty="0"/>
          </a:p>
        </p:txBody>
      </p:sp>
      <p:pic>
        <p:nvPicPr>
          <p:cNvPr id="34818" name="Picture 2" descr="http://www.universityofcalifornia.edu/news/2007/ucfranklinbuilding.jpg"/>
          <p:cNvPicPr>
            <a:picLocks noChangeAspect="1" noChangeArrowheads="1"/>
          </p:cNvPicPr>
          <p:nvPr/>
        </p:nvPicPr>
        <p:blipFill>
          <a:blip r:embed="rId3" cstate="print"/>
          <a:srcRect/>
          <a:stretch>
            <a:fillRect/>
          </a:stretch>
        </p:blipFill>
        <p:spPr bwMode="auto">
          <a:xfrm>
            <a:off x="4876800" y="1422654"/>
            <a:ext cx="3276600" cy="2178939"/>
          </a:xfrm>
          <a:prstGeom prst="rect">
            <a:avLst/>
          </a:prstGeom>
          <a:noFill/>
        </p:spPr>
      </p:pic>
      <p:pic>
        <p:nvPicPr>
          <p:cNvPr id="34820" name="Picture 4" descr="http://montgomerycapitalpartners.com/img/properties/kaiser_center.jpg"/>
          <p:cNvPicPr>
            <a:picLocks noChangeAspect="1" noChangeArrowheads="1"/>
          </p:cNvPicPr>
          <p:nvPr/>
        </p:nvPicPr>
        <p:blipFill>
          <a:blip r:embed="rId4" cstate="print"/>
          <a:srcRect/>
          <a:stretch>
            <a:fillRect/>
          </a:stretch>
        </p:blipFill>
        <p:spPr bwMode="auto">
          <a:xfrm>
            <a:off x="4876800" y="3886200"/>
            <a:ext cx="3276600" cy="229362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pic>
        <p:nvPicPr>
          <p:cNvPr id="35842" name="Picture 2" descr="http://www.ebbc.org/?q=system/files/blog_files/node_4584_user_51_BTWD10_logo.jpg"/>
          <p:cNvPicPr>
            <a:picLocks noChangeAspect="1" noChangeArrowheads="1"/>
          </p:cNvPicPr>
          <p:nvPr/>
        </p:nvPicPr>
        <p:blipFill>
          <a:blip r:embed="rId3" cstate="print"/>
          <a:srcRect/>
          <a:stretch>
            <a:fillRect/>
          </a:stretch>
        </p:blipFill>
        <p:spPr bwMode="auto">
          <a:xfrm>
            <a:off x="4495800" y="1600200"/>
            <a:ext cx="4356100" cy="3081709"/>
          </a:xfrm>
          <a:prstGeom prst="rect">
            <a:avLst/>
          </a:prstGeom>
          <a:noFill/>
        </p:spPr>
      </p:pic>
      <p:sp>
        <p:nvSpPr>
          <p:cNvPr id="5" name="TextBox 4"/>
          <p:cNvSpPr txBox="1"/>
          <p:nvPr/>
        </p:nvSpPr>
        <p:spPr>
          <a:xfrm>
            <a:off x="457200" y="1378327"/>
            <a:ext cx="3733800" cy="4031873"/>
          </a:xfrm>
          <a:prstGeom prst="rect">
            <a:avLst/>
          </a:prstGeom>
          <a:noFill/>
        </p:spPr>
        <p:txBody>
          <a:bodyPr wrap="square" rtlCol="0">
            <a:spAutoFit/>
          </a:bodyPr>
          <a:lstStyle/>
          <a:p>
            <a:pPr marL="457200" indent="-457200">
              <a:buFont typeface="Arial" pitchFamily="34" charset="0"/>
              <a:buChar char="•"/>
            </a:pPr>
            <a:r>
              <a:rPr lang="en-US" sz="2400" dirty="0" smtClean="0"/>
              <a:t>For more information on bike routes in the Bay Area and bike safety: </a:t>
            </a:r>
          </a:p>
          <a:p>
            <a:pPr marL="457200" indent="-457200">
              <a:buFont typeface="Arial" pitchFamily="34" charset="0"/>
              <a:buChar char="•"/>
            </a:pPr>
            <a:endParaRPr lang="en-US" sz="1000" dirty="0" smtClean="0">
              <a:hlinkClick r:id="rId4"/>
            </a:endParaRPr>
          </a:p>
          <a:p>
            <a:pPr marL="457200" indent="-457200">
              <a:buFont typeface="Arial" pitchFamily="34" charset="0"/>
              <a:buChar char="•"/>
            </a:pPr>
            <a:r>
              <a:rPr lang="en-US" sz="2400" dirty="0" smtClean="0">
                <a:hlinkClick r:id="rId4"/>
              </a:rPr>
              <a:t>http://bicycling.511.org/</a:t>
            </a:r>
            <a:endParaRPr lang="en-US" sz="2400" dirty="0" smtClean="0"/>
          </a:p>
          <a:p>
            <a:pPr marL="457200" indent="-457200">
              <a:buFont typeface="Arial" pitchFamily="34" charset="0"/>
              <a:buChar char="•"/>
            </a:pPr>
            <a:endParaRPr lang="en-US" sz="1000" dirty="0" smtClean="0">
              <a:hlinkClick r:id="rId5"/>
            </a:endParaRPr>
          </a:p>
          <a:p>
            <a:pPr marL="457200" indent="-457200">
              <a:buFont typeface="Arial" pitchFamily="34" charset="0"/>
              <a:buChar char="•"/>
            </a:pPr>
            <a:r>
              <a:rPr lang="en-US" sz="2400" dirty="0" smtClean="0">
                <a:hlinkClick r:id="rId5"/>
              </a:rPr>
              <a:t>http://www.sfbike.org/</a:t>
            </a:r>
            <a:r>
              <a:rPr lang="en-US" sz="2400" dirty="0" smtClean="0"/>
              <a:t> </a:t>
            </a:r>
          </a:p>
          <a:p>
            <a:pPr marL="457200" indent="-457200">
              <a:buFont typeface="Arial" pitchFamily="34" charset="0"/>
              <a:buChar char="•"/>
            </a:pPr>
            <a:endParaRPr lang="en-US" sz="1000" dirty="0" smtClean="0">
              <a:hlinkClick r:id="rId6"/>
            </a:endParaRPr>
          </a:p>
          <a:p>
            <a:pPr marL="457200" indent="-457200">
              <a:buFont typeface="Arial" pitchFamily="34" charset="0"/>
              <a:buChar char="•"/>
            </a:pPr>
            <a:r>
              <a:rPr lang="en-US" sz="2400" dirty="0" smtClean="0">
                <a:hlinkClick r:id="rId6"/>
              </a:rPr>
              <a:t>http://www.ebbc.org/</a:t>
            </a:r>
            <a:r>
              <a:rPr lang="en-US" sz="2400" dirty="0" smtClean="0"/>
              <a:t> </a:t>
            </a:r>
          </a:p>
          <a:p>
            <a:pPr marL="457200" indent="-457200">
              <a:buFont typeface="Arial" pitchFamily="34" charset="0"/>
              <a:buChar char="•"/>
            </a:pPr>
            <a:endParaRPr lang="en-US" sz="1000" dirty="0" smtClean="0"/>
          </a:p>
          <a:p>
            <a:pPr marL="457200" indent="-457200">
              <a:buFont typeface="Arial" pitchFamily="34" charset="0"/>
              <a:buChar char="•"/>
            </a:pPr>
            <a:r>
              <a:rPr lang="en-US" sz="2400" dirty="0" smtClean="0">
                <a:hlinkClick r:id="rId7" tooltip="Section 21200-21212"/>
              </a:rPr>
              <a:t>Section 21200-21212</a:t>
            </a:r>
            <a:r>
              <a:rPr lang="en-US" sz="2400" dirty="0" smtClean="0"/>
              <a:t> of the California Vehicle Code (VC), </a:t>
            </a:r>
            <a:endParaRPr lang="en-US" sz="2400" dirty="0"/>
          </a:p>
        </p:txBody>
      </p:sp>
      <p:sp>
        <p:nvSpPr>
          <p:cNvPr id="6" name="TextBox 5"/>
          <p:cNvSpPr txBox="1"/>
          <p:nvPr/>
        </p:nvSpPr>
        <p:spPr>
          <a:xfrm>
            <a:off x="914400" y="5715000"/>
            <a:ext cx="7010400" cy="381000"/>
          </a:xfrm>
          <a:prstGeom prst="rect">
            <a:avLst/>
          </a:prstGeom>
          <a:noFill/>
        </p:spPr>
        <p:txBody>
          <a:bodyPr wrap="square" rtlCol="0">
            <a:spAutoFit/>
          </a:bodyPr>
          <a:lstStyle/>
          <a:p>
            <a:r>
              <a:rPr lang="en-US" dirty="0" smtClean="0"/>
              <a:t>All safety tips and diagrams are from </a:t>
            </a:r>
            <a:r>
              <a:rPr lang="en-US" dirty="0" smtClean="0">
                <a:hlinkClick r:id="rId8"/>
              </a:rPr>
              <a:t>http://bicycling.511.org/traffic.htm</a:t>
            </a:r>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715000"/>
            <a:ext cx="8001000" cy="1077218"/>
          </a:xfrm>
          <a:prstGeom prst="rect">
            <a:avLst/>
          </a:prstGeom>
        </p:spPr>
        <p:txBody>
          <a:bodyPr wrap="square">
            <a:spAutoFit/>
          </a:bodyPr>
          <a:lstStyle/>
          <a:p>
            <a:r>
              <a:rPr lang="en-US" sz="3200" dirty="0" smtClean="0">
                <a:hlinkClick r:id="rId3"/>
              </a:rPr>
              <a:t>http://www.youtube.com/watch?v=Ahg6qcgoay4&amp;feature=player_embedded</a:t>
            </a:r>
            <a:r>
              <a:rPr lang="en-US" sz="3200" dirty="0" smtClean="0"/>
              <a:t> </a:t>
            </a:r>
            <a:endParaRPr lang="en-US" sz="3200" dirty="0"/>
          </a:p>
        </p:txBody>
      </p:sp>
      <p:pic>
        <p:nvPicPr>
          <p:cNvPr id="19458" name="Picture 2" descr="NYC Bike Safety Ad Campaign"/>
          <p:cNvPicPr>
            <a:picLocks noChangeAspect="1" noChangeArrowheads="1"/>
          </p:cNvPicPr>
          <p:nvPr/>
        </p:nvPicPr>
        <p:blipFill>
          <a:blip r:embed="rId4" cstate="print"/>
          <a:srcRect/>
          <a:stretch>
            <a:fillRect/>
          </a:stretch>
        </p:blipFill>
        <p:spPr bwMode="auto">
          <a:xfrm>
            <a:off x="304800" y="152400"/>
            <a:ext cx="3883025" cy="5447129"/>
          </a:xfrm>
          <a:prstGeom prst="rect">
            <a:avLst/>
          </a:prstGeom>
          <a:noFill/>
        </p:spPr>
      </p:pic>
      <p:sp>
        <p:nvSpPr>
          <p:cNvPr id="5" name="TextBox 4"/>
          <p:cNvSpPr txBox="1"/>
          <p:nvPr/>
        </p:nvSpPr>
        <p:spPr>
          <a:xfrm>
            <a:off x="4343400" y="152400"/>
            <a:ext cx="4724400" cy="5324535"/>
          </a:xfrm>
          <a:prstGeom prst="rect">
            <a:avLst/>
          </a:prstGeom>
          <a:noFill/>
        </p:spPr>
        <p:txBody>
          <a:bodyPr wrap="square" rtlCol="0">
            <a:spAutoFit/>
          </a:bodyPr>
          <a:lstStyle/>
          <a:p>
            <a:r>
              <a:rPr lang="en-US" sz="3200" b="1" dirty="0" smtClean="0"/>
              <a:t>Can’t we all just get along?</a:t>
            </a:r>
          </a:p>
          <a:p>
            <a:pPr marL="342900" indent="-342900">
              <a:buFont typeface="Arial" pitchFamily="34" charset="0"/>
              <a:buChar char="•"/>
            </a:pPr>
            <a:endParaRPr lang="en-US" sz="2800" dirty="0" smtClean="0"/>
          </a:p>
          <a:p>
            <a:pPr marL="342900" indent="-342900">
              <a:buFont typeface="Arial" pitchFamily="34" charset="0"/>
              <a:buChar char="•"/>
            </a:pPr>
            <a:r>
              <a:rPr lang="en-US" sz="2800" dirty="0" smtClean="0"/>
              <a:t>On city streets, cyclists have the same </a:t>
            </a:r>
            <a:r>
              <a:rPr lang="en-US" sz="2800" b="1" dirty="0" smtClean="0"/>
              <a:t>rights</a:t>
            </a:r>
            <a:r>
              <a:rPr lang="en-US" sz="2800" dirty="0" smtClean="0"/>
              <a:t> and </a:t>
            </a:r>
            <a:r>
              <a:rPr lang="en-US" sz="2800" b="1" dirty="0" smtClean="0"/>
              <a:t>responsibilities</a:t>
            </a:r>
            <a:r>
              <a:rPr lang="en-US" sz="2800" dirty="0" smtClean="0"/>
              <a:t> as drivers.</a:t>
            </a:r>
          </a:p>
          <a:p>
            <a:pPr marL="342900" indent="-342900">
              <a:buFont typeface="Arial" pitchFamily="34" charset="0"/>
              <a:buChar char="•"/>
            </a:pPr>
            <a:endParaRPr lang="en-US" sz="1400" dirty="0" smtClean="0"/>
          </a:p>
          <a:p>
            <a:pPr marL="342900" indent="-342900">
              <a:buFont typeface="Arial" pitchFamily="34" charset="0"/>
              <a:buChar char="•"/>
            </a:pPr>
            <a:r>
              <a:rPr lang="en-US" sz="2800" dirty="0" smtClean="0"/>
              <a:t>In the United States, about 750 cyclists are killed in accidents every year, almost all involving automobiles</a:t>
            </a:r>
          </a:p>
          <a:p>
            <a:pPr marL="342900" indent="-342900">
              <a:buFont typeface="Arial" pitchFamily="34" charset="0"/>
              <a:buChar char="•"/>
            </a:pPr>
            <a:endParaRPr lang="en-US" sz="1400" dirty="0" smtClean="0"/>
          </a:p>
          <a:p>
            <a:pPr marL="342900" indent="-342900">
              <a:buFont typeface="Arial" pitchFamily="34" charset="0"/>
              <a:buChar char="•"/>
            </a:pPr>
            <a:r>
              <a:rPr lang="en-US" sz="2800" dirty="0" smtClean="0"/>
              <a:t>As motorists, we need to be aware of cyclists!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biking</a:t>
            </a:r>
            <a:endParaRPr lang="en-US" dirty="0"/>
          </a:p>
        </p:txBody>
      </p:sp>
      <p:pic>
        <p:nvPicPr>
          <p:cNvPr id="18434" name="Picture 2" descr="http://education.ucsb.edu/Graduate-Studies/Teacher-Education-Program/prospective-students/images/ucsb-bike-path_002.jpg"/>
          <p:cNvPicPr>
            <a:picLocks noChangeAspect="1" noChangeArrowheads="1"/>
          </p:cNvPicPr>
          <p:nvPr/>
        </p:nvPicPr>
        <p:blipFill>
          <a:blip r:embed="rId3" cstate="print"/>
          <a:srcRect/>
          <a:stretch>
            <a:fillRect/>
          </a:stretch>
        </p:blipFill>
        <p:spPr bwMode="auto">
          <a:xfrm>
            <a:off x="825500" y="1581150"/>
            <a:ext cx="3060700" cy="4591050"/>
          </a:xfrm>
          <a:prstGeom prst="rect">
            <a:avLst/>
          </a:prstGeom>
          <a:noFill/>
        </p:spPr>
      </p:pic>
      <p:sp>
        <p:nvSpPr>
          <p:cNvPr id="7" name="TextBox 6"/>
          <p:cNvSpPr txBox="1"/>
          <p:nvPr/>
        </p:nvSpPr>
        <p:spPr>
          <a:xfrm>
            <a:off x="838200" y="6172200"/>
            <a:ext cx="3048000" cy="646331"/>
          </a:xfrm>
          <a:prstGeom prst="rect">
            <a:avLst/>
          </a:prstGeom>
          <a:noFill/>
        </p:spPr>
        <p:txBody>
          <a:bodyPr wrap="square" rtlCol="0">
            <a:spAutoFit/>
          </a:bodyPr>
          <a:lstStyle/>
          <a:p>
            <a:r>
              <a:rPr lang="en-US" dirty="0" smtClean="0"/>
              <a:t>The ubiquitous cyclists of UC Santa Barbara</a:t>
            </a:r>
            <a:endParaRPr lang="en-US" dirty="0"/>
          </a:p>
        </p:txBody>
      </p:sp>
      <p:sp>
        <p:nvSpPr>
          <p:cNvPr id="9" name="TextBox 8"/>
          <p:cNvSpPr txBox="1"/>
          <p:nvPr/>
        </p:nvSpPr>
        <p:spPr>
          <a:xfrm>
            <a:off x="4114800" y="1600200"/>
            <a:ext cx="4648200" cy="4124206"/>
          </a:xfrm>
          <a:prstGeom prst="rect">
            <a:avLst/>
          </a:prstGeom>
          <a:noFill/>
        </p:spPr>
        <p:txBody>
          <a:bodyPr wrap="square" rtlCol="0">
            <a:spAutoFit/>
          </a:bodyPr>
          <a:lstStyle/>
          <a:p>
            <a:pPr marL="342900" indent="-342900"/>
            <a:r>
              <a:rPr lang="en-US" sz="3200" dirty="0" smtClean="0"/>
              <a:t>Biking is…</a:t>
            </a:r>
          </a:p>
          <a:p>
            <a:pPr marL="342900" indent="-342900"/>
            <a:endParaRPr lang="en-US" sz="1600" dirty="0" smtClean="0"/>
          </a:p>
          <a:p>
            <a:pPr marL="342900" indent="-342900">
              <a:buFont typeface="Arial" pitchFamily="34" charset="0"/>
              <a:buChar char="•"/>
            </a:pPr>
            <a:r>
              <a:rPr lang="en-US" sz="2800" dirty="0" smtClean="0"/>
              <a:t>Less expensive than driving or riding public transportation</a:t>
            </a:r>
          </a:p>
          <a:p>
            <a:pPr marL="342900" indent="-342900">
              <a:buFont typeface="Arial" pitchFamily="34" charset="0"/>
              <a:buChar char="•"/>
            </a:pPr>
            <a:endParaRPr lang="en-US" sz="2800" dirty="0" smtClean="0"/>
          </a:p>
          <a:p>
            <a:pPr marL="342900" indent="-342900">
              <a:buFont typeface="Arial" pitchFamily="34" charset="0"/>
              <a:buChar char="•"/>
            </a:pPr>
            <a:r>
              <a:rPr lang="en-US" sz="2800" dirty="0" smtClean="0"/>
              <a:t>A great work out</a:t>
            </a:r>
          </a:p>
          <a:p>
            <a:pPr marL="342900" indent="-342900">
              <a:buFont typeface="Arial" pitchFamily="34" charset="0"/>
              <a:buChar char="•"/>
            </a:pPr>
            <a:endParaRPr lang="en-US" sz="2800" dirty="0" smtClean="0"/>
          </a:p>
          <a:p>
            <a:pPr marL="342900" indent="-342900">
              <a:buFont typeface="Arial" pitchFamily="34" charset="0"/>
              <a:buChar char="•"/>
            </a:pPr>
            <a:r>
              <a:rPr lang="en-US" sz="2800" dirty="0" smtClean="0"/>
              <a:t>Great for the environment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lways ride with traffic"/>
          <p:cNvPicPr>
            <a:picLocks noChangeAspect="1" noChangeArrowheads="1"/>
          </p:cNvPicPr>
          <p:nvPr/>
        </p:nvPicPr>
        <p:blipFill>
          <a:blip r:embed="rId3" cstate="print"/>
          <a:srcRect/>
          <a:stretch>
            <a:fillRect/>
          </a:stretch>
        </p:blipFill>
        <p:spPr bwMode="auto">
          <a:xfrm>
            <a:off x="4800600" y="1600200"/>
            <a:ext cx="3733800" cy="3733800"/>
          </a:xfrm>
          <a:prstGeom prst="rect">
            <a:avLst/>
          </a:prstGeom>
          <a:noFill/>
        </p:spPr>
      </p:pic>
      <p:sp>
        <p:nvSpPr>
          <p:cNvPr id="5" name="Title 1"/>
          <p:cNvSpPr>
            <a:spLocks noGrp="1"/>
          </p:cNvSpPr>
          <p:nvPr>
            <p:ph type="title"/>
          </p:nvPr>
        </p:nvSpPr>
        <p:spPr>
          <a:xfrm>
            <a:off x="457200" y="274638"/>
            <a:ext cx="8229600" cy="1143000"/>
          </a:xfrm>
        </p:spPr>
        <p:txBody>
          <a:bodyPr/>
          <a:lstStyle/>
          <a:p>
            <a:r>
              <a:rPr lang="en-US" dirty="0" smtClean="0"/>
              <a:t>Your head is not as hard as asphalt</a:t>
            </a:r>
            <a:endParaRPr lang="en-US" dirty="0"/>
          </a:p>
        </p:txBody>
      </p:sp>
      <p:sp>
        <p:nvSpPr>
          <p:cNvPr id="6" name="TextBox 5"/>
          <p:cNvSpPr txBox="1"/>
          <p:nvPr/>
        </p:nvSpPr>
        <p:spPr>
          <a:xfrm>
            <a:off x="457200" y="1600200"/>
            <a:ext cx="4114800" cy="3785652"/>
          </a:xfrm>
          <a:prstGeom prst="rect">
            <a:avLst/>
          </a:prstGeom>
          <a:noFill/>
        </p:spPr>
        <p:txBody>
          <a:bodyPr wrap="square" rtlCol="0">
            <a:spAutoFit/>
          </a:bodyPr>
          <a:lstStyle/>
          <a:p>
            <a:pPr marL="342900" indent="-342900">
              <a:buFont typeface="Arial" pitchFamily="34" charset="0"/>
              <a:buChar char="•"/>
            </a:pPr>
            <a:r>
              <a:rPr lang="en-US" sz="2400" dirty="0" smtClean="0"/>
              <a:t>Always wear a helmet</a:t>
            </a:r>
          </a:p>
          <a:p>
            <a:endParaRPr lang="en-US" sz="2400" dirty="0"/>
          </a:p>
          <a:p>
            <a:pPr marL="342900" indent="-342900">
              <a:buFont typeface="Arial" pitchFamily="34" charset="0"/>
              <a:buChar char="•"/>
            </a:pPr>
            <a:r>
              <a:rPr lang="en-US" sz="2400" dirty="0" smtClean="0"/>
              <a:t>Bicyclists and bicycle passengers under 18 years old are required to wear helmets meeting specified standards </a:t>
            </a:r>
          </a:p>
          <a:p>
            <a:pPr marL="342900" indent="-342900">
              <a:buFont typeface="Arial" pitchFamily="34" charset="0"/>
              <a:buChar char="•"/>
            </a:pPr>
            <a:endParaRPr lang="en-US" sz="2400" dirty="0"/>
          </a:p>
          <a:p>
            <a:pPr marL="342900" indent="-342900">
              <a:buFont typeface="Arial" pitchFamily="34" charset="0"/>
              <a:buChar char="•"/>
            </a:pPr>
            <a:r>
              <a:rPr lang="en-US" sz="2400" dirty="0" smtClean="0"/>
              <a:t>Violations are punishable by a fine of up to $25.00</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4495800" cy="1143000"/>
          </a:xfrm>
        </p:spPr>
        <p:txBody>
          <a:bodyPr>
            <a:noAutofit/>
          </a:bodyPr>
          <a:lstStyle/>
          <a:p>
            <a:r>
              <a:rPr lang="en-US" sz="3600" dirty="0" smtClean="0"/>
              <a:t>Don’t follow your heart, follow the lane</a:t>
            </a:r>
            <a:endParaRPr lang="en-US" sz="3600" dirty="0"/>
          </a:p>
        </p:txBody>
      </p:sp>
      <p:pic>
        <p:nvPicPr>
          <p:cNvPr id="8194" name="Picture 2" descr="Always ride with traffic"/>
          <p:cNvPicPr>
            <a:picLocks noChangeAspect="1" noChangeArrowheads="1"/>
          </p:cNvPicPr>
          <p:nvPr/>
        </p:nvPicPr>
        <p:blipFill>
          <a:blip r:embed="rId3" cstate="print"/>
          <a:srcRect/>
          <a:stretch>
            <a:fillRect/>
          </a:stretch>
        </p:blipFill>
        <p:spPr bwMode="auto">
          <a:xfrm>
            <a:off x="762000" y="1600200"/>
            <a:ext cx="2971800" cy="2971800"/>
          </a:xfrm>
          <a:prstGeom prst="rect">
            <a:avLst/>
          </a:prstGeom>
          <a:noFill/>
        </p:spPr>
      </p:pic>
      <p:pic>
        <p:nvPicPr>
          <p:cNvPr id="8196" name="Picture 4" descr="Observe stop signs"/>
          <p:cNvPicPr>
            <a:picLocks noChangeAspect="1" noChangeArrowheads="1"/>
          </p:cNvPicPr>
          <p:nvPr/>
        </p:nvPicPr>
        <p:blipFill>
          <a:blip r:embed="rId4" cstate="print"/>
          <a:srcRect/>
          <a:stretch>
            <a:fillRect/>
          </a:stretch>
        </p:blipFill>
        <p:spPr bwMode="auto">
          <a:xfrm>
            <a:off x="5181600" y="1524000"/>
            <a:ext cx="3048000" cy="3048000"/>
          </a:xfrm>
          <a:prstGeom prst="rect">
            <a:avLst/>
          </a:prstGeom>
          <a:noFill/>
        </p:spPr>
      </p:pic>
      <p:sp>
        <p:nvSpPr>
          <p:cNvPr id="9" name="Title 1"/>
          <p:cNvSpPr txBox="1">
            <a:spLocks/>
          </p:cNvSpPr>
          <p:nvPr/>
        </p:nvSpPr>
        <p:spPr>
          <a:xfrm>
            <a:off x="4648200" y="304800"/>
            <a:ext cx="4038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…Stop</a:t>
            </a:r>
            <a:r>
              <a:rPr kumimoji="0" lang="en-US" sz="4400" b="0" i="0" u="none" strike="noStrike" kern="1200" cap="none" spc="0" normalizeH="0" noProof="0" dirty="0" smtClean="0">
                <a:ln>
                  <a:noFill/>
                </a:ln>
                <a:solidFill>
                  <a:schemeClr val="tx1"/>
                </a:solidFill>
                <a:effectLst/>
                <a:uLnTx/>
                <a:uFillTx/>
                <a:latin typeface="+mj-lt"/>
                <a:ea typeface="+mj-ea"/>
                <a:cs typeface="+mj-cs"/>
              </a:rPr>
              <a:t> signs apply to cyclists too.</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cxnSp>
        <p:nvCxnSpPr>
          <p:cNvPr id="11" name="Straight Connector 10"/>
          <p:cNvCxnSpPr/>
          <p:nvPr/>
        </p:nvCxnSpPr>
        <p:spPr>
          <a:xfrm rot="5400000">
            <a:off x="1676400" y="3429000"/>
            <a:ext cx="56388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7800" y="4800600"/>
            <a:ext cx="3200400" cy="646331"/>
          </a:xfrm>
          <a:prstGeom prst="rect">
            <a:avLst/>
          </a:prstGeom>
          <a:noFill/>
        </p:spPr>
        <p:txBody>
          <a:bodyPr wrap="square" rtlCol="0">
            <a:spAutoFit/>
          </a:bodyPr>
          <a:lstStyle/>
          <a:p>
            <a:r>
              <a:rPr lang="en-US" dirty="0" smtClean="0"/>
              <a:t>Stop signs apply to bicyclists and motorists alike.</a:t>
            </a:r>
            <a:endParaRPr lang="en-US" dirty="0"/>
          </a:p>
        </p:txBody>
      </p:sp>
      <p:sp>
        <p:nvSpPr>
          <p:cNvPr id="13" name="Rectangle 12"/>
          <p:cNvSpPr/>
          <p:nvPr/>
        </p:nvSpPr>
        <p:spPr>
          <a:xfrm>
            <a:off x="762000" y="4876800"/>
            <a:ext cx="3048000" cy="923330"/>
          </a:xfrm>
          <a:prstGeom prst="rect">
            <a:avLst/>
          </a:prstGeom>
        </p:spPr>
        <p:txBody>
          <a:bodyPr wrap="square">
            <a:spAutoFit/>
          </a:bodyPr>
          <a:lstStyle/>
          <a:p>
            <a:r>
              <a:rPr lang="en-US" dirty="0" smtClean="0"/>
              <a:t>Always ride with traffic. Never ride the wrong way down one-way streets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door me, bro!</a:t>
            </a:r>
            <a:endParaRPr lang="en-US" dirty="0"/>
          </a:p>
        </p:txBody>
      </p:sp>
      <p:pic>
        <p:nvPicPr>
          <p:cNvPr id="18434" name="Picture 2" descr="Keep clear of the door zone"/>
          <p:cNvPicPr>
            <a:picLocks noChangeAspect="1" noChangeArrowheads="1"/>
          </p:cNvPicPr>
          <p:nvPr/>
        </p:nvPicPr>
        <p:blipFill>
          <a:blip r:embed="rId3" cstate="print"/>
          <a:srcRect/>
          <a:stretch>
            <a:fillRect/>
          </a:stretch>
        </p:blipFill>
        <p:spPr bwMode="auto">
          <a:xfrm>
            <a:off x="4267200" y="1752600"/>
            <a:ext cx="4495800" cy="4495800"/>
          </a:xfrm>
          <a:prstGeom prst="rect">
            <a:avLst/>
          </a:prstGeom>
          <a:noFill/>
        </p:spPr>
      </p:pic>
      <p:sp>
        <p:nvSpPr>
          <p:cNvPr id="5" name="TextBox 4"/>
          <p:cNvSpPr txBox="1"/>
          <p:nvPr/>
        </p:nvSpPr>
        <p:spPr>
          <a:xfrm>
            <a:off x="381000" y="1724085"/>
            <a:ext cx="3581400" cy="4524315"/>
          </a:xfrm>
          <a:prstGeom prst="rect">
            <a:avLst/>
          </a:prstGeom>
          <a:noFill/>
        </p:spPr>
        <p:txBody>
          <a:bodyPr wrap="square" rtlCol="0">
            <a:spAutoFit/>
          </a:bodyPr>
          <a:lstStyle/>
          <a:p>
            <a:pPr marL="342900" indent="-342900">
              <a:buFont typeface="Arial" pitchFamily="34" charset="0"/>
              <a:buChar char="•"/>
            </a:pPr>
            <a:r>
              <a:rPr lang="en-US" sz="2400" dirty="0" smtClean="0"/>
              <a:t>Try to ride a door’s width away from parked cars. </a:t>
            </a:r>
          </a:p>
          <a:p>
            <a:endParaRPr lang="en-US" sz="2400" dirty="0"/>
          </a:p>
          <a:p>
            <a:pPr marL="342900" indent="-342900">
              <a:buFont typeface="Arial" pitchFamily="34" charset="0"/>
              <a:buChar char="•"/>
            </a:pPr>
            <a:r>
              <a:rPr lang="en-US" sz="2400" dirty="0" smtClean="0"/>
              <a:t>If you have to ride in the door zone, ride very slowly. </a:t>
            </a:r>
          </a:p>
          <a:p>
            <a:endParaRPr lang="en-US" sz="2400" dirty="0"/>
          </a:p>
          <a:p>
            <a:pPr marL="342900" indent="-342900">
              <a:buFont typeface="Arial" pitchFamily="34" charset="0"/>
              <a:buChar char="•"/>
            </a:pPr>
            <a:r>
              <a:rPr lang="en-US" sz="2400" dirty="0" smtClean="0"/>
              <a:t>Cyclists have the right to ride in a traffic lane if it is too narrow to share with a car. </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and when not to be a one-armed bandit</a:t>
            </a:r>
            <a:endParaRPr lang="en-US" dirty="0"/>
          </a:p>
        </p:txBody>
      </p:sp>
      <p:pic>
        <p:nvPicPr>
          <p:cNvPr id="20482" name="Picture 2" descr="Use hand signals"/>
          <p:cNvPicPr>
            <a:picLocks noChangeAspect="1" noChangeArrowheads="1"/>
          </p:cNvPicPr>
          <p:nvPr/>
        </p:nvPicPr>
        <p:blipFill>
          <a:blip r:embed="rId3" cstate="print"/>
          <a:srcRect/>
          <a:stretch>
            <a:fillRect/>
          </a:stretch>
        </p:blipFill>
        <p:spPr bwMode="auto">
          <a:xfrm>
            <a:off x="685800" y="1676400"/>
            <a:ext cx="3124200" cy="3124200"/>
          </a:xfrm>
          <a:prstGeom prst="rect">
            <a:avLst/>
          </a:prstGeom>
          <a:noFill/>
        </p:spPr>
      </p:pic>
      <p:cxnSp>
        <p:nvCxnSpPr>
          <p:cNvPr id="5" name="Straight Connector 4"/>
          <p:cNvCxnSpPr/>
          <p:nvPr/>
        </p:nvCxnSpPr>
        <p:spPr>
          <a:xfrm rot="5400000">
            <a:off x="2286000" y="3886200"/>
            <a:ext cx="441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62000" y="5029200"/>
            <a:ext cx="3048000" cy="1200329"/>
          </a:xfrm>
          <a:prstGeom prst="rect">
            <a:avLst/>
          </a:prstGeom>
          <a:noFill/>
        </p:spPr>
        <p:txBody>
          <a:bodyPr wrap="square" rtlCol="0">
            <a:spAutoFit/>
          </a:bodyPr>
          <a:lstStyle/>
          <a:p>
            <a:r>
              <a:rPr lang="en-US" sz="2400" dirty="0" smtClean="0"/>
              <a:t>Use hand signals to tell motorists what you intend to do.</a:t>
            </a:r>
            <a:endParaRPr lang="en-US" sz="2400" dirty="0"/>
          </a:p>
        </p:txBody>
      </p:sp>
      <p:pic>
        <p:nvPicPr>
          <p:cNvPr id="20484" name="Picture 4" descr="Keep both hands ready to brake"/>
          <p:cNvPicPr>
            <a:picLocks noChangeAspect="1" noChangeArrowheads="1"/>
          </p:cNvPicPr>
          <p:nvPr/>
        </p:nvPicPr>
        <p:blipFill>
          <a:blip r:embed="rId4" cstate="print"/>
          <a:srcRect/>
          <a:stretch>
            <a:fillRect/>
          </a:stretch>
        </p:blipFill>
        <p:spPr bwMode="auto">
          <a:xfrm>
            <a:off x="5273343" y="1676400"/>
            <a:ext cx="3108657" cy="3124200"/>
          </a:xfrm>
          <a:prstGeom prst="rect">
            <a:avLst/>
          </a:prstGeom>
          <a:noFill/>
        </p:spPr>
      </p:pic>
      <p:sp>
        <p:nvSpPr>
          <p:cNvPr id="10" name="TextBox 9"/>
          <p:cNvSpPr txBox="1"/>
          <p:nvPr/>
        </p:nvSpPr>
        <p:spPr>
          <a:xfrm>
            <a:off x="5334000" y="5029200"/>
            <a:ext cx="3048000" cy="1200329"/>
          </a:xfrm>
          <a:prstGeom prst="rect">
            <a:avLst/>
          </a:prstGeom>
          <a:noFill/>
        </p:spPr>
        <p:txBody>
          <a:bodyPr wrap="square" rtlCol="0">
            <a:spAutoFit/>
          </a:bodyPr>
          <a:lstStyle/>
          <a:p>
            <a:r>
              <a:rPr lang="en-US" sz="2400" dirty="0" smtClean="0"/>
              <a:t>Unless signaling, keep both hands ready to break</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Ride a well-equipped bike</a:t>
            </a:r>
            <a:endParaRPr lang="en-US" dirty="0"/>
          </a:p>
        </p:txBody>
      </p:sp>
      <p:pic>
        <p:nvPicPr>
          <p:cNvPr id="23554" name="Picture 2" descr="Ride a well-equipped bike"/>
          <p:cNvPicPr>
            <a:picLocks noChangeAspect="1" noChangeArrowheads="1"/>
          </p:cNvPicPr>
          <p:nvPr/>
        </p:nvPicPr>
        <p:blipFill>
          <a:blip r:embed="rId3" cstate="print"/>
          <a:srcRect/>
          <a:stretch>
            <a:fillRect/>
          </a:stretch>
        </p:blipFill>
        <p:spPr bwMode="auto">
          <a:xfrm>
            <a:off x="4876800" y="1905000"/>
            <a:ext cx="3962400" cy="3962400"/>
          </a:xfrm>
          <a:prstGeom prst="rect">
            <a:avLst/>
          </a:prstGeom>
          <a:noFill/>
        </p:spPr>
      </p:pic>
      <p:sp>
        <p:nvSpPr>
          <p:cNvPr id="7" name="TextBox 6"/>
          <p:cNvSpPr txBox="1"/>
          <p:nvPr/>
        </p:nvSpPr>
        <p:spPr>
          <a:xfrm>
            <a:off x="228600" y="1676400"/>
            <a:ext cx="4419600" cy="4401205"/>
          </a:xfrm>
          <a:prstGeom prst="rect">
            <a:avLst/>
          </a:prstGeom>
          <a:noFill/>
        </p:spPr>
        <p:txBody>
          <a:bodyPr wrap="square" rtlCol="0">
            <a:spAutoFit/>
          </a:bodyPr>
          <a:lstStyle/>
          <a:p>
            <a:r>
              <a:rPr lang="en-US" sz="2800" dirty="0" smtClean="0"/>
              <a:t>Recommended for your ride:</a:t>
            </a:r>
            <a:endParaRPr lang="en-US" sz="2800" dirty="0"/>
          </a:p>
          <a:p>
            <a:pPr marL="342900" indent="-342900"/>
            <a:endParaRPr lang="en-US" sz="2800" dirty="0" smtClean="0"/>
          </a:p>
          <a:p>
            <a:pPr marL="342900" indent="-342900">
              <a:buFont typeface="Arial" pitchFamily="34" charset="0"/>
              <a:buChar char="•"/>
            </a:pPr>
            <a:r>
              <a:rPr lang="en-US" sz="2800" dirty="0" smtClean="0"/>
              <a:t>bell, </a:t>
            </a:r>
          </a:p>
          <a:p>
            <a:pPr marL="342900" indent="-342900">
              <a:buFont typeface="Arial" pitchFamily="34" charset="0"/>
              <a:buChar char="•"/>
            </a:pPr>
            <a:r>
              <a:rPr lang="en-US" sz="2800" dirty="0" smtClean="0"/>
              <a:t>rear-view mirror, </a:t>
            </a:r>
          </a:p>
          <a:p>
            <a:pPr marL="342900" indent="-342900">
              <a:buFont typeface="Arial" pitchFamily="34" charset="0"/>
              <a:buChar char="•"/>
            </a:pPr>
            <a:r>
              <a:rPr lang="en-US" sz="2800" dirty="0" smtClean="0"/>
              <a:t>rack or basket (or backpack) </a:t>
            </a:r>
          </a:p>
          <a:p>
            <a:pPr marL="342900" indent="-342900">
              <a:buFont typeface="Arial" pitchFamily="34" charset="0"/>
              <a:buChar char="•"/>
            </a:pPr>
            <a:r>
              <a:rPr lang="en-US" sz="2800" dirty="0" smtClean="0"/>
              <a:t>lights &amp; reflector,</a:t>
            </a:r>
          </a:p>
          <a:p>
            <a:pPr marL="342900" indent="-342900">
              <a:buFont typeface="Arial" pitchFamily="34" charset="0"/>
              <a:buChar char="•"/>
            </a:pPr>
            <a:r>
              <a:rPr lang="en-US" sz="2800" dirty="0" smtClean="0"/>
              <a:t>water bottle, </a:t>
            </a:r>
          </a:p>
          <a:p>
            <a:pPr marL="342900" indent="-342900">
              <a:buFont typeface="Arial" pitchFamily="34" charset="0"/>
              <a:buChar char="•"/>
            </a:pPr>
            <a:r>
              <a:rPr lang="en-US" sz="2800" dirty="0" smtClean="0"/>
              <a:t>bike pump &amp; patch kit</a:t>
            </a:r>
          </a:p>
          <a:p>
            <a:pPr marL="342900" indent="-342900">
              <a:buFont typeface="Arial" pitchFamily="34" charset="0"/>
              <a:buChar char="•"/>
            </a:pPr>
            <a:r>
              <a:rPr lang="en-US" sz="2800" dirty="0" smtClean="0"/>
              <a:t>bike lock </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dark side of cycling</a:t>
            </a:r>
            <a:endParaRPr lang="en-US" dirty="0"/>
          </a:p>
        </p:txBody>
      </p:sp>
      <p:pic>
        <p:nvPicPr>
          <p:cNvPr id="24578" name="Picture 2" descr="Bicycling at night"/>
          <p:cNvPicPr>
            <a:picLocks noChangeAspect="1" noChangeArrowheads="1"/>
          </p:cNvPicPr>
          <p:nvPr/>
        </p:nvPicPr>
        <p:blipFill>
          <a:blip r:embed="rId3" cstate="print"/>
          <a:srcRect/>
          <a:stretch>
            <a:fillRect/>
          </a:stretch>
        </p:blipFill>
        <p:spPr bwMode="auto">
          <a:xfrm>
            <a:off x="4191000" y="1676400"/>
            <a:ext cx="4648200" cy="4648200"/>
          </a:xfrm>
          <a:prstGeom prst="rect">
            <a:avLst/>
          </a:prstGeom>
          <a:noFill/>
        </p:spPr>
      </p:pic>
      <p:sp>
        <p:nvSpPr>
          <p:cNvPr id="7" name="TextBox 6"/>
          <p:cNvSpPr txBox="1"/>
          <p:nvPr/>
        </p:nvSpPr>
        <p:spPr>
          <a:xfrm>
            <a:off x="228600" y="1866305"/>
            <a:ext cx="3810000" cy="3631763"/>
          </a:xfrm>
          <a:prstGeom prst="rect">
            <a:avLst/>
          </a:prstGeom>
          <a:noFill/>
        </p:spPr>
        <p:txBody>
          <a:bodyPr wrap="square" rtlCol="0">
            <a:spAutoFit/>
          </a:bodyPr>
          <a:lstStyle/>
          <a:p>
            <a:r>
              <a:rPr lang="en-US" sz="2800" dirty="0" smtClean="0"/>
              <a:t>Required for night riding:</a:t>
            </a:r>
            <a:br>
              <a:rPr lang="en-US" sz="2800" dirty="0" smtClean="0"/>
            </a:br>
            <a:endParaRPr lang="en-US" sz="2400" dirty="0"/>
          </a:p>
          <a:p>
            <a:pPr marL="342900" indent="-342900">
              <a:buFont typeface="Arial" pitchFamily="34" charset="0"/>
              <a:buChar char="•"/>
            </a:pPr>
            <a:r>
              <a:rPr lang="en-US" sz="2400" dirty="0" smtClean="0"/>
              <a:t>A forward facing white light</a:t>
            </a:r>
          </a:p>
          <a:p>
            <a:pPr marL="342900" indent="-342900">
              <a:buFont typeface="Arial" pitchFamily="34" charset="0"/>
              <a:buChar char="•"/>
            </a:pPr>
            <a:endParaRPr lang="en-US" sz="2400" dirty="0" smtClean="0"/>
          </a:p>
          <a:p>
            <a:pPr marL="342900" indent="-342900">
              <a:buFont typeface="Arial" pitchFamily="34" charset="0"/>
              <a:buChar char="•"/>
            </a:pPr>
            <a:r>
              <a:rPr lang="en-US" sz="2400" dirty="0" smtClean="0"/>
              <a:t>A backward facing red reflector or light </a:t>
            </a:r>
          </a:p>
          <a:p>
            <a:pPr marL="342900" indent="-342900">
              <a:buFont typeface="Arial" pitchFamily="34" charset="0"/>
              <a:buChar char="•"/>
            </a:pPr>
            <a:endParaRPr lang="en-US" sz="1000" dirty="0"/>
          </a:p>
          <a:p>
            <a:pPr marL="342900" indent="-342900">
              <a:buFont typeface="Arial" pitchFamily="34" charset="0"/>
              <a:buChar char="•"/>
            </a:pPr>
            <a:r>
              <a:rPr lang="en-US" sz="2400" dirty="0" smtClean="0"/>
              <a:t>White or yellow reflectors on pedals and bike frame</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1000</Words>
  <Application>Microsoft Office PowerPoint</Application>
  <PresentationFormat>On-screen Show (4:3)</PresentationFormat>
  <Paragraphs>173</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Bicycle Safety</vt:lpstr>
      <vt:lpstr>Slide 2</vt:lpstr>
      <vt:lpstr>Benefits of biking</vt:lpstr>
      <vt:lpstr>Your head is not as hard as asphalt</vt:lpstr>
      <vt:lpstr>Don’t follow your heart, follow the lane</vt:lpstr>
      <vt:lpstr>Don’t door me, bro!</vt:lpstr>
      <vt:lpstr>When and when not to be a one-armed bandit</vt:lpstr>
      <vt:lpstr>Ride a well-equipped bike</vt:lpstr>
      <vt:lpstr>The dark side of cycling</vt:lpstr>
      <vt:lpstr>A couple dos and don’ts</vt:lpstr>
      <vt:lpstr>Stay alert, stay alive</vt:lpstr>
      <vt:lpstr>Bike commuting at UCOP</vt:lpstr>
      <vt:lpstr>Resources</vt:lpstr>
    </vt:vector>
  </TitlesOfParts>
  <Company>UCOP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acoghlan</dc:creator>
  <cp:lastModifiedBy>lwong</cp:lastModifiedBy>
  <cp:revision>28</cp:revision>
  <dcterms:created xsi:type="dcterms:W3CDTF">2010-04-22T19:15:48Z</dcterms:created>
  <dcterms:modified xsi:type="dcterms:W3CDTF">2010-05-03T20:42:00Z</dcterms:modified>
</cp:coreProperties>
</file>