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67" r:id="rId4"/>
    <p:sldId id="258" r:id="rId5"/>
    <p:sldId id="259" r:id="rId6"/>
    <p:sldId id="260" r:id="rId7"/>
    <p:sldId id="261" r:id="rId8"/>
    <p:sldId id="262" r:id="rId9"/>
    <p:sldId id="263"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86723" autoAdjust="0"/>
  </p:normalViewPr>
  <p:slideViewPr>
    <p:cSldViewPr>
      <p:cViewPr varScale="1">
        <p:scale>
          <a:sx n="51" d="100"/>
          <a:sy n="51" d="100"/>
        </p:scale>
        <p:origin x="-1656" y="-96"/>
      </p:cViewPr>
      <p:guideLst>
        <p:guide orient="horz" pos="2160"/>
        <p:guide pos="2880"/>
      </p:guideLst>
    </p:cSldViewPr>
  </p:slideViewPr>
  <p:notesTextViewPr>
    <p:cViewPr>
      <p:scale>
        <a:sx n="100" d="100"/>
        <a:sy n="100" d="100"/>
      </p:scale>
      <p:origin x="0" y="0"/>
    </p:cViewPr>
  </p:notesTextViewPr>
  <p:notesViewPr>
    <p:cSldViewPr>
      <p:cViewPr>
        <p:scale>
          <a:sx n="200" d="100"/>
          <a:sy n="200" d="100"/>
        </p:scale>
        <p:origin x="720" y="907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vmlDrawing" Target="../drawings/vmlDrawing2.v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E72BE8A-6A64-45AA-B4CA-ADA621BC1EEE}" type="datetimeFigureOut">
              <a:rPr lang="en-US" smtClean="0"/>
              <a:pPr/>
              <a:t>11/2/2010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UCOP October 2010 Safety Meeting</a:t>
            </a:r>
          </a:p>
          <a:p>
            <a:r>
              <a:rPr lang="en-US" dirty="0" smtClean="0"/>
              <a:t>Bed Bugs</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C46E98E-260E-4436-A3CA-0AF5B904DD68}" type="slidenum">
              <a:rPr lang="en-US" smtClean="0"/>
              <a:pPr/>
              <a:t>‹#›</a:t>
            </a:fld>
            <a:endParaRPr lang="en-US"/>
          </a:p>
        </p:txBody>
      </p:sp>
      <p:graphicFrame>
        <p:nvGraphicFramePr>
          <p:cNvPr id="14338" name="Object 2"/>
          <p:cNvGraphicFramePr>
            <a:graphicFrameLocks noChangeAspect="1"/>
          </p:cNvGraphicFramePr>
          <p:nvPr/>
        </p:nvGraphicFramePr>
        <p:xfrm>
          <a:off x="150920" y="0"/>
          <a:ext cx="709153" cy="480960"/>
        </p:xfrm>
        <a:graphic>
          <a:graphicData uri="http://schemas.openxmlformats.org/presentationml/2006/ole">
            <p:oleObj spid="_x0000_s14338" name="Acrobat Document" r:id="rId3" imgW="1953000" imgH="1332000" progId="AcroExch.Document.7">
              <p:embed/>
            </p:oleObj>
          </a:graphicData>
        </a:graphic>
      </p:graphicFrame>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vmlDrawing" Target="../drawings/vmlDrawing1.v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4144F04-9940-4698-95D5-CADD5F758187}" type="datetimeFigureOut">
              <a:rPr lang="en-US" smtClean="0"/>
              <a:pPr/>
              <a:t>11/2/2010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UCOP October 2010 Safety Meeting</a:t>
            </a:r>
          </a:p>
          <a:p>
            <a:r>
              <a:rPr lang="en-US" dirty="0" smtClean="0"/>
              <a:t>Bed Bugs</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1FAF0FB-3DF9-4C6A-8846-34B65D8A7E21}" type="slidenum">
              <a:rPr lang="en-US" smtClean="0"/>
              <a:pPr/>
              <a:t>‹#›</a:t>
            </a:fld>
            <a:endParaRPr lang="en-US"/>
          </a:p>
        </p:txBody>
      </p:sp>
      <p:graphicFrame>
        <p:nvGraphicFramePr>
          <p:cNvPr id="1026" name="Object 2"/>
          <p:cNvGraphicFramePr>
            <a:graphicFrameLocks noChangeAspect="1"/>
          </p:cNvGraphicFramePr>
          <p:nvPr/>
        </p:nvGraphicFramePr>
        <p:xfrm>
          <a:off x="150920" y="0"/>
          <a:ext cx="709153" cy="480960"/>
        </p:xfrm>
        <a:graphic>
          <a:graphicData uri="http://schemas.openxmlformats.org/presentationml/2006/ole">
            <p:oleObj spid="_x0000_s1026" name="Acrobat Document" r:id="rId3" imgW="1953000" imgH="1332000" progId="AcroExch.Document.7">
              <p:embed/>
            </p:oleObj>
          </a:graphicData>
        </a:graphic>
      </p:graphicFrame>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For this month’s safety meeting topic we will be discussing bed bugs.  Recently, there has been many reported infestations of these pests in well-known hotels, university dormitory rooms</a:t>
            </a:r>
            <a:r>
              <a:rPr lang="en-US" sz="1600" baseline="0" dirty="0" smtClean="0"/>
              <a:t> and student cooperative housing</a:t>
            </a:r>
            <a:r>
              <a:rPr lang="en-US" sz="1600" dirty="0" smtClean="0"/>
              <a:t> .  As a reminder of safety during your travels, we will be discussing some tips and pointers to keep in mind about bed bugs.</a:t>
            </a:r>
            <a:endParaRPr lang="en-US" sz="1600"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Don’t think that just because you stay at a 5 star hotel, bed bugs aren’t going to be a problem.  Recently, there have been many reports of bed bugs at even the most prestigious, and high rated hotels.   </a:t>
            </a:r>
          </a:p>
          <a:p>
            <a:r>
              <a:rPr lang="en-US" sz="1600" dirty="0" smtClean="0"/>
              <a:t>http://www.nbcnewyork.com/news/local-beat/Guest-Says-She--104483874.html  </a:t>
            </a:r>
          </a:p>
          <a:p>
            <a:endParaRPr lang="en-US" sz="1600" dirty="0" smtClean="0"/>
          </a:p>
          <a:p>
            <a:r>
              <a:rPr lang="en-US" sz="1600" dirty="0" smtClean="0"/>
              <a:t>So remember to check your hotel out before you even book it! </a:t>
            </a:r>
          </a:p>
          <a:p>
            <a:r>
              <a:rPr lang="en-US" sz="1600" dirty="0" smtClean="0"/>
              <a:t>www.bedbugregistry.com </a:t>
            </a:r>
          </a:p>
          <a:p>
            <a:endParaRPr lang="en-US" sz="1600" dirty="0" smtClean="0"/>
          </a:p>
          <a:p>
            <a:endParaRPr lang="en-US" sz="160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New York City’s </a:t>
            </a:r>
            <a:r>
              <a:rPr lang="en-US" sz="1600" dirty="0" err="1" smtClean="0"/>
              <a:t>Niketown</a:t>
            </a:r>
            <a:r>
              <a:rPr lang="en-US" sz="1600" dirty="0" smtClean="0"/>
              <a:t> store and one of our UCOP Risk Managers were the latest victims of bed bugs!  There has been a widespread epidemic of bed bug infestation causing businesses to have to temporarily close down and increased paranoia in travelers.  The tips given in this presentation will help to decrease your chances of being the next victim and carrying these pests home with you.</a:t>
            </a:r>
          </a:p>
        </p:txBody>
      </p:sp>
      <p:sp>
        <p:nvSpPr>
          <p:cNvPr id="4" name="Slide Number Placeholder 3"/>
          <p:cNvSpPr>
            <a:spLocks noGrp="1"/>
          </p:cNvSpPr>
          <p:nvPr>
            <p:ph type="sldNum" sz="quarter" idx="10"/>
          </p:nvPr>
        </p:nvSpPr>
        <p:spPr/>
        <p:txBody>
          <a:bodyPr/>
          <a:lstStyle/>
          <a:p>
            <a:fld id="{41FAF0FB-3DF9-4C6A-8846-34B65D8A7E21}" type="slidenum">
              <a:rPr lang="en-US" smtClean="0"/>
              <a:pPr/>
              <a:t>2</a:t>
            </a:fld>
            <a:endParaRPr lang="en-US"/>
          </a:p>
        </p:txBody>
      </p:sp>
      <p:sp>
        <p:nvSpPr>
          <p:cNvPr id="5" name="Rectangle 4"/>
          <p:cNvSpPr/>
          <p:nvPr/>
        </p:nvSpPr>
        <p:spPr>
          <a:xfrm>
            <a:off x="1752600" y="4178840"/>
            <a:ext cx="3505200" cy="375488"/>
          </a:xfrm>
          <a:prstGeom prst="rect">
            <a:avLst/>
          </a:prstGeom>
        </p:spPr>
        <p:txBody>
          <a:bodyPr lIns="93177" tIns="46589" rIns="93177" bIns="46589">
            <a:spAutoFit/>
          </a:bodyPr>
          <a:lstStyle/>
          <a:p>
            <a:endParaRPr lang="en-US" dirty="0"/>
          </a:p>
        </p:txBody>
      </p:sp>
      <p:sp>
        <p:nvSpPr>
          <p:cNvPr id="6" name="Footer Placeholder 5"/>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This epidemic is very prevalent, so take extra precaution before even going on a trip.  Check your hotel at bedbugregistry.com.  This is a free, public database of user-submitted bed bug reports from across the U.S. and Canada.  It was founded in 2006, and has since then collected about 20,000 reports covering 12,000 locations.</a:t>
            </a:r>
            <a:endParaRPr lang="en-US" sz="1600"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Since bed bugs like to rest where you like to rest, make sure one of the first steps you take when you get to hotel room is to check the bed you will be sleeping on. If there are any bed bugs, you would be able to spot them by checking the seams of the mattress and near the headboards. Bed bugs are hard to detect because they have excellent abilities to squeeze into cracks and crevices, so they often go unnoticed.  They tend to move away from light and go deeper into crevices if disturbed, so if they make their way into your mattress it may be too late!  Make sure that your mattress doesn’t have too many rips and tears, because bed bugs will go into the mattress if they can find a way in.</a:t>
            </a:r>
            <a:endParaRPr lang="en-US" sz="1600"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You might ask, what am I looking for when I look for bed bugs, what do these bed bugs look like?</a:t>
            </a:r>
            <a:r>
              <a:rPr lang="en-US" sz="1600" dirty="0"/>
              <a:t> </a:t>
            </a:r>
            <a:r>
              <a:rPr lang="en-US" sz="1600" dirty="0" smtClean="0"/>
              <a:t> They are oval, flattening, brown, and wingless pests.  They are approximately 1/4 to 3/8 inches long (5-9mm).  They look very similar to a wood tick.  Young bed bugs are even smaller (1/16 inch or 1.6mm) and are usually colorless.  First signs that these bugs are around are the cast skins and fecal spots they leave on the beds.  If you see these spots around, you can probably suspect to find a couple bed bugs in the proximity.</a:t>
            </a:r>
          </a:p>
        </p:txBody>
      </p:sp>
      <p:sp>
        <p:nvSpPr>
          <p:cNvPr id="4" name="Slide Number Placeholder 3"/>
          <p:cNvSpPr>
            <a:spLocks noGrp="1"/>
          </p:cNvSpPr>
          <p:nvPr>
            <p:ph type="sldNum" sz="quarter" idx="10"/>
          </p:nvPr>
        </p:nvSpPr>
        <p:spPr/>
        <p:txBody>
          <a:bodyPr/>
          <a:lstStyle/>
          <a:p>
            <a:fld id="{41FAF0FB-3DF9-4C6A-8846-34B65D8A7E21}"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It is very important to inspect all your personal items coming into the hotel and coming out.  Upon entering your hotel room, instead of throwing your luggage and backpacks directly onto the bed, use luggage racks that are provided by most hotels, or even put your luggage on a table or chair for easy unpacking.  You want to avoid throwing your luggage directly on your bed, because this may be unsanitary and bed bugs are often carried into hotel rooms on your luggage or clothing or if there is already an infestation, bed bugs could easily get into your luggage and clothes.  Always inspect the bed sheets, seams, mattress corners for the pepper- looking fecal spots.  Upon leaving the hotel, just carefully inspect cracks and crevices of your luggage and clothes again if you suspect bed bugs.  These bugs do not travel directly on people, but on clothing and luggage, so check carefully to avoid bringing them home!</a:t>
            </a:r>
            <a:endParaRPr lang="en-US" sz="1600"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No one wants to have to throw out all the mattress and sheets they have at home, or call pest control for an extermination.  These are the steps you should take after a possible infestation to make sure that these bugs do not make your home their next home.  </a:t>
            </a:r>
          </a:p>
          <a:p>
            <a:endParaRPr lang="en-US" sz="1600" dirty="0" smtClean="0"/>
          </a:p>
          <a:p>
            <a:r>
              <a:rPr lang="en-US" sz="1600" dirty="0" smtClean="0"/>
              <a:t>Contain all items suspected of carrying bed bugs in plastic bags until items can be laundered, washed by hand, heated, or frozen</a:t>
            </a:r>
          </a:p>
          <a:p>
            <a:r>
              <a:rPr lang="en-US" sz="1600" dirty="0" smtClean="0"/>
              <a:t>When washing set on highest heat that clothing can withstand</a:t>
            </a:r>
          </a:p>
          <a:p>
            <a:r>
              <a:rPr lang="en-US" sz="1600" dirty="0" smtClean="0"/>
              <a:t>Suitcase and items that cannot be placed into a washing machine can be hand-washed with soap and the hottest water possible (100</a:t>
            </a:r>
            <a:r>
              <a:rPr lang="en-US" sz="1600" baseline="30000" dirty="0" smtClean="0"/>
              <a:t>o</a:t>
            </a:r>
            <a:r>
              <a:rPr lang="en-US" sz="1600" dirty="0" smtClean="0"/>
              <a:t>F to 120</a:t>
            </a:r>
            <a:r>
              <a:rPr lang="en-US" sz="1600" baseline="30000" dirty="0" smtClean="0"/>
              <a:t>o</a:t>
            </a:r>
            <a:r>
              <a:rPr lang="en-US" sz="1600" dirty="0" smtClean="0"/>
              <a:t>F)</a:t>
            </a:r>
          </a:p>
          <a:p>
            <a:r>
              <a:rPr lang="en-US" sz="1600" dirty="0" smtClean="0"/>
              <a:t>Items that cannot be washed can be heated or frozen. </a:t>
            </a:r>
          </a:p>
          <a:p>
            <a:pPr lvl="1"/>
            <a:r>
              <a:rPr lang="en-US" sz="1600" dirty="0" smtClean="0"/>
              <a:t>120</a:t>
            </a:r>
            <a:r>
              <a:rPr lang="en-US" sz="1600" baseline="30000" dirty="0" smtClean="0"/>
              <a:t>o</a:t>
            </a:r>
            <a:r>
              <a:rPr lang="en-US" sz="1600" dirty="0" smtClean="0"/>
              <a:t>F minimum target temperature for heat treatment</a:t>
            </a:r>
          </a:p>
          <a:p>
            <a:pPr lvl="1"/>
            <a:r>
              <a:rPr lang="en-US" sz="1600" dirty="0" smtClean="0"/>
              <a:t>23</a:t>
            </a:r>
            <a:r>
              <a:rPr lang="en-US" sz="1600" baseline="30000" dirty="0" smtClean="0"/>
              <a:t>o</a:t>
            </a:r>
            <a:r>
              <a:rPr lang="en-US" sz="1600" dirty="0" smtClean="0"/>
              <a:t>F minimum temperature maintained for 5 days for frozen treatment</a:t>
            </a:r>
          </a:p>
          <a:p>
            <a:endParaRPr lang="en-US"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Here are some of the symptoms and signs of bed bug bites to help you detect a possible infestation.  </a:t>
            </a:r>
          </a:p>
          <a:p>
            <a:r>
              <a:rPr lang="en-US" sz="1600" dirty="0" smtClean="0"/>
              <a:t>Redness, swelling, or itching</a:t>
            </a:r>
          </a:p>
          <a:p>
            <a:r>
              <a:rPr lang="en-US" sz="1600" dirty="0" smtClean="0"/>
              <a:t>Small, flat, or raised bumps on the skin</a:t>
            </a:r>
          </a:p>
          <a:p>
            <a:r>
              <a:rPr lang="en-US" sz="1600" dirty="0" smtClean="0"/>
              <a:t>Tendency to find several bites together in a row -  The difference between flea bites and bed bug bites is that you tend to find bed bug bites together in a row of little red bites.  As they say, these bugs like to have their “breakfast, lunch, and dinner.”</a:t>
            </a:r>
          </a:p>
          <a:p>
            <a:r>
              <a:rPr lang="en-US" sz="1600" dirty="0" smtClean="0"/>
              <a:t>Bed bugs secrete odors from their glands and often leave dark fecal spots on </a:t>
            </a:r>
            <a:r>
              <a:rPr lang="en-US" sz="1600" dirty="0" err="1" smtClean="0"/>
              <a:t>bedsheets</a:t>
            </a:r>
            <a:r>
              <a:rPr lang="en-US" sz="1600" dirty="0" smtClean="0"/>
              <a:t> where they hide out</a:t>
            </a:r>
          </a:p>
          <a:p>
            <a:endParaRPr lang="en-US"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There really is no treatment for bed bug bites.  There are creams and antihistamines available to stop the itching, because it is important not to scratch the bites in order to avoid infection.  If they become infected, you may need to take antibiotics, and consult a doctor for further instructions.</a:t>
            </a:r>
            <a:endParaRPr lang="en-US" sz="1600" dirty="0"/>
          </a:p>
        </p:txBody>
      </p:sp>
      <p:sp>
        <p:nvSpPr>
          <p:cNvPr id="4" name="Slide Number Placeholder 3"/>
          <p:cNvSpPr>
            <a:spLocks noGrp="1"/>
          </p:cNvSpPr>
          <p:nvPr>
            <p:ph type="sldNum" sz="quarter" idx="10"/>
          </p:nvPr>
        </p:nvSpPr>
        <p:spPr/>
        <p:txBody>
          <a:bodyPr/>
          <a:lstStyle/>
          <a:p>
            <a:fld id="{41FAF0FB-3DF9-4C6A-8846-34B65D8A7E21}"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UCOP October 2010 Safety Meeting</a:t>
            </a:r>
          </a:p>
          <a:p>
            <a:r>
              <a:rPr lang="en-US" smtClean="0"/>
              <a:t>Bed Bugs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D7820F5-14A2-4BF7-A6F9-F666CEC5B13E}" type="datetimeFigureOut">
              <a:rPr lang="en-US" smtClean="0"/>
              <a:pPr/>
              <a:t>11/2/2010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3958728-C433-4871-95BC-4D39440B67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7820F5-14A2-4BF7-A6F9-F666CEC5B13E}" type="datetimeFigureOut">
              <a:rPr lang="en-US" smtClean="0"/>
              <a:pPr/>
              <a:t>11/2/2010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58728-C433-4871-95BC-4D39440B67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7820F5-14A2-4BF7-A6F9-F666CEC5B13E}" type="datetimeFigureOut">
              <a:rPr lang="en-US" smtClean="0"/>
              <a:pPr/>
              <a:t>11/2/2010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958728-C433-4871-95BC-4D39440B67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D7820F5-14A2-4BF7-A6F9-F666CEC5B13E}" type="datetimeFigureOut">
              <a:rPr lang="en-US" smtClean="0"/>
              <a:pPr/>
              <a:t>11/2/2010</a:t>
            </a:fld>
            <a:endParaRPr lang="en-US"/>
          </a:p>
        </p:txBody>
      </p:sp>
      <p:sp>
        <p:nvSpPr>
          <p:cNvPr id="9" name="Slide Number Placeholder 8"/>
          <p:cNvSpPr>
            <a:spLocks noGrp="1"/>
          </p:cNvSpPr>
          <p:nvPr>
            <p:ph type="sldNum" sz="quarter" idx="15"/>
          </p:nvPr>
        </p:nvSpPr>
        <p:spPr/>
        <p:txBody>
          <a:bodyPr rtlCol="0"/>
          <a:lstStyle/>
          <a:p>
            <a:fld id="{93958728-C433-4871-95BC-4D39440B67C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D7820F5-14A2-4BF7-A6F9-F666CEC5B13E}" type="datetimeFigureOut">
              <a:rPr lang="en-US" smtClean="0"/>
              <a:pPr/>
              <a:t>11/2/2010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3958728-C433-4871-95BC-4D39440B67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D7820F5-14A2-4BF7-A6F9-F666CEC5B13E}" type="datetimeFigureOut">
              <a:rPr lang="en-US" smtClean="0"/>
              <a:pPr/>
              <a:t>11/2/2010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958728-C433-4871-95BC-4D39440B67C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D7820F5-14A2-4BF7-A6F9-F666CEC5B13E}" type="datetimeFigureOut">
              <a:rPr lang="en-US" smtClean="0"/>
              <a:pPr/>
              <a:t>11/2/2010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958728-C433-4871-95BC-4D39440B67C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D7820F5-14A2-4BF7-A6F9-F666CEC5B13E}" type="datetimeFigureOut">
              <a:rPr lang="en-US" smtClean="0"/>
              <a:pPr/>
              <a:t>11/2/2010</a:t>
            </a:fld>
            <a:endParaRPr lang="en-US"/>
          </a:p>
        </p:txBody>
      </p:sp>
      <p:sp>
        <p:nvSpPr>
          <p:cNvPr id="7" name="Slide Number Placeholder 6"/>
          <p:cNvSpPr>
            <a:spLocks noGrp="1"/>
          </p:cNvSpPr>
          <p:nvPr>
            <p:ph type="sldNum" sz="quarter" idx="11"/>
          </p:nvPr>
        </p:nvSpPr>
        <p:spPr/>
        <p:txBody>
          <a:bodyPr rtlCol="0"/>
          <a:lstStyle/>
          <a:p>
            <a:fld id="{93958728-C433-4871-95BC-4D39440B67C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820F5-14A2-4BF7-A6F9-F666CEC5B13E}" type="datetimeFigureOut">
              <a:rPr lang="en-US" smtClean="0"/>
              <a:pPr/>
              <a:t>11/2/2010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958728-C433-4871-95BC-4D39440B67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D7820F5-14A2-4BF7-A6F9-F666CEC5B13E}" type="datetimeFigureOut">
              <a:rPr lang="en-US" smtClean="0"/>
              <a:pPr/>
              <a:t>11/2/2010</a:t>
            </a:fld>
            <a:endParaRPr lang="en-US"/>
          </a:p>
        </p:txBody>
      </p:sp>
      <p:sp>
        <p:nvSpPr>
          <p:cNvPr id="22" name="Slide Number Placeholder 21"/>
          <p:cNvSpPr>
            <a:spLocks noGrp="1"/>
          </p:cNvSpPr>
          <p:nvPr>
            <p:ph type="sldNum" sz="quarter" idx="15"/>
          </p:nvPr>
        </p:nvSpPr>
        <p:spPr/>
        <p:txBody>
          <a:bodyPr rtlCol="0"/>
          <a:lstStyle/>
          <a:p>
            <a:fld id="{93958728-C433-4871-95BC-4D39440B67C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D7820F5-14A2-4BF7-A6F9-F666CEC5B13E}" type="datetimeFigureOut">
              <a:rPr lang="en-US" smtClean="0"/>
              <a:pPr/>
              <a:t>11/2/2010</a:t>
            </a:fld>
            <a:endParaRPr lang="en-US"/>
          </a:p>
        </p:txBody>
      </p:sp>
      <p:sp>
        <p:nvSpPr>
          <p:cNvPr id="18" name="Slide Number Placeholder 17"/>
          <p:cNvSpPr>
            <a:spLocks noGrp="1"/>
          </p:cNvSpPr>
          <p:nvPr>
            <p:ph type="sldNum" sz="quarter" idx="11"/>
          </p:nvPr>
        </p:nvSpPr>
        <p:spPr/>
        <p:txBody>
          <a:bodyPr rtlCol="0"/>
          <a:lstStyle/>
          <a:p>
            <a:fld id="{93958728-C433-4871-95BC-4D39440B67C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D7820F5-14A2-4BF7-A6F9-F666CEC5B13E}" type="datetimeFigureOut">
              <a:rPr lang="en-US" smtClean="0"/>
              <a:pPr/>
              <a:t>11/2/2010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3958728-C433-4871-95BC-4D39440B67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bedbugregistry.com/"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4.jpeg"/><Relationship Id="rId5" Type="http://schemas.openxmlformats.org/officeDocument/2006/relationships/hyperlink" Target="http://www.google.com/imgres?imgurl=http://www.howtoguides365.com/images/get-rid-bed-bugs.jpg&amp;imgrefurl=http://www.howtoguides365.com/how-to/get-rid-bed-bugs/&amp;usg=__6hRz-qvcNT80EJ0nB0qeWKKAQ_M=&amp;h=306&amp;w=350&amp;sz=31&amp;hl=en&amp;start=19&amp;zoom=1&amp;um=1&amp;itbs=1&amp;tbnid=8Za2NtVR7th9KM:&amp;tbnh=105&amp;tbnw=120&amp;prev=/images?q=getting+rid+of+bed+bugs&amp;um=1&amp;hl=en&amp;rls=com.microsoft:en-us&amp;tbs=isch:1" TargetMode="External"/><Relationship Id="rId4" Type="http://schemas.openxmlformats.org/officeDocument/2006/relationships/hyperlink" Target="http://www.youtube.com/watch?v=WfKCcSPCOQo"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Sleep Tight… Don’t Let the Bed Bugs Bite!</a:t>
            </a:r>
            <a:endParaRPr lang="en-US" sz="4000" dirty="0"/>
          </a:p>
        </p:txBody>
      </p:sp>
      <p:sp>
        <p:nvSpPr>
          <p:cNvPr id="3" name="Subtitle 2"/>
          <p:cNvSpPr>
            <a:spLocks noGrp="1"/>
          </p:cNvSpPr>
          <p:nvPr>
            <p:ph type="subTitle" idx="1"/>
          </p:nvPr>
        </p:nvSpPr>
        <p:spPr/>
        <p:txBody>
          <a:bodyPr>
            <a:normAutofit fontScale="92500" lnSpcReduction="10000"/>
          </a:bodyPr>
          <a:lstStyle/>
          <a:p>
            <a:r>
              <a:rPr lang="en-US" dirty="0" smtClean="0"/>
              <a:t> </a:t>
            </a:r>
          </a:p>
          <a:p>
            <a:r>
              <a:rPr lang="en-US" sz="2600" dirty="0" smtClean="0"/>
              <a:t>UCOP October 2010 Safety Meeting</a:t>
            </a:r>
          </a:p>
          <a:p>
            <a:endParaRPr lang="en-US" dirty="0" smtClean="0"/>
          </a:p>
          <a:p>
            <a:r>
              <a:rPr lang="en-US" sz="1700" dirty="0" smtClean="0"/>
              <a:t>Developed by Karen </a:t>
            </a:r>
            <a:r>
              <a:rPr lang="en-US" sz="1700" dirty="0" err="1" smtClean="0"/>
              <a:t>Hsi</a:t>
            </a:r>
            <a:r>
              <a:rPr lang="en-US" sz="1700" dirty="0" smtClean="0"/>
              <a:t>, UCOP EH&amp;S Student Intern</a:t>
            </a:r>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Star hotel with 6 legs…</a:t>
            </a:r>
            <a:endParaRPr lang="en-US" dirty="0"/>
          </a:p>
        </p:txBody>
      </p:sp>
      <p:sp>
        <p:nvSpPr>
          <p:cNvPr id="3" name="Content Placeholder 2"/>
          <p:cNvSpPr>
            <a:spLocks noGrp="1"/>
          </p:cNvSpPr>
          <p:nvPr>
            <p:ph sz="quarter" idx="1"/>
          </p:nvPr>
        </p:nvSpPr>
        <p:spPr>
          <a:xfrm>
            <a:off x="457200" y="1600200"/>
            <a:ext cx="4114800" cy="4572000"/>
          </a:xfrm>
        </p:spPr>
        <p:txBody>
          <a:bodyPr/>
          <a:lstStyle/>
          <a:p>
            <a:r>
              <a:rPr lang="en-US" dirty="0" smtClean="0"/>
              <a:t>Guest at Waldorf Astoria hotel in Midtown reported bed bugs.  </a:t>
            </a:r>
          </a:p>
          <a:p>
            <a:r>
              <a:rPr lang="en-US" dirty="0" smtClean="0"/>
              <a:t>Reported incidents at Four Seasons hotel</a:t>
            </a:r>
          </a:p>
          <a:p>
            <a:r>
              <a:rPr lang="en-US" dirty="0" smtClean="0"/>
              <a:t>Check </a:t>
            </a:r>
            <a:r>
              <a:rPr lang="en-US" dirty="0" smtClean="0">
                <a:hlinkClick r:id="rId3"/>
              </a:rPr>
              <a:t>www.bedbugregistry.com</a:t>
            </a:r>
            <a:r>
              <a:rPr lang="en-US" dirty="0" smtClean="0"/>
              <a:t>  before you book your hotel!</a:t>
            </a:r>
          </a:p>
        </p:txBody>
      </p:sp>
      <p:sp>
        <p:nvSpPr>
          <p:cNvPr id="4" name="Content Placeholder 3"/>
          <p:cNvSpPr>
            <a:spLocks noGrp="1"/>
          </p:cNvSpPr>
          <p:nvPr>
            <p:ph sz="quarter" idx="2"/>
          </p:nvPr>
        </p:nvSpPr>
        <p:spPr>
          <a:xfrm>
            <a:off x="4495800" y="1600200"/>
            <a:ext cx="3810000" cy="4572000"/>
          </a:xfrm>
        </p:spPr>
        <p:txBody>
          <a:bodyPr/>
          <a:lstStyle/>
          <a:p>
            <a:r>
              <a:rPr lang="en-US" dirty="0" smtClean="0">
                <a:hlinkClick r:id="rId4"/>
              </a:rPr>
              <a:t>http://</a:t>
            </a:r>
            <a:r>
              <a:rPr lang="en-US" dirty="0" smtClean="0">
                <a:hlinkClick r:id="rId4"/>
              </a:rPr>
              <a:t>www.youtube.com/watch?v=WfKCcSPCOQo</a:t>
            </a:r>
            <a:endParaRPr lang="en-US" dirty="0" smtClean="0"/>
          </a:p>
          <a:p>
            <a:r>
              <a:rPr lang="en-US" dirty="0" smtClean="0"/>
              <a:t>Peak </a:t>
            </a:r>
            <a:r>
              <a:rPr lang="en-US" dirty="0" smtClean="0"/>
              <a:t>biting times are usually during dawn!</a:t>
            </a:r>
          </a:p>
        </p:txBody>
      </p:sp>
      <p:pic>
        <p:nvPicPr>
          <p:cNvPr id="2050" name="Picture 2" descr="http://t2.gstatic.com/images?q=tbn:8Za2NtVR7th9KM:http://www.howtoguides365.com/images/get-rid-bed-bugs.jpg">
            <a:hlinkClick r:id="rId5"/>
          </p:cNvPr>
          <p:cNvPicPr>
            <a:picLocks noChangeAspect="1" noChangeArrowheads="1"/>
          </p:cNvPicPr>
          <p:nvPr/>
        </p:nvPicPr>
        <p:blipFill>
          <a:blip r:embed="rId6" cstate="print"/>
          <a:srcRect/>
          <a:stretch>
            <a:fillRect/>
          </a:stretch>
        </p:blipFill>
        <p:spPr bwMode="auto">
          <a:xfrm>
            <a:off x="4953000" y="3657600"/>
            <a:ext cx="2667000" cy="243840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US" dirty="0" smtClean="0"/>
              <a:t>Their Latest Victims…</a:t>
            </a:r>
            <a:endParaRPr lang="en-US" dirty="0"/>
          </a:p>
        </p:txBody>
      </p:sp>
      <p:sp>
        <p:nvSpPr>
          <p:cNvPr id="3" name="Content Placeholder 2"/>
          <p:cNvSpPr>
            <a:spLocks noGrp="1"/>
          </p:cNvSpPr>
          <p:nvPr>
            <p:ph sz="quarter" idx="1"/>
          </p:nvPr>
        </p:nvSpPr>
        <p:spPr>
          <a:xfrm>
            <a:off x="457200" y="1524000"/>
            <a:ext cx="7467600" cy="4949952"/>
          </a:xfrm>
        </p:spPr>
        <p:txBody>
          <a:bodyPr/>
          <a:lstStyle/>
          <a:p>
            <a:r>
              <a:rPr lang="en-US" dirty="0" smtClean="0"/>
              <a:t>New York City’s </a:t>
            </a:r>
            <a:r>
              <a:rPr lang="en-US" dirty="0" err="1" smtClean="0"/>
              <a:t>Niketown</a:t>
            </a:r>
            <a:r>
              <a:rPr lang="en-US" dirty="0" smtClean="0"/>
              <a:t> Store was temporarily shut down due to an invasion of bed bugs!</a:t>
            </a:r>
          </a:p>
          <a:p>
            <a:r>
              <a:rPr lang="en-US" dirty="0" smtClean="0"/>
              <a:t>One of our own UC Risk Managers suffered several bites!</a:t>
            </a:r>
          </a:p>
          <a:p>
            <a:pPr>
              <a:buNone/>
            </a:pPr>
            <a:endParaRPr lang="en-US" dirty="0" smtClean="0"/>
          </a:p>
          <a:p>
            <a:endParaRPr lang="en-US" dirty="0"/>
          </a:p>
        </p:txBody>
      </p:sp>
      <p:pic>
        <p:nvPicPr>
          <p:cNvPr id="2050" name="Picture 2" descr="C:\Documents and Settings\khsi\My Documents\My Pictures\Nike-logo.jpg"/>
          <p:cNvPicPr>
            <a:picLocks noChangeAspect="1" noChangeArrowheads="1"/>
          </p:cNvPicPr>
          <p:nvPr/>
        </p:nvPicPr>
        <p:blipFill>
          <a:blip r:embed="rId3" cstate="print"/>
          <a:srcRect/>
          <a:stretch>
            <a:fillRect/>
          </a:stretch>
        </p:blipFill>
        <p:spPr bwMode="auto">
          <a:xfrm>
            <a:off x="1295400" y="3429000"/>
            <a:ext cx="2590800" cy="2590800"/>
          </a:xfrm>
          <a:prstGeom prst="rect">
            <a:avLst/>
          </a:prstGeom>
          <a:noFill/>
        </p:spPr>
      </p:pic>
      <p:sp>
        <p:nvSpPr>
          <p:cNvPr id="7" name="Rectangle 6"/>
          <p:cNvSpPr/>
          <p:nvPr/>
        </p:nvSpPr>
        <p:spPr>
          <a:xfrm>
            <a:off x="1905000" y="5943600"/>
            <a:ext cx="4572000" cy="707886"/>
          </a:xfrm>
          <a:prstGeom prst="rect">
            <a:avLst/>
          </a:prstGeom>
        </p:spPr>
        <p:txBody>
          <a:bodyPr>
            <a:spAutoFit/>
          </a:bodyPr>
          <a:lstStyle/>
          <a:p>
            <a:r>
              <a:rPr lang="en-US" sz="2000" dirty="0" smtClean="0">
                <a:solidFill>
                  <a:srgbClr val="FF0000"/>
                </a:solidFill>
              </a:rPr>
              <a:t>Possibly caused by increase in international travels!</a:t>
            </a:r>
          </a:p>
        </p:txBody>
      </p:sp>
      <p:pic>
        <p:nvPicPr>
          <p:cNvPr id="9217" name="Picture 1" descr="C:\Documents and Settings\khsi\My Documents\My Pictures\326666-36416-47.jpg"/>
          <p:cNvPicPr>
            <a:picLocks noChangeAspect="1" noChangeArrowheads="1"/>
          </p:cNvPicPr>
          <p:nvPr/>
        </p:nvPicPr>
        <p:blipFill>
          <a:blip r:embed="rId4" cstate="print"/>
          <a:srcRect/>
          <a:stretch>
            <a:fillRect/>
          </a:stretch>
        </p:blipFill>
        <p:spPr bwMode="auto">
          <a:xfrm>
            <a:off x="4038600" y="3048000"/>
            <a:ext cx="3683000" cy="2946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Reported Bed Bug Infestations across Hotels in the U.S.</a:t>
            </a:r>
            <a:endParaRPr lang="en-US" dirty="0"/>
          </a:p>
        </p:txBody>
      </p:sp>
      <p:pic>
        <p:nvPicPr>
          <p:cNvPr id="24578" name="Picture 2" descr="C:\Documents and Settings\khsi\My Documents\My Pictures\usbugs.png"/>
          <p:cNvPicPr>
            <a:picLocks noGrp="1" noChangeAspect="1" noChangeArrowheads="1"/>
          </p:cNvPicPr>
          <p:nvPr>
            <p:ph sz="quarter" idx="1"/>
          </p:nvPr>
        </p:nvPicPr>
        <p:blipFill>
          <a:blip r:embed="rId3" cstate="print"/>
          <a:srcRect/>
          <a:stretch>
            <a:fillRect/>
          </a:stretch>
        </p:blipFill>
        <p:spPr bwMode="auto">
          <a:xfrm>
            <a:off x="821272" y="1752600"/>
            <a:ext cx="6951127" cy="471232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Tricky Little Buggers…</a:t>
            </a:r>
            <a:endParaRPr lang="en-US" dirty="0"/>
          </a:p>
        </p:txBody>
      </p:sp>
      <p:sp>
        <p:nvSpPr>
          <p:cNvPr id="4" name="Content Placeholder 3"/>
          <p:cNvSpPr>
            <a:spLocks noGrp="1"/>
          </p:cNvSpPr>
          <p:nvPr>
            <p:ph sz="quarter" idx="4"/>
          </p:nvPr>
        </p:nvSpPr>
        <p:spPr/>
        <p:txBody>
          <a:bodyPr>
            <a:normAutofit/>
          </a:bodyPr>
          <a:lstStyle/>
          <a:p>
            <a:r>
              <a:rPr lang="en-US" dirty="0" smtClean="0"/>
              <a:t>Have excellent abilities to squeeze into cracks and crevices and will often go unnoticed by the “casual observer.”</a:t>
            </a:r>
          </a:p>
          <a:p>
            <a:r>
              <a:rPr lang="en-US" dirty="0" smtClean="0"/>
              <a:t>Shun light, and if disturbed will move to quieter, more remote areas</a:t>
            </a:r>
            <a:endParaRPr lang="en-US" dirty="0"/>
          </a:p>
        </p:txBody>
      </p:sp>
      <p:sp>
        <p:nvSpPr>
          <p:cNvPr id="5" name="Text Placeholder 4"/>
          <p:cNvSpPr>
            <a:spLocks noGrp="1"/>
          </p:cNvSpPr>
          <p:nvPr>
            <p:ph type="body" sz="quarter" idx="1"/>
          </p:nvPr>
        </p:nvSpPr>
        <p:spPr>
          <a:xfrm>
            <a:off x="457200" y="1569720"/>
            <a:ext cx="3657600" cy="1021080"/>
          </a:xfrm>
        </p:spPr>
        <p:txBody>
          <a:bodyPr/>
          <a:lstStyle/>
          <a:p>
            <a:r>
              <a:rPr lang="en-US" dirty="0" smtClean="0"/>
              <a:t>Where you like to rest… they like to rest too!</a:t>
            </a:r>
            <a:endParaRPr lang="en-US" dirty="0"/>
          </a:p>
        </p:txBody>
      </p:sp>
      <p:sp>
        <p:nvSpPr>
          <p:cNvPr id="6" name="Text Placeholder 5"/>
          <p:cNvSpPr>
            <a:spLocks noGrp="1"/>
          </p:cNvSpPr>
          <p:nvPr>
            <p:ph type="body" sz="quarter" idx="3"/>
          </p:nvPr>
        </p:nvSpPr>
        <p:spPr/>
        <p:txBody>
          <a:bodyPr/>
          <a:lstStyle/>
          <a:p>
            <a:r>
              <a:rPr lang="en-US" dirty="0" smtClean="0"/>
              <a:t>What makes them hard to detect?</a:t>
            </a:r>
            <a:endParaRPr lang="en-US" dirty="0"/>
          </a:p>
        </p:txBody>
      </p:sp>
      <p:pic>
        <p:nvPicPr>
          <p:cNvPr id="1026" name="Picture 2" descr="C:\Documents and Settings\khsi\My Documents\My Pictures\bedbugs.jpg"/>
          <p:cNvPicPr>
            <a:picLocks noGrp="1" noChangeAspect="1" noChangeArrowheads="1"/>
          </p:cNvPicPr>
          <p:nvPr>
            <p:ph sz="quarter" idx="2"/>
          </p:nvPr>
        </p:nvPicPr>
        <p:blipFill>
          <a:blip r:embed="rId3" cstate="print"/>
          <a:srcRect/>
          <a:stretch>
            <a:fillRect/>
          </a:stretch>
        </p:blipFill>
        <p:spPr bwMode="auto">
          <a:xfrm>
            <a:off x="457200" y="2915412"/>
            <a:ext cx="3657600" cy="2779776"/>
          </a:xfrm>
          <a:prstGeom prst="rect">
            <a:avLst/>
          </a:prstGeom>
          <a:noFill/>
        </p:spPr>
      </p:pic>
      <p:sp>
        <p:nvSpPr>
          <p:cNvPr id="7" name="TextBox 6"/>
          <p:cNvSpPr txBox="1"/>
          <p:nvPr/>
        </p:nvSpPr>
        <p:spPr>
          <a:xfrm>
            <a:off x="533400" y="5943600"/>
            <a:ext cx="3733800" cy="646331"/>
          </a:xfrm>
          <a:prstGeom prst="rect">
            <a:avLst/>
          </a:prstGeom>
          <a:noFill/>
        </p:spPr>
        <p:txBody>
          <a:bodyPr wrap="square" rtlCol="0">
            <a:spAutoFit/>
          </a:bodyPr>
          <a:lstStyle/>
          <a:p>
            <a:r>
              <a:rPr lang="en-US" dirty="0" smtClean="0"/>
              <a:t>Check bed crevices when you get to the hotel!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they look like?</a:t>
            </a:r>
            <a:endParaRPr lang="en-US" dirty="0"/>
          </a:p>
        </p:txBody>
      </p:sp>
      <p:sp>
        <p:nvSpPr>
          <p:cNvPr id="3" name="Content Placeholder 2"/>
          <p:cNvSpPr>
            <a:spLocks noGrp="1"/>
          </p:cNvSpPr>
          <p:nvPr>
            <p:ph sz="quarter" idx="1"/>
          </p:nvPr>
        </p:nvSpPr>
        <p:spPr/>
        <p:txBody>
          <a:bodyPr/>
          <a:lstStyle/>
          <a:p>
            <a:r>
              <a:rPr lang="en-US" dirty="0" smtClean="0"/>
              <a:t>Oval, flattened, brown, and wingless</a:t>
            </a:r>
          </a:p>
          <a:p>
            <a:r>
              <a:rPr lang="en-US" dirty="0" smtClean="0"/>
              <a:t>Approx.1/4 to 3/8 inch long (5-9mm)</a:t>
            </a:r>
          </a:p>
          <a:p>
            <a:r>
              <a:rPr lang="en-US" dirty="0" smtClean="0"/>
              <a:t>Looks similar to a wood tick</a:t>
            </a:r>
          </a:p>
          <a:p>
            <a:r>
              <a:rPr lang="en-US" dirty="0" smtClean="0"/>
              <a:t>Young bed bugs are even smaller (1/16 inch or 1.6 mm) when they first hatch and they are colorless</a:t>
            </a:r>
          </a:p>
          <a:p>
            <a:r>
              <a:rPr lang="en-US" dirty="0" smtClean="0"/>
              <a:t>They leave cast skins as they grow and fecal spots after a blood meal.</a:t>
            </a:r>
          </a:p>
          <a:p>
            <a:endParaRPr lang="en-US" dirty="0"/>
          </a:p>
        </p:txBody>
      </p:sp>
      <p:pic>
        <p:nvPicPr>
          <p:cNvPr id="3075" name="Picture 3" descr="C:\Documents and Settings\khsi\My Documents\My Pictures\bed_bug_9.jpg"/>
          <p:cNvPicPr>
            <a:picLocks noChangeAspect="1" noChangeArrowheads="1"/>
          </p:cNvPicPr>
          <p:nvPr/>
        </p:nvPicPr>
        <p:blipFill>
          <a:blip r:embed="rId3" cstate="print"/>
          <a:srcRect/>
          <a:stretch>
            <a:fillRect/>
          </a:stretch>
        </p:blipFill>
        <p:spPr bwMode="auto">
          <a:xfrm>
            <a:off x="6096000" y="914400"/>
            <a:ext cx="2514600" cy="1810512"/>
          </a:xfrm>
          <a:prstGeom prst="rect">
            <a:avLst/>
          </a:prstGeom>
          <a:noFill/>
        </p:spPr>
      </p:pic>
      <p:pic>
        <p:nvPicPr>
          <p:cNvPr id="3077" name="Picture 5" descr="http://www.lsuagcenter.com/NR/rdonlyres/DBCE7D8A-E7A4-41B1-852B-52A4AB4A0E11/30999/bedbug8_large_w200.jpg"/>
          <p:cNvPicPr>
            <a:picLocks noChangeAspect="1" noChangeArrowheads="1"/>
          </p:cNvPicPr>
          <p:nvPr/>
        </p:nvPicPr>
        <p:blipFill>
          <a:blip r:embed="rId4" cstate="print"/>
          <a:srcRect/>
          <a:stretch>
            <a:fillRect/>
          </a:stretch>
        </p:blipFill>
        <p:spPr bwMode="auto">
          <a:xfrm>
            <a:off x="4318000" y="4648200"/>
            <a:ext cx="2844800" cy="2133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all personal items…</a:t>
            </a:r>
            <a:endParaRPr lang="en-US" dirty="0"/>
          </a:p>
        </p:txBody>
      </p:sp>
      <p:sp>
        <p:nvSpPr>
          <p:cNvPr id="3" name="Content Placeholder 2"/>
          <p:cNvSpPr>
            <a:spLocks noGrp="1"/>
          </p:cNvSpPr>
          <p:nvPr>
            <p:ph sz="quarter" idx="2"/>
          </p:nvPr>
        </p:nvSpPr>
        <p:spPr/>
        <p:txBody>
          <a:bodyPr/>
          <a:lstStyle/>
          <a:p>
            <a:r>
              <a:rPr lang="en-US" dirty="0" smtClean="0"/>
              <a:t>Use luggage racks provided instead of putting luggage on beds</a:t>
            </a:r>
          </a:p>
          <a:p>
            <a:r>
              <a:rPr lang="en-US" dirty="0" smtClean="0"/>
              <a:t>Inspect beds sheets for visible pepper-looking spots</a:t>
            </a:r>
            <a:endParaRPr lang="en-US" dirty="0"/>
          </a:p>
        </p:txBody>
      </p:sp>
      <p:sp>
        <p:nvSpPr>
          <p:cNvPr id="4" name="Content Placeholder 3"/>
          <p:cNvSpPr>
            <a:spLocks noGrp="1"/>
          </p:cNvSpPr>
          <p:nvPr>
            <p:ph sz="quarter" idx="4"/>
          </p:nvPr>
        </p:nvSpPr>
        <p:spPr/>
        <p:txBody>
          <a:bodyPr/>
          <a:lstStyle/>
          <a:p>
            <a:r>
              <a:rPr lang="en-US" dirty="0" smtClean="0"/>
              <a:t>Carefully inspect your items paying attention to cracks, crevices, seams, and folds. </a:t>
            </a:r>
          </a:p>
          <a:p>
            <a:r>
              <a:rPr lang="en-US" dirty="0" smtClean="0"/>
              <a:t>May travel on clothing/luggage but not directly on people.</a:t>
            </a:r>
            <a:endParaRPr lang="en-US" dirty="0"/>
          </a:p>
        </p:txBody>
      </p:sp>
      <p:sp>
        <p:nvSpPr>
          <p:cNvPr id="5" name="Text Placeholder 4"/>
          <p:cNvSpPr>
            <a:spLocks noGrp="1"/>
          </p:cNvSpPr>
          <p:nvPr>
            <p:ph type="body" sz="quarter" idx="1"/>
          </p:nvPr>
        </p:nvSpPr>
        <p:spPr/>
        <p:txBody>
          <a:bodyPr/>
          <a:lstStyle/>
          <a:p>
            <a:r>
              <a:rPr lang="en-US" dirty="0" smtClean="0"/>
              <a:t>Upon entering the hotel room…</a:t>
            </a:r>
            <a:endParaRPr lang="en-US" dirty="0"/>
          </a:p>
        </p:txBody>
      </p:sp>
      <p:sp>
        <p:nvSpPr>
          <p:cNvPr id="6" name="Text Placeholder 5"/>
          <p:cNvSpPr>
            <a:spLocks noGrp="1"/>
          </p:cNvSpPr>
          <p:nvPr>
            <p:ph type="body" sz="quarter" idx="3"/>
          </p:nvPr>
        </p:nvSpPr>
        <p:spPr/>
        <p:txBody>
          <a:bodyPr/>
          <a:lstStyle/>
          <a:p>
            <a:r>
              <a:rPr lang="en-US" dirty="0" smtClean="0"/>
              <a:t>Coming home from travels…</a:t>
            </a:r>
            <a:endParaRPr lang="en-US" dirty="0"/>
          </a:p>
        </p:txBody>
      </p:sp>
      <p:pic>
        <p:nvPicPr>
          <p:cNvPr id="19458" name="Picture 2" descr="http://www.globalindustrial.com/site/images/n-picgroup/63853.jpg"/>
          <p:cNvPicPr>
            <a:picLocks noChangeAspect="1" noChangeArrowheads="1"/>
          </p:cNvPicPr>
          <p:nvPr/>
        </p:nvPicPr>
        <p:blipFill>
          <a:blip r:embed="rId3" cstate="print"/>
          <a:srcRect/>
          <a:stretch>
            <a:fillRect/>
          </a:stretch>
        </p:blipFill>
        <p:spPr bwMode="auto">
          <a:xfrm>
            <a:off x="2438400" y="5029200"/>
            <a:ext cx="1676400" cy="1676400"/>
          </a:xfrm>
          <a:prstGeom prst="rect">
            <a:avLst/>
          </a:prstGeom>
          <a:noFill/>
        </p:spPr>
      </p:pic>
      <p:pic>
        <p:nvPicPr>
          <p:cNvPr id="19460" name="Picture 4" descr="http://www.bedbuginfo.com/images/pictures-of-bed-bug-infestations-2.jpg"/>
          <p:cNvPicPr>
            <a:picLocks noChangeAspect="1" noChangeArrowheads="1"/>
          </p:cNvPicPr>
          <p:nvPr/>
        </p:nvPicPr>
        <p:blipFill>
          <a:blip r:embed="rId4" cstate="print"/>
          <a:srcRect/>
          <a:stretch>
            <a:fillRect/>
          </a:stretch>
        </p:blipFill>
        <p:spPr bwMode="auto">
          <a:xfrm>
            <a:off x="4953000" y="5029200"/>
            <a:ext cx="2362200" cy="17716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take after possible infestation…</a:t>
            </a:r>
            <a:endParaRPr lang="en-US" dirty="0"/>
          </a:p>
        </p:txBody>
      </p:sp>
      <p:sp>
        <p:nvSpPr>
          <p:cNvPr id="3" name="Content Placeholder 2"/>
          <p:cNvSpPr>
            <a:spLocks noGrp="1"/>
          </p:cNvSpPr>
          <p:nvPr>
            <p:ph sz="quarter" idx="1"/>
          </p:nvPr>
        </p:nvSpPr>
        <p:spPr>
          <a:xfrm>
            <a:off x="457200" y="1600200"/>
            <a:ext cx="7772400" cy="4873752"/>
          </a:xfrm>
        </p:spPr>
        <p:txBody>
          <a:bodyPr>
            <a:normAutofit lnSpcReduction="10000"/>
          </a:bodyPr>
          <a:lstStyle/>
          <a:p>
            <a:r>
              <a:rPr lang="en-US" dirty="0" smtClean="0"/>
              <a:t>Contain all items suspected of carrying bed bugs in plastic bags until items can be laundered, washed by hand, heated, or frozen</a:t>
            </a:r>
          </a:p>
          <a:p>
            <a:r>
              <a:rPr lang="en-US" dirty="0" smtClean="0"/>
              <a:t>When washing set on highest heat that clothing can withstand</a:t>
            </a:r>
          </a:p>
          <a:p>
            <a:r>
              <a:rPr lang="en-US" dirty="0" smtClean="0"/>
              <a:t>Suitcase and items that cannot be placed into washing machine can be hand-washed with soap and the hottest water possible (100</a:t>
            </a:r>
            <a:r>
              <a:rPr lang="en-US" baseline="30000" dirty="0" smtClean="0"/>
              <a:t>o</a:t>
            </a:r>
            <a:r>
              <a:rPr lang="en-US" dirty="0" smtClean="0"/>
              <a:t>F to120</a:t>
            </a:r>
            <a:r>
              <a:rPr lang="en-US" baseline="30000" dirty="0" smtClean="0"/>
              <a:t>o</a:t>
            </a:r>
            <a:r>
              <a:rPr lang="en-US" dirty="0" smtClean="0"/>
              <a:t>F)</a:t>
            </a:r>
          </a:p>
          <a:p>
            <a:r>
              <a:rPr lang="en-US" dirty="0" smtClean="0"/>
              <a:t>Items that cannot be washed can be heated or frozen. </a:t>
            </a:r>
          </a:p>
          <a:p>
            <a:pPr lvl="1"/>
            <a:r>
              <a:rPr lang="en-US" dirty="0" smtClean="0"/>
              <a:t>120</a:t>
            </a:r>
            <a:r>
              <a:rPr lang="en-US" baseline="30000" dirty="0" smtClean="0"/>
              <a:t>o</a:t>
            </a:r>
            <a:r>
              <a:rPr lang="en-US" dirty="0" smtClean="0"/>
              <a:t>F minimum target temperature for heat treatment</a:t>
            </a:r>
          </a:p>
          <a:p>
            <a:pPr lvl="1"/>
            <a:r>
              <a:rPr lang="en-US" dirty="0" smtClean="0"/>
              <a:t>23</a:t>
            </a:r>
            <a:r>
              <a:rPr lang="en-US" baseline="30000" dirty="0" smtClean="0"/>
              <a:t>o</a:t>
            </a:r>
            <a:r>
              <a:rPr lang="en-US" dirty="0" smtClean="0"/>
              <a:t>F minimum temperature maintained for 5 days for frozen treatment</a:t>
            </a:r>
          </a:p>
          <a:p>
            <a:endParaRPr lang="en-US" dirty="0" smtClean="0"/>
          </a:p>
          <a:p>
            <a:endParaRPr lang="en-US" dirty="0"/>
          </a:p>
        </p:txBody>
      </p:sp>
      <p:pic>
        <p:nvPicPr>
          <p:cNvPr id="1026" name="Picture 2" descr="C:\Documents and Settings\khsi\My Documents\My Pictures\bed-bug-control.jpg"/>
          <p:cNvPicPr>
            <a:picLocks noChangeAspect="1" noChangeArrowheads="1"/>
          </p:cNvPicPr>
          <p:nvPr/>
        </p:nvPicPr>
        <p:blipFill>
          <a:blip r:embed="rId3" cstate="print"/>
          <a:srcRect/>
          <a:stretch>
            <a:fillRect/>
          </a:stretch>
        </p:blipFill>
        <p:spPr bwMode="auto">
          <a:xfrm>
            <a:off x="6553200" y="0"/>
            <a:ext cx="2209800" cy="162052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and Signs of Bed Bug Bites…</a:t>
            </a:r>
            <a:endParaRPr lang="en-US" dirty="0"/>
          </a:p>
        </p:txBody>
      </p:sp>
      <p:sp>
        <p:nvSpPr>
          <p:cNvPr id="3" name="Content Placeholder 2"/>
          <p:cNvSpPr>
            <a:spLocks noGrp="1"/>
          </p:cNvSpPr>
          <p:nvPr>
            <p:ph sz="quarter" idx="1"/>
          </p:nvPr>
        </p:nvSpPr>
        <p:spPr/>
        <p:txBody>
          <a:bodyPr/>
          <a:lstStyle/>
          <a:p>
            <a:r>
              <a:rPr lang="en-US" dirty="0" smtClean="0"/>
              <a:t>Redness, swelling, or itching</a:t>
            </a:r>
          </a:p>
          <a:p>
            <a:r>
              <a:rPr lang="en-US" dirty="0" smtClean="0"/>
              <a:t>Small, flat, or raised bumps on the skin</a:t>
            </a:r>
          </a:p>
          <a:p>
            <a:r>
              <a:rPr lang="en-US" dirty="0" smtClean="0"/>
              <a:t>Tendency to find several bites together in a row</a:t>
            </a:r>
          </a:p>
          <a:p>
            <a:r>
              <a:rPr lang="en-US" dirty="0" smtClean="0"/>
              <a:t>Bed bugs secrete odors from their glands and often leave dark fecal spots on </a:t>
            </a:r>
            <a:r>
              <a:rPr lang="en-US" dirty="0" err="1" smtClean="0"/>
              <a:t>bedsheets</a:t>
            </a:r>
            <a:r>
              <a:rPr lang="en-US" dirty="0" smtClean="0"/>
              <a:t> where they hide out</a:t>
            </a:r>
          </a:p>
          <a:p>
            <a:endParaRPr lang="en-US" dirty="0" smtClean="0"/>
          </a:p>
          <a:p>
            <a:endParaRPr lang="en-US" dirty="0" smtClean="0"/>
          </a:p>
          <a:p>
            <a:endParaRPr lang="en-US" dirty="0"/>
          </a:p>
        </p:txBody>
      </p:sp>
      <p:pic>
        <p:nvPicPr>
          <p:cNvPr id="2051" name="Picture 3" descr="C:\Documents and Settings\khsi\My Documents\My Pictures\bed_bug_bites.jpg"/>
          <p:cNvPicPr>
            <a:picLocks noChangeAspect="1" noChangeArrowheads="1"/>
          </p:cNvPicPr>
          <p:nvPr/>
        </p:nvPicPr>
        <p:blipFill>
          <a:blip r:embed="rId3" cstate="print"/>
          <a:srcRect/>
          <a:stretch>
            <a:fillRect/>
          </a:stretch>
        </p:blipFill>
        <p:spPr bwMode="auto">
          <a:xfrm>
            <a:off x="3124200" y="4648200"/>
            <a:ext cx="2581275" cy="172281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take care of Bed Bug Bites…</a:t>
            </a:r>
            <a:endParaRPr lang="en-US" dirty="0"/>
          </a:p>
        </p:txBody>
      </p:sp>
      <p:sp>
        <p:nvSpPr>
          <p:cNvPr id="4" name="Content Placeholder 3"/>
          <p:cNvSpPr>
            <a:spLocks noGrp="1"/>
          </p:cNvSpPr>
          <p:nvPr>
            <p:ph sz="quarter" idx="4"/>
          </p:nvPr>
        </p:nvSpPr>
        <p:spPr/>
        <p:txBody>
          <a:bodyPr/>
          <a:lstStyle/>
          <a:p>
            <a:endParaRPr lang="en-US" dirty="0" smtClean="0"/>
          </a:p>
          <a:p>
            <a:r>
              <a:rPr lang="en-US" dirty="0" smtClean="0"/>
              <a:t>No treatment </a:t>
            </a:r>
          </a:p>
          <a:p>
            <a:r>
              <a:rPr lang="en-US" dirty="0" smtClean="0"/>
              <a:t>Steroid creams or oral antihistamines can be used for severe itching</a:t>
            </a:r>
          </a:p>
          <a:p>
            <a:r>
              <a:rPr lang="en-US" dirty="0" smtClean="0"/>
              <a:t>If bites become infected, use of antibiotics may be required</a:t>
            </a:r>
            <a:endParaRPr lang="en-US" dirty="0"/>
          </a:p>
        </p:txBody>
      </p:sp>
      <p:sp>
        <p:nvSpPr>
          <p:cNvPr id="5" name="Text Placeholder 4"/>
          <p:cNvSpPr>
            <a:spLocks noGrp="1"/>
          </p:cNvSpPr>
          <p:nvPr>
            <p:ph type="body" sz="quarter" idx="1"/>
          </p:nvPr>
        </p:nvSpPr>
        <p:spPr>
          <a:xfrm>
            <a:off x="381000" y="1569720"/>
            <a:ext cx="3733800" cy="868680"/>
          </a:xfrm>
        </p:spPr>
        <p:txBody>
          <a:bodyPr/>
          <a:lstStyle/>
          <a:p>
            <a:r>
              <a:rPr lang="en-US" dirty="0" smtClean="0"/>
              <a:t>Scratching may result in INFECTION!</a:t>
            </a:r>
            <a:endParaRPr lang="en-US" dirty="0"/>
          </a:p>
        </p:txBody>
      </p:sp>
      <p:sp>
        <p:nvSpPr>
          <p:cNvPr id="6" name="Text Placeholder 5"/>
          <p:cNvSpPr>
            <a:spLocks noGrp="1"/>
          </p:cNvSpPr>
          <p:nvPr>
            <p:ph type="body" sz="quarter" idx="3"/>
          </p:nvPr>
        </p:nvSpPr>
        <p:spPr>
          <a:xfrm>
            <a:off x="4343400" y="1569720"/>
            <a:ext cx="3657600" cy="868680"/>
          </a:xfrm>
        </p:spPr>
        <p:txBody>
          <a:bodyPr/>
          <a:lstStyle/>
          <a:p>
            <a:r>
              <a:rPr lang="en-US" dirty="0" smtClean="0"/>
              <a:t>DON’T SCRATCH!!!</a:t>
            </a:r>
            <a:endParaRPr lang="en-US" dirty="0"/>
          </a:p>
        </p:txBody>
      </p:sp>
      <p:pic>
        <p:nvPicPr>
          <p:cNvPr id="3074" name="Picture 2" descr="C:\Documents and Settings\khsi\My Documents\My Pictures\getty_rm_photo_of_infected_bedbug_bites.jpg"/>
          <p:cNvPicPr>
            <a:picLocks noGrp="1" noChangeAspect="1" noChangeArrowheads="1"/>
          </p:cNvPicPr>
          <p:nvPr>
            <p:ph sz="quarter" idx="2"/>
          </p:nvPr>
        </p:nvPicPr>
        <p:blipFill>
          <a:blip r:embed="rId3" cstate="print"/>
          <a:srcRect/>
          <a:stretch>
            <a:fillRect/>
          </a:stretch>
        </p:blipFill>
        <p:spPr bwMode="auto">
          <a:xfrm>
            <a:off x="323565" y="2971800"/>
            <a:ext cx="3924869" cy="2667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739</TotalTime>
  <Words>1571</Words>
  <Application>Microsoft Office PowerPoint</Application>
  <PresentationFormat>On-screen Show (4:3)</PresentationFormat>
  <Paragraphs>112</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Oriel</vt:lpstr>
      <vt:lpstr>Acrobat Document</vt:lpstr>
      <vt:lpstr>Sleep Tight… Don’t Let the Bed Bugs Bite!</vt:lpstr>
      <vt:lpstr>Their Latest Victims…</vt:lpstr>
      <vt:lpstr>Reported Bed Bug Infestations across Hotels in the U.S.</vt:lpstr>
      <vt:lpstr>Tricky Little Buggers…</vt:lpstr>
      <vt:lpstr>What do they look like?</vt:lpstr>
      <vt:lpstr>Inspect all personal items…</vt:lpstr>
      <vt:lpstr>Steps to take after possible infestation…</vt:lpstr>
      <vt:lpstr>Symptoms and Signs of Bed Bug Bites…</vt:lpstr>
      <vt:lpstr>How to take care of Bed Bug Bites…</vt:lpstr>
      <vt:lpstr>5 Star hotel with 6 legs…</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Tight… Don’t Let the Bed Bugs Bite!</dc:title>
  <dc:creator>khsi</dc:creator>
  <cp:lastModifiedBy>lwong</cp:lastModifiedBy>
  <cp:revision>35</cp:revision>
  <dcterms:created xsi:type="dcterms:W3CDTF">2010-09-29T16:48:19Z</dcterms:created>
  <dcterms:modified xsi:type="dcterms:W3CDTF">2010-11-02T18:25:51Z</dcterms:modified>
</cp:coreProperties>
</file>